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27"/>
  </p:notesMasterIdLst>
  <p:sldIdLst>
    <p:sldId id="953" r:id="rId2"/>
    <p:sldId id="1948" r:id="rId3"/>
    <p:sldId id="1949" r:id="rId4"/>
    <p:sldId id="256" r:id="rId5"/>
    <p:sldId id="1972" r:id="rId6"/>
    <p:sldId id="1964" r:id="rId7"/>
    <p:sldId id="1960" r:id="rId8"/>
    <p:sldId id="1952" r:id="rId9"/>
    <p:sldId id="1953" r:id="rId10"/>
    <p:sldId id="1954" r:id="rId11"/>
    <p:sldId id="1955" r:id="rId12"/>
    <p:sldId id="1956" r:id="rId13"/>
    <p:sldId id="1957" r:id="rId14"/>
    <p:sldId id="1958" r:id="rId15"/>
    <p:sldId id="1959" r:id="rId16"/>
    <p:sldId id="1962" r:id="rId17"/>
    <p:sldId id="1963" r:id="rId18"/>
    <p:sldId id="1965" r:id="rId19"/>
    <p:sldId id="1966" r:id="rId20"/>
    <p:sldId id="1967" r:id="rId21"/>
    <p:sldId id="1125" r:id="rId22"/>
    <p:sldId id="1162" r:id="rId23"/>
    <p:sldId id="1919" r:id="rId24"/>
    <p:sldId id="1970" r:id="rId25"/>
    <p:sldId id="197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ys" initials="xb21cn" lastIdx="1" clrIdx="0">
    <p:extLst>
      <p:ext uri="{19B8F6BF-5375-455C-9EA6-DF929625EA0E}">
        <p15:presenceInfo xmlns:p15="http://schemas.microsoft.com/office/powerpoint/2012/main" userId="may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86" autoAdjust="0"/>
    <p:restoredTop sz="86424" autoAdjust="0"/>
  </p:normalViewPr>
  <p:slideViewPr>
    <p:cSldViewPr snapToGrid="0">
      <p:cViewPr varScale="1">
        <p:scale>
          <a:sx n="79" d="100"/>
          <a:sy n="79" d="100"/>
        </p:scale>
        <p:origin x="297" y="27"/>
      </p:cViewPr>
      <p:guideLst/>
    </p:cSldViewPr>
  </p:slideViewPr>
  <p:outlineViewPr>
    <p:cViewPr>
      <p:scale>
        <a:sx n="33" d="100"/>
        <a:sy n="33" d="100"/>
      </p:scale>
      <p:origin x="0" y="-9321"/>
    </p:cViewPr>
  </p:outlineViewPr>
  <p:notesTextViewPr>
    <p:cViewPr>
      <p:scale>
        <a:sx n="75" d="100"/>
        <a:sy n="75" d="100"/>
      </p:scale>
      <p:origin x="0" y="0"/>
    </p:cViewPr>
  </p:notesTextViewPr>
  <p:sorterViewPr>
    <p:cViewPr varScale="1">
      <p:scale>
        <a:sx n="1" d="1"/>
        <a:sy n="1" d="1"/>
      </p:scale>
      <p:origin x="0" y="-4167"/>
    </p:cViewPr>
  </p:sorterViewPr>
  <p:notesViewPr>
    <p:cSldViewPr snapToGrid="0">
      <p:cViewPr varScale="1">
        <p:scale>
          <a:sx n="45" d="100"/>
          <a:sy n="45" d="100"/>
        </p:scale>
        <p:origin x="2760"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F5E5AA-346A-4BA0-9D34-19E387A8B588}" type="datetimeFigureOut">
              <a:rPr lang="zh-CN" altLang="en-US" smtClean="0"/>
              <a:t>2026/1/13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F2B3D-63E5-463B-8DBA-F7FAA2EC08DB}" type="slidenum">
              <a:rPr lang="zh-CN" altLang="en-US" smtClean="0"/>
              <a:t>‹#›</a:t>
            </a:fld>
            <a:endParaRPr lang="zh-CN" altLang="en-US"/>
          </a:p>
        </p:txBody>
      </p:sp>
    </p:spTree>
    <p:extLst>
      <p:ext uri="{BB962C8B-B14F-4D97-AF65-F5344CB8AC3E}">
        <p14:creationId xmlns:p14="http://schemas.microsoft.com/office/powerpoint/2010/main" val="273055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78500E4-B11F-4099-BA7D-B7C09C4FE2A3}" type="slidenum">
              <a:rPr lang="zh-CN" altLang="en-US" smtClean="0"/>
              <a:t>1</a:t>
            </a:fld>
            <a:endParaRPr lang="zh-CN" altLang="en-US"/>
          </a:p>
        </p:txBody>
      </p:sp>
    </p:spTree>
    <p:extLst>
      <p:ext uri="{BB962C8B-B14F-4D97-AF65-F5344CB8AC3E}">
        <p14:creationId xmlns:p14="http://schemas.microsoft.com/office/powerpoint/2010/main" val="2179221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19</a:t>
            </a:fld>
            <a:endParaRPr lang="zh-CN" altLang="en-US"/>
          </a:p>
        </p:txBody>
      </p:sp>
    </p:spTree>
    <p:extLst>
      <p:ext uri="{BB962C8B-B14F-4D97-AF65-F5344CB8AC3E}">
        <p14:creationId xmlns:p14="http://schemas.microsoft.com/office/powerpoint/2010/main" val="2599452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22AA19-AA80-5B08-3E26-09601D6C059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93BA062-5446-5214-A2A2-60246EC420D3}"/>
              </a:ext>
            </a:extLst>
          </p:cNvPr>
          <p:cNvSpPr>
            <a:spLocks noGrp="1" noRot="1" noChangeAspect="1"/>
          </p:cNvSpPr>
          <p:nvPr>
            <p:ph type="sldImg"/>
          </p:nvPr>
        </p:nvSpPr>
        <p:spPr/>
        <p:txBody>
          <a:bodyPr/>
          <a:lstStyle/>
          <a:p>
            <a:endParaRPr lang="zh-CN" altLang="en-US"/>
          </a:p>
        </p:txBody>
      </p:sp>
      <p:sp>
        <p:nvSpPr>
          <p:cNvPr id="3" name="备注占位符 2">
            <a:extLst>
              <a:ext uri="{FF2B5EF4-FFF2-40B4-BE49-F238E27FC236}">
                <a16:creationId xmlns:a16="http://schemas.microsoft.com/office/drawing/2014/main" id="{9DF926FA-344D-AF5D-8949-33EDFAEE5989}"/>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15D09679-32BA-3BFA-6F9F-8D256563519E}"/>
              </a:ext>
            </a:extLst>
          </p:cNvPr>
          <p:cNvSpPr>
            <a:spLocks noGrp="1"/>
          </p:cNvSpPr>
          <p:nvPr>
            <p:ph type="sldNum" sz="quarter" idx="5"/>
          </p:nvPr>
        </p:nvSpPr>
        <p:spPr/>
        <p:txBody>
          <a:bodyPr/>
          <a:lstStyle/>
          <a:p>
            <a:fld id="{03A1DF17-A28C-4D46-829F-D8D110C09314}" type="slidenum">
              <a:rPr lang="zh-CN" altLang="en-US" smtClean="0"/>
              <a:pPr/>
              <a:t>21</a:t>
            </a:fld>
            <a:endParaRPr lang="zh-CN" altLang="en-US"/>
          </a:p>
        </p:txBody>
      </p:sp>
    </p:spTree>
    <p:extLst>
      <p:ext uri="{BB962C8B-B14F-4D97-AF65-F5344CB8AC3E}">
        <p14:creationId xmlns:p14="http://schemas.microsoft.com/office/powerpoint/2010/main" val="2177519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86173-702E-60B9-1DAF-206B8B62880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D1DF5C3-4194-2807-097C-BF2341E557C4}"/>
              </a:ext>
            </a:extLst>
          </p:cNvPr>
          <p:cNvSpPr>
            <a:spLocks noGrp="1" noRot="1" noChangeAspect="1"/>
          </p:cNvSpPr>
          <p:nvPr>
            <p:ph type="sldImg"/>
          </p:nvPr>
        </p:nvSpPr>
        <p:spPr/>
        <p:txBody>
          <a:bodyPr/>
          <a:lstStyle/>
          <a:p>
            <a:endParaRPr lang="zh-CN" altLang="en-US"/>
          </a:p>
        </p:txBody>
      </p:sp>
      <p:sp>
        <p:nvSpPr>
          <p:cNvPr id="3" name="备注占位符 2">
            <a:extLst>
              <a:ext uri="{FF2B5EF4-FFF2-40B4-BE49-F238E27FC236}">
                <a16:creationId xmlns:a16="http://schemas.microsoft.com/office/drawing/2014/main" id="{6A6570C2-5307-A460-3954-E4E5C440FD10}"/>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39C76ECA-09B0-8C14-AF76-B9EE2CE8EA08}"/>
              </a:ext>
            </a:extLst>
          </p:cNvPr>
          <p:cNvSpPr>
            <a:spLocks noGrp="1"/>
          </p:cNvSpPr>
          <p:nvPr>
            <p:ph type="sldNum" sz="quarter" idx="5"/>
          </p:nvPr>
        </p:nvSpPr>
        <p:spPr/>
        <p:txBody>
          <a:bodyPr/>
          <a:lstStyle/>
          <a:p>
            <a:fld id="{03A1DF17-A28C-4D46-829F-D8D110C09314}" type="slidenum">
              <a:rPr lang="zh-CN" altLang="en-US" smtClean="0"/>
              <a:pPr/>
              <a:t>22</a:t>
            </a:fld>
            <a:endParaRPr lang="zh-CN" altLang="en-US"/>
          </a:p>
        </p:txBody>
      </p:sp>
    </p:spTree>
    <p:extLst>
      <p:ext uri="{BB962C8B-B14F-4D97-AF65-F5344CB8AC3E}">
        <p14:creationId xmlns:p14="http://schemas.microsoft.com/office/powerpoint/2010/main" val="3375950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23</a:t>
            </a:fld>
            <a:endParaRPr lang="zh-CN" altLang="en-US"/>
          </a:p>
        </p:txBody>
      </p:sp>
    </p:spTree>
    <p:extLst>
      <p:ext uri="{BB962C8B-B14F-4D97-AF65-F5344CB8AC3E}">
        <p14:creationId xmlns:p14="http://schemas.microsoft.com/office/powerpoint/2010/main" val="42502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25</a:t>
            </a:fld>
            <a:endParaRPr lang="zh-CN" altLang="en-US"/>
          </a:p>
        </p:txBody>
      </p:sp>
    </p:spTree>
    <p:extLst>
      <p:ext uri="{BB962C8B-B14F-4D97-AF65-F5344CB8AC3E}">
        <p14:creationId xmlns:p14="http://schemas.microsoft.com/office/powerpoint/2010/main" val="3421232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A1DF17-A28C-4D46-829F-D8D110C09314}" type="slidenum">
              <a:rPr kumimoji="0" lang="zh-CN" altLang="en-US" sz="13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3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01384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i="0" dirty="0">
                <a:solidFill>
                  <a:srgbClr val="000000"/>
                </a:solidFill>
                <a:effectLst/>
                <a:latin typeface="Microsoft YaHei UI" panose="020B0503020204020204" pitchFamily="34" charset="-122"/>
                <a:ea typeface="Microsoft YaHei UI" panose="020B0503020204020204" pitchFamily="34" charset="-122"/>
              </a:rPr>
              <a:t> A thorough comparison of the advantages and disadvantages of the proposed distributed approach versus</a:t>
            </a:r>
            <a:br>
              <a:rPr lang="en-US" altLang="zh-CN" dirty="0"/>
            </a:br>
            <a:r>
              <a:rPr lang="en-US" altLang="zh-CN" b="0" i="0" dirty="0">
                <a:solidFill>
                  <a:srgbClr val="000000"/>
                </a:solidFill>
                <a:effectLst/>
                <a:latin typeface="Microsoft YaHei UI" panose="020B0503020204020204" pitchFamily="34" charset="-122"/>
                <a:ea typeface="Microsoft YaHei UI" panose="020B0503020204020204" pitchFamily="34" charset="-122"/>
              </a:rPr>
              <a:t>the photon stopper approach is necessary for effective management of synchrotron radiation;</a:t>
            </a:r>
            <a:endParaRPr lang="zh-CN" altLang="en-US" dirty="0"/>
          </a:p>
        </p:txBody>
      </p:sp>
      <p:sp>
        <p:nvSpPr>
          <p:cNvPr id="4" name="灯片编号占位符 3"/>
          <p:cNvSpPr>
            <a:spLocks noGrp="1"/>
          </p:cNvSpPr>
          <p:nvPr>
            <p:ph type="sldNum" sz="quarter" idx="5"/>
          </p:nvPr>
        </p:nvSpPr>
        <p:spPr/>
        <p:txBody>
          <a:bodyPr/>
          <a:lstStyle/>
          <a:p>
            <a:fld id="{E118F8C3-29E1-430F-929F-80E072CF5140}" type="slidenum">
              <a:rPr lang="zh-CN" altLang="en-US" smtClean="0"/>
              <a:t>4</a:t>
            </a:fld>
            <a:endParaRPr lang="zh-CN" altLang="en-US"/>
          </a:p>
        </p:txBody>
      </p:sp>
    </p:spTree>
    <p:extLst>
      <p:ext uri="{BB962C8B-B14F-4D97-AF65-F5344CB8AC3E}">
        <p14:creationId xmlns:p14="http://schemas.microsoft.com/office/powerpoint/2010/main" val="2379424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Atmosphere plasma spray</a:t>
            </a:r>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11</a:t>
            </a:fld>
            <a:endParaRPr lang="zh-CN" altLang="en-US"/>
          </a:p>
        </p:txBody>
      </p:sp>
    </p:spTree>
    <p:extLst>
      <p:ext uri="{BB962C8B-B14F-4D97-AF65-F5344CB8AC3E}">
        <p14:creationId xmlns:p14="http://schemas.microsoft.com/office/powerpoint/2010/main" val="3216504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4034489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17</a:t>
            </a:fld>
            <a:endParaRPr lang="zh-CN" altLang="en-US"/>
          </a:p>
        </p:txBody>
      </p:sp>
    </p:spTree>
    <p:extLst>
      <p:ext uri="{BB962C8B-B14F-4D97-AF65-F5344CB8AC3E}">
        <p14:creationId xmlns:p14="http://schemas.microsoft.com/office/powerpoint/2010/main" val="1444924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Reciprocating motion</a:t>
            </a:r>
            <a:endParaRPr lang="zh-CN" altLang="en-US" dirty="0"/>
          </a:p>
        </p:txBody>
      </p:sp>
      <p:sp>
        <p:nvSpPr>
          <p:cNvPr id="4" name="灯片编号占位符 3"/>
          <p:cNvSpPr>
            <a:spLocks noGrp="1"/>
          </p:cNvSpPr>
          <p:nvPr>
            <p:ph type="sldNum" sz="quarter" idx="5"/>
          </p:nvPr>
        </p:nvSpPr>
        <p:spPr/>
        <p:txBody>
          <a:bodyPr/>
          <a:lstStyle/>
          <a:p>
            <a:fld id="{EDEF2B3D-63E5-463B-8DBA-F7FAA2EC08DB}" type="slidenum">
              <a:rPr lang="zh-CN" altLang="en-US" smtClean="0"/>
              <a:t>18</a:t>
            </a:fld>
            <a:endParaRPr lang="zh-CN" altLang="en-US"/>
          </a:p>
        </p:txBody>
      </p:sp>
    </p:spTree>
    <p:extLst>
      <p:ext uri="{BB962C8B-B14F-4D97-AF65-F5344CB8AC3E}">
        <p14:creationId xmlns:p14="http://schemas.microsoft.com/office/powerpoint/2010/main" val="23424480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7" name="图片 6" descr="高能所图标-单色.tif"/>
          <p:cNvPicPr>
            <a:picLocks noChangeAspect="1"/>
          </p:cNvPicPr>
          <p:nvPr userDrawn="1"/>
        </p:nvPicPr>
        <p:blipFill>
          <a:blip r:embed="rId2" cstate="email">
            <a:lum bright="5000"/>
            <a:extLst>
              <a:ext uri="{28A0092B-C50C-407E-A947-70E740481C1C}">
                <a14:useLocalDpi xmlns:a14="http://schemas.microsoft.com/office/drawing/2010/main"/>
              </a:ext>
            </a:extLst>
          </a:blip>
          <a:srcRect/>
          <a:stretch>
            <a:fillRect/>
          </a:stretch>
        </p:blipFill>
        <p:spPr>
          <a:xfrm>
            <a:off x="0" y="2348880"/>
            <a:ext cx="7440149" cy="4509120"/>
          </a:xfrm>
          <a:prstGeom prst="rect">
            <a:avLst/>
          </a:prstGeom>
        </p:spPr>
      </p:pic>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2163641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2026/1/13</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4269644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2800" b="1" baseline="0">
                <a:solidFill>
                  <a:schemeClr val="accent1">
                    <a:lumMod val="75000"/>
                  </a:schemeClr>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963093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361463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180057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531678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FBE3450-B00C-4083-A665-4ACEFA817E0E}" type="datetimeFigureOut">
              <a:rPr lang="zh-CN" altLang="en-US" smtClean="0"/>
              <a:pPr/>
              <a:t>2026/1/13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11541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D74C926-F034-49CA-8FD7-4B1F02654A9B}" type="datetimeFigureOut">
              <a:rPr lang="zh-CN" altLang="en-US" smtClean="0"/>
              <a:t>2026/1/13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607BCB-7037-4A40-ACEE-524AA711488E}" type="slidenum">
              <a:rPr lang="zh-CN" altLang="en-US" smtClean="0"/>
              <a:t>‹#›</a:t>
            </a:fld>
            <a:endParaRPr lang="zh-CN" altLang="en-US"/>
          </a:p>
        </p:txBody>
      </p:sp>
    </p:spTree>
    <p:extLst>
      <p:ext uri="{BB962C8B-B14F-4D97-AF65-F5344CB8AC3E}">
        <p14:creationId xmlns:p14="http://schemas.microsoft.com/office/powerpoint/2010/main" val="69212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711200" y="393701"/>
            <a:ext cx="109728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lvl1pPr>
              <a:defRPr smtClean="0"/>
            </a:lvl1pPr>
          </a:lstStyle>
          <a:p>
            <a:pPr>
              <a:defRPr/>
            </a:pPr>
            <a:endParaRPr lang="en-US" altLang="zh-CN"/>
          </a:p>
        </p:txBody>
      </p:sp>
      <p:sp>
        <p:nvSpPr>
          <p:cNvPr id="4" name="页脚占位符 3"/>
          <p:cNvSpPr>
            <a:spLocks noGrp="1"/>
          </p:cNvSpPr>
          <p:nvPr>
            <p:ph type="ftr" sz="quarter" idx="11"/>
          </p:nvPr>
        </p:nvSpPr>
        <p:spPr/>
        <p:txBody>
          <a:bodyPr/>
          <a:lstStyle>
            <a:lvl1pPr>
              <a:defRPr smtClean="0"/>
            </a:lvl1pPr>
          </a:lstStyle>
          <a:p>
            <a:pPr>
              <a:defRPr/>
            </a:pPr>
            <a:endParaRPr lang="en-US" altLang="zh-CN"/>
          </a:p>
        </p:txBody>
      </p:sp>
      <p:sp>
        <p:nvSpPr>
          <p:cNvPr id="5" name="灯片编号占位符 4"/>
          <p:cNvSpPr>
            <a:spLocks noGrp="1"/>
          </p:cNvSpPr>
          <p:nvPr>
            <p:ph type="sldNum" sz="quarter" idx="12"/>
          </p:nvPr>
        </p:nvSpPr>
        <p:spPr/>
        <p:txBody>
          <a:bodyPr/>
          <a:lstStyle>
            <a:lvl1pPr>
              <a:defRPr/>
            </a:lvl1pPr>
          </a:lstStyle>
          <a:p>
            <a:fld id="{BFAEF450-13CC-482A-8612-03B7B2F9261F}" type="slidenum">
              <a:rPr lang="en-US" altLang="zh-CN"/>
              <a:pPr/>
              <a:t>‹#›</a:t>
            </a:fld>
            <a:endParaRPr lang="en-US" altLang="zh-CN"/>
          </a:p>
        </p:txBody>
      </p:sp>
    </p:spTree>
    <p:extLst>
      <p:ext uri="{BB962C8B-B14F-4D97-AF65-F5344CB8AC3E}">
        <p14:creationId xmlns:p14="http://schemas.microsoft.com/office/powerpoint/2010/main" val="1554547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558637" y="1"/>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grpSp>
        <p:nvGrpSpPr>
          <p:cNvPr id="4" name="组合 3"/>
          <p:cNvGrpSpPr/>
          <p:nvPr userDrawn="1"/>
        </p:nvGrpSpPr>
        <p:grpSpPr>
          <a:xfrm>
            <a:off x="0" y="727354"/>
            <a:ext cx="12192000" cy="110846"/>
            <a:chOff x="0" y="846225"/>
            <a:chExt cx="9144000" cy="110846"/>
          </a:xfrm>
        </p:grpSpPr>
        <p:grpSp>
          <p:nvGrpSpPr>
            <p:cNvPr id="5" name="组合 4"/>
            <p:cNvGrpSpPr/>
            <p:nvPr/>
          </p:nvGrpSpPr>
          <p:grpSpPr>
            <a:xfrm>
              <a:off x="0" y="846225"/>
              <a:ext cx="9144000" cy="110846"/>
              <a:chOff x="0" y="846225"/>
              <a:chExt cx="9144000" cy="110846"/>
            </a:xfrm>
          </p:grpSpPr>
          <p:grpSp>
            <p:nvGrpSpPr>
              <p:cNvPr id="7" name="组合 6"/>
              <p:cNvGrpSpPr/>
              <p:nvPr/>
            </p:nvGrpSpPr>
            <p:grpSpPr>
              <a:xfrm>
                <a:off x="875653" y="846225"/>
                <a:ext cx="8268347" cy="110438"/>
                <a:chOff x="875653" y="846225"/>
                <a:chExt cx="8268347" cy="110438"/>
              </a:xfrm>
            </p:grpSpPr>
            <p:sp>
              <p:nvSpPr>
                <p:cNvPr id="9" name="矩形 8"/>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直角三角形 10"/>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矩形 7"/>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6" name="直接连接符 5"/>
            <p:cNvCxnSpPr>
              <a:stCxn id="11"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76201"/>
            <a:ext cx="1272156" cy="633385"/>
          </a:xfrm>
          <a:prstGeom prst="rect">
            <a:avLst/>
          </a:prstGeom>
        </p:spPr>
      </p:pic>
      <p:sp>
        <p:nvSpPr>
          <p:cNvPr id="13" name="矩形 12"/>
          <p:cNvSpPr/>
          <p:nvPr userDrawn="1"/>
        </p:nvSpPr>
        <p:spPr>
          <a:xfrm>
            <a:off x="1" y="6553201"/>
            <a:ext cx="10914276" cy="30205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4" name="矩形 13"/>
          <p:cNvSpPr/>
          <p:nvPr userDrawn="1"/>
        </p:nvSpPr>
        <p:spPr>
          <a:xfrm>
            <a:off x="10909477" y="6553201"/>
            <a:ext cx="1282524" cy="30033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5" name="Slide Number Placeholder 5"/>
          <p:cNvSpPr txBox="1">
            <a:spLocks/>
          </p:cNvSpPr>
          <p:nvPr userDrawn="1"/>
        </p:nvSpPr>
        <p:spPr>
          <a:xfrm>
            <a:off x="10311534" y="6433915"/>
            <a:ext cx="1796516"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6" name="文本框 19"/>
          <p:cNvSpPr txBox="1"/>
          <p:nvPr userDrawn="1"/>
        </p:nvSpPr>
        <p:spPr>
          <a:xfrm>
            <a:off x="38100" y="6581002"/>
            <a:ext cx="1071541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dirty="0">
                <a:solidFill>
                  <a:schemeClr val="bg1"/>
                </a:solidFill>
                <a:latin typeface="Calibri" panose="020F0502020204030204" pitchFamily="34" charset="0"/>
                <a:cs typeface="Calibri" panose="020F0502020204030204" pitchFamily="34" charset="0"/>
              </a:rPr>
              <a:t>低激活温度吸气剂薄膜制备与研究</a:t>
            </a:r>
            <a:r>
              <a:rPr lang="zh-CN" altLang="en-US" sz="1200" b="1" baseline="0" dirty="0">
                <a:solidFill>
                  <a:schemeClr val="bg1"/>
                </a:solidFill>
                <a:latin typeface="Calibri" panose="020F0502020204030204" pitchFamily="34" charset="0"/>
                <a:cs typeface="Calibri" panose="020F0502020204030204" pitchFamily="34" charset="0"/>
              </a:rPr>
              <a:t>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加速器中心 真空组 </a:t>
            </a:r>
            <a:r>
              <a:rPr lang="en-US" altLang="zh-CN" sz="1200" b="1" baseline="0" dirty="0">
                <a:solidFill>
                  <a:schemeClr val="bg1"/>
                </a:solidFill>
                <a:latin typeface="Calibri" panose="020F0502020204030204" pitchFamily="34" charset="0"/>
                <a:cs typeface="Calibri" panose="020F0502020204030204" pitchFamily="34" charset="0"/>
              </a:rPr>
              <a:t>/</a:t>
            </a:r>
            <a:r>
              <a:rPr lang="zh-CN" altLang="en-US" sz="1200" b="1" baseline="0" dirty="0">
                <a:solidFill>
                  <a:schemeClr val="bg1"/>
                </a:solidFill>
                <a:latin typeface="Calibri" panose="020F0502020204030204" pitchFamily="34" charset="0"/>
                <a:cs typeface="Calibri" panose="020F0502020204030204" pitchFamily="34" charset="0"/>
              </a:rPr>
              <a:t>马永胜</a:t>
            </a:r>
            <a:endParaRPr lang="zh-CN" altLang="en-US" sz="1200" b="1" dirty="0">
              <a:solidFill>
                <a:schemeClr val="bg1"/>
              </a:solidFill>
              <a:latin typeface="Calibri" panose="020F0502020204030204" pitchFamily="34" charset="0"/>
              <a:cs typeface="Calibri" panose="020F0502020204030204" pitchFamily="34" charset="0"/>
            </a:endParaRPr>
          </a:p>
        </p:txBody>
      </p:sp>
      <p:sp>
        <p:nvSpPr>
          <p:cNvPr id="17" name="直角三角形 16"/>
          <p:cNvSpPr/>
          <p:nvPr userDrawn="1"/>
        </p:nvSpPr>
        <p:spPr>
          <a:xfrm flipV="1">
            <a:off x="10909477" y="6553200"/>
            <a:ext cx="526943" cy="302054"/>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8" name="直接连接符 17"/>
          <p:cNvCxnSpPr/>
          <p:nvPr userDrawn="1"/>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1238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E3450-B00C-4083-A665-4ACEFA817E0E}" type="datetimeFigureOut">
              <a:rPr lang="zh-CN" altLang="en-US" smtClean="0"/>
              <a:pPr/>
              <a:t>2026/1/13</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78668010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6.png"/><Relationship Id="rId7" Type="http://schemas.openxmlformats.org/officeDocument/2006/relationships/image" Target="../media/image3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18.pn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8" Type="http://schemas.openxmlformats.org/officeDocument/2006/relationships/image" Target="../media/image41.tmp"/><Relationship Id="rId3" Type="http://schemas.openxmlformats.org/officeDocument/2006/relationships/tags" Target="../tags/tag3.xml"/><Relationship Id="rId7" Type="http://schemas.openxmlformats.org/officeDocument/2006/relationships/image" Target="../media/image40.tm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5.xml"/><Relationship Id="rId5" Type="http://schemas.openxmlformats.org/officeDocument/2006/relationships/slideLayout" Target="../slideLayouts/slideLayout2.xml"/><Relationship Id="rId10" Type="http://schemas.openxmlformats.org/officeDocument/2006/relationships/image" Target="../media/image43.png"/><Relationship Id="rId4" Type="http://schemas.openxmlformats.org/officeDocument/2006/relationships/tags" Target="../tags/tag4.xml"/><Relationship Id="rId9"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jpeg"/><Relationship Id="rId4" Type="http://schemas.openxmlformats.org/officeDocument/2006/relationships/image" Target="../media/image61.jpeg"/></Relationships>
</file>

<file path=ppt/slides/_rels/slide16.xml.rels><?xml version="1.0" encoding="UTF-8" standalone="yes"?>
<Relationships xmlns="http://schemas.openxmlformats.org/package/2006/relationships"><Relationship Id="rId8" Type="http://schemas.openxmlformats.org/officeDocument/2006/relationships/image" Target="../media/image71.jpg"/><Relationship Id="rId13" Type="http://schemas.openxmlformats.org/officeDocument/2006/relationships/image" Target="../media/image76.jpg"/><Relationship Id="rId3" Type="http://schemas.openxmlformats.org/officeDocument/2006/relationships/image" Target="../media/image66.jpg"/><Relationship Id="rId7" Type="http://schemas.openxmlformats.org/officeDocument/2006/relationships/image" Target="../media/image70.jpg"/><Relationship Id="rId12" Type="http://schemas.openxmlformats.org/officeDocument/2006/relationships/image" Target="../media/image75.jpg"/><Relationship Id="rId17" Type="http://schemas.openxmlformats.org/officeDocument/2006/relationships/image" Target="../media/image80.jpg"/><Relationship Id="rId2" Type="http://schemas.openxmlformats.org/officeDocument/2006/relationships/image" Target="../media/image65.jpg"/><Relationship Id="rId16" Type="http://schemas.openxmlformats.org/officeDocument/2006/relationships/image" Target="../media/image79.jpg"/><Relationship Id="rId1" Type="http://schemas.openxmlformats.org/officeDocument/2006/relationships/slideLayout" Target="../slideLayouts/slideLayout2.xml"/><Relationship Id="rId6" Type="http://schemas.openxmlformats.org/officeDocument/2006/relationships/image" Target="../media/image69.jpg"/><Relationship Id="rId11" Type="http://schemas.openxmlformats.org/officeDocument/2006/relationships/image" Target="../media/image74.jpg"/><Relationship Id="rId5" Type="http://schemas.openxmlformats.org/officeDocument/2006/relationships/image" Target="../media/image68.jpg"/><Relationship Id="rId15" Type="http://schemas.openxmlformats.org/officeDocument/2006/relationships/image" Target="../media/image78.jpg"/><Relationship Id="rId10" Type="http://schemas.openxmlformats.org/officeDocument/2006/relationships/image" Target="../media/image73.jpg"/><Relationship Id="rId4" Type="http://schemas.openxmlformats.org/officeDocument/2006/relationships/image" Target="../media/image67.jpg"/><Relationship Id="rId9" Type="http://schemas.openxmlformats.org/officeDocument/2006/relationships/image" Target="../media/image72.jpg"/><Relationship Id="rId14" Type="http://schemas.openxmlformats.org/officeDocument/2006/relationships/image" Target="../media/image77.jpg"/></Relationships>
</file>

<file path=ppt/slides/_rels/slide17.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40.tmp"/><Relationship Id="rId7" Type="http://schemas.openxmlformats.org/officeDocument/2006/relationships/image" Target="../media/image84.jpeg"/><Relationship Id="rId12" Type="http://schemas.openxmlformats.org/officeDocument/2006/relationships/image" Target="../media/image89.tmp"/><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3.jpg"/><Relationship Id="rId11" Type="http://schemas.openxmlformats.org/officeDocument/2006/relationships/image" Target="../media/image88.jpeg"/><Relationship Id="rId5" Type="http://schemas.openxmlformats.org/officeDocument/2006/relationships/image" Target="../media/image82.jpg"/><Relationship Id="rId10" Type="http://schemas.openxmlformats.org/officeDocument/2006/relationships/image" Target="../media/image87.png"/><Relationship Id="rId4" Type="http://schemas.openxmlformats.org/officeDocument/2006/relationships/image" Target="../media/image81.jpg"/><Relationship Id="rId9" Type="http://schemas.openxmlformats.org/officeDocument/2006/relationships/image" Target="../media/image86.png"/></Relationships>
</file>

<file path=ppt/slides/_rels/slide1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19.xml.rels><?xml version="1.0" encoding="UTF-8" standalone="yes"?>
<Relationships xmlns="http://schemas.openxmlformats.org/package/2006/relationships"><Relationship Id="rId8" Type="http://schemas.openxmlformats.org/officeDocument/2006/relationships/image" Target="../media/image99.jpe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7.png"/><Relationship Id="rId11" Type="http://schemas.openxmlformats.org/officeDocument/2006/relationships/image" Target="../media/image102.png"/><Relationship Id="rId5" Type="http://schemas.openxmlformats.org/officeDocument/2006/relationships/image" Target="../media/image96.png"/><Relationship Id="rId10" Type="http://schemas.openxmlformats.org/officeDocument/2006/relationships/image" Target="../media/image101.jpeg"/><Relationship Id="rId4" Type="http://schemas.openxmlformats.org/officeDocument/2006/relationships/image" Target="../media/image95.png"/><Relationship Id="rId9" Type="http://schemas.openxmlformats.org/officeDocument/2006/relationships/image" Target="../media/image10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09.jpg"/><Relationship Id="rId3" Type="http://schemas.openxmlformats.org/officeDocument/2006/relationships/image" Target="../media/image104.jpeg"/><Relationship Id="rId7" Type="http://schemas.openxmlformats.org/officeDocument/2006/relationships/image" Target="../media/image108.jpg"/><Relationship Id="rId2" Type="http://schemas.openxmlformats.org/officeDocument/2006/relationships/image" Target="../media/image103.jpeg"/><Relationship Id="rId1" Type="http://schemas.openxmlformats.org/officeDocument/2006/relationships/slideLayout" Target="../slideLayouts/slideLayout2.xml"/><Relationship Id="rId6" Type="http://schemas.openxmlformats.org/officeDocument/2006/relationships/image" Target="../media/image107.jpg"/><Relationship Id="rId5" Type="http://schemas.openxmlformats.org/officeDocument/2006/relationships/image" Target="../media/image106.jpg"/><Relationship Id="rId4" Type="http://schemas.openxmlformats.org/officeDocument/2006/relationships/image" Target="../media/image105.jpg"/></Relationships>
</file>

<file path=ppt/slides/_rels/slide21.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image" Target="../media/image120.jpeg"/><Relationship Id="rId3" Type="http://schemas.openxmlformats.org/officeDocument/2006/relationships/image" Target="../media/image110.jpeg"/><Relationship Id="rId7" Type="http://schemas.openxmlformats.org/officeDocument/2006/relationships/image" Target="../media/image114.png"/><Relationship Id="rId12" Type="http://schemas.openxmlformats.org/officeDocument/2006/relationships/image" Target="../media/image1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3.jpeg"/><Relationship Id="rId11" Type="http://schemas.openxmlformats.org/officeDocument/2006/relationships/image" Target="../media/image118.png"/><Relationship Id="rId5" Type="http://schemas.openxmlformats.org/officeDocument/2006/relationships/image" Target="../media/image112.jpeg"/><Relationship Id="rId10" Type="http://schemas.openxmlformats.org/officeDocument/2006/relationships/image" Target="../media/image117.png"/><Relationship Id="rId4" Type="http://schemas.openxmlformats.org/officeDocument/2006/relationships/image" Target="../media/image111.jpeg"/><Relationship Id="rId9" Type="http://schemas.openxmlformats.org/officeDocument/2006/relationships/image" Target="../media/image116.png"/></Relationships>
</file>

<file path=ppt/slides/_rels/slide22.xml.rels><?xml version="1.0" encoding="UTF-8" standalone="yes"?>
<Relationships xmlns="http://schemas.openxmlformats.org/package/2006/relationships"><Relationship Id="rId8" Type="http://schemas.openxmlformats.org/officeDocument/2006/relationships/image" Target="../media/image126.jpeg"/><Relationship Id="rId3" Type="http://schemas.openxmlformats.org/officeDocument/2006/relationships/image" Target="../media/image121.png"/><Relationship Id="rId7" Type="http://schemas.openxmlformats.org/officeDocument/2006/relationships/image" Target="../media/image12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23.xml.rels><?xml version="1.0" encoding="UTF-8" standalone="yes"?>
<Relationships xmlns="http://schemas.openxmlformats.org/package/2006/relationships"><Relationship Id="rId8" Type="http://schemas.openxmlformats.org/officeDocument/2006/relationships/image" Target="../media/image132.jpeg"/><Relationship Id="rId3" Type="http://schemas.openxmlformats.org/officeDocument/2006/relationships/image" Target="../media/image127.jpeg"/><Relationship Id="rId7" Type="http://schemas.openxmlformats.org/officeDocument/2006/relationships/image" Target="../media/image13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0.jpeg"/><Relationship Id="rId5" Type="http://schemas.openxmlformats.org/officeDocument/2006/relationships/image" Target="../media/image129.jpeg"/><Relationship Id="rId4" Type="http://schemas.openxmlformats.org/officeDocument/2006/relationships/image" Target="../media/image128.jpeg"/><Relationship Id="rId9" Type="http://schemas.openxmlformats.org/officeDocument/2006/relationships/image" Target="../media/image13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2.png"/><Relationship Id="rId2" Type="http://schemas.openxmlformats.org/officeDocument/2006/relationships/image" Target="../media/image4.tiff"/><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1.jpeg"/><Relationship Id="rId5" Type="http://schemas.openxmlformats.org/officeDocument/2006/relationships/image" Target="../media/image7.jpeg"/><Relationship Id="rId10" Type="http://schemas.microsoft.com/office/2007/relationships/hdphoto" Target="../media/hdphoto2.wdp"/><Relationship Id="rId4" Type="http://schemas.openxmlformats.org/officeDocument/2006/relationships/image" Target="../media/image6.png"/><Relationship Id="rId9" Type="http://schemas.openxmlformats.org/officeDocument/2006/relationships/image" Target="../media/image10.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tmp"/></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31.jpg"/><Relationship Id="rId3" Type="http://schemas.openxmlformats.org/officeDocument/2006/relationships/image" Target="../media/image26.png"/><Relationship Id="rId7" Type="http://schemas.openxmlformats.org/officeDocument/2006/relationships/image" Target="../media/image30.emf"/><Relationship Id="rId2" Type="http://schemas.openxmlformats.org/officeDocument/2006/relationships/image" Target="../media/image25.jpg"/><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txBox="1">
            <a:spLocks/>
          </p:cNvSpPr>
          <p:nvPr/>
        </p:nvSpPr>
        <p:spPr>
          <a:xfrm>
            <a:off x="-636" y="2250800"/>
            <a:ext cx="12192000" cy="1326319"/>
          </a:xfrm>
          <a:prstGeom prst="rect">
            <a:avLst/>
          </a:prstGeom>
          <a:noFill/>
          <a:ln>
            <a:noFill/>
          </a:ln>
        </p:spPr>
        <p:style>
          <a:lnRef idx="2">
            <a:schemeClr val="accent2"/>
          </a:lnRef>
          <a:fillRef idx="1">
            <a:schemeClr val="lt1"/>
          </a:fillRef>
          <a:effectRef idx="0">
            <a:schemeClr val="accent2"/>
          </a:effectRef>
          <a:fontRef idx="minor">
            <a:schemeClr val="dk1"/>
          </a:fontRef>
        </p:style>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3600" dirty="0">
                <a:solidFill>
                  <a:schemeClr val="tx1"/>
                </a:solidFill>
                <a:latin typeface="Arial Black" panose="020B0A04020102020204" pitchFamily="34" charset="0"/>
                <a:cs typeface="Times New Roman" panose="02020603050405020304" pitchFamily="18" charset="0"/>
              </a:rPr>
              <a:t>CEPC vacuum chamber production line</a:t>
            </a:r>
          </a:p>
        </p:txBody>
      </p:sp>
      <p:pic>
        <p:nvPicPr>
          <p:cNvPr id="11"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39175" y="79376"/>
            <a:ext cx="3552825" cy="672912"/>
          </a:xfrm>
          <a:prstGeom prst="rect">
            <a:avLst/>
          </a:prstGeom>
        </p:spPr>
      </p:pic>
      <p:sp>
        <p:nvSpPr>
          <p:cNvPr id="13" name="副标题 2">
            <a:extLst>
              <a:ext uri="{FF2B5EF4-FFF2-40B4-BE49-F238E27FC236}">
                <a16:creationId xmlns:a16="http://schemas.microsoft.com/office/drawing/2014/main" id="{D4EECFA8-2888-4FBD-900F-F0EC8D22CAEE}"/>
              </a:ext>
            </a:extLst>
          </p:cNvPr>
          <p:cNvSpPr>
            <a:spLocks noGrp="1"/>
          </p:cNvSpPr>
          <p:nvPr>
            <p:ph type="subTitle" idx="1"/>
          </p:nvPr>
        </p:nvSpPr>
        <p:spPr/>
        <p:txBody>
          <a:bodyPr>
            <a:normAutofit/>
          </a:bodyPr>
          <a:lstStyle/>
          <a:p>
            <a:r>
              <a:rPr lang="en-US" altLang="zh-CN" sz="2400" dirty="0" err="1">
                <a:latin typeface="Segoe UI Black" panose="020B0A02040204020203" pitchFamily="34" charset="0"/>
                <a:ea typeface="Segoe UI Black" panose="020B0A02040204020203" pitchFamily="34" charset="0"/>
                <a:cs typeface="Times New Roman" panose="02020603050405020304" pitchFamily="18" charset="0"/>
              </a:rPr>
              <a:t>Yongsheng</a:t>
            </a:r>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 Ma</a:t>
            </a:r>
          </a:p>
          <a:p>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Vacuum group, IHEP,CAS </a:t>
            </a:r>
          </a:p>
          <a:p>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Jan 13</a:t>
            </a:r>
            <a:r>
              <a:rPr lang="en-US" altLang="zh-CN" sz="2400" baseline="30000" dirty="0">
                <a:latin typeface="Segoe UI Black" panose="020B0A02040204020203" pitchFamily="34" charset="0"/>
                <a:ea typeface="Segoe UI Black" panose="020B0A02040204020203" pitchFamily="34" charset="0"/>
                <a:cs typeface="Times New Roman" panose="02020603050405020304" pitchFamily="18" charset="0"/>
              </a:rPr>
              <a:t>th</a:t>
            </a:r>
            <a:r>
              <a:rPr lang="en-US" altLang="zh-CN" sz="2400" dirty="0">
                <a:latin typeface="Segoe UI Black" panose="020B0A02040204020203" pitchFamily="34" charset="0"/>
                <a:ea typeface="Segoe UI Black" panose="020B0A02040204020203" pitchFamily="34" charset="0"/>
                <a:cs typeface="Times New Roman" panose="02020603050405020304" pitchFamily="18" charset="0"/>
              </a:rPr>
              <a:t>  2026</a:t>
            </a:r>
            <a:endParaRPr lang="zh-CN" altLang="en-US" sz="2400" dirty="0">
              <a:latin typeface="Segoe UI Black" panose="020B0A02040204020203" pitchFamily="34" charset="0"/>
              <a:cs typeface="Times New Roman" panose="02020603050405020304" pitchFamily="18" charset="0"/>
            </a:endParaRPr>
          </a:p>
        </p:txBody>
      </p:sp>
      <p:sp>
        <p:nvSpPr>
          <p:cNvPr id="12" name="Slide Number Placeholder 11"/>
          <p:cNvSpPr>
            <a:spLocks noGrp="1"/>
          </p:cNvSpPr>
          <p:nvPr>
            <p:ph type="sldNum" sz="quarter" idx="12"/>
          </p:nvPr>
        </p:nvSpPr>
        <p:spPr/>
        <p:txBody>
          <a:bodyPr/>
          <a:lstStyle/>
          <a:p>
            <a:fld id="{27F552FA-C358-4F70-9CE8-3E41459FCE36}" type="slidenum">
              <a:rPr lang="zh-CN" altLang="en-US" smtClean="0"/>
              <a:t>1</a:t>
            </a:fld>
            <a:endParaRPr lang="zh-CN" altLang="en-US" dirty="0"/>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6">
            <a:extLst>
              <a:ext uri="{FF2B5EF4-FFF2-40B4-BE49-F238E27FC236}">
                <a16:creationId xmlns:a16="http://schemas.microsoft.com/office/drawing/2014/main" id="{1EE68766-194C-4AF8-A240-6C2608B780C4}"/>
              </a:ext>
            </a:extLst>
          </p:cNvPr>
          <p:cNvGraphicFramePr>
            <a:graphicFrameLocks noGrp="1"/>
          </p:cNvGraphicFramePr>
          <p:nvPr>
            <p:ph idx="1"/>
          </p:nvPr>
        </p:nvGraphicFramePr>
        <p:xfrm>
          <a:off x="561974" y="1138873"/>
          <a:ext cx="10763325" cy="5339080"/>
        </p:xfrm>
        <a:graphic>
          <a:graphicData uri="http://schemas.openxmlformats.org/drawingml/2006/table">
            <a:tbl>
              <a:tblPr firstRow="1" bandRow="1">
                <a:tableStyleId>{5C22544A-7EE6-4342-B048-85BDC9FD1C3A}</a:tableStyleId>
              </a:tblPr>
              <a:tblGrid>
                <a:gridCol w="1970807">
                  <a:extLst>
                    <a:ext uri="{9D8B030D-6E8A-4147-A177-3AD203B41FA5}">
                      <a16:colId xmlns:a16="http://schemas.microsoft.com/office/drawing/2014/main" val="546202285"/>
                    </a:ext>
                  </a:extLst>
                </a:gridCol>
                <a:gridCol w="2521819">
                  <a:extLst>
                    <a:ext uri="{9D8B030D-6E8A-4147-A177-3AD203B41FA5}">
                      <a16:colId xmlns:a16="http://schemas.microsoft.com/office/drawing/2014/main" val="2697022647"/>
                    </a:ext>
                  </a:extLst>
                </a:gridCol>
                <a:gridCol w="3784600">
                  <a:extLst>
                    <a:ext uri="{9D8B030D-6E8A-4147-A177-3AD203B41FA5}">
                      <a16:colId xmlns:a16="http://schemas.microsoft.com/office/drawing/2014/main" val="2542385024"/>
                    </a:ext>
                  </a:extLst>
                </a:gridCol>
                <a:gridCol w="2486099">
                  <a:extLst>
                    <a:ext uri="{9D8B030D-6E8A-4147-A177-3AD203B41FA5}">
                      <a16:colId xmlns:a16="http://schemas.microsoft.com/office/drawing/2014/main" val="1176527062"/>
                    </a:ext>
                  </a:extLst>
                </a:gridCol>
              </a:tblGrid>
              <a:tr h="370840">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Classification</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Sub-devices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Parameters</a:t>
                      </a:r>
                    </a:p>
                  </a:txBody>
                  <a:tcPr marL="9525" marR="9525" marT="9525" marB="0" anchor="ctr"/>
                </a:tc>
                <a:tc>
                  <a:txBody>
                    <a:bodyPr/>
                    <a:lstStyle/>
                    <a:p>
                      <a:pPr algn="ctr" rtl="0" fontAlgn="ctr"/>
                      <a:r>
                        <a:rPr lang="en-GB" sz="1800" b="0" i="0" u="none" strike="noStrike" dirty="0">
                          <a:solidFill>
                            <a:srgbClr val="FFFFFF"/>
                          </a:solidFill>
                          <a:effectLst/>
                          <a:latin typeface="Calibri" panose="020F0502020204030204" pitchFamily="34" charset="0"/>
                          <a:ea typeface="等线" panose="02010600030101010101" pitchFamily="2" charset="-122"/>
                        </a:rPr>
                        <a:t>Note</a:t>
                      </a:r>
                    </a:p>
                  </a:txBody>
                  <a:tcPr marL="9525" marR="9525" marT="9525" marB="0" anchor="ctr"/>
                </a:tc>
                <a:extLst>
                  <a:ext uri="{0D108BD9-81ED-4DB2-BD59-A6C34878D82A}">
                    <a16:rowId xmlns:a16="http://schemas.microsoft.com/office/drawing/2014/main" val="929109341"/>
                  </a:ext>
                </a:extLst>
              </a:tr>
              <a:tr h="370840">
                <a:tc>
                  <a:txBody>
                    <a:bodyPr/>
                    <a:lstStyle/>
                    <a:p>
                      <a:pPr algn="ctr"/>
                      <a:r>
                        <a:rPr lang="en-GB" altLang="zh-CN" sz="1600" dirty="0">
                          <a:solidFill>
                            <a:schemeClr val="bg1">
                              <a:lumMod val="65000"/>
                            </a:schemeClr>
                          </a:solidFill>
                        </a:rPr>
                        <a:t>Electron-beam welder</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GB" altLang="zh-CN" sz="1200" dirty="0">
                          <a:solidFill>
                            <a:schemeClr val="bg1">
                              <a:lumMod val="65000"/>
                            </a:schemeClr>
                          </a:solidFill>
                        </a:rPr>
                        <a:t>Electron-beam </a:t>
                      </a:r>
                      <a:r>
                        <a:rPr lang="en-US" altLang="zh-CN" sz="1200" dirty="0">
                          <a:solidFill>
                            <a:schemeClr val="bg1">
                              <a:lumMod val="65000"/>
                            </a:schemeClr>
                          </a:solidFill>
                        </a:rPr>
                        <a:t>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solidFill>
                            <a:schemeClr val="bg1">
                              <a:lumMod val="65000"/>
                            </a:schemeClr>
                          </a:solidFill>
                        </a:rPr>
                        <a:t>Power supply </a:t>
                      </a:r>
                    </a:p>
                    <a:p>
                      <a:pPr marL="171450" indent="-171450">
                        <a:buFont typeface="Arial" panose="020B0604020202020204" pitchFamily="34" charset="0"/>
                        <a:buChar char="•"/>
                      </a:pPr>
                      <a:r>
                        <a:rPr lang="en-US" altLang="zh-CN" sz="1200" dirty="0">
                          <a:solidFill>
                            <a:schemeClr val="bg1">
                              <a:lumMod val="65000"/>
                            </a:schemeClr>
                          </a:solidFill>
                        </a:rPr>
                        <a:t>Vacuum chamber</a:t>
                      </a: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Meets the Length of  11.4m vacuum chamber</a:t>
                      </a:r>
                    </a:p>
                    <a:p>
                      <a:pPr marL="285750" indent="-285750">
                        <a:buFont typeface="Arial" panose="020B0604020202020204" pitchFamily="34" charset="0"/>
                        <a:buChar char="•"/>
                      </a:pPr>
                      <a:r>
                        <a:rPr lang="en-US" altLang="zh-CN" sz="1200" dirty="0">
                          <a:solidFill>
                            <a:schemeClr val="bg1">
                              <a:lumMod val="65000"/>
                            </a:schemeClr>
                          </a:solidFill>
                        </a:rPr>
                        <a:t>6 working position</a:t>
                      </a:r>
                      <a:endParaRPr lang="zh-CN" altLang="en-US" sz="1200" dirty="0">
                        <a:solidFill>
                          <a:schemeClr val="bg1">
                            <a:lumMod val="65000"/>
                          </a:schemeClr>
                        </a:solidFill>
                      </a:endParaRPr>
                    </a:p>
                  </a:txBody>
                  <a:tcPr/>
                </a:tc>
                <a:tc>
                  <a:txBody>
                    <a:bodyPr/>
                    <a:lstStyle/>
                    <a:p>
                      <a:pPr marL="0" indent="0">
                        <a:buFontTx/>
                        <a:buNone/>
                      </a:pPr>
                      <a:r>
                        <a:rPr lang="en-GB" altLang="zh-CN" sz="1200" dirty="0">
                          <a:solidFill>
                            <a:schemeClr val="bg1">
                              <a:lumMod val="65000"/>
                            </a:schemeClr>
                          </a:solidFill>
                        </a:rPr>
                        <a:t>Design and manufacturing</a:t>
                      </a:r>
                      <a:endParaRPr lang="zh-CN" altLang="en-US" sz="1200" dirty="0">
                        <a:solidFill>
                          <a:schemeClr val="bg1">
                            <a:lumMod val="65000"/>
                          </a:schemeClr>
                        </a:solidFill>
                      </a:endParaRPr>
                    </a:p>
                  </a:txBody>
                  <a:tcPr/>
                </a:tc>
                <a:extLst>
                  <a:ext uri="{0D108BD9-81ED-4DB2-BD59-A6C34878D82A}">
                    <a16:rowId xmlns:a16="http://schemas.microsoft.com/office/drawing/2014/main" val="3532546929"/>
                  </a:ext>
                </a:extLst>
              </a:tr>
              <a:tr h="0">
                <a:tc>
                  <a:txBody>
                    <a:bodyPr/>
                    <a:lstStyle/>
                    <a:p>
                      <a:pPr algn="ctr"/>
                      <a:r>
                        <a:rPr lang="en-US" altLang="zh-CN" sz="1600" dirty="0">
                          <a:solidFill>
                            <a:schemeClr val="bg1">
                              <a:lumMod val="65000"/>
                            </a:schemeClr>
                          </a:solidFill>
                        </a:rPr>
                        <a:t>Brazing </a:t>
                      </a:r>
                      <a:endParaRPr lang="zh-CN" altLang="en-US" sz="1600" dirty="0">
                        <a:solidFill>
                          <a:schemeClr val="bg1">
                            <a:lumMod val="65000"/>
                          </a:schemeClr>
                        </a:solidFill>
                      </a:endParaRPr>
                    </a:p>
                  </a:txBody>
                  <a:tcPr/>
                </a:tc>
                <a:tc>
                  <a:txBody>
                    <a:bodyPr/>
                    <a:lstStyle/>
                    <a:p>
                      <a:pPr marL="171450" indent="-171450">
                        <a:buFont typeface="Arial" panose="020B0604020202020204" pitchFamily="34" charset="0"/>
                        <a:buChar char="•"/>
                      </a:pPr>
                      <a:r>
                        <a:rPr lang="en-US" altLang="zh-CN" sz="1200" dirty="0">
                          <a:solidFill>
                            <a:schemeClr val="bg1">
                              <a:lumMod val="65000"/>
                            </a:schemeClr>
                          </a:solidFill>
                        </a:rPr>
                        <a:t>Mechanical holder</a:t>
                      </a:r>
                    </a:p>
                    <a:p>
                      <a:pPr marL="171450" indent="-171450">
                        <a:buFont typeface="Arial" panose="020B0604020202020204" pitchFamily="34" charset="0"/>
                        <a:buChar char="•"/>
                      </a:pPr>
                      <a:r>
                        <a:rPr lang="en-US" altLang="zh-CN" sz="1200" dirty="0">
                          <a:solidFill>
                            <a:schemeClr val="bg1">
                              <a:lumMod val="65000"/>
                            </a:schemeClr>
                          </a:solidFill>
                        </a:rPr>
                        <a:t>Power supply</a:t>
                      </a:r>
                      <a:endParaRPr lang="zh-CN" altLang="en-US" sz="1200" dirty="0">
                        <a:solidFill>
                          <a:schemeClr val="bg1">
                            <a:lumMod val="65000"/>
                          </a:schemeClr>
                        </a:solidFill>
                      </a:endParaRPr>
                    </a:p>
                  </a:txBody>
                  <a:tcPr/>
                </a:tc>
                <a:tc>
                  <a:txBody>
                    <a:bodyPr/>
                    <a:lstStyle/>
                    <a:p>
                      <a:pPr marL="285750" indent="-285750">
                        <a:buFont typeface="Arial" panose="020B0604020202020204" pitchFamily="34" charset="0"/>
                        <a:buChar char="•"/>
                      </a:pPr>
                      <a:r>
                        <a:rPr lang="en-US" altLang="zh-CN" sz="1200" dirty="0">
                          <a:solidFill>
                            <a:schemeClr val="bg1">
                              <a:lumMod val="65000"/>
                            </a:schemeClr>
                          </a:solidFill>
                        </a:rPr>
                        <a:t>350</a:t>
                      </a:r>
                      <a:r>
                        <a:rPr lang="zh-CN" altLang="en-US" sz="1200" dirty="0">
                          <a:solidFill>
                            <a:schemeClr val="bg1">
                              <a:lumMod val="65000"/>
                            </a:schemeClr>
                          </a:solidFill>
                        </a:rPr>
                        <a:t>℃</a:t>
                      </a:r>
                      <a:endParaRPr lang="en-US" altLang="zh-CN" sz="1200" dirty="0">
                        <a:solidFill>
                          <a:schemeClr val="bg1">
                            <a:lumMod val="65000"/>
                          </a:schemeClr>
                        </a:solidFill>
                      </a:endParaRPr>
                    </a:p>
                    <a:p>
                      <a:pPr marL="285750" indent="-285750">
                        <a:buFont typeface="Arial" panose="020B0604020202020204" pitchFamily="34" charset="0"/>
                        <a:buChar char="•"/>
                      </a:pPr>
                      <a:r>
                        <a:rPr lang="en-US" altLang="zh-CN" sz="1200" dirty="0">
                          <a:solidFill>
                            <a:schemeClr val="bg1">
                              <a:lumMod val="65000"/>
                            </a:schemeClr>
                          </a:solidFill>
                        </a:rPr>
                        <a:t>11.4m long</a:t>
                      </a:r>
                      <a:endParaRPr lang="zh-CN" altLang="en-US" sz="1200" dirty="0">
                        <a:solidFill>
                          <a:schemeClr val="bg1">
                            <a:lumMod val="65000"/>
                          </a:schemeClr>
                        </a:solidFill>
                      </a:endParaRPr>
                    </a:p>
                  </a:txBody>
                  <a:tcPr/>
                </a:tc>
                <a:tc>
                  <a:txBody>
                    <a:bodyPr/>
                    <a:lstStyle/>
                    <a:p>
                      <a:pPr marL="0" indent="0">
                        <a:buFontTx/>
                        <a:buNone/>
                      </a:pPr>
                      <a:r>
                        <a:rPr lang="en-US" altLang="zh-CN" sz="1200" dirty="0">
                          <a:solidFill>
                            <a:schemeClr val="bg1">
                              <a:lumMod val="65000"/>
                            </a:schemeClr>
                          </a:solidFill>
                        </a:rPr>
                        <a:t>Low temperature brazing in air by conductivity heating, expecting stead by double hole copper tube</a:t>
                      </a:r>
                      <a:endParaRPr lang="zh-CN" altLang="en-US" sz="1200" dirty="0">
                        <a:solidFill>
                          <a:schemeClr val="bg1">
                            <a:lumMod val="65000"/>
                          </a:schemeClr>
                        </a:solidFill>
                      </a:endParaRPr>
                    </a:p>
                  </a:txBody>
                  <a:tcPr/>
                </a:tc>
                <a:extLst>
                  <a:ext uri="{0D108BD9-81ED-4DB2-BD59-A6C34878D82A}">
                    <a16:rowId xmlns:a16="http://schemas.microsoft.com/office/drawing/2014/main" val="3452845628"/>
                  </a:ext>
                </a:extLst>
              </a:tr>
              <a:tr h="370840">
                <a:tc>
                  <a:txBody>
                    <a:bodyPr/>
                    <a:lstStyle/>
                    <a:p>
                      <a:pPr algn="ctr"/>
                      <a:r>
                        <a:rPr lang="en-US" altLang="zh-CN" sz="1600" b="0" dirty="0"/>
                        <a:t>Heating film spraying facility</a:t>
                      </a:r>
                    </a:p>
                    <a:p>
                      <a:pPr algn="ctr"/>
                      <a:endParaRPr lang="zh-CN" altLang="en-US" sz="1600" b="1" dirty="0"/>
                    </a:p>
                  </a:txBody>
                  <a:tcPr/>
                </a:tc>
                <a:tc>
                  <a:txBody>
                    <a:bodyPr/>
                    <a:lstStyle/>
                    <a:p>
                      <a:pPr marL="171450" indent="-171450">
                        <a:buFont typeface="Arial" panose="020B0604020202020204" pitchFamily="34" charset="0"/>
                        <a:buChar char="•"/>
                      </a:pPr>
                      <a:r>
                        <a:rPr lang="en-GB" altLang="zh-CN" sz="1200" dirty="0"/>
                        <a:t>Electron-beam gun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ltLang="zh-CN" sz="1200" dirty="0"/>
                        <a:t>Power </a:t>
                      </a:r>
                      <a:r>
                        <a:rPr lang="en-US" altLang="zh-CN" sz="1200" dirty="0"/>
                        <a:t>supply </a:t>
                      </a:r>
                      <a:endParaRPr lang="en-GB" altLang="zh-CN" sz="1200" dirty="0"/>
                    </a:p>
                    <a:p>
                      <a:pPr marL="171450" indent="-171450">
                        <a:buFont typeface="Arial" panose="020B0604020202020204" pitchFamily="34" charset="0"/>
                        <a:buChar char="•"/>
                      </a:pPr>
                      <a:r>
                        <a:rPr lang="en-US" altLang="zh-CN" sz="1200" dirty="0"/>
                        <a:t>Controller</a:t>
                      </a:r>
                    </a:p>
                    <a:p>
                      <a:pPr marL="171450" indent="-171450">
                        <a:buFont typeface="Arial" panose="020B0604020202020204" pitchFamily="34" charset="0"/>
                        <a:buChar char="•"/>
                      </a:pPr>
                      <a:r>
                        <a:rPr lang="en-GB" altLang="zh-CN" sz="1200" dirty="0"/>
                        <a:t>Mechanical Structure</a:t>
                      </a:r>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Multilayer Spray</a:t>
                      </a:r>
                    </a:p>
                    <a:p>
                      <a:pPr marL="285750" indent="-285750">
                        <a:buFont typeface="Arial" panose="020B0604020202020204" pitchFamily="34" charset="0"/>
                        <a:buChar char="•"/>
                      </a:pPr>
                      <a:r>
                        <a:rPr lang="en-US" altLang="zh-CN" sz="1200" dirty="0"/>
                        <a:t>Ceramic</a:t>
                      </a:r>
                      <a:r>
                        <a:rPr lang="zh-CN" altLang="en-US" sz="1200" dirty="0"/>
                        <a:t> </a:t>
                      </a:r>
                      <a:r>
                        <a:rPr lang="en-US" altLang="zh-CN" sz="1200" dirty="0"/>
                        <a:t>and conductivity layer</a:t>
                      </a:r>
                    </a:p>
                  </a:txBody>
                  <a:tcPr/>
                </a:tc>
                <a:tc>
                  <a:txBody>
                    <a:bodyPr/>
                    <a:lstStyle/>
                    <a:p>
                      <a:pPr marL="0" indent="0">
                        <a:buFontTx/>
                        <a:buNone/>
                      </a:pPr>
                      <a:r>
                        <a:rPr lang="en-US" altLang="zh-CN" sz="1200" dirty="0"/>
                        <a:t>R&amp;D</a:t>
                      </a:r>
                    </a:p>
                  </a:txBody>
                  <a:tcPr/>
                </a:tc>
                <a:extLst>
                  <a:ext uri="{0D108BD9-81ED-4DB2-BD59-A6C34878D82A}">
                    <a16:rowId xmlns:a16="http://schemas.microsoft.com/office/drawing/2014/main" val="3836485589"/>
                  </a:ext>
                </a:extLst>
              </a:tr>
              <a:tr h="370840">
                <a:tc>
                  <a:txBody>
                    <a:bodyPr/>
                    <a:lstStyle/>
                    <a:p>
                      <a:pPr algn="ctr"/>
                      <a:r>
                        <a:rPr lang="en-US" altLang="zh-CN" sz="1600" dirty="0"/>
                        <a:t>NEG coating tower</a:t>
                      </a:r>
                      <a:endParaRPr lang="zh-CN" altLang="en-US" sz="1600" dirty="0"/>
                    </a:p>
                  </a:txBody>
                  <a:tcPr/>
                </a:tc>
                <a:tc>
                  <a:txBody>
                    <a:bodyPr/>
                    <a:lstStyle/>
                    <a:p>
                      <a:pPr marL="171450" indent="-171450">
                        <a:buFont typeface="Arial" panose="020B0604020202020204" pitchFamily="34" charset="0"/>
                        <a:buChar char="•"/>
                      </a:pPr>
                      <a:r>
                        <a:rPr lang="en-US" altLang="zh-CN" sz="1200" dirty="0"/>
                        <a:t>Pumping system</a:t>
                      </a:r>
                    </a:p>
                    <a:p>
                      <a:pPr marL="171450" indent="-171450">
                        <a:buFont typeface="Arial" panose="020B0604020202020204" pitchFamily="34" charset="0"/>
                        <a:buChar char="•"/>
                      </a:pPr>
                      <a:r>
                        <a:rPr lang="en-US" altLang="zh-CN" sz="1200" dirty="0"/>
                        <a:t>Vacuum measurement</a:t>
                      </a:r>
                    </a:p>
                    <a:p>
                      <a:pPr marL="171450" indent="-171450">
                        <a:buFont typeface="Arial" panose="020B0604020202020204" pitchFamily="34" charset="0"/>
                        <a:buChar char="•"/>
                      </a:pPr>
                      <a:r>
                        <a:rPr lang="en-US" altLang="zh-CN" sz="1200" dirty="0"/>
                        <a:t>Power supply </a:t>
                      </a:r>
                    </a:p>
                    <a:p>
                      <a:pPr marL="171450" indent="-171450">
                        <a:buFont typeface="Arial" panose="020B0604020202020204" pitchFamily="34" charset="0"/>
                        <a:buChar char="•"/>
                      </a:pPr>
                      <a:r>
                        <a:rPr lang="en-US" altLang="zh-CN" sz="1200" dirty="0"/>
                        <a:t>Vacuum chambers</a:t>
                      </a:r>
                    </a:p>
                    <a:p>
                      <a:pPr marL="171450" indent="-171450">
                        <a:buFont typeface="Arial" panose="020B0604020202020204" pitchFamily="34" charset="0"/>
                        <a:buChar char="•"/>
                      </a:pPr>
                      <a:r>
                        <a:rPr lang="en-US" altLang="zh-CN" sz="1200" dirty="0"/>
                        <a:t>Discharge Gas</a:t>
                      </a:r>
                    </a:p>
                    <a:p>
                      <a:pPr marL="171450" indent="-171450">
                        <a:buFont typeface="Arial" panose="020B0604020202020204" pitchFamily="34" charset="0"/>
                        <a:buChar char="•"/>
                      </a:pPr>
                      <a:r>
                        <a:rPr lang="en-US" altLang="zh-CN" sz="1200" dirty="0"/>
                        <a:t>Cathode</a:t>
                      </a:r>
                      <a:r>
                        <a:rPr lang="zh-CN" altLang="en-US" sz="1200" dirty="0"/>
                        <a:t>、</a:t>
                      </a:r>
                      <a:r>
                        <a:rPr lang="en-US" altLang="zh-CN" sz="1200" dirty="0"/>
                        <a:t>controller</a:t>
                      </a:r>
                      <a:endParaRPr lang="zh-CN" altLang="en-US" sz="1200" dirty="0"/>
                    </a:p>
                  </a:txBody>
                  <a:tcPr/>
                </a:tc>
                <a:tc>
                  <a:txBody>
                    <a:bodyPr/>
                    <a:lstStyle/>
                    <a:p>
                      <a:pPr marL="285750" indent="-285750">
                        <a:buFont typeface="Arial" panose="020B0604020202020204" pitchFamily="34" charset="0"/>
                        <a:buChar char="•"/>
                      </a:pPr>
                      <a:r>
                        <a:rPr lang="en-US" altLang="zh-CN" sz="1200" dirty="0"/>
                        <a:t>Meets the Length of  11.4m vacuum chamber</a:t>
                      </a:r>
                    </a:p>
                    <a:p>
                      <a:pPr marL="285750" indent="-285750">
                        <a:buFont typeface="Arial" panose="020B0604020202020204" pitchFamily="34" charset="0"/>
                        <a:buChar char="•"/>
                      </a:pPr>
                      <a:r>
                        <a:rPr lang="en-US" altLang="zh-CN" sz="1200" dirty="0"/>
                        <a:t>6 working position</a:t>
                      </a:r>
                    </a:p>
                    <a:p>
                      <a:pPr marL="285750" indent="-285750">
                        <a:buFont typeface="Arial" panose="020B0604020202020204" pitchFamily="34" charset="0"/>
                        <a:buChar char="•"/>
                      </a:pPr>
                      <a:r>
                        <a:rPr lang="en-US" altLang="zh-CN" sz="1200" dirty="0"/>
                        <a:t>Background vacuum &lt;5e-7Pa</a:t>
                      </a:r>
                    </a:p>
                    <a:p>
                      <a:pPr marL="285750" indent="-285750">
                        <a:buFont typeface="Arial" panose="020B0604020202020204" pitchFamily="34" charset="0"/>
                        <a:buChar char="•"/>
                      </a:pPr>
                      <a:r>
                        <a:rPr lang="en-US" altLang="zh-CN" sz="1200" dirty="0"/>
                        <a:t>Baking temperature 200</a:t>
                      </a:r>
                      <a:r>
                        <a:rPr lang="zh-CN" altLang="en-US" sz="1200" dirty="0"/>
                        <a:t>℃</a:t>
                      </a:r>
                    </a:p>
                  </a:txBody>
                  <a:tcPr/>
                </a:tc>
                <a:tc>
                  <a:txBody>
                    <a:bodyPr/>
                    <a:lstStyle/>
                    <a:p>
                      <a:pPr marL="0" indent="0">
                        <a:buFontTx/>
                        <a:buNone/>
                      </a:pPr>
                      <a:r>
                        <a:rPr lang="en-US" altLang="zh-CN" sz="1200" dirty="0"/>
                        <a:t>Developing to be more fitted the production line</a:t>
                      </a:r>
                      <a:endParaRPr lang="zh-CN" altLang="en-US" sz="1200" dirty="0"/>
                    </a:p>
                  </a:txBody>
                  <a:tcPr/>
                </a:tc>
                <a:extLst>
                  <a:ext uri="{0D108BD9-81ED-4DB2-BD59-A6C34878D82A}">
                    <a16:rowId xmlns:a16="http://schemas.microsoft.com/office/drawing/2014/main" val="335200625"/>
                  </a:ext>
                </a:extLst>
              </a:tr>
              <a:tr h="370840">
                <a:tc>
                  <a:txBody>
                    <a:bodyPr/>
                    <a:lstStyle/>
                    <a:p>
                      <a:pPr algn="ctr"/>
                      <a:r>
                        <a:rPr lang="en-US" altLang="zh-CN" sz="1600" dirty="0"/>
                        <a:t>Measurement and</a:t>
                      </a:r>
                      <a:r>
                        <a:rPr lang="zh-CN" altLang="en-US" sz="1600" dirty="0"/>
                        <a:t> </a:t>
                      </a:r>
                      <a:r>
                        <a:rPr lang="en-US" altLang="zh-CN" sz="1600" dirty="0"/>
                        <a:t>testing</a:t>
                      </a:r>
                      <a:endParaRPr lang="zh-CN" altLang="en-US" sz="1600" dirty="0"/>
                    </a:p>
                  </a:txBody>
                  <a:tcPr/>
                </a:tc>
                <a:tc>
                  <a:txBody>
                    <a:bodyPr/>
                    <a:lstStyle/>
                    <a:p>
                      <a:pPr marL="171450" indent="-171450">
                        <a:buFont typeface="Arial" panose="020B0604020202020204" pitchFamily="34" charset="0"/>
                        <a:buChar char="•"/>
                      </a:pPr>
                      <a:r>
                        <a:rPr lang="en-US" altLang="zh-CN" sz="1200" dirty="0"/>
                        <a:t>Dimension measurement</a:t>
                      </a:r>
                    </a:p>
                    <a:p>
                      <a:pPr marL="171450" indent="-171450">
                        <a:buFont typeface="Arial" panose="020B0604020202020204" pitchFamily="34" charset="0"/>
                        <a:buChar char="•"/>
                      </a:pPr>
                      <a:r>
                        <a:rPr lang="en-US" altLang="zh-CN" sz="1200" dirty="0"/>
                        <a:t>Leakage testing</a:t>
                      </a:r>
                      <a:endParaRPr lang="zh-CN" altLang="en-US" sz="1200" dirty="0"/>
                    </a:p>
                  </a:txBody>
                  <a:tcPr/>
                </a:tc>
                <a:tc>
                  <a:txBody>
                    <a:bodyPr/>
                    <a:lstStyle/>
                    <a:p>
                      <a:pPr marL="285750" indent="-285750">
                        <a:buFont typeface="Arial" panose="020B0604020202020204" pitchFamily="34" charset="0"/>
                        <a:buChar char="•"/>
                      </a:pPr>
                      <a:r>
                        <a:rPr lang="en-US" altLang="zh-CN" sz="1200" dirty="0"/>
                        <a:t>Dimension measurement 11.5m/0.1mm</a:t>
                      </a:r>
                    </a:p>
                    <a:p>
                      <a:pPr marL="285750" indent="-285750">
                        <a:buFont typeface="Arial" panose="020B0604020202020204" pitchFamily="34" charset="0"/>
                        <a:buChar char="•"/>
                      </a:pPr>
                      <a:r>
                        <a:rPr lang="en-US" altLang="zh-CN" sz="1200" dirty="0"/>
                        <a:t>Leakage testing 1e-10 </a:t>
                      </a:r>
                      <a:r>
                        <a:rPr lang="en-US" altLang="zh-CN" sz="1200" dirty="0" err="1"/>
                        <a:t>mbar·L</a:t>
                      </a:r>
                      <a:r>
                        <a:rPr lang="en-US" altLang="zh-CN" sz="1200" dirty="0"/>
                        <a:t>/s</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2169891"/>
                  </a:ext>
                </a:extLst>
              </a:tr>
              <a:tr h="370840">
                <a:tc>
                  <a:txBody>
                    <a:bodyPr/>
                    <a:lstStyle/>
                    <a:p>
                      <a:pPr algn="ctr"/>
                      <a:r>
                        <a:rPr lang="en-US" altLang="zh-CN" sz="1600" dirty="0"/>
                        <a:t>Cleaning</a:t>
                      </a:r>
                      <a:endParaRPr lang="zh-CN" altLang="en-US" sz="1600" dirty="0"/>
                    </a:p>
                  </a:txBody>
                  <a:tcPr/>
                </a:tc>
                <a:tc>
                  <a:txBody>
                    <a:bodyPr/>
                    <a:lstStyle/>
                    <a:p>
                      <a:pPr marL="171450" indent="-171450">
                        <a:buFont typeface="Arial" panose="020B0604020202020204" pitchFamily="34" charset="0"/>
                        <a:buChar char="•"/>
                      </a:pPr>
                      <a:r>
                        <a:rPr lang="en-US" altLang="zh-CN" sz="1200" dirty="0"/>
                        <a:t>rinsing</a:t>
                      </a:r>
                      <a:endParaRPr lang="zh-CN" altLang="en-US" sz="1200" dirty="0"/>
                    </a:p>
                  </a:txBody>
                  <a:tcPr/>
                </a:tc>
                <a:tc>
                  <a:txBody>
                    <a:bodyPr/>
                    <a:lstStyle/>
                    <a:p>
                      <a:pPr marL="285750" indent="-285750">
                        <a:buFont typeface="Arial" panose="020B0604020202020204" pitchFamily="34" charset="0"/>
                        <a:buChar char="•"/>
                      </a:pPr>
                      <a:r>
                        <a:rPr lang="en-GB" altLang="zh-CN" sz="1200" dirty="0"/>
                        <a:t>deionized water rinsing</a:t>
                      </a: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3741577279"/>
                  </a:ext>
                </a:extLst>
              </a:tr>
              <a:tr h="0">
                <a:tc>
                  <a:txBody>
                    <a:bodyPr/>
                    <a:lstStyle/>
                    <a:p>
                      <a:pPr algn="ctr"/>
                      <a:r>
                        <a:rPr lang="en-GB" altLang="zh-CN" sz="1600" dirty="0"/>
                        <a:t>Production line auxiliary equipment</a:t>
                      </a:r>
                      <a:endParaRPr lang="zh-CN" altLang="en-US" sz="1600" dirty="0"/>
                    </a:p>
                  </a:txBody>
                  <a:tcPr/>
                </a:tc>
                <a:tc>
                  <a:txBody>
                    <a:bodyPr/>
                    <a:lstStyle/>
                    <a:p>
                      <a:pPr marL="285750" indent="-285750">
                        <a:buFont typeface="Arial" panose="020B0604020202020204" pitchFamily="34" charset="0"/>
                        <a:buChar char="•"/>
                      </a:pPr>
                      <a:r>
                        <a:rPr lang="en-US" altLang="zh-CN" sz="1200" dirty="0"/>
                        <a:t>Moving band</a:t>
                      </a:r>
                    </a:p>
                    <a:p>
                      <a:pPr marL="285750" indent="-285750">
                        <a:buFont typeface="Arial" panose="020B0604020202020204" pitchFamily="34" charset="0"/>
                        <a:buChar char="•"/>
                      </a:pPr>
                      <a:r>
                        <a:rPr lang="en-GB" altLang="zh-CN" sz="1200" dirty="0"/>
                        <a:t>robot arm system</a:t>
                      </a:r>
                    </a:p>
                    <a:p>
                      <a:pPr marL="285750" indent="-285750">
                        <a:buFont typeface="Arial" panose="020B0604020202020204" pitchFamily="34" charset="0"/>
                        <a:buChar char="•"/>
                      </a:pPr>
                      <a:r>
                        <a:rPr lang="en-US" altLang="zh-CN" sz="1200" dirty="0"/>
                        <a:t>controller</a:t>
                      </a:r>
                      <a:endParaRPr lang="zh-CN" altLang="en-US" sz="1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Meets the Length of  11.4m vacuum chamber</a:t>
                      </a:r>
                    </a:p>
                    <a:p>
                      <a:pPr marL="285750" indent="-285750">
                        <a:buFont typeface="Arial" panose="020B0604020202020204" pitchFamily="34" charset="0"/>
                        <a:buChar char="•"/>
                      </a:pPr>
                      <a:endParaRPr lang="zh-CN"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1200" dirty="0"/>
                        <a:t>Design and manufacturing</a:t>
                      </a:r>
                      <a:endParaRPr lang="zh-CN" altLang="en-US" sz="1200" dirty="0"/>
                    </a:p>
                    <a:p>
                      <a:pPr marL="0" indent="0">
                        <a:buFontTx/>
                        <a:buNone/>
                      </a:pPr>
                      <a:endParaRPr lang="zh-CN" altLang="en-US" sz="1200" dirty="0"/>
                    </a:p>
                  </a:txBody>
                  <a:tcPr/>
                </a:tc>
                <a:extLst>
                  <a:ext uri="{0D108BD9-81ED-4DB2-BD59-A6C34878D82A}">
                    <a16:rowId xmlns:a16="http://schemas.microsoft.com/office/drawing/2014/main" val="1965240381"/>
                  </a:ext>
                </a:extLst>
              </a:tr>
            </a:tbl>
          </a:graphicData>
        </a:graphic>
      </p:graphicFrame>
      <p:sp>
        <p:nvSpPr>
          <p:cNvPr id="3" name="标题 2">
            <a:extLst>
              <a:ext uri="{FF2B5EF4-FFF2-40B4-BE49-F238E27FC236}">
                <a16:creationId xmlns:a16="http://schemas.microsoft.com/office/drawing/2014/main" id="{4002FFD5-6B1E-4FEE-B2DC-AE1FA553B249}"/>
              </a:ext>
            </a:extLst>
          </p:cNvPr>
          <p:cNvSpPr>
            <a:spLocks noGrp="1"/>
          </p:cNvSpPr>
          <p:nvPr>
            <p:ph type="title"/>
          </p:nvPr>
        </p:nvSpPr>
        <p:spPr/>
        <p:txBody>
          <a:bodyPr>
            <a:normAutofit/>
          </a:bodyPr>
          <a:lstStyle/>
          <a:p>
            <a:r>
              <a:rPr lang="en-US" altLang="zh-CN" dirty="0">
                <a:latin typeface="Arial" panose="020B0604020202020204" pitchFamily="34" charset="0"/>
                <a:cs typeface="Arial" panose="020B0604020202020204" pitchFamily="34" charset="0"/>
              </a:rPr>
              <a:t>Production line composition</a:t>
            </a:r>
            <a:endParaRPr lang="zh-CN" altLang="en-US" dirty="0">
              <a:latin typeface="Arial" panose="020B0604020202020204" pitchFamily="34" charset="0"/>
              <a:cs typeface="Arial" panose="020B0604020202020204" pitchFamily="34" charset="0"/>
            </a:endParaRPr>
          </a:p>
        </p:txBody>
      </p:sp>
      <p:sp>
        <p:nvSpPr>
          <p:cNvPr id="5" name="灯片编号占位符 4">
            <a:extLst>
              <a:ext uri="{FF2B5EF4-FFF2-40B4-BE49-F238E27FC236}">
                <a16:creationId xmlns:a16="http://schemas.microsoft.com/office/drawing/2014/main" id="{E58A88A7-8672-418F-BEFA-3DE39165C6BF}"/>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10</a:t>
            </a:fld>
            <a:endParaRPr lang="zh-CN" altLang="en-US" dirty="0"/>
          </a:p>
        </p:txBody>
      </p:sp>
      <p:pic>
        <p:nvPicPr>
          <p:cNvPr id="7" name="Picture 2" descr="C:\Users\Administrator\Desktop\11112.png">
            <a:extLst>
              <a:ext uri="{FF2B5EF4-FFF2-40B4-BE49-F238E27FC236}">
                <a16:creationId xmlns:a16="http://schemas.microsoft.com/office/drawing/2014/main" id="{DB40170E-1BA1-431A-98C0-E521BA39905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45209" y="145436"/>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764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D94C425-E90D-4099-8FC2-6E5472A2214D}"/>
              </a:ext>
            </a:extLst>
          </p:cNvPr>
          <p:cNvSpPr>
            <a:spLocks noGrp="1"/>
          </p:cNvSpPr>
          <p:nvPr>
            <p:ph idx="1"/>
          </p:nvPr>
        </p:nvSpPr>
        <p:spPr>
          <a:xfrm>
            <a:off x="609600" y="965200"/>
            <a:ext cx="10972800" cy="5749947"/>
          </a:xfrm>
        </p:spPr>
        <p:txBody>
          <a:bodyPr>
            <a:normAutofit/>
          </a:bodyPr>
          <a:lstStyle/>
          <a:p>
            <a:r>
              <a:rPr lang="en-US" altLang="zh-CN" dirty="0">
                <a:cs typeface="Arial" panose="020B0604020202020204" pitchFamily="34" charset="0"/>
              </a:rPr>
              <a:t>Spraying </a:t>
            </a:r>
            <a:r>
              <a:rPr lang="en-US" altLang="zh-CN" sz="1800" dirty="0">
                <a:cs typeface="Arial" panose="020B0604020202020204" pitchFamily="34" charset="0"/>
              </a:rPr>
              <a:t>(Air plasma spraying)</a:t>
            </a:r>
          </a:p>
          <a:p>
            <a:pPr>
              <a:lnSpc>
                <a:spcPct val="100000"/>
              </a:lnSpc>
              <a:buFont typeface="Wingdings" panose="05000000000000000000" pitchFamily="2" charset="2"/>
              <a:buChar char="Ø"/>
            </a:pPr>
            <a:r>
              <a:rPr lang="en-US" altLang="zh-CN" sz="1800" dirty="0">
                <a:cs typeface="Arial" panose="020B0604020202020204" pitchFamily="34" charset="0"/>
              </a:rPr>
              <a:t>Sandblasting</a:t>
            </a: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Spraying_Isolation_layer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Spraying_Conductivity</a:t>
            </a:r>
            <a:r>
              <a:rPr lang="en-US" altLang="zh-CN" sz="1800" dirty="0">
                <a:cs typeface="Arial" panose="020B0604020202020204" pitchFamily="34" charset="0"/>
              </a:rPr>
              <a:t>-layer</a:t>
            </a:r>
            <a:endParaRPr lang="zh-CN" altLang="zh-CN" sz="1800" dirty="0">
              <a:cs typeface="Arial" panose="020B0604020202020204" pitchFamily="34" charset="0"/>
            </a:endParaRPr>
          </a:p>
          <a:p>
            <a:pPr>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Spraying_Isolation</a:t>
            </a:r>
            <a:r>
              <a:rPr lang="en-US" altLang="zh-CN" sz="1800" dirty="0">
                <a:cs typeface="Arial" panose="020B0604020202020204" pitchFamily="34" charset="0"/>
              </a:rPr>
              <a:t>-layer</a:t>
            </a:r>
            <a:endParaRPr lang="zh-CN" altLang="zh-CN" sz="1800" dirty="0">
              <a:cs typeface="Arial" panose="020B0604020202020204" pitchFamily="34" charset="0"/>
            </a:endParaRPr>
          </a:p>
          <a:p>
            <a:pPr fontAlgn="t">
              <a:lnSpc>
                <a:spcPct val="100000"/>
              </a:lnSpc>
              <a:spcAft>
                <a:spcPts val="0"/>
              </a:spcAft>
              <a:buFont typeface="Wingdings" panose="05000000000000000000" pitchFamily="2" charset="2"/>
              <a:buChar char="Ø"/>
            </a:pPr>
            <a:r>
              <a:rPr lang="en-US" altLang="zh-CN" sz="1800" dirty="0" err="1">
                <a:cs typeface="Arial" panose="020B0604020202020204" pitchFamily="34" charset="0"/>
              </a:rPr>
              <a:t>Spraying_Contactor</a:t>
            </a:r>
            <a:r>
              <a:rPr lang="en-US" altLang="zh-CN" sz="1800" dirty="0">
                <a:cs typeface="Arial" panose="020B0604020202020204" pitchFamily="34" charset="0"/>
              </a:rPr>
              <a:t>-layer</a:t>
            </a:r>
          </a:p>
          <a:p>
            <a:r>
              <a:rPr lang="en-US" altLang="zh-CN" dirty="0">
                <a:cs typeface="Arial" panose="020B0604020202020204" pitchFamily="34" charset="0"/>
              </a:rPr>
              <a:t>Cleaning</a:t>
            </a:r>
          </a:p>
          <a:p>
            <a:pPr>
              <a:buFont typeface="Wingdings" panose="05000000000000000000" pitchFamily="2" charset="2"/>
              <a:buChar char="Ø"/>
            </a:pPr>
            <a:r>
              <a:rPr lang="en-US" altLang="zh-CN" sz="1900" dirty="0">
                <a:cs typeface="Arial" panose="020B0604020202020204" pitchFamily="34" charset="0"/>
              </a:rPr>
              <a:t>Outside</a:t>
            </a:r>
          </a:p>
          <a:p>
            <a:pPr>
              <a:buFont typeface="Wingdings" panose="05000000000000000000" pitchFamily="2" charset="2"/>
              <a:buChar char="Ø"/>
            </a:pPr>
            <a:r>
              <a:rPr lang="en-US" altLang="zh-CN" sz="1900" dirty="0">
                <a:cs typeface="Arial" panose="020B0604020202020204" pitchFamily="34" charset="0"/>
              </a:rPr>
              <a:t>Inside </a:t>
            </a:r>
          </a:p>
          <a:p>
            <a:r>
              <a:rPr lang="en-US" altLang="zh-CN" dirty="0">
                <a:cs typeface="Arial" panose="020B0604020202020204" pitchFamily="34" charset="0"/>
              </a:rPr>
              <a:t>NEG coating</a:t>
            </a:r>
          </a:p>
          <a:p>
            <a:pPr>
              <a:lnSpc>
                <a:spcPct val="100000"/>
              </a:lnSpc>
              <a:buFont typeface="Wingdings" panose="05000000000000000000" pitchFamily="2" charset="2"/>
              <a:buChar char="Ø"/>
            </a:pPr>
            <a:r>
              <a:rPr lang="en-US" altLang="zh-CN" sz="1800" dirty="0">
                <a:cs typeface="Arial" panose="020B0604020202020204" pitchFamily="34" charset="0"/>
              </a:rPr>
              <a:t>vacuum chambers, cathodes assembling by mechanical arms (flanges sealing).</a:t>
            </a:r>
          </a:p>
          <a:p>
            <a:pPr>
              <a:lnSpc>
                <a:spcPct val="100000"/>
              </a:lnSpc>
              <a:buFont typeface="Wingdings" panose="05000000000000000000" pitchFamily="2" charset="2"/>
              <a:buChar char="Ø"/>
            </a:pPr>
            <a:r>
              <a:rPr lang="en-US" altLang="zh-CN" sz="1800" dirty="0">
                <a:cs typeface="Arial" panose="020B0604020202020204" pitchFamily="34" charset="0"/>
              </a:rPr>
              <a:t>Leakage testing.</a:t>
            </a:r>
          </a:p>
          <a:p>
            <a:pPr>
              <a:lnSpc>
                <a:spcPct val="100000"/>
              </a:lnSpc>
              <a:buFont typeface="Wingdings" panose="05000000000000000000" pitchFamily="2" charset="2"/>
              <a:buChar char="Ø"/>
            </a:pPr>
            <a:r>
              <a:rPr lang="en-US" altLang="zh-CN" sz="1800" dirty="0">
                <a:cs typeface="Arial" panose="020B0604020202020204" pitchFamily="34" charset="0"/>
              </a:rPr>
              <a:t>Deliver the assembles to vacuum oven/ baking/ NEG coating;</a:t>
            </a:r>
          </a:p>
          <a:p>
            <a:pPr>
              <a:lnSpc>
                <a:spcPct val="100000"/>
              </a:lnSpc>
              <a:buFont typeface="Wingdings" panose="05000000000000000000" pitchFamily="2" charset="2"/>
              <a:buChar char="Ø"/>
            </a:pPr>
            <a:r>
              <a:rPr lang="en-US" altLang="zh-CN" sz="1800" dirty="0">
                <a:cs typeface="Arial" panose="020B0604020202020204" pitchFamily="34" charset="0"/>
              </a:rPr>
              <a:t>Disassembly the vacuum chambers</a:t>
            </a:r>
            <a:endParaRPr lang="zh-CN" altLang="en-US" dirty="0">
              <a:cs typeface="Arial" panose="020B0604020202020204" pitchFamily="34" charset="0"/>
            </a:endParaRPr>
          </a:p>
        </p:txBody>
      </p:sp>
      <p:pic>
        <p:nvPicPr>
          <p:cNvPr id="10" name="图片 9">
            <a:extLst>
              <a:ext uri="{FF2B5EF4-FFF2-40B4-BE49-F238E27FC236}">
                <a16:creationId xmlns:a16="http://schemas.microsoft.com/office/drawing/2014/main" id="{A30A1EF8-20BA-498D-8949-ABE2480FED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6080" y="5892597"/>
            <a:ext cx="2712815" cy="822550"/>
          </a:xfrm>
          <a:prstGeom prst="rect">
            <a:avLst/>
          </a:prstGeom>
        </p:spPr>
      </p:pic>
      <p:sp>
        <p:nvSpPr>
          <p:cNvPr id="3" name="标题 2">
            <a:extLst>
              <a:ext uri="{FF2B5EF4-FFF2-40B4-BE49-F238E27FC236}">
                <a16:creationId xmlns:a16="http://schemas.microsoft.com/office/drawing/2014/main" id="{E95B7277-83AF-4894-A113-A3CAABA67BA1}"/>
              </a:ext>
            </a:extLst>
          </p:cNvPr>
          <p:cNvSpPr>
            <a:spLocks noGrp="1"/>
          </p:cNvSpPr>
          <p:nvPr>
            <p:ph type="title"/>
          </p:nvPr>
        </p:nvSpPr>
        <p:spPr>
          <a:xfrm>
            <a:off x="361950" y="142852"/>
            <a:ext cx="11068087" cy="725470"/>
          </a:xfrm>
        </p:spPr>
        <p:txBody>
          <a:bodyPr>
            <a:normAutofit/>
          </a:bodyPr>
          <a:lstStyle/>
          <a:p>
            <a:r>
              <a:rPr lang="en-US" altLang="zh-CN" dirty="0">
                <a:latin typeface="Arial" panose="020B0604020202020204" pitchFamily="34" charset="0"/>
                <a:cs typeface="Arial" panose="020B0604020202020204" pitchFamily="34" charset="0"/>
              </a:rPr>
              <a:t>Procedure of NEG coating &amp; spraying of production line</a:t>
            </a:r>
            <a:endParaRPr lang="zh-CN" altLang="en-US" dirty="0">
              <a:latin typeface="Arial" panose="020B0604020202020204" pitchFamily="34" charset="0"/>
              <a:cs typeface="Arial" panose="020B0604020202020204" pitchFamily="34" charset="0"/>
            </a:endParaRPr>
          </a:p>
        </p:txBody>
      </p:sp>
      <p:sp>
        <p:nvSpPr>
          <p:cNvPr id="5" name="灯片编号占位符 4">
            <a:extLst>
              <a:ext uri="{FF2B5EF4-FFF2-40B4-BE49-F238E27FC236}">
                <a16:creationId xmlns:a16="http://schemas.microsoft.com/office/drawing/2014/main" id="{3191226B-AA02-46AA-9EAA-9B323270CF92}"/>
              </a:ext>
            </a:extLst>
          </p:cNvPr>
          <p:cNvSpPr>
            <a:spLocks noGrp="1"/>
          </p:cNvSpPr>
          <p:nvPr>
            <p:ph type="sldNum" sz="quarter" idx="12"/>
          </p:nvPr>
        </p:nvSpPr>
        <p:spPr/>
        <p:txBody>
          <a:bodyPr/>
          <a:lstStyle/>
          <a:p>
            <a:fld id="{F15E9139-A00B-4B2A-98A6-095DC08F1345}" type="slidenum">
              <a:rPr lang="zh-CN" altLang="en-US" smtClean="0"/>
              <a:pPr/>
              <a:t>11</a:t>
            </a:fld>
            <a:endParaRPr lang="zh-CN" altLang="en-US"/>
          </a:p>
        </p:txBody>
      </p:sp>
      <p:graphicFrame>
        <p:nvGraphicFramePr>
          <p:cNvPr id="6" name="表格 26">
            <a:extLst>
              <a:ext uri="{FF2B5EF4-FFF2-40B4-BE49-F238E27FC236}">
                <a16:creationId xmlns:a16="http://schemas.microsoft.com/office/drawing/2014/main" id="{7FFB1F57-0EFF-4AA0-A3D0-64703CA67E65}"/>
              </a:ext>
            </a:extLst>
          </p:cNvPr>
          <p:cNvGraphicFramePr>
            <a:graphicFrameLocks noGrp="1"/>
          </p:cNvGraphicFramePr>
          <p:nvPr/>
        </p:nvGraphicFramePr>
        <p:xfrm>
          <a:off x="6685280" y="1203960"/>
          <a:ext cx="5303615" cy="2225040"/>
        </p:xfrm>
        <a:graphic>
          <a:graphicData uri="http://schemas.openxmlformats.org/drawingml/2006/table">
            <a:tbl>
              <a:tblPr firstRow="1" bandRow="1">
                <a:tableStyleId>{5C22544A-7EE6-4342-B048-85BDC9FD1C3A}</a:tableStyleId>
              </a:tblPr>
              <a:tblGrid>
                <a:gridCol w="1917946">
                  <a:extLst>
                    <a:ext uri="{9D8B030D-6E8A-4147-A177-3AD203B41FA5}">
                      <a16:colId xmlns:a16="http://schemas.microsoft.com/office/drawing/2014/main" val="2542877336"/>
                    </a:ext>
                  </a:extLst>
                </a:gridCol>
                <a:gridCol w="1720645">
                  <a:extLst>
                    <a:ext uri="{9D8B030D-6E8A-4147-A177-3AD203B41FA5}">
                      <a16:colId xmlns:a16="http://schemas.microsoft.com/office/drawing/2014/main" val="2099882231"/>
                    </a:ext>
                  </a:extLst>
                </a:gridCol>
                <a:gridCol w="1665024">
                  <a:extLst>
                    <a:ext uri="{9D8B030D-6E8A-4147-A177-3AD203B41FA5}">
                      <a16:colId xmlns:a16="http://schemas.microsoft.com/office/drawing/2014/main" val="1550233644"/>
                    </a:ext>
                  </a:extLst>
                </a:gridCol>
              </a:tblGrid>
              <a:tr h="370840">
                <a:tc>
                  <a:txBody>
                    <a:bodyPr/>
                    <a:lstStyle/>
                    <a:p>
                      <a:r>
                        <a:rPr lang="en-US" altLang="zh-CN" sz="1600" dirty="0"/>
                        <a:t>Function</a:t>
                      </a:r>
                      <a:endParaRPr lang="zh-CN" altLang="en-US" sz="1600" dirty="0"/>
                    </a:p>
                  </a:txBody>
                  <a:tcPr/>
                </a:tc>
                <a:tc>
                  <a:txBody>
                    <a:bodyPr/>
                    <a:lstStyle/>
                    <a:p>
                      <a:r>
                        <a:rPr lang="en-US" altLang="zh-CN" sz="1600" dirty="0"/>
                        <a:t>Materials</a:t>
                      </a:r>
                      <a:endParaRPr lang="zh-CN" altLang="en-US" sz="1600" dirty="0"/>
                    </a:p>
                  </a:txBody>
                  <a:tcPr/>
                </a:tc>
                <a:tc>
                  <a:txBody>
                    <a:bodyPr/>
                    <a:lstStyle/>
                    <a:p>
                      <a:r>
                        <a:rPr lang="en-US" altLang="zh-CN" sz="1600" dirty="0" err="1"/>
                        <a:t>Thichness</a:t>
                      </a:r>
                      <a:r>
                        <a:rPr lang="en-US" altLang="zh-CN" sz="1600" dirty="0"/>
                        <a:t>/um</a:t>
                      </a:r>
                      <a:endParaRPr lang="zh-CN" altLang="en-US" sz="1600" dirty="0"/>
                    </a:p>
                  </a:txBody>
                  <a:tcPr/>
                </a:tc>
                <a:extLst>
                  <a:ext uri="{0D108BD9-81ED-4DB2-BD59-A6C34878D82A}">
                    <a16:rowId xmlns:a16="http://schemas.microsoft.com/office/drawing/2014/main" val="2041819876"/>
                  </a:ext>
                </a:extLst>
              </a:tr>
              <a:tr h="370840">
                <a:tc>
                  <a:txBody>
                    <a:bodyPr/>
                    <a:lstStyle/>
                    <a:p>
                      <a:r>
                        <a:rPr lang="en-GB" altLang="zh-CN" sz="1600" dirty="0"/>
                        <a:t>Transition-layer</a:t>
                      </a:r>
                      <a:endParaRPr lang="zh-CN" altLang="en-US" sz="1600" dirty="0"/>
                    </a:p>
                  </a:txBody>
                  <a:tcPr/>
                </a:tc>
                <a:tc>
                  <a:txBody>
                    <a:bodyPr/>
                    <a:lstStyle/>
                    <a:p>
                      <a:r>
                        <a:rPr lang="en-GB" altLang="zh-CN" sz="1600" dirty="0" err="1"/>
                        <a:t>MCrAlY</a:t>
                      </a:r>
                      <a:r>
                        <a:rPr lang="en-GB" altLang="zh-CN" sz="1600" dirty="0"/>
                        <a:t>  alloy</a:t>
                      </a:r>
                      <a:endParaRPr lang="zh-CN" altLang="en-US" sz="1600" dirty="0"/>
                    </a:p>
                  </a:txBody>
                  <a:tcPr/>
                </a:tc>
                <a:tc>
                  <a:txBody>
                    <a:bodyPr/>
                    <a:lstStyle/>
                    <a:p>
                      <a:r>
                        <a:rPr lang="en-US" altLang="zh-CN" sz="1600" dirty="0"/>
                        <a:t>50~100</a:t>
                      </a:r>
                      <a:endParaRPr lang="zh-CN" altLang="en-US" sz="1600" dirty="0"/>
                    </a:p>
                  </a:txBody>
                  <a:tcPr/>
                </a:tc>
                <a:extLst>
                  <a:ext uri="{0D108BD9-81ED-4DB2-BD59-A6C34878D82A}">
                    <a16:rowId xmlns:a16="http://schemas.microsoft.com/office/drawing/2014/main" val="3921313992"/>
                  </a:ext>
                </a:extLst>
              </a:tr>
              <a:tr h="370840">
                <a:tc>
                  <a:txBody>
                    <a:bodyPr/>
                    <a:lstStyle/>
                    <a:p>
                      <a:r>
                        <a:rPr lang="en-US" altLang="zh-CN" sz="1600" dirty="0"/>
                        <a:t>Isolation-layer</a:t>
                      </a:r>
                      <a:endParaRPr lang="zh-CN" altLang="en-US" sz="1600" dirty="0"/>
                    </a:p>
                  </a:txBody>
                  <a:tcPr/>
                </a:tc>
                <a:tc>
                  <a:txBody>
                    <a:bodyPr/>
                    <a:lstStyle/>
                    <a:p>
                      <a:r>
                        <a:rPr lang="en-US" altLang="zh-CN" sz="1600" dirty="0"/>
                        <a:t>Al2O3 </a:t>
                      </a:r>
                      <a:r>
                        <a:rPr lang="en-US" altLang="zh-CN" sz="1600" dirty="0" err="1"/>
                        <a:t>cermic</a:t>
                      </a:r>
                      <a:endParaRPr lang="zh-CN" altLang="en-US" sz="1600" dirty="0"/>
                    </a:p>
                  </a:txBody>
                  <a:tcPr/>
                </a:tc>
                <a:tc>
                  <a:txBody>
                    <a:bodyPr/>
                    <a:lstStyle/>
                    <a:p>
                      <a:r>
                        <a:rPr lang="en-US" altLang="zh-CN" sz="1600" dirty="0"/>
                        <a:t>~200</a:t>
                      </a:r>
                      <a:endParaRPr lang="zh-CN" altLang="en-US" sz="1600" dirty="0"/>
                    </a:p>
                  </a:txBody>
                  <a:tcPr/>
                </a:tc>
                <a:extLst>
                  <a:ext uri="{0D108BD9-81ED-4DB2-BD59-A6C34878D82A}">
                    <a16:rowId xmlns:a16="http://schemas.microsoft.com/office/drawing/2014/main" val="787864768"/>
                  </a:ext>
                </a:extLst>
              </a:tr>
              <a:tr h="370840">
                <a:tc>
                  <a:txBody>
                    <a:bodyPr/>
                    <a:lstStyle/>
                    <a:p>
                      <a:r>
                        <a:rPr lang="en-US" altLang="zh-CN" sz="1600" dirty="0"/>
                        <a:t>Conductivity-layer</a:t>
                      </a:r>
                      <a:endParaRPr lang="zh-CN" altLang="en-US" sz="1600" dirty="0"/>
                    </a:p>
                  </a:txBody>
                  <a:tcPr/>
                </a:tc>
                <a:tc>
                  <a:txBody>
                    <a:bodyPr/>
                    <a:lstStyle/>
                    <a:p>
                      <a:r>
                        <a:rPr lang="en-US" altLang="zh-CN" sz="1600" dirty="0" err="1"/>
                        <a:t>NiCr</a:t>
                      </a:r>
                      <a:r>
                        <a:rPr lang="en-US" altLang="zh-CN" sz="1600" dirty="0"/>
                        <a:t> alloy</a:t>
                      </a:r>
                      <a:endParaRPr lang="zh-CN" altLang="en-US" sz="1600" dirty="0"/>
                    </a:p>
                  </a:txBody>
                  <a:tcPr/>
                </a:tc>
                <a:tc>
                  <a:txBody>
                    <a:bodyPr/>
                    <a:lstStyle/>
                    <a:p>
                      <a:r>
                        <a:rPr lang="en-US" altLang="zh-CN" sz="1600" dirty="0"/>
                        <a:t>50~100</a:t>
                      </a:r>
                      <a:endParaRPr lang="zh-CN" altLang="en-US" sz="1600" dirty="0"/>
                    </a:p>
                  </a:txBody>
                  <a:tcPr/>
                </a:tc>
                <a:extLst>
                  <a:ext uri="{0D108BD9-81ED-4DB2-BD59-A6C34878D82A}">
                    <a16:rowId xmlns:a16="http://schemas.microsoft.com/office/drawing/2014/main" val="39310534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Isolation-layer</a:t>
                      </a:r>
                      <a:endParaRPr lang="zh-CN" alt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Al2O3 </a:t>
                      </a:r>
                      <a:r>
                        <a:rPr lang="en-US" altLang="zh-CN" sz="1600" dirty="0" err="1"/>
                        <a:t>cermic</a:t>
                      </a:r>
                      <a:endParaRPr lang="zh-CN" altLang="en-US" sz="1600" dirty="0"/>
                    </a:p>
                  </a:txBody>
                  <a:tcPr/>
                </a:tc>
                <a:tc>
                  <a:txBody>
                    <a:bodyPr/>
                    <a:lstStyle/>
                    <a:p>
                      <a:r>
                        <a:rPr lang="en-US" altLang="zh-CN" sz="1600" dirty="0"/>
                        <a:t>~200</a:t>
                      </a:r>
                      <a:endParaRPr lang="zh-CN" altLang="en-US" sz="1600" dirty="0"/>
                    </a:p>
                  </a:txBody>
                  <a:tcPr/>
                </a:tc>
                <a:extLst>
                  <a:ext uri="{0D108BD9-81ED-4DB2-BD59-A6C34878D82A}">
                    <a16:rowId xmlns:a16="http://schemas.microsoft.com/office/drawing/2014/main" val="3748565561"/>
                  </a:ext>
                </a:extLst>
              </a:tr>
              <a:tr h="370840">
                <a:tc>
                  <a:txBody>
                    <a:bodyPr/>
                    <a:lstStyle/>
                    <a:p>
                      <a:r>
                        <a:rPr lang="en-US" altLang="zh-CN" sz="1600" dirty="0"/>
                        <a:t>Contactor-layer</a:t>
                      </a:r>
                      <a:endParaRPr lang="zh-CN" altLang="en-US" sz="1600" dirty="0"/>
                    </a:p>
                  </a:txBody>
                  <a:tcPr/>
                </a:tc>
                <a:tc>
                  <a:txBody>
                    <a:bodyPr/>
                    <a:lstStyle/>
                    <a:p>
                      <a:r>
                        <a:rPr lang="en-US" altLang="zh-CN" sz="1600" dirty="0"/>
                        <a:t>Copper</a:t>
                      </a:r>
                      <a:endParaRPr lang="zh-CN" altLang="en-US" sz="1600" dirty="0"/>
                    </a:p>
                  </a:txBody>
                  <a:tcPr/>
                </a:tc>
                <a:tc>
                  <a:txBody>
                    <a:bodyPr/>
                    <a:lstStyle/>
                    <a:p>
                      <a:r>
                        <a:rPr lang="en-US" altLang="zh-CN" sz="1600" dirty="0"/>
                        <a:t>~50</a:t>
                      </a:r>
                      <a:endParaRPr lang="zh-CN" altLang="en-US" sz="1600" dirty="0"/>
                    </a:p>
                  </a:txBody>
                  <a:tcPr/>
                </a:tc>
                <a:extLst>
                  <a:ext uri="{0D108BD9-81ED-4DB2-BD59-A6C34878D82A}">
                    <a16:rowId xmlns:a16="http://schemas.microsoft.com/office/drawing/2014/main" val="2425169502"/>
                  </a:ext>
                </a:extLst>
              </a:tr>
            </a:tbl>
          </a:graphicData>
        </a:graphic>
      </p:graphicFrame>
      <p:pic>
        <p:nvPicPr>
          <p:cNvPr id="7" name="图片 6">
            <a:extLst>
              <a:ext uri="{FF2B5EF4-FFF2-40B4-BE49-F238E27FC236}">
                <a16:creationId xmlns:a16="http://schemas.microsoft.com/office/drawing/2014/main" id="{BE343BD2-A039-49A2-822F-F7765058B381}"/>
              </a:ext>
            </a:extLst>
          </p:cNvPr>
          <p:cNvPicPr>
            <a:picLocks noChangeAspect="1"/>
          </p:cNvPicPr>
          <p:nvPr/>
        </p:nvPicPr>
        <p:blipFill rotWithShape="1">
          <a:blip r:embed="rId4">
            <a:extLst>
              <a:ext uri="{28A0092B-C50C-407E-A947-70E740481C1C}">
                <a14:useLocalDpi xmlns:a14="http://schemas.microsoft.com/office/drawing/2010/main" val="0"/>
              </a:ext>
            </a:extLst>
          </a:blip>
          <a:srcRect l="8569" b="22141"/>
          <a:stretch/>
        </p:blipFill>
        <p:spPr>
          <a:xfrm>
            <a:off x="5068333" y="1694315"/>
            <a:ext cx="1567592" cy="1734685"/>
          </a:xfrm>
          <a:prstGeom prst="rect">
            <a:avLst/>
          </a:prstGeom>
        </p:spPr>
      </p:pic>
      <p:pic>
        <p:nvPicPr>
          <p:cNvPr id="8" name="图片 7" descr="10.4.32.24 - 远程桌面连接">
            <a:extLst>
              <a:ext uri="{FF2B5EF4-FFF2-40B4-BE49-F238E27FC236}">
                <a16:creationId xmlns:a16="http://schemas.microsoft.com/office/drawing/2014/main" id="{3C853F0B-65D7-4987-A68D-D74702080CCF}"/>
              </a:ext>
            </a:extLst>
          </p:cNvPr>
          <p:cNvPicPr/>
          <p:nvPr/>
        </p:nvPicPr>
        <p:blipFill rotWithShape="1">
          <a:blip r:embed="rId5" cstate="print">
            <a:extLst>
              <a:ext uri="{28A0092B-C50C-407E-A947-70E740481C1C}">
                <a14:useLocalDpi xmlns:a14="http://schemas.microsoft.com/office/drawing/2010/main" val="0"/>
              </a:ext>
            </a:extLst>
          </a:blip>
          <a:srcRect l="17960" t="17066" r="24770" b="9185"/>
          <a:stretch/>
        </p:blipFill>
        <p:spPr bwMode="auto">
          <a:xfrm>
            <a:off x="5018977" y="1203960"/>
            <a:ext cx="1666303" cy="1225158"/>
          </a:xfrm>
          <a:prstGeom prst="rect">
            <a:avLst/>
          </a:prstGeom>
          <a:ln>
            <a:noFill/>
          </a:ln>
          <a:extLst>
            <a:ext uri="{53640926-AAD7-44D8-BBD7-CCE9431645EC}">
              <a14:shadowObscured xmlns:a14="http://schemas.microsoft.com/office/drawing/2010/main"/>
            </a:ext>
          </a:extLst>
        </p:spPr>
      </p:pic>
      <p:pic>
        <p:nvPicPr>
          <p:cNvPr id="9" name="图片 8">
            <a:extLst>
              <a:ext uri="{FF2B5EF4-FFF2-40B4-BE49-F238E27FC236}">
                <a16:creationId xmlns:a16="http://schemas.microsoft.com/office/drawing/2014/main" id="{715101D5-A4D0-40BB-8015-31ED1C5832B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8170" b="32150"/>
          <a:stretch/>
        </p:blipFill>
        <p:spPr>
          <a:xfrm>
            <a:off x="9224987" y="4838170"/>
            <a:ext cx="2763908" cy="822550"/>
          </a:xfrm>
          <a:prstGeom prst="rect">
            <a:avLst/>
          </a:prstGeom>
          <a:ln>
            <a:noFill/>
          </a:ln>
          <a:effectLst>
            <a:outerShdw blurRad="292100" dist="139700" dir="2700000" algn="tl" rotWithShape="0">
              <a:srgbClr val="333333">
                <a:alpha val="65000"/>
              </a:srgbClr>
            </a:outerShdw>
          </a:effectLst>
        </p:spPr>
      </p:pic>
      <p:pic>
        <p:nvPicPr>
          <p:cNvPr id="11" name="图片 10">
            <a:extLst>
              <a:ext uri="{FF2B5EF4-FFF2-40B4-BE49-F238E27FC236}">
                <a16:creationId xmlns:a16="http://schemas.microsoft.com/office/drawing/2014/main" id="{797A7EFC-9B37-49A9-BD15-A612C8611D9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200000">
            <a:off x="5263494" y="3330717"/>
            <a:ext cx="1170961" cy="1561282"/>
          </a:xfrm>
          <a:prstGeom prst="rect">
            <a:avLst/>
          </a:prstGeom>
        </p:spPr>
      </p:pic>
      <p:pic>
        <p:nvPicPr>
          <p:cNvPr id="12" name="Picture 2" descr="C:\Users\Administrator\Desktop\11112.png">
            <a:extLst>
              <a:ext uri="{FF2B5EF4-FFF2-40B4-BE49-F238E27FC236}">
                <a16:creationId xmlns:a16="http://schemas.microsoft.com/office/drawing/2014/main" id="{535D4CF5-4EA8-4535-89D7-1731B65B1E7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365909" y="296605"/>
            <a:ext cx="949382" cy="55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923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CBEAF3A6-04FD-489E-8A31-64CA177D8F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9540" y="3267587"/>
            <a:ext cx="10927620" cy="3045705"/>
          </a:xfrm>
          <a:prstGeom prst="rect">
            <a:avLst/>
          </a:prstGeom>
        </p:spPr>
      </p:pic>
      <p:sp>
        <p:nvSpPr>
          <p:cNvPr id="2" name="文本框 20483"/>
          <p:cNvSpPr txBox="1"/>
          <p:nvPr/>
        </p:nvSpPr>
        <p:spPr>
          <a:xfrm>
            <a:off x="129540" y="1039794"/>
            <a:ext cx="6049010" cy="874407"/>
          </a:xfrm>
          <a:prstGeom prst="rect">
            <a:avLst/>
          </a:prstGeom>
          <a:noFill/>
          <a:ln w="9525">
            <a:noFill/>
          </a:ln>
        </p:spPr>
        <p:txBody>
          <a:bodyPr wrap="square" anchor="t">
            <a:spAutoFit/>
          </a:bodyPr>
          <a:lstStyle/>
          <a:p>
            <a:pPr marL="285750" indent="-285750" algn="just" fontAlgn="auto">
              <a:lnSpc>
                <a:spcPct val="150000"/>
              </a:lnSpc>
              <a:buClr>
                <a:srgbClr val="0A4F94"/>
              </a:buClr>
              <a:buSzTx/>
              <a:buFont typeface="Wingdings" panose="05000000000000000000" pitchFamily="2" charset="2"/>
              <a:buChar char="n"/>
            </a:pPr>
            <a:r>
              <a:rPr lang="en-US" altLang="zh-CN" b="1" dirty="0">
                <a:latin typeface="微软雅黑" panose="020B0503020204020204" pitchFamily="34" charset="-122"/>
                <a:ea typeface="微软雅黑" panose="020B0503020204020204" pitchFamily="34" charset="-122"/>
                <a:sym typeface="+mn-ea"/>
              </a:rPr>
              <a:t>NEG coating, VC assembly and disassembly with automatic robot arms.</a:t>
            </a:r>
            <a:endParaRPr lang="zh-CN" altLang="en-US" b="1" dirty="0">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1"/>
            </p:custDataLst>
          </p:nvPr>
        </p:nvSpPr>
        <p:spPr>
          <a:xfrm>
            <a:off x="735964" y="3104918"/>
            <a:ext cx="2159635" cy="418191"/>
          </a:xfrm>
          <a:prstGeom prst="rect">
            <a:avLst/>
          </a:prstGeom>
          <a:noFill/>
          <a:ln>
            <a:solidFill>
              <a:schemeClr val="tx1"/>
            </a:solidFill>
          </a:ln>
        </p:spPr>
        <p:txBody>
          <a:bodyPr wrap="square" rtlCol="0">
            <a:sp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 driven</a:t>
            </a:r>
            <a:endPar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5" name="直接箭头连接符 4"/>
          <p:cNvCxnSpPr>
            <a:cxnSpLocks/>
            <a:endCxn id="28" idx="0"/>
          </p:cNvCxnSpPr>
          <p:nvPr/>
        </p:nvCxnSpPr>
        <p:spPr>
          <a:xfrm flipH="1">
            <a:off x="8940262" y="5354320"/>
            <a:ext cx="49434" cy="899795"/>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6" name="直接箭头连接符 5"/>
          <p:cNvCxnSpPr>
            <a:cxnSpLocks/>
            <a:endCxn id="27" idx="0"/>
          </p:cNvCxnSpPr>
          <p:nvPr/>
        </p:nvCxnSpPr>
        <p:spPr>
          <a:xfrm flipH="1">
            <a:off x="4411190" y="4650105"/>
            <a:ext cx="1077638" cy="1604010"/>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19" name="直接箭头连接符 18"/>
          <p:cNvCxnSpPr>
            <a:cxnSpLocks/>
            <a:endCxn id="26" idx="0"/>
          </p:cNvCxnSpPr>
          <p:nvPr/>
        </p:nvCxnSpPr>
        <p:spPr>
          <a:xfrm flipH="1">
            <a:off x="735964" y="4308836"/>
            <a:ext cx="2541384" cy="1970044"/>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21" name="直接箭头连接符 20"/>
          <p:cNvCxnSpPr>
            <a:cxnSpLocks/>
          </p:cNvCxnSpPr>
          <p:nvPr/>
        </p:nvCxnSpPr>
        <p:spPr>
          <a:xfrm flipV="1">
            <a:off x="1660849" y="3523109"/>
            <a:ext cx="279918" cy="538379"/>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26" name="文本框 25"/>
          <p:cNvSpPr txBox="1"/>
          <p:nvPr>
            <p:custDataLst>
              <p:tags r:id="rId2"/>
            </p:custDataLst>
          </p:nvPr>
        </p:nvSpPr>
        <p:spPr>
          <a:xfrm>
            <a:off x="135254" y="6278880"/>
            <a:ext cx="1201419" cy="418191"/>
          </a:xfrm>
          <a:prstGeom prst="rect">
            <a:avLst/>
          </a:prstGeom>
          <a:noFill/>
          <a:ln>
            <a:solidFill>
              <a:schemeClr val="tx1"/>
            </a:solidFill>
          </a:ln>
        </p:spPr>
        <p:txBody>
          <a:bodyPr wrap="square" rtlCol="0">
            <a:spAutoFit/>
            <a:scene3d>
              <a:camera prst="orthographicFront"/>
              <a:lightRig rig="soft" dir="t">
                <a:rot lat="0" lon="0" rev="15600000"/>
              </a:lightRig>
            </a:scene3d>
            <a:sp3d extrusionH="57150" prstMaterial="softEdge">
              <a:bevelT w="25400" h="38100"/>
            </a:sp3d>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Cathodes</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7" name="文本框 26"/>
          <p:cNvSpPr txBox="1"/>
          <p:nvPr>
            <p:custDataLst>
              <p:tags r:id="rId3"/>
            </p:custDataLst>
          </p:nvPr>
        </p:nvSpPr>
        <p:spPr>
          <a:xfrm>
            <a:off x="3652542" y="6254115"/>
            <a:ext cx="1517296" cy="442956"/>
          </a:xfrm>
          <a:prstGeom prst="rect">
            <a:avLst/>
          </a:prstGeom>
          <a:noFill/>
          <a:ln>
            <a:solidFill>
              <a:schemeClr val="tx1"/>
            </a:solidFill>
          </a:ln>
        </p:spPr>
        <p:txBody>
          <a:bodyPr wrap="square" rtlCol="0">
            <a:noAutofit/>
            <a:scene3d>
              <a:camera prst="orthographicFront"/>
              <a:lightRig rig="soft" dir="t">
                <a:rot lat="0" lon="0" rev="15600000"/>
              </a:lightRig>
            </a:scene3d>
            <a:sp3d extrusionH="57150" prstMaterial="softEdge">
              <a:bevelT w="25400" h="38100"/>
            </a:sp3d>
          </a:bodyPr>
          <a:lstStyle/>
          <a:p>
            <a:pPr algn="just" fontAlgn="auto">
              <a:lnSpc>
                <a:spcPct val="150000"/>
              </a:lnSpc>
              <a:buClrTx/>
              <a:buSzTx/>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VC assembly</a:t>
            </a:r>
            <a:endParaRPr lang="zh-CN" sz="1600" b="1" dirty="0">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8" name="文本框 27"/>
          <p:cNvSpPr txBox="1"/>
          <p:nvPr>
            <p:custDataLst>
              <p:tags r:id="rId4"/>
            </p:custDataLst>
          </p:nvPr>
        </p:nvSpPr>
        <p:spPr>
          <a:xfrm>
            <a:off x="8075489" y="6254115"/>
            <a:ext cx="1729546" cy="485140"/>
          </a:xfrm>
          <a:prstGeom prst="rect">
            <a:avLst/>
          </a:prstGeom>
          <a:noFill/>
          <a:ln>
            <a:solidFill>
              <a:schemeClr val="tx1"/>
            </a:solidFill>
          </a:ln>
        </p:spPr>
        <p:txBody>
          <a:bodyPr wrap="square" rtlCol="0">
            <a:noAutofit/>
          </a:bodyPr>
          <a:lstStyle/>
          <a:p>
            <a:pPr indent="0" algn="just" fontAlgn="auto">
              <a:lnSpc>
                <a:spcPct val="150000"/>
              </a:lnSpc>
              <a:buFont typeface="Wingdings" panose="05000000000000000000" charset="0"/>
              <a:buNone/>
            </a:pPr>
            <a:r>
              <a:rPr lang="en-US" alt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Vacuum oven</a:t>
            </a:r>
            <a:endParaRPr lang="zh-CN"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TextBox 3"/>
          <p:cNvSpPr txBox="1"/>
          <p:nvPr/>
        </p:nvSpPr>
        <p:spPr>
          <a:xfrm>
            <a:off x="601726" y="232707"/>
            <a:ext cx="11143615" cy="538213"/>
          </a:xfrm>
          <a:prstGeom prst="rect">
            <a:avLst/>
          </a:prstGeom>
          <a:noFill/>
          <a:ln w="9525">
            <a:noFill/>
          </a:ln>
        </p:spPr>
        <p:txBody>
          <a:bodyPr wrap="square" lIns="106288" tIns="53144" rIns="106288" bIns="53144">
            <a:spAutoFit/>
          </a:bodyPr>
          <a:lstStyle/>
          <a:p>
            <a:r>
              <a:rPr lang="en-US" altLang="zh-CN" sz="2800" b="1" dirty="0">
                <a:solidFill>
                  <a:schemeClr val="accent1">
                    <a:lumMod val="75000"/>
                  </a:schemeClr>
                </a:solidFill>
                <a:latin typeface="Arial Black" panose="020B0A04020102020204" pitchFamily="34" charset="0"/>
                <a:ea typeface="微软雅黑" panose="020B0503020204020204" pitchFamily="34" charset="-122"/>
                <a:sym typeface="+mn-ea"/>
              </a:rPr>
              <a:t>Layout &amp; </a:t>
            </a:r>
            <a:r>
              <a:rPr lang="en-US" altLang="zh-CN" sz="28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rPr>
              <a:t>composition of NEG coating facility</a:t>
            </a:r>
            <a:endParaRPr lang="zh-CN" altLang="zh-CN" sz="2800" b="1" dirty="0">
              <a:solidFill>
                <a:schemeClr val="accent1">
                  <a:lumMod val="75000"/>
                </a:schemeClr>
              </a:solidFill>
              <a:effectLst>
                <a:outerShdw blurRad="50800" dist="38100" dir="5400000" algn="t" rotWithShape="0">
                  <a:prstClr val="black">
                    <a:alpha val="20000"/>
                  </a:prstClr>
                </a:outerShdw>
              </a:effectLst>
              <a:latin typeface="Arial Black" panose="020B0A04020102020204" pitchFamily="34" charset="0"/>
              <a:ea typeface="微软雅黑" panose="020B0503020204020204" pitchFamily="34" charset="-122"/>
            </a:endParaRPr>
          </a:p>
        </p:txBody>
      </p:sp>
      <p:pic>
        <p:nvPicPr>
          <p:cNvPr id="20" name="内容占位符 4">
            <a:extLst>
              <a:ext uri="{FF2B5EF4-FFF2-40B4-BE49-F238E27FC236}">
                <a16:creationId xmlns:a16="http://schemas.microsoft.com/office/drawing/2014/main" id="{0ECE26D0-1118-4A5D-9672-E368391FCBCF}"/>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2988945" y="1916154"/>
            <a:ext cx="3488055" cy="1935308"/>
          </a:xfrm>
        </p:spPr>
      </p:pic>
      <p:grpSp>
        <p:nvGrpSpPr>
          <p:cNvPr id="16" name="组合 15">
            <a:extLst>
              <a:ext uri="{FF2B5EF4-FFF2-40B4-BE49-F238E27FC236}">
                <a16:creationId xmlns:a16="http://schemas.microsoft.com/office/drawing/2014/main" id="{350923CE-6A30-44B2-BE70-19421619A58E}"/>
              </a:ext>
            </a:extLst>
          </p:cNvPr>
          <p:cNvGrpSpPr/>
          <p:nvPr/>
        </p:nvGrpSpPr>
        <p:grpSpPr>
          <a:xfrm>
            <a:off x="7045944" y="1777731"/>
            <a:ext cx="2013399" cy="2516749"/>
            <a:chOff x="5345743" y="4140933"/>
            <a:chExt cx="2013399" cy="2516749"/>
          </a:xfrm>
        </p:grpSpPr>
        <p:pic>
          <p:nvPicPr>
            <p:cNvPr id="18" name="Picture 2">
              <a:extLst>
                <a:ext uri="{FF2B5EF4-FFF2-40B4-BE49-F238E27FC236}">
                  <a16:creationId xmlns:a16="http://schemas.microsoft.com/office/drawing/2014/main" id="{C2CA00F0-B1B7-4DD2-B078-8172B910AF2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45743" y="4140933"/>
              <a:ext cx="2013399" cy="251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2">
              <a:extLst>
                <a:ext uri="{FF2B5EF4-FFF2-40B4-BE49-F238E27FC236}">
                  <a16:creationId xmlns:a16="http://schemas.microsoft.com/office/drawing/2014/main" id="{81FAEE38-5D71-4AF7-8618-67A5CC7FF029}"/>
                </a:ext>
              </a:extLst>
            </p:cNvPr>
            <p:cNvSpPr txBox="1"/>
            <p:nvPr/>
          </p:nvSpPr>
          <p:spPr>
            <a:xfrm>
              <a:off x="5710157" y="4725144"/>
              <a:ext cx="485693" cy="30777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altLang="zh-CN" sz="1400" dirty="0"/>
                <a:t>Kr+</a:t>
              </a:r>
              <a:endParaRPr lang="zh-CN" altLang="en-US" sz="1400" dirty="0"/>
            </a:p>
          </p:txBody>
        </p:sp>
      </p:grpSp>
      <p:grpSp>
        <p:nvGrpSpPr>
          <p:cNvPr id="25" name="组合 24">
            <a:extLst>
              <a:ext uri="{FF2B5EF4-FFF2-40B4-BE49-F238E27FC236}">
                <a16:creationId xmlns:a16="http://schemas.microsoft.com/office/drawing/2014/main" id="{34DCDE0C-C91D-41AF-88B1-2DA259E9411B}"/>
              </a:ext>
            </a:extLst>
          </p:cNvPr>
          <p:cNvGrpSpPr/>
          <p:nvPr/>
        </p:nvGrpSpPr>
        <p:grpSpPr>
          <a:xfrm>
            <a:off x="9252943" y="1149283"/>
            <a:ext cx="2492398" cy="3145197"/>
            <a:chOff x="763502" y="1951837"/>
            <a:chExt cx="3703978" cy="4327724"/>
          </a:xfrm>
        </p:grpSpPr>
        <p:pic>
          <p:nvPicPr>
            <p:cNvPr id="29" name="图片 28" descr="H:\Proposal\高能所科技创新项目2017\Figures.png">
              <a:extLst>
                <a:ext uri="{FF2B5EF4-FFF2-40B4-BE49-F238E27FC236}">
                  <a16:creationId xmlns:a16="http://schemas.microsoft.com/office/drawing/2014/main" id="{6EFFDFE5-F538-4764-B068-89AC64F6E962}"/>
                </a:ext>
              </a:extLst>
            </p:cNvPr>
            <p:cNvPicPr/>
            <p:nvPr/>
          </p:nvPicPr>
          <p:blipFill rotWithShape="1">
            <a:blip r:embed="rId10" cstate="print">
              <a:extLst>
                <a:ext uri="{28A0092B-C50C-407E-A947-70E740481C1C}">
                  <a14:useLocalDpi xmlns:a14="http://schemas.microsoft.com/office/drawing/2010/main" val="0"/>
                </a:ext>
              </a:extLst>
            </a:blip>
            <a:srcRect b="7623"/>
            <a:stretch/>
          </p:blipFill>
          <p:spPr bwMode="auto">
            <a:xfrm>
              <a:off x="763502" y="1951837"/>
              <a:ext cx="3222701" cy="4327724"/>
            </a:xfrm>
            <a:prstGeom prst="rect">
              <a:avLst/>
            </a:prstGeom>
            <a:noFill/>
            <a:ln>
              <a:noFill/>
            </a:ln>
            <a:extLst>
              <a:ext uri="{53640926-AAD7-44D8-BBD7-CCE9431645EC}">
                <a14:shadowObscured xmlns:a14="http://schemas.microsoft.com/office/drawing/2010/main"/>
              </a:ext>
            </a:extLst>
          </p:spPr>
        </p:pic>
        <p:sp>
          <p:nvSpPr>
            <p:cNvPr id="30" name="文本框 2">
              <a:extLst>
                <a:ext uri="{FF2B5EF4-FFF2-40B4-BE49-F238E27FC236}">
                  <a16:creationId xmlns:a16="http://schemas.microsoft.com/office/drawing/2014/main" id="{38AB004A-FA8B-4042-8303-368F3A2C0B69}"/>
                </a:ext>
              </a:extLst>
            </p:cNvPr>
            <p:cNvSpPr txBox="1">
              <a:spLocks noChangeArrowheads="1"/>
            </p:cNvSpPr>
            <p:nvPr/>
          </p:nvSpPr>
          <p:spPr bwMode="auto">
            <a:xfrm>
              <a:off x="3164818" y="3916885"/>
              <a:ext cx="1302662" cy="64370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indent="127000">
                <a:lnSpc>
                  <a:spcPct val="130000"/>
                </a:lnSpc>
                <a:spcAft>
                  <a:spcPts val="120"/>
                </a:spcAft>
              </a:pPr>
              <a:r>
                <a:rPr lang="zh-CN" altLang="en-US" sz="1200" kern="100" dirty="0">
                  <a:latin typeface="Times New Roman" panose="02020603050405020304" pitchFamily="18" charset="0"/>
                  <a:ea typeface="宋体" panose="02010600030101010101" pitchFamily="2" charset="-122"/>
                  <a:cs typeface="宋体" panose="02010600030101010101" pitchFamily="2" charset="-122"/>
                </a:rPr>
                <a:t>磁环</a:t>
              </a:r>
              <a:endParaRPr lang="zh-CN" altLang="en-US" sz="2800" kern="100" dirty="0">
                <a:latin typeface="Times New Roman" panose="02020603050405020304" pitchFamily="18" charset="0"/>
                <a:ea typeface="宋体" panose="02010600030101010101" pitchFamily="2" charset="-122"/>
                <a:cs typeface="宋体" panose="02010600030101010101" pitchFamily="2" charset="-122"/>
              </a:endParaRPr>
            </a:p>
          </p:txBody>
        </p:sp>
      </p:grpSp>
      <p:sp>
        <p:nvSpPr>
          <p:cNvPr id="31" name="文本框 30">
            <a:extLst>
              <a:ext uri="{FF2B5EF4-FFF2-40B4-BE49-F238E27FC236}">
                <a16:creationId xmlns:a16="http://schemas.microsoft.com/office/drawing/2014/main" id="{0DD46BA3-E434-4873-9B71-DFA3941CBD5D}"/>
              </a:ext>
            </a:extLst>
          </p:cNvPr>
          <p:cNvSpPr txBox="1"/>
          <p:nvPr/>
        </p:nvSpPr>
        <p:spPr>
          <a:xfrm>
            <a:off x="9209599" y="4311404"/>
            <a:ext cx="2448271" cy="369332"/>
          </a:xfrm>
          <a:prstGeom prst="rect">
            <a:avLst/>
          </a:prstGeom>
          <a:noFill/>
        </p:spPr>
        <p:txBody>
          <a:bodyPr wrap="square" rtlCol="0">
            <a:spAutoFit/>
          </a:bodyPr>
          <a:lstStyle/>
          <a:p>
            <a:pPr algn="ctr"/>
            <a:r>
              <a:rPr lang="en-US" altLang="zh-CN" b="1" dirty="0">
                <a:latin typeface="微软雅黑" panose="020B0503020204020204" pitchFamily="34" charset="-122"/>
                <a:ea typeface="微软雅黑" panose="020B0503020204020204" pitchFamily="34" charset="-122"/>
              </a:rPr>
              <a:t>Inside magnet</a:t>
            </a:r>
            <a:endParaRPr lang="zh-CN" altLang="en-US" b="1" dirty="0">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a16="http://schemas.microsoft.com/office/drawing/2014/main" id="{9F9F22E3-3B78-4944-85A0-6FE68493B969}"/>
              </a:ext>
            </a:extLst>
          </p:cNvPr>
          <p:cNvSpPr txBox="1"/>
          <p:nvPr/>
        </p:nvSpPr>
        <p:spPr>
          <a:xfrm>
            <a:off x="6553379" y="1134911"/>
            <a:ext cx="2546172" cy="369332"/>
          </a:xfrm>
          <a:prstGeom prst="rect">
            <a:avLst/>
          </a:prstGeom>
          <a:noFill/>
        </p:spPr>
        <p:txBody>
          <a:bodyPr wrap="square">
            <a:spAutoFit/>
          </a:bodyPr>
          <a:lstStyle/>
          <a:p>
            <a:r>
              <a:rPr lang="en-US" altLang="zh-CN" b="1" dirty="0">
                <a:solidFill>
                  <a:srgbClr val="24292F"/>
                </a:solidFill>
                <a:cs typeface="Arial" panose="020B0604020202020204" pitchFamily="34" charset="0"/>
              </a:rPr>
              <a:t>DCMS for NEG coating </a:t>
            </a:r>
            <a:endParaRPr lang="zh-CN" altLang="en-US" b="1" dirty="0"/>
          </a:p>
        </p:txBody>
      </p:sp>
      <p:cxnSp>
        <p:nvCxnSpPr>
          <p:cNvPr id="7" name="直接连接符 6">
            <a:extLst>
              <a:ext uri="{FF2B5EF4-FFF2-40B4-BE49-F238E27FC236}">
                <a16:creationId xmlns:a16="http://schemas.microsoft.com/office/drawing/2014/main" id="{8E287733-27B4-4088-B3FD-A475322A6BC4}"/>
              </a:ext>
            </a:extLst>
          </p:cNvPr>
          <p:cNvCxnSpPr>
            <a:cxnSpLocks/>
          </p:cNvCxnSpPr>
          <p:nvPr/>
        </p:nvCxnSpPr>
        <p:spPr>
          <a:xfrm>
            <a:off x="10668000" y="1914201"/>
            <a:ext cx="0" cy="1717999"/>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34" name="直接连接符 33">
            <a:extLst>
              <a:ext uri="{FF2B5EF4-FFF2-40B4-BE49-F238E27FC236}">
                <a16:creationId xmlns:a16="http://schemas.microsoft.com/office/drawing/2014/main" id="{D23852E3-89F0-40F2-B29B-643188D1E5AB}"/>
              </a:ext>
            </a:extLst>
          </p:cNvPr>
          <p:cNvCxnSpPr>
            <a:cxnSpLocks/>
          </p:cNvCxnSpPr>
          <p:nvPr/>
        </p:nvCxnSpPr>
        <p:spPr>
          <a:xfrm>
            <a:off x="10020300" y="1952301"/>
            <a:ext cx="0" cy="1717999"/>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10" name="矩形 9">
            <a:extLst>
              <a:ext uri="{FF2B5EF4-FFF2-40B4-BE49-F238E27FC236}">
                <a16:creationId xmlns:a16="http://schemas.microsoft.com/office/drawing/2014/main" id="{1CA571C9-3D2B-4AF8-B0D4-793D205E91FD}"/>
              </a:ext>
            </a:extLst>
          </p:cNvPr>
          <p:cNvSpPr/>
          <p:nvPr/>
        </p:nvSpPr>
        <p:spPr>
          <a:xfrm>
            <a:off x="10698491" y="1931307"/>
            <a:ext cx="876558" cy="15811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id="{EFFEBDC5-19C0-450B-857D-CCE7FE936655}"/>
              </a:ext>
            </a:extLst>
          </p:cNvPr>
          <p:cNvSpPr/>
          <p:nvPr/>
        </p:nvSpPr>
        <p:spPr>
          <a:xfrm>
            <a:off x="9385301" y="2072611"/>
            <a:ext cx="593790" cy="15811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灯片编号占位符 4">
            <a:extLst>
              <a:ext uri="{FF2B5EF4-FFF2-40B4-BE49-F238E27FC236}">
                <a16:creationId xmlns:a16="http://schemas.microsoft.com/office/drawing/2014/main" id="{E7015A8D-CC60-47E2-B05F-75DCA9BDD180}"/>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12</a:t>
            </a:fld>
            <a:endParaRPr lang="zh-CN" altLang="en-US" dirty="0"/>
          </a:p>
        </p:txBody>
      </p:sp>
    </p:spTree>
    <p:extLst>
      <p:ext uri="{BB962C8B-B14F-4D97-AF65-F5344CB8AC3E}">
        <p14:creationId xmlns:p14="http://schemas.microsoft.com/office/powerpoint/2010/main" val="102383059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descr="屏幕截图 2025-04-24 120245">
            <a:extLst>
              <a:ext uri="{FF2B5EF4-FFF2-40B4-BE49-F238E27FC236}">
                <a16:creationId xmlns:a16="http://schemas.microsoft.com/office/drawing/2014/main" id="{B518602C-6C02-49AF-8470-A2510B7B0993}"/>
              </a:ext>
            </a:extLst>
          </p:cNvPr>
          <p:cNvPicPr>
            <a:picLocks noChangeAspect="1"/>
          </p:cNvPicPr>
          <p:nvPr/>
        </p:nvPicPr>
        <p:blipFill rotWithShape="1">
          <a:blip r:embed="rId3"/>
          <a:srcRect l="1" t="18276" r="-176" b="26485"/>
          <a:stretch/>
        </p:blipFill>
        <p:spPr>
          <a:xfrm>
            <a:off x="7241381" y="3380106"/>
            <a:ext cx="3440748" cy="1245570"/>
          </a:xfrm>
          <a:prstGeom prst="rect">
            <a:avLst/>
          </a:prstGeom>
        </p:spPr>
      </p:pic>
      <p:pic>
        <p:nvPicPr>
          <p:cNvPr id="5" name="图片 4"/>
          <p:cNvPicPr>
            <a:picLocks noChangeAspect="1"/>
          </p:cNvPicPr>
          <p:nvPr/>
        </p:nvPicPr>
        <p:blipFill>
          <a:blip r:embed="rId4"/>
          <a:stretch>
            <a:fillRect/>
          </a:stretch>
        </p:blipFill>
        <p:spPr>
          <a:xfrm>
            <a:off x="1057910" y="3450592"/>
            <a:ext cx="2982595" cy="3086735"/>
          </a:xfrm>
          <a:prstGeom prst="rect">
            <a:avLst/>
          </a:prstGeom>
        </p:spPr>
      </p:pic>
      <p:pic>
        <p:nvPicPr>
          <p:cNvPr id="7" name="图片 6"/>
          <p:cNvPicPr>
            <a:picLocks noChangeAspect="1"/>
          </p:cNvPicPr>
          <p:nvPr/>
        </p:nvPicPr>
        <p:blipFill>
          <a:blip r:embed="rId5"/>
          <a:srcRect b="24328"/>
          <a:stretch>
            <a:fillRect/>
          </a:stretch>
        </p:blipFill>
        <p:spPr>
          <a:xfrm>
            <a:off x="9394264" y="1078179"/>
            <a:ext cx="2359586" cy="2232844"/>
          </a:xfrm>
          <a:prstGeom prst="rect">
            <a:avLst/>
          </a:prstGeom>
        </p:spPr>
      </p:pic>
      <p:pic>
        <p:nvPicPr>
          <p:cNvPr id="13" name="图片 -2147481809" descr="1745220919546"/>
          <p:cNvPicPr>
            <a:picLocks noChangeAspect="1"/>
          </p:cNvPicPr>
          <p:nvPr/>
        </p:nvPicPr>
        <p:blipFill>
          <a:blip r:embed="rId6"/>
          <a:stretch>
            <a:fillRect/>
          </a:stretch>
        </p:blipFill>
        <p:spPr>
          <a:xfrm>
            <a:off x="4206092" y="3488658"/>
            <a:ext cx="2958564" cy="3060000"/>
          </a:xfrm>
          <a:prstGeom prst="rect">
            <a:avLst/>
          </a:prstGeom>
          <a:noFill/>
          <a:ln w="9525">
            <a:noFill/>
          </a:ln>
        </p:spPr>
      </p:pic>
      <p:pic>
        <p:nvPicPr>
          <p:cNvPr id="16" name="图片 15"/>
          <p:cNvPicPr>
            <a:picLocks noChangeAspect="1"/>
          </p:cNvPicPr>
          <p:nvPr/>
        </p:nvPicPr>
        <p:blipFill>
          <a:blip r:embed="rId7"/>
          <a:stretch>
            <a:fillRect/>
          </a:stretch>
        </p:blipFill>
        <p:spPr>
          <a:xfrm>
            <a:off x="7289177" y="4571351"/>
            <a:ext cx="2991155" cy="1980000"/>
          </a:xfrm>
          <a:prstGeom prst="rect">
            <a:avLst/>
          </a:prstGeom>
        </p:spPr>
      </p:pic>
      <p:sp>
        <p:nvSpPr>
          <p:cNvPr id="34" name="标题 2">
            <a:extLst>
              <a:ext uri="{FF2B5EF4-FFF2-40B4-BE49-F238E27FC236}">
                <a16:creationId xmlns:a16="http://schemas.microsoft.com/office/drawing/2014/main" id="{E84647AF-731E-4AD1-822C-242938ED58AF}"/>
              </a:ext>
            </a:extLst>
          </p:cNvPr>
          <p:cNvSpPr>
            <a:spLocks noGrp="1"/>
          </p:cNvSpPr>
          <p:nvPr/>
        </p:nvSpPr>
        <p:spPr>
          <a:xfrm>
            <a:off x="587972" y="107950"/>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baseline="0">
                <a:solidFill>
                  <a:schemeClr val="accent1">
                    <a:lumMod val="75000"/>
                  </a:schemeClr>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dirty="0"/>
              <a:t>V</a:t>
            </a:r>
            <a:r>
              <a:rPr lang="en-US" altLang="zh-CN" sz="2800" dirty="0">
                <a:solidFill>
                  <a:schemeClr val="accent1">
                    <a:lumMod val="75000"/>
                  </a:schemeClr>
                </a:solidFill>
              </a:rPr>
              <a:t>acuum </a:t>
            </a:r>
            <a:r>
              <a:rPr lang="en-US" altLang="zh-CN" dirty="0"/>
              <a:t>chamber automatic assembly</a:t>
            </a:r>
            <a:endParaRPr lang="zh-CN" altLang="en-US" sz="2800" dirty="0">
              <a:solidFill>
                <a:schemeClr val="accent1">
                  <a:lumMod val="75000"/>
                </a:schemeClr>
              </a:solidFill>
            </a:endParaRPr>
          </a:p>
        </p:txBody>
      </p:sp>
      <p:pic>
        <p:nvPicPr>
          <p:cNvPr id="20" name="图片 19">
            <a:extLst>
              <a:ext uri="{FF2B5EF4-FFF2-40B4-BE49-F238E27FC236}">
                <a16:creationId xmlns:a16="http://schemas.microsoft.com/office/drawing/2014/main" id="{59624735-D639-4D8B-AEA5-BE0ECF6DB3DC}"/>
              </a:ext>
            </a:extLst>
          </p:cNvPr>
          <p:cNvPicPr>
            <a:picLocks noChangeAspect="1"/>
          </p:cNvPicPr>
          <p:nvPr/>
        </p:nvPicPr>
        <p:blipFill>
          <a:blip r:embed="rId8"/>
          <a:stretch>
            <a:fillRect/>
          </a:stretch>
        </p:blipFill>
        <p:spPr>
          <a:xfrm>
            <a:off x="2674427" y="1146475"/>
            <a:ext cx="3651250" cy="1745615"/>
          </a:xfrm>
          <a:prstGeom prst="rect">
            <a:avLst/>
          </a:prstGeom>
        </p:spPr>
      </p:pic>
      <p:pic>
        <p:nvPicPr>
          <p:cNvPr id="21" name="图片 20">
            <a:extLst>
              <a:ext uri="{FF2B5EF4-FFF2-40B4-BE49-F238E27FC236}">
                <a16:creationId xmlns:a16="http://schemas.microsoft.com/office/drawing/2014/main" id="{2FA2AF14-A917-408B-9D87-D1A7B29BFFBB}"/>
              </a:ext>
            </a:extLst>
          </p:cNvPr>
          <p:cNvPicPr>
            <a:picLocks noChangeAspect="1"/>
          </p:cNvPicPr>
          <p:nvPr/>
        </p:nvPicPr>
        <p:blipFill>
          <a:blip r:embed="rId9"/>
          <a:stretch>
            <a:fillRect/>
          </a:stretch>
        </p:blipFill>
        <p:spPr>
          <a:xfrm>
            <a:off x="664172" y="1110281"/>
            <a:ext cx="2013063" cy="1980000"/>
          </a:xfrm>
          <a:prstGeom prst="rect">
            <a:avLst/>
          </a:prstGeom>
        </p:spPr>
      </p:pic>
      <p:sp>
        <p:nvSpPr>
          <p:cNvPr id="22" name="左右箭头 16">
            <a:extLst>
              <a:ext uri="{FF2B5EF4-FFF2-40B4-BE49-F238E27FC236}">
                <a16:creationId xmlns:a16="http://schemas.microsoft.com/office/drawing/2014/main" id="{230B2E10-CFFD-4626-9791-DCDE784B4B65}"/>
              </a:ext>
            </a:extLst>
          </p:cNvPr>
          <p:cNvSpPr/>
          <p:nvPr/>
        </p:nvSpPr>
        <p:spPr>
          <a:xfrm rot="20100000">
            <a:off x="5510492" y="2356151"/>
            <a:ext cx="806450" cy="268605"/>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a:t>X</a:t>
            </a:r>
          </a:p>
        </p:txBody>
      </p:sp>
      <p:sp>
        <p:nvSpPr>
          <p:cNvPr id="23" name="左右箭头 17">
            <a:extLst>
              <a:ext uri="{FF2B5EF4-FFF2-40B4-BE49-F238E27FC236}">
                <a16:creationId xmlns:a16="http://schemas.microsoft.com/office/drawing/2014/main" id="{E567AA11-6193-4B0E-A508-199565AE2052}"/>
              </a:ext>
            </a:extLst>
          </p:cNvPr>
          <p:cNvSpPr/>
          <p:nvPr/>
        </p:nvSpPr>
        <p:spPr>
          <a:xfrm rot="14520000">
            <a:off x="5306022" y="1274111"/>
            <a:ext cx="866775" cy="405765"/>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a:t>z</a:t>
            </a:r>
          </a:p>
        </p:txBody>
      </p:sp>
      <p:sp>
        <p:nvSpPr>
          <p:cNvPr id="25" name="文本框 5">
            <a:extLst>
              <a:ext uri="{FF2B5EF4-FFF2-40B4-BE49-F238E27FC236}">
                <a16:creationId xmlns:a16="http://schemas.microsoft.com/office/drawing/2014/main" id="{828F7341-D852-4429-A41B-495B4CA72F23}"/>
              </a:ext>
            </a:extLst>
          </p:cNvPr>
          <p:cNvSpPr txBox="1"/>
          <p:nvPr/>
        </p:nvSpPr>
        <p:spPr>
          <a:xfrm>
            <a:off x="1768300" y="3083124"/>
            <a:ext cx="2982595" cy="338554"/>
          </a:xfrm>
          <a:prstGeom prst="rect">
            <a:avLst/>
          </a:prstGeom>
          <a:noFill/>
          <a:ln w="12700" cmpd="sng">
            <a:solidFill>
              <a:schemeClr val="tx1"/>
            </a:solidFill>
            <a:prstDash val="solid"/>
          </a:ln>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latin typeface="+mj-ea"/>
                <a:ea typeface="+mj-ea"/>
                <a:cs typeface="宋体" panose="02010600030101010101" pitchFamily="2" charset="-122"/>
                <a:sym typeface="+mn-ea"/>
              </a:rPr>
              <a:t>Sealing gasket installation</a:t>
            </a:r>
            <a:endParaRPr lang="zh-CN" sz="1600" dirty="0">
              <a:latin typeface="+mj-ea"/>
              <a:ea typeface="+mj-ea"/>
              <a:cs typeface="宋体" panose="02010600030101010101" pitchFamily="2" charset="-122"/>
              <a:sym typeface="+mn-ea"/>
            </a:endParaRPr>
          </a:p>
        </p:txBody>
      </p:sp>
      <p:pic>
        <p:nvPicPr>
          <p:cNvPr id="27" name="图片 26">
            <a:extLst>
              <a:ext uri="{FF2B5EF4-FFF2-40B4-BE49-F238E27FC236}">
                <a16:creationId xmlns:a16="http://schemas.microsoft.com/office/drawing/2014/main" id="{9FD7DCB3-9A61-4104-B782-0772FC64CC92}"/>
              </a:ext>
            </a:extLst>
          </p:cNvPr>
          <p:cNvPicPr>
            <a:picLocks noChangeAspect="1"/>
          </p:cNvPicPr>
          <p:nvPr/>
        </p:nvPicPr>
        <p:blipFill>
          <a:blip r:embed="rId10"/>
          <a:stretch>
            <a:fillRect/>
          </a:stretch>
        </p:blipFill>
        <p:spPr>
          <a:xfrm>
            <a:off x="6531097" y="1082222"/>
            <a:ext cx="2821695" cy="1980000"/>
          </a:xfrm>
          <a:prstGeom prst="rect">
            <a:avLst/>
          </a:prstGeom>
        </p:spPr>
      </p:pic>
      <p:sp>
        <p:nvSpPr>
          <p:cNvPr id="32" name="文本框 8">
            <a:extLst>
              <a:ext uri="{FF2B5EF4-FFF2-40B4-BE49-F238E27FC236}">
                <a16:creationId xmlns:a16="http://schemas.microsoft.com/office/drawing/2014/main" id="{21660F06-CC89-4B1E-A0B9-DD65D3E91BD9}"/>
              </a:ext>
            </a:extLst>
          </p:cNvPr>
          <p:cNvSpPr txBox="1"/>
          <p:nvPr/>
        </p:nvSpPr>
        <p:spPr>
          <a:xfrm>
            <a:off x="8279051" y="3007011"/>
            <a:ext cx="1928733" cy="338554"/>
          </a:xfrm>
          <a:prstGeom prst="rect">
            <a:avLst/>
          </a:prstGeom>
          <a:noFill/>
          <a:ln w="12700" cmpd="sng">
            <a:solidFill>
              <a:schemeClr val="tx1"/>
            </a:solidFill>
            <a:prstDash val="solid"/>
          </a:ln>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latin typeface="+mj-ea"/>
                <a:ea typeface="+mj-ea"/>
                <a:cs typeface="宋体" panose="02010600030101010101" pitchFamily="2" charset="-122"/>
                <a:sym typeface="+mn-ea"/>
              </a:rPr>
              <a:t>Flanges fastening</a:t>
            </a:r>
            <a:endParaRPr lang="zh-CN" sz="1600" dirty="0">
              <a:latin typeface="+mj-ea"/>
              <a:ea typeface="+mj-ea"/>
              <a:cs typeface="宋体" panose="02010600030101010101" pitchFamily="2" charset="-122"/>
              <a:sym typeface="+mn-ea"/>
            </a:endParaRPr>
          </a:p>
        </p:txBody>
      </p:sp>
      <p:sp>
        <p:nvSpPr>
          <p:cNvPr id="15" name="灯片编号占位符 4">
            <a:extLst>
              <a:ext uri="{FF2B5EF4-FFF2-40B4-BE49-F238E27FC236}">
                <a16:creationId xmlns:a16="http://schemas.microsoft.com/office/drawing/2014/main" id="{7C17EA10-8E27-4654-870E-2B3075A1E797}"/>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13</a:t>
            </a:fld>
            <a:endParaRPr lang="zh-CN" altLang="en-US"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1745464899903(1)"/>
          <p:cNvPicPr>
            <a:picLocks noChangeAspect="1"/>
          </p:cNvPicPr>
          <p:nvPr/>
        </p:nvPicPr>
        <p:blipFill>
          <a:blip r:embed="rId3"/>
          <a:stretch>
            <a:fillRect/>
          </a:stretch>
        </p:blipFill>
        <p:spPr>
          <a:xfrm>
            <a:off x="9846310" y="3221990"/>
            <a:ext cx="1988185" cy="3151505"/>
          </a:xfrm>
          <a:prstGeom prst="rect">
            <a:avLst/>
          </a:prstGeom>
        </p:spPr>
      </p:pic>
      <p:grpSp>
        <p:nvGrpSpPr>
          <p:cNvPr id="35" name="组合 34"/>
          <p:cNvGrpSpPr/>
          <p:nvPr/>
        </p:nvGrpSpPr>
        <p:grpSpPr>
          <a:xfrm>
            <a:off x="469265" y="1987550"/>
            <a:ext cx="11253470" cy="1729740"/>
            <a:chOff x="816" y="6966"/>
            <a:chExt cx="17722" cy="2724"/>
          </a:xfrm>
        </p:grpSpPr>
        <p:grpSp>
          <p:nvGrpSpPr>
            <p:cNvPr id="23" name="组合 22"/>
            <p:cNvGrpSpPr/>
            <p:nvPr/>
          </p:nvGrpSpPr>
          <p:grpSpPr>
            <a:xfrm>
              <a:off x="816" y="6966"/>
              <a:ext cx="17722" cy="2724"/>
              <a:chOff x="96" y="4753"/>
              <a:chExt cx="17722" cy="2724"/>
            </a:xfrm>
          </p:grpSpPr>
          <p:pic>
            <p:nvPicPr>
              <p:cNvPr id="20" name="图片 19"/>
              <p:cNvPicPr>
                <a:picLocks noChangeAspect="1"/>
              </p:cNvPicPr>
              <p:nvPr/>
            </p:nvPicPr>
            <p:blipFill>
              <a:blip r:embed="rId4">
                <a:lum bright="94000" contrast="100000"/>
              </a:blip>
              <a:srcRect r="421"/>
              <a:stretch>
                <a:fillRect/>
              </a:stretch>
            </p:blipFill>
            <p:spPr>
              <a:xfrm>
                <a:off x="96" y="4753"/>
                <a:ext cx="17722" cy="2725"/>
              </a:xfrm>
              <a:prstGeom prst="rect">
                <a:avLst/>
              </a:prstGeom>
            </p:spPr>
          </p:pic>
          <p:pic>
            <p:nvPicPr>
              <p:cNvPr id="22" name="图片 21"/>
              <p:cNvPicPr>
                <a:picLocks noChangeAspect="1"/>
              </p:cNvPicPr>
              <p:nvPr/>
            </p:nvPicPr>
            <p:blipFill>
              <a:blip r:embed="rId4">
                <a:lum bright="94000" contrast="100000"/>
              </a:blip>
              <a:srcRect l="1641" t="40734" r="76951" b="42862"/>
              <a:stretch>
                <a:fillRect/>
              </a:stretch>
            </p:blipFill>
            <p:spPr>
              <a:xfrm>
                <a:off x="4141" y="5864"/>
                <a:ext cx="4124" cy="447"/>
              </a:xfrm>
              <a:prstGeom prst="rect">
                <a:avLst/>
              </a:prstGeom>
            </p:spPr>
          </p:pic>
        </p:grpSp>
        <p:pic>
          <p:nvPicPr>
            <p:cNvPr id="34" name="图片 33"/>
            <p:cNvPicPr>
              <a:picLocks noChangeAspect="1"/>
            </p:cNvPicPr>
            <p:nvPr/>
          </p:nvPicPr>
          <p:blipFill>
            <a:blip r:embed="rId4">
              <a:lum bright="94000" contrast="100000"/>
            </a:blip>
            <a:srcRect l="22847" t="42532" r="50435" b="42606"/>
            <a:stretch>
              <a:fillRect/>
            </a:stretch>
          </p:blipFill>
          <p:spPr>
            <a:xfrm>
              <a:off x="8985" y="8126"/>
              <a:ext cx="4755" cy="405"/>
            </a:xfrm>
            <a:prstGeom prst="rect">
              <a:avLst/>
            </a:prstGeom>
          </p:spPr>
        </p:pic>
      </p:grpSp>
      <p:sp>
        <p:nvSpPr>
          <p:cNvPr id="3" name="右箭头 2"/>
          <p:cNvSpPr/>
          <p:nvPr/>
        </p:nvSpPr>
        <p:spPr>
          <a:xfrm>
            <a:off x="2542541" y="2564765"/>
            <a:ext cx="3041650" cy="42545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宋体" panose="02010600030101010101" pitchFamily="2" charset="-122"/>
                <a:ea typeface="宋体" panose="02010600030101010101" pitchFamily="2" charset="-122"/>
              </a:rPr>
              <a:t>VC inserted into the oven</a:t>
            </a:r>
            <a:endParaRPr lang="zh-CN" altLang="en-US" sz="1600" dirty="0">
              <a:latin typeface="宋体" panose="02010600030101010101" pitchFamily="2" charset="-122"/>
              <a:ea typeface="宋体" panose="02010600030101010101" pitchFamily="2" charset="-122"/>
            </a:endParaRPr>
          </a:p>
        </p:txBody>
      </p:sp>
      <p:pic>
        <p:nvPicPr>
          <p:cNvPr id="5" name="图片 4" descr="1745465008113"/>
          <p:cNvPicPr>
            <a:picLocks noChangeAspect="1"/>
          </p:cNvPicPr>
          <p:nvPr/>
        </p:nvPicPr>
        <p:blipFill>
          <a:blip r:embed="rId5"/>
          <a:stretch>
            <a:fillRect/>
          </a:stretch>
        </p:blipFill>
        <p:spPr>
          <a:xfrm>
            <a:off x="2985135" y="4279900"/>
            <a:ext cx="2480310" cy="2158365"/>
          </a:xfrm>
          <a:prstGeom prst="rect">
            <a:avLst/>
          </a:prstGeom>
        </p:spPr>
      </p:pic>
      <p:sp>
        <p:nvSpPr>
          <p:cNvPr id="7" name="文本框 6"/>
          <p:cNvSpPr txBox="1"/>
          <p:nvPr/>
        </p:nvSpPr>
        <p:spPr>
          <a:xfrm>
            <a:off x="3084969" y="6438265"/>
            <a:ext cx="1814151" cy="307777"/>
          </a:xfrm>
          <a:prstGeom prst="rect">
            <a:avLst/>
          </a:prstGeom>
          <a:noFill/>
          <a:ln w="12700" cmpd="sng">
            <a:solidFill>
              <a:schemeClr val="tx1"/>
            </a:solidFill>
            <a:prstDash val="solid"/>
          </a:ln>
        </p:spPr>
        <p:txBody>
          <a:bodyPr wrap="none" rtlCol="0" anchor="t">
            <a:spAutoFit/>
          </a:bodyPr>
          <a:lstStyle/>
          <a:p>
            <a:r>
              <a:rPr lang="en-US" altLang="zh-CN" sz="1400" b="1" dirty="0">
                <a:ea typeface="宋体" panose="02010600030101010101" pitchFamily="2" charset="-122"/>
                <a:cs typeface="宋体" panose="02010600030101010101" pitchFamily="2" charset="-122"/>
                <a:sym typeface="+mn-ea"/>
              </a:rPr>
              <a:t>VC &amp; cathode support</a:t>
            </a:r>
            <a:endParaRPr lang="zh-CN" sz="1400" b="1" dirty="0">
              <a:ea typeface="宋体" panose="02010600030101010101" pitchFamily="2" charset="-122"/>
              <a:cs typeface="宋体" panose="02010600030101010101" pitchFamily="2" charset="-122"/>
              <a:sym typeface="+mn-ea"/>
            </a:endParaRPr>
          </a:p>
        </p:txBody>
      </p:sp>
      <p:pic>
        <p:nvPicPr>
          <p:cNvPr id="9" name="图片 8"/>
          <p:cNvPicPr>
            <a:picLocks noChangeAspect="1"/>
          </p:cNvPicPr>
          <p:nvPr/>
        </p:nvPicPr>
        <p:blipFill>
          <a:blip r:embed="rId6"/>
          <a:srcRect r="22240"/>
          <a:stretch>
            <a:fillRect/>
          </a:stretch>
        </p:blipFill>
        <p:spPr>
          <a:xfrm>
            <a:off x="5532120" y="4046855"/>
            <a:ext cx="1565275" cy="2326640"/>
          </a:xfrm>
          <a:prstGeom prst="rect">
            <a:avLst/>
          </a:prstGeom>
        </p:spPr>
      </p:pic>
      <p:pic>
        <p:nvPicPr>
          <p:cNvPr id="11" name="图片 10"/>
          <p:cNvPicPr>
            <a:picLocks noChangeAspect="1"/>
          </p:cNvPicPr>
          <p:nvPr/>
        </p:nvPicPr>
        <p:blipFill>
          <a:blip r:embed="rId7"/>
          <a:stretch>
            <a:fillRect/>
          </a:stretch>
        </p:blipFill>
        <p:spPr>
          <a:xfrm>
            <a:off x="7110730" y="3227705"/>
            <a:ext cx="2735580" cy="3152140"/>
          </a:xfrm>
          <a:prstGeom prst="rect">
            <a:avLst/>
          </a:prstGeom>
        </p:spPr>
      </p:pic>
      <p:sp>
        <p:nvSpPr>
          <p:cNvPr id="12" name="文本框 11"/>
          <p:cNvSpPr txBox="1"/>
          <p:nvPr/>
        </p:nvSpPr>
        <p:spPr>
          <a:xfrm>
            <a:off x="6191250" y="6438265"/>
            <a:ext cx="4992445" cy="307777"/>
          </a:xfrm>
          <a:prstGeom prst="rect">
            <a:avLst/>
          </a:prstGeom>
          <a:noFill/>
          <a:ln w="12700" cmpd="sng">
            <a:solidFill>
              <a:schemeClr val="tx1"/>
            </a:solidFill>
            <a:prstDash val="solid"/>
          </a:ln>
        </p:spPr>
        <p:txBody>
          <a:bodyPr wrap="square" rtlCol="0" anchor="t">
            <a:spAutoFit/>
          </a:bodyPr>
          <a:lstStyle/>
          <a:p>
            <a:pPr algn="ctr"/>
            <a:r>
              <a:rPr lang="en-US" altLang="zh-CN" sz="1400" b="1" dirty="0">
                <a:ea typeface="宋体" panose="02010600030101010101" pitchFamily="2" charset="-122"/>
                <a:cs typeface="宋体" panose="02010600030101010101" pitchFamily="2" charset="-122"/>
                <a:sym typeface="+mn-ea"/>
              </a:rPr>
              <a:t>UHV system for NEG coating</a:t>
            </a:r>
          </a:p>
        </p:txBody>
      </p:sp>
      <p:sp>
        <p:nvSpPr>
          <p:cNvPr id="13" name="矩形 12"/>
          <p:cNvSpPr/>
          <p:nvPr/>
        </p:nvSpPr>
        <p:spPr>
          <a:xfrm>
            <a:off x="11030585" y="2496820"/>
            <a:ext cx="495300" cy="56134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箭头连接符 207"/>
          <p:cNvCxnSpPr>
            <a:stCxn id="13" idx="1"/>
          </p:cNvCxnSpPr>
          <p:nvPr/>
        </p:nvCxnSpPr>
        <p:spPr>
          <a:xfrm flipH="1">
            <a:off x="7104380" y="2777490"/>
            <a:ext cx="3926205" cy="1023620"/>
          </a:xfrm>
          <a:prstGeom prst="straightConnector1">
            <a:avLst/>
          </a:prstGeom>
          <a:ln w="12700" cap="flat" cmpd="sng">
            <a:solidFill>
              <a:srgbClr val="FF0000"/>
            </a:solidFill>
            <a:prstDash val="solid"/>
            <a:round/>
            <a:headEnd type="none" w="med" len="med"/>
            <a:tailEnd type="arrow" w="med" len="med"/>
          </a:ln>
        </p:spPr>
      </p:cxnSp>
      <p:sp>
        <p:nvSpPr>
          <p:cNvPr id="24" name="标题 2">
            <a:extLst>
              <a:ext uri="{FF2B5EF4-FFF2-40B4-BE49-F238E27FC236}">
                <a16:creationId xmlns:a16="http://schemas.microsoft.com/office/drawing/2014/main" id="{E84647AF-731E-4AD1-822C-242938ED58AF}"/>
              </a:ext>
            </a:extLst>
          </p:cNvPr>
          <p:cNvSpPr>
            <a:spLocks noGrp="1"/>
          </p:cNvSpPr>
          <p:nvPr/>
        </p:nvSpPr>
        <p:spPr>
          <a:xfrm>
            <a:off x="420370" y="121153"/>
            <a:ext cx="10763325" cy="7254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baseline="0">
                <a:solidFill>
                  <a:schemeClr val="accent1">
                    <a:lumMod val="75000"/>
                  </a:schemeClr>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r>
              <a:rPr lang="en-US" altLang="zh-CN" dirty="0"/>
              <a:t>V</a:t>
            </a:r>
            <a:r>
              <a:rPr lang="en-US" altLang="zh-CN" sz="2800" dirty="0">
                <a:solidFill>
                  <a:schemeClr val="accent1">
                    <a:lumMod val="75000"/>
                  </a:schemeClr>
                </a:solidFill>
              </a:rPr>
              <a:t>acuum </a:t>
            </a:r>
            <a:r>
              <a:rPr lang="en-US" altLang="zh-CN" dirty="0"/>
              <a:t>chamber automatic assembly</a:t>
            </a:r>
            <a:endParaRPr lang="zh-CN" altLang="en-US" sz="2800" dirty="0">
              <a:solidFill>
                <a:schemeClr val="accent1">
                  <a:lumMod val="75000"/>
                </a:schemeClr>
              </a:solidFill>
            </a:endParaRPr>
          </a:p>
        </p:txBody>
      </p:sp>
      <p:pic>
        <p:nvPicPr>
          <p:cNvPr id="49" name="图片 48">
            <a:extLst>
              <a:ext uri="{FF2B5EF4-FFF2-40B4-BE49-F238E27FC236}">
                <a16:creationId xmlns:a16="http://schemas.microsoft.com/office/drawing/2014/main" id="{3550A8B0-14DD-4AE7-9DFA-E0A019111CE9}"/>
              </a:ext>
            </a:extLst>
          </p:cNvPr>
          <p:cNvPicPr>
            <a:picLocks noChangeAspect="1"/>
          </p:cNvPicPr>
          <p:nvPr/>
        </p:nvPicPr>
        <p:blipFill>
          <a:blip r:embed="rId8"/>
          <a:stretch>
            <a:fillRect/>
          </a:stretch>
        </p:blipFill>
        <p:spPr>
          <a:xfrm>
            <a:off x="89819" y="4572000"/>
            <a:ext cx="2735580" cy="1847215"/>
          </a:xfrm>
          <a:prstGeom prst="rect">
            <a:avLst/>
          </a:prstGeom>
        </p:spPr>
      </p:pic>
      <p:sp>
        <p:nvSpPr>
          <p:cNvPr id="43" name="文本框 52">
            <a:extLst>
              <a:ext uri="{FF2B5EF4-FFF2-40B4-BE49-F238E27FC236}">
                <a16:creationId xmlns:a16="http://schemas.microsoft.com/office/drawing/2014/main" id="{6E2F88AC-6DD4-402C-84BB-D95281240C22}"/>
              </a:ext>
            </a:extLst>
          </p:cNvPr>
          <p:cNvSpPr txBox="1"/>
          <p:nvPr/>
        </p:nvSpPr>
        <p:spPr>
          <a:xfrm>
            <a:off x="722313" y="6469042"/>
            <a:ext cx="1440180" cy="307777"/>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en-US" altLang="zh-CN" sz="1400" b="1" dirty="0">
                <a:ea typeface="宋体" panose="02010600030101010101" pitchFamily="2" charset="-122"/>
                <a:cs typeface="宋体" panose="02010600030101010101" pitchFamily="2" charset="-122"/>
              </a:rPr>
              <a:t>Safety </a:t>
            </a:r>
            <a:r>
              <a:rPr lang="en-US" altLang="zh-CN" sz="1400" b="1" dirty="0" err="1">
                <a:ea typeface="宋体" panose="02010600030101010101" pitchFamily="2" charset="-122"/>
                <a:cs typeface="宋体" panose="02010600030101010101" pitchFamily="2" charset="-122"/>
              </a:rPr>
              <a:t>insurence</a:t>
            </a:r>
            <a:r>
              <a:rPr lang="en-US" altLang="zh-CN" sz="1400" b="1" dirty="0">
                <a:ea typeface="宋体" panose="02010600030101010101" pitchFamily="2" charset="-122"/>
                <a:cs typeface="宋体" panose="02010600030101010101" pitchFamily="2" charset="-122"/>
              </a:rPr>
              <a:t> </a:t>
            </a:r>
            <a:endParaRPr lang="zh-CN" sz="1400" b="1" dirty="0">
              <a:ea typeface="宋体" panose="02010600030101010101" pitchFamily="2" charset="-122"/>
              <a:cs typeface="宋体" panose="02010600030101010101" pitchFamily="2" charset="-122"/>
            </a:endParaRPr>
          </a:p>
        </p:txBody>
      </p:sp>
      <p:pic>
        <p:nvPicPr>
          <p:cNvPr id="8" name="图片 7"/>
          <p:cNvPicPr>
            <a:picLocks noChangeAspect="1"/>
          </p:cNvPicPr>
          <p:nvPr/>
        </p:nvPicPr>
        <p:blipFill>
          <a:blip r:embed="rId9"/>
          <a:stretch>
            <a:fillRect/>
          </a:stretch>
        </p:blipFill>
        <p:spPr>
          <a:xfrm>
            <a:off x="89819" y="3128594"/>
            <a:ext cx="7007576" cy="1390049"/>
          </a:xfrm>
          <a:prstGeom prst="rect">
            <a:avLst/>
          </a:prstGeom>
        </p:spPr>
      </p:pic>
      <p:sp>
        <p:nvSpPr>
          <p:cNvPr id="36" name="文本框 35">
            <a:extLst>
              <a:ext uri="{FF2B5EF4-FFF2-40B4-BE49-F238E27FC236}">
                <a16:creationId xmlns:a16="http://schemas.microsoft.com/office/drawing/2014/main" id="{FD367E81-DF9E-45C9-81FA-173E569B444C}"/>
              </a:ext>
            </a:extLst>
          </p:cNvPr>
          <p:cNvSpPr txBox="1"/>
          <p:nvPr/>
        </p:nvSpPr>
        <p:spPr>
          <a:xfrm>
            <a:off x="469265" y="1107589"/>
            <a:ext cx="11632916" cy="1200329"/>
          </a:xfrm>
          <a:prstGeom prst="rect">
            <a:avLst/>
          </a:prstGeom>
          <a:noFill/>
        </p:spPr>
        <p:txBody>
          <a:bodyPr wrap="square">
            <a:spAutoFit/>
          </a:bodyPr>
          <a:lstStyle/>
          <a:p>
            <a:pPr marL="285750" indent="-285750">
              <a:buFont typeface="Wingdings" panose="05000000000000000000" pitchFamily="2" charset="2"/>
              <a:buChar char="n"/>
            </a:pPr>
            <a:r>
              <a:rPr lang="en-US" altLang="zh-CN" sz="1800" b="0" i="0" dirty="0">
                <a:solidFill>
                  <a:srgbClr val="24292F"/>
                </a:solidFill>
                <a:effectLst/>
                <a:cs typeface="Arial" panose="020B0604020202020204" pitchFamily="34" charset="0"/>
              </a:rPr>
              <a:t>Due to the diameter of CEPC is D56, we plan to replace the cathode wire with a magnetron sputtering cathode</a:t>
            </a:r>
          </a:p>
          <a:p>
            <a:pPr marL="285750" indent="-285750">
              <a:buFont typeface="Wingdings" panose="05000000000000000000" pitchFamily="2" charset="2"/>
              <a:buChar char="n"/>
            </a:pPr>
            <a:r>
              <a:rPr lang="en-GB" altLang="zh-CN" sz="1800" b="0" i="0" dirty="0">
                <a:solidFill>
                  <a:srgbClr val="24292F"/>
                </a:solidFill>
                <a:effectLst/>
                <a:cs typeface="Arial" panose="020B0604020202020204" pitchFamily="34" charset="0"/>
              </a:rPr>
              <a:t>Permanent magnet </a:t>
            </a:r>
            <a:r>
              <a:rPr lang="en-US" altLang="zh-CN" sz="1800" b="0" i="0" dirty="0">
                <a:solidFill>
                  <a:srgbClr val="24292F"/>
                </a:solidFill>
                <a:effectLst/>
                <a:cs typeface="Arial" panose="020B0604020202020204" pitchFamily="34" charset="0"/>
              </a:rPr>
              <a:t>instead of the solenoid which supplies</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magnetic</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field</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for</a:t>
            </a:r>
            <a:r>
              <a:rPr lang="zh-CN" altLang="en-US" sz="1800" dirty="0">
                <a:solidFill>
                  <a:srgbClr val="24292F"/>
                </a:solidFill>
                <a:cs typeface="Arial" panose="020B0604020202020204" pitchFamily="34" charset="0"/>
              </a:rPr>
              <a:t> </a:t>
            </a:r>
            <a:r>
              <a:rPr lang="en-US" altLang="zh-CN" sz="1800" dirty="0">
                <a:solidFill>
                  <a:srgbClr val="24292F"/>
                </a:solidFill>
                <a:cs typeface="Arial" panose="020B0604020202020204" pitchFamily="34" charset="0"/>
              </a:rPr>
              <a:t>DCMS;</a:t>
            </a:r>
          </a:p>
          <a:p>
            <a:pPr marL="285750" indent="-285750">
              <a:buFont typeface="Wingdings" panose="05000000000000000000" pitchFamily="2" charset="2"/>
              <a:buChar char="n"/>
            </a:pPr>
            <a:r>
              <a:rPr lang="en-US" altLang="zh-CN" sz="1800" dirty="0">
                <a:cs typeface="Arial" panose="020B0604020202020204" pitchFamily="34" charset="0"/>
              </a:rPr>
              <a:t>By combining the low vacuum chamber outside of the vacuum chambers to be coated with NEG, the high vacuum process is simplified;</a:t>
            </a:r>
            <a:endParaRPr lang="zh-CN" altLang="en-US" sz="1800" dirty="0">
              <a:cs typeface="Arial" panose="020B0604020202020204" pitchFamily="34" charset="0"/>
            </a:endParaRPr>
          </a:p>
        </p:txBody>
      </p:sp>
      <p:sp>
        <p:nvSpPr>
          <p:cNvPr id="21" name="灯片编号占位符 4">
            <a:extLst>
              <a:ext uri="{FF2B5EF4-FFF2-40B4-BE49-F238E27FC236}">
                <a16:creationId xmlns:a16="http://schemas.microsoft.com/office/drawing/2014/main" id="{65E3793A-64CC-41F0-B4F1-41F077D6F8C8}"/>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14</a:t>
            </a:fld>
            <a:endParaRPr lang="zh-CN" alt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E84647AF-731E-4AD1-822C-242938ED58AF}"/>
              </a:ext>
            </a:extLst>
          </p:cNvPr>
          <p:cNvSpPr>
            <a:spLocks noGrp="1"/>
          </p:cNvSpPr>
          <p:nvPr>
            <p:ph type="title"/>
          </p:nvPr>
        </p:nvSpPr>
        <p:spPr/>
        <p:txBody>
          <a:bodyPr/>
          <a:lstStyle/>
          <a:p>
            <a:r>
              <a:rPr lang="en-US" altLang="zh-CN" dirty="0">
                <a:solidFill>
                  <a:schemeClr val="accent1">
                    <a:lumMod val="75000"/>
                  </a:schemeClr>
                </a:solidFill>
              </a:rPr>
              <a:t>Prototype of cathode for NEG coating</a:t>
            </a:r>
            <a:endParaRPr lang="zh-CN" altLang="en-US" dirty="0">
              <a:solidFill>
                <a:schemeClr val="accent1">
                  <a:lumMod val="75000"/>
                </a:schemeClr>
              </a:solidFill>
            </a:endParaRPr>
          </a:p>
        </p:txBody>
      </p:sp>
      <p:pic>
        <p:nvPicPr>
          <p:cNvPr id="12" name="图片 11">
            <a:extLst>
              <a:ext uri="{FF2B5EF4-FFF2-40B4-BE49-F238E27FC236}">
                <a16:creationId xmlns:a16="http://schemas.microsoft.com/office/drawing/2014/main" id="{D215895D-6266-4E25-BEBF-8F995413355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4872" y="744366"/>
            <a:ext cx="11216273" cy="1378987"/>
          </a:xfrm>
          <a:prstGeom prst="rect">
            <a:avLst/>
          </a:prstGeom>
        </p:spPr>
      </p:pic>
      <p:pic>
        <p:nvPicPr>
          <p:cNvPr id="13" name="图片 12">
            <a:extLst>
              <a:ext uri="{FF2B5EF4-FFF2-40B4-BE49-F238E27FC236}">
                <a16:creationId xmlns:a16="http://schemas.microsoft.com/office/drawing/2014/main" id="{68D00F6B-F677-4974-ADC8-683408F44C70}"/>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0800000" flipH="1">
            <a:off x="3679866" y="2578861"/>
            <a:ext cx="7706530" cy="1467625"/>
          </a:xfrm>
          <a:prstGeom prst="rect">
            <a:avLst/>
          </a:prstGeom>
        </p:spPr>
      </p:pic>
      <p:cxnSp>
        <p:nvCxnSpPr>
          <p:cNvPr id="18" name="直接箭头连接符 17">
            <a:extLst>
              <a:ext uri="{FF2B5EF4-FFF2-40B4-BE49-F238E27FC236}">
                <a16:creationId xmlns:a16="http://schemas.microsoft.com/office/drawing/2014/main" id="{A5721965-4C0F-405D-B336-83FD06328CAA}"/>
              </a:ext>
            </a:extLst>
          </p:cNvPr>
          <p:cNvCxnSpPr>
            <a:cxnSpLocks/>
          </p:cNvCxnSpPr>
          <p:nvPr/>
        </p:nvCxnSpPr>
        <p:spPr>
          <a:xfrm>
            <a:off x="875685" y="2264793"/>
            <a:ext cx="10629900" cy="1037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D2B6678C-5D47-4F5A-AC73-E19F113F5450}"/>
              </a:ext>
            </a:extLst>
          </p:cNvPr>
          <p:cNvSpPr txBox="1"/>
          <p:nvPr/>
        </p:nvSpPr>
        <p:spPr>
          <a:xfrm>
            <a:off x="4914285" y="1905832"/>
            <a:ext cx="2143125" cy="369332"/>
          </a:xfrm>
          <a:prstGeom prst="rect">
            <a:avLst/>
          </a:prstGeom>
          <a:noFill/>
        </p:spPr>
        <p:txBody>
          <a:bodyPr wrap="square" rtlCol="0">
            <a:spAutoFit/>
          </a:bodyPr>
          <a:lstStyle/>
          <a:p>
            <a:r>
              <a:rPr lang="en-US" altLang="zh-CN" dirty="0"/>
              <a:t>23000mm(23 meters)</a:t>
            </a:r>
            <a:endParaRPr lang="zh-CN" altLang="en-US" dirty="0"/>
          </a:p>
        </p:txBody>
      </p:sp>
      <p:sp>
        <p:nvSpPr>
          <p:cNvPr id="41" name="文本框 40">
            <a:extLst>
              <a:ext uri="{FF2B5EF4-FFF2-40B4-BE49-F238E27FC236}">
                <a16:creationId xmlns:a16="http://schemas.microsoft.com/office/drawing/2014/main" id="{7BEA33FE-3913-4151-ABD1-46EFAFE14EA1}"/>
              </a:ext>
            </a:extLst>
          </p:cNvPr>
          <p:cNvSpPr txBox="1"/>
          <p:nvPr/>
        </p:nvSpPr>
        <p:spPr>
          <a:xfrm>
            <a:off x="6398435" y="3107451"/>
            <a:ext cx="2064348" cy="369332"/>
          </a:xfrm>
          <a:prstGeom prst="rect">
            <a:avLst/>
          </a:prstGeom>
          <a:noFill/>
        </p:spPr>
        <p:txBody>
          <a:bodyPr wrap="none" rtlCol="0">
            <a:spAutoFit/>
          </a:bodyPr>
          <a:lstStyle/>
          <a:p>
            <a:r>
              <a:rPr lang="en-US" altLang="zh-CN" dirty="0"/>
              <a:t>Magnetron Cathode</a:t>
            </a:r>
            <a:endParaRPr lang="zh-CN" altLang="en-US" dirty="0"/>
          </a:p>
        </p:txBody>
      </p:sp>
      <p:cxnSp>
        <p:nvCxnSpPr>
          <p:cNvPr id="42" name="直接箭头连接符 41">
            <a:extLst>
              <a:ext uri="{FF2B5EF4-FFF2-40B4-BE49-F238E27FC236}">
                <a16:creationId xmlns:a16="http://schemas.microsoft.com/office/drawing/2014/main" id="{E77144E8-2E62-413B-92A2-FB7C657EFE9A}"/>
              </a:ext>
            </a:extLst>
          </p:cNvPr>
          <p:cNvCxnSpPr>
            <a:cxnSpLocks/>
          </p:cNvCxnSpPr>
          <p:nvPr/>
        </p:nvCxnSpPr>
        <p:spPr>
          <a:xfrm flipV="1">
            <a:off x="4072523" y="2782733"/>
            <a:ext cx="7087400"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a16="http://schemas.microsoft.com/office/drawing/2014/main" id="{351DDB4C-49D6-4852-A5B0-36F242D2EE98}"/>
              </a:ext>
            </a:extLst>
          </p:cNvPr>
          <p:cNvSpPr txBox="1"/>
          <p:nvPr/>
        </p:nvSpPr>
        <p:spPr>
          <a:xfrm>
            <a:off x="6319658" y="2440328"/>
            <a:ext cx="2763778" cy="369332"/>
          </a:xfrm>
          <a:prstGeom prst="rect">
            <a:avLst/>
          </a:prstGeom>
          <a:noFill/>
        </p:spPr>
        <p:txBody>
          <a:bodyPr wrap="square" rtlCol="0">
            <a:spAutoFit/>
          </a:bodyPr>
          <a:lstStyle/>
          <a:p>
            <a:r>
              <a:rPr lang="en-US" altLang="zh-CN" dirty="0"/>
              <a:t>~12000mm(12 meters)</a:t>
            </a:r>
            <a:endParaRPr lang="zh-CN" altLang="en-US" dirty="0"/>
          </a:p>
        </p:txBody>
      </p:sp>
      <p:sp>
        <p:nvSpPr>
          <p:cNvPr id="55" name="文本框 54">
            <a:extLst>
              <a:ext uri="{FF2B5EF4-FFF2-40B4-BE49-F238E27FC236}">
                <a16:creationId xmlns:a16="http://schemas.microsoft.com/office/drawing/2014/main" id="{EDF11766-7624-4FA5-9873-F39B5C9A642B}"/>
              </a:ext>
            </a:extLst>
          </p:cNvPr>
          <p:cNvSpPr txBox="1"/>
          <p:nvPr/>
        </p:nvSpPr>
        <p:spPr>
          <a:xfrm>
            <a:off x="8339041" y="4717691"/>
            <a:ext cx="3471959"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just">
              <a:buFont typeface="Wingdings" panose="05000000000000000000" pitchFamily="2" charset="2"/>
              <a:buChar char="n"/>
            </a:pPr>
            <a:r>
              <a:rPr lang="en-US" altLang="zh-CN" b="0" i="0" dirty="0">
                <a:solidFill>
                  <a:srgbClr val="0F1115"/>
                </a:solidFill>
                <a:effectLst/>
                <a:latin typeface="quote-cjk-patch"/>
              </a:rPr>
              <a:t>After testing and conditioning, the cathode achieves a stable DCMS plasma discharge under 367 V and 1.1 A.</a:t>
            </a:r>
            <a:endParaRPr lang="zh-CN" altLang="en-US" dirty="0"/>
          </a:p>
        </p:txBody>
      </p:sp>
      <p:sp>
        <p:nvSpPr>
          <p:cNvPr id="57" name="文本框 56">
            <a:extLst>
              <a:ext uri="{FF2B5EF4-FFF2-40B4-BE49-F238E27FC236}">
                <a16:creationId xmlns:a16="http://schemas.microsoft.com/office/drawing/2014/main" id="{8124532E-DCFB-40D4-9297-374861731E93}"/>
              </a:ext>
            </a:extLst>
          </p:cNvPr>
          <p:cNvSpPr txBox="1"/>
          <p:nvPr/>
        </p:nvSpPr>
        <p:spPr>
          <a:xfrm>
            <a:off x="860429" y="1191296"/>
            <a:ext cx="3155702" cy="369332"/>
          </a:xfrm>
          <a:prstGeom prst="rect">
            <a:avLst/>
          </a:prstGeom>
          <a:noFill/>
        </p:spPr>
        <p:txBody>
          <a:bodyPr wrap="square">
            <a:spAutoFit/>
          </a:bodyPr>
          <a:lstStyle/>
          <a:p>
            <a:r>
              <a:rPr lang="en-US" altLang="zh-CN" dirty="0"/>
              <a:t>Motor for magnets driven</a:t>
            </a:r>
            <a:endParaRPr lang="zh-CN" altLang="en-US" dirty="0"/>
          </a:p>
        </p:txBody>
      </p:sp>
      <p:sp>
        <p:nvSpPr>
          <p:cNvPr id="33" name="灯片编号占位符 4">
            <a:extLst>
              <a:ext uri="{FF2B5EF4-FFF2-40B4-BE49-F238E27FC236}">
                <a16:creationId xmlns:a16="http://schemas.microsoft.com/office/drawing/2014/main" id="{6D2CBADB-9986-481B-BD39-AAEF78D2F37F}"/>
              </a:ext>
            </a:extLst>
          </p:cNvPr>
          <p:cNvSpPr txBox="1">
            <a:spLocks/>
          </p:cNvSpPr>
          <p:nvPr/>
        </p:nvSpPr>
        <p:spPr>
          <a:xfrm>
            <a:off x="11674234" y="6364368"/>
            <a:ext cx="517766"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5E9139-A00B-4B2A-98A6-095DC08F1345}" type="slidenum">
              <a:rPr lang="zh-CN" altLang="en-US" smtClean="0"/>
              <a:pPr/>
              <a:t>15</a:t>
            </a:fld>
            <a:endParaRPr lang="zh-CN" altLang="en-US" dirty="0"/>
          </a:p>
        </p:txBody>
      </p:sp>
      <p:pic>
        <p:nvPicPr>
          <p:cNvPr id="8" name="图片 7">
            <a:extLst>
              <a:ext uri="{FF2B5EF4-FFF2-40B4-BE49-F238E27FC236}">
                <a16:creationId xmlns:a16="http://schemas.microsoft.com/office/drawing/2014/main" id="{14912FB3-CF91-451B-BB26-9876A6B99A32}"/>
              </a:ext>
            </a:extLst>
          </p:cNvPr>
          <p:cNvPicPr>
            <a:picLocks noChangeAspect="1"/>
          </p:cNvPicPr>
          <p:nvPr/>
        </p:nvPicPr>
        <p:blipFill rotWithShape="1">
          <a:blip r:embed="rId4">
            <a:extLst>
              <a:ext uri="{28A0092B-C50C-407E-A947-70E740481C1C}">
                <a14:useLocalDpi xmlns:a14="http://schemas.microsoft.com/office/drawing/2010/main" val="0"/>
              </a:ext>
            </a:extLst>
          </a:blip>
          <a:srcRect l="6985" t="-1267" b="37277"/>
          <a:stretch/>
        </p:blipFill>
        <p:spPr>
          <a:xfrm rot="5400000">
            <a:off x="-941981" y="3434281"/>
            <a:ext cx="4294448" cy="2215773"/>
          </a:xfrm>
          <a:prstGeom prst="rect">
            <a:avLst/>
          </a:prstGeom>
        </p:spPr>
      </p:pic>
      <p:pic>
        <p:nvPicPr>
          <p:cNvPr id="17" name="图片 16">
            <a:extLst>
              <a:ext uri="{FF2B5EF4-FFF2-40B4-BE49-F238E27FC236}">
                <a16:creationId xmlns:a16="http://schemas.microsoft.com/office/drawing/2014/main" id="{644CE307-0F9C-4B19-8953-CECDED0F49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2091993" y="4531272"/>
            <a:ext cx="2466423" cy="1849818"/>
          </a:xfrm>
          <a:prstGeom prst="rect">
            <a:avLst/>
          </a:prstGeom>
        </p:spPr>
      </p:pic>
      <p:pic>
        <p:nvPicPr>
          <p:cNvPr id="6" name="图片 5">
            <a:extLst>
              <a:ext uri="{FF2B5EF4-FFF2-40B4-BE49-F238E27FC236}">
                <a16:creationId xmlns:a16="http://schemas.microsoft.com/office/drawing/2014/main" id="{8328CB6A-9598-46E1-8B2A-3C3557DA5EF8}"/>
              </a:ext>
            </a:extLst>
          </p:cNvPr>
          <p:cNvPicPr>
            <a:picLocks noChangeAspect="1"/>
          </p:cNvPicPr>
          <p:nvPr/>
        </p:nvPicPr>
        <p:blipFill rotWithShape="1">
          <a:blip r:embed="rId6"/>
          <a:srcRect t="18183" b="22003"/>
          <a:stretch/>
        </p:blipFill>
        <p:spPr>
          <a:xfrm>
            <a:off x="6351746" y="4250360"/>
            <a:ext cx="1819178" cy="2439032"/>
          </a:xfrm>
          <a:prstGeom prst="rect">
            <a:avLst/>
          </a:prstGeom>
        </p:spPr>
      </p:pic>
      <p:pic>
        <p:nvPicPr>
          <p:cNvPr id="11" name="图片 10">
            <a:extLst>
              <a:ext uri="{FF2B5EF4-FFF2-40B4-BE49-F238E27FC236}">
                <a16:creationId xmlns:a16="http://schemas.microsoft.com/office/drawing/2014/main" id="{1E93F8A5-5F91-4A6F-A79D-C92C32637F15}"/>
              </a:ext>
            </a:extLst>
          </p:cNvPr>
          <p:cNvPicPr>
            <a:picLocks noChangeAspect="1"/>
          </p:cNvPicPr>
          <p:nvPr/>
        </p:nvPicPr>
        <p:blipFill rotWithShape="1">
          <a:blip r:embed="rId7"/>
          <a:srcRect t="21414" b="21321"/>
          <a:stretch/>
        </p:blipFill>
        <p:spPr>
          <a:xfrm>
            <a:off x="4337278" y="4250360"/>
            <a:ext cx="1900131" cy="2439032"/>
          </a:xfrm>
          <a:prstGeom prst="rect">
            <a:avLst/>
          </a:prstGeom>
        </p:spPr>
      </p:pic>
      <p:cxnSp>
        <p:nvCxnSpPr>
          <p:cNvPr id="34" name="直接箭头连接符 33">
            <a:extLst>
              <a:ext uri="{FF2B5EF4-FFF2-40B4-BE49-F238E27FC236}">
                <a16:creationId xmlns:a16="http://schemas.microsoft.com/office/drawing/2014/main" id="{143268C3-9B0A-4B35-8AD9-AB5B9F0E33FC}"/>
              </a:ext>
            </a:extLst>
          </p:cNvPr>
          <p:cNvCxnSpPr>
            <a:cxnSpLocks/>
          </p:cNvCxnSpPr>
          <p:nvPr/>
        </p:nvCxnSpPr>
        <p:spPr>
          <a:xfrm flipH="1">
            <a:off x="3375802" y="3122238"/>
            <a:ext cx="1566524" cy="2110956"/>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30" name="直接箭头连接符 29">
            <a:extLst>
              <a:ext uri="{FF2B5EF4-FFF2-40B4-BE49-F238E27FC236}">
                <a16:creationId xmlns:a16="http://schemas.microsoft.com/office/drawing/2014/main" id="{E5E4F99A-8385-413D-A3EC-97CB39A48B50}"/>
              </a:ext>
            </a:extLst>
          </p:cNvPr>
          <p:cNvCxnSpPr>
            <a:cxnSpLocks/>
          </p:cNvCxnSpPr>
          <p:nvPr/>
        </p:nvCxnSpPr>
        <p:spPr>
          <a:xfrm flipH="1">
            <a:off x="1032077" y="1727123"/>
            <a:ext cx="3753857" cy="2466422"/>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69234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4E0B33DC-8C7D-434D-B16F-6861CC448D8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26206" y="1671181"/>
            <a:ext cx="1012500" cy="1800000"/>
          </a:xfrm>
        </p:spPr>
      </p:pic>
      <p:sp>
        <p:nvSpPr>
          <p:cNvPr id="3" name="标题 2">
            <a:extLst>
              <a:ext uri="{FF2B5EF4-FFF2-40B4-BE49-F238E27FC236}">
                <a16:creationId xmlns:a16="http://schemas.microsoft.com/office/drawing/2014/main" id="{1E877BCD-CCCB-4BBA-AEDD-CB499B75F902}"/>
              </a:ext>
            </a:extLst>
          </p:cNvPr>
          <p:cNvSpPr>
            <a:spLocks noGrp="1"/>
          </p:cNvSpPr>
          <p:nvPr>
            <p:ph type="title"/>
          </p:nvPr>
        </p:nvSpPr>
        <p:spPr>
          <a:xfrm>
            <a:off x="666712" y="142852"/>
            <a:ext cx="10763325" cy="796948"/>
          </a:xfrm>
        </p:spPr>
        <p:txBody>
          <a:bodyPr/>
          <a:lstStyle/>
          <a:p>
            <a:r>
              <a:rPr lang="en-US" altLang="zh-CN" dirty="0"/>
              <a:t>Manufacturing progress of production line</a:t>
            </a:r>
            <a:endParaRPr lang="zh-CN" altLang="en-US" dirty="0"/>
          </a:p>
        </p:txBody>
      </p:sp>
      <p:pic>
        <p:nvPicPr>
          <p:cNvPr id="7" name="图片 6">
            <a:extLst>
              <a:ext uri="{FF2B5EF4-FFF2-40B4-BE49-F238E27FC236}">
                <a16:creationId xmlns:a16="http://schemas.microsoft.com/office/drawing/2014/main" id="{AC2F9140-D316-4865-8949-5CB689036A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183" y="1671181"/>
            <a:ext cx="2400469" cy="1800000"/>
          </a:xfrm>
          <a:prstGeom prst="rect">
            <a:avLst/>
          </a:prstGeom>
        </p:spPr>
      </p:pic>
      <p:pic>
        <p:nvPicPr>
          <p:cNvPr id="9" name="图片 8">
            <a:extLst>
              <a:ext uri="{FF2B5EF4-FFF2-40B4-BE49-F238E27FC236}">
                <a16:creationId xmlns:a16="http://schemas.microsoft.com/office/drawing/2014/main" id="{92FCECF1-B4CA-4018-BDB7-9B7B523A8B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9091" y="1671181"/>
            <a:ext cx="1349472" cy="1800000"/>
          </a:xfrm>
          <a:prstGeom prst="rect">
            <a:avLst/>
          </a:prstGeom>
        </p:spPr>
      </p:pic>
      <p:pic>
        <p:nvPicPr>
          <p:cNvPr id="11" name="图片 10">
            <a:extLst>
              <a:ext uri="{FF2B5EF4-FFF2-40B4-BE49-F238E27FC236}">
                <a16:creationId xmlns:a16="http://schemas.microsoft.com/office/drawing/2014/main" id="{170C1273-DEA3-440E-880A-A7416A7CA8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5260" y="1671181"/>
            <a:ext cx="2400469" cy="1800000"/>
          </a:xfrm>
          <a:prstGeom prst="rect">
            <a:avLst/>
          </a:prstGeom>
        </p:spPr>
      </p:pic>
      <p:pic>
        <p:nvPicPr>
          <p:cNvPr id="13" name="图片 12">
            <a:extLst>
              <a:ext uri="{FF2B5EF4-FFF2-40B4-BE49-F238E27FC236}">
                <a16:creationId xmlns:a16="http://schemas.microsoft.com/office/drawing/2014/main" id="{864B136F-3EB1-40A1-AF68-577589C062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9214" y="1671181"/>
            <a:ext cx="1012500" cy="1800000"/>
          </a:xfrm>
          <a:prstGeom prst="rect">
            <a:avLst/>
          </a:prstGeom>
        </p:spPr>
      </p:pic>
      <p:pic>
        <p:nvPicPr>
          <p:cNvPr id="37" name="图片 36">
            <a:extLst>
              <a:ext uri="{FF2B5EF4-FFF2-40B4-BE49-F238E27FC236}">
                <a16:creationId xmlns:a16="http://schemas.microsoft.com/office/drawing/2014/main" id="{F4EAF7CB-A4B4-4F04-AD9C-7DC27C50B4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683" y="4333329"/>
            <a:ext cx="3200000" cy="1800000"/>
          </a:xfrm>
          <a:prstGeom prst="rect">
            <a:avLst/>
          </a:prstGeom>
        </p:spPr>
      </p:pic>
      <p:pic>
        <p:nvPicPr>
          <p:cNvPr id="39" name="图片 38">
            <a:extLst>
              <a:ext uri="{FF2B5EF4-FFF2-40B4-BE49-F238E27FC236}">
                <a16:creationId xmlns:a16="http://schemas.microsoft.com/office/drawing/2014/main" id="{923E7267-2C75-45E4-B973-FF608D334BE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26770" y="4333329"/>
            <a:ext cx="1012500" cy="1800000"/>
          </a:xfrm>
          <a:prstGeom prst="rect">
            <a:avLst/>
          </a:prstGeom>
        </p:spPr>
      </p:pic>
      <p:pic>
        <p:nvPicPr>
          <p:cNvPr id="41" name="图片 40">
            <a:extLst>
              <a:ext uri="{FF2B5EF4-FFF2-40B4-BE49-F238E27FC236}">
                <a16:creationId xmlns:a16="http://schemas.microsoft.com/office/drawing/2014/main" id="{BBFFABA0-A891-40B9-BAE2-54ECBA72371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87170" y="4333329"/>
            <a:ext cx="1012500" cy="1800000"/>
          </a:xfrm>
          <a:prstGeom prst="rect">
            <a:avLst/>
          </a:prstGeom>
        </p:spPr>
      </p:pic>
      <p:pic>
        <p:nvPicPr>
          <p:cNvPr id="43" name="图片 42">
            <a:extLst>
              <a:ext uri="{FF2B5EF4-FFF2-40B4-BE49-F238E27FC236}">
                <a16:creationId xmlns:a16="http://schemas.microsoft.com/office/drawing/2014/main" id="{3E6AFA99-E700-4892-B81A-A68449AA098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99745" y="4333329"/>
            <a:ext cx="1012500" cy="1800000"/>
          </a:xfrm>
          <a:prstGeom prst="rect">
            <a:avLst/>
          </a:prstGeom>
        </p:spPr>
      </p:pic>
      <p:pic>
        <p:nvPicPr>
          <p:cNvPr id="45" name="图片 44">
            <a:extLst>
              <a:ext uri="{FF2B5EF4-FFF2-40B4-BE49-F238E27FC236}">
                <a16:creationId xmlns:a16="http://schemas.microsoft.com/office/drawing/2014/main" id="{B8A06CA6-1D2D-483C-A781-DC913A4976B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956070" y="4333329"/>
            <a:ext cx="1012500" cy="1800000"/>
          </a:xfrm>
          <a:prstGeom prst="rect">
            <a:avLst/>
          </a:prstGeom>
        </p:spPr>
      </p:pic>
      <p:pic>
        <p:nvPicPr>
          <p:cNvPr id="47" name="图片 46">
            <a:extLst>
              <a:ext uri="{FF2B5EF4-FFF2-40B4-BE49-F238E27FC236}">
                <a16:creationId xmlns:a16="http://schemas.microsoft.com/office/drawing/2014/main" id="{2C68EF64-A92F-495D-865E-FAABD75F495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270270" y="1671181"/>
            <a:ext cx="1012500" cy="1800000"/>
          </a:xfrm>
          <a:prstGeom prst="rect">
            <a:avLst/>
          </a:prstGeom>
        </p:spPr>
      </p:pic>
      <p:pic>
        <p:nvPicPr>
          <p:cNvPr id="49" name="图片 48">
            <a:extLst>
              <a:ext uri="{FF2B5EF4-FFF2-40B4-BE49-F238E27FC236}">
                <a16:creationId xmlns:a16="http://schemas.microsoft.com/office/drawing/2014/main" id="{92255A7E-57A6-4210-8A9F-C1685899BDE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803170" y="4333329"/>
            <a:ext cx="1012500" cy="1800000"/>
          </a:xfrm>
          <a:prstGeom prst="rect">
            <a:avLst/>
          </a:prstGeom>
        </p:spPr>
      </p:pic>
      <p:pic>
        <p:nvPicPr>
          <p:cNvPr id="51" name="图片 50">
            <a:extLst>
              <a:ext uri="{FF2B5EF4-FFF2-40B4-BE49-F238E27FC236}">
                <a16:creationId xmlns:a16="http://schemas.microsoft.com/office/drawing/2014/main" id="{7F090BE5-66E3-430D-85C0-7956E62C8D1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36585" y="4333329"/>
            <a:ext cx="1349736" cy="1800000"/>
          </a:xfrm>
          <a:prstGeom prst="rect">
            <a:avLst/>
          </a:prstGeom>
        </p:spPr>
      </p:pic>
      <p:pic>
        <p:nvPicPr>
          <p:cNvPr id="53" name="图片 52">
            <a:extLst>
              <a:ext uri="{FF2B5EF4-FFF2-40B4-BE49-F238E27FC236}">
                <a16:creationId xmlns:a16="http://schemas.microsoft.com/office/drawing/2014/main" id="{7C8B16C8-928E-421E-8121-521F8EC30D9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44570" y="4333329"/>
            <a:ext cx="1012500" cy="1800000"/>
          </a:xfrm>
          <a:prstGeom prst="rect">
            <a:avLst/>
          </a:prstGeom>
        </p:spPr>
      </p:pic>
      <p:pic>
        <p:nvPicPr>
          <p:cNvPr id="55" name="图片 54">
            <a:extLst>
              <a:ext uri="{FF2B5EF4-FFF2-40B4-BE49-F238E27FC236}">
                <a16:creationId xmlns:a16="http://schemas.microsoft.com/office/drawing/2014/main" id="{3C378208-8715-43A5-AEAD-5337486967A0}"/>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873270" y="4333329"/>
            <a:ext cx="1012500" cy="1800000"/>
          </a:xfrm>
          <a:prstGeom prst="rect">
            <a:avLst/>
          </a:prstGeom>
        </p:spPr>
      </p:pic>
      <p:pic>
        <p:nvPicPr>
          <p:cNvPr id="57" name="图片 56">
            <a:extLst>
              <a:ext uri="{FF2B5EF4-FFF2-40B4-BE49-F238E27FC236}">
                <a16:creationId xmlns:a16="http://schemas.microsoft.com/office/drawing/2014/main" id="{0612140A-9439-4688-84DF-21D8149525A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914670" y="4333329"/>
            <a:ext cx="1012500" cy="1800000"/>
          </a:xfrm>
          <a:prstGeom prst="rect">
            <a:avLst/>
          </a:prstGeom>
        </p:spPr>
      </p:pic>
      <p:sp>
        <p:nvSpPr>
          <p:cNvPr id="58" name="灯片编号占位符 4">
            <a:extLst>
              <a:ext uri="{FF2B5EF4-FFF2-40B4-BE49-F238E27FC236}">
                <a16:creationId xmlns:a16="http://schemas.microsoft.com/office/drawing/2014/main" id="{FB77EF86-F0AF-4FCA-B885-0A02512D82F6}"/>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16</a:t>
            </a:fld>
            <a:endParaRPr lang="zh-CN" altLang="en-US" dirty="0"/>
          </a:p>
        </p:txBody>
      </p:sp>
      <p:sp>
        <p:nvSpPr>
          <p:cNvPr id="60" name="文本框 59">
            <a:extLst>
              <a:ext uri="{FF2B5EF4-FFF2-40B4-BE49-F238E27FC236}">
                <a16:creationId xmlns:a16="http://schemas.microsoft.com/office/drawing/2014/main" id="{FFAE1027-8609-4B14-9A36-99926D8F77D3}"/>
              </a:ext>
            </a:extLst>
          </p:cNvPr>
          <p:cNvSpPr txBox="1"/>
          <p:nvPr/>
        </p:nvSpPr>
        <p:spPr>
          <a:xfrm>
            <a:off x="314325" y="3833230"/>
            <a:ext cx="9182100" cy="369332"/>
          </a:xfrm>
          <a:prstGeom prst="rect">
            <a:avLst/>
          </a:prstGeom>
          <a:noFill/>
        </p:spPr>
        <p:txBody>
          <a:bodyPr wrap="square">
            <a:spAutoFit/>
          </a:bodyPr>
          <a:lstStyle/>
          <a:p>
            <a:pPr marL="285750" indent="-285750">
              <a:buFont typeface="Arial" panose="020B0604020202020204" pitchFamily="34" charset="0"/>
              <a:buChar char="•"/>
            </a:pPr>
            <a:r>
              <a:rPr lang="en-US" altLang="zh-CN" dirty="0"/>
              <a:t>The 12-meter cathode prototype for NEG coating is under manufacturing.</a:t>
            </a:r>
            <a:endParaRPr lang="zh-CN" altLang="en-US" dirty="0"/>
          </a:p>
        </p:txBody>
      </p:sp>
      <p:sp>
        <p:nvSpPr>
          <p:cNvPr id="61" name="文本框 60">
            <a:extLst>
              <a:ext uri="{FF2B5EF4-FFF2-40B4-BE49-F238E27FC236}">
                <a16:creationId xmlns:a16="http://schemas.microsoft.com/office/drawing/2014/main" id="{FFE8F1A4-3C33-4A64-9525-5AE1280DD0FA}"/>
              </a:ext>
            </a:extLst>
          </p:cNvPr>
          <p:cNvSpPr txBox="1"/>
          <p:nvPr/>
        </p:nvSpPr>
        <p:spPr>
          <a:xfrm>
            <a:off x="314324" y="1117183"/>
            <a:ext cx="11739150" cy="369332"/>
          </a:xfrm>
          <a:prstGeom prst="rect">
            <a:avLst/>
          </a:prstGeom>
          <a:noFill/>
        </p:spPr>
        <p:txBody>
          <a:bodyPr wrap="square">
            <a:spAutoFit/>
          </a:bodyPr>
          <a:lstStyle/>
          <a:p>
            <a:pPr marL="285750" indent="-285750">
              <a:buFont typeface="Arial" panose="020B0604020202020204" pitchFamily="34" charset="0"/>
              <a:buChar char="•"/>
            </a:pPr>
            <a:r>
              <a:rPr lang="en-US" altLang="zh-CN" dirty="0"/>
              <a:t>The oven for NEG coating, which provides a low vacuum environment and baking capabilities, is under manufacturing.</a:t>
            </a:r>
            <a:endParaRPr lang="zh-CN" altLang="en-US" dirty="0"/>
          </a:p>
        </p:txBody>
      </p:sp>
    </p:spTree>
    <p:extLst>
      <p:ext uri="{BB962C8B-B14F-4D97-AF65-F5344CB8AC3E}">
        <p14:creationId xmlns:p14="http://schemas.microsoft.com/office/powerpoint/2010/main" val="1511273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3E8AC529-76E6-4327-A299-44B2A5076F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668" y="2236536"/>
            <a:ext cx="10927620" cy="3045705"/>
          </a:xfrm>
          <a:prstGeom prst="rect">
            <a:avLst/>
          </a:prstGeom>
        </p:spPr>
      </p:pic>
      <p:sp>
        <p:nvSpPr>
          <p:cNvPr id="3" name="标题 2">
            <a:extLst>
              <a:ext uri="{FF2B5EF4-FFF2-40B4-BE49-F238E27FC236}">
                <a16:creationId xmlns:a16="http://schemas.microsoft.com/office/drawing/2014/main" id="{16279786-366B-46EA-800B-651AD7C98590}"/>
              </a:ext>
            </a:extLst>
          </p:cNvPr>
          <p:cNvSpPr>
            <a:spLocks noGrp="1"/>
          </p:cNvSpPr>
          <p:nvPr>
            <p:ph type="title"/>
          </p:nvPr>
        </p:nvSpPr>
        <p:spPr/>
        <p:txBody>
          <a:bodyPr/>
          <a:lstStyle/>
          <a:p>
            <a:r>
              <a:rPr lang="en-US" altLang="zh-CN" dirty="0"/>
              <a:t>Manufacturing progress of production line</a:t>
            </a:r>
            <a:endParaRPr lang="zh-CN" altLang="en-US" dirty="0">
              <a:solidFill>
                <a:schemeClr val="tx2"/>
              </a:solidFill>
            </a:endParaRPr>
          </a:p>
        </p:txBody>
      </p:sp>
      <p:sp>
        <p:nvSpPr>
          <p:cNvPr id="2" name="文本框 1">
            <a:extLst>
              <a:ext uri="{FF2B5EF4-FFF2-40B4-BE49-F238E27FC236}">
                <a16:creationId xmlns:a16="http://schemas.microsoft.com/office/drawing/2014/main" id="{F82D26D0-8283-43B7-9791-1F327E2F674C}"/>
              </a:ext>
            </a:extLst>
          </p:cNvPr>
          <p:cNvSpPr txBox="1"/>
          <p:nvPr/>
        </p:nvSpPr>
        <p:spPr>
          <a:xfrm>
            <a:off x="314324" y="1143118"/>
            <a:ext cx="11833267" cy="369332"/>
          </a:xfrm>
          <a:prstGeom prst="rect">
            <a:avLst/>
          </a:prstGeom>
          <a:noFill/>
        </p:spPr>
        <p:txBody>
          <a:bodyPr wrap="square" rtlCol="0">
            <a:spAutoFit/>
          </a:bodyPr>
          <a:lstStyle/>
          <a:p>
            <a:pPr marL="285750" indent="-285750">
              <a:buFont typeface="Arial" panose="020B0604020202020204" pitchFamily="34" charset="0"/>
              <a:buChar char="•"/>
            </a:pPr>
            <a:r>
              <a:rPr lang="en-US" altLang="zh-CN" b="1" i="0" dirty="0">
                <a:solidFill>
                  <a:srgbClr val="0F1115"/>
                </a:solidFill>
                <a:effectLst/>
                <a:latin typeface="quote-cjk-patch"/>
              </a:rPr>
              <a:t>The main components  of vacuum oven for NEG coating have been manufactured and under are now being assembled.</a:t>
            </a:r>
            <a:endParaRPr lang="zh-CN" altLang="en-US" dirty="0"/>
          </a:p>
        </p:txBody>
      </p:sp>
      <p:sp>
        <p:nvSpPr>
          <p:cNvPr id="14" name="灯片编号占位符 3">
            <a:extLst>
              <a:ext uri="{FF2B5EF4-FFF2-40B4-BE49-F238E27FC236}">
                <a16:creationId xmlns:a16="http://schemas.microsoft.com/office/drawing/2014/main" id="{A6D909A3-6AFF-43D2-9D72-B86E6CB971B6}"/>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17</a:t>
            </a:fld>
            <a:endParaRPr lang="zh-CN" altLang="en-US"/>
          </a:p>
        </p:txBody>
      </p:sp>
      <p:pic>
        <p:nvPicPr>
          <p:cNvPr id="5" name="图片 4">
            <a:extLst>
              <a:ext uri="{FF2B5EF4-FFF2-40B4-BE49-F238E27FC236}">
                <a16:creationId xmlns:a16="http://schemas.microsoft.com/office/drawing/2014/main" id="{E18B5304-749F-41C4-B4E0-FA87B194C7C8}"/>
              </a:ext>
            </a:extLst>
          </p:cNvPr>
          <p:cNvPicPr>
            <a:picLocks noChangeAspect="1"/>
          </p:cNvPicPr>
          <p:nvPr/>
        </p:nvPicPr>
        <p:blipFill rotWithShape="1">
          <a:blip r:embed="rId4">
            <a:extLst>
              <a:ext uri="{28A0092B-C50C-407E-A947-70E740481C1C}">
                <a14:useLocalDpi xmlns:a14="http://schemas.microsoft.com/office/drawing/2010/main" val="0"/>
              </a:ext>
            </a:extLst>
          </a:blip>
          <a:srcRect t="21597" r="15917" b="21617"/>
          <a:stretch/>
        </p:blipFill>
        <p:spPr>
          <a:xfrm>
            <a:off x="10245403" y="1633185"/>
            <a:ext cx="1560920" cy="1405858"/>
          </a:xfrm>
          <a:prstGeom prst="rect">
            <a:avLst/>
          </a:prstGeom>
        </p:spPr>
      </p:pic>
      <p:pic>
        <p:nvPicPr>
          <p:cNvPr id="15" name="图片 14">
            <a:extLst>
              <a:ext uri="{FF2B5EF4-FFF2-40B4-BE49-F238E27FC236}">
                <a16:creationId xmlns:a16="http://schemas.microsoft.com/office/drawing/2014/main" id="{7CAE3B7A-5A38-49D9-9C7D-772FC02651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7220" y="1630918"/>
            <a:ext cx="790795" cy="1405858"/>
          </a:xfrm>
          <a:prstGeom prst="rect">
            <a:avLst/>
          </a:prstGeom>
        </p:spPr>
      </p:pic>
      <p:pic>
        <p:nvPicPr>
          <p:cNvPr id="17" name="图片 16">
            <a:extLst>
              <a:ext uri="{FF2B5EF4-FFF2-40B4-BE49-F238E27FC236}">
                <a16:creationId xmlns:a16="http://schemas.microsoft.com/office/drawing/2014/main" id="{A1307C63-DB6E-4E98-8804-8FC853C79B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38344" y="1630918"/>
            <a:ext cx="1054188" cy="1405858"/>
          </a:xfrm>
          <a:prstGeom prst="rect">
            <a:avLst/>
          </a:prstGeom>
        </p:spPr>
      </p:pic>
      <p:pic>
        <p:nvPicPr>
          <p:cNvPr id="19" name="图片 18">
            <a:extLst>
              <a:ext uri="{FF2B5EF4-FFF2-40B4-BE49-F238E27FC236}">
                <a16:creationId xmlns:a16="http://schemas.microsoft.com/office/drawing/2014/main" id="{B42D7DDE-9578-446A-B202-CC447B342CB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4657274" y="1809080"/>
            <a:ext cx="1405858" cy="1054394"/>
          </a:xfrm>
          <a:prstGeom prst="rect">
            <a:avLst/>
          </a:prstGeom>
        </p:spPr>
      </p:pic>
      <p:pic>
        <p:nvPicPr>
          <p:cNvPr id="23" name="图片 22">
            <a:extLst>
              <a:ext uri="{FF2B5EF4-FFF2-40B4-BE49-F238E27FC236}">
                <a16:creationId xmlns:a16="http://schemas.microsoft.com/office/drawing/2014/main" id="{09F361BD-CD43-4612-8A97-1CA9253C62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5794892" y="1806650"/>
            <a:ext cx="1405858" cy="1054394"/>
          </a:xfrm>
          <a:prstGeom prst="rect">
            <a:avLst/>
          </a:prstGeom>
        </p:spPr>
      </p:pic>
      <p:pic>
        <p:nvPicPr>
          <p:cNvPr id="6" name="图片 5">
            <a:extLst>
              <a:ext uri="{FF2B5EF4-FFF2-40B4-BE49-F238E27FC236}">
                <a16:creationId xmlns:a16="http://schemas.microsoft.com/office/drawing/2014/main" id="{497DA61B-ACBA-4483-8A3C-F3764282C0DB}"/>
              </a:ext>
            </a:extLst>
          </p:cNvPr>
          <p:cNvPicPr>
            <a:picLocks noChangeAspect="1"/>
          </p:cNvPicPr>
          <p:nvPr/>
        </p:nvPicPr>
        <p:blipFill rotWithShape="1">
          <a:blip r:embed="rId9"/>
          <a:srcRect t="24258" b="15080"/>
          <a:stretch/>
        </p:blipFill>
        <p:spPr>
          <a:xfrm>
            <a:off x="3062936" y="5026866"/>
            <a:ext cx="3323996" cy="1512000"/>
          </a:xfrm>
          <a:prstGeom prst="rect">
            <a:avLst/>
          </a:prstGeom>
        </p:spPr>
      </p:pic>
      <p:pic>
        <p:nvPicPr>
          <p:cNvPr id="8" name="图片 7">
            <a:extLst>
              <a:ext uri="{FF2B5EF4-FFF2-40B4-BE49-F238E27FC236}">
                <a16:creationId xmlns:a16="http://schemas.microsoft.com/office/drawing/2014/main" id="{74301CBA-EF57-4578-9DAA-C441BACE3F8A}"/>
              </a:ext>
            </a:extLst>
          </p:cNvPr>
          <p:cNvPicPr>
            <a:picLocks noChangeAspect="1"/>
          </p:cNvPicPr>
          <p:nvPr/>
        </p:nvPicPr>
        <p:blipFill>
          <a:blip r:embed="rId10"/>
          <a:stretch>
            <a:fillRect/>
          </a:stretch>
        </p:blipFill>
        <p:spPr>
          <a:xfrm>
            <a:off x="6439475" y="5033345"/>
            <a:ext cx="1133780" cy="1512000"/>
          </a:xfrm>
          <a:prstGeom prst="rect">
            <a:avLst/>
          </a:prstGeom>
        </p:spPr>
      </p:pic>
      <p:pic>
        <p:nvPicPr>
          <p:cNvPr id="10" name="图片 9">
            <a:extLst>
              <a:ext uri="{FF2B5EF4-FFF2-40B4-BE49-F238E27FC236}">
                <a16:creationId xmlns:a16="http://schemas.microsoft.com/office/drawing/2014/main" id="{0E912414-AF52-43BB-9457-6263E4F326FD}"/>
              </a:ext>
            </a:extLst>
          </p:cNvPr>
          <p:cNvPicPr>
            <a:picLocks noChangeAspect="1"/>
          </p:cNvPicPr>
          <p:nvPr/>
        </p:nvPicPr>
        <p:blipFill rotWithShape="1">
          <a:blip r:embed="rId11">
            <a:extLst>
              <a:ext uri="{28A0092B-C50C-407E-A947-70E740481C1C}">
                <a14:useLocalDpi xmlns:a14="http://schemas.microsoft.com/office/drawing/2010/main" val="0"/>
              </a:ext>
            </a:extLst>
          </a:blip>
          <a:srcRect l="8167" t="19514" r="8918" b="18764"/>
          <a:stretch/>
        </p:blipFill>
        <p:spPr>
          <a:xfrm>
            <a:off x="7643809" y="5025722"/>
            <a:ext cx="2708191" cy="1512000"/>
          </a:xfrm>
          <a:prstGeom prst="rect">
            <a:avLst/>
          </a:prstGeom>
        </p:spPr>
      </p:pic>
      <p:sp>
        <p:nvSpPr>
          <p:cNvPr id="11" name="矩形 10">
            <a:extLst>
              <a:ext uri="{FF2B5EF4-FFF2-40B4-BE49-F238E27FC236}">
                <a16:creationId xmlns:a16="http://schemas.microsoft.com/office/drawing/2014/main" id="{AB38B444-F5B5-49C0-B34E-DBC4F979FC66}"/>
              </a:ext>
            </a:extLst>
          </p:cNvPr>
          <p:cNvSpPr/>
          <p:nvPr/>
        </p:nvSpPr>
        <p:spPr>
          <a:xfrm>
            <a:off x="8232685" y="1592407"/>
            <a:ext cx="3603917" cy="15161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cxnSp>
        <p:nvCxnSpPr>
          <p:cNvPr id="13" name="直接箭头连接符 12">
            <a:extLst>
              <a:ext uri="{FF2B5EF4-FFF2-40B4-BE49-F238E27FC236}">
                <a16:creationId xmlns:a16="http://schemas.microsoft.com/office/drawing/2014/main" id="{25D5D87C-8ADA-436B-8D52-AFEE8847C994}"/>
              </a:ext>
            </a:extLst>
          </p:cNvPr>
          <p:cNvCxnSpPr>
            <a:cxnSpLocks/>
          </p:cNvCxnSpPr>
          <p:nvPr/>
        </p:nvCxnSpPr>
        <p:spPr>
          <a:xfrm flipH="1">
            <a:off x="9068015" y="3108520"/>
            <a:ext cx="348488" cy="803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id="{49E65A5B-798A-4AAB-BEA3-E99DEBA01302}"/>
              </a:ext>
            </a:extLst>
          </p:cNvPr>
          <p:cNvSpPr/>
          <p:nvPr/>
        </p:nvSpPr>
        <p:spPr>
          <a:xfrm>
            <a:off x="4725653" y="1592407"/>
            <a:ext cx="2368910" cy="15161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cxnSp>
        <p:nvCxnSpPr>
          <p:cNvPr id="25" name="直接箭头连接符 24">
            <a:extLst>
              <a:ext uri="{FF2B5EF4-FFF2-40B4-BE49-F238E27FC236}">
                <a16:creationId xmlns:a16="http://schemas.microsoft.com/office/drawing/2014/main" id="{7DD6503D-CE41-4332-BA35-8D24C260D871}"/>
              </a:ext>
            </a:extLst>
          </p:cNvPr>
          <p:cNvCxnSpPr>
            <a:cxnSpLocks/>
            <a:stCxn id="24" idx="2"/>
          </p:cNvCxnSpPr>
          <p:nvPr/>
        </p:nvCxnSpPr>
        <p:spPr>
          <a:xfrm flipH="1">
            <a:off x="5619626" y="3108520"/>
            <a:ext cx="290482" cy="320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id="{C398469E-22BC-478B-B4AB-A5D51688CF21}"/>
              </a:ext>
            </a:extLst>
          </p:cNvPr>
          <p:cNvSpPr/>
          <p:nvPr/>
        </p:nvSpPr>
        <p:spPr>
          <a:xfrm>
            <a:off x="2999752" y="4990166"/>
            <a:ext cx="7414122" cy="15983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cxnSp>
        <p:nvCxnSpPr>
          <p:cNvPr id="29" name="直接箭头连接符 28">
            <a:extLst>
              <a:ext uri="{FF2B5EF4-FFF2-40B4-BE49-F238E27FC236}">
                <a16:creationId xmlns:a16="http://schemas.microsoft.com/office/drawing/2014/main" id="{9219A9C4-5819-4E86-8AF8-2786559AB2B3}"/>
              </a:ext>
            </a:extLst>
          </p:cNvPr>
          <p:cNvCxnSpPr>
            <a:cxnSpLocks/>
          </p:cNvCxnSpPr>
          <p:nvPr/>
        </p:nvCxnSpPr>
        <p:spPr>
          <a:xfrm flipV="1">
            <a:off x="4561695" y="4039105"/>
            <a:ext cx="1037119" cy="1381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4BBF1055-49F4-4896-8C05-8B089BEACAEE}"/>
              </a:ext>
            </a:extLst>
          </p:cNvPr>
          <p:cNvCxnSpPr>
            <a:cxnSpLocks/>
          </p:cNvCxnSpPr>
          <p:nvPr/>
        </p:nvCxnSpPr>
        <p:spPr>
          <a:xfrm flipH="1" flipV="1">
            <a:off x="7757261" y="4335831"/>
            <a:ext cx="1072871" cy="1379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a16="http://schemas.microsoft.com/office/drawing/2014/main" id="{EFA7ECC5-378E-4EBC-AD35-F8AB32F83AA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2597" y="5025722"/>
            <a:ext cx="2556942" cy="1512000"/>
          </a:xfrm>
          <a:prstGeom prst="rect">
            <a:avLst/>
          </a:prstGeom>
        </p:spPr>
      </p:pic>
      <p:cxnSp>
        <p:nvCxnSpPr>
          <p:cNvPr id="36" name="直接箭头连接符 35">
            <a:extLst>
              <a:ext uri="{FF2B5EF4-FFF2-40B4-BE49-F238E27FC236}">
                <a16:creationId xmlns:a16="http://schemas.microsoft.com/office/drawing/2014/main" id="{5D6498FD-F7BE-4BFE-95AD-91894AD181FF}"/>
              </a:ext>
            </a:extLst>
          </p:cNvPr>
          <p:cNvCxnSpPr>
            <a:cxnSpLocks/>
          </p:cNvCxnSpPr>
          <p:nvPr/>
        </p:nvCxnSpPr>
        <p:spPr>
          <a:xfrm flipV="1">
            <a:off x="1969091" y="3554460"/>
            <a:ext cx="1481190" cy="19441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0736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C802BE0-7B39-4196-BC80-1FDAEBCF4911}"/>
              </a:ext>
            </a:extLst>
          </p:cNvPr>
          <p:cNvSpPr>
            <a:spLocks noGrp="1"/>
          </p:cNvSpPr>
          <p:nvPr>
            <p:ph type="title"/>
          </p:nvPr>
        </p:nvSpPr>
        <p:spPr/>
        <p:txBody>
          <a:bodyPr/>
          <a:lstStyle/>
          <a:p>
            <a:r>
              <a:rPr lang="en-US" altLang="zh-CN" dirty="0"/>
              <a:t>Plasma Spraying system</a:t>
            </a:r>
            <a:endParaRPr lang="zh-CN" altLang="en-US" dirty="0"/>
          </a:p>
        </p:txBody>
      </p:sp>
      <p:pic>
        <p:nvPicPr>
          <p:cNvPr id="4" name="Picture 2">
            <a:extLst>
              <a:ext uri="{FF2B5EF4-FFF2-40B4-BE49-F238E27FC236}">
                <a16:creationId xmlns:a16="http://schemas.microsoft.com/office/drawing/2014/main" id="{A99FB115-4319-4DC9-AE61-87EA2E3BC9C4}"/>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178795" y="1050926"/>
            <a:ext cx="7889653" cy="5709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a:extLst>
              <a:ext uri="{FF2B5EF4-FFF2-40B4-BE49-F238E27FC236}">
                <a16:creationId xmlns:a16="http://schemas.microsoft.com/office/drawing/2014/main" id="{64F6BD53-CE00-4D2D-BA23-B12284CB20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03" y="1050926"/>
            <a:ext cx="3201245" cy="1459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图片 5">
            <a:extLst>
              <a:ext uri="{FF2B5EF4-FFF2-40B4-BE49-F238E27FC236}">
                <a16:creationId xmlns:a16="http://schemas.microsoft.com/office/drawing/2014/main" id="{F2989AA5-2B6D-4E1D-BF22-B7C2AD1BFA67}"/>
              </a:ext>
            </a:extLst>
          </p:cNvPr>
          <p:cNvPicPr/>
          <p:nvPr/>
        </p:nvPicPr>
        <p:blipFill rotWithShape="1">
          <a:blip r:embed="rId5"/>
          <a:srcRect t="15072" b="11298"/>
          <a:stretch/>
        </p:blipFill>
        <p:spPr>
          <a:xfrm>
            <a:off x="6305550" y="1050926"/>
            <a:ext cx="5831207" cy="1814588"/>
          </a:xfrm>
          <a:prstGeom prst="rect">
            <a:avLst/>
          </a:prstGeom>
        </p:spPr>
      </p:pic>
      <p:pic>
        <p:nvPicPr>
          <p:cNvPr id="10" name="图片 9">
            <a:extLst>
              <a:ext uri="{FF2B5EF4-FFF2-40B4-BE49-F238E27FC236}">
                <a16:creationId xmlns:a16="http://schemas.microsoft.com/office/drawing/2014/main" id="{0F7E031D-A7F9-44DE-AAE4-0D1A36A88B65}"/>
              </a:ext>
            </a:extLst>
          </p:cNvPr>
          <p:cNvPicPr>
            <a:picLocks noChangeAspect="1"/>
          </p:cNvPicPr>
          <p:nvPr/>
        </p:nvPicPr>
        <p:blipFill>
          <a:blip r:embed="rId6"/>
          <a:stretch>
            <a:fillRect/>
          </a:stretch>
        </p:blipFill>
        <p:spPr>
          <a:xfrm>
            <a:off x="44903" y="4259837"/>
            <a:ext cx="4618168" cy="2500282"/>
          </a:xfrm>
          <a:prstGeom prst="rect">
            <a:avLst/>
          </a:prstGeom>
        </p:spPr>
      </p:pic>
      <p:sp>
        <p:nvSpPr>
          <p:cNvPr id="7" name="灯片编号占位符 4">
            <a:extLst>
              <a:ext uri="{FF2B5EF4-FFF2-40B4-BE49-F238E27FC236}">
                <a16:creationId xmlns:a16="http://schemas.microsoft.com/office/drawing/2014/main" id="{1EF6035B-AE60-4AC9-B41D-F6F104DC6892}"/>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18</a:t>
            </a:fld>
            <a:endParaRPr lang="zh-CN" altLang="en-US" dirty="0"/>
          </a:p>
        </p:txBody>
      </p:sp>
      <p:sp>
        <p:nvSpPr>
          <p:cNvPr id="9" name="文本框 8">
            <a:extLst>
              <a:ext uri="{FF2B5EF4-FFF2-40B4-BE49-F238E27FC236}">
                <a16:creationId xmlns:a16="http://schemas.microsoft.com/office/drawing/2014/main" id="{09925D7A-DBE8-4F13-A80E-9BE918E51CE7}"/>
              </a:ext>
            </a:extLst>
          </p:cNvPr>
          <p:cNvSpPr txBox="1"/>
          <p:nvPr/>
        </p:nvSpPr>
        <p:spPr>
          <a:xfrm>
            <a:off x="7258050" y="4628150"/>
            <a:ext cx="2190750" cy="369332"/>
          </a:xfrm>
          <a:prstGeom prst="rect">
            <a:avLst/>
          </a:prstGeom>
          <a:noFill/>
        </p:spPr>
        <p:txBody>
          <a:bodyPr wrap="square">
            <a:spAutoFit/>
          </a:bodyPr>
          <a:lstStyle/>
          <a:p>
            <a:pPr algn="ctr">
              <a:lnSpc>
                <a:spcPct val="100000"/>
              </a:lnSpc>
            </a:pPr>
            <a:r>
              <a:rPr lang="en-US" altLang="zh-CN" sz="1800" b="1" dirty="0">
                <a:cs typeface="Arial" panose="020B0604020202020204" pitchFamily="34" charset="0"/>
              </a:rPr>
              <a:t>Sandblasting room</a:t>
            </a:r>
          </a:p>
        </p:txBody>
      </p:sp>
      <p:sp>
        <p:nvSpPr>
          <p:cNvPr id="11" name="文本框 10">
            <a:extLst>
              <a:ext uri="{FF2B5EF4-FFF2-40B4-BE49-F238E27FC236}">
                <a16:creationId xmlns:a16="http://schemas.microsoft.com/office/drawing/2014/main" id="{0BC37ADD-AEAE-4B1A-A6F9-E64BFC6E5263}"/>
              </a:ext>
            </a:extLst>
          </p:cNvPr>
          <p:cNvSpPr txBox="1"/>
          <p:nvPr/>
        </p:nvSpPr>
        <p:spPr>
          <a:xfrm>
            <a:off x="3486528" y="2332216"/>
            <a:ext cx="2353085" cy="646331"/>
          </a:xfrm>
          <a:prstGeom prst="rect">
            <a:avLst/>
          </a:prstGeom>
          <a:noFill/>
        </p:spPr>
        <p:txBody>
          <a:bodyPr wrap="square">
            <a:spAutoFit/>
          </a:bodyPr>
          <a:lstStyle/>
          <a:p>
            <a:pPr algn="ctr"/>
            <a:r>
              <a:rPr lang="en-US" altLang="zh-CN" sz="1800" b="1" dirty="0">
                <a:cs typeface="Arial" panose="020B0604020202020204" pitchFamily="34" charset="0"/>
              </a:rPr>
              <a:t>Plasma Spraying</a:t>
            </a:r>
            <a:endParaRPr lang="zh-CN" altLang="en-US" sz="1800" b="1" dirty="0"/>
          </a:p>
          <a:p>
            <a:pPr algn="ctr">
              <a:lnSpc>
                <a:spcPct val="100000"/>
              </a:lnSpc>
            </a:pPr>
            <a:r>
              <a:rPr lang="en-US" altLang="zh-CN" sz="1800" b="1" dirty="0">
                <a:cs typeface="Arial" panose="020B0604020202020204" pitchFamily="34" charset="0"/>
              </a:rPr>
              <a:t>&amp; Laser etching room</a:t>
            </a:r>
          </a:p>
        </p:txBody>
      </p:sp>
      <p:sp>
        <p:nvSpPr>
          <p:cNvPr id="8" name="文本框 7">
            <a:extLst>
              <a:ext uri="{FF2B5EF4-FFF2-40B4-BE49-F238E27FC236}">
                <a16:creationId xmlns:a16="http://schemas.microsoft.com/office/drawing/2014/main" id="{0B83DD83-5712-4820-9688-7152A2851BA2}"/>
              </a:ext>
            </a:extLst>
          </p:cNvPr>
          <p:cNvSpPr txBox="1"/>
          <p:nvPr/>
        </p:nvSpPr>
        <p:spPr>
          <a:xfrm>
            <a:off x="4677708" y="5807074"/>
            <a:ext cx="685800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altLang="zh-CN" b="0" i="0" dirty="0">
                <a:solidFill>
                  <a:srgbClr val="0F1115"/>
                </a:solidFill>
                <a:effectLst/>
                <a:latin typeface="quote-cjk-patch"/>
              </a:rPr>
              <a:t>The vacuum chamber will be transferred by motorized conveyance to the coating station, where a robotic arm will execute multi-layer deposition using an automated spray gun.</a:t>
            </a:r>
            <a:endParaRPr lang="zh-CN" altLang="en-US" dirty="0"/>
          </a:p>
        </p:txBody>
      </p:sp>
    </p:spTree>
    <p:extLst>
      <p:ext uri="{BB962C8B-B14F-4D97-AF65-F5344CB8AC3E}">
        <p14:creationId xmlns:p14="http://schemas.microsoft.com/office/powerpoint/2010/main" val="1198261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9007046B-9B8E-46CA-9391-BEF8ABF7D944}"/>
              </a:ext>
            </a:extLst>
          </p:cNvPr>
          <p:cNvSpPr>
            <a:spLocks noGrp="1"/>
          </p:cNvSpPr>
          <p:nvPr>
            <p:ph type="title"/>
          </p:nvPr>
        </p:nvSpPr>
        <p:spPr/>
        <p:txBody>
          <a:bodyPr/>
          <a:lstStyle/>
          <a:p>
            <a:r>
              <a:rPr lang="en-US" altLang="zh-CN" dirty="0"/>
              <a:t>H</a:t>
            </a:r>
            <a:r>
              <a:rPr lang="en-GB" altLang="zh-CN" dirty="0">
                <a:solidFill>
                  <a:schemeClr val="accent1">
                    <a:lumMod val="75000"/>
                  </a:schemeClr>
                </a:solidFill>
              </a:rPr>
              <a:t>eating </a:t>
            </a:r>
            <a:r>
              <a:rPr lang="en-GB" altLang="zh-CN" dirty="0"/>
              <a:t>coating </a:t>
            </a:r>
            <a:r>
              <a:rPr lang="en-US" altLang="zh-CN" dirty="0"/>
              <a:t>s</a:t>
            </a:r>
            <a:r>
              <a:rPr lang="en-GB" altLang="zh-CN" dirty="0"/>
              <a:t>pray</a:t>
            </a:r>
            <a:r>
              <a:rPr lang="en-US" altLang="zh-CN" dirty="0" err="1"/>
              <a:t>ing</a:t>
            </a:r>
            <a:r>
              <a:rPr lang="en-GB" altLang="zh-CN" dirty="0"/>
              <a:t> </a:t>
            </a:r>
            <a:endParaRPr lang="zh-CN" altLang="en-US" dirty="0"/>
          </a:p>
        </p:txBody>
      </p:sp>
      <p:pic>
        <p:nvPicPr>
          <p:cNvPr id="4" name="Picture 3">
            <a:extLst>
              <a:ext uri="{FF2B5EF4-FFF2-40B4-BE49-F238E27FC236}">
                <a16:creationId xmlns:a16="http://schemas.microsoft.com/office/drawing/2014/main" id="{9C5F7596-79FD-4B9F-AE53-E5474AF43999}"/>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668591" y="2552363"/>
            <a:ext cx="2727928" cy="2592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表格 4">
            <a:extLst>
              <a:ext uri="{FF2B5EF4-FFF2-40B4-BE49-F238E27FC236}">
                <a16:creationId xmlns:a16="http://schemas.microsoft.com/office/drawing/2014/main" id="{1D369764-D4C1-4622-977E-6D5910C91D71}"/>
              </a:ext>
            </a:extLst>
          </p:cNvPr>
          <p:cNvGraphicFramePr>
            <a:graphicFrameLocks noGrp="1"/>
          </p:cNvGraphicFramePr>
          <p:nvPr/>
        </p:nvGraphicFramePr>
        <p:xfrm>
          <a:off x="5668591" y="5034439"/>
          <a:ext cx="2744658" cy="1332000"/>
        </p:xfrm>
        <a:graphic>
          <a:graphicData uri="http://schemas.openxmlformats.org/drawingml/2006/table">
            <a:tbl>
              <a:tblPr firstRow="1" bandRow="1">
                <a:tableStyleId>{5C22544A-7EE6-4342-B048-85BDC9FD1C3A}</a:tableStyleId>
              </a:tblPr>
              <a:tblGrid>
                <a:gridCol w="1118775">
                  <a:extLst>
                    <a:ext uri="{9D8B030D-6E8A-4147-A177-3AD203B41FA5}">
                      <a16:colId xmlns:a16="http://schemas.microsoft.com/office/drawing/2014/main" val="20000"/>
                    </a:ext>
                  </a:extLst>
                </a:gridCol>
                <a:gridCol w="1625883">
                  <a:extLst>
                    <a:ext uri="{9D8B030D-6E8A-4147-A177-3AD203B41FA5}">
                      <a16:colId xmlns:a16="http://schemas.microsoft.com/office/drawing/2014/main" val="20001"/>
                    </a:ext>
                  </a:extLst>
                </a:gridCol>
              </a:tblGrid>
              <a:tr h="333977">
                <a:tc>
                  <a:txBody>
                    <a:bodyPr/>
                    <a:lstStyle/>
                    <a:p>
                      <a:pPr algn="ctr"/>
                      <a:r>
                        <a:rPr lang="zh-CN" altLang="en-US" sz="800" dirty="0">
                          <a:latin typeface="微软雅黑" pitchFamily="34" charset="-122"/>
                          <a:ea typeface="微软雅黑" pitchFamily="34" charset="-122"/>
                        </a:rPr>
                        <a:t>项目</a:t>
                      </a:r>
                    </a:p>
                  </a:txBody>
                  <a:tcPr anchor="ctr"/>
                </a:tc>
                <a:tc>
                  <a:txBody>
                    <a:bodyPr/>
                    <a:lstStyle/>
                    <a:p>
                      <a:pPr algn="ctr"/>
                      <a:r>
                        <a:rPr lang="zh-CN" altLang="en-US" sz="800" dirty="0">
                          <a:latin typeface="微软雅黑" pitchFamily="34" charset="-122"/>
                          <a:ea typeface="微软雅黑" pitchFamily="34" charset="-122"/>
                        </a:rPr>
                        <a:t>参数</a:t>
                      </a:r>
                    </a:p>
                  </a:txBody>
                  <a:tcPr anchor="ctr"/>
                </a:tc>
                <a:extLst>
                  <a:ext uri="{0D108BD9-81ED-4DB2-BD59-A6C34878D82A}">
                    <a16:rowId xmlns:a16="http://schemas.microsoft.com/office/drawing/2014/main" val="10000"/>
                  </a:ext>
                </a:extLst>
              </a:tr>
              <a:tr h="344513">
                <a:tc>
                  <a:txBody>
                    <a:bodyPr/>
                    <a:lstStyle/>
                    <a:p>
                      <a:pPr algn="ctr"/>
                      <a:r>
                        <a:rPr lang="zh-CN" altLang="en-US" sz="800" dirty="0">
                          <a:latin typeface="微软雅黑" pitchFamily="34" charset="-122"/>
                          <a:ea typeface="微软雅黑" pitchFamily="34" charset="-122"/>
                        </a:rPr>
                        <a:t>驱动方式</a:t>
                      </a:r>
                    </a:p>
                  </a:txBody>
                  <a:tcPr anchor="ctr"/>
                </a:tc>
                <a:tc>
                  <a:txBody>
                    <a:bodyPr/>
                    <a:lstStyle/>
                    <a:p>
                      <a:pPr algn="ctr"/>
                      <a:r>
                        <a:rPr lang="zh-CN" altLang="en-US" sz="800" dirty="0">
                          <a:latin typeface="微软雅黑" pitchFamily="34" charset="-122"/>
                          <a:ea typeface="微软雅黑" pitchFamily="34" charset="-122"/>
                        </a:rPr>
                        <a:t>旋转气缸驱动</a:t>
                      </a:r>
                    </a:p>
                  </a:txBody>
                  <a:tcPr anchor="ctr"/>
                </a:tc>
                <a:extLst>
                  <a:ext uri="{0D108BD9-81ED-4DB2-BD59-A6C34878D82A}">
                    <a16:rowId xmlns:a16="http://schemas.microsoft.com/office/drawing/2014/main" val="10001"/>
                  </a:ext>
                </a:extLst>
              </a:tr>
              <a:tr h="294647">
                <a:tc>
                  <a:txBody>
                    <a:bodyPr/>
                    <a:lstStyle/>
                    <a:p>
                      <a:pPr algn="ctr"/>
                      <a:r>
                        <a:rPr lang="zh-CN" altLang="en-US" sz="800" dirty="0">
                          <a:latin typeface="微软雅黑" pitchFamily="34" charset="-122"/>
                          <a:ea typeface="微软雅黑" pitchFamily="34" charset="-122"/>
                        </a:rPr>
                        <a:t>遮蔽材质</a:t>
                      </a:r>
                    </a:p>
                  </a:txBody>
                  <a:tcPr anchor="ctr"/>
                </a:tc>
                <a:tc>
                  <a:txBody>
                    <a:bodyPr/>
                    <a:lstStyle/>
                    <a:p>
                      <a:pPr algn="ctr"/>
                      <a:r>
                        <a:rPr lang="zh-CN" altLang="en-US" sz="800" dirty="0">
                          <a:latin typeface="微软雅黑" pitchFamily="34" charset="-122"/>
                          <a:ea typeface="微软雅黑" pitchFamily="34" charset="-122"/>
                        </a:rPr>
                        <a:t>不锈钢</a:t>
                      </a:r>
                    </a:p>
                  </a:txBody>
                  <a:tcPr anchor="ctr"/>
                </a:tc>
                <a:extLst>
                  <a:ext uri="{0D108BD9-81ED-4DB2-BD59-A6C34878D82A}">
                    <a16:rowId xmlns:a16="http://schemas.microsoft.com/office/drawing/2014/main" val="10002"/>
                  </a:ext>
                </a:extLst>
              </a:tr>
              <a:tr h="358863">
                <a:tc>
                  <a:txBody>
                    <a:bodyPr/>
                    <a:lstStyle/>
                    <a:p>
                      <a:pPr algn="ctr"/>
                      <a:r>
                        <a:rPr lang="zh-CN" altLang="en-US" sz="800" dirty="0">
                          <a:latin typeface="微软雅黑" pitchFamily="34" charset="-122"/>
                          <a:ea typeface="微软雅黑" pitchFamily="34" charset="-122"/>
                        </a:rPr>
                        <a:t>轴向可调节范围</a:t>
                      </a:r>
                    </a:p>
                  </a:txBody>
                  <a:tcPr anchor="ctr"/>
                </a:tc>
                <a:tc>
                  <a:txBody>
                    <a:bodyPr/>
                    <a:lstStyle/>
                    <a:p>
                      <a:pPr algn="ctr"/>
                      <a:r>
                        <a:rPr lang="en-US" altLang="zh-CN" sz="800" dirty="0">
                          <a:latin typeface="微软雅黑" pitchFamily="34" charset="-122"/>
                          <a:ea typeface="微软雅黑" pitchFamily="34" charset="-122"/>
                        </a:rPr>
                        <a:t>100mm</a:t>
                      </a:r>
                      <a:endParaRPr lang="zh-CN" altLang="en-US" sz="800" dirty="0">
                        <a:latin typeface="微软雅黑" pitchFamily="34" charset="-122"/>
                        <a:ea typeface="微软雅黑" pitchFamily="34" charset="-122"/>
                      </a:endParaRPr>
                    </a:p>
                  </a:txBody>
                  <a:tcPr anchor="ctr"/>
                </a:tc>
                <a:extLst>
                  <a:ext uri="{0D108BD9-81ED-4DB2-BD59-A6C34878D82A}">
                    <a16:rowId xmlns:a16="http://schemas.microsoft.com/office/drawing/2014/main" val="10003"/>
                  </a:ext>
                </a:extLst>
              </a:tr>
            </a:tbl>
          </a:graphicData>
        </a:graphic>
      </p:graphicFrame>
      <p:pic>
        <p:nvPicPr>
          <p:cNvPr id="10" name="Picture 3">
            <a:extLst>
              <a:ext uri="{FF2B5EF4-FFF2-40B4-BE49-F238E27FC236}">
                <a16:creationId xmlns:a16="http://schemas.microsoft.com/office/drawing/2014/main" id="{9C9F7155-1266-4A85-95C6-91BF674BE26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217" r="22185" b="10848"/>
          <a:stretch/>
        </p:blipFill>
        <p:spPr bwMode="auto">
          <a:xfrm>
            <a:off x="3678695" y="3611091"/>
            <a:ext cx="1601123" cy="2737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a:extLst>
              <a:ext uri="{FF2B5EF4-FFF2-40B4-BE49-F238E27FC236}">
                <a16:creationId xmlns:a16="http://schemas.microsoft.com/office/drawing/2014/main" id="{715DC605-5119-4A21-818B-015B293A75A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341" r="9793"/>
          <a:stretch/>
        </p:blipFill>
        <p:spPr bwMode="auto">
          <a:xfrm>
            <a:off x="3580638" y="2552363"/>
            <a:ext cx="1659163" cy="30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a:extLst>
              <a:ext uri="{FF2B5EF4-FFF2-40B4-BE49-F238E27FC236}">
                <a16:creationId xmlns:a16="http://schemas.microsoft.com/office/drawing/2014/main" id="{F753614D-6C57-45F1-B5BD-81FF0ABBBEF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7041" y="2487297"/>
            <a:ext cx="2727928" cy="2509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table">
            <a:extLst>
              <a:ext uri="{FF2B5EF4-FFF2-40B4-BE49-F238E27FC236}">
                <a16:creationId xmlns:a16="http://schemas.microsoft.com/office/drawing/2014/main" id="{C3DFA321-7848-4F6F-8D26-B83C0EED2A73}"/>
              </a:ext>
            </a:extLst>
          </p:cNvPr>
          <p:cNvPicPr>
            <a:picLocks noChangeAspect="1"/>
          </p:cNvPicPr>
          <p:nvPr/>
        </p:nvPicPr>
        <p:blipFill>
          <a:blip r:embed="rId7"/>
          <a:stretch>
            <a:fillRect/>
          </a:stretch>
        </p:blipFill>
        <p:spPr>
          <a:xfrm>
            <a:off x="606580" y="4819649"/>
            <a:ext cx="2832547" cy="1524023"/>
          </a:xfrm>
          <a:prstGeom prst="rect">
            <a:avLst/>
          </a:prstGeom>
        </p:spPr>
      </p:pic>
      <p:pic>
        <p:nvPicPr>
          <p:cNvPr id="13" name="内容占位符 6">
            <a:extLst>
              <a:ext uri="{FF2B5EF4-FFF2-40B4-BE49-F238E27FC236}">
                <a16:creationId xmlns:a16="http://schemas.microsoft.com/office/drawing/2014/main" id="{D3AEC0AE-F155-4CB9-A014-783F5A324762}"/>
              </a:ext>
            </a:extLst>
          </p:cNvPr>
          <p:cNvPicPr>
            <a:picLocks noGrp="1" noChangeAspect="1"/>
          </p:cNvPicPr>
          <p:nvPr/>
        </p:nvPicPr>
        <p:blipFill rotWithShape="1">
          <a:blip r:embed="rId8">
            <a:extLst>
              <a:ext uri="{28A0092B-C50C-407E-A947-70E740481C1C}">
                <a14:useLocalDpi xmlns:a14="http://schemas.microsoft.com/office/drawing/2010/main" val="0"/>
              </a:ext>
            </a:extLst>
          </a:blip>
          <a:srcRect l="12147" t="37390" r="56089" b="31912"/>
          <a:stretch/>
        </p:blipFill>
        <p:spPr>
          <a:xfrm rot="5400000">
            <a:off x="8661044" y="4763817"/>
            <a:ext cx="1642621" cy="1190644"/>
          </a:xfrm>
          <a:prstGeom prst="rect">
            <a:avLst/>
          </a:prstGeom>
        </p:spPr>
      </p:pic>
      <p:pic>
        <p:nvPicPr>
          <p:cNvPr id="14" name="图片 13">
            <a:extLst>
              <a:ext uri="{FF2B5EF4-FFF2-40B4-BE49-F238E27FC236}">
                <a16:creationId xmlns:a16="http://schemas.microsoft.com/office/drawing/2014/main" id="{050789EA-7AAC-4E47-ABA2-81262C73A0DA}"/>
              </a:ext>
            </a:extLst>
          </p:cNvPr>
          <p:cNvPicPr>
            <a:picLocks noChangeAspect="1"/>
          </p:cNvPicPr>
          <p:nvPr/>
        </p:nvPicPr>
        <p:blipFill rotWithShape="1">
          <a:blip r:embed="rId9"/>
          <a:srcRect l="15929" t="4912" r="15554" b="20493"/>
          <a:stretch/>
        </p:blipFill>
        <p:spPr>
          <a:xfrm>
            <a:off x="8887033" y="2654565"/>
            <a:ext cx="1317837" cy="1800000"/>
          </a:xfrm>
          <a:prstGeom prst="rect">
            <a:avLst/>
          </a:prstGeom>
        </p:spPr>
      </p:pic>
      <p:pic>
        <p:nvPicPr>
          <p:cNvPr id="15" name="图片 14">
            <a:extLst>
              <a:ext uri="{FF2B5EF4-FFF2-40B4-BE49-F238E27FC236}">
                <a16:creationId xmlns:a16="http://schemas.microsoft.com/office/drawing/2014/main" id="{C4B409C1-9045-4238-A34B-5FD095202EA4}"/>
              </a:ext>
            </a:extLst>
          </p:cNvPr>
          <p:cNvPicPr>
            <a:picLocks noChangeAspect="1"/>
          </p:cNvPicPr>
          <p:nvPr/>
        </p:nvPicPr>
        <p:blipFill rotWithShape="1">
          <a:blip r:embed="rId10">
            <a:extLst>
              <a:ext uri="{28A0092B-C50C-407E-A947-70E740481C1C}">
                <a14:useLocalDpi xmlns:a14="http://schemas.microsoft.com/office/drawing/2010/main" val="0"/>
              </a:ext>
            </a:extLst>
          </a:blip>
          <a:srcRect b="27916"/>
          <a:stretch/>
        </p:blipFill>
        <p:spPr>
          <a:xfrm>
            <a:off x="10155883" y="4537829"/>
            <a:ext cx="1713866" cy="1647216"/>
          </a:xfrm>
          <a:prstGeom prst="rect">
            <a:avLst/>
          </a:prstGeom>
        </p:spPr>
      </p:pic>
      <p:sp>
        <p:nvSpPr>
          <p:cNvPr id="16" name="椭圆 15">
            <a:extLst>
              <a:ext uri="{FF2B5EF4-FFF2-40B4-BE49-F238E27FC236}">
                <a16:creationId xmlns:a16="http://schemas.microsoft.com/office/drawing/2014/main" id="{6B985B20-9BA4-455B-B826-2A816B61F43C}"/>
              </a:ext>
            </a:extLst>
          </p:cNvPr>
          <p:cNvSpPr/>
          <p:nvPr/>
        </p:nvSpPr>
        <p:spPr>
          <a:xfrm>
            <a:off x="8963252" y="5371476"/>
            <a:ext cx="866775" cy="523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cxnSp>
        <p:nvCxnSpPr>
          <p:cNvPr id="17" name="直接箭头连接符 16">
            <a:extLst>
              <a:ext uri="{FF2B5EF4-FFF2-40B4-BE49-F238E27FC236}">
                <a16:creationId xmlns:a16="http://schemas.microsoft.com/office/drawing/2014/main" id="{43E9418F-87FB-47A0-BEF5-4BC7E5C8F0FD}"/>
              </a:ext>
            </a:extLst>
          </p:cNvPr>
          <p:cNvCxnSpPr/>
          <p:nvPr/>
        </p:nvCxnSpPr>
        <p:spPr>
          <a:xfrm flipV="1">
            <a:off x="9830027" y="5371476"/>
            <a:ext cx="1304925" cy="257175"/>
          </a:xfrm>
          <a:prstGeom prst="straightConnector1">
            <a:avLst/>
          </a:prstGeom>
          <a:ln w="28575">
            <a:solidFill>
              <a:srgbClr val="FF0000"/>
            </a:solidFill>
            <a:tailEnd type="triangle"/>
          </a:ln>
        </p:spPr>
        <p:style>
          <a:lnRef idx="1">
            <a:schemeClr val="accent2"/>
          </a:lnRef>
          <a:fillRef idx="0">
            <a:schemeClr val="accent2"/>
          </a:fillRef>
          <a:effectRef idx="0">
            <a:schemeClr val="accent2"/>
          </a:effectRef>
          <a:fontRef idx="minor">
            <a:schemeClr val="tx1"/>
          </a:fontRef>
        </p:style>
      </p:cxnSp>
      <p:pic>
        <p:nvPicPr>
          <p:cNvPr id="18" name="Picture 2">
            <a:extLst>
              <a:ext uri="{FF2B5EF4-FFF2-40B4-BE49-F238E27FC236}">
                <a16:creationId xmlns:a16="http://schemas.microsoft.com/office/drawing/2014/main" id="{A3560DC8-0927-4630-9DC1-D9EFBF78A5A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287861" y="2654565"/>
            <a:ext cx="1567567"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文本框 19">
            <a:extLst>
              <a:ext uri="{FF2B5EF4-FFF2-40B4-BE49-F238E27FC236}">
                <a16:creationId xmlns:a16="http://schemas.microsoft.com/office/drawing/2014/main" id="{27E34C18-B780-45DE-8532-1D268D4B3AEB}"/>
              </a:ext>
            </a:extLst>
          </p:cNvPr>
          <p:cNvSpPr txBox="1"/>
          <p:nvPr/>
        </p:nvSpPr>
        <p:spPr>
          <a:xfrm>
            <a:off x="9207547" y="1946924"/>
            <a:ext cx="2517727" cy="461665"/>
          </a:xfrm>
          <a:prstGeom prst="rect">
            <a:avLst/>
          </a:prstGeom>
          <a:noFill/>
        </p:spPr>
        <p:txBody>
          <a:bodyPr wrap="square">
            <a:spAutoFit/>
          </a:bodyPr>
          <a:lstStyle/>
          <a:p>
            <a:pPr algn="ctr"/>
            <a:r>
              <a:rPr lang="en-US" altLang="zh-CN" sz="2400" b="1" dirty="0">
                <a:cs typeface="Arial" panose="020B0604020202020204" pitchFamily="34" charset="0"/>
              </a:rPr>
              <a:t>Etching by laser</a:t>
            </a:r>
            <a:endParaRPr lang="zh-CN" altLang="en-US" sz="2400" b="1" dirty="0"/>
          </a:p>
        </p:txBody>
      </p:sp>
      <p:sp>
        <p:nvSpPr>
          <p:cNvPr id="21" name="文本框 20">
            <a:extLst>
              <a:ext uri="{FF2B5EF4-FFF2-40B4-BE49-F238E27FC236}">
                <a16:creationId xmlns:a16="http://schemas.microsoft.com/office/drawing/2014/main" id="{848D5E87-0F1A-4075-854B-1672830F30EC}"/>
              </a:ext>
            </a:extLst>
          </p:cNvPr>
          <p:cNvSpPr txBox="1"/>
          <p:nvPr/>
        </p:nvSpPr>
        <p:spPr>
          <a:xfrm>
            <a:off x="743825" y="1946924"/>
            <a:ext cx="1888839" cy="461665"/>
          </a:xfrm>
          <a:prstGeom prst="rect">
            <a:avLst/>
          </a:prstGeom>
          <a:noFill/>
        </p:spPr>
        <p:txBody>
          <a:bodyPr wrap="square">
            <a:spAutoFit/>
          </a:bodyPr>
          <a:lstStyle/>
          <a:p>
            <a:pPr algn="ctr">
              <a:lnSpc>
                <a:spcPct val="100000"/>
              </a:lnSpc>
            </a:pPr>
            <a:r>
              <a:rPr lang="en-US" altLang="zh-CN" sz="2400" b="1" dirty="0">
                <a:cs typeface="Arial" panose="020B0604020202020204" pitchFamily="34" charset="0"/>
              </a:rPr>
              <a:t>Sandblasting</a:t>
            </a:r>
          </a:p>
        </p:txBody>
      </p:sp>
      <p:sp>
        <p:nvSpPr>
          <p:cNvPr id="22" name="文本框 21">
            <a:extLst>
              <a:ext uri="{FF2B5EF4-FFF2-40B4-BE49-F238E27FC236}">
                <a16:creationId xmlns:a16="http://schemas.microsoft.com/office/drawing/2014/main" id="{CA8FB4BB-5FAE-414F-9A9A-3277DDAD71B1}"/>
              </a:ext>
            </a:extLst>
          </p:cNvPr>
          <p:cNvSpPr txBox="1"/>
          <p:nvPr/>
        </p:nvSpPr>
        <p:spPr>
          <a:xfrm>
            <a:off x="4660947" y="1946924"/>
            <a:ext cx="2291253" cy="461665"/>
          </a:xfrm>
          <a:prstGeom prst="rect">
            <a:avLst/>
          </a:prstGeom>
          <a:noFill/>
        </p:spPr>
        <p:txBody>
          <a:bodyPr wrap="square">
            <a:spAutoFit/>
          </a:bodyPr>
          <a:lstStyle/>
          <a:p>
            <a:pPr algn="ctr"/>
            <a:r>
              <a:rPr lang="en-US" altLang="zh-CN" sz="2400" b="1" dirty="0">
                <a:cs typeface="Arial" panose="020B0604020202020204" pitchFamily="34" charset="0"/>
              </a:rPr>
              <a:t>Plasma Spraying</a:t>
            </a:r>
            <a:endParaRPr lang="zh-CN" altLang="en-US" sz="2400" b="1" dirty="0"/>
          </a:p>
        </p:txBody>
      </p:sp>
      <p:sp>
        <p:nvSpPr>
          <p:cNvPr id="19" name="灯片编号占位符 4">
            <a:extLst>
              <a:ext uri="{FF2B5EF4-FFF2-40B4-BE49-F238E27FC236}">
                <a16:creationId xmlns:a16="http://schemas.microsoft.com/office/drawing/2014/main" id="{9E424D71-B7E4-4641-BE51-0F061DE132EE}"/>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19</a:t>
            </a:fld>
            <a:endParaRPr lang="zh-CN" altLang="en-US" dirty="0"/>
          </a:p>
        </p:txBody>
      </p:sp>
      <p:sp>
        <p:nvSpPr>
          <p:cNvPr id="2" name="文本框 1">
            <a:extLst>
              <a:ext uri="{FF2B5EF4-FFF2-40B4-BE49-F238E27FC236}">
                <a16:creationId xmlns:a16="http://schemas.microsoft.com/office/drawing/2014/main" id="{E5173FAB-E2DE-48F9-BA91-628962EF0E5F}"/>
              </a:ext>
            </a:extLst>
          </p:cNvPr>
          <p:cNvSpPr txBox="1"/>
          <p:nvPr/>
        </p:nvSpPr>
        <p:spPr>
          <a:xfrm>
            <a:off x="606580" y="1330497"/>
            <a:ext cx="7789939" cy="369332"/>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latin typeface="微软雅黑" panose="020B0503020204020204" pitchFamily="34" charset="-122"/>
                <a:ea typeface="微软雅黑" panose="020B0503020204020204" pitchFamily="34" charset="-122"/>
              </a:rPr>
              <a:t>The processing step for the heating coating spraying </a:t>
            </a:r>
            <a:endParaRPr lang="zh-CN" altLang="en-US" dirty="0">
              <a:latin typeface="微软雅黑" panose="020B0503020204020204" pitchFamily="34" charset="-122"/>
              <a:ea typeface="微软雅黑" panose="020B0503020204020204" pitchFamily="34" charset="-122"/>
            </a:endParaRPr>
          </a:p>
        </p:txBody>
      </p:sp>
      <p:sp>
        <p:nvSpPr>
          <p:cNvPr id="6" name="箭头: 右 5">
            <a:extLst>
              <a:ext uri="{FF2B5EF4-FFF2-40B4-BE49-F238E27FC236}">
                <a16:creationId xmlns:a16="http://schemas.microsoft.com/office/drawing/2014/main" id="{A33EB7F6-B573-4B6E-BC15-66009F30CD77}"/>
              </a:ext>
            </a:extLst>
          </p:cNvPr>
          <p:cNvSpPr/>
          <p:nvPr/>
        </p:nvSpPr>
        <p:spPr>
          <a:xfrm>
            <a:off x="3304969" y="2154897"/>
            <a:ext cx="943181"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箭头: 右 6">
            <a:extLst>
              <a:ext uri="{FF2B5EF4-FFF2-40B4-BE49-F238E27FC236}">
                <a16:creationId xmlns:a16="http://schemas.microsoft.com/office/drawing/2014/main" id="{78064142-83E6-4FD1-959C-C8DBA02E3C23}"/>
              </a:ext>
            </a:extLst>
          </p:cNvPr>
          <p:cNvSpPr/>
          <p:nvPr/>
        </p:nvSpPr>
        <p:spPr>
          <a:xfrm>
            <a:off x="7696407" y="2154897"/>
            <a:ext cx="119062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596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461090" y="1590950"/>
            <a:ext cx="11730910" cy="47472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200000"/>
              </a:lnSpc>
              <a:spcBef>
                <a:spcPts val="1000"/>
              </a:spcBef>
              <a:spcAft>
                <a:spcPts val="0"/>
              </a:spcAft>
              <a:buClrTx/>
              <a:buSzTx/>
              <a:buFont typeface="Arial" panose="020B0604020202020204" pitchFamily="34" charset="0"/>
              <a:buChar char="•"/>
              <a:tabLst/>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Preview of CEPC vacuum system</a:t>
            </a:r>
          </a:p>
          <a:p>
            <a:pPr>
              <a:lnSpc>
                <a:spcPct val="200000"/>
              </a:lnSpc>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Production line </a:t>
            </a:r>
            <a:r>
              <a:rPr lang="en-US" altLang="zh-CN" sz="2400" b="1" dirty="0">
                <a:solidFill>
                  <a:srgbClr val="C00000"/>
                </a:solidFill>
                <a:latin typeface="Arial" panose="020B0604020202020204" pitchFamily="34" charset="0"/>
                <a:ea typeface="微软雅黑" panose="020B0503020204020204" pitchFamily="34" charset="-122"/>
                <a:cs typeface="Arial" panose="020B0604020202020204" pitchFamily="34" charset="0"/>
              </a:rPr>
              <a:t>development </a:t>
            </a: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of </a:t>
            </a:r>
            <a:r>
              <a:rPr lang="en-US" altLang="zh-CN" sz="2400" b="1" dirty="0">
                <a:solidFill>
                  <a:srgbClr val="C00000"/>
                </a:solidFill>
                <a:latin typeface="Arial" panose="020B0604020202020204" pitchFamily="34" charset="0"/>
                <a:ea typeface="微软雅黑" panose="020B0503020204020204" pitchFamily="34" charset="-122"/>
                <a:cs typeface="Arial" panose="020B0604020202020204" pitchFamily="34" charset="0"/>
              </a:rPr>
              <a:t>NEG coating</a:t>
            </a: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Spray for heating film in EDR</a:t>
            </a:r>
          </a:p>
          <a:p>
            <a:pPr>
              <a:lnSpc>
                <a:spcPct val="200000"/>
              </a:lnSpc>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Prototype of thermal-spray heating layer and testing</a:t>
            </a:r>
          </a:p>
          <a:p>
            <a:pPr>
              <a:lnSpc>
                <a:spcPct val="200000"/>
              </a:lnSpc>
              <a:defRPr/>
            </a:pPr>
            <a:r>
              <a:rPr kumimoji="0" lang="en-US" altLang="zh-CN"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Summary</a:t>
            </a:r>
            <a:endParaRPr kumimoji="0" lang="zh-CN" altLang="en-US" sz="24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 name="灯片编号占位符 4">
            <a:extLst>
              <a:ext uri="{FF2B5EF4-FFF2-40B4-BE49-F238E27FC236}">
                <a16:creationId xmlns:a16="http://schemas.microsoft.com/office/drawing/2014/main" id="{9621FFDD-E739-4CAA-8D38-0E9C8D91E4D7}"/>
              </a:ext>
            </a:extLst>
          </p:cNvPr>
          <p:cNvSpPr>
            <a:spLocks noGrp="1"/>
          </p:cNvSpPr>
          <p:nvPr>
            <p:ph type="sldNum" sz="quarter" idx="12"/>
          </p:nvPr>
        </p:nvSpPr>
        <p:spPr>
          <a:xfrm>
            <a:off x="8737600" y="6356351"/>
            <a:ext cx="2844800" cy="365125"/>
          </a:xfrm>
        </p:spPr>
        <p:txBody>
          <a:bodyPr/>
          <a:lstStyle/>
          <a:p>
            <a:fld id="{F15E9139-A00B-4B2A-98A6-095DC08F1345}" type="slidenum">
              <a:rPr lang="zh-CN" altLang="en-US" smtClean="0"/>
              <a:pPr/>
              <a:t>2</a:t>
            </a:fld>
            <a:endParaRPr lang="zh-CN" altLang="en-US"/>
          </a:p>
        </p:txBody>
      </p:sp>
    </p:spTree>
    <p:extLst>
      <p:ext uri="{BB962C8B-B14F-4D97-AF65-F5344CB8AC3E}">
        <p14:creationId xmlns:p14="http://schemas.microsoft.com/office/powerpoint/2010/main" val="66637004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0A8E02B3-25CF-4793-B26D-68A6FF71202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5952" b="3791"/>
          <a:stretch/>
        </p:blipFill>
        <p:spPr>
          <a:xfrm>
            <a:off x="483700" y="2137053"/>
            <a:ext cx="3584652" cy="1620000"/>
          </a:xfrm>
        </p:spPr>
      </p:pic>
      <p:sp>
        <p:nvSpPr>
          <p:cNvPr id="3" name="标题 2">
            <a:extLst>
              <a:ext uri="{FF2B5EF4-FFF2-40B4-BE49-F238E27FC236}">
                <a16:creationId xmlns:a16="http://schemas.microsoft.com/office/drawing/2014/main" id="{E7094884-F080-4203-A47B-C4F3D27389CE}"/>
              </a:ext>
            </a:extLst>
          </p:cNvPr>
          <p:cNvSpPr>
            <a:spLocks noGrp="1"/>
          </p:cNvSpPr>
          <p:nvPr>
            <p:ph type="title"/>
          </p:nvPr>
        </p:nvSpPr>
        <p:spPr/>
        <p:txBody>
          <a:bodyPr/>
          <a:lstStyle/>
          <a:p>
            <a:r>
              <a:rPr lang="en-US" altLang="zh-CN" dirty="0"/>
              <a:t>Length of 1.5m prototype of Spraying</a:t>
            </a:r>
            <a:endParaRPr lang="zh-CN" altLang="en-US" dirty="0"/>
          </a:p>
        </p:txBody>
      </p:sp>
      <p:pic>
        <p:nvPicPr>
          <p:cNvPr id="7" name="图片 6">
            <a:extLst>
              <a:ext uri="{FF2B5EF4-FFF2-40B4-BE49-F238E27FC236}">
                <a16:creationId xmlns:a16="http://schemas.microsoft.com/office/drawing/2014/main" id="{766B5EBB-770B-4FCB-BE98-82400DEE0D77}"/>
              </a:ext>
            </a:extLst>
          </p:cNvPr>
          <p:cNvPicPr>
            <a:picLocks noChangeAspect="1"/>
          </p:cNvPicPr>
          <p:nvPr/>
        </p:nvPicPr>
        <p:blipFill rotWithShape="1">
          <a:blip r:embed="rId3">
            <a:extLst>
              <a:ext uri="{28A0092B-C50C-407E-A947-70E740481C1C}">
                <a14:useLocalDpi xmlns:a14="http://schemas.microsoft.com/office/drawing/2010/main" val="0"/>
              </a:ext>
            </a:extLst>
          </a:blip>
          <a:srcRect l="16148" t="35858" r="13851" b="33851"/>
          <a:stretch/>
        </p:blipFill>
        <p:spPr>
          <a:xfrm>
            <a:off x="4240723" y="2137053"/>
            <a:ext cx="3321492" cy="1620000"/>
          </a:xfrm>
          <a:prstGeom prst="rect">
            <a:avLst/>
          </a:prstGeom>
        </p:spPr>
      </p:pic>
      <p:pic>
        <p:nvPicPr>
          <p:cNvPr id="9" name="图片 8">
            <a:extLst>
              <a:ext uri="{FF2B5EF4-FFF2-40B4-BE49-F238E27FC236}">
                <a16:creationId xmlns:a16="http://schemas.microsoft.com/office/drawing/2014/main" id="{121FDD34-1BD2-4E32-9E2A-9D1DA62B1831}"/>
              </a:ext>
            </a:extLst>
          </p:cNvPr>
          <p:cNvPicPr>
            <a:picLocks noChangeAspect="1"/>
          </p:cNvPicPr>
          <p:nvPr/>
        </p:nvPicPr>
        <p:blipFill rotWithShape="1">
          <a:blip r:embed="rId4">
            <a:extLst>
              <a:ext uri="{28A0092B-C50C-407E-A947-70E740481C1C}">
                <a14:useLocalDpi xmlns:a14="http://schemas.microsoft.com/office/drawing/2010/main" val="0"/>
              </a:ext>
            </a:extLst>
          </a:blip>
          <a:srcRect t="29377" r="30829" b="37117"/>
          <a:stretch/>
        </p:blipFill>
        <p:spPr>
          <a:xfrm>
            <a:off x="4248628" y="2148655"/>
            <a:ext cx="1640895" cy="595883"/>
          </a:xfrm>
          <a:prstGeom prst="rect">
            <a:avLst/>
          </a:prstGeom>
        </p:spPr>
      </p:pic>
      <p:pic>
        <p:nvPicPr>
          <p:cNvPr id="11" name="图片 10">
            <a:extLst>
              <a:ext uri="{FF2B5EF4-FFF2-40B4-BE49-F238E27FC236}">
                <a16:creationId xmlns:a16="http://schemas.microsoft.com/office/drawing/2014/main" id="{D98FF39E-7DA9-4846-A277-30DCA271DCF9}"/>
              </a:ext>
            </a:extLst>
          </p:cNvPr>
          <p:cNvPicPr>
            <a:picLocks noChangeAspect="1"/>
          </p:cNvPicPr>
          <p:nvPr/>
        </p:nvPicPr>
        <p:blipFill rotWithShape="1">
          <a:blip r:embed="rId5">
            <a:extLst>
              <a:ext uri="{28A0092B-C50C-407E-A947-70E740481C1C}">
                <a14:useLocalDpi xmlns:a14="http://schemas.microsoft.com/office/drawing/2010/main" val="0"/>
              </a:ext>
            </a:extLst>
          </a:blip>
          <a:srcRect t="46343" b="34357"/>
          <a:stretch/>
        </p:blipFill>
        <p:spPr>
          <a:xfrm>
            <a:off x="133364" y="4291215"/>
            <a:ext cx="4314361" cy="1620000"/>
          </a:xfrm>
          <a:prstGeom prst="rect">
            <a:avLst/>
          </a:prstGeom>
        </p:spPr>
      </p:pic>
      <p:pic>
        <p:nvPicPr>
          <p:cNvPr id="17" name="图片 16">
            <a:extLst>
              <a:ext uri="{FF2B5EF4-FFF2-40B4-BE49-F238E27FC236}">
                <a16:creationId xmlns:a16="http://schemas.microsoft.com/office/drawing/2014/main" id="{416E3849-196D-4773-A5AF-319B09311B4F}"/>
              </a:ext>
            </a:extLst>
          </p:cNvPr>
          <p:cNvPicPr>
            <a:picLocks noChangeAspect="1"/>
          </p:cNvPicPr>
          <p:nvPr/>
        </p:nvPicPr>
        <p:blipFill rotWithShape="1">
          <a:blip r:embed="rId6">
            <a:extLst>
              <a:ext uri="{28A0092B-C50C-407E-A947-70E740481C1C}">
                <a14:useLocalDpi xmlns:a14="http://schemas.microsoft.com/office/drawing/2010/main" val="0"/>
              </a:ext>
            </a:extLst>
          </a:blip>
          <a:srcRect t="35146" r="49881" b="41232"/>
          <a:stretch/>
        </p:blipFill>
        <p:spPr>
          <a:xfrm>
            <a:off x="4615904" y="4291215"/>
            <a:ext cx="2576841" cy="1620000"/>
          </a:xfrm>
          <a:prstGeom prst="rect">
            <a:avLst/>
          </a:prstGeom>
        </p:spPr>
      </p:pic>
      <p:pic>
        <p:nvPicPr>
          <p:cNvPr id="19" name="图片 18">
            <a:extLst>
              <a:ext uri="{FF2B5EF4-FFF2-40B4-BE49-F238E27FC236}">
                <a16:creationId xmlns:a16="http://schemas.microsoft.com/office/drawing/2014/main" id="{E4CA7BB6-AEBD-43C9-8AEE-F1D17DD2AFA9}"/>
              </a:ext>
            </a:extLst>
          </p:cNvPr>
          <p:cNvPicPr>
            <a:picLocks noChangeAspect="1"/>
          </p:cNvPicPr>
          <p:nvPr/>
        </p:nvPicPr>
        <p:blipFill rotWithShape="1">
          <a:blip r:embed="rId7">
            <a:extLst>
              <a:ext uri="{28A0092B-C50C-407E-A947-70E740481C1C}">
                <a14:useLocalDpi xmlns:a14="http://schemas.microsoft.com/office/drawing/2010/main" val="0"/>
              </a:ext>
            </a:extLst>
          </a:blip>
          <a:srcRect t="36666" b="17610"/>
          <a:stretch/>
        </p:blipFill>
        <p:spPr>
          <a:xfrm>
            <a:off x="7335729" y="4291215"/>
            <a:ext cx="4725918" cy="1620000"/>
          </a:xfrm>
          <a:prstGeom prst="rect">
            <a:avLst/>
          </a:prstGeom>
        </p:spPr>
      </p:pic>
      <p:sp>
        <p:nvSpPr>
          <p:cNvPr id="23" name="文本框 22">
            <a:extLst>
              <a:ext uri="{FF2B5EF4-FFF2-40B4-BE49-F238E27FC236}">
                <a16:creationId xmlns:a16="http://schemas.microsoft.com/office/drawing/2014/main" id="{23B7C7F7-C2DB-480B-9A25-225EAD0A046A}"/>
              </a:ext>
            </a:extLst>
          </p:cNvPr>
          <p:cNvSpPr txBox="1"/>
          <p:nvPr/>
        </p:nvSpPr>
        <p:spPr>
          <a:xfrm>
            <a:off x="4957050" y="3803942"/>
            <a:ext cx="1888839" cy="369332"/>
          </a:xfrm>
          <a:prstGeom prst="rect">
            <a:avLst/>
          </a:prstGeom>
          <a:noFill/>
        </p:spPr>
        <p:txBody>
          <a:bodyPr wrap="square">
            <a:spAutoFit/>
          </a:bodyPr>
          <a:lstStyle/>
          <a:p>
            <a:pPr algn="ctr">
              <a:lnSpc>
                <a:spcPct val="100000"/>
              </a:lnSpc>
            </a:pPr>
            <a:r>
              <a:rPr lang="en-US" altLang="zh-CN" sz="1800" b="1" dirty="0">
                <a:cs typeface="Arial" panose="020B0604020202020204" pitchFamily="34" charset="0"/>
              </a:rPr>
              <a:t>Sandblasting</a:t>
            </a:r>
          </a:p>
        </p:txBody>
      </p:sp>
      <p:sp>
        <p:nvSpPr>
          <p:cNvPr id="25" name="文本框 24">
            <a:extLst>
              <a:ext uri="{FF2B5EF4-FFF2-40B4-BE49-F238E27FC236}">
                <a16:creationId xmlns:a16="http://schemas.microsoft.com/office/drawing/2014/main" id="{C385C876-4313-4F4C-9364-D6ABB3A9B56C}"/>
              </a:ext>
            </a:extLst>
          </p:cNvPr>
          <p:cNvSpPr txBox="1"/>
          <p:nvPr/>
        </p:nvSpPr>
        <p:spPr>
          <a:xfrm>
            <a:off x="7862949" y="5911215"/>
            <a:ext cx="3671479" cy="369332"/>
          </a:xfrm>
          <a:prstGeom prst="rect">
            <a:avLst/>
          </a:prstGeom>
          <a:noFill/>
        </p:spPr>
        <p:txBody>
          <a:bodyPr wrap="square">
            <a:spAutoFit/>
          </a:bodyPr>
          <a:lstStyle/>
          <a:p>
            <a:pPr algn="ctr" fontAlgn="t">
              <a:lnSpc>
                <a:spcPct val="100000"/>
              </a:lnSpc>
              <a:spcAft>
                <a:spcPts val="0"/>
              </a:spcAft>
            </a:pPr>
            <a:r>
              <a:rPr lang="en-US" altLang="zh-CN" sz="1800" b="1" dirty="0" err="1">
                <a:cs typeface="Arial" panose="020B0604020202020204" pitchFamily="34" charset="0"/>
              </a:rPr>
              <a:t>Spraying_Isolation_layer</a:t>
            </a:r>
            <a:endParaRPr lang="zh-CN" altLang="zh-CN" sz="1800" b="1" dirty="0">
              <a:cs typeface="Arial" panose="020B0604020202020204" pitchFamily="34" charset="0"/>
            </a:endParaRPr>
          </a:p>
        </p:txBody>
      </p:sp>
      <p:sp>
        <p:nvSpPr>
          <p:cNvPr id="29" name="文本框 28">
            <a:extLst>
              <a:ext uri="{FF2B5EF4-FFF2-40B4-BE49-F238E27FC236}">
                <a16:creationId xmlns:a16="http://schemas.microsoft.com/office/drawing/2014/main" id="{DB91E5D7-F2F2-4E24-9A0C-0366F3E1746F}"/>
              </a:ext>
            </a:extLst>
          </p:cNvPr>
          <p:cNvSpPr txBox="1"/>
          <p:nvPr/>
        </p:nvSpPr>
        <p:spPr>
          <a:xfrm>
            <a:off x="4338508" y="5911215"/>
            <a:ext cx="3131632" cy="369332"/>
          </a:xfrm>
          <a:prstGeom prst="rect">
            <a:avLst/>
          </a:prstGeom>
          <a:noFill/>
        </p:spPr>
        <p:txBody>
          <a:bodyPr wrap="square">
            <a:spAutoFit/>
          </a:bodyPr>
          <a:lstStyle/>
          <a:p>
            <a:pPr algn="ctr" fontAlgn="t">
              <a:lnSpc>
                <a:spcPct val="100000"/>
              </a:lnSpc>
              <a:spcAft>
                <a:spcPts val="0"/>
              </a:spcAft>
            </a:pPr>
            <a:r>
              <a:rPr lang="en-US" altLang="zh-CN" sz="1800" b="1" dirty="0" err="1">
                <a:cs typeface="Arial" panose="020B0604020202020204" pitchFamily="34" charset="0"/>
              </a:rPr>
              <a:t>Spraying_Conductivity</a:t>
            </a:r>
            <a:r>
              <a:rPr lang="en-US" altLang="zh-CN" sz="1800" b="1" dirty="0">
                <a:cs typeface="Arial" panose="020B0604020202020204" pitchFamily="34" charset="0"/>
              </a:rPr>
              <a:t>-layer</a:t>
            </a:r>
            <a:endParaRPr lang="zh-CN" altLang="zh-CN" sz="1800" b="1" dirty="0">
              <a:cs typeface="Arial" panose="020B0604020202020204" pitchFamily="34" charset="0"/>
            </a:endParaRPr>
          </a:p>
        </p:txBody>
      </p:sp>
      <p:sp>
        <p:nvSpPr>
          <p:cNvPr id="31" name="文本框 30">
            <a:extLst>
              <a:ext uri="{FF2B5EF4-FFF2-40B4-BE49-F238E27FC236}">
                <a16:creationId xmlns:a16="http://schemas.microsoft.com/office/drawing/2014/main" id="{1B3F435B-8918-4163-B096-F7E49191E773}"/>
              </a:ext>
            </a:extLst>
          </p:cNvPr>
          <p:cNvSpPr txBox="1"/>
          <p:nvPr/>
        </p:nvSpPr>
        <p:spPr>
          <a:xfrm>
            <a:off x="890350" y="5963185"/>
            <a:ext cx="2800388" cy="369332"/>
          </a:xfrm>
          <a:prstGeom prst="rect">
            <a:avLst/>
          </a:prstGeom>
          <a:noFill/>
        </p:spPr>
        <p:txBody>
          <a:bodyPr wrap="square">
            <a:spAutoFit/>
          </a:bodyPr>
          <a:lstStyle/>
          <a:p>
            <a:pPr algn="ctr">
              <a:lnSpc>
                <a:spcPct val="100000"/>
              </a:lnSpc>
              <a:spcAft>
                <a:spcPts val="0"/>
              </a:spcAft>
            </a:pPr>
            <a:r>
              <a:rPr lang="en-US" altLang="zh-CN" sz="1800" b="1" dirty="0" err="1">
                <a:cs typeface="Arial" panose="020B0604020202020204" pitchFamily="34" charset="0"/>
              </a:rPr>
              <a:t>Spraying_Isolation</a:t>
            </a:r>
            <a:r>
              <a:rPr lang="en-US" altLang="zh-CN" sz="1800" b="1" dirty="0">
                <a:cs typeface="Arial" panose="020B0604020202020204" pitchFamily="34" charset="0"/>
              </a:rPr>
              <a:t>-layer</a:t>
            </a:r>
            <a:endParaRPr lang="zh-CN" altLang="zh-CN" sz="1800" b="1" dirty="0">
              <a:cs typeface="Arial" panose="020B0604020202020204" pitchFamily="34" charset="0"/>
            </a:endParaRPr>
          </a:p>
        </p:txBody>
      </p:sp>
      <p:sp>
        <p:nvSpPr>
          <p:cNvPr id="32" name="文本框 31">
            <a:extLst>
              <a:ext uri="{FF2B5EF4-FFF2-40B4-BE49-F238E27FC236}">
                <a16:creationId xmlns:a16="http://schemas.microsoft.com/office/drawing/2014/main" id="{D65CBFB2-2792-4531-8106-FB10900A0159}"/>
              </a:ext>
            </a:extLst>
          </p:cNvPr>
          <p:cNvSpPr txBox="1"/>
          <p:nvPr/>
        </p:nvSpPr>
        <p:spPr>
          <a:xfrm>
            <a:off x="1331607" y="3803942"/>
            <a:ext cx="1888839" cy="369332"/>
          </a:xfrm>
          <a:prstGeom prst="rect">
            <a:avLst/>
          </a:prstGeom>
          <a:noFill/>
        </p:spPr>
        <p:txBody>
          <a:bodyPr wrap="square">
            <a:spAutoFit/>
          </a:bodyPr>
          <a:lstStyle/>
          <a:p>
            <a:pPr algn="ctr">
              <a:lnSpc>
                <a:spcPct val="100000"/>
              </a:lnSpc>
            </a:pPr>
            <a:r>
              <a:rPr lang="en-US" altLang="zh-CN" sz="1800" b="1" dirty="0">
                <a:cs typeface="Arial" panose="020B0604020202020204" pitchFamily="34" charset="0"/>
              </a:rPr>
              <a:t>Installation</a:t>
            </a:r>
          </a:p>
        </p:txBody>
      </p:sp>
      <p:pic>
        <p:nvPicPr>
          <p:cNvPr id="33" name="图片 32">
            <a:extLst>
              <a:ext uri="{FF2B5EF4-FFF2-40B4-BE49-F238E27FC236}">
                <a16:creationId xmlns:a16="http://schemas.microsoft.com/office/drawing/2014/main" id="{7EF31FB9-43A6-4F24-91DA-58510C6019D2}"/>
              </a:ext>
            </a:extLst>
          </p:cNvPr>
          <p:cNvPicPr>
            <a:picLocks noChangeAspect="1"/>
          </p:cNvPicPr>
          <p:nvPr/>
        </p:nvPicPr>
        <p:blipFill rotWithShape="1">
          <a:blip r:embed="rId8">
            <a:extLst>
              <a:ext uri="{28A0092B-C50C-407E-A947-70E740481C1C}">
                <a14:useLocalDpi xmlns:a14="http://schemas.microsoft.com/office/drawing/2010/main" val="0"/>
              </a:ext>
            </a:extLst>
          </a:blip>
          <a:srcRect l="13762" t="51790" r="23316" b="20154"/>
          <a:stretch/>
        </p:blipFill>
        <p:spPr>
          <a:xfrm>
            <a:off x="7787963" y="2137053"/>
            <a:ext cx="3880210" cy="1620000"/>
          </a:xfrm>
          <a:prstGeom prst="rect">
            <a:avLst/>
          </a:prstGeom>
        </p:spPr>
      </p:pic>
      <p:sp>
        <p:nvSpPr>
          <p:cNvPr id="35" name="文本框 34">
            <a:extLst>
              <a:ext uri="{FF2B5EF4-FFF2-40B4-BE49-F238E27FC236}">
                <a16:creationId xmlns:a16="http://schemas.microsoft.com/office/drawing/2014/main" id="{DDDA6105-B1D9-4E2E-A741-66836A359E78}"/>
              </a:ext>
            </a:extLst>
          </p:cNvPr>
          <p:cNvSpPr txBox="1"/>
          <p:nvPr/>
        </p:nvSpPr>
        <p:spPr>
          <a:xfrm>
            <a:off x="8874173" y="3807821"/>
            <a:ext cx="1435052" cy="369332"/>
          </a:xfrm>
          <a:prstGeom prst="rect">
            <a:avLst/>
          </a:prstGeom>
          <a:noFill/>
        </p:spPr>
        <p:txBody>
          <a:bodyPr wrap="square">
            <a:spAutoFit/>
          </a:bodyPr>
          <a:lstStyle/>
          <a:p>
            <a:pPr algn="ctr"/>
            <a:r>
              <a:rPr lang="en-US" altLang="zh-CN" sz="1800" b="1" dirty="0">
                <a:cs typeface="Arial" panose="020B0604020202020204" pitchFamily="34" charset="0"/>
              </a:rPr>
              <a:t>Spraying</a:t>
            </a:r>
            <a:endParaRPr lang="zh-CN" altLang="en-US" b="1" dirty="0"/>
          </a:p>
        </p:txBody>
      </p:sp>
      <p:cxnSp>
        <p:nvCxnSpPr>
          <p:cNvPr id="4" name="直接箭头连接符 3">
            <a:extLst>
              <a:ext uri="{FF2B5EF4-FFF2-40B4-BE49-F238E27FC236}">
                <a16:creationId xmlns:a16="http://schemas.microsoft.com/office/drawing/2014/main" id="{A7BF718B-BF2F-41B7-A022-95D4E40F2DD3}"/>
              </a:ext>
            </a:extLst>
          </p:cNvPr>
          <p:cNvCxnSpPr>
            <a:cxnSpLocks/>
          </p:cNvCxnSpPr>
          <p:nvPr/>
        </p:nvCxnSpPr>
        <p:spPr>
          <a:xfrm flipH="1" flipV="1">
            <a:off x="5045541" y="2893631"/>
            <a:ext cx="244215" cy="157315"/>
          </a:xfrm>
          <a:prstGeom prst="straightConnector1">
            <a:avLst/>
          </a:prstGeom>
          <a:ln w="28575">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0" name="灯片编号占位符 4">
            <a:extLst>
              <a:ext uri="{FF2B5EF4-FFF2-40B4-BE49-F238E27FC236}">
                <a16:creationId xmlns:a16="http://schemas.microsoft.com/office/drawing/2014/main" id="{BF490131-0643-44CC-A6FF-B92889599540}"/>
              </a:ext>
            </a:extLst>
          </p:cNvPr>
          <p:cNvSpPr>
            <a:spLocks noGrp="1"/>
          </p:cNvSpPr>
          <p:nvPr>
            <p:ph type="sldNum" sz="quarter" idx="12"/>
          </p:nvPr>
        </p:nvSpPr>
        <p:spPr>
          <a:xfrm>
            <a:off x="11535708" y="6347439"/>
            <a:ext cx="517766" cy="365125"/>
          </a:xfrm>
        </p:spPr>
        <p:txBody>
          <a:bodyPr/>
          <a:lstStyle/>
          <a:p>
            <a:fld id="{F15E9139-A00B-4B2A-98A6-095DC08F1345}" type="slidenum">
              <a:rPr lang="zh-CN" altLang="en-US" smtClean="0"/>
              <a:pPr/>
              <a:t>20</a:t>
            </a:fld>
            <a:endParaRPr lang="zh-CN" altLang="en-US" dirty="0"/>
          </a:p>
        </p:txBody>
      </p:sp>
      <p:sp>
        <p:nvSpPr>
          <p:cNvPr id="10" name="文本框 9">
            <a:extLst>
              <a:ext uri="{FF2B5EF4-FFF2-40B4-BE49-F238E27FC236}">
                <a16:creationId xmlns:a16="http://schemas.microsoft.com/office/drawing/2014/main" id="{58CEA47F-BBCA-4AB2-8DE8-F3216EC7C713}"/>
              </a:ext>
            </a:extLst>
          </p:cNvPr>
          <p:cNvSpPr txBox="1"/>
          <p:nvPr/>
        </p:nvSpPr>
        <p:spPr>
          <a:xfrm>
            <a:off x="390525" y="1186413"/>
            <a:ext cx="11506200" cy="646331"/>
          </a:xfrm>
          <a:prstGeom prst="rect">
            <a:avLst/>
          </a:prstGeom>
          <a:noFill/>
        </p:spPr>
        <p:txBody>
          <a:bodyPr wrap="square" rtlCol="0">
            <a:spAutoFit/>
          </a:bodyPr>
          <a:lstStyle/>
          <a:p>
            <a:pPr marL="285750" indent="-285750">
              <a:buFont typeface="Wingdings" panose="05000000000000000000" pitchFamily="2" charset="2"/>
              <a:buChar char="u"/>
            </a:pPr>
            <a:r>
              <a:rPr lang="en-US" altLang="zh-CN" dirty="0">
                <a:latin typeface="微软雅黑" panose="020B0503020204020204" pitchFamily="34" charset="-122"/>
                <a:ea typeface="微软雅黑" panose="020B0503020204020204" pitchFamily="34" charset="-122"/>
              </a:rPr>
              <a:t>A 1.5-meter prototype has been developed to validate key process steps that will be implemented in the production line.</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8098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8880F-8D03-CFF7-B113-E0013225C9AB}"/>
            </a:ext>
          </a:extLst>
        </p:cNvPr>
        <p:cNvGrpSpPr/>
        <p:nvPr/>
      </p:nvGrpSpPr>
      <p:grpSpPr>
        <a:xfrm>
          <a:off x="0" y="0"/>
          <a:ext cx="0" cy="0"/>
          <a:chOff x="0" y="0"/>
          <a:chExt cx="0" cy="0"/>
        </a:xfrm>
      </p:grpSpPr>
      <p:pic>
        <p:nvPicPr>
          <p:cNvPr id="5" name="图片 4" descr="背景图案&#10;&#10;AI 生成的内容可能不正确。">
            <a:extLst>
              <a:ext uri="{FF2B5EF4-FFF2-40B4-BE49-F238E27FC236}">
                <a16:creationId xmlns:a16="http://schemas.microsoft.com/office/drawing/2014/main" id="{72B65C2C-9876-719C-6191-8D87F71AFD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27648" y="1243761"/>
            <a:ext cx="2211491" cy="1658618"/>
          </a:xfrm>
          <a:prstGeom prst="rect">
            <a:avLst/>
          </a:prstGeom>
        </p:spPr>
      </p:pic>
      <p:pic>
        <p:nvPicPr>
          <p:cNvPr id="7" name="图片 6" descr="山上的岩石&#10;&#10;AI 生成的内容可能不正确。">
            <a:extLst>
              <a:ext uri="{FF2B5EF4-FFF2-40B4-BE49-F238E27FC236}">
                <a16:creationId xmlns:a16="http://schemas.microsoft.com/office/drawing/2014/main" id="{9897B49A-BC00-38E7-CDF1-F3F0604316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08792" y="1243265"/>
            <a:ext cx="2234761" cy="1676071"/>
          </a:xfrm>
          <a:prstGeom prst="rect">
            <a:avLst/>
          </a:prstGeom>
        </p:spPr>
      </p:pic>
      <p:pic>
        <p:nvPicPr>
          <p:cNvPr id="8" name="图片 7" descr="背景图案&#10;&#10;AI 生成的内容可能不正确。">
            <a:extLst>
              <a:ext uri="{FF2B5EF4-FFF2-40B4-BE49-F238E27FC236}">
                <a16:creationId xmlns:a16="http://schemas.microsoft.com/office/drawing/2014/main" id="{C4CD0026-176C-8ECF-518D-5697F665E2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3206" y="1243265"/>
            <a:ext cx="2234761" cy="1676071"/>
          </a:xfrm>
          <a:prstGeom prst="rect">
            <a:avLst/>
          </a:prstGeom>
        </p:spPr>
      </p:pic>
      <p:pic>
        <p:nvPicPr>
          <p:cNvPr id="9" name="图片 8" descr="图片包含 自然, 户外, 照片, 人们&#10;&#10;AI 生成的内容可能不正确。">
            <a:extLst>
              <a:ext uri="{FF2B5EF4-FFF2-40B4-BE49-F238E27FC236}">
                <a16:creationId xmlns:a16="http://schemas.microsoft.com/office/drawing/2014/main" id="{EE25268F-F6E6-48D4-542B-A161968332D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17620" y="1243265"/>
            <a:ext cx="2234761" cy="1676071"/>
          </a:xfrm>
          <a:prstGeom prst="rect">
            <a:avLst/>
          </a:prstGeom>
        </p:spPr>
      </p:pic>
      <p:pic>
        <p:nvPicPr>
          <p:cNvPr id="11" name="图片 10">
            <a:extLst>
              <a:ext uri="{FF2B5EF4-FFF2-40B4-BE49-F238E27FC236}">
                <a16:creationId xmlns:a16="http://schemas.microsoft.com/office/drawing/2014/main" id="{BF2E9163-521B-A826-011D-0AADBA969FB9}"/>
              </a:ext>
            </a:extLst>
          </p:cNvPr>
          <p:cNvPicPr>
            <a:picLocks noChangeAspect="1"/>
          </p:cNvPicPr>
          <p:nvPr/>
        </p:nvPicPr>
        <p:blipFill>
          <a:blip r:embed="rId7"/>
          <a:stretch>
            <a:fillRect/>
          </a:stretch>
        </p:blipFill>
        <p:spPr>
          <a:xfrm>
            <a:off x="6321658" y="1844824"/>
            <a:ext cx="1119522" cy="952935"/>
          </a:xfrm>
          <a:prstGeom prst="rect">
            <a:avLst/>
          </a:prstGeom>
        </p:spPr>
      </p:pic>
      <p:pic>
        <p:nvPicPr>
          <p:cNvPr id="13" name="图片 12">
            <a:extLst>
              <a:ext uri="{FF2B5EF4-FFF2-40B4-BE49-F238E27FC236}">
                <a16:creationId xmlns:a16="http://schemas.microsoft.com/office/drawing/2014/main" id="{1F4FA850-1553-1EAB-A732-DAAFB2796514}"/>
              </a:ext>
            </a:extLst>
          </p:cNvPr>
          <p:cNvPicPr>
            <a:picLocks noChangeAspect="1"/>
          </p:cNvPicPr>
          <p:nvPr/>
        </p:nvPicPr>
        <p:blipFill>
          <a:blip r:embed="rId8"/>
          <a:stretch>
            <a:fillRect/>
          </a:stretch>
        </p:blipFill>
        <p:spPr>
          <a:xfrm>
            <a:off x="8616280" y="1862537"/>
            <a:ext cx="1122168" cy="964318"/>
          </a:xfrm>
          <a:prstGeom prst="rect">
            <a:avLst/>
          </a:prstGeom>
        </p:spPr>
      </p:pic>
      <p:pic>
        <p:nvPicPr>
          <p:cNvPr id="15" name="图片 14">
            <a:extLst>
              <a:ext uri="{FF2B5EF4-FFF2-40B4-BE49-F238E27FC236}">
                <a16:creationId xmlns:a16="http://schemas.microsoft.com/office/drawing/2014/main" id="{E04C7121-5B68-79E4-74D6-43B0E37F7E2A}"/>
              </a:ext>
            </a:extLst>
          </p:cNvPr>
          <p:cNvPicPr>
            <a:picLocks noChangeAspect="1"/>
          </p:cNvPicPr>
          <p:nvPr/>
        </p:nvPicPr>
        <p:blipFill>
          <a:blip r:embed="rId9"/>
          <a:stretch>
            <a:fillRect/>
          </a:stretch>
        </p:blipFill>
        <p:spPr>
          <a:xfrm>
            <a:off x="10910833" y="1811506"/>
            <a:ext cx="1136441" cy="964384"/>
          </a:xfrm>
          <a:prstGeom prst="rect">
            <a:avLst/>
          </a:prstGeom>
        </p:spPr>
      </p:pic>
      <p:pic>
        <p:nvPicPr>
          <p:cNvPr id="17" name="图片 16">
            <a:extLst>
              <a:ext uri="{FF2B5EF4-FFF2-40B4-BE49-F238E27FC236}">
                <a16:creationId xmlns:a16="http://schemas.microsoft.com/office/drawing/2014/main" id="{0E9955D3-848F-8D2D-75E0-BA58EF5DB742}"/>
              </a:ext>
            </a:extLst>
          </p:cNvPr>
          <p:cNvPicPr>
            <a:picLocks noChangeAspect="1"/>
          </p:cNvPicPr>
          <p:nvPr/>
        </p:nvPicPr>
        <p:blipFill>
          <a:blip r:embed="rId10"/>
          <a:stretch>
            <a:fillRect/>
          </a:stretch>
        </p:blipFill>
        <p:spPr>
          <a:xfrm>
            <a:off x="4071619" y="1862538"/>
            <a:ext cx="1073347" cy="915502"/>
          </a:xfrm>
          <a:prstGeom prst="rect">
            <a:avLst/>
          </a:prstGeom>
        </p:spPr>
      </p:pic>
      <p:sp>
        <p:nvSpPr>
          <p:cNvPr id="18" name="文本框 17">
            <a:extLst>
              <a:ext uri="{FF2B5EF4-FFF2-40B4-BE49-F238E27FC236}">
                <a16:creationId xmlns:a16="http://schemas.microsoft.com/office/drawing/2014/main" id="{1C4B0E7E-11F7-1766-3C50-155FA16A666F}"/>
              </a:ext>
            </a:extLst>
          </p:cNvPr>
          <p:cNvSpPr txBox="1"/>
          <p:nvPr/>
        </p:nvSpPr>
        <p:spPr>
          <a:xfrm>
            <a:off x="7917210" y="2919336"/>
            <a:ext cx="1672766" cy="523220"/>
          </a:xfrm>
          <a:prstGeom prst="rect">
            <a:avLst/>
          </a:prstGeom>
          <a:noFill/>
        </p:spPr>
        <p:txBody>
          <a:bodyPr wrap="none" rtlCol="0">
            <a:spAutoFit/>
          </a:bodyPr>
          <a:lstStyle/>
          <a:p>
            <a:r>
              <a:rPr lang="en-US" altLang="zh-CN" sz="1400" dirty="0" err="1"/>
              <a:t>NiCr</a:t>
            </a:r>
            <a:r>
              <a:rPr lang="en-US" altLang="zh-CN" sz="1400" dirty="0"/>
              <a:t> </a:t>
            </a:r>
            <a:r>
              <a:rPr lang="en-GB" altLang="zh-CN" sz="1400" dirty="0"/>
              <a:t>Transition-layer</a:t>
            </a:r>
            <a:endParaRPr lang="zh-CN" altLang="en-US" sz="1400" dirty="0"/>
          </a:p>
          <a:p>
            <a:endParaRPr lang="zh-CN" altLang="en-US" sz="1400" dirty="0"/>
          </a:p>
        </p:txBody>
      </p:sp>
      <p:sp>
        <p:nvSpPr>
          <p:cNvPr id="19" name="文本框 18">
            <a:extLst>
              <a:ext uri="{FF2B5EF4-FFF2-40B4-BE49-F238E27FC236}">
                <a16:creationId xmlns:a16="http://schemas.microsoft.com/office/drawing/2014/main" id="{53C3698E-7ACB-4040-FC0F-D416A6C89A94}"/>
              </a:ext>
            </a:extLst>
          </p:cNvPr>
          <p:cNvSpPr txBox="1"/>
          <p:nvPr/>
        </p:nvSpPr>
        <p:spPr>
          <a:xfrm>
            <a:off x="3160435" y="2900963"/>
            <a:ext cx="2082434" cy="523220"/>
          </a:xfrm>
          <a:prstGeom prst="rect">
            <a:avLst/>
          </a:prstGeom>
          <a:noFill/>
        </p:spPr>
        <p:txBody>
          <a:bodyPr wrap="square" rtlCol="0">
            <a:spAutoFit/>
          </a:bodyPr>
          <a:lstStyle/>
          <a:p>
            <a:r>
              <a:rPr lang="en-US" altLang="zh-CN" sz="1400" dirty="0" err="1"/>
              <a:t>NiCr</a:t>
            </a:r>
            <a:r>
              <a:rPr lang="en-US" altLang="zh-CN" sz="1400" dirty="0"/>
              <a:t> Conductivity-layer</a:t>
            </a:r>
            <a:endParaRPr lang="zh-CN" altLang="en-US" sz="1400" dirty="0"/>
          </a:p>
          <a:p>
            <a:endParaRPr lang="zh-CN" altLang="en-US" sz="1400" dirty="0"/>
          </a:p>
        </p:txBody>
      </p:sp>
      <p:sp>
        <p:nvSpPr>
          <p:cNvPr id="20" name="文本框 19">
            <a:extLst>
              <a:ext uri="{FF2B5EF4-FFF2-40B4-BE49-F238E27FC236}">
                <a16:creationId xmlns:a16="http://schemas.microsoft.com/office/drawing/2014/main" id="{6FEB7E7F-70C8-CBE8-B97D-EF11F27ECBCE}"/>
              </a:ext>
            </a:extLst>
          </p:cNvPr>
          <p:cNvSpPr txBox="1"/>
          <p:nvPr/>
        </p:nvSpPr>
        <p:spPr>
          <a:xfrm>
            <a:off x="5326293" y="2919336"/>
            <a:ext cx="2082434" cy="523220"/>
          </a:xfrm>
          <a:prstGeom prst="rect">
            <a:avLst/>
          </a:prstGeom>
          <a:noFill/>
        </p:spPr>
        <p:txBody>
          <a:bodyPr wrap="square" rtlCol="0">
            <a:spAutoFit/>
          </a:bodyPr>
          <a:lstStyle/>
          <a:p>
            <a:r>
              <a:rPr lang="en-US" altLang="zh-CN" sz="1400" dirty="0"/>
              <a:t>Al</a:t>
            </a:r>
            <a:r>
              <a:rPr lang="en-US" altLang="zh-CN" sz="1400" baseline="-25000" dirty="0"/>
              <a:t>2</a:t>
            </a:r>
            <a:r>
              <a:rPr lang="en-US" altLang="zh-CN" sz="1400" dirty="0"/>
              <a:t>O</a:t>
            </a:r>
            <a:r>
              <a:rPr lang="en-US" altLang="zh-CN" sz="1400" baseline="-25000" dirty="0"/>
              <a:t>3</a:t>
            </a:r>
            <a:r>
              <a:rPr lang="en-US" altLang="zh-CN" sz="1400" dirty="0"/>
              <a:t> isolation layer</a:t>
            </a:r>
            <a:endParaRPr lang="zh-CN" altLang="en-US" sz="1400" dirty="0"/>
          </a:p>
          <a:p>
            <a:endParaRPr lang="zh-CN" altLang="en-US" sz="1400" dirty="0"/>
          </a:p>
        </p:txBody>
      </p:sp>
      <p:sp>
        <p:nvSpPr>
          <p:cNvPr id="21" name="文本框 20">
            <a:extLst>
              <a:ext uri="{FF2B5EF4-FFF2-40B4-BE49-F238E27FC236}">
                <a16:creationId xmlns:a16="http://schemas.microsoft.com/office/drawing/2014/main" id="{C067F502-A922-91F8-2925-0784CFC2BA3C}"/>
              </a:ext>
            </a:extLst>
          </p:cNvPr>
          <p:cNvSpPr txBox="1"/>
          <p:nvPr/>
        </p:nvSpPr>
        <p:spPr>
          <a:xfrm>
            <a:off x="10246257" y="2919336"/>
            <a:ext cx="1633011" cy="307777"/>
          </a:xfrm>
          <a:prstGeom prst="rect">
            <a:avLst/>
          </a:prstGeom>
          <a:noFill/>
        </p:spPr>
        <p:txBody>
          <a:bodyPr wrap="none" rtlCol="0">
            <a:spAutoFit/>
          </a:bodyPr>
          <a:lstStyle/>
          <a:p>
            <a:r>
              <a:rPr lang="en-US" altLang="zh-CN" sz="1400" dirty="0"/>
              <a:t>Al</a:t>
            </a:r>
            <a:r>
              <a:rPr lang="en-US" altLang="zh-CN" sz="1400" baseline="-25000" dirty="0"/>
              <a:t>2</a:t>
            </a:r>
            <a:r>
              <a:rPr lang="en-US" altLang="zh-CN" sz="1400" dirty="0"/>
              <a:t>O</a:t>
            </a:r>
            <a:r>
              <a:rPr lang="en-US" altLang="zh-CN" sz="1400" baseline="-25000" dirty="0"/>
              <a:t>3</a:t>
            </a:r>
            <a:r>
              <a:rPr lang="en-US" altLang="zh-CN" sz="1400" dirty="0"/>
              <a:t> isolation layer</a:t>
            </a:r>
            <a:endParaRPr lang="zh-CN" altLang="en-US" sz="1400" dirty="0"/>
          </a:p>
        </p:txBody>
      </p:sp>
      <p:grpSp>
        <p:nvGrpSpPr>
          <p:cNvPr id="59" name="组合 58">
            <a:extLst>
              <a:ext uri="{FF2B5EF4-FFF2-40B4-BE49-F238E27FC236}">
                <a16:creationId xmlns:a16="http://schemas.microsoft.com/office/drawing/2014/main" id="{11326B90-51DD-7E56-9D8D-2F55B397A408}"/>
              </a:ext>
            </a:extLst>
          </p:cNvPr>
          <p:cNvGrpSpPr/>
          <p:nvPr/>
        </p:nvGrpSpPr>
        <p:grpSpPr>
          <a:xfrm>
            <a:off x="7550586" y="3300148"/>
            <a:ext cx="4534068" cy="3375933"/>
            <a:chOff x="383383" y="3307686"/>
            <a:chExt cx="3960439" cy="3437329"/>
          </a:xfrm>
        </p:grpSpPr>
        <p:pic>
          <p:nvPicPr>
            <p:cNvPr id="4" name="图片 3" descr="背景图案&#10;&#10;AI 生成的内容可能不正确。">
              <a:extLst>
                <a:ext uri="{FF2B5EF4-FFF2-40B4-BE49-F238E27FC236}">
                  <a16:creationId xmlns:a16="http://schemas.microsoft.com/office/drawing/2014/main" id="{303E59F3-0682-124B-BCE7-8454289BAE0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3383" y="3307686"/>
              <a:ext cx="3960439" cy="3437329"/>
            </a:xfrm>
            <a:prstGeom prst="rect">
              <a:avLst/>
            </a:prstGeom>
          </p:spPr>
        </p:pic>
        <p:sp>
          <p:nvSpPr>
            <p:cNvPr id="55" name="文本框 54">
              <a:extLst>
                <a:ext uri="{FF2B5EF4-FFF2-40B4-BE49-F238E27FC236}">
                  <a16:creationId xmlns:a16="http://schemas.microsoft.com/office/drawing/2014/main" id="{C3C3DBF7-4C7F-8F45-2951-E739CA93974C}"/>
                </a:ext>
              </a:extLst>
            </p:cNvPr>
            <p:cNvSpPr txBox="1"/>
            <p:nvPr/>
          </p:nvSpPr>
          <p:spPr>
            <a:xfrm>
              <a:off x="411173" y="3374413"/>
              <a:ext cx="386644" cy="369332"/>
            </a:xfrm>
            <a:prstGeom prst="rect">
              <a:avLst/>
            </a:prstGeom>
            <a:solidFill>
              <a:schemeClr val="bg1"/>
            </a:solidFill>
          </p:spPr>
          <p:txBody>
            <a:bodyPr wrap="none" rtlCol="0">
              <a:spAutoFit/>
            </a:bodyPr>
            <a:lstStyle/>
            <a:p>
              <a:r>
                <a:rPr lang="en-US" altLang="zh-CN" dirty="0"/>
                <a:t>Ni</a:t>
              </a:r>
              <a:endParaRPr lang="zh-CN" altLang="en-US" dirty="0"/>
            </a:p>
          </p:txBody>
        </p:sp>
        <p:sp>
          <p:nvSpPr>
            <p:cNvPr id="56" name="文本框 55">
              <a:extLst>
                <a:ext uri="{FF2B5EF4-FFF2-40B4-BE49-F238E27FC236}">
                  <a16:creationId xmlns:a16="http://schemas.microsoft.com/office/drawing/2014/main" id="{80630275-61CA-AF4B-0E26-B91F13386EEA}"/>
                </a:ext>
              </a:extLst>
            </p:cNvPr>
            <p:cNvSpPr txBox="1"/>
            <p:nvPr/>
          </p:nvSpPr>
          <p:spPr>
            <a:xfrm>
              <a:off x="2377497" y="3374413"/>
              <a:ext cx="388248" cy="369332"/>
            </a:xfrm>
            <a:prstGeom prst="rect">
              <a:avLst/>
            </a:prstGeom>
            <a:solidFill>
              <a:schemeClr val="bg1"/>
            </a:solidFill>
          </p:spPr>
          <p:txBody>
            <a:bodyPr wrap="none" rtlCol="0">
              <a:spAutoFit/>
            </a:bodyPr>
            <a:lstStyle/>
            <a:p>
              <a:r>
                <a:rPr lang="en-US" altLang="zh-CN" dirty="0"/>
                <a:t>Cr</a:t>
              </a:r>
              <a:endParaRPr lang="zh-CN" altLang="en-US" dirty="0"/>
            </a:p>
          </p:txBody>
        </p:sp>
        <p:sp>
          <p:nvSpPr>
            <p:cNvPr id="57" name="文本框 56">
              <a:extLst>
                <a:ext uri="{FF2B5EF4-FFF2-40B4-BE49-F238E27FC236}">
                  <a16:creationId xmlns:a16="http://schemas.microsoft.com/office/drawing/2014/main" id="{0E75047E-99A6-04F5-4E59-CA7A8EFE2064}"/>
                </a:ext>
              </a:extLst>
            </p:cNvPr>
            <p:cNvSpPr txBox="1"/>
            <p:nvPr/>
          </p:nvSpPr>
          <p:spPr>
            <a:xfrm>
              <a:off x="411173" y="5120575"/>
              <a:ext cx="370614" cy="369332"/>
            </a:xfrm>
            <a:prstGeom prst="rect">
              <a:avLst/>
            </a:prstGeom>
            <a:solidFill>
              <a:schemeClr val="bg1"/>
            </a:solidFill>
          </p:spPr>
          <p:txBody>
            <a:bodyPr wrap="none" rtlCol="0">
              <a:spAutoFit/>
            </a:bodyPr>
            <a:lstStyle/>
            <a:p>
              <a:r>
                <a:rPr lang="en-US" altLang="zh-CN" dirty="0"/>
                <a:t>Al</a:t>
              </a:r>
              <a:endParaRPr lang="zh-CN" altLang="en-US" dirty="0"/>
            </a:p>
          </p:txBody>
        </p:sp>
        <p:sp>
          <p:nvSpPr>
            <p:cNvPr id="58" name="文本框 57">
              <a:extLst>
                <a:ext uri="{FF2B5EF4-FFF2-40B4-BE49-F238E27FC236}">
                  <a16:creationId xmlns:a16="http://schemas.microsoft.com/office/drawing/2014/main" id="{A9D9CC2D-D1E9-7C9F-CD96-971B17C2C735}"/>
                </a:ext>
              </a:extLst>
            </p:cNvPr>
            <p:cNvSpPr txBox="1"/>
            <p:nvPr/>
          </p:nvSpPr>
          <p:spPr>
            <a:xfrm>
              <a:off x="2363602" y="5120575"/>
              <a:ext cx="336952" cy="369332"/>
            </a:xfrm>
            <a:prstGeom prst="rect">
              <a:avLst/>
            </a:prstGeom>
            <a:solidFill>
              <a:schemeClr val="bg1"/>
            </a:solidFill>
          </p:spPr>
          <p:txBody>
            <a:bodyPr wrap="none" rtlCol="0">
              <a:spAutoFit/>
            </a:bodyPr>
            <a:lstStyle/>
            <a:p>
              <a:r>
                <a:rPr lang="en-US" altLang="zh-CN" dirty="0"/>
                <a:t>O</a:t>
              </a:r>
              <a:endParaRPr lang="zh-CN" altLang="en-US" dirty="0"/>
            </a:p>
          </p:txBody>
        </p:sp>
      </p:grpSp>
      <p:grpSp>
        <p:nvGrpSpPr>
          <p:cNvPr id="64" name="组合 63">
            <a:extLst>
              <a:ext uri="{FF2B5EF4-FFF2-40B4-BE49-F238E27FC236}">
                <a16:creationId xmlns:a16="http://schemas.microsoft.com/office/drawing/2014/main" id="{4030738F-A20C-1B7C-5BCB-F7BDB536EBFF}"/>
              </a:ext>
            </a:extLst>
          </p:cNvPr>
          <p:cNvGrpSpPr/>
          <p:nvPr/>
        </p:nvGrpSpPr>
        <p:grpSpPr>
          <a:xfrm>
            <a:off x="263352" y="3488045"/>
            <a:ext cx="7080507" cy="3154460"/>
            <a:chOff x="-145835" y="3413107"/>
            <a:chExt cx="7080507" cy="3154460"/>
          </a:xfrm>
        </p:grpSpPr>
        <p:grpSp>
          <p:nvGrpSpPr>
            <p:cNvPr id="60" name="组合 59">
              <a:extLst>
                <a:ext uri="{FF2B5EF4-FFF2-40B4-BE49-F238E27FC236}">
                  <a16:creationId xmlns:a16="http://schemas.microsoft.com/office/drawing/2014/main" id="{7B794746-E753-CADD-8B98-34BD8141BD5D}"/>
                </a:ext>
              </a:extLst>
            </p:cNvPr>
            <p:cNvGrpSpPr/>
            <p:nvPr/>
          </p:nvGrpSpPr>
          <p:grpSpPr>
            <a:xfrm>
              <a:off x="303107" y="3429000"/>
              <a:ext cx="5472608" cy="3138567"/>
              <a:chOff x="4521021" y="3348690"/>
              <a:chExt cx="5434056" cy="3226283"/>
            </a:xfrm>
          </p:grpSpPr>
          <p:pic>
            <p:nvPicPr>
              <p:cNvPr id="2" name="图片 1" descr="图片包含 图示&#10;&#10;AI 生成的内容可能不正确。">
                <a:extLst>
                  <a:ext uri="{FF2B5EF4-FFF2-40B4-BE49-F238E27FC236}">
                    <a16:creationId xmlns:a16="http://schemas.microsoft.com/office/drawing/2014/main" id="{019D2C96-C23D-1A41-248A-93A8F20816E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775715" y="3348690"/>
                <a:ext cx="4179362" cy="3226283"/>
              </a:xfrm>
              <a:prstGeom prst="rect">
                <a:avLst/>
              </a:prstGeom>
            </p:spPr>
          </p:pic>
          <p:sp>
            <p:nvSpPr>
              <p:cNvPr id="22" name="矩形 21">
                <a:extLst>
                  <a:ext uri="{FF2B5EF4-FFF2-40B4-BE49-F238E27FC236}">
                    <a16:creationId xmlns:a16="http://schemas.microsoft.com/office/drawing/2014/main" id="{434D1915-740F-9CF8-A86E-B48FABDA0DFB}"/>
                  </a:ext>
                </a:extLst>
              </p:cNvPr>
              <p:cNvSpPr/>
              <p:nvPr/>
            </p:nvSpPr>
            <p:spPr>
              <a:xfrm>
                <a:off x="5804098" y="4725616"/>
                <a:ext cx="1005026"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id="{FBF6DF1C-2982-52EC-5B1A-FB771FA52ECF}"/>
                  </a:ext>
                </a:extLst>
              </p:cNvPr>
              <p:cNvSpPr/>
              <p:nvPr/>
            </p:nvSpPr>
            <p:spPr>
              <a:xfrm>
                <a:off x="5792400" y="3895694"/>
                <a:ext cx="1005026"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9AF9C04B-9662-5AE8-E84A-2D3374E305FD}"/>
                  </a:ext>
                </a:extLst>
              </p:cNvPr>
              <p:cNvSpPr/>
              <p:nvPr/>
            </p:nvSpPr>
            <p:spPr>
              <a:xfrm>
                <a:off x="5804098" y="4513862"/>
                <a:ext cx="1005026"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51277B5-8D66-5F10-6331-D2E12735A506}"/>
                  </a:ext>
                </a:extLst>
              </p:cNvPr>
              <p:cNvSpPr/>
              <p:nvPr/>
            </p:nvSpPr>
            <p:spPr>
              <a:xfrm>
                <a:off x="5758782" y="5319125"/>
                <a:ext cx="1005026"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0B493254-59E6-BD1E-723B-E08199C169BA}"/>
                  </a:ext>
                </a:extLst>
              </p:cNvPr>
              <p:cNvSpPr/>
              <p:nvPr/>
            </p:nvSpPr>
            <p:spPr>
              <a:xfrm>
                <a:off x="5792400" y="5489907"/>
                <a:ext cx="1005026"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箭头连接符 27">
                <a:extLst>
                  <a:ext uri="{FF2B5EF4-FFF2-40B4-BE49-F238E27FC236}">
                    <a16:creationId xmlns:a16="http://schemas.microsoft.com/office/drawing/2014/main" id="{C1A15A9B-EBDE-7582-67D9-24744DCA2777}"/>
                  </a:ext>
                </a:extLst>
              </p:cNvPr>
              <p:cNvCxnSpPr/>
              <p:nvPr/>
            </p:nvCxnSpPr>
            <p:spPr>
              <a:xfrm>
                <a:off x="5969683" y="3941413"/>
                <a:ext cx="0" cy="572449"/>
              </a:xfrm>
              <a:prstGeom prst="straightConnector1">
                <a:avLst/>
              </a:prstGeom>
              <a:ln w="28575">
                <a:no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id="{4D9CB012-222C-4908-CC06-C03618F2D528}"/>
                  </a:ext>
                </a:extLst>
              </p:cNvPr>
              <p:cNvCxnSpPr/>
              <p:nvPr/>
            </p:nvCxnSpPr>
            <p:spPr>
              <a:xfrm>
                <a:off x="6306611" y="3941413"/>
                <a:ext cx="0" cy="572449"/>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ED805595-052C-E168-BB12-FB8B79E3D6F3}"/>
                  </a:ext>
                </a:extLst>
              </p:cNvPr>
              <p:cNvCxnSpPr/>
              <p:nvPr/>
            </p:nvCxnSpPr>
            <p:spPr>
              <a:xfrm>
                <a:off x="6312199" y="4771335"/>
                <a:ext cx="0" cy="572449"/>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id="{03331808-C1D7-831C-A50E-60096E6C0B43}"/>
                  </a:ext>
                </a:extLst>
              </p:cNvPr>
              <p:cNvSpPr txBox="1"/>
              <p:nvPr/>
            </p:nvSpPr>
            <p:spPr>
              <a:xfrm>
                <a:off x="6353160" y="4066024"/>
                <a:ext cx="1364008" cy="316379"/>
              </a:xfrm>
              <a:prstGeom prst="rect">
                <a:avLst/>
              </a:prstGeom>
              <a:solidFill>
                <a:srgbClr val="FFFF00"/>
              </a:solidFill>
            </p:spPr>
            <p:txBody>
              <a:bodyPr wrap="square" rtlCol="0">
                <a:spAutoFit/>
              </a:bodyPr>
              <a:lstStyle/>
              <a:p>
                <a:r>
                  <a:rPr lang="en-US" altLang="zh-CN" sz="1400" dirty="0"/>
                  <a:t>Al</a:t>
                </a:r>
                <a:r>
                  <a:rPr lang="en-US" altLang="zh-CN" sz="1400" baseline="-25000" dirty="0"/>
                  <a:t>2</a:t>
                </a:r>
                <a:r>
                  <a:rPr lang="en-US" altLang="zh-CN" sz="1400" dirty="0"/>
                  <a:t>O</a:t>
                </a:r>
                <a:r>
                  <a:rPr lang="en-US" altLang="zh-CN" sz="1400" baseline="-25000" dirty="0"/>
                  <a:t>3</a:t>
                </a:r>
                <a:r>
                  <a:rPr lang="zh-CN" altLang="en-US" sz="1400" dirty="0"/>
                  <a:t>：</a:t>
                </a:r>
                <a:r>
                  <a:rPr lang="en-US" altLang="zh-CN" sz="1400" dirty="0"/>
                  <a:t>174um</a:t>
                </a:r>
                <a:endParaRPr lang="zh-CN" altLang="en-US" sz="1400" dirty="0"/>
              </a:p>
            </p:txBody>
          </p:sp>
          <p:sp>
            <p:nvSpPr>
              <p:cNvPr id="36" name="文本框 35">
                <a:extLst>
                  <a:ext uri="{FF2B5EF4-FFF2-40B4-BE49-F238E27FC236}">
                    <a16:creationId xmlns:a16="http://schemas.microsoft.com/office/drawing/2014/main" id="{6C5D431F-4370-4C48-30A4-D48D0F2C6808}"/>
                  </a:ext>
                </a:extLst>
              </p:cNvPr>
              <p:cNvSpPr txBox="1"/>
              <p:nvPr/>
            </p:nvSpPr>
            <p:spPr>
              <a:xfrm>
                <a:off x="6362347" y="4914734"/>
                <a:ext cx="1317816" cy="316379"/>
              </a:xfrm>
              <a:prstGeom prst="rect">
                <a:avLst/>
              </a:prstGeom>
              <a:solidFill>
                <a:srgbClr val="FFFF00"/>
              </a:solidFill>
            </p:spPr>
            <p:txBody>
              <a:bodyPr wrap="square" rtlCol="0">
                <a:spAutoFit/>
              </a:bodyPr>
              <a:lstStyle/>
              <a:p>
                <a:r>
                  <a:rPr lang="en-US" altLang="zh-CN" sz="1400" dirty="0"/>
                  <a:t>Al</a:t>
                </a:r>
                <a:r>
                  <a:rPr lang="en-US" altLang="zh-CN" sz="1400" baseline="-25000" dirty="0"/>
                  <a:t>2</a:t>
                </a:r>
                <a:r>
                  <a:rPr lang="en-US" altLang="zh-CN" sz="1400" dirty="0"/>
                  <a:t>O</a:t>
                </a:r>
                <a:r>
                  <a:rPr lang="en-US" altLang="zh-CN" sz="1400" baseline="-25000" dirty="0"/>
                  <a:t>3</a:t>
                </a:r>
                <a:r>
                  <a:rPr lang="zh-CN" altLang="en-US" sz="1400" dirty="0"/>
                  <a:t>：</a:t>
                </a:r>
                <a:r>
                  <a:rPr lang="en-US" altLang="zh-CN" sz="1400" dirty="0"/>
                  <a:t>173um</a:t>
                </a:r>
                <a:endParaRPr lang="zh-CN" altLang="en-US" sz="1400" dirty="0"/>
              </a:p>
            </p:txBody>
          </p:sp>
          <p:cxnSp>
            <p:nvCxnSpPr>
              <p:cNvPr id="38" name="直接箭头连接符 37">
                <a:extLst>
                  <a:ext uri="{FF2B5EF4-FFF2-40B4-BE49-F238E27FC236}">
                    <a16:creationId xmlns:a16="http://schemas.microsoft.com/office/drawing/2014/main" id="{71F32169-DACB-98BE-2F07-FBDEDA801092}"/>
                  </a:ext>
                </a:extLst>
              </p:cNvPr>
              <p:cNvCxnSpPr/>
              <p:nvPr/>
            </p:nvCxnSpPr>
            <p:spPr>
              <a:xfrm>
                <a:off x="6088216" y="4221088"/>
                <a:ext cx="0" cy="292774"/>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6E38DEBC-6D8D-1F23-357A-7057A4E0C05A}"/>
                  </a:ext>
                </a:extLst>
              </p:cNvPr>
              <p:cNvCxnSpPr/>
              <p:nvPr/>
            </p:nvCxnSpPr>
            <p:spPr>
              <a:xfrm>
                <a:off x="5969683" y="5026351"/>
                <a:ext cx="0" cy="292774"/>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863F9F35-6654-B650-373B-21DFF643E045}"/>
                  </a:ext>
                </a:extLst>
              </p:cNvPr>
              <p:cNvCxnSpPr>
                <a:cxnSpLocks/>
              </p:cNvCxnSpPr>
              <p:nvPr/>
            </p:nvCxnSpPr>
            <p:spPr>
              <a:xfrm flipV="1">
                <a:off x="6088216" y="4771335"/>
                <a:ext cx="0" cy="360089"/>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a:extLst>
                  <a:ext uri="{FF2B5EF4-FFF2-40B4-BE49-F238E27FC236}">
                    <a16:creationId xmlns:a16="http://schemas.microsoft.com/office/drawing/2014/main" id="{1B7E4D67-577F-D5D8-81D6-E1ECB3B9DE4F}"/>
                  </a:ext>
                </a:extLst>
              </p:cNvPr>
              <p:cNvCxnSpPr>
                <a:cxnSpLocks/>
              </p:cNvCxnSpPr>
              <p:nvPr/>
            </p:nvCxnSpPr>
            <p:spPr>
              <a:xfrm flipV="1">
                <a:off x="5969683" y="5535626"/>
                <a:ext cx="0" cy="331289"/>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id="{B59884A9-B6CF-606E-229D-7F17497A90BC}"/>
                  </a:ext>
                </a:extLst>
              </p:cNvPr>
              <p:cNvSpPr txBox="1"/>
              <p:nvPr/>
            </p:nvSpPr>
            <p:spPr>
              <a:xfrm>
                <a:off x="7320136" y="5866915"/>
                <a:ext cx="426897" cy="379654"/>
              </a:xfrm>
              <a:prstGeom prst="rect">
                <a:avLst/>
              </a:prstGeom>
              <a:solidFill>
                <a:schemeClr val="accent6">
                  <a:lumMod val="75000"/>
                </a:schemeClr>
              </a:solidFill>
            </p:spPr>
            <p:txBody>
              <a:bodyPr wrap="none" rtlCol="0">
                <a:spAutoFit/>
              </a:bodyPr>
              <a:lstStyle/>
              <a:p>
                <a:r>
                  <a:rPr lang="en-US" altLang="zh-CN" b="1" dirty="0"/>
                  <a:t>Cu</a:t>
                </a:r>
                <a:endParaRPr lang="zh-CN" altLang="en-US" b="1" dirty="0"/>
              </a:p>
            </p:txBody>
          </p:sp>
          <p:sp>
            <p:nvSpPr>
              <p:cNvPr id="46" name="文本框 45">
                <a:extLst>
                  <a:ext uri="{FF2B5EF4-FFF2-40B4-BE49-F238E27FC236}">
                    <a16:creationId xmlns:a16="http://schemas.microsoft.com/office/drawing/2014/main" id="{6380DE22-FB09-3B17-14FD-EDB85F8476FC}"/>
                  </a:ext>
                </a:extLst>
              </p:cNvPr>
              <p:cNvSpPr txBox="1"/>
              <p:nvPr/>
            </p:nvSpPr>
            <p:spPr>
              <a:xfrm>
                <a:off x="4530260" y="4498553"/>
                <a:ext cx="1236236" cy="307777"/>
              </a:xfrm>
              <a:prstGeom prst="rect">
                <a:avLst/>
              </a:prstGeom>
              <a:solidFill>
                <a:srgbClr val="00B050"/>
              </a:solidFill>
            </p:spPr>
            <p:txBody>
              <a:bodyPr wrap="none" rtlCol="0">
                <a:spAutoFit/>
              </a:bodyPr>
              <a:lstStyle/>
              <a:p>
                <a:r>
                  <a:rPr lang="en-US" altLang="zh-CN" sz="1400" dirty="0" err="1"/>
                  <a:t>NiCr</a:t>
                </a:r>
                <a:r>
                  <a:rPr lang="zh-CN" altLang="en-US" sz="1400" dirty="0"/>
                  <a:t>：</a:t>
                </a:r>
                <a:r>
                  <a:rPr lang="en-US" altLang="zh-CN" sz="1400" dirty="0"/>
                  <a:t>64.5um</a:t>
                </a:r>
                <a:endParaRPr lang="zh-CN" altLang="en-US" sz="1400" dirty="0"/>
              </a:p>
            </p:txBody>
          </p:sp>
          <p:sp>
            <p:nvSpPr>
              <p:cNvPr id="47" name="文本框 46">
                <a:extLst>
                  <a:ext uri="{FF2B5EF4-FFF2-40B4-BE49-F238E27FC236}">
                    <a16:creationId xmlns:a16="http://schemas.microsoft.com/office/drawing/2014/main" id="{CAE5312A-4A05-726E-C79F-10C74800472C}"/>
                  </a:ext>
                </a:extLst>
              </p:cNvPr>
              <p:cNvSpPr txBox="1"/>
              <p:nvPr/>
            </p:nvSpPr>
            <p:spPr>
              <a:xfrm>
                <a:off x="4521021" y="5306462"/>
                <a:ext cx="1236236" cy="307777"/>
              </a:xfrm>
              <a:prstGeom prst="rect">
                <a:avLst/>
              </a:prstGeom>
              <a:solidFill>
                <a:srgbClr val="00B050"/>
              </a:solidFill>
            </p:spPr>
            <p:txBody>
              <a:bodyPr wrap="none" rtlCol="0">
                <a:spAutoFit/>
              </a:bodyPr>
              <a:lstStyle/>
              <a:p>
                <a:r>
                  <a:rPr lang="en-US" altLang="zh-CN" sz="1400" dirty="0" err="1"/>
                  <a:t>NiCr</a:t>
                </a:r>
                <a:r>
                  <a:rPr lang="zh-CN" altLang="en-US" sz="1400" dirty="0"/>
                  <a:t>：</a:t>
                </a:r>
                <a:r>
                  <a:rPr lang="en-US" altLang="zh-CN" sz="1400" dirty="0"/>
                  <a:t>59.5um</a:t>
                </a:r>
                <a:endParaRPr lang="zh-CN" altLang="en-US" sz="1400" dirty="0"/>
              </a:p>
            </p:txBody>
          </p:sp>
          <p:cxnSp>
            <p:nvCxnSpPr>
              <p:cNvPr id="49" name="直接连接符 48">
                <a:extLst>
                  <a:ext uri="{FF2B5EF4-FFF2-40B4-BE49-F238E27FC236}">
                    <a16:creationId xmlns:a16="http://schemas.microsoft.com/office/drawing/2014/main" id="{F2BAA581-6157-4F45-4B7A-74B5C91C66A6}"/>
                  </a:ext>
                </a:extLst>
              </p:cNvPr>
              <p:cNvCxnSpPr>
                <a:cxnSpLocks/>
                <a:stCxn id="26" idx="3"/>
              </p:cNvCxnSpPr>
              <p:nvPr/>
            </p:nvCxnSpPr>
            <p:spPr>
              <a:xfrm flipV="1">
                <a:off x="6797426" y="5489907"/>
                <a:ext cx="3157651" cy="228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id="{98BDF071-DE56-662D-6BF4-5B7AB5D763B4}"/>
                  </a:ext>
                </a:extLst>
              </p:cNvPr>
              <p:cNvCxnSpPr>
                <a:cxnSpLocks/>
              </p:cNvCxnSpPr>
              <p:nvPr/>
            </p:nvCxnSpPr>
            <p:spPr>
              <a:xfrm flipV="1">
                <a:off x="6773027" y="5327713"/>
                <a:ext cx="3157651" cy="228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id="{3CF3512D-FE81-9F7D-0736-6760F1CF0C91}"/>
                  </a:ext>
                </a:extLst>
              </p:cNvPr>
              <p:cNvCxnSpPr>
                <a:cxnSpLocks/>
              </p:cNvCxnSpPr>
              <p:nvPr/>
            </p:nvCxnSpPr>
            <p:spPr>
              <a:xfrm flipV="1">
                <a:off x="6763808" y="4729488"/>
                <a:ext cx="3157651" cy="228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EA9E28F3-061B-4501-C885-77E8C976E7B4}"/>
                  </a:ext>
                </a:extLst>
              </p:cNvPr>
              <p:cNvCxnSpPr>
                <a:cxnSpLocks/>
              </p:cNvCxnSpPr>
              <p:nvPr/>
            </p:nvCxnSpPr>
            <p:spPr>
              <a:xfrm flipV="1">
                <a:off x="6797426" y="4501705"/>
                <a:ext cx="3157651" cy="228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id="{3CD345D8-13E1-5895-58C6-C8D6F54AE589}"/>
                  </a:ext>
                </a:extLst>
              </p:cNvPr>
              <p:cNvCxnSpPr>
                <a:cxnSpLocks/>
              </p:cNvCxnSpPr>
              <p:nvPr/>
            </p:nvCxnSpPr>
            <p:spPr>
              <a:xfrm flipV="1">
                <a:off x="6748859" y="3890908"/>
                <a:ext cx="3157651" cy="2286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文本框 60">
              <a:extLst>
                <a:ext uri="{FF2B5EF4-FFF2-40B4-BE49-F238E27FC236}">
                  <a16:creationId xmlns:a16="http://schemas.microsoft.com/office/drawing/2014/main" id="{51AABAB8-E9E2-064D-068B-133CE560CD46}"/>
                </a:ext>
              </a:extLst>
            </p:cNvPr>
            <p:cNvSpPr txBox="1"/>
            <p:nvPr/>
          </p:nvSpPr>
          <p:spPr>
            <a:xfrm>
              <a:off x="5847515" y="4847010"/>
              <a:ext cx="957313" cy="369332"/>
            </a:xfrm>
            <a:prstGeom prst="rect">
              <a:avLst/>
            </a:prstGeom>
            <a:noFill/>
          </p:spPr>
          <p:txBody>
            <a:bodyPr wrap="none" rtlCol="0">
              <a:spAutoFit/>
            </a:bodyPr>
            <a:lstStyle/>
            <a:p>
              <a:r>
                <a:rPr lang="en-US" altLang="zh-CN" dirty="0"/>
                <a:t>=471um</a:t>
              </a:r>
              <a:endParaRPr lang="zh-CN" altLang="en-US" dirty="0"/>
            </a:p>
          </p:txBody>
        </p:sp>
        <p:sp>
          <p:nvSpPr>
            <p:cNvPr id="62" name="文本框 61">
              <a:extLst>
                <a:ext uri="{FF2B5EF4-FFF2-40B4-BE49-F238E27FC236}">
                  <a16:creationId xmlns:a16="http://schemas.microsoft.com/office/drawing/2014/main" id="{E21F636A-FCF7-E9AE-1248-F61F4190EE34}"/>
                </a:ext>
              </a:extLst>
            </p:cNvPr>
            <p:cNvSpPr txBox="1"/>
            <p:nvPr/>
          </p:nvSpPr>
          <p:spPr>
            <a:xfrm>
              <a:off x="-145835" y="3413107"/>
              <a:ext cx="906017" cy="307777"/>
            </a:xfrm>
            <a:prstGeom prst="rect">
              <a:avLst/>
            </a:prstGeom>
            <a:noFill/>
          </p:spPr>
          <p:txBody>
            <a:bodyPr wrap="none" rtlCol="0">
              <a:spAutoFit/>
            </a:bodyPr>
            <a:lstStyle/>
            <a:p>
              <a:r>
                <a:rPr lang="en-US" altLang="zh-CN" sz="1400" b="1" dirty="0">
                  <a:solidFill>
                    <a:srgbClr val="0000FF"/>
                  </a:solidFill>
                </a:rPr>
                <a:t>Thickness</a:t>
              </a:r>
              <a:endParaRPr lang="zh-CN" altLang="en-US" sz="1400" b="1" dirty="0">
                <a:solidFill>
                  <a:srgbClr val="0000FF"/>
                </a:solidFill>
              </a:endParaRPr>
            </a:p>
          </p:txBody>
        </p:sp>
        <p:sp>
          <p:nvSpPr>
            <p:cNvPr id="63" name="文本框 62">
              <a:extLst>
                <a:ext uri="{FF2B5EF4-FFF2-40B4-BE49-F238E27FC236}">
                  <a16:creationId xmlns:a16="http://schemas.microsoft.com/office/drawing/2014/main" id="{4BEF742A-9B0E-ECAB-F062-1C78C59603E9}"/>
                </a:ext>
              </a:extLst>
            </p:cNvPr>
            <p:cNvSpPr txBox="1"/>
            <p:nvPr/>
          </p:nvSpPr>
          <p:spPr>
            <a:xfrm>
              <a:off x="5847515" y="5376455"/>
              <a:ext cx="1087157" cy="369332"/>
            </a:xfrm>
            <a:prstGeom prst="rect">
              <a:avLst/>
            </a:prstGeom>
            <a:noFill/>
          </p:spPr>
          <p:txBody>
            <a:bodyPr wrap="none" rtlCol="0">
              <a:spAutoFit/>
            </a:bodyPr>
            <a:lstStyle/>
            <a:p>
              <a:r>
                <a:rPr lang="zh-CN" altLang="en-US" b="1" dirty="0">
                  <a:solidFill>
                    <a:srgbClr val="FF0000"/>
                  </a:solidFill>
                </a:rPr>
                <a:t>＜</a:t>
              </a:r>
              <a:r>
                <a:rPr lang="en-US" altLang="zh-CN" b="1" dirty="0">
                  <a:solidFill>
                    <a:srgbClr val="FF0000"/>
                  </a:solidFill>
                </a:rPr>
                <a:t>0.5mm</a:t>
              </a:r>
              <a:endParaRPr lang="zh-CN" altLang="en-US" b="1" dirty="0">
                <a:solidFill>
                  <a:srgbClr val="FF0000"/>
                </a:solidFill>
              </a:endParaRPr>
            </a:p>
          </p:txBody>
        </p:sp>
      </p:grpSp>
      <p:sp>
        <p:nvSpPr>
          <p:cNvPr id="12" name="标题 11">
            <a:extLst>
              <a:ext uri="{FF2B5EF4-FFF2-40B4-BE49-F238E27FC236}">
                <a16:creationId xmlns:a16="http://schemas.microsoft.com/office/drawing/2014/main" id="{B34C1B07-3ACA-47A8-95CD-8FD8B98D65A5}"/>
              </a:ext>
            </a:extLst>
          </p:cNvPr>
          <p:cNvSpPr>
            <a:spLocks noGrp="1"/>
          </p:cNvSpPr>
          <p:nvPr>
            <p:ph type="title"/>
          </p:nvPr>
        </p:nvSpPr>
        <p:spPr/>
        <p:txBody>
          <a:bodyPr>
            <a:normAutofit fontScale="90000"/>
          </a:bodyPr>
          <a:lstStyle/>
          <a:p>
            <a:r>
              <a:rPr lang="en-US" altLang="zh-CN" dirty="0"/>
              <a:t>Elements and thickness of thermal-spray heating layer</a:t>
            </a:r>
            <a:endParaRPr lang="zh-CN" altLang="en-US" dirty="0"/>
          </a:p>
        </p:txBody>
      </p:sp>
      <p:pic>
        <p:nvPicPr>
          <p:cNvPr id="65" name="图片 64">
            <a:extLst>
              <a:ext uri="{FF2B5EF4-FFF2-40B4-BE49-F238E27FC236}">
                <a16:creationId xmlns:a16="http://schemas.microsoft.com/office/drawing/2014/main" id="{732EBC8A-AD8E-4DE0-8838-691C3A25EC14}"/>
              </a:ext>
            </a:extLst>
          </p:cNvPr>
          <p:cNvPicPr>
            <a:picLocks noChangeAspect="1"/>
          </p:cNvPicPr>
          <p:nvPr/>
        </p:nvPicPr>
        <p:blipFill rotWithShape="1">
          <a:blip r:embed="rId13">
            <a:extLst>
              <a:ext uri="{28A0092B-C50C-407E-A947-70E740481C1C}">
                <a14:useLocalDpi xmlns:a14="http://schemas.microsoft.com/office/drawing/2010/main" val="0"/>
              </a:ext>
            </a:extLst>
          </a:blip>
          <a:srcRect l="28412" t="27226" r="17328" b="33750"/>
          <a:stretch/>
        </p:blipFill>
        <p:spPr>
          <a:xfrm>
            <a:off x="565150" y="1243265"/>
            <a:ext cx="2289235" cy="1695097"/>
          </a:xfrm>
          <a:prstGeom prst="rect">
            <a:avLst/>
          </a:prstGeom>
        </p:spPr>
      </p:pic>
    </p:spTree>
    <p:extLst>
      <p:ext uri="{BB962C8B-B14F-4D97-AF65-F5344CB8AC3E}">
        <p14:creationId xmlns:p14="http://schemas.microsoft.com/office/powerpoint/2010/main" val="31265065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5B792-E1A7-D512-B481-18A9539E4912}"/>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C38859ED-22F2-DAC9-B2C3-EBEE4765B41B}"/>
              </a:ext>
            </a:extLst>
          </p:cNvPr>
          <p:cNvPicPr>
            <a:picLocks noChangeAspect="1"/>
          </p:cNvPicPr>
          <p:nvPr/>
        </p:nvPicPr>
        <p:blipFill>
          <a:blip r:embed="rId3"/>
          <a:stretch>
            <a:fillRect/>
          </a:stretch>
        </p:blipFill>
        <p:spPr>
          <a:xfrm>
            <a:off x="4439816" y="3768064"/>
            <a:ext cx="3816424" cy="2708173"/>
          </a:xfrm>
          <a:prstGeom prst="rect">
            <a:avLst/>
          </a:prstGeom>
        </p:spPr>
      </p:pic>
      <p:pic>
        <p:nvPicPr>
          <p:cNvPr id="19" name="图片 18">
            <a:extLst>
              <a:ext uri="{FF2B5EF4-FFF2-40B4-BE49-F238E27FC236}">
                <a16:creationId xmlns:a16="http://schemas.microsoft.com/office/drawing/2014/main" id="{FA40443B-818D-E098-04C8-861740500371}"/>
              </a:ext>
            </a:extLst>
          </p:cNvPr>
          <p:cNvPicPr>
            <a:picLocks noChangeAspect="1"/>
          </p:cNvPicPr>
          <p:nvPr/>
        </p:nvPicPr>
        <p:blipFill rotWithShape="1">
          <a:blip r:embed="rId4"/>
          <a:srcRect l="37673" r="669" b="11857"/>
          <a:stretch/>
        </p:blipFill>
        <p:spPr>
          <a:xfrm>
            <a:off x="4638473" y="1587311"/>
            <a:ext cx="7157894" cy="2122000"/>
          </a:xfrm>
          <a:prstGeom prst="rect">
            <a:avLst/>
          </a:prstGeom>
        </p:spPr>
      </p:pic>
      <p:pic>
        <p:nvPicPr>
          <p:cNvPr id="23" name="图片 22">
            <a:extLst>
              <a:ext uri="{FF2B5EF4-FFF2-40B4-BE49-F238E27FC236}">
                <a16:creationId xmlns:a16="http://schemas.microsoft.com/office/drawing/2014/main" id="{59005D4A-65FE-7585-33F4-8FB736543EE0}"/>
              </a:ext>
            </a:extLst>
          </p:cNvPr>
          <p:cNvPicPr>
            <a:picLocks noChangeAspect="1"/>
          </p:cNvPicPr>
          <p:nvPr/>
        </p:nvPicPr>
        <p:blipFill>
          <a:blip r:embed="rId5"/>
          <a:stretch>
            <a:fillRect/>
          </a:stretch>
        </p:blipFill>
        <p:spPr>
          <a:xfrm>
            <a:off x="8353684" y="3768065"/>
            <a:ext cx="3594755" cy="2774852"/>
          </a:xfrm>
          <a:prstGeom prst="rect">
            <a:avLst/>
          </a:prstGeom>
        </p:spPr>
      </p:pic>
      <p:sp>
        <p:nvSpPr>
          <p:cNvPr id="25" name="文本框 24">
            <a:extLst>
              <a:ext uri="{FF2B5EF4-FFF2-40B4-BE49-F238E27FC236}">
                <a16:creationId xmlns:a16="http://schemas.microsoft.com/office/drawing/2014/main" id="{02DFECB2-7DF5-04E8-6BE8-822836FE2819}"/>
              </a:ext>
            </a:extLst>
          </p:cNvPr>
          <p:cNvSpPr txBox="1"/>
          <p:nvPr/>
        </p:nvSpPr>
        <p:spPr>
          <a:xfrm>
            <a:off x="9610317" y="5677196"/>
            <a:ext cx="2135521" cy="369332"/>
          </a:xfrm>
          <a:prstGeom prst="rect">
            <a:avLst/>
          </a:prstGeom>
          <a:noFill/>
        </p:spPr>
        <p:txBody>
          <a:bodyPr wrap="none" rtlCol="0">
            <a:spAutoFit/>
          </a:bodyPr>
          <a:lstStyle/>
          <a:p>
            <a:r>
              <a:rPr lang="en-US" altLang="zh-CN" dirty="0">
                <a:latin typeface="微软雅黑" panose="020B0503020204020204" pitchFamily="34" charset="-122"/>
                <a:ea typeface="微软雅黑" panose="020B0503020204020204" pitchFamily="34" charset="-122"/>
              </a:rPr>
              <a:t>Constant V=110V</a:t>
            </a:r>
            <a:endParaRPr lang="zh-CN" altLang="en-US"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C574EF4B-B3B1-69F3-A41C-24A1D19A37E7}"/>
              </a:ext>
            </a:extLst>
          </p:cNvPr>
          <p:cNvSpPr txBox="1"/>
          <p:nvPr/>
        </p:nvSpPr>
        <p:spPr>
          <a:xfrm>
            <a:off x="9878018" y="6478816"/>
            <a:ext cx="1223412" cy="307777"/>
          </a:xfrm>
          <a:prstGeom prst="rect">
            <a:avLst/>
          </a:prstGeom>
          <a:noFill/>
        </p:spPr>
        <p:txBody>
          <a:bodyPr wrap="none" rtlCol="0">
            <a:spAutoFit/>
          </a:bodyPr>
          <a:lstStyle/>
          <a:p>
            <a:r>
              <a:rPr lang="en-US" altLang="zh-CN" sz="1400" dirty="0"/>
              <a:t>D60-1500 mm</a:t>
            </a:r>
            <a:endParaRPr lang="zh-CN" altLang="en-US" sz="1400" dirty="0"/>
          </a:p>
        </p:txBody>
      </p:sp>
      <p:sp>
        <p:nvSpPr>
          <p:cNvPr id="14" name="标题 2">
            <a:extLst>
              <a:ext uri="{FF2B5EF4-FFF2-40B4-BE49-F238E27FC236}">
                <a16:creationId xmlns:a16="http://schemas.microsoft.com/office/drawing/2014/main" id="{FA7C2914-4F76-474D-8848-042F524C5A7F}"/>
              </a:ext>
            </a:extLst>
          </p:cNvPr>
          <p:cNvSpPr>
            <a:spLocks noGrp="1"/>
          </p:cNvSpPr>
          <p:nvPr>
            <p:ph type="title"/>
          </p:nvPr>
        </p:nvSpPr>
        <p:spPr>
          <a:xfrm>
            <a:off x="666712" y="142852"/>
            <a:ext cx="10763325" cy="725470"/>
          </a:xfrm>
        </p:spPr>
        <p:txBody>
          <a:bodyPr>
            <a:normAutofit/>
          </a:bodyPr>
          <a:lstStyle/>
          <a:p>
            <a:r>
              <a:rPr lang="en-US" altLang="zh-CN" sz="2800" dirty="0"/>
              <a:t>Prototype of </a:t>
            </a:r>
            <a:r>
              <a:rPr lang="en-US" altLang="zh-CN" dirty="0"/>
              <a:t>thermal-spray </a:t>
            </a:r>
            <a:r>
              <a:rPr lang="en-US" altLang="zh-CN" sz="2800" dirty="0"/>
              <a:t>heating </a:t>
            </a:r>
            <a:r>
              <a:rPr lang="en-US" altLang="zh-CN" dirty="0"/>
              <a:t>layer</a:t>
            </a:r>
            <a:r>
              <a:rPr lang="en-US" altLang="zh-CN" sz="2800" dirty="0"/>
              <a:t> and testing</a:t>
            </a:r>
            <a:endParaRPr lang="zh-CN" altLang="en-US" sz="2800" dirty="0"/>
          </a:p>
        </p:txBody>
      </p:sp>
      <p:pic>
        <p:nvPicPr>
          <p:cNvPr id="15" name="图片 14" descr="图表, 折线图&#10;&#10;AI 生成的内容可能不正确。">
            <a:extLst>
              <a:ext uri="{FF2B5EF4-FFF2-40B4-BE49-F238E27FC236}">
                <a16:creationId xmlns:a16="http://schemas.microsoft.com/office/drawing/2014/main" id="{0669F428-B2FA-4AED-8A2E-03558EDC42BA}"/>
              </a:ext>
            </a:extLst>
          </p:cNvPr>
          <p:cNvPicPr>
            <a:picLocks noChangeAspect="1"/>
          </p:cNvPicPr>
          <p:nvPr/>
        </p:nvPicPr>
        <p:blipFill>
          <a:blip r:embed="rId6"/>
          <a:stretch>
            <a:fillRect/>
          </a:stretch>
        </p:blipFill>
        <p:spPr>
          <a:xfrm>
            <a:off x="319650" y="3714347"/>
            <a:ext cx="3861575" cy="2691020"/>
          </a:xfrm>
          <a:prstGeom prst="rect">
            <a:avLst/>
          </a:prstGeom>
        </p:spPr>
      </p:pic>
      <p:pic>
        <p:nvPicPr>
          <p:cNvPr id="16" name="图片 15">
            <a:extLst>
              <a:ext uri="{FF2B5EF4-FFF2-40B4-BE49-F238E27FC236}">
                <a16:creationId xmlns:a16="http://schemas.microsoft.com/office/drawing/2014/main" id="{CA4D1CF7-5FA7-4182-82EE-719DAAFF60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8957" y="1587311"/>
            <a:ext cx="1604714" cy="2127036"/>
          </a:xfrm>
          <a:prstGeom prst="rect">
            <a:avLst/>
          </a:prstGeom>
        </p:spPr>
      </p:pic>
      <p:pic>
        <p:nvPicPr>
          <p:cNvPr id="17" name="图片 16">
            <a:extLst>
              <a:ext uri="{FF2B5EF4-FFF2-40B4-BE49-F238E27FC236}">
                <a16:creationId xmlns:a16="http://schemas.microsoft.com/office/drawing/2014/main" id="{A30AAB23-A46E-430D-B14A-811B2497CCCF}"/>
              </a:ext>
            </a:extLst>
          </p:cNvPr>
          <p:cNvPicPr>
            <a:picLocks noChangeAspect="1"/>
          </p:cNvPicPr>
          <p:nvPr/>
        </p:nvPicPr>
        <p:blipFill rotWithShape="1">
          <a:blip r:embed="rId8">
            <a:extLst>
              <a:ext uri="{28A0092B-C50C-407E-A947-70E740481C1C}">
                <a14:useLocalDpi xmlns:a14="http://schemas.microsoft.com/office/drawing/2010/main" val="0"/>
              </a:ext>
            </a:extLst>
          </a:blip>
          <a:srcRect l="29542" t="-1472" r="-1427" b="33074"/>
          <a:stretch/>
        </p:blipFill>
        <p:spPr>
          <a:xfrm>
            <a:off x="2576453" y="1525411"/>
            <a:ext cx="1721423" cy="2183900"/>
          </a:xfrm>
          <a:prstGeom prst="rect">
            <a:avLst/>
          </a:prstGeom>
        </p:spPr>
      </p:pic>
      <p:sp>
        <p:nvSpPr>
          <p:cNvPr id="21" name="文本框 20">
            <a:extLst>
              <a:ext uri="{FF2B5EF4-FFF2-40B4-BE49-F238E27FC236}">
                <a16:creationId xmlns:a16="http://schemas.microsoft.com/office/drawing/2014/main" id="{16C39A75-44B7-4D0C-944B-7E60FA5A2B96}"/>
              </a:ext>
            </a:extLst>
          </p:cNvPr>
          <p:cNvSpPr txBox="1"/>
          <p:nvPr/>
        </p:nvSpPr>
        <p:spPr>
          <a:xfrm>
            <a:off x="725487" y="1089781"/>
            <a:ext cx="4295156" cy="369332"/>
          </a:xfrm>
          <a:prstGeom prst="rect">
            <a:avLst/>
          </a:prstGeom>
          <a:noFill/>
        </p:spPr>
        <p:txBody>
          <a:bodyPr wrap="square" rtlCol="0">
            <a:spAutoFit/>
          </a:bodyPr>
          <a:lstStyle/>
          <a:p>
            <a:pPr algn="ctr"/>
            <a:r>
              <a:rPr lang="en-US" altLang="zh-CN" dirty="0"/>
              <a:t>Dimension: L1500*D60   Substrate: copper </a:t>
            </a:r>
            <a:endParaRPr lang="zh-CN" altLang="en-US" dirty="0"/>
          </a:p>
        </p:txBody>
      </p:sp>
      <p:sp>
        <p:nvSpPr>
          <p:cNvPr id="22" name="文本框 21">
            <a:extLst>
              <a:ext uri="{FF2B5EF4-FFF2-40B4-BE49-F238E27FC236}">
                <a16:creationId xmlns:a16="http://schemas.microsoft.com/office/drawing/2014/main" id="{BA90DF47-62CE-4EB6-A05E-48196B21B3FF}"/>
              </a:ext>
            </a:extLst>
          </p:cNvPr>
          <p:cNvSpPr txBox="1"/>
          <p:nvPr/>
        </p:nvSpPr>
        <p:spPr>
          <a:xfrm>
            <a:off x="422490" y="6417261"/>
            <a:ext cx="8933457" cy="369332"/>
          </a:xfrm>
          <a:prstGeom prst="rect">
            <a:avLst/>
          </a:prstGeom>
          <a:noFill/>
        </p:spPr>
        <p:txBody>
          <a:bodyPr wrap="square">
            <a:spAutoFit/>
          </a:bodyPr>
          <a:lstStyle/>
          <a:p>
            <a:r>
              <a:rPr lang="en-US" altLang="zh-CN" dirty="0"/>
              <a:t>Several ten times reheating tests which shows a good lifetimes and performance</a:t>
            </a:r>
            <a:endParaRPr lang="zh-CN" altLang="en-US" dirty="0"/>
          </a:p>
        </p:txBody>
      </p:sp>
    </p:spTree>
    <p:extLst>
      <p:ext uri="{BB962C8B-B14F-4D97-AF65-F5344CB8AC3E}">
        <p14:creationId xmlns:p14="http://schemas.microsoft.com/office/powerpoint/2010/main" val="3481939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16279786-366B-46EA-800B-651AD7C98590}"/>
              </a:ext>
            </a:extLst>
          </p:cNvPr>
          <p:cNvSpPr>
            <a:spLocks noGrp="1"/>
          </p:cNvSpPr>
          <p:nvPr>
            <p:ph type="title"/>
          </p:nvPr>
        </p:nvSpPr>
        <p:spPr/>
        <p:txBody>
          <a:bodyPr/>
          <a:lstStyle/>
          <a:p>
            <a:r>
              <a:rPr lang="en-US" altLang="zh-CN" dirty="0">
                <a:solidFill>
                  <a:schemeClr val="tx2"/>
                </a:solidFill>
              </a:rPr>
              <a:t>Plasma spraying devices</a:t>
            </a:r>
            <a:endParaRPr lang="zh-CN" altLang="en-US" dirty="0">
              <a:solidFill>
                <a:schemeClr val="tx2"/>
              </a:solidFill>
            </a:endParaRPr>
          </a:p>
        </p:txBody>
      </p:sp>
      <p:pic>
        <p:nvPicPr>
          <p:cNvPr id="7" name="图片 6">
            <a:extLst>
              <a:ext uri="{FF2B5EF4-FFF2-40B4-BE49-F238E27FC236}">
                <a16:creationId xmlns:a16="http://schemas.microsoft.com/office/drawing/2014/main" id="{8535CEDE-6F7A-431D-BD03-BE115912DD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0687" y="2090868"/>
            <a:ext cx="1620000" cy="2160000"/>
          </a:xfrm>
          <a:prstGeom prst="rect">
            <a:avLst/>
          </a:prstGeom>
        </p:spPr>
      </p:pic>
      <p:pic>
        <p:nvPicPr>
          <p:cNvPr id="9" name="图片 8">
            <a:extLst>
              <a:ext uri="{FF2B5EF4-FFF2-40B4-BE49-F238E27FC236}">
                <a16:creationId xmlns:a16="http://schemas.microsoft.com/office/drawing/2014/main" id="{0CF943A9-ED21-4434-A732-C5189F53C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6041" y="2111173"/>
            <a:ext cx="2879999" cy="2160000"/>
          </a:xfrm>
          <a:prstGeom prst="rect">
            <a:avLst/>
          </a:prstGeom>
        </p:spPr>
      </p:pic>
      <p:pic>
        <p:nvPicPr>
          <p:cNvPr id="11" name="图片 10">
            <a:extLst>
              <a:ext uri="{FF2B5EF4-FFF2-40B4-BE49-F238E27FC236}">
                <a16:creationId xmlns:a16="http://schemas.microsoft.com/office/drawing/2014/main" id="{86CE5B3E-64B9-4B0E-9D27-C3FED0F206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5603" y="2111173"/>
            <a:ext cx="1620000" cy="2160000"/>
          </a:xfrm>
          <a:prstGeom prst="rect">
            <a:avLst/>
          </a:prstGeom>
        </p:spPr>
      </p:pic>
      <p:pic>
        <p:nvPicPr>
          <p:cNvPr id="13" name="图片 12">
            <a:extLst>
              <a:ext uri="{FF2B5EF4-FFF2-40B4-BE49-F238E27FC236}">
                <a16:creationId xmlns:a16="http://schemas.microsoft.com/office/drawing/2014/main" id="{46F48B08-14DF-4F9F-9B3F-96F7FE6027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1104" y="2111173"/>
            <a:ext cx="1620000" cy="2160000"/>
          </a:xfrm>
          <a:prstGeom prst="rect">
            <a:avLst/>
          </a:prstGeom>
        </p:spPr>
      </p:pic>
      <p:pic>
        <p:nvPicPr>
          <p:cNvPr id="8" name="图片 7">
            <a:extLst>
              <a:ext uri="{FF2B5EF4-FFF2-40B4-BE49-F238E27FC236}">
                <a16:creationId xmlns:a16="http://schemas.microsoft.com/office/drawing/2014/main" id="{A95C3EAB-75BD-4C04-A43C-598B85CBF44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83196" y="4340781"/>
            <a:ext cx="1620000" cy="2160000"/>
          </a:xfrm>
          <a:prstGeom prst="rect">
            <a:avLst/>
          </a:prstGeom>
        </p:spPr>
      </p:pic>
      <p:pic>
        <p:nvPicPr>
          <p:cNvPr id="10" name="图片 9">
            <a:extLst>
              <a:ext uri="{FF2B5EF4-FFF2-40B4-BE49-F238E27FC236}">
                <a16:creationId xmlns:a16="http://schemas.microsoft.com/office/drawing/2014/main" id="{A7D98B64-422C-4B61-9685-81E4643C5B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64002" y="4340781"/>
            <a:ext cx="2880000" cy="2160000"/>
          </a:xfrm>
          <a:prstGeom prst="rect">
            <a:avLst/>
          </a:prstGeom>
        </p:spPr>
      </p:pic>
      <p:pic>
        <p:nvPicPr>
          <p:cNvPr id="12" name="图片 11">
            <a:extLst>
              <a:ext uri="{FF2B5EF4-FFF2-40B4-BE49-F238E27FC236}">
                <a16:creationId xmlns:a16="http://schemas.microsoft.com/office/drawing/2014/main" id="{C36A2019-8FEB-48C3-9226-6F35E05922C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09073" y="4340781"/>
            <a:ext cx="1620000" cy="2160000"/>
          </a:xfrm>
          <a:prstGeom prst="rect">
            <a:avLst/>
          </a:prstGeom>
        </p:spPr>
      </p:pic>
      <p:sp>
        <p:nvSpPr>
          <p:cNvPr id="2" name="文本框 1">
            <a:extLst>
              <a:ext uri="{FF2B5EF4-FFF2-40B4-BE49-F238E27FC236}">
                <a16:creationId xmlns:a16="http://schemas.microsoft.com/office/drawing/2014/main" id="{F82D26D0-8283-43B7-9791-1F327E2F674C}"/>
              </a:ext>
            </a:extLst>
          </p:cNvPr>
          <p:cNvSpPr txBox="1"/>
          <p:nvPr/>
        </p:nvSpPr>
        <p:spPr>
          <a:xfrm>
            <a:off x="314325" y="1276350"/>
            <a:ext cx="9848850" cy="369332"/>
          </a:xfrm>
          <a:prstGeom prst="rect">
            <a:avLst/>
          </a:prstGeom>
          <a:noFill/>
        </p:spPr>
        <p:txBody>
          <a:bodyPr wrap="square" rtlCol="0">
            <a:spAutoFit/>
          </a:bodyPr>
          <a:lstStyle/>
          <a:p>
            <a:pPr marL="285750" indent="-285750">
              <a:buFont typeface="Arial" panose="020B0604020202020204" pitchFamily="34" charset="0"/>
              <a:buChar char="•"/>
            </a:pPr>
            <a:r>
              <a:rPr lang="en-US" altLang="zh-CN" b="1" i="0" dirty="0">
                <a:solidFill>
                  <a:srgbClr val="0F1115"/>
                </a:solidFill>
                <a:effectLst/>
                <a:latin typeface="quote-cjk-patch"/>
              </a:rPr>
              <a:t>The spraying system is similar to the system detailed in the following pictures.</a:t>
            </a:r>
            <a:endParaRPr lang="zh-CN" altLang="en-US" dirty="0"/>
          </a:p>
        </p:txBody>
      </p:sp>
      <p:sp>
        <p:nvSpPr>
          <p:cNvPr id="14" name="灯片编号占位符 3">
            <a:extLst>
              <a:ext uri="{FF2B5EF4-FFF2-40B4-BE49-F238E27FC236}">
                <a16:creationId xmlns:a16="http://schemas.microsoft.com/office/drawing/2014/main" id="{A6D909A3-6AFF-43D2-9D72-B86E6CB971B6}"/>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23</a:t>
            </a:fld>
            <a:endParaRPr lang="zh-CN" altLang="en-US"/>
          </a:p>
        </p:txBody>
      </p:sp>
    </p:spTree>
    <p:extLst>
      <p:ext uri="{BB962C8B-B14F-4D97-AF65-F5344CB8AC3E}">
        <p14:creationId xmlns:p14="http://schemas.microsoft.com/office/powerpoint/2010/main" val="2951961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39F2265-C170-41CA-A0AD-4E7AA5CCADBD}"/>
              </a:ext>
            </a:extLst>
          </p:cNvPr>
          <p:cNvSpPr>
            <a:spLocks noGrp="1"/>
          </p:cNvSpPr>
          <p:nvPr>
            <p:ph idx="1"/>
          </p:nvPr>
        </p:nvSpPr>
        <p:spPr>
          <a:xfrm>
            <a:off x="338800" y="1319278"/>
            <a:ext cx="11699421" cy="4840303"/>
          </a:xfrm>
        </p:spPr>
        <p:txBody>
          <a:bodyPr>
            <a:normAutofit/>
          </a:bodyPr>
          <a:lstStyle/>
          <a:p>
            <a:r>
              <a:rPr lang="en-US" altLang="zh-CN" sz="2000" dirty="0">
                <a:latin typeface="+mn-lt"/>
                <a:cs typeface="Times New Roman" pitchFamily="18" charset="0"/>
              </a:rPr>
              <a:t>The production line for vacuum chamber NEG coating and thermally sprayed heating layers is currently under installation and will be commissioned by March 2026.</a:t>
            </a:r>
          </a:p>
          <a:p>
            <a:r>
              <a:rPr lang="en-US" altLang="zh-CN" sz="2000" dirty="0">
                <a:latin typeface="+mn-lt"/>
                <a:cs typeface="Times New Roman" pitchFamily="18" charset="0"/>
              </a:rPr>
              <a:t>It is capable of handling vacuum chambers with a minimum dimension of 56 mm and a maximum length of 11.5 meters for NEG coating applications. There are no dimensional restrictions for the thermal-sprayed heating layer process.</a:t>
            </a:r>
          </a:p>
          <a:p>
            <a:r>
              <a:rPr lang="en-US" altLang="zh-CN" sz="2000" dirty="0"/>
              <a:t>This production line will be up and running soon—we’re open for business and welcome collaboration on related manufacturing tasks.</a:t>
            </a:r>
          </a:p>
          <a:p>
            <a:r>
              <a:rPr lang="en-US" altLang="zh-CN" sz="2000" dirty="0">
                <a:latin typeface="+mn-lt"/>
                <a:cs typeface="Times New Roman" pitchFamily="18" charset="0"/>
              </a:rPr>
              <a:t>Additionally, a 1.5-meter prototype of the thermally sprayed heating layer has been fabricated, with relevant performance tests successfully completed.</a:t>
            </a:r>
          </a:p>
        </p:txBody>
      </p:sp>
      <p:sp>
        <p:nvSpPr>
          <p:cNvPr id="3" name="标题 2">
            <a:extLst>
              <a:ext uri="{FF2B5EF4-FFF2-40B4-BE49-F238E27FC236}">
                <a16:creationId xmlns:a16="http://schemas.microsoft.com/office/drawing/2014/main" id="{42FAE860-3974-496F-95E2-5D8AF840D22A}"/>
              </a:ext>
            </a:extLst>
          </p:cNvPr>
          <p:cNvSpPr>
            <a:spLocks noGrp="1"/>
          </p:cNvSpPr>
          <p:nvPr>
            <p:ph type="title"/>
          </p:nvPr>
        </p:nvSpPr>
        <p:spPr/>
        <p:txBody>
          <a:bodyPr/>
          <a:lstStyle/>
          <a:p>
            <a:r>
              <a:rPr lang="en-US" altLang="zh-CN" dirty="0">
                <a:solidFill>
                  <a:schemeClr val="accent1">
                    <a:lumMod val="75000"/>
                  </a:schemeClr>
                </a:solidFill>
              </a:rPr>
              <a:t>Summary</a:t>
            </a:r>
            <a:endParaRPr lang="zh-CN" altLang="en-US" dirty="0">
              <a:solidFill>
                <a:schemeClr val="accent1">
                  <a:lumMod val="75000"/>
                </a:schemeClr>
              </a:solidFill>
            </a:endParaRPr>
          </a:p>
        </p:txBody>
      </p:sp>
      <p:sp>
        <p:nvSpPr>
          <p:cNvPr id="5" name="灯片编号占位符 4">
            <a:extLst>
              <a:ext uri="{FF2B5EF4-FFF2-40B4-BE49-F238E27FC236}">
                <a16:creationId xmlns:a16="http://schemas.microsoft.com/office/drawing/2014/main" id="{F158467B-84C2-45D2-A61A-26056AA42576}"/>
              </a:ext>
            </a:extLst>
          </p:cNvPr>
          <p:cNvSpPr>
            <a:spLocks noGrp="1"/>
          </p:cNvSpPr>
          <p:nvPr>
            <p:ph type="sldNum" sz="quarter" idx="12"/>
          </p:nvPr>
        </p:nvSpPr>
        <p:spPr/>
        <p:txBody>
          <a:bodyPr/>
          <a:lstStyle/>
          <a:p>
            <a:fld id="{F15E9139-A00B-4B2A-98A6-095DC08F1345}" type="slidenum">
              <a:rPr lang="zh-CN" altLang="en-US" smtClean="0"/>
              <a:pPr/>
              <a:t>24</a:t>
            </a:fld>
            <a:endParaRPr lang="zh-CN" altLang="en-US" dirty="0"/>
          </a:p>
        </p:txBody>
      </p:sp>
      <p:sp>
        <p:nvSpPr>
          <p:cNvPr id="6" name="Content Placeholder 2">
            <a:extLst>
              <a:ext uri="{FF2B5EF4-FFF2-40B4-BE49-F238E27FC236}">
                <a16:creationId xmlns:a16="http://schemas.microsoft.com/office/drawing/2014/main" id="{6576D098-6338-4BB4-A384-DDFFBB823B61}"/>
              </a:ext>
            </a:extLst>
          </p:cNvPr>
          <p:cNvSpPr txBox="1">
            <a:spLocks/>
          </p:cNvSpPr>
          <p:nvPr/>
        </p:nvSpPr>
        <p:spPr>
          <a:xfrm>
            <a:off x="153779" y="4166828"/>
            <a:ext cx="11593288" cy="3096343"/>
          </a:xfrm>
          <a:prstGeom prst="rect">
            <a:avLst/>
          </a:prstGeom>
        </p:spPr>
        <p:txBody>
          <a:bodyPr vert="horz" lIns="91440" tIns="45720" rIns="91440" bIns="4572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3" indent="-342900">
              <a:spcBef>
                <a:spcPts val="0"/>
              </a:spcBef>
              <a:spcAft>
                <a:spcPts val="600"/>
              </a:spcAft>
              <a:buClr>
                <a:srgbClr val="FFC000"/>
              </a:buClr>
              <a:buSzPct val="80000"/>
              <a:buFont typeface="Wingdings" pitchFamily="2" charset="2"/>
              <a:buChar char="n"/>
            </a:pPr>
            <a:endParaRPr lang="en-US" altLang="zh-CN"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903248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txBox="1">
            <a:spLocks/>
          </p:cNvSpPr>
          <p:nvPr/>
        </p:nvSpPr>
        <p:spPr>
          <a:xfrm>
            <a:off x="1559496" y="2678745"/>
            <a:ext cx="9073008"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6600" dirty="0">
                <a:solidFill>
                  <a:srgbClr val="C00000"/>
                </a:solidFill>
              </a:rPr>
              <a:t>Thanks for your attention!</a:t>
            </a:r>
            <a:endParaRPr lang="zh-CN" altLang="en-US" sz="6600" dirty="0">
              <a:solidFill>
                <a:srgbClr val="C00000"/>
              </a:solidFill>
            </a:endParaRPr>
          </a:p>
        </p:txBody>
      </p:sp>
      <p:sp>
        <p:nvSpPr>
          <p:cNvPr id="8" name="Slide Number Placeholder 2"/>
          <p:cNvSpPr>
            <a:spLocks noGrp="1"/>
          </p:cNvSpPr>
          <p:nvPr>
            <p:ph type="sldNum" sz="quarter" idx="12"/>
          </p:nvPr>
        </p:nvSpPr>
        <p:spPr>
          <a:xfrm>
            <a:off x="9069808" y="6338623"/>
            <a:ext cx="2844800" cy="365125"/>
          </a:xfrm>
        </p:spPr>
        <p:txBody>
          <a:bodyPr/>
          <a:lstStyle/>
          <a:p>
            <a:fld id="{F15E9139-A00B-4B2A-98A6-095DC08F1345}" type="slidenum">
              <a:rPr lang="zh-CN" altLang="en-US" smtClean="0"/>
              <a:pPr/>
              <a:t>25</a:t>
            </a:fld>
            <a:endParaRPr lang="zh-CN" altLang="en-US" dirty="0"/>
          </a:p>
        </p:txBody>
      </p:sp>
    </p:spTree>
    <p:extLst>
      <p:ext uri="{BB962C8B-B14F-4D97-AF65-F5344CB8AC3E}">
        <p14:creationId xmlns:p14="http://schemas.microsoft.com/office/powerpoint/2010/main" val="3193199598"/>
      </p:ext>
    </p:extLst>
  </p:cSld>
  <p:clrMapOvr>
    <a:masterClrMapping/>
  </p:clrMapOvr>
  <mc:AlternateContent xmlns:mc="http://schemas.openxmlformats.org/markup-compatibility/2006" xmlns:p14="http://schemas.microsoft.com/office/powerpoint/2010/main">
    <mc:Choice Requires="p14">
      <p:transition spd="slow" p14:dur="2000" advTm="41147"/>
    </mc:Choice>
    <mc:Fallback xmlns="">
      <p:transition spd="slow" advTm="4114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D4DB3AD-15EA-4336-BBE2-065473CD73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968" t="20336" r="20583" b="18922"/>
          <a:stretch/>
        </p:blipFill>
        <p:spPr>
          <a:xfrm>
            <a:off x="3975684" y="1253851"/>
            <a:ext cx="3606800" cy="2330469"/>
          </a:xfrm>
          <a:prstGeom prst="rect">
            <a:avLst/>
          </a:prstGeom>
        </p:spPr>
      </p:pic>
      <p:graphicFrame>
        <p:nvGraphicFramePr>
          <p:cNvPr id="2" name="表格 1">
            <a:extLst>
              <a:ext uri="{FF2B5EF4-FFF2-40B4-BE49-F238E27FC236}">
                <a16:creationId xmlns:a16="http://schemas.microsoft.com/office/drawing/2014/main" id="{6D9437AE-FF7A-4D9B-8753-C2CAB4A79083}"/>
              </a:ext>
            </a:extLst>
          </p:cNvPr>
          <p:cNvGraphicFramePr>
            <a:graphicFrameLocks noGrp="1"/>
          </p:cNvGraphicFramePr>
          <p:nvPr/>
        </p:nvGraphicFramePr>
        <p:xfrm>
          <a:off x="248234" y="4102008"/>
          <a:ext cx="3606800" cy="2298044"/>
        </p:xfrm>
        <a:graphic>
          <a:graphicData uri="http://schemas.openxmlformats.org/drawingml/2006/table">
            <a:tbl>
              <a:tblPr>
                <a:tableStyleId>{9D7B26C5-4107-4FEC-AEDC-1716B250A1EF}</a:tableStyleId>
              </a:tblPr>
              <a:tblGrid>
                <a:gridCol w="2290179">
                  <a:extLst>
                    <a:ext uri="{9D8B030D-6E8A-4147-A177-3AD203B41FA5}">
                      <a16:colId xmlns:a16="http://schemas.microsoft.com/office/drawing/2014/main" val="3673301523"/>
                    </a:ext>
                  </a:extLst>
                </a:gridCol>
                <a:gridCol w="1316621">
                  <a:extLst>
                    <a:ext uri="{9D8B030D-6E8A-4147-A177-3AD203B41FA5}">
                      <a16:colId xmlns:a16="http://schemas.microsoft.com/office/drawing/2014/main" val="4002106948"/>
                    </a:ext>
                  </a:extLst>
                </a:gridCol>
              </a:tblGrid>
              <a:tr h="328292">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Accelerator</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GB" sz="1800" b="1" u="none" strike="noStrike" dirty="0">
                          <a:effectLst/>
                          <a:latin typeface="Times New Roman" panose="02020603050405020304" pitchFamily="18" charset="0"/>
                          <a:cs typeface="Times New Roman" panose="02020603050405020304" pitchFamily="18" charset="0"/>
                        </a:rPr>
                        <a:t>length/m</a:t>
                      </a:r>
                      <a:endParaRPr lang="en-GB" sz="18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3519415076"/>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LINAC</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1,601+335</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6373854"/>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Damping ring</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147</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119404535"/>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Booster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59199453"/>
                  </a:ext>
                </a:extLst>
              </a:tr>
              <a:tr h="328292">
                <a:tc>
                  <a:txBody>
                    <a:bodyPr/>
                    <a:lstStyle/>
                    <a:p>
                      <a:pPr algn="ctr" fontAlgn="b"/>
                      <a:r>
                        <a:rPr lang="en-GB" sz="1600" u="none" strike="noStrike">
                          <a:effectLst/>
                          <a:latin typeface="Times New Roman" panose="02020603050405020304" pitchFamily="18" charset="0"/>
                          <a:cs typeface="Times New Roman" panose="02020603050405020304" pitchFamily="18" charset="0"/>
                        </a:rPr>
                        <a:t>Collider</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200,000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732473930"/>
                  </a:ext>
                </a:extLst>
              </a:tr>
              <a:tr h="328292">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Transport  line</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4,680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615227230"/>
                  </a:ext>
                </a:extLst>
              </a:tr>
              <a:tr h="328292">
                <a:tc>
                  <a:txBody>
                    <a:bodyPr/>
                    <a:lstStyle/>
                    <a:p>
                      <a:pPr algn="ctr" fontAlgn="b"/>
                      <a:r>
                        <a:rPr lang="en-GB" sz="1600" i="1" u="none" strike="noStrike" dirty="0">
                          <a:effectLst/>
                          <a:latin typeface="Times New Roman" panose="02020603050405020304" pitchFamily="18" charset="0"/>
                          <a:cs typeface="Times New Roman" panose="02020603050405020304" pitchFamily="18" charset="0"/>
                        </a:rPr>
                        <a:t>Total length/m</a:t>
                      </a:r>
                      <a:endParaRPr lang="en-GB"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tc>
                  <a:txBody>
                    <a:bodyPr/>
                    <a:lstStyle/>
                    <a:p>
                      <a:pPr algn="ctr" fontAlgn="b"/>
                      <a:r>
                        <a:rPr lang="en-US" altLang="zh-CN" sz="1600" i="1" u="none" strike="noStrike" dirty="0">
                          <a:effectLst/>
                          <a:latin typeface="Times New Roman" panose="02020603050405020304" pitchFamily="18" charset="0"/>
                          <a:cs typeface="Times New Roman" panose="02020603050405020304" pitchFamily="18" charset="0"/>
                        </a:rPr>
                        <a:t>306,763</a:t>
                      </a:r>
                      <a:endParaRPr lang="en-US" altLang="zh-CN" sz="1600" b="0" i="1"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815844536"/>
                  </a:ext>
                </a:extLst>
              </a:tr>
            </a:tbl>
          </a:graphicData>
        </a:graphic>
      </p:graphicFrame>
      <p:pic>
        <p:nvPicPr>
          <p:cNvPr id="4" name="Picture 2" descr="C:\Users\Administrator\Desktop\11112.png">
            <a:extLst>
              <a:ext uri="{FF2B5EF4-FFF2-40B4-BE49-F238E27FC236}">
                <a16:creationId xmlns:a16="http://schemas.microsoft.com/office/drawing/2014/main" id="{B93443CA-B321-4076-ABB1-853C905F43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39278" y="142852"/>
            <a:ext cx="949382" cy="559540"/>
          </a:xfrm>
          <a:prstGeom prst="rect">
            <a:avLst/>
          </a:prstGeom>
          <a:noFill/>
          <a:extLst>
            <a:ext uri="{909E8E84-426E-40DD-AFC4-6F175D3DCCD1}">
              <a14:hiddenFill xmlns:a14="http://schemas.microsoft.com/office/drawing/2010/main">
                <a:solidFill>
                  <a:srgbClr val="FFFFFF"/>
                </a:solidFill>
              </a14:hiddenFill>
            </a:ext>
          </a:extLst>
        </p:spPr>
      </p:pic>
      <p:sp>
        <p:nvSpPr>
          <p:cNvPr id="5" name="标题 4">
            <a:extLst>
              <a:ext uri="{FF2B5EF4-FFF2-40B4-BE49-F238E27FC236}">
                <a16:creationId xmlns:a16="http://schemas.microsoft.com/office/drawing/2014/main" id="{9F41B730-D31B-48FF-93F9-3A25EB7F6BF7}"/>
              </a:ext>
            </a:extLst>
          </p:cNvPr>
          <p:cNvSpPr>
            <a:spLocks noGrp="1"/>
          </p:cNvSpPr>
          <p:nvPr>
            <p:ph type="title"/>
          </p:nvPr>
        </p:nvSpPr>
        <p:spPr/>
        <p:txBody>
          <a:bodyPr>
            <a:normAutofit/>
          </a:bodyPr>
          <a:lstStyle/>
          <a:p>
            <a:r>
              <a:rPr lang="en-US" altLang="zh-CN" b="1" dirty="0">
                <a:latin typeface="Arial" panose="020B0604020202020204" pitchFamily="34" charset="0"/>
                <a:cs typeface="Arial" panose="020B0604020202020204" pitchFamily="34" charset="0"/>
              </a:rPr>
              <a:t>Preview of CEPC vacuum system</a:t>
            </a:r>
            <a:endParaRPr lang="zh-CN" altLang="en-US" dirty="0">
              <a:latin typeface="Arial" panose="020B0604020202020204" pitchFamily="34" charset="0"/>
              <a:cs typeface="Arial" panose="020B0604020202020204" pitchFamily="34" charset="0"/>
            </a:endParaRPr>
          </a:p>
        </p:txBody>
      </p:sp>
      <p:sp>
        <p:nvSpPr>
          <p:cNvPr id="6" name="灯片编号占位符 3">
            <a:extLst>
              <a:ext uri="{FF2B5EF4-FFF2-40B4-BE49-F238E27FC236}">
                <a16:creationId xmlns:a16="http://schemas.microsoft.com/office/drawing/2014/main" id="{C6395CB3-9719-4B4E-A170-F97B78A5544A}"/>
              </a:ext>
            </a:extLst>
          </p:cNvPr>
          <p:cNvSpPr>
            <a:spLocks noGrp="1"/>
          </p:cNvSpPr>
          <p:nvPr>
            <p:ph type="sldNum" sz="quarter" idx="12"/>
          </p:nvPr>
        </p:nvSpPr>
        <p:spPr>
          <a:xfrm>
            <a:off x="10069550" y="6111821"/>
            <a:ext cx="1512849" cy="3214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39F095-3CD2-4D9F-8394-BD3C24143187}"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graphicFrame>
        <p:nvGraphicFramePr>
          <p:cNvPr id="7" name="表格 6">
            <a:extLst>
              <a:ext uri="{FF2B5EF4-FFF2-40B4-BE49-F238E27FC236}">
                <a16:creationId xmlns:a16="http://schemas.microsoft.com/office/drawing/2014/main" id="{7B3030BC-0238-4682-8BB5-04267E159FAF}"/>
              </a:ext>
            </a:extLst>
          </p:cNvPr>
          <p:cNvGraphicFramePr>
            <a:graphicFrameLocks noGrp="1"/>
          </p:cNvGraphicFramePr>
          <p:nvPr/>
        </p:nvGraphicFramePr>
        <p:xfrm>
          <a:off x="248234" y="2031687"/>
          <a:ext cx="3606800" cy="1694766"/>
        </p:xfrm>
        <a:graphic>
          <a:graphicData uri="http://schemas.openxmlformats.org/drawingml/2006/table">
            <a:tbl>
              <a:tblPr>
                <a:tableStyleId>{9D7B26C5-4107-4FEC-AEDC-1716B250A1EF}</a:tableStyleId>
              </a:tblPr>
              <a:tblGrid>
                <a:gridCol w="901700">
                  <a:extLst>
                    <a:ext uri="{9D8B030D-6E8A-4147-A177-3AD203B41FA5}">
                      <a16:colId xmlns:a16="http://schemas.microsoft.com/office/drawing/2014/main" val="897638284"/>
                    </a:ext>
                  </a:extLst>
                </a:gridCol>
                <a:gridCol w="901700">
                  <a:extLst>
                    <a:ext uri="{9D8B030D-6E8A-4147-A177-3AD203B41FA5}">
                      <a16:colId xmlns:a16="http://schemas.microsoft.com/office/drawing/2014/main" val="1213059500"/>
                    </a:ext>
                  </a:extLst>
                </a:gridCol>
                <a:gridCol w="901700">
                  <a:extLst>
                    <a:ext uri="{9D8B030D-6E8A-4147-A177-3AD203B41FA5}">
                      <a16:colId xmlns:a16="http://schemas.microsoft.com/office/drawing/2014/main" val="2577997580"/>
                    </a:ext>
                  </a:extLst>
                </a:gridCol>
                <a:gridCol w="901700">
                  <a:extLst>
                    <a:ext uri="{9D8B030D-6E8A-4147-A177-3AD203B41FA5}">
                      <a16:colId xmlns:a16="http://schemas.microsoft.com/office/drawing/2014/main" val="1013869858"/>
                    </a:ext>
                  </a:extLst>
                </a:gridCol>
              </a:tblGrid>
              <a:tr h="282461">
                <a:tc>
                  <a:txBody>
                    <a:bodyPr/>
                    <a:lstStyle/>
                    <a:p>
                      <a:pPr algn="ctr" fontAlgn="b"/>
                      <a:r>
                        <a:rPr lang="zh-CN" altLang="en-US" sz="1600" b="1" u="none" strike="noStrike" dirty="0">
                          <a:effectLst/>
                          <a:latin typeface="Times New Roman" panose="02020603050405020304" pitchFamily="18" charset="0"/>
                          <a:cs typeface="Times New Roman" panose="02020603050405020304" pitchFamily="18" charset="0"/>
                        </a:rPr>
                        <a:t>　</a:t>
                      </a:r>
                      <a:endParaRPr lang="zh-CN" altLang="en-US"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E</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b="1" u="none" strike="noStrike" dirty="0">
                          <a:effectLst/>
                          <a:latin typeface="Times New Roman" panose="02020603050405020304" pitchFamily="18" charset="0"/>
                          <a:cs typeface="Times New Roman" panose="02020603050405020304" pitchFamily="18" charset="0"/>
                        </a:rPr>
                        <a:t>I</a:t>
                      </a:r>
                      <a:endParaRPr lang="en-GB"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l-GR" sz="1600" b="1" u="none" strike="noStrike" dirty="0">
                          <a:effectLst/>
                          <a:latin typeface="Times New Roman" panose="02020603050405020304" pitchFamily="18" charset="0"/>
                          <a:cs typeface="Times New Roman" panose="02020603050405020304" pitchFamily="18" charset="0"/>
                        </a:rPr>
                        <a:t>ρ</a:t>
                      </a:r>
                      <a:endParaRPr lang="el-GR" sz="1600" b="1"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5760113"/>
                  </a:ext>
                </a:extLst>
              </a:tr>
              <a:tr h="282461">
                <a:tc>
                  <a:txBody>
                    <a:bodyPr/>
                    <a:lstStyle/>
                    <a:p>
                      <a:pPr algn="ctr" fontAlgn="b"/>
                      <a:r>
                        <a:rPr lang="zh-CN" altLang="en-US" sz="1600" u="none" strike="noStrike" dirty="0">
                          <a:effectLst/>
                          <a:latin typeface="Times New Roman" panose="02020603050405020304" pitchFamily="18" charset="0"/>
                          <a:cs typeface="Times New Roman" panose="02020603050405020304" pitchFamily="18" charset="0"/>
                        </a:rPr>
                        <a:t>　</a:t>
                      </a:r>
                      <a:endParaRPr lang="zh-CN" altLang="en-US"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err="1">
                          <a:effectLst/>
                          <a:latin typeface="Times New Roman" panose="02020603050405020304" pitchFamily="18" charset="0"/>
                          <a:cs typeface="Times New Roman" panose="02020603050405020304" pitchFamily="18" charset="0"/>
                        </a:rPr>
                        <a:t>Gev</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A</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GB" sz="1600" u="none" strike="noStrike" dirty="0">
                          <a:effectLst/>
                          <a:latin typeface="Times New Roman" panose="02020603050405020304" pitchFamily="18" charset="0"/>
                          <a:cs typeface="Times New Roman" panose="02020603050405020304" pitchFamily="18" charset="0"/>
                        </a:rPr>
                        <a:t>m</a:t>
                      </a:r>
                      <a:endParaRPr lang="en-GB"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223777803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Higgs</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120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0.0167</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791884483"/>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W</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0.084</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971588898"/>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Z</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45.5</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0.803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10700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118113605"/>
                  </a:ext>
                </a:extLst>
              </a:tr>
              <a:tr h="282461">
                <a:tc>
                  <a:txBody>
                    <a:bodyPr/>
                    <a:lstStyle/>
                    <a:p>
                      <a:pPr algn="ctr" fontAlgn="b"/>
                      <a:r>
                        <a:rPr lang="en-GB" sz="1600" u="none" strike="noStrike">
                          <a:effectLst/>
                          <a:latin typeface="Times New Roman" panose="02020603050405020304" pitchFamily="18" charset="0"/>
                          <a:cs typeface="Times New Roman" panose="02020603050405020304" pitchFamily="18" charset="0"/>
                        </a:rPr>
                        <a:t>tt</a:t>
                      </a:r>
                      <a:endParaRPr lang="en-GB"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180</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a:effectLst/>
                          <a:latin typeface="Times New Roman" panose="02020603050405020304" pitchFamily="18" charset="0"/>
                          <a:cs typeface="Times New Roman" panose="02020603050405020304" pitchFamily="18" charset="0"/>
                        </a:rPr>
                        <a:t>0.0033</a:t>
                      </a:r>
                      <a:endParaRPr lang="en-US" altLang="zh-CN" sz="1600" b="0" i="0" u="none" strike="noStrike">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600" u="none" strike="noStrike" dirty="0">
                          <a:effectLst/>
                          <a:latin typeface="Times New Roman" panose="02020603050405020304" pitchFamily="18" charset="0"/>
                          <a:cs typeface="Times New Roman" panose="02020603050405020304" pitchFamily="18" charset="0"/>
                        </a:rPr>
                        <a:t>10700</a:t>
                      </a:r>
                      <a:endParaRPr lang="en-US" altLang="zh-CN" sz="1600" b="0" i="0" u="none" strike="noStrike" dirty="0">
                        <a:solidFill>
                          <a:srgbClr val="000000"/>
                        </a:solidFill>
                        <a:effectLst/>
                        <a:latin typeface="Times New Roman" panose="02020603050405020304" pitchFamily="18" charset="0"/>
                        <a:ea typeface="等线" panose="02010600030101010101" pitchFamily="2" charset="-122"/>
                        <a:cs typeface="Times New Roman" panose="02020603050405020304" pitchFamily="18" charset="0"/>
                      </a:endParaRPr>
                    </a:p>
                  </a:txBody>
                  <a:tcPr marL="9525" marR="9525" marT="9525" marB="0" anchor="b"/>
                </a:tc>
                <a:extLst>
                  <a:ext uri="{0D108BD9-81ED-4DB2-BD59-A6C34878D82A}">
                    <a16:rowId xmlns:a16="http://schemas.microsoft.com/office/drawing/2014/main" val="3674136454"/>
                  </a:ext>
                </a:extLst>
              </a:tr>
            </a:tbl>
          </a:graphicData>
        </a:graphic>
      </p:graphicFrame>
      <p:sp>
        <p:nvSpPr>
          <p:cNvPr id="8" name="矩形 7">
            <a:extLst>
              <a:ext uri="{FF2B5EF4-FFF2-40B4-BE49-F238E27FC236}">
                <a16:creationId xmlns:a16="http://schemas.microsoft.com/office/drawing/2014/main" id="{839A571B-48A3-490C-B528-F61A135F9CE1}"/>
              </a:ext>
            </a:extLst>
          </p:cNvPr>
          <p:cNvSpPr/>
          <p:nvPr/>
        </p:nvSpPr>
        <p:spPr>
          <a:xfrm>
            <a:off x="563694" y="1656132"/>
            <a:ext cx="2975879"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Machine and Vacuum Parameters</a:t>
            </a:r>
          </a:p>
        </p:txBody>
      </p:sp>
      <p:pic>
        <p:nvPicPr>
          <p:cNvPr id="9" name="图片 8">
            <a:extLst>
              <a:ext uri="{FF2B5EF4-FFF2-40B4-BE49-F238E27FC236}">
                <a16:creationId xmlns:a16="http://schemas.microsoft.com/office/drawing/2014/main" id="{1583959D-9534-4388-8185-7A996E9880F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1253" y="3489274"/>
            <a:ext cx="1611880" cy="2815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a:extLst>
              <a:ext uri="{FF2B5EF4-FFF2-40B4-BE49-F238E27FC236}">
                <a16:creationId xmlns:a16="http://schemas.microsoft.com/office/drawing/2014/main" id="{949AA35D-2C50-4A02-A16E-022A2A388A0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5589" b="24167"/>
          <a:stretch/>
        </p:blipFill>
        <p:spPr>
          <a:xfrm>
            <a:off x="7876776" y="1743456"/>
            <a:ext cx="3914557" cy="1937420"/>
          </a:xfrm>
          <a:prstGeom prst="rect">
            <a:avLst/>
          </a:prstGeom>
        </p:spPr>
      </p:pic>
      <p:pic>
        <p:nvPicPr>
          <p:cNvPr id="12" name="图片 11">
            <a:extLst>
              <a:ext uri="{FF2B5EF4-FFF2-40B4-BE49-F238E27FC236}">
                <a16:creationId xmlns:a16="http://schemas.microsoft.com/office/drawing/2014/main" id="{D0EF10AA-E74F-4B44-B603-E88AAB7774D5}"/>
              </a:ext>
            </a:extLst>
          </p:cNvPr>
          <p:cNvPicPr>
            <a:picLocks noChangeAspect="1"/>
          </p:cNvPicPr>
          <p:nvPr/>
        </p:nvPicPr>
        <p:blipFill rotWithShape="1">
          <a:blip r:embed="rId6"/>
          <a:srcRect t="15740" b="15465"/>
          <a:stretch/>
        </p:blipFill>
        <p:spPr>
          <a:xfrm>
            <a:off x="7876776" y="5116176"/>
            <a:ext cx="2427661" cy="1188832"/>
          </a:xfrm>
          <a:prstGeom prst="rect">
            <a:avLst/>
          </a:prstGeom>
        </p:spPr>
      </p:pic>
      <p:grpSp>
        <p:nvGrpSpPr>
          <p:cNvPr id="13" name="组合 12">
            <a:extLst>
              <a:ext uri="{FF2B5EF4-FFF2-40B4-BE49-F238E27FC236}">
                <a16:creationId xmlns:a16="http://schemas.microsoft.com/office/drawing/2014/main" id="{8D1C60F5-15D6-4BEA-A9EC-A442447B2F71}"/>
              </a:ext>
            </a:extLst>
          </p:cNvPr>
          <p:cNvGrpSpPr/>
          <p:nvPr/>
        </p:nvGrpSpPr>
        <p:grpSpPr>
          <a:xfrm>
            <a:off x="7884263" y="3699757"/>
            <a:ext cx="2745425" cy="1311274"/>
            <a:chOff x="5649270" y="28890974"/>
            <a:chExt cx="8769397" cy="3379891"/>
          </a:xfrm>
        </p:grpSpPr>
        <p:pic>
          <p:nvPicPr>
            <p:cNvPr id="14" name="图片 13">
              <a:extLst>
                <a:ext uri="{FF2B5EF4-FFF2-40B4-BE49-F238E27FC236}">
                  <a16:creationId xmlns:a16="http://schemas.microsoft.com/office/drawing/2014/main" id="{E30B6569-5827-4A1C-962A-531EA9D0E0A8}"/>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t="2613" b="-1"/>
            <a:stretch/>
          </p:blipFill>
          <p:spPr>
            <a:xfrm>
              <a:off x="9733966" y="28910357"/>
              <a:ext cx="4684701" cy="3360508"/>
            </a:xfrm>
            <a:prstGeom prst="rect">
              <a:avLst/>
            </a:prstGeom>
          </p:spPr>
        </p:pic>
        <p:pic>
          <p:nvPicPr>
            <p:cNvPr id="15" name="图片 14">
              <a:extLst>
                <a:ext uri="{FF2B5EF4-FFF2-40B4-BE49-F238E27FC236}">
                  <a16:creationId xmlns:a16="http://schemas.microsoft.com/office/drawing/2014/main" id="{D6C4BF38-2EE4-4DF8-8F99-ECBE4785CBDD}"/>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rcRect r="19788"/>
            <a:stretch/>
          </p:blipFill>
          <p:spPr>
            <a:xfrm>
              <a:off x="5649270" y="28890974"/>
              <a:ext cx="3757764" cy="3379891"/>
            </a:xfrm>
            <a:prstGeom prst="rect">
              <a:avLst/>
            </a:prstGeom>
          </p:spPr>
        </p:pic>
      </p:grpSp>
      <p:pic>
        <p:nvPicPr>
          <p:cNvPr id="16" name="图片 15">
            <a:extLst>
              <a:ext uri="{FF2B5EF4-FFF2-40B4-BE49-F238E27FC236}">
                <a16:creationId xmlns:a16="http://schemas.microsoft.com/office/drawing/2014/main" id="{4D62D3EF-E72E-436E-8754-6DA9139EE6DA}"/>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0800" t="16879" r="8001" b="18501"/>
          <a:stretch/>
        </p:blipFill>
        <p:spPr>
          <a:xfrm>
            <a:off x="10569721" y="3707277"/>
            <a:ext cx="1221612" cy="1296235"/>
          </a:xfrm>
          <a:prstGeom prst="rect">
            <a:avLst/>
          </a:prstGeom>
        </p:spPr>
      </p:pic>
      <p:pic>
        <p:nvPicPr>
          <p:cNvPr id="19" name="图片 18">
            <a:extLst>
              <a:ext uri="{FF2B5EF4-FFF2-40B4-BE49-F238E27FC236}">
                <a16:creationId xmlns:a16="http://schemas.microsoft.com/office/drawing/2014/main" id="{ADE237E0-A623-4836-83E1-7587186A8F29}"/>
              </a:ext>
            </a:extLst>
          </p:cNvPr>
          <p:cNvPicPr>
            <a:picLocks noChangeAspect="1"/>
          </p:cNvPicPr>
          <p:nvPr/>
        </p:nvPicPr>
        <p:blipFill>
          <a:blip r:embed="rId12"/>
          <a:srcRect l="14497"/>
          <a:stretch>
            <a:fillRect/>
          </a:stretch>
        </p:blipFill>
        <p:spPr>
          <a:xfrm>
            <a:off x="6081235" y="3494052"/>
            <a:ext cx="1614418" cy="1622123"/>
          </a:xfrm>
          <a:prstGeom prst="rect">
            <a:avLst/>
          </a:prstGeom>
        </p:spPr>
      </p:pic>
      <p:pic>
        <p:nvPicPr>
          <p:cNvPr id="10" name="图片 9">
            <a:extLst>
              <a:ext uri="{FF2B5EF4-FFF2-40B4-BE49-F238E27FC236}">
                <a16:creationId xmlns:a16="http://schemas.microsoft.com/office/drawing/2014/main" id="{F008D8F2-0FC9-4546-9AA0-8D60EA72BB3B}"/>
              </a:ext>
            </a:extLst>
          </p:cNvPr>
          <p:cNvPicPr>
            <a:picLocks noChangeAspect="1"/>
          </p:cNvPicPr>
          <p:nvPr/>
        </p:nvPicPr>
        <p:blipFill>
          <a:blip r:embed="rId13"/>
          <a:stretch>
            <a:fillRect/>
          </a:stretch>
        </p:blipFill>
        <p:spPr>
          <a:xfrm>
            <a:off x="6081572" y="4587932"/>
            <a:ext cx="1611880" cy="1717076"/>
          </a:xfrm>
          <a:prstGeom prst="rect">
            <a:avLst/>
          </a:prstGeom>
        </p:spPr>
      </p:pic>
      <p:pic>
        <p:nvPicPr>
          <p:cNvPr id="20" name="图片 19">
            <a:extLst>
              <a:ext uri="{FF2B5EF4-FFF2-40B4-BE49-F238E27FC236}">
                <a16:creationId xmlns:a16="http://schemas.microsoft.com/office/drawing/2014/main" id="{6171F80D-AE5B-4EE8-A334-54F4C2A30F5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034236" y="5038727"/>
            <a:ext cx="1909530" cy="1296236"/>
          </a:xfrm>
          <a:prstGeom prst="rect">
            <a:avLst/>
          </a:prstGeom>
        </p:spPr>
      </p:pic>
      <p:sp>
        <p:nvSpPr>
          <p:cNvPr id="21" name="文本框 20">
            <a:extLst>
              <a:ext uri="{FF2B5EF4-FFF2-40B4-BE49-F238E27FC236}">
                <a16:creationId xmlns:a16="http://schemas.microsoft.com/office/drawing/2014/main" id="{7CA8DD30-AE49-4BE6-B248-D88C8206C6C2}"/>
              </a:ext>
            </a:extLst>
          </p:cNvPr>
          <p:cNvSpPr txBox="1"/>
          <p:nvPr/>
        </p:nvSpPr>
        <p:spPr>
          <a:xfrm>
            <a:off x="7778187" y="1164400"/>
            <a:ext cx="4165579" cy="400110"/>
          </a:xfrm>
          <a:prstGeom prst="rect">
            <a:avLst/>
          </a:prstGeom>
          <a:noFill/>
        </p:spPr>
        <p:txBody>
          <a:bodyPr wrap="square" rtlCol="0">
            <a:spAutoFit/>
          </a:bodyPr>
          <a:lstStyle/>
          <a:p>
            <a:pPr marL="285750" indent="-285750">
              <a:buFont typeface="Wingdings" panose="05000000000000000000" pitchFamily="2" charset="2"/>
              <a:buChar char="u"/>
            </a:pPr>
            <a:r>
              <a:rPr lang="en-US" altLang="zh-CN" sz="2000" dirty="0"/>
              <a:t>Technical developments in TDR</a:t>
            </a:r>
            <a:endParaRPr lang="zh-CN" altLang="en-US" sz="2000" dirty="0"/>
          </a:p>
        </p:txBody>
      </p:sp>
      <p:sp>
        <p:nvSpPr>
          <p:cNvPr id="17" name="文本框 16">
            <a:extLst>
              <a:ext uri="{FF2B5EF4-FFF2-40B4-BE49-F238E27FC236}">
                <a16:creationId xmlns:a16="http://schemas.microsoft.com/office/drawing/2014/main" id="{568B251E-E92B-44CE-9DB2-9C98FADD2858}"/>
              </a:ext>
            </a:extLst>
          </p:cNvPr>
          <p:cNvSpPr txBox="1"/>
          <p:nvPr/>
        </p:nvSpPr>
        <p:spPr>
          <a:xfrm>
            <a:off x="4451253" y="6382457"/>
            <a:ext cx="5672802" cy="369332"/>
          </a:xfrm>
          <a:prstGeom prst="rect">
            <a:avLst/>
          </a:prstGeom>
          <a:noFill/>
        </p:spPr>
        <p:txBody>
          <a:bodyPr wrap="square" rtlCol="0">
            <a:spAutoFit/>
          </a:bodyPr>
          <a:lstStyle/>
          <a:p>
            <a:r>
              <a:rPr lang="en-US" altLang="zh-CN" dirty="0"/>
              <a:t>Those prototypes have a</a:t>
            </a:r>
            <a:r>
              <a:rPr lang="zh-CN" altLang="en-US" dirty="0"/>
              <a:t> </a:t>
            </a:r>
            <a:r>
              <a:rPr lang="en-US" altLang="zh-CN" dirty="0"/>
              <a:t>good</a:t>
            </a:r>
            <a:r>
              <a:rPr lang="zh-CN" altLang="en-US" dirty="0"/>
              <a:t> </a:t>
            </a:r>
            <a:r>
              <a:rPr lang="en-US" altLang="zh-CN" dirty="0"/>
              <a:t>application in HEPS.</a:t>
            </a:r>
            <a:endParaRPr lang="zh-CN" altLang="en-US" dirty="0"/>
          </a:p>
        </p:txBody>
      </p:sp>
    </p:spTree>
    <p:extLst>
      <p:ext uri="{BB962C8B-B14F-4D97-AF65-F5344CB8AC3E}">
        <p14:creationId xmlns:p14="http://schemas.microsoft.com/office/powerpoint/2010/main" val="2992371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803C539A-67A3-4228-B1B5-A86921881064}"/>
              </a:ext>
            </a:extLst>
          </p:cNvPr>
          <p:cNvGrpSpPr/>
          <p:nvPr/>
        </p:nvGrpSpPr>
        <p:grpSpPr>
          <a:xfrm>
            <a:off x="666712" y="1141802"/>
            <a:ext cx="5996876" cy="3229625"/>
            <a:chOff x="1113632" y="1077531"/>
            <a:chExt cx="7655431" cy="4178700"/>
          </a:xfrm>
        </p:grpSpPr>
        <p:sp>
          <p:nvSpPr>
            <p:cNvPr id="36" name="矩形: 圆角 35">
              <a:extLst>
                <a:ext uri="{FF2B5EF4-FFF2-40B4-BE49-F238E27FC236}">
                  <a16:creationId xmlns:a16="http://schemas.microsoft.com/office/drawing/2014/main" id="{BF5C0F34-751A-437A-B286-9415E7543E8C}"/>
                </a:ext>
              </a:extLst>
            </p:cNvPr>
            <p:cNvSpPr/>
            <p:nvPr/>
          </p:nvSpPr>
          <p:spPr>
            <a:xfrm>
              <a:off x="1113632" y="2884762"/>
              <a:ext cx="995270" cy="625365"/>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4" name="椭圆 3">
              <a:extLst>
                <a:ext uri="{FF2B5EF4-FFF2-40B4-BE49-F238E27FC236}">
                  <a16:creationId xmlns:a16="http://schemas.microsoft.com/office/drawing/2014/main" id="{6BF58159-C7A0-4897-9E4A-2576310F7859}"/>
                </a:ext>
              </a:extLst>
            </p:cNvPr>
            <p:cNvSpPr/>
            <p:nvPr/>
          </p:nvSpPr>
          <p:spPr>
            <a:xfrm>
              <a:off x="1965961" y="1348147"/>
              <a:ext cx="3600000" cy="3600000"/>
            </a:xfrm>
            <a:prstGeom prst="ellipse">
              <a:avLst/>
            </a:prstGeom>
            <a:noFill/>
            <a:ln w="3048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a16="http://schemas.microsoft.com/office/drawing/2014/main" id="{C120DADE-B69F-4E1B-9E21-FC066FF52ACA}"/>
                </a:ext>
              </a:extLst>
            </p:cNvPr>
            <p:cNvSpPr/>
            <p:nvPr/>
          </p:nvSpPr>
          <p:spPr>
            <a:xfrm>
              <a:off x="2146859" y="1531333"/>
              <a:ext cx="3240000" cy="3240000"/>
            </a:xfrm>
            <a:prstGeom prst="ellipse">
              <a:avLst/>
            </a:prstGeom>
            <a:noFill/>
            <a:ln w="76200">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dirty="0"/>
            </a:p>
          </p:txBody>
        </p:sp>
        <p:sp>
          <p:nvSpPr>
            <p:cNvPr id="12" name="文本框 11">
              <a:extLst>
                <a:ext uri="{FF2B5EF4-FFF2-40B4-BE49-F238E27FC236}">
                  <a16:creationId xmlns:a16="http://schemas.microsoft.com/office/drawing/2014/main" id="{00191DB4-A12C-414E-BCD5-4BB508C3B4C1}"/>
                </a:ext>
              </a:extLst>
            </p:cNvPr>
            <p:cNvSpPr txBox="1"/>
            <p:nvPr/>
          </p:nvSpPr>
          <p:spPr>
            <a:xfrm>
              <a:off x="6355538" y="2826123"/>
              <a:ext cx="2413525" cy="558873"/>
            </a:xfrm>
            <a:prstGeom prst="rect">
              <a:avLst/>
            </a:prstGeom>
            <a:solidFill>
              <a:schemeClr val="accent6">
                <a:lumMod val="75000"/>
              </a:schemeClr>
            </a:solidFill>
            <a:ln>
              <a:solidFill>
                <a:schemeClr val="accent2">
                  <a:lumMod val="75000"/>
                </a:schemeClr>
              </a:solidFill>
            </a:ln>
          </p:spPr>
          <p:txBody>
            <a:bodyPr wrap="square" rtlCol="0">
              <a:spAutoFit/>
            </a:bodyPr>
            <a:lstStyle/>
            <a:p>
              <a:pPr algn="ctr"/>
              <a:r>
                <a:rPr lang="en-US" altLang="zh-CN" b="1" dirty="0"/>
                <a:t>Alloy copper</a:t>
              </a:r>
              <a:endParaRPr lang="zh-CN" altLang="en-US" b="1" dirty="0"/>
            </a:p>
          </p:txBody>
        </p:sp>
        <p:sp>
          <p:nvSpPr>
            <p:cNvPr id="13" name="文本框 12">
              <a:extLst>
                <a:ext uri="{FF2B5EF4-FFF2-40B4-BE49-F238E27FC236}">
                  <a16:creationId xmlns:a16="http://schemas.microsoft.com/office/drawing/2014/main" id="{024C932A-2EF3-4287-8BBE-D05DF9DA6CC4}"/>
                </a:ext>
              </a:extLst>
            </p:cNvPr>
            <p:cNvSpPr txBox="1"/>
            <p:nvPr/>
          </p:nvSpPr>
          <p:spPr>
            <a:xfrm>
              <a:off x="6355538" y="3655889"/>
              <a:ext cx="2413525" cy="558873"/>
            </a:xfrm>
            <a:prstGeom prst="rect">
              <a:avLst/>
            </a:prstGeom>
            <a:solidFill>
              <a:schemeClr val="accent6">
                <a:lumMod val="50000"/>
              </a:schemeClr>
            </a:solidFill>
            <a:ln>
              <a:solidFill>
                <a:schemeClr val="accent6">
                  <a:lumMod val="50000"/>
                </a:schemeClr>
              </a:solidFill>
            </a:ln>
          </p:spPr>
          <p:txBody>
            <a:bodyPr wrap="square" rtlCol="0">
              <a:spAutoFit/>
            </a:bodyPr>
            <a:lstStyle/>
            <a:p>
              <a:pPr algn="ctr"/>
              <a:r>
                <a:rPr lang="en-US" altLang="zh-CN" b="1" dirty="0">
                  <a:solidFill>
                    <a:schemeClr val="bg1"/>
                  </a:solidFill>
                </a:rPr>
                <a:t>NEG</a:t>
              </a:r>
              <a:r>
                <a:rPr lang="zh-CN" altLang="en-US" b="1" dirty="0">
                  <a:solidFill>
                    <a:schemeClr val="bg1"/>
                  </a:solidFill>
                </a:rPr>
                <a:t> </a:t>
              </a:r>
              <a:r>
                <a:rPr lang="en-US" altLang="zh-CN" b="1" dirty="0">
                  <a:solidFill>
                    <a:schemeClr val="bg1"/>
                  </a:solidFill>
                </a:rPr>
                <a:t>coating</a:t>
              </a:r>
              <a:endParaRPr lang="zh-CN" altLang="en-US" b="1" dirty="0">
                <a:solidFill>
                  <a:schemeClr val="bg1"/>
                </a:solidFill>
              </a:endParaRPr>
            </a:p>
          </p:txBody>
        </p:sp>
        <p:sp>
          <p:nvSpPr>
            <p:cNvPr id="14" name="新月形 13">
              <a:extLst>
                <a:ext uri="{FF2B5EF4-FFF2-40B4-BE49-F238E27FC236}">
                  <a16:creationId xmlns:a16="http://schemas.microsoft.com/office/drawing/2014/main" id="{81AF7986-8B39-4D85-916C-2B400CEFB112}"/>
                </a:ext>
              </a:extLst>
            </p:cNvPr>
            <p:cNvSpPr/>
            <p:nvPr/>
          </p:nvSpPr>
          <p:spPr>
            <a:xfrm rot="5400000">
              <a:off x="3630653" y="540398"/>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5" name="新月形 14">
              <a:extLst>
                <a:ext uri="{FF2B5EF4-FFF2-40B4-BE49-F238E27FC236}">
                  <a16:creationId xmlns:a16="http://schemas.microsoft.com/office/drawing/2014/main" id="{4DA2E1AF-1649-4896-ADD3-247B8BEC077D}"/>
                </a:ext>
              </a:extLst>
            </p:cNvPr>
            <p:cNvSpPr/>
            <p:nvPr/>
          </p:nvSpPr>
          <p:spPr>
            <a:xfrm rot="12646252">
              <a:off x="5322653" y="3469907"/>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6" name="新月形 15">
              <a:extLst>
                <a:ext uri="{FF2B5EF4-FFF2-40B4-BE49-F238E27FC236}">
                  <a16:creationId xmlns:a16="http://schemas.microsoft.com/office/drawing/2014/main" id="{02FE3A2C-C9C3-4373-9A27-70051C4E6B66}"/>
                </a:ext>
              </a:extLst>
            </p:cNvPr>
            <p:cNvSpPr/>
            <p:nvPr/>
          </p:nvSpPr>
          <p:spPr>
            <a:xfrm rot="16200000">
              <a:off x="3635956" y="4448482"/>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7" name="新月形 16">
              <a:extLst>
                <a:ext uri="{FF2B5EF4-FFF2-40B4-BE49-F238E27FC236}">
                  <a16:creationId xmlns:a16="http://schemas.microsoft.com/office/drawing/2014/main" id="{573D8BDF-872D-4530-86A0-4F69EC8BFFE3}"/>
                </a:ext>
              </a:extLst>
            </p:cNvPr>
            <p:cNvSpPr/>
            <p:nvPr/>
          </p:nvSpPr>
          <p:spPr>
            <a:xfrm rot="1799451">
              <a:off x="1944404" y="1495321"/>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8" name="新月形 17">
              <a:extLst>
                <a:ext uri="{FF2B5EF4-FFF2-40B4-BE49-F238E27FC236}">
                  <a16:creationId xmlns:a16="http://schemas.microsoft.com/office/drawing/2014/main" id="{A48B66B9-9D5B-4AB3-8A8C-D77BAE83318D}"/>
                </a:ext>
              </a:extLst>
            </p:cNvPr>
            <p:cNvSpPr/>
            <p:nvPr/>
          </p:nvSpPr>
          <p:spPr>
            <a:xfrm rot="19529542">
              <a:off x="2010653" y="3572927"/>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9" name="新月形 18">
              <a:extLst>
                <a:ext uri="{FF2B5EF4-FFF2-40B4-BE49-F238E27FC236}">
                  <a16:creationId xmlns:a16="http://schemas.microsoft.com/office/drawing/2014/main" id="{0381D005-DA22-460F-B0EF-CB6D1786722D}"/>
                </a:ext>
              </a:extLst>
            </p:cNvPr>
            <p:cNvSpPr/>
            <p:nvPr/>
          </p:nvSpPr>
          <p:spPr>
            <a:xfrm rot="8796553">
              <a:off x="5265109" y="1393276"/>
              <a:ext cx="270616" cy="1344882"/>
            </a:xfrm>
            <a:prstGeom prst="moon">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id="{75BDE151-EAE4-46A4-A6D0-A4E8D7716DBD}"/>
                </a:ext>
              </a:extLst>
            </p:cNvPr>
            <p:cNvSpPr txBox="1"/>
            <p:nvPr/>
          </p:nvSpPr>
          <p:spPr>
            <a:xfrm>
              <a:off x="6355539" y="1978076"/>
              <a:ext cx="2413524" cy="558873"/>
            </a:xfrm>
            <a:prstGeom prst="rect">
              <a:avLst/>
            </a:prstGeom>
            <a:solidFill>
              <a:srgbClr val="FF0000"/>
            </a:solidFill>
          </p:spPr>
          <p:txBody>
            <a:bodyPr wrap="square" rtlCol="0">
              <a:spAutoFit/>
            </a:bodyPr>
            <a:lstStyle/>
            <a:p>
              <a:pPr algn="ctr"/>
              <a:r>
                <a:rPr lang="en-US" altLang="zh-CN" b="1" dirty="0"/>
                <a:t>Heating layer</a:t>
              </a:r>
              <a:endParaRPr lang="zh-CN" altLang="en-US" b="1" dirty="0"/>
            </a:p>
          </p:txBody>
        </p:sp>
        <p:cxnSp>
          <p:nvCxnSpPr>
            <p:cNvPr id="21" name="直接箭头连接符 20">
              <a:extLst>
                <a:ext uri="{FF2B5EF4-FFF2-40B4-BE49-F238E27FC236}">
                  <a16:creationId xmlns:a16="http://schemas.microsoft.com/office/drawing/2014/main" id="{01EE746B-B952-4BB4-87CF-B6B1AF9B864C}"/>
                </a:ext>
              </a:extLst>
            </p:cNvPr>
            <p:cNvCxnSpPr>
              <a:cxnSpLocks/>
              <a:stCxn id="20" idx="1"/>
              <a:endCxn id="19" idx="1"/>
            </p:cNvCxnSpPr>
            <p:nvPr/>
          </p:nvCxnSpPr>
          <p:spPr>
            <a:xfrm flipH="1" flipV="1">
              <a:off x="5513391" y="1988685"/>
              <a:ext cx="842149" cy="26882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8DFFB14F-3794-4532-9DA5-4605DFE469EE}"/>
                </a:ext>
              </a:extLst>
            </p:cNvPr>
            <p:cNvCxnSpPr>
              <a:cxnSpLocks/>
              <a:stCxn id="12" idx="1"/>
            </p:cNvCxnSpPr>
            <p:nvPr/>
          </p:nvCxnSpPr>
          <p:spPr>
            <a:xfrm flipH="1" flipV="1">
              <a:off x="5457963" y="2900760"/>
              <a:ext cx="897575" cy="204800"/>
            </a:xfrm>
            <a:prstGeom prst="straightConnector1">
              <a:avLst/>
            </a:prstGeom>
            <a:ln w="4445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25" name="直接箭头连接符 24">
              <a:extLst>
                <a:ext uri="{FF2B5EF4-FFF2-40B4-BE49-F238E27FC236}">
                  <a16:creationId xmlns:a16="http://schemas.microsoft.com/office/drawing/2014/main" id="{7CBAEB88-70BE-4DF1-AF62-89BAF89AEB15}"/>
                </a:ext>
              </a:extLst>
            </p:cNvPr>
            <p:cNvCxnSpPr>
              <a:cxnSpLocks/>
              <a:stCxn id="13" idx="1"/>
            </p:cNvCxnSpPr>
            <p:nvPr/>
          </p:nvCxnSpPr>
          <p:spPr>
            <a:xfrm flipH="1" flipV="1">
              <a:off x="5294210" y="3318536"/>
              <a:ext cx="1061328" cy="616789"/>
            </a:xfrm>
            <a:prstGeom prst="straightConnector1">
              <a:avLst/>
            </a:prstGeom>
            <a:ln w="4445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椭圆 33">
              <a:extLst>
                <a:ext uri="{FF2B5EF4-FFF2-40B4-BE49-F238E27FC236}">
                  <a16:creationId xmlns:a16="http://schemas.microsoft.com/office/drawing/2014/main" id="{5006A3AA-C759-4265-AECE-4AD896063A32}"/>
                </a:ext>
              </a:extLst>
            </p:cNvPr>
            <p:cNvSpPr/>
            <p:nvPr/>
          </p:nvSpPr>
          <p:spPr>
            <a:xfrm>
              <a:off x="3603837" y="2997075"/>
              <a:ext cx="326572" cy="18466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dirty="0"/>
            </a:p>
          </p:txBody>
        </p:sp>
        <p:sp>
          <p:nvSpPr>
            <p:cNvPr id="37" name="椭圆 36">
              <a:extLst>
                <a:ext uri="{FF2B5EF4-FFF2-40B4-BE49-F238E27FC236}">
                  <a16:creationId xmlns:a16="http://schemas.microsoft.com/office/drawing/2014/main" id="{D97681E5-86B2-4753-BBB5-C68AF5559A19}"/>
                </a:ext>
              </a:extLst>
            </p:cNvPr>
            <p:cNvSpPr/>
            <p:nvPr/>
          </p:nvSpPr>
          <p:spPr>
            <a:xfrm>
              <a:off x="1231512" y="2945444"/>
              <a:ext cx="504000" cy="504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标题 2">
            <a:extLst>
              <a:ext uri="{FF2B5EF4-FFF2-40B4-BE49-F238E27FC236}">
                <a16:creationId xmlns:a16="http://schemas.microsoft.com/office/drawing/2014/main" id="{785A210E-5F94-4C3D-9861-046200A46460}"/>
              </a:ext>
            </a:extLst>
          </p:cNvPr>
          <p:cNvSpPr>
            <a:spLocks noGrp="1"/>
          </p:cNvSpPr>
          <p:nvPr>
            <p:ph type="title"/>
          </p:nvPr>
        </p:nvSpPr>
        <p:spPr/>
        <p:txBody>
          <a:bodyPr/>
          <a:lstStyle/>
          <a:p>
            <a:r>
              <a:rPr lang="en-US" altLang="zh-CN" dirty="0"/>
              <a:t>Structure of vacuum chamber for CEPC collider rings</a:t>
            </a:r>
            <a:endParaRPr lang="zh-CN" altLang="en-US" dirty="0"/>
          </a:p>
        </p:txBody>
      </p:sp>
      <p:pic>
        <p:nvPicPr>
          <p:cNvPr id="28" name="图片 27">
            <a:extLst>
              <a:ext uri="{FF2B5EF4-FFF2-40B4-BE49-F238E27FC236}">
                <a16:creationId xmlns:a16="http://schemas.microsoft.com/office/drawing/2014/main" id="{0A7E268F-B5D5-4A59-A6C7-7673B17BBA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9684" y="4577921"/>
            <a:ext cx="2449338" cy="1671828"/>
          </a:xfrm>
          <a:prstGeom prst="rect">
            <a:avLst/>
          </a:prstGeom>
        </p:spPr>
      </p:pic>
      <p:grpSp>
        <p:nvGrpSpPr>
          <p:cNvPr id="30" name="组合 29">
            <a:extLst>
              <a:ext uri="{FF2B5EF4-FFF2-40B4-BE49-F238E27FC236}">
                <a16:creationId xmlns:a16="http://schemas.microsoft.com/office/drawing/2014/main" id="{C9524150-81B0-42CA-8999-FC9507661034}"/>
              </a:ext>
            </a:extLst>
          </p:cNvPr>
          <p:cNvGrpSpPr/>
          <p:nvPr/>
        </p:nvGrpSpPr>
        <p:grpSpPr>
          <a:xfrm>
            <a:off x="4675739" y="4697507"/>
            <a:ext cx="3100899" cy="1671828"/>
            <a:chOff x="5610567" y="4988749"/>
            <a:chExt cx="3100899" cy="1671828"/>
          </a:xfrm>
        </p:grpSpPr>
        <p:pic>
          <p:nvPicPr>
            <p:cNvPr id="31" name="图片 30">
              <a:extLst>
                <a:ext uri="{FF2B5EF4-FFF2-40B4-BE49-F238E27FC236}">
                  <a16:creationId xmlns:a16="http://schemas.microsoft.com/office/drawing/2014/main" id="{197A60D8-0C1E-4680-80ED-406F645419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0567" y="4988749"/>
              <a:ext cx="3100899" cy="1671828"/>
            </a:xfrm>
            <a:prstGeom prst="rect">
              <a:avLst/>
            </a:prstGeom>
          </p:spPr>
        </p:pic>
        <p:cxnSp>
          <p:nvCxnSpPr>
            <p:cNvPr id="32" name="直接箭头连接符 31">
              <a:extLst>
                <a:ext uri="{FF2B5EF4-FFF2-40B4-BE49-F238E27FC236}">
                  <a16:creationId xmlns:a16="http://schemas.microsoft.com/office/drawing/2014/main" id="{86E69297-CDB4-4093-A42A-83E880F5153F}"/>
                </a:ext>
              </a:extLst>
            </p:cNvPr>
            <p:cNvCxnSpPr>
              <a:cxnSpLocks/>
            </p:cNvCxnSpPr>
            <p:nvPr/>
          </p:nvCxnSpPr>
          <p:spPr>
            <a:xfrm flipV="1">
              <a:off x="6927318" y="5234640"/>
              <a:ext cx="84420" cy="13453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3" name="组合 32">
            <a:extLst>
              <a:ext uri="{FF2B5EF4-FFF2-40B4-BE49-F238E27FC236}">
                <a16:creationId xmlns:a16="http://schemas.microsoft.com/office/drawing/2014/main" id="{E4F5994A-41FB-4E04-9EB2-BDA75C08BF2F}"/>
              </a:ext>
            </a:extLst>
          </p:cNvPr>
          <p:cNvGrpSpPr/>
          <p:nvPr/>
        </p:nvGrpSpPr>
        <p:grpSpPr>
          <a:xfrm>
            <a:off x="1685017" y="4647228"/>
            <a:ext cx="2431060" cy="2008267"/>
            <a:chOff x="4006232" y="4255377"/>
            <a:chExt cx="2431060" cy="2008267"/>
          </a:xfrm>
        </p:grpSpPr>
        <p:pic>
          <p:nvPicPr>
            <p:cNvPr id="35" name="Picture 9">
              <a:extLst>
                <a:ext uri="{FF2B5EF4-FFF2-40B4-BE49-F238E27FC236}">
                  <a16:creationId xmlns:a16="http://schemas.microsoft.com/office/drawing/2014/main" id="{C2568F8C-422F-4509-AAE6-CEC4F7430DE0}"/>
                </a:ext>
              </a:extLst>
            </p:cNvPr>
            <p:cNvPicPr>
              <a:picLocks noChangeAspect="1"/>
            </p:cNvPicPr>
            <p:nvPr/>
          </p:nvPicPr>
          <p:blipFill>
            <a:blip r:embed="rId5"/>
            <a:stretch>
              <a:fillRect/>
            </a:stretch>
          </p:blipFill>
          <p:spPr>
            <a:xfrm>
              <a:off x="4006232" y="4255377"/>
              <a:ext cx="2431060" cy="2008267"/>
            </a:xfrm>
            <a:prstGeom prst="rect">
              <a:avLst/>
            </a:prstGeom>
          </p:spPr>
        </p:pic>
        <p:cxnSp>
          <p:nvCxnSpPr>
            <p:cNvPr id="38" name="直接箭头连接符 37">
              <a:extLst>
                <a:ext uri="{FF2B5EF4-FFF2-40B4-BE49-F238E27FC236}">
                  <a16:creationId xmlns:a16="http://schemas.microsoft.com/office/drawing/2014/main" id="{A1AF3791-13D5-42C7-82F4-B0AA9E5617E9}"/>
                </a:ext>
              </a:extLst>
            </p:cNvPr>
            <p:cNvCxnSpPr/>
            <p:nvPr/>
          </p:nvCxnSpPr>
          <p:spPr>
            <a:xfrm flipV="1">
              <a:off x="4586514" y="4542971"/>
              <a:ext cx="609600" cy="116114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id="{8ED699DA-F522-4A69-AD2A-74E10BD57AD3}"/>
                </a:ext>
              </a:extLst>
            </p:cNvPr>
            <p:cNvSpPr txBox="1"/>
            <p:nvPr/>
          </p:nvSpPr>
          <p:spPr>
            <a:xfrm>
              <a:off x="4565894" y="4702629"/>
              <a:ext cx="436770" cy="369332"/>
            </a:xfrm>
            <a:prstGeom prst="rect">
              <a:avLst/>
            </a:prstGeom>
            <a:noFill/>
          </p:spPr>
          <p:txBody>
            <a:bodyPr wrap="square" rtlCol="0">
              <a:spAutoFit/>
            </a:bodyPr>
            <a:lstStyle/>
            <a:p>
              <a:r>
                <a:rPr lang="en-US" altLang="zh-CN" dirty="0"/>
                <a:t>56</a:t>
              </a:r>
              <a:endParaRPr lang="zh-CN" altLang="en-US" dirty="0"/>
            </a:p>
          </p:txBody>
        </p:sp>
      </p:grpSp>
      <p:sp>
        <p:nvSpPr>
          <p:cNvPr id="40" name="文本框 39">
            <a:extLst>
              <a:ext uri="{FF2B5EF4-FFF2-40B4-BE49-F238E27FC236}">
                <a16:creationId xmlns:a16="http://schemas.microsoft.com/office/drawing/2014/main" id="{3FDD97F9-681E-474A-83F4-102675BEDDA5}"/>
              </a:ext>
            </a:extLst>
          </p:cNvPr>
          <p:cNvSpPr txBox="1"/>
          <p:nvPr/>
        </p:nvSpPr>
        <p:spPr>
          <a:xfrm>
            <a:off x="4620444" y="6350001"/>
            <a:ext cx="6128296" cy="369332"/>
          </a:xfrm>
          <a:prstGeom prst="rect">
            <a:avLst/>
          </a:prstGeom>
          <a:noFill/>
        </p:spPr>
        <p:txBody>
          <a:bodyPr wrap="square">
            <a:spAutoFit/>
          </a:bodyPr>
          <a:lstStyle/>
          <a:p>
            <a:pPr algn="ctr"/>
            <a:r>
              <a:rPr lang="en-US" altLang="zh-CN" dirty="0">
                <a:solidFill>
                  <a:schemeClr val="accent1">
                    <a:lumMod val="75000"/>
                  </a:schemeClr>
                </a:solidFill>
              </a:rPr>
              <a:t>VC with photon absorber</a:t>
            </a:r>
            <a:endParaRPr lang="zh-CN" altLang="en-US" dirty="0"/>
          </a:p>
        </p:txBody>
      </p:sp>
      <p:pic>
        <p:nvPicPr>
          <p:cNvPr id="42" name="图片 41" descr="10.4.32.24 - 远程桌面连接">
            <a:extLst>
              <a:ext uri="{FF2B5EF4-FFF2-40B4-BE49-F238E27FC236}">
                <a16:creationId xmlns:a16="http://schemas.microsoft.com/office/drawing/2014/main" id="{AAF6BB6A-C86C-4F27-A87D-FCA580E73CFE}"/>
              </a:ext>
            </a:extLst>
          </p:cNvPr>
          <p:cNvPicPr/>
          <p:nvPr/>
        </p:nvPicPr>
        <p:blipFill rotWithShape="1">
          <a:blip r:embed="rId6" cstate="print">
            <a:extLst>
              <a:ext uri="{28A0092B-C50C-407E-A947-70E740481C1C}">
                <a14:useLocalDpi xmlns:a14="http://schemas.microsoft.com/office/drawing/2010/main" val="0"/>
              </a:ext>
            </a:extLst>
          </a:blip>
          <a:srcRect l="17960" t="17066" r="24770" b="9185"/>
          <a:stretch/>
        </p:blipFill>
        <p:spPr bwMode="auto">
          <a:xfrm>
            <a:off x="7161090" y="1331251"/>
            <a:ext cx="3315022" cy="25278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76041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5705203-B9EF-4750-9CBC-7F6E6E6C9785}"/>
              </a:ext>
            </a:extLst>
          </p:cNvPr>
          <p:cNvSpPr>
            <a:spLocks noGrp="1"/>
          </p:cNvSpPr>
          <p:nvPr>
            <p:ph idx="1"/>
          </p:nvPr>
        </p:nvSpPr>
        <p:spPr/>
        <p:txBody>
          <a:bodyPr>
            <a:normAutofit/>
          </a:bodyPr>
          <a:lstStyle/>
          <a:p>
            <a:r>
              <a:rPr lang="en-US" altLang="zh-CN" sz="1800" dirty="0"/>
              <a:t>NEG coating of 200nm is employed to suppress e-cloud of positron ring and absorb residual gases simultaneously. SEY will blow 1.2 after 24h activation of 180℃ and could even lower under higher activation temperature.</a:t>
            </a:r>
          </a:p>
          <a:p>
            <a:r>
              <a:rPr lang="en-US" altLang="zh-CN" sz="1800" dirty="0"/>
              <a:t>Similar to positron ring, NEG coating is proposed to vacuum chamber of electron storage ring to absorb extra gas load. </a:t>
            </a:r>
          </a:p>
          <a:p>
            <a:endParaRPr lang="zh-CN" altLang="en-US" sz="1400" dirty="0"/>
          </a:p>
        </p:txBody>
      </p:sp>
      <p:sp>
        <p:nvSpPr>
          <p:cNvPr id="3" name="标题 2">
            <a:extLst>
              <a:ext uri="{FF2B5EF4-FFF2-40B4-BE49-F238E27FC236}">
                <a16:creationId xmlns:a16="http://schemas.microsoft.com/office/drawing/2014/main" id="{7572D4AB-4CD3-40B7-BA6F-05C1BB3FE927}"/>
              </a:ext>
            </a:extLst>
          </p:cNvPr>
          <p:cNvSpPr>
            <a:spLocks noGrp="1"/>
          </p:cNvSpPr>
          <p:nvPr>
            <p:ph type="title"/>
          </p:nvPr>
        </p:nvSpPr>
        <p:spPr/>
        <p:txBody>
          <a:bodyPr/>
          <a:lstStyle/>
          <a:p>
            <a:r>
              <a:rPr lang="en-US" altLang="zh-CN" dirty="0"/>
              <a:t>Benefits from NEG coating </a:t>
            </a:r>
            <a:endParaRPr lang="zh-CN" altLang="en-US" dirty="0"/>
          </a:p>
        </p:txBody>
      </p:sp>
      <p:pic>
        <p:nvPicPr>
          <p:cNvPr id="4" name="内容占位符 3">
            <a:extLst>
              <a:ext uri="{FF2B5EF4-FFF2-40B4-BE49-F238E27FC236}">
                <a16:creationId xmlns:a16="http://schemas.microsoft.com/office/drawing/2014/main" id="{87FD5189-7C75-4436-8BE5-17FB9313F8B9}"/>
              </a:ext>
            </a:extLst>
          </p:cNvPr>
          <p:cNvPicPr>
            <a:picLocks noGrp="1"/>
          </p:cNvPicPr>
          <p:nvPr/>
        </p:nvPicPr>
        <p:blipFill>
          <a:blip r:embed="rId2">
            <a:extLst>
              <a:ext uri="{28A0092B-C50C-407E-A947-70E740481C1C}">
                <a14:useLocalDpi xmlns:a14="http://schemas.microsoft.com/office/drawing/2010/main" val="0"/>
              </a:ext>
            </a:extLst>
          </a:blip>
          <a:stretch>
            <a:fillRect/>
          </a:stretch>
        </p:blipFill>
        <p:spPr bwMode="auto">
          <a:xfrm>
            <a:off x="1115427" y="3218867"/>
            <a:ext cx="4145257" cy="3072931"/>
          </a:xfrm>
          <a:prstGeom prst="rect">
            <a:avLst/>
          </a:prstGeom>
          <a:noFill/>
          <a:extLst>
            <a:ext uri="{909E8E84-426E-40DD-AFC4-6F175D3DCCD1}">
              <a14:hiddenFill xmlns:a14="http://schemas.microsoft.com/office/drawing/2010/main">
                <a:solidFill>
                  <a:srgbClr val="FFFFFF"/>
                </a:solidFill>
              </a14:hiddenFill>
            </a:ext>
          </a:extLst>
        </p:spPr>
      </p:pic>
      <p:pic>
        <p:nvPicPr>
          <p:cNvPr id="5" name="内容占位符 6">
            <a:extLst>
              <a:ext uri="{FF2B5EF4-FFF2-40B4-BE49-F238E27FC236}">
                <a16:creationId xmlns:a16="http://schemas.microsoft.com/office/drawing/2014/main" id="{B9737FA8-2401-4A76-BC56-1FD97A1CE5FA}"/>
              </a:ext>
            </a:extLst>
          </p:cNvPr>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5925255" y="3429000"/>
            <a:ext cx="4145257" cy="2943088"/>
          </a:xfrm>
          <a:prstGeom prst="rect">
            <a:avLst/>
          </a:prstGeom>
        </p:spPr>
      </p:pic>
    </p:spTree>
    <p:extLst>
      <p:ext uri="{BB962C8B-B14F-4D97-AF65-F5344CB8AC3E}">
        <p14:creationId xmlns:p14="http://schemas.microsoft.com/office/powerpoint/2010/main" val="2243263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US" altLang="zh-CN" dirty="0">
                <a:solidFill>
                  <a:schemeClr val="accent1">
                    <a:lumMod val="75000"/>
                  </a:schemeClr>
                </a:solidFill>
              </a:rPr>
              <a:t>VC baking &amp; Why spray </a:t>
            </a:r>
            <a:r>
              <a:rPr lang="en-GB" altLang="zh-CN" dirty="0">
                <a:solidFill>
                  <a:schemeClr val="accent1">
                    <a:lumMod val="75000"/>
                  </a:schemeClr>
                </a:solidFill>
              </a:rPr>
              <a:t>heating </a:t>
            </a:r>
            <a:r>
              <a:rPr lang="en-US" altLang="zh-CN" dirty="0">
                <a:solidFill>
                  <a:schemeClr val="accent1">
                    <a:lumMod val="75000"/>
                  </a:schemeClr>
                </a:solidFill>
              </a:rPr>
              <a:t>film</a:t>
            </a:r>
            <a:endParaRPr lang="zh-CN" altLang="en-US" dirty="0">
              <a:solidFill>
                <a:schemeClr val="accent1">
                  <a:lumMod val="75000"/>
                </a:schemeClr>
              </a:solidFill>
            </a:endParaRPr>
          </a:p>
        </p:txBody>
      </p:sp>
      <p:sp>
        <p:nvSpPr>
          <p:cNvPr id="8" name="文本框 7">
            <a:extLst>
              <a:ext uri="{FF2B5EF4-FFF2-40B4-BE49-F238E27FC236}">
                <a16:creationId xmlns:a16="http://schemas.microsoft.com/office/drawing/2014/main" id="{B2601227-81AF-47A4-9747-5BE33EF5D1E2}"/>
              </a:ext>
            </a:extLst>
          </p:cNvPr>
          <p:cNvSpPr txBox="1"/>
          <p:nvPr/>
        </p:nvSpPr>
        <p:spPr>
          <a:xfrm>
            <a:off x="249656" y="1351282"/>
            <a:ext cx="6093021" cy="1710084"/>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p"/>
              <a:tabLst/>
              <a:defRPr/>
            </a:pPr>
            <a:r>
              <a:rPr lang="en-US" altLang="zh-CN" b="0" i="0" dirty="0">
                <a:solidFill>
                  <a:srgbClr val="24292F"/>
                </a:solidFill>
                <a:effectLst/>
                <a:latin typeface="Noto Sans SC"/>
              </a:rPr>
              <a:t>Necessity: </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lang="en-US" altLang="zh-CN" b="0" i="0" dirty="0">
                <a:solidFill>
                  <a:srgbClr val="24292F"/>
                </a:solidFill>
                <a:effectLst/>
                <a:latin typeface="Noto Sans SC"/>
              </a:rPr>
              <a:t>In order to meet the ultra-high vacuum requirement of achieving a dynamic vacuum level of 3.0E-10 mbar.</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en-US" altLang="zh-CN" sz="1800" u="none" strike="noStrike" kern="1200" cap="none" spc="0" normalizeH="0" baseline="0" noProof="0" dirty="0">
                <a:ln>
                  <a:noFill/>
                </a:ln>
                <a:solidFill>
                  <a:srgbClr val="24292F"/>
                </a:solidFill>
                <a:uLnTx/>
                <a:uFillTx/>
                <a:latin typeface="Noto Sans SC"/>
                <a:ea typeface="微软雅黑" panose="020B0503020204020204" pitchFamily="34" charset="-122"/>
                <a:cs typeface="+mn-cs"/>
              </a:rPr>
              <a:t>NEG coating reactivation</a:t>
            </a:r>
            <a:endPar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文本框 1">
            <a:extLst>
              <a:ext uri="{FF2B5EF4-FFF2-40B4-BE49-F238E27FC236}">
                <a16:creationId xmlns:a16="http://schemas.microsoft.com/office/drawing/2014/main" id="{51F04BEB-DB48-472B-8A1D-1EEEFED8C12F}"/>
              </a:ext>
            </a:extLst>
          </p:cNvPr>
          <p:cNvSpPr txBox="1"/>
          <p:nvPr/>
        </p:nvSpPr>
        <p:spPr>
          <a:xfrm>
            <a:off x="1262983" y="1097100"/>
            <a:ext cx="765850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baking is the most crucial procedure in achieving ultra-high vacuum</a:t>
            </a:r>
            <a:endParaRPr kumimoji="0" lang="zh-CN" altLang="en-US" sz="16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3" name="图片 12">
            <a:extLst>
              <a:ext uri="{FF2B5EF4-FFF2-40B4-BE49-F238E27FC236}">
                <a16:creationId xmlns:a16="http://schemas.microsoft.com/office/drawing/2014/main" id="{5A68302F-3381-40E5-8C31-941203DB9019}"/>
              </a:ext>
            </a:extLst>
          </p:cNvPr>
          <p:cNvPicPr>
            <a:picLocks noChangeAspect="1"/>
          </p:cNvPicPr>
          <p:nvPr/>
        </p:nvPicPr>
        <p:blipFill rotWithShape="1">
          <a:blip r:embed="rId2"/>
          <a:srcRect t="9961" b="9858"/>
          <a:stretch/>
        </p:blipFill>
        <p:spPr>
          <a:xfrm>
            <a:off x="30732" y="3234886"/>
            <a:ext cx="6771012" cy="3413564"/>
          </a:xfrm>
          <a:prstGeom prst="rect">
            <a:avLst/>
          </a:prstGeom>
        </p:spPr>
      </p:pic>
      <p:grpSp>
        <p:nvGrpSpPr>
          <p:cNvPr id="16" name="组合 15">
            <a:extLst>
              <a:ext uri="{FF2B5EF4-FFF2-40B4-BE49-F238E27FC236}">
                <a16:creationId xmlns:a16="http://schemas.microsoft.com/office/drawing/2014/main" id="{2ABB07A6-4111-41E5-835D-1AAD5124EFF2}"/>
              </a:ext>
            </a:extLst>
          </p:cNvPr>
          <p:cNvGrpSpPr/>
          <p:nvPr/>
        </p:nvGrpSpPr>
        <p:grpSpPr>
          <a:xfrm>
            <a:off x="6699991" y="3443636"/>
            <a:ext cx="5375701" cy="2944766"/>
            <a:chOff x="368301" y="1628774"/>
            <a:chExt cx="8307387" cy="4048125"/>
          </a:xfrm>
        </p:grpSpPr>
        <p:sp>
          <p:nvSpPr>
            <p:cNvPr id="18" name="Freeform 2">
              <a:extLst>
                <a:ext uri="{FF2B5EF4-FFF2-40B4-BE49-F238E27FC236}">
                  <a16:creationId xmlns:a16="http://schemas.microsoft.com/office/drawing/2014/main" id="{64E765B9-0E65-44A9-BF18-470121C7E68A}"/>
                </a:ext>
              </a:extLst>
            </p:cNvPr>
            <p:cNvSpPr>
              <a:spLocks/>
            </p:cNvSpPr>
            <p:nvPr/>
          </p:nvSpPr>
          <p:spPr bwMode="auto">
            <a:xfrm>
              <a:off x="58499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9" name="Group 4">
              <a:extLst>
                <a:ext uri="{FF2B5EF4-FFF2-40B4-BE49-F238E27FC236}">
                  <a16:creationId xmlns:a16="http://schemas.microsoft.com/office/drawing/2014/main" id="{E88BAAEC-25D7-4491-82CC-98A348EA6B40}"/>
                </a:ext>
              </a:extLst>
            </p:cNvPr>
            <p:cNvGrpSpPr>
              <a:grpSpLocks/>
            </p:cNvGrpSpPr>
            <p:nvPr/>
          </p:nvGrpSpPr>
          <p:grpSpPr bwMode="auto">
            <a:xfrm>
              <a:off x="925513" y="2513011"/>
              <a:ext cx="612775" cy="660400"/>
              <a:chOff x="434" y="1648"/>
              <a:chExt cx="386" cy="416"/>
            </a:xfrm>
          </p:grpSpPr>
          <p:sp>
            <p:nvSpPr>
              <p:cNvPr id="60" name="Line 5">
                <a:extLst>
                  <a:ext uri="{FF2B5EF4-FFF2-40B4-BE49-F238E27FC236}">
                    <a16:creationId xmlns:a16="http://schemas.microsoft.com/office/drawing/2014/main" id="{E90F90BE-CB97-4713-9DB4-1E3B16A5D175}"/>
                  </a:ext>
                </a:extLst>
              </p:cNvPr>
              <p:cNvSpPr>
                <a:spLocks noChangeShapeType="1"/>
              </p:cNvSpPr>
              <p:nvPr/>
            </p:nvSpPr>
            <p:spPr bwMode="auto">
              <a:xfrm flipV="1">
                <a:off x="434" y="2021"/>
                <a:ext cx="359" cy="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Line 6">
                <a:extLst>
                  <a:ext uri="{FF2B5EF4-FFF2-40B4-BE49-F238E27FC236}">
                    <a16:creationId xmlns:a16="http://schemas.microsoft.com/office/drawing/2014/main" id="{2A26CA0F-8E08-45A8-B891-F34377ED8745}"/>
                  </a:ext>
                </a:extLst>
              </p:cNvPr>
              <p:cNvSpPr>
                <a:spLocks noChangeShapeType="1"/>
              </p:cNvSpPr>
              <p:nvPr/>
            </p:nvSpPr>
            <p:spPr bwMode="auto">
              <a:xfrm flipH="1" flipV="1">
                <a:off x="691" y="1648"/>
                <a:ext cx="129" cy="4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0" name="Group 7">
              <a:extLst>
                <a:ext uri="{FF2B5EF4-FFF2-40B4-BE49-F238E27FC236}">
                  <a16:creationId xmlns:a16="http://schemas.microsoft.com/office/drawing/2014/main" id="{11777B92-7039-490B-8765-067239458912}"/>
                </a:ext>
              </a:extLst>
            </p:cNvPr>
            <p:cNvGrpSpPr>
              <a:grpSpLocks/>
            </p:cNvGrpSpPr>
            <p:nvPr/>
          </p:nvGrpSpPr>
          <p:grpSpPr bwMode="auto">
            <a:xfrm>
              <a:off x="1289051" y="4591049"/>
              <a:ext cx="798512" cy="604837"/>
              <a:chOff x="663" y="2957"/>
              <a:chExt cx="503" cy="381"/>
            </a:xfrm>
          </p:grpSpPr>
          <p:sp>
            <p:nvSpPr>
              <p:cNvPr id="58" name="Line 8">
                <a:extLst>
                  <a:ext uri="{FF2B5EF4-FFF2-40B4-BE49-F238E27FC236}">
                    <a16:creationId xmlns:a16="http://schemas.microsoft.com/office/drawing/2014/main" id="{5BF0A339-8CB8-494B-8B92-8DC62694C674}"/>
                  </a:ext>
                </a:extLst>
              </p:cNvPr>
              <p:cNvSpPr>
                <a:spLocks noChangeShapeType="1"/>
              </p:cNvSpPr>
              <p:nvPr/>
            </p:nvSpPr>
            <p:spPr bwMode="auto">
              <a:xfrm flipH="1" flipV="1">
                <a:off x="958" y="2957"/>
                <a:ext cx="208" cy="381"/>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Line 9">
                <a:extLst>
                  <a:ext uri="{FF2B5EF4-FFF2-40B4-BE49-F238E27FC236}">
                    <a16:creationId xmlns:a16="http://schemas.microsoft.com/office/drawing/2014/main" id="{820BF4CD-677A-43EA-88E3-F3A02014C34E}"/>
                  </a:ext>
                </a:extLst>
              </p:cNvPr>
              <p:cNvSpPr>
                <a:spLocks noChangeShapeType="1"/>
              </p:cNvSpPr>
              <p:nvPr/>
            </p:nvSpPr>
            <p:spPr bwMode="auto">
              <a:xfrm flipH="1">
                <a:off x="663" y="2990"/>
                <a:ext cx="335" cy="216"/>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1" name="Group 10">
              <a:extLst>
                <a:ext uri="{FF2B5EF4-FFF2-40B4-BE49-F238E27FC236}">
                  <a16:creationId xmlns:a16="http://schemas.microsoft.com/office/drawing/2014/main" id="{7A9D4ABF-F586-45AE-A4CA-261706054E8E}"/>
                </a:ext>
              </a:extLst>
            </p:cNvPr>
            <p:cNvGrpSpPr>
              <a:grpSpLocks/>
            </p:cNvGrpSpPr>
            <p:nvPr/>
          </p:nvGrpSpPr>
          <p:grpSpPr bwMode="auto">
            <a:xfrm>
              <a:off x="2782888" y="4190999"/>
              <a:ext cx="560388" cy="792162"/>
              <a:chOff x="1604" y="2705"/>
              <a:chExt cx="353" cy="499"/>
            </a:xfrm>
          </p:grpSpPr>
          <p:sp>
            <p:nvSpPr>
              <p:cNvPr id="56" name="Line 11">
                <a:extLst>
                  <a:ext uri="{FF2B5EF4-FFF2-40B4-BE49-F238E27FC236}">
                    <a16:creationId xmlns:a16="http://schemas.microsoft.com/office/drawing/2014/main" id="{575BECAD-0A85-4590-8FC7-48F818503407}"/>
                  </a:ext>
                </a:extLst>
              </p:cNvPr>
              <p:cNvSpPr>
                <a:spLocks noChangeShapeType="1"/>
              </p:cNvSpPr>
              <p:nvPr/>
            </p:nvSpPr>
            <p:spPr bwMode="auto">
              <a:xfrm flipH="1" flipV="1">
                <a:off x="1604" y="2861"/>
                <a:ext cx="269" cy="34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Line 12">
                <a:extLst>
                  <a:ext uri="{FF2B5EF4-FFF2-40B4-BE49-F238E27FC236}">
                    <a16:creationId xmlns:a16="http://schemas.microsoft.com/office/drawing/2014/main" id="{6817C485-30DD-4BBB-A00A-9C29C69B8175}"/>
                  </a:ext>
                </a:extLst>
              </p:cNvPr>
              <p:cNvSpPr>
                <a:spLocks noChangeShapeType="1"/>
              </p:cNvSpPr>
              <p:nvPr/>
            </p:nvSpPr>
            <p:spPr bwMode="auto">
              <a:xfrm flipV="1">
                <a:off x="1633" y="2705"/>
                <a:ext cx="324" cy="19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2" name="Group 13">
              <a:extLst>
                <a:ext uri="{FF2B5EF4-FFF2-40B4-BE49-F238E27FC236}">
                  <a16:creationId xmlns:a16="http://schemas.microsoft.com/office/drawing/2014/main" id="{743BBA35-C39A-4B21-AE6F-F342F9047B3E}"/>
                </a:ext>
              </a:extLst>
            </p:cNvPr>
            <p:cNvGrpSpPr>
              <a:grpSpLocks/>
            </p:cNvGrpSpPr>
            <p:nvPr/>
          </p:nvGrpSpPr>
          <p:grpSpPr bwMode="auto">
            <a:xfrm>
              <a:off x="557213" y="3813174"/>
              <a:ext cx="623888" cy="787400"/>
              <a:chOff x="202" y="2467"/>
              <a:chExt cx="393" cy="496"/>
            </a:xfrm>
          </p:grpSpPr>
          <p:sp>
            <p:nvSpPr>
              <p:cNvPr id="54" name="Line 14">
                <a:extLst>
                  <a:ext uri="{FF2B5EF4-FFF2-40B4-BE49-F238E27FC236}">
                    <a16:creationId xmlns:a16="http://schemas.microsoft.com/office/drawing/2014/main" id="{BFC9CE9B-60F7-4766-9C7F-37AD53C4273E}"/>
                  </a:ext>
                </a:extLst>
              </p:cNvPr>
              <p:cNvSpPr>
                <a:spLocks noChangeShapeType="1"/>
              </p:cNvSpPr>
              <p:nvPr/>
            </p:nvSpPr>
            <p:spPr bwMode="auto">
              <a:xfrm flipV="1">
                <a:off x="366" y="2611"/>
                <a:ext cx="195" cy="35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Line 15">
                <a:extLst>
                  <a:ext uri="{FF2B5EF4-FFF2-40B4-BE49-F238E27FC236}">
                    <a16:creationId xmlns:a16="http://schemas.microsoft.com/office/drawing/2014/main" id="{2A0CE825-A157-43AF-AFB6-8703C563D152}"/>
                  </a:ext>
                </a:extLst>
              </p:cNvPr>
              <p:cNvSpPr>
                <a:spLocks noChangeShapeType="1"/>
              </p:cNvSpPr>
              <p:nvPr/>
            </p:nvSpPr>
            <p:spPr bwMode="auto">
              <a:xfrm flipH="1" flipV="1">
                <a:off x="202" y="2467"/>
                <a:ext cx="393" cy="18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3" name="Group 16">
              <a:extLst>
                <a:ext uri="{FF2B5EF4-FFF2-40B4-BE49-F238E27FC236}">
                  <a16:creationId xmlns:a16="http://schemas.microsoft.com/office/drawing/2014/main" id="{11AE2D95-F01B-4997-B542-A28ED5CBECA7}"/>
                </a:ext>
              </a:extLst>
            </p:cNvPr>
            <p:cNvGrpSpPr>
              <a:grpSpLocks/>
            </p:cNvGrpSpPr>
            <p:nvPr/>
          </p:nvGrpSpPr>
          <p:grpSpPr bwMode="auto">
            <a:xfrm>
              <a:off x="2935288" y="2706686"/>
              <a:ext cx="600075" cy="635000"/>
              <a:chOff x="1700" y="1770"/>
              <a:chExt cx="378" cy="400"/>
            </a:xfrm>
          </p:grpSpPr>
          <p:sp>
            <p:nvSpPr>
              <p:cNvPr id="52" name="Line 17">
                <a:extLst>
                  <a:ext uri="{FF2B5EF4-FFF2-40B4-BE49-F238E27FC236}">
                    <a16:creationId xmlns:a16="http://schemas.microsoft.com/office/drawing/2014/main" id="{32C76E41-EFC9-4CC6-A4DC-18D3EAC39C97}"/>
                  </a:ext>
                </a:extLst>
              </p:cNvPr>
              <p:cNvSpPr>
                <a:spLocks noChangeShapeType="1"/>
              </p:cNvSpPr>
              <p:nvPr/>
            </p:nvSpPr>
            <p:spPr bwMode="auto">
              <a:xfrm flipH="1">
                <a:off x="1700" y="1770"/>
                <a:ext cx="199" cy="322"/>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Line 18">
                <a:extLst>
                  <a:ext uri="{FF2B5EF4-FFF2-40B4-BE49-F238E27FC236}">
                    <a16:creationId xmlns:a16="http://schemas.microsoft.com/office/drawing/2014/main" id="{658D4488-6233-46A0-935B-1E6EE8930CC0}"/>
                  </a:ext>
                </a:extLst>
              </p:cNvPr>
              <p:cNvSpPr>
                <a:spLocks noChangeShapeType="1"/>
              </p:cNvSpPr>
              <p:nvPr/>
            </p:nvSpPr>
            <p:spPr bwMode="auto">
              <a:xfrm>
                <a:off x="1729" y="2117"/>
                <a:ext cx="349" cy="5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4" name="Group 19">
              <a:extLst>
                <a:ext uri="{FF2B5EF4-FFF2-40B4-BE49-F238E27FC236}">
                  <a16:creationId xmlns:a16="http://schemas.microsoft.com/office/drawing/2014/main" id="{6100B17B-D3FD-4DE9-A6F4-ED0B955F89D2}"/>
                </a:ext>
              </a:extLst>
            </p:cNvPr>
            <p:cNvGrpSpPr>
              <a:grpSpLocks/>
            </p:cNvGrpSpPr>
            <p:nvPr/>
          </p:nvGrpSpPr>
          <p:grpSpPr bwMode="auto">
            <a:xfrm>
              <a:off x="2176463" y="2132011"/>
              <a:ext cx="681038" cy="569913"/>
              <a:chOff x="1222" y="1408"/>
              <a:chExt cx="429" cy="359"/>
            </a:xfrm>
          </p:grpSpPr>
          <p:sp>
            <p:nvSpPr>
              <p:cNvPr id="50" name="Line 20">
                <a:extLst>
                  <a:ext uri="{FF2B5EF4-FFF2-40B4-BE49-F238E27FC236}">
                    <a16:creationId xmlns:a16="http://schemas.microsoft.com/office/drawing/2014/main" id="{6C993136-4712-433E-A51B-3DA49F288DD9}"/>
                  </a:ext>
                </a:extLst>
              </p:cNvPr>
              <p:cNvSpPr>
                <a:spLocks noChangeShapeType="1"/>
              </p:cNvSpPr>
              <p:nvPr/>
            </p:nvSpPr>
            <p:spPr bwMode="auto">
              <a:xfrm>
                <a:off x="1222" y="1408"/>
                <a:ext cx="118" cy="327"/>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Line 21">
                <a:extLst>
                  <a:ext uri="{FF2B5EF4-FFF2-40B4-BE49-F238E27FC236}">
                    <a16:creationId xmlns:a16="http://schemas.microsoft.com/office/drawing/2014/main" id="{BE4E7544-231B-4F7C-AA16-9E6599BB1D03}"/>
                  </a:ext>
                </a:extLst>
              </p:cNvPr>
              <p:cNvSpPr>
                <a:spLocks noChangeShapeType="1"/>
              </p:cNvSpPr>
              <p:nvPr/>
            </p:nvSpPr>
            <p:spPr bwMode="auto">
              <a:xfrm flipV="1">
                <a:off x="1364" y="1507"/>
                <a:ext cx="287" cy="2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5" name="Freeform 22">
              <a:extLst>
                <a:ext uri="{FF2B5EF4-FFF2-40B4-BE49-F238E27FC236}">
                  <a16:creationId xmlns:a16="http://schemas.microsoft.com/office/drawing/2014/main" id="{D8B77732-5121-4EE2-BF6E-C71513D55E1B}"/>
                </a:ext>
              </a:extLst>
            </p:cNvPr>
            <p:cNvSpPr>
              <a:spLocks/>
            </p:cNvSpPr>
            <p:nvPr/>
          </p:nvSpPr>
          <p:spPr bwMode="auto">
            <a:xfrm>
              <a:off x="1201738" y="2628899"/>
              <a:ext cx="1733550" cy="2178050"/>
            </a:xfrm>
            <a:custGeom>
              <a:avLst/>
              <a:gdLst>
                <a:gd name="T0" fmla="*/ 648 w 1092"/>
                <a:gd name="T1" fmla="*/ 11 h 1372"/>
                <a:gd name="T2" fmla="*/ 583 w 1092"/>
                <a:gd name="T3" fmla="*/ 0 h 1372"/>
                <a:gd name="T4" fmla="*/ 518 w 1092"/>
                <a:gd name="T5" fmla="*/ 0 h 1372"/>
                <a:gd name="T6" fmla="*/ 443 w 1092"/>
                <a:gd name="T7" fmla="*/ 22 h 1372"/>
                <a:gd name="T8" fmla="*/ 400 w 1092"/>
                <a:gd name="T9" fmla="*/ 86 h 1372"/>
                <a:gd name="T10" fmla="*/ 356 w 1092"/>
                <a:gd name="T11" fmla="*/ 140 h 1372"/>
                <a:gd name="T12" fmla="*/ 292 w 1092"/>
                <a:gd name="T13" fmla="*/ 184 h 1372"/>
                <a:gd name="T14" fmla="*/ 227 w 1092"/>
                <a:gd name="T15" fmla="*/ 237 h 1372"/>
                <a:gd name="T16" fmla="*/ 216 w 1092"/>
                <a:gd name="T17" fmla="*/ 302 h 1372"/>
                <a:gd name="T18" fmla="*/ 216 w 1092"/>
                <a:gd name="T19" fmla="*/ 367 h 1372"/>
                <a:gd name="T20" fmla="*/ 184 w 1092"/>
                <a:gd name="T21" fmla="*/ 432 h 1372"/>
                <a:gd name="T22" fmla="*/ 173 w 1092"/>
                <a:gd name="T23" fmla="*/ 497 h 1372"/>
                <a:gd name="T24" fmla="*/ 119 w 1092"/>
                <a:gd name="T25" fmla="*/ 551 h 1372"/>
                <a:gd name="T26" fmla="*/ 54 w 1092"/>
                <a:gd name="T27" fmla="*/ 615 h 1372"/>
                <a:gd name="T28" fmla="*/ 22 w 1092"/>
                <a:gd name="T29" fmla="*/ 734 h 1372"/>
                <a:gd name="T30" fmla="*/ 11 w 1092"/>
                <a:gd name="T31" fmla="*/ 864 h 1372"/>
                <a:gd name="T32" fmla="*/ 0 w 1092"/>
                <a:gd name="T33" fmla="*/ 928 h 1372"/>
                <a:gd name="T34" fmla="*/ 97 w 1092"/>
                <a:gd name="T35" fmla="*/ 961 h 1372"/>
                <a:gd name="T36" fmla="*/ 162 w 1092"/>
                <a:gd name="T37" fmla="*/ 1026 h 1372"/>
                <a:gd name="T38" fmla="*/ 173 w 1092"/>
                <a:gd name="T39" fmla="*/ 1090 h 1372"/>
                <a:gd name="T40" fmla="*/ 194 w 1092"/>
                <a:gd name="T41" fmla="*/ 1155 h 1372"/>
                <a:gd name="T42" fmla="*/ 259 w 1092"/>
                <a:gd name="T43" fmla="*/ 1187 h 1372"/>
                <a:gd name="T44" fmla="*/ 356 w 1092"/>
                <a:gd name="T45" fmla="*/ 1220 h 1372"/>
                <a:gd name="T46" fmla="*/ 421 w 1092"/>
                <a:gd name="T47" fmla="*/ 1263 h 1372"/>
                <a:gd name="T48" fmla="*/ 475 w 1092"/>
                <a:gd name="T49" fmla="*/ 1328 h 1372"/>
                <a:gd name="T50" fmla="*/ 551 w 1092"/>
                <a:gd name="T51" fmla="*/ 1360 h 1372"/>
                <a:gd name="T52" fmla="*/ 616 w 1092"/>
                <a:gd name="T53" fmla="*/ 1371 h 1372"/>
                <a:gd name="T54" fmla="*/ 681 w 1092"/>
                <a:gd name="T55" fmla="*/ 1371 h 1372"/>
                <a:gd name="T56" fmla="*/ 756 w 1092"/>
                <a:gd name="T57" fmla="*/ 1371 h 1372"/>
                <a:gd name="T58" fmla="*/ 821 w 1092"/>
                <a:gd name="T59" fmla="*/ 1360 h 1372"/>
                <a:gd name="T60" fmla="*/ 886 w 1092"/>
                <a:gd name="T61" fmla="*/ 1317 h 1372"/>
                <a:gd name="T62" fmla="*/ 940 w 1092"/>
                <a:gd name="T63" fmla="*/ 1252 h 1372"/>
                <a:gd name="T64" fmla="*/ 983 w 1092"/>
                <a:gd name="T65" fmla="*/ 1187 h 1372"/>
                <a:gd name="T66" fmla="*/ 1005 w 1092"/>
                <a:gd name="T67" fmla="*/ 1123 h 1372"/>
                <a:gd name="T68" fmla="*/ 1048 w 1092"/>
                <a:gd name="T69" fmla="*/ 1058 h 1372"/>
                <a:gd name="T70" fmla="*/ 1048 w 1092"/>
                <a:gd name="T71" fmla="*/ 993 h 1372"/>
                <a:gd name="T72" fmla="*/ 1048 w 1092"/>
                <a:gd name="T73" fmla="*/ 928 h 1372"/>
                <a:gd name="T74" fmla="*/ 1048 w 1092"/>
                <a:gd name="T75" fmla="*/ 864 h 1372"/>
                <a:gd name="T76" fmla="*/ 1048 w 1092"/>
                <a:gd name="T77" fmla="*/ 799 h 1372"/>
                <a:gd name="T78" fmla="*/ 1080 w 1092"/>
                <a:gd name="T79" fmla="*/ 734 h 1372"/>
                <a:gd name="T80" fmla="*/ 1069 w 1092"/>
                <a:gd name="T81" fmla="*/ 669 h 1372"/>
                <a:gd name="T82" fmla="*/ 1059 w 1092"/>
                <a:gd name="T83" fmla="*/ 605 h 1372"/>
                <a:gd name="T84" fmla="*/ 1069 w 1092"/>
                <a:gd name="T85" fmla="*/ 540 h 1372"/>
                <a:gd name="T86" fmla="*/ 1091 w 1092"/>
                <a:gd name="T87" fmla="*/ 464 h 1372"/>
                <a:gd name="T88" fmla="*/ 1080 w 1092"/>
                <a:gd name="T89" fmla="*/ 367 h 1372"/>
                <a:gd name="T90" fmla="*/ 1026 w 1092"/>
                <a:gd name="T91" fmla="*/ 324 h 1372"/>
                <a:gd name="T92" fmla="*/ 1005 w 1092"/>
                <a:gd name="T93" fmla="*/ 237 h 1372"/>
                <a:gd name="T94" fmla="*/ 972 w 1092"/>
                <a:gd name="T95" fmla="*/ 173 h 1372"/>
                <a:gd name="T96" fmla="*/ 918 w 1092"/>
                <a:gd name="T97" fmla="*/ 119 h 1372"/>
                <a:gd name="T98" fmla="*/ 853 w 1092"/>
                <a:gd name="T99" fmla="*/ 86 h 1372"/>
                <a:gd name="T100" fmla="*/ 789 w 1092"/>
                <a:gd name="T101" fmla="*/ 65 h 1372"/>
                <a:gd name="T102" fmla="*/ 724 w 1092"/>
                <a:gd name="T103" fmla="*/ 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2" h="1372">
                  <a:moveTo>
                    <a:pt x="681" y="22"/>
                  </a:moveTo>
                  <a:lnTo>
                    <a:pt x="648" y="11"/>
                  </a:lnTo>
                  <a:lnTo>
                    <a:pt x="616" y="0"/>
                  </a:lnTo>
                  <a:lnTo>
                    <a:pt x="583" y="0"/>
                  </a:lnTo>
                  <a:lnTo>
                    <a:pt x="551" y="0"/>
                  </a:lnTo>
                  <a:lnTo>
                    <a:pt x="518" y="0"/>
                  </a:lnTo>
                  <a:lnTo>
                    <a:pt x="475" y="0"/>
                  </a:lnTo>
                  <a:lnTo>
                    <a:pt x="443" y="22"/>
                  </a:lnTo>
                  <a:lnTo>
                    <a:pt x="421" y="54"/>
                  </a:lnTo>
                  <a:lnTo>
                    <a:pt x="400" y="86"/>
                  </a:lnTo>
                  <a:lnTo>
                    <a:pt x="367" y="108"/>
                  </a:lnTo>
                  <a:lnTo>
                    <a:pt x="356" y="140"/>
                  </a:lnTo>
                  <a:lnTo>
                    <a:pt x="324" y="162"/>
                  </a:lnTo>
                  <a:lnTo>
                    <a:pt x="292" y="184"/>
                  </a:lnTo>
                  <a:lnTo>
                    <a:pt x="259" y="216"/>
                  </a:lnTo>
                  <a:lnTo>
                    <a:pt x="227" y="237"/>
                  </a:lnTo>
                  <a:lnTo>
                    <a:pt x="216" y="270"/>
                  </a:lnTo>
                  <a:lnTo>
                    <a:pt x="216" y="302"/>
                  </a:lnTo>
                  <a:lnTo>
                    <a:pt x="216" y="335"/>
                  </a:lnTo>
                  <a:lnTo>
                    <a:pt x="216" y="367"/>
                  </a:lnTo>
                  <a:lnTo>
                    <a:pt x="184" y="399"/>
                  </a:lnTo>
                  <a:lnTo>
                    <a:pt x="184" y="432"/>
                  </a:lnTo>
                  <a:lnTo>
                    <a:pt x="184" y="464"/>
                  </a:lnTo>
                  <a:lnTo>
                    <a:pt x="173" y="497"/>
                  </a:lnTo>
                  <a:lnTo>
                    <a:pt x="151" y="529"/>
                  </a:lnTo>
                  <a:lnTo>
                    <a:pt x="119" y="551"/>
                  </a:lnTo>
                  <a:lnTo>
                    <a:pt x="86" y="583"/>
                  </a:lnTo>
                  <a:lnTo>
                    <a:pt x="54" y="615"/>
                  </a:lnTo>
                  <a:lnTo>
                    <a:pt x="43" y="648"/>
                  </a:lnTo>
                  <a:lnTo>
                    <a:pt x="22" y="734"/>
                  </a:lnTo>
                  <a:lnTo>
                    <a:pt x="22" y="799"/>
                  </a:lnTo>
                  <a:lnTo>
                    <a:pt x="11" y="864"/>
                  </a:lnTo>
                  <a:lnTo>
                    <a:pt x="0" y="896"/>
                  </a:lnTo>
                  <a:lnTo>
                    <a:pt x="0" y="928"/>
                  </a:lnTo>
                  <a:lnTo>
                    <a:pt x="32" y="939"/>
                  </a:lnTo>
                  <a:lnTo>
                    <a:pt x="97" y="961"/>
                  </a:lnTo>
                  <a:lnTo>
                    <a:pt x="140" y="993"/>
                  </a:lnTo>
                  <a:lnTo>
                    <a:pt x="162" y="1026"/>
                  </a:lnTo>
                  <a:lnTo>
                    <a:pt x="173" y="1058"/>
                  </a:lnTo>
                  <a:lnTo>
                    <a:pt x="173" y="1090"/>
                  </a:lnTo>
                  <a:lnTo>
                    <a:pt x="184" y="1123"/>
                  </a:lnTo>
                  <a:lnTo>
                    <a:pt x="194" y="1155"/>
                  </a:lnTo>
                  <a:lnTo>
                    <a:pt x="227" y="1166"/>
                  </a:lnTo>
                  <a:lnTo>
                    <a:pt x="259" y="1187"/>
                  </a:lnTo>
                  <a:lnTo>
                    <a:pt x="292" y="1209"/>
                  </a:lnTo>
                  <a:lnTo>
                    <a:pt x="356" y="1220"/>
                  </a:lnTo>
                  <a:lnTo>
                    <a:pt x="389" y="1241"/>
                  </a:lnTo>
                  <a:lnTo>
                    <a:pt x="421" y="1263"/>
                  </a:lnTo>
                  <a:lnTo>
                    <a:pt x="443" y="1306"/>
                  </a:lnTo>
                  <a:lnTo>
                    <a:pt x="475" y="1328"/>
                  </a:lnTo>
                  <a:lnTo>
                    <a:pt x="508" y="1328"/>
                  </a:lnTo>
                  <a:lnTo>
                    <a:pt x="551" y="1360"/>
                  </a:lnTo>
                  <a:lnTo>
                    <a:pt x="583" y="1371"/>
                  </a:lnTo>
                  <a:lnTo>
                    <a:pt x="616" y="1371"/>
                  </a:lnTo>
                  <a:lnTo>
                    <a:pt x="648" y="1371"/>
                  </a:lnTo>
                  <a:lnTo>
                    <a:pt x="681" y="1371"/>
                  </a:lnTo>
                  <a:lnTo>
                    <a:pt x="713" y="1371"/>
                  </a:lnTo>
                  <a:lnTo>
                    <a:pt x="756" y="1371"/>
                  </a:lnTo>
                  <a:lnTo>
                    <a:pt x="789" y="1371"/>
                  </a:lnTo>
                  <a:lnTo>
                    <a:pt x="821" y="1360"/>
                  </a:lnTo>
                  <a:lnTo>
                    <a:pt x="853" y="1339"/>
                  </a:lnTo>
                  <a:lnTo>
                    <a:pt x="886" y="1317"/>
                  </a:lnTo>
                  <a:lnTo>
                    <a:pt x="907" y="1285"/>
                  </a:lnTo>
                  <a:lnTo>
                    <a:pt x="940" y="1252"/>
                  </a:lnTo>
                  <a:lnTo>
                    <a:pt x="961" y="1220"/>
                  </a:lnTo>
                  <a:lnTo>
                    <a:pt x="983" y="1187"/>
                  </a:lnTo>
                  <a:lnTo>
                    <a:pt x="1005" y="1155"/>
                  </a:lnTo>
                  <a:lnTo>
                    <a:pt x="1005" y="1123"/>
                  </a:lnTo>
                  <a:lnTo>
                    <a:pt x="1037" y="1090"/>
                  </a:lnTo>
                  <a:lnTo>
                    <a:pt x="1048" y="1058"/>
                  </a:lnTo>
                  <a:lnTo>
                    <a:pt x="1048" y="1026"/>
                  </a:lnTo>
                  <a:lnTo>
                    <a:pt x="1048" y="993"/>
                  </a:lnTo>
                  <a:lnTo>
                    <a:pt x="1048" y="961"/>
                  </a:lnTo>
                  <a:lnTo>
                    <a:pt x="1048" y="928"/>
                  </a:lnTo>
                  <a:lnTo>
                    <a:pt x="1048" y="896"/>
                  </a:lnTo>
                  <a:lnTo>
                    <a:pt x="1048" y="864"/>
                  </a:lnTo>
                  <a:lnTo>
                    <a:pt x="1048" y="831"/>
                  </a:lnTo>
                  <a:lnTo>
                    <a:pt x="1048" y="799"/>
                  </a:lnTo>
                  <a:lnTo>
                    <a:pt x="1059" y="766"/>
                  </a:lnTo>
                  <a:lnTo>
                    <a:pt x="1080" y="734"/>
                  </a:lnTo>
                  <a:lnTo>
                    <a:pt x="1080" y="702"/>
                  </a:lnTo>
                  <a:lnTo>
                    <a:pt x="1069" y="669"/>
                  </a:lnTo>
                  <a:lnTo>
                    <a:pt x="1059" y="637"/>
                  </a:lnTo>
                  <a:lnTo>
                    <a:pt x="1059" y="605"/>
                  </a:lnTo>
                  <a:lnTo>
                    <a:pt x="1059" y="572"/>
                  </a:lnTo>
                  <a:lnTo>
                    <a:pt x="1069" y="540"/>
                  </a:lnTo>
                  <a:lnTo>
                    <a:pt x="1091" y="507"/>
                  </a:lnTo>
                  <a:lnTo>
                    <a:pt x="1091" y="464"/>
                  </a:lnTo>
                  <a:lnTo>
                    <a:pt x="1091" y="399"/>
                  </a:lnTo>
                  <a:lnTo>
                    <a:pt x="1080" y="367"/>
                  </a:lnTo>
                  <a:lnTo>
                    <a:pt x="1059" y="335"/>
                  </a:lnTo>
                  <a:lnTo>
                    <a:pt x="1026" y="324"/>
                  </a:lnTo>
                  <a:lnTo>
                    <a:pt x="1005" y="281"/>
                  </a:lnTo>
                  <a:lnTo>
                    <a:pt x="1005" y="237"/>
                  </a:lnTo>
                  <a:lnTo>
                    <a:pt x="994" y="205"/>
                  </a:lnTo>
                  <a:lnTo>
                    <a:pt x="972" y="173"/>
                  </a:lnTo>
                  <a:lnTo>
                    <a:pt x="940" y="151"/>
                  </a:lnTo>
                  <a:lnTo>
                    <a:pt x="918" y="119"/>
                  </a:lnTo>
                  <a:lnTo>
                    <a:pt x="886" y="97"/>
                  </a:lnTo>
                  <a:lnTo>
                    <a:pt x="853" y="86"/>
                  </a:lnTo>
                  <a:lnTo>
                    <a:pt x="821" y="76"/>
                  </a:lnTo>
                  <a:lnTo>
                    <a:pt x="789" y="65"/>
                  </a:lnTo>
                  <a:lnTo>
                    <a:pt x="756" y="54"/>
                  </a:lnTo>
                  <a:lnTo>
                    <a:pt x="724" y="43"/>
                  </a:lnTo>
                  <a:lnTo>
                    <a:pt x="681" y="22"/>
                  </a:lnTo>
                </a:path>
              </a:pathLst>
            </a:custGeom>
            <a:solidFill>
              <a:schemeClr val="accent1"/>
            </a:solidFill>
            <a:ln w="762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Line 23">
              <a:extLst>
                <a:ext uri="{FF2B5EF4-FFF2-40B4-BE49-F238E27FC236}">
                  <a16:creationId xmlns:a16="http://schemas.microsoft.com/office/drawing/2014/main" id="{7623FD93-BE36-4134-8987-85469519DA73}"/>
                </a:ext>
              </a:extLst>
            </p:cNvPr>
            <p:cNvSpPr>
              <a:spLocks noChangeShapeType="1"/>
            </p:cNvSpPr>
            <p:nvPr/>
          </p:nvSpPr>
          <p:spPr bwMode="auto">
            <a:xfrm flipH="1" flipV="1">
              <a:off x="6840538" y="4291011"/>
              <a:ext cx="279400" cy="88900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Line 24">
              <a:extLst>
                <a:ext uri="{FF2B5EF4-FFF2-40B4-BE49-F238E27FC236}">
                  <a16:creationId xmlns:a16="http://schemas.microsoft.com/office/drawing/2014/main" id="{39C033CA-A94E-42E8-A645-86ACA68B65FD}"/>
                </a:ext>
              </a:extLst>
            </p:cNvPr>
            <p:cNvSpPr>
              <a:spLocks noChangeShapeType="1"/>
            </p:cNvSpPr>
            <p:nvPr/>
          </p:nvSpPr>
          <p:spPr bwMode="auto">
            <a:xfrm flipV="1">
              <a:off x="7269561" y="2463798"/>
              <a:ext cx="564356" cy="5699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Line 25">
              <a:extLst>
                <a:ext uri="{FF2B5EF4-FFF2-40B4-BE49-F238E27FC236}">
                  <a16:creationId xmlns:a16="http://schemas.microsoft.com/office/drawing/2014/main" id="{A5F39043-6D61-4492-9952-187AE1136CAF}"/>
                </a:ext>
              </a:extLst>
            </p:cNvPr>
            <p:cNvSpPr>
              <a:spLocks noChangeShapeType="1"/>
            </p:cNvSpPr>
            <p:nvPr/>
          </p:nvSpPr>
          <p:spPr bwMode="auto">
            <a:xfrm flipH="1" flipV="1">
              <a:off x="5972176" y="2300287"/>
              <a:ext cx="487362" cy="65722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Line 26">
              <a:extLst>
                <a:ext uri="{FF2B5EF4-FFF2-40B4-BE49-F238E27FC236}">
                  <a16:creationId xmlns:a16="http://schemas.microsoft.com/office/drawing/2014/main" id="{677C29CA-F9EC-4894-91DF-87F0CCE55ABA}"/>
                </a:ext>
              </a:extLst>
            </p:cNvPr>
            <p:cNvSpPr>
              <a:spLocks noChangeShapeType="1"/>
            </p:cNvSpPr>
            <p:nvPr/>
          </p:nvSpPr>
          <p:spPr bwMode="auto">
            <a:xfrm flipH="1" flipV="1">
              <a:off x="7069138" y="4062411"/>
              <a:ext cx="893763" cy="422275"/>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Line 27">
              <a:extLst>
                <a:ext uri="{FF2B5EF4-FFF2-40B4-BE49-F238E27FC236}">
                  <a16:creationId xmlns:a16="http://schemas.microsoft.com/office/drawing/2014/main" id="{F74A6C06-6712-47CF-A5CF-097BFD06723B}"/>
                </a:ext>
              </a:extLst>
            </p:cNvPr>
            <p:cNvSpPr>
              <a:spLocks noChangeShapeType="1"/>
            </p:cNvSpPr>
            <p:nvPr/>
          </p:nvSpPr>
          <p:spPr bwMode="auto">
            <a:xfrm>
              <a:off x="5648326" y="3562349"/>
              <a:ext cx="811212" cy="141287"/>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Line 28">
              <a:extLst>
                <a:ext uri="{FF2B5EF4-FFF2-40B4-BE49-F238E27FC236}">
                  <a16:creationId xmlns:a16="http://schemas.microsoft.com/office/drawing/2014/main" id="{9D669014-D47D-4F8C-86EB-A119BAB0E84D}"/>
                </a:ext>
              </a:extLst>
            </p:cNvPr>
            <p:cNvSpPr>
              <a:spLocks noChangeShapeType="1"/>
            </p:cNvSpPr>
            <p:nvPr/>
          </p:nvSpPr>
          <p:spPr bwMode="auto">
            <a:xfrm flipV="1">
              <a:off x="5754688" y="4138611"/>
              <a:ext cx="704850" cy="544513"/>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Rectangle 29">
              <a:extLst>
                <a:ext uri="{FF2B5EF4-FFF2-40B4-BE49-F238E27FC236}">
                  <a16:creationId xmlns:a16="http://schemas.microsoft.com/office/drawing/2014/main" id="{05C3E24A-50D0-4950-895F-09D1230A22CB}"/>
                </a:ext>
              </a:extLst>
            </p:cNvPr>
            <p:cNvSpPr>
              <a:spLocks noChangeArrowheads="1"/>
            </p:cNvSpPr>
            <p:nvPr/>
          </p:nvSpPr>
          <p:spPr bwMode="auto">
            <a:xfrm>
              <a:off x="1739901" y="16287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3" name="Rectangle 30">
              <a:extLst>
                <a:ext uri="{FF2B5EF4-FFF2-40B4-BE49-F238E27FC236}">
                  <a16:creationId xmlns:a16="http://schemas.microsoft.com/office/drawing/2014/main" id="{74468901-123D-4453-AC55-E51AE94B5888}"/>
                </a:ext>
              </a:extLst>
            </p:cNvPr>
            <p:cNvSpPr>
              <a:spLocks noChangeArrowheads="1"/>
            </p:cNvSpPr>
            <p:nvPr/>
          </p:nvSpPr>
          <p:spPr bwMode="auto">
            <a:xfrm>
              <a:off x="368301" y="27717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4" name="Rectangle 31">
              <a:extLst>
                <a:ext uri="{FF2B5EF4-FFF2-40B4-BE49-F238E27FC236}">
                  <a16:creationId xmlns:a16="http://schemas.microsoft.com/office/drawing/2014/main" id="{D3AC048A-552C-4178-B0E1-D4006BF709FD}"/>
                </a:ext>
              </a:extLst>
            </p:cNvPr>
            <p:cNvSpPr>
              <a:spLocks noChangeArrowheads="1"/>
            </p:cNvSpPr>
            <p:nvPr/>
          </p:nvSpPr>
          <p:spPr bwMode="auto">
            <a:xfrm>
              <a:off x="30353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5" name="Rectangle 32">
              <a:extLst>
                <a:ext uri="{FF2B5EF4-FFF2-40B4-BE49-F238E27FC236}">
                  <a16:creationId xmlns:a16="http://schemas.microsoft.com/office/drawing/2014/main" id="{60480529-2A01-4831-BCA8-E5E331C66F8F}"/>
                </a:ext>
              </a:extLst>
            </p:cNvPr>
            <p:cNvSpPr>
              <a:spLocks noChangeArrowheads="1"/>
            </p:cNvSpPr>
            <p:nvPr/>
          </p:nvSpPr>
          <p:spPr bwMode="auto">
            <a:xfrm>
              <a:off x="2882901" y="4981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36" name="Rectangle 33">
              <a:extLst>
                <a:ext uri="{FF2B5EF4-FFF2-40B4-BE49-F238E27FC236}">
                  <a16:creationId xmlns:a16="http://schemas.microsoft.com/office/drawing/2014/main" id="{72D753FD-5B0D-473D-8365-8FD5A6F27D82}"/>
                </a:ext>
              </a:extLst>
            </p:cNvPr>
            <p:cNvSpPr>
              <a:spLocks noChangeArrowheads="1"/>
            </p:cNvSpPr>
            <p:nvPr/>
          </p:nvSpPr>
          <p:spPr bwMode="auto">
            <a:xfrm>
              <a:off x="1663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7" name="Rectangle 35">
              <a:extLst>
                <a:ext uri="{FF2B5EF4-FFF2-40B4-BE49-F238E27FC236}">
                  <a16:creationId xmlns:a16="http://schemas.microsoft.com/office/drawing/2014/main" id="{DECC5640-AB7D-4BD9-8BD8-346B5D1BF0AD}"/>
                </a:ext>
              </a:extLst>
            </p:cNvPr>
            <p:cNvSpPr>
              <a:spLocks noChangeArrowheads="1"/>
            </p:cNvSpPr>
            <p:nvPr/>
          </p:nvSpPr>
          <p:spPr bwMode="auto">
            <a:xfrm>
              <a:off x="5549901" y="19335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N</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8" name="Rectangle 36">
              <a:extLst>
                <a:ext uri="{FF2B5EF4-FFF2-40B4-BE49-F238E27FC236}">
                  <a16:creationId xmlns:a16="http://schemas.microsoft.com/office/drawing/2014/main" id="{9EC37547-8623-4EFA-AAD1-FC974C8B8E24}"/>
                </a:ext>
              </a:extLst>
            </p:cNvPr>
            <p:cNvSpPr>
              <a:spLocks noChangeArrowheads="1"/>
            </p:cNvSpPr>
            <p:nvPr/>
          </p:nvSpPr>
          <p:spPr bwMode="auto">
            <a:xfrm>
              <a:off x="7683501" y="2162174"/>
              <a:ext cx="5270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39" name="Rectangle 37">
              <a:extLst>
                <a:ext uri="{FF2B5EF4-FFF2-40B4-BE49-F238E27FC236}">
                  <a16:creationId xmlns:a16="http://schemas.microsoft.com/office/drawing/2014/main" id="{80B6AF5D-BDCF-4C45-9821-579CF158FD32}"/>
                </a:ext>
              </a:extLst>
            </p:cNvPr>
            <p:cNvSpPr>
              <a:spLocks noChangeArrowheads="1"/>
            </p:cNvSpPr>
            <p:nvPr/>
          </p:nvSpPr>
          <p:spPr bwMode="auto">
            <a:xfrm>
              <a:off x="7912101" y="42195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p>
          </p:txBody>
        </p:sp>
        <p:sp>
          <p:nvSpPr>
            <p:cNvPr id="40" name="Rectangle 38">
              <a:extLst>
                <a:ext uri="{FF2B5EF4-FFF2-40B4-BE49-F238E27FC236}">
                  <a16:creationId xmlns:a16="http://schemas.microsoft.com/office/drawing/2014/main" id="{7296439B-9D1D-494E-B9A0-A23EBBE1732C}"/>
                </a:ext>
              </a:extLst>
            </p:cNvPr>
            <p:cNvSpPr>
              <a:spLocks noChangeArrowheads="1"/>
            </p:cNvSpPr>
            <p:nvPr/>
          </p:nvSpPr>
          <p:spPr bwMode="auto">
            <a:xfrm>
              <a:off x="6997701" y="5210174"/>
              <a:ext cx="763587"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r>
                <a:rPr kumimoji="0" lang="en-GB" altLang="zh-CN" sz="1800" b="1" i="0" u="none" strike="noStrike" kern="1200" cap="none" spc="0" normalizeH="0" baseline="-25000" noProof="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1" name="Rectangle 39">
              <a:extLst>
                <a:ext uri="{FF2B5EF4-FFF2-40B4-BE49-F238E27FC236}">
                  <a16:creationId xmlns:a16="http://schemas.microsoft.com/office/drawing/2014/main" id="{17213BCF-9609-4A90-BEAF-0F3D120DDF39}"/>
                </a:ext>
              </a:extLst>
            </p:cNvPr>
            <p:cNvSpPr>
              <a:spLocks noChangeArrowheads="1"/>
            </p:cNvSpPr>
            <p:nvPr/>
          </p:nvSpPr>
          <p:spPr bwMode="auto">
            <a:xfrm>
              <a:off x="5245101" y="4752974"/>
              <a:ext cx="65087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CO</a:t>
              </a:r>
            </a:p>
          </p:txBody>
        </p:sp>
        <p:sp>
          <p:nvSpPr>
            <p:cNvPr id="42" name="Rectangle 40">
              <a:extLst>
                <a:ext uri="{FF2B5EF4-FFF2-40B4-BE49-F238E27FC236}">
                  <a16:creationId xmlns:a16="http://schemas.microsoft.com/office/drawing/2014/main" id="{2F289406-8584-411A-A17E-C220C86DC55C}"/>
                </a:ext>
              </a:extLst>
            </p:cNvPr>
            <p:cNvSpPr>
              <a:spLocks noChangeArrowheads="1"/>
            </p:cNvSpPr>
            <p:nvPr/>
          </p:nvSpPr>
          <p:spPr bwMode="auto">
            <a:xfrm>
              <a:off x="5168901" y="3000374"/>
              <a:ext cx="5429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a:t>
              </a:r>
              <a:r>
                <a:rPr kumimoji="0" lang="en-GB" altLang="zh-CN" sz="1800" b="1" i="0" u="none" strike="noStrike" kern="1200" cap="none" spc="0" normalizeH="0" baseline="-2500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2</a:t>
              </a:r>
            </a:p>
          </p:txBody>
        </p:sp>
        <p:sp>
          <p:nvSpPr>
            <p:cNvPr id="43" name="Line 41">
              <a:extLst>
                <a:ext uri="{FF2B5EF4-FFF2-40B4-BE49-F238E27FC236}">
                  <a16:creationId xmlns:a16="http://schemas.microsoft.com/office/drawing/2014/main" id="{AFD02775-7FDF-449D-86C4-A7EF1860CF15}"/>
                </a:ext>
              </a:extLst>
            </p:cNvPr>
            <p:cNvSpPr>
              <a:spLocks noChangeShapeType="1"/>
            </p:cNvSpPr>
            <p:nvPr/>
          </p:nvSpPr>
          <p:spPr bwMode="auto">
            <a:xfrm>
              <a:off x="3627438" y="3935411"/>
              <a:ext cx="16764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Rectangle 42">
              <a:extLst>
                <a:ext uri="{FF2B5EF4-FFF2-40B4-BE49-F238E27FC236}">
                  <a16:creationId xmlns:a16="http://schemas.microsoft.com/office/drawing/2014/main" id="{F977F29B-BEF2-4B1D-82D2-CE15B9710B1E}"/>
                </a:ext>
              </a:extLst>
            </p:cNvPr>
            <p:cNvSpPr>
              <a:spLocks noChangeArrowheads="1"/>
            </p:cNvSpPr>
            <p:nvPr/>
          </p:nvSpPr>
          <p:spPr bwMode="auto">
            <a:xfrm>
              <a:off x="3970338" y="3457574"/>
              <a:ext cx="855663"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Heat</a:t>
              </a:r>
            </a:p>
          </p:txBody>
        </p:sp>
        <p:sp>
          <p:nvSpPr>
            <p:cNvPr id="45" name="Rectangle 43">
              <a:extLst>
                <a:ext uri="{FF2B5EF4-FFF2-40B4-BE49-F238E27FC236}">
                  <a16:creationId xmlns:a16="http://schemas.microsoft.com/office/drawing/2014/main" id="{EF95F90A-C204-491D-8B6E-5076F1289031}"/>
                </a:ext>
              </a:extLst>
            </p:cNvPr>
            <p:cNvSpPr>
              <a:spLocks noChangeArrowheads="1"/>
            </p:cNvSpPr>
            <p:nvPr/>
          </p:nvSpPr>
          <p:spPr bwMode="auto">
            <a:xfrm>
              <a:off x="3665538" y="4067174"/>
              <a:ext cx="14636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High</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vacuum</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or</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prstClr val="black"/>
                  </a:solidFill>
                  <a:effectLst>
                    <a:outerShdw blurRad="38100" dist="38100" dir="2700000" algn="tl">
                      <a:srgbClr val="C0C0C0"/>
                    </a:outerShdw>
                  </a:effectLst>
                  <a:uLnTx/>
                  <a:uFillTx/>
                  <a:latin typeface="Arial" charset="0"/>
                  <a:ea typeface="宋体" panose="02010600030101010101" pitchFamily="2" charset="-122"/>
                  <a:cs typeface="+mn-cs"/>
                </a:rPr>
                <a:t>inert gas</a:t>
              </a:r>
            </a:p>
          </p:txBody>
        </p:sp>
        <p:sp>
          <p:nvSpPr>
            <p:cNvPr id="46" name="Rectangle 30">
              <a:extLst>
                <a:ext uri="{FF2B5EF4-FFF2-40B4-BE49-F238E27FC236}">
                  <a16:creationId xmlns:a16="http://schemas.microsoft.com/office/drawing/2014/main" id="{F9A6C326-92AA-4222-87A5-9194453F033C}"/>
                </a:ext>
              </a:extLst>
            </p:cNvPr>
            <p:cNvSpPr>
              <a:spLocks noChangeArrowheads="1"/>
            </p:cNvSpPr>
            <p:nvPr/>
          </p:nvSpPr>
          <p:spPr bwMode="auto">
            <a:xfrm>
              <a:off x="990600" y="3166267"/>
              <a:ext cx="55464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7" name="Rectangle 30">
              <a:extLst>
                <a:ext uri="{FF2B5EF4-FFF2-40B4-BE49-F238E27FC236}">
                  <a16:creationId xmlns:a16="http://schemas.microsoft.com/office/drawing/2014/main" id="{910956B6-ECD8-46B1-8D51-A96D439D8D23}"/>
                </a:ext>
              </a:extLst>
            </p:cNvPr>
            <p:cNvSpPr>
              <a:spLocks noChangeArrowheads="1"/>
            </p:cNvSpPr>
            <p:nvPr/>
          </p:nvSpPr>
          <p:spPr bwMode="auto">
            <a:xfrm>
              <a:off x="2229043" y="4787898"/>
              <a:ext cx="54181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MC</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8" name="Rectangle 40">
              <a:extLst>
                <a:ext uri="{FF2B5EF4-FFF2-40B4-BE49-F238E27FC236}">
                  <a16:creationId xmlns:a16="http://schemas.microsoft.com/office/drawing/2014/main" id="{73C4B5A7-24EB-40CA-89B6-67A937AE9A01}"/>
                </a:ext>
              </a:extLst>
            </p:cNvPr>
            <p:cNvSpPr>
              <a:spLocks noChangeArrowheads="1"/>
            </p:cNvSpPr>
            <p:nvPr/>
          </p:nvSpPr>
          <p:spPr bwMode="auto">
            <a:xfrm>
              <a:off x="6354433" y="3568644"/>
              <a:ext cx="362280"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O</a:t>
              </a:r>
              <a:endParaRPr kumimoji="0" lang="en-GB" altLang="zh-CN" sz="1800" b="1" i="0" u="none" strike="noStrike" kern="1200" cap="none" spc="0" normalizeH="0" baseline="-2500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endParaRPr>
            </a:p>
          </p:txBody>
        </p:sp>
        <p:sp>
          <p:nvSpPr>
            <p:cNvPr id="49" name="Rectangle 39">
              <a:extLst>
                <a:ext uri="{FF2B5EF4-FFF2-40B4-BE49-F238E27FC236}">
                  <a16:creationId xmlns:a16="http://schemas.microsoft.com/office/drawing/2014/main" id="{C120DDA8-5FF1-4821-8166-ED577AFD1DB7}"/>
                </a:ext>
              </a:extLst>
            </p:cNvPr>
            <p:cNvSpPr>
              <a:spLocks noChangeArrowheads="1"/>
            </p:cNvSpPr>
            <p:nvPr/>
          </p:nvSpPr>
          <p:spPr bwMode="auto">
            <a:xfrm>
              <a:off x="6454776" y="4527521"/>
              <a:ext cx="349456"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altLang="zh-CN" sz="18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Arial" charset="0"/>
                  <a:ea typeface="宋体" panose="02010600030101010101" pitchFamily="2" charset="-122"/>
                  <a:cs typeface="+mn-cs"/>
                </a:rPr>
                <a:t>C</a:t>
              </a:r>
            </a:p>
          </p:txBody>
        </p:sp>
      </p:grpSp>
      <p:pic>
        <p:nvPicPr>
          <p:cNvPr id="63" name="图片 62">
            <a:extLst>
              <a:ext uri="{FF2B5EF4-FFF2-40B4-BE49-F238E27FC236}">
                <a16:creationId xmlns:a16="http://schemas.microsoft.com/office/drawing/2014/main" id="{499AB203-1F7B-48D2-8852-0B611B25FAD3}"/>
              </a:ext>
            </a:extLst>
          </p:cNvPr>
          <p:cNvPicPr>
            <a:picLocks noChangeAspect="1"/>
          </p:cNvPicPr>
          <p:nvPr/>
        </p:nvPicPr>
        <p:blipFill rotWithShape="1">
          <a:blip r:embed="rId3"/>
          <a:srcRect l="8472" t="2979"/>
          <a:stretch/>
        </p:blipFill>
        <p:spPr>
          <a:xfrm>
            <a:off x="6342677" y="1508906"/>
            <a:ext cx="1561398" cy="1674959"/>
          </a:xfrm>
          <a:prstGeom prst="rect">
            <a:avLst/>
          </a:prstGeom>
        </p:spPr>
      </p:pic>
      <p:pic>
        <p:nvPicPr>
          <p:cNvPr id="64" name="图片 63">
            <a:extLst>
              <a:ext uri="{FF2B5EF4-FFF2-40B4-BE49-F238E27FC236}">
                <a16:creationId xmlns:a16="http://schemas.microsoft.com/office/drawing/2014/main" id="{47CF70FF-93EB-47B0-A501-87D19B03AEEF}"/>
              </a:ext>
            </a:extLst>
          </p:cNvPr>
          <p:cNvPicPr>
            <a:picLocks noChangeAspect="1"/>
          </p:cNvPicPr>
          <p:nvPr/>
        </p:nvPicPr>
        <p:blipFill>
          <a:blip r:embed="rId4"/>
          <a:stretch>
            <a:fillRect/>
          </a:stretch>
        </p:blipFill>
        <p:spPr>
          <a:xfrm rot="16200000">
            <a:off x="8192173" y="1420582"/>
            <a:ext cx="1458634" cy="1860441"/>
          </a:xfrm>
          <a:prstGeom prst="rect">
            <a:avLst/>
          </a:prstGeom>
        </p:spPr>
      </p:pic>
      <p:pic>
        <p:nvPicPr>
          <p:cNvPr id="65" name="图片 64">
            <a:extLst>
              <a:ext uri="{FF2B5EF4-FFF2-40B4-BE49-F238E27FC236}">
                <a16:creationId xmlns:a16="http://schemas.microsoft.com/office/drawing/2014/main" id="{B3D438BE-222A-4CE3-97B4-3441ED206F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827" t="16016" r="4760" b="11561"/>
          <a:stretch/>
        </p:blipFill>
        <p:spPr>
          <a:xfrm>
            <a:off x="10014789" y="1626470"/>
            <a:ext cx="1927555" cy="1466474"/>
          </a:xfrm>
          <a:prstGeom prst="rect">
            <a:avLst/>
          </a:prstGeom>
        </p:spPr>
      </p:pic>
      <p:sp>
        <p:nvSpPr>
          <p:cNvPr id="4" name="矩形 3">
            <a:extLst>
              <a:ext uri="{FF2B5EF4-FFF2-40B4-BE49-F238E27FC236}">
                <a16:creationId xmlns:a16="http://schemas.microsoft.com/office/drawing/2014/main" id="{A996BFF5-B7AB-4474-9B0E-76EC0B285E74}"/>
              </a:ext>
            </a:extLst>
          </p:cNvPr>
          <p:cNvSpPr/>
          <p:nvPr/>
        </p:nvSpPr>
        <p:spPr>
          <a:xfrm>
            <a:off x="6342677" y="1473858"/>
            <a:ext cx="5599668" cy="1941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a:extLst>
              <a:ext uri="{FF2B5EF4-FFF2-40B4-BE49-F238E27FC236}">
                <a16:creationId xmlns:a16="http://schemas.microsoft.com/office/drawing/2014/main" id="{98874F88-45E0-4D11-8986-ACB57ADBDA19}"/>
              </a:ext>
            </a:extLst>
          </p:cNvPr>
          <p:cNvSpPr txBox="1"/>
          <p:nvPr/>
        </p:nvSpPr>
        <p:spPr>
          <a:xfrm>
            <a:off x="6671271" y="3091602"/>
            <a:ext cx="1361088" cy="369332"/>
          </a:xfrm>
          <a:prstGeom prst="rect">
            <a:avLst/>
          </a:prstGeom>
          <a:noFill/>
        </p:spPr>
        <p:txBody>
          <a:bodyPr wrap="square">
            <a:spAutoFit/>
          </a:bodyPr>
          <a:lstStyle/>
          <a:p>
            <a:r>
              <a:rPr lang="en-US" altLang="zh-CN" dirty="0"/>
              <a:t>Too thick</a:t>
            </a:r>
            <a:endParaRPr lang="zh-CN" altLang="en-US" dirty="0"/>
          </a:p>
        </p:txBody>
      </p:sp>
      <p:sp>
        <p:nvSpPr>
          <p:cNvPr id="67" name="文本框 66">
            <a:extLst>
              <a:ext uri="{FF2B5EF4-FFF2-40B4-BE49-F238E27FC236}">
                <a16:creationId xmlns:a16="http://schemas.microsoft.com/office/drawing/2014/main" id="{8A147E04-29A2-4E8D-A281-AB72AA61CCDA}"/>
              </a:ext>
            </a:extLst>
          </p:cNvPr>
          <p:cNvSpPr txBox="1"/>
          <p:nvPr/>
        </p:nvSpPr>
        <p:spPr>
          <a:xfrm>
            <a:off x="8150752" y="3071774"/>
            <a:ext cx="4023254" cy="369332"/>
          </a:xfrm>
          <a:prstGeom prst="rect">
            <a:avLst/>
          </a:prstGeom>
          <a:noFill/>
        </p:spPr>
        <p:txBody>
          <a:bodyPr wrap="square">
            <a:spAutoFit/>
          </a:bodyPr>
          <a:lstStyle/>
          <a:p>
            <a:r>
              <a:rPr lang="en-US" altLang="zh-CN" dirty="0"/>
              <a:t>Lifetime is very short under SR of CEPC</a:t>
            </a:r>
            <a:endParaRPr lang="zh-CN" altLang="en-US" dirty="0"/>
          </a:p>
        </p:txBody>
      </p:sp>
      <p:sp>
        <p:nvSpPr>
          <p:cNvPr id="62" name="灯片编号占位符 3">
            <a:extLst>
              <a:ext uri="{FF2B5EF4-FFF2-40B4-BE49-F238E27FC236}">
                <a16:creationId xmlns:a16="http://schemas.microsoft.com/office/drawing/2014/main" id="{7ED5B0CB-DF90-4261-B19C-AAA48FCA0AA5}"/>
              </a:ext>
            </a:extLst>
          </p:cNvPr>
          <p:cNvSpPr>
            <a:spLocks noGrp="1"/>
          </p:cNvSpPr>
          <p:nvPr>
            <p:ph type="sldNum" sz="quarter" idx="12"/>
          </p:nvPr>
        </p:nvSpPr>
        <p:spPr>
          <a:xfrm>
            <a:off x="11155680" y="6380480"/>
            <a:ext cx="426720" cy="340996"/>
          </a:xfrm>
        </p:spPr>
        <p:txBody>
          <a:bodyPr/>
          <a:lstStyle/>
          <a:p>
            <a:fld id="{3439F095-3CD2-4D9F-8394-BD3C24143187}" type="slidenum">
              <a:rPr lang="zh-CN" altLang="en-US" smtClean="0"/>
              <a:t>6</a:t>
            </a:fld>
            <a:endParaRPr lang="zh-CN" altLang="en-US"/>
          </a:p>
        </p:txBody>
      </p:sp>
    </p:spTree>
    <p:extLst>
      <p:ext uri="{BB962C8B-B14F-4D97-AF65-F5344CB8AC3E}">
        <p14:creationId xmlns:p14="http://schemas.microsoft.com/office/powerpoint/2010/main" val="514553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7F3C1B4-6D8B-4808-996C-6AA3E6913FF6}"/>
              </a:ext>
            </a:extLst>
          </p:cNvPr>
          <p:cNvSpPr>
            <a:spLocks noGrp="1"/>
          </p:cNvSpPr>
          <p:nvPr>
            <p:ph type="title"/>
          </p:nvPr>
        </p:nvSpPr>
        <p:spPr/>
        <p:txBody>
          <a:bodyPr/>
          <a:lstStyle/>
          <a:p>
            <a:r>
              <a:rPr lang="en-GB" altLang="zh-CN" dirty="0">
                <a:solidFill>
                  <a:schemeClr val="accent1">
                    <a:lumMod val="75000"/>
                  </a:schemeClr>
                </a:solidFill>
              </a:rPr>
              <a:t>Spray</a:t>
            </a:r>
            <a:r>
              <a:rPr lang="en-US" altLang="zh-CN" dirty="0" err="1">
                <a:solidFill>
                  <a:schemeClr val="accent1">
                    <a:lumMod val="75000"/>
                  </a:schemeClr>
                </a:solidFill>
              </a:rPr>
              <a:t>ing</a:t>
            </a:r>
            <a:r>
              <a:rPr lang="en-GB" altLang="zh-CN" dirty="0">
                <a:solidFill>
                  <a:schemeClr val="accent1">
                    <a:lumMod val="75000"/>
                  </a:schemeClr>
                </a:solidFill>
              </a:rPr>
              <a:t> for heating film</a:t>
            </a:r>
          </a:p>
        </p:txBody>
      </p:sp>
      <p:grpSp>
        <p:nvGrpSpPr>
          <p:cNvPr id="17" name="组合 16">
            <a:extLst>
              <a:ext uri="{FF2B5EF4-FFF2-40B4-BE49-F238E27FC236}">
                <a16:creationId xmlns:a16="http://schemas.microsoft.com/office/drawing/2014/main" id="{2B17B5A3-C039-49B2-9C14-351B92EFF3CD}"/>
              </a:ext>
            </a:extLst>
          </p:cNvPr>
          <p:cNvGrpSpPr/>
          <p:nvPr/>
        </p:nvGrpSpPr>
        <p:grpSpPr>
          <a:xfrm>
            <a:off x="560953" y="3832746"/>
            <a:ext cx="2047753" cy="824280"/>
            <a:chOff x="403696" y="3162759"/>
            <a:chExt cx="4192406" cy="2066441"/>
          </a:xfrm>
        </p:grpSpPr>
        <p:sp>
          <p:nvSpPr>
            <p:cNvPr id="14" name="立方体 13">
              <a:extLst>
                <a:ext uri="{FF2B5EF4-FFF2-40B4-BE49-F238E27FC236}">
                  <a16:creationId xmlns:a16="http://schemas.microsoft.com/office/drawing/2014/main" id="{48AD37B2-4CBB-496A-82FA-26DC32A9E869}"/>
                </a:ext>
              </a:extLst>
            </p:cNvPr>
            <p:cNvSpPr/>
            <p:nvPr/>
          </p:nvSpPr>
          <p:spPr>
            <a:xfrm>
              <a:off x="422537" y="3466973"/>
              <a:ext cx="4154725" cy="1762227"/>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立方体 12">
              <a:extLst>
                <a:ext uri="{FF2B5EF4-FFF2-40B4-BE49-F238E27FC236}">
                  <a16:creationId xmlns:a16="http://schemas.microsoft.com/office/drawing/2014/main" id="{93E4F53D-0070-420E-9393-00A376B8C3C1}"/>
                </a:ext>
              </a:extLst>
            </p:cNvPr>
            <p:cNvSpPr/>
            <p:nvPr/>
          </p:nvSpPr>
          <p:spPr>
            <a:xfrm>
              <a:off x="422643" y="3398947"/>
              <a:ext cx="4154724" cy="1249726"/>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立方体 14">
              <a:extLst>
                <a:ext uri="{FF2B5EF4-FFF2-40B4-BE49-F238E27FC236}">
                  <a16:creationId xmlns:a16="http://schemas.microsoft.com/office/drawing/2014/main" id="{DC9430EF-4DF2-433A-B40C-554BAEEB663F}"/>
                </a:ext>
              </a:extLst>
            </p:cNvPr>
            <p:cNvSpPr/>
            <p:nvPr/>
          </p:nvSpPr>
          <p:spPr>
            <a:xfrm>
              <a:off x="403696" y="3342868"/>
              <a:ext cx="4192406" cy="1225756"/>
            </a:xfrm>
            <a:prstGeom prst="cube">
              <a:avLst>
                <a:gd name="adj" fmla="val 9519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立方体 11">
              <a:extLst>
                <a:ext uri="{FF2B5EF4-FFF2-40B4-BE49-F238E27FC236}">
                  <a16:creationId xmlns:a16="http://schemas.microsoft.com/office/drawing/2014/main" id="{9EF6BAA3-CF2C-4D14-AEBC-349610906389}"/>
                </a:ext>
              </a:extLst>
            </p:cNvPr>
            <p:cNvSpPr/>
            <p:nvPr/>
          </p:nvSpPr>
          <p:spPr>
            <a:xfrm>
              <a:off x="423112" y="3212976"/>
              <a:ext cx="4089392" cy="1281209"/>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立方体 15">
              <a:extLst>
                <a:ext uri="{FF2B5EF4-FFF2-40B4-BE49-F238E27FC236}">
                  <a16:creationId xmlns:a16="http://schemas.microsoft.com/office/drawing/2014/main" id="{DA16598B-6343-4E4A-A4AE-30C2342B302F}"/>
                </a:ext>
              </a:extLst>
            </p:cNvPr>
            <p:cNvSpPr/>
            <p:nvPr/>
          </p:nvSpPr>
          <p:spPr>
            <a:xfrm>
              <a:off x="422432" y="3162759"/>
              <a:ext cx="4089392" cy="1172500"/>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33" name="箭头: 右 32">
            <a:extLst>
              <a:ext uri="{FF2B5EF4-FFF2-40B4-BE49-F238E27FC236}">
                <a16:creationId xmlns:a16="http://schemas.microsoft.com/office/drawing/2014/main" id="{EDD81E8B-00FF-4648-BDC7-512B01FA792A}"/>
              </a:ext>
            </a:extLst>
          </p:cNvPr>
          <p:cNvSpPr/>
          <p:nvPr/>
        </p:nvSpPr>
        <p:spPr>
          <a:xfrm>
            <a:off x="2567739" y="4115030"/>
            <a:ext cx="461519" cy="48894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87" name="组合 86">
            <a:extLst>
              <a:ext uri="{FF2B5EF4-FFF2-40B4-BE49-F238E27FC236}">
                <a16:creationId xmlns:a16="http://schemas.microsoft.com/office/drawing/2014/main" id="{4A5F991F-D569-4DD7-AC9C-251E0551E726}"/>
              </a:ext>
            </a:extLst>
          </p:cNvPr>
          <p:cNvGrpSpPr/>
          <p:nvPr/>
        </p:nvGrpSpPr>
        <p:grpSpPr>
          <a:xfrm>
            <a:off x="3171347" y="2054905"/>
            <a:ext cx="3543405" cy="2578694"/>
            <a:chOff x="3541086" y="2466204"/>
            <a:chExt cx="4475905" cy="3946036"/>
          </a:xfrm>
        </p:grpSpPr>
        <p:sp>
          <p:nvSpPr>
            <p:cNvPr id="19" name="立方体 18">
              <a:extLst>
                <a:ext uri="{FF2B5EF4-FFF2-40B4-BE49-F238E27FC236}">
                  <a16:creationId xmlns:a16="http://schemas.microsoft.com/office/drawing/2014/main" id="{B10C89EB-419B-4473-8ED2-4C6670DDCF5E}"/>
                </a:ext>
              </a:extLst>
            </p:cNvPr>
            <p:cNvSpPr/>
            <p:nvPr/>
          </p:nvSpPr>
          <p:spPr>
            <a:xfrm>
              <a:off x="3597279" y="5609362"/>
              <a:ext cx="3467113" cy="775906"/>
            </a:xfrm>
            <a:prstGeom prst="cube">
              <a:avLst>
                <a:gd name="adj" fmla="val 6663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0" name="立方体 19">
              <a:extLst>
                <a:ext uri="{FF2B5EF4-FFF2-40B4-BE49-F238E27FC236}">
                  <a16:creationId xmlns:a16="http://schemas.microsoft.com/office/drawing/2014/main" id="{1E308170-EB05-4ABC-94EC-3FAE118CA081}"/>
                </a:ext>
              </a:extLst>
            </p:cNvPr>
            <p:cNvSpPr/>
            <p:nvPr/>
          </p:nvSpPr>
          <p:spPr>
            <a:xfrm>
              <a:off x="3610938" y="5260229"/>
              <a:ext cx="3467112" cy="600978"/>
            </a:xfrm>
            <a:prstGeom prst="cube">
              <a:avLst>
                <a:gd name="adj" fmla="val 9311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2" name="立方体 21">
              <a:extLst>
                <a:ext uri="{FF2B5EF4-FFF2-40B4-BE49-F238E27FC236}">
                  <a16:creationId xmlns:a16="http://schemas.microsoft.com/office/drawing/2014/main" id="{5266B0FF-6047-4647-8916-3F0F0F39BC2F}"/>
                </a:ext>
              </a:extLst>
            </p:cNvPr>
            <p:cNvSpPr/>
            <p:nvPr/>
          </p:nvSpPr>
          <p:spPr>
            <a:xfrm>
              <a:off x="3647729" y="3629337"/>
              <a:ext cx="3412593" cy="498572"/>
            </a:xfrm>
            <a:prstGeom prst="cube">
              <a:avLst>
                <a:gd name="adj" fmla="val 8656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3" name="立方体 22">
              <a:extLst>
                <a:ext uri="{FF2B5EF4-FFF2-40B4-BE49-F238E27FC236}">
                  <a16:creationId xmlns:a16="http://schemas.microsoft.com/office/drawing/2014/main" id="{1351BED8-53EB-4946-870B-0A257D4037FA}"/>
                </a:ext>
              </a:extLst>
            </p:cNvPr>
            <p:cNvSpPr/>
            <p:nvPr/>
          </p:nvSpPr>
          <p:spPr>
            <a:xfrm>
              <a:off x="3642040" y="4771364"/>
              <a:ext cx="3412593" cy="51181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5" name="立方体 24">
              <a:extLst>
                <a:ext uri="{FF2B5EF4-FFF2-40B4-BE49-F238E27FC236}">
                  <a16:creationId xmlns:a16="http://schemas.microsoft.com/office/drawing/2014/main" id="{A3F50915-45D4-42FC-A5B1-40D479F01713}"/>
                </a:ext>
              </a:extLst>
            </p:cNvPr>
            <p:cNvSpPr/>
            <p:nvPr/>
          </p:nvSpPr>
          <p:spPr>
            <a:xfrm>
              <a:off x="3699350" y="2466204"/>
              <a:ext cx="3412593" cy="600977"/>
            </a:xfrm>
            <a:prstGeom prst="cube">
              <a:avLst>
                <a:gd name="adj" fmla="val 931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6" name="箭头: 下 25">
              <a:extLst>
                <a:ext uri="{FF2B5EF4-FFF2-40B4-BE49-F238E27FC236}">
                  <a16:creationId xmlns:a16="http://schemas.microsoft.com/office/drawing/2014/main" id="{6B099E02-FD48-49F3-AB36-D6FFF06D6C6D}"/>
                </a:ext>
              </a:extLst>
            </p:cNvPr>
            <p:cNvSpPr/>
            <p:nvPr/>
          </p:nvSpPr>
          <p:spPr>
            <a:xfrm rot="16200000">
              <a:off x="3601269" y="3667474"/>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7" name="箭头: 下 26">
              <a:extLst>
                <a:ext uri="{FF2B5EF4-FFF2-40B4-BE49-F238E27FC236}">
                  <a16:creationId xmlns:a16="http://schemas.microsoft.com/office/drawing/2014/main" id="{DB06F3BE-2BB9-4F4D-B143-4CE06EA479F8}"/>
                </a:ext>
              </a:extLst>
            </p:cNvPr>
            <p:cNvSpPr/>
            <p:nvPr/>
          </p:nvSpPr>
          <p:spPr>
            <a:xfrm rot="16200000">
              <a:off x="7003930" y="3681726"/>
              <a:ext cx="216025" cy="336391"/>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8" name="文本框 27">
              <a:extLst>
                <a:ext uri="{FF2B5EF4-FFF2-40B4-BE49-F238E27FC236}">
                  <a16:creationId xmlns:a16="http://schemas.microsoft.com/office/drawing/2014/main" id="{04C93B03-1257-4D7E-8703-B65687C432AD}"/>
                </a:ext>
              </a:extLst>
            </p:cNvPr>
            <p:cNvSpPr txBox="1"/>
            <p:nvPr/>
          </p:nvSpPr>
          <p:spPr>
            <a:xfrm>
              <a:off x="4719271" y="3681782"/>
              <a:ext cx="1691161"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white"/>
                  </a:solidFill>
                  <a:latin typeface="宋体" panose="02010600030101010101" pitchFamily="2" charset="-122"/>
                  <a:ea typeface="宋体" panose="02010600030101010101" pitchFamily="2" charset="-122"/>
                </a:rPr>
                <a:t>Conductivity layer</a:t>
              </a:r>
              <a:endParaRPr kumimoji="0" lang="zh-CN" altLang="en-US" sz="1000" b="1"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29" name="文本框 28">
              <a:extLst>
                <a:ext uri="{FF2B5EF4-FFF2-40B4-BE49-F238E27FC236}">
                  <a16:creationId xmlns:a16="http://schemas.microsoft.com/office/drawing/2014/main" id="{D708E593-82A9-4F89-BA6F-7890D34C3DC6}"/>
                </a:ext>
              </a:extLst>
            </p:cNvPr>
            <p:cNvSpPr txBox="1"/>
            <p:nvPr/>
          </p:nvSpPr>
          <p:spPr>
            <a:xfrm>
              <a:off x="4719271" y="256006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0" name="文本框 29">
              <a:extLst>
                <a:ext uri="{FF2B5EF4-FFF2-40B4-BE49-F238E27FC236}">
                  <a16:creationId xmlns:a16="http://schemas.microsoft.com/office/drawing/2014/main" id="{85EF03D3-C2F6-403E-A3B1-D9A2B1B689AE}"/>
                </a:ext>
              </a:extLst>
            </p:cNvPr>
            <p:cNvSpPr txBox="1"/>
            <p:nvPr/>
          </p:nvSpPr>
          <p:spPr>
            <a:xfrm>
              <a:off x="4789661" y="4811383"/>
              <a:ext cx="1286189"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Ceramic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1" name="文本框 30">
              <a:extLst>
                <a:ext uri="{FF2B5EF4-FFF2-40B4-BE49-F238E27FC236}">
                  <a16:creationId xmlns:a16="http://schemas.microsoft.com/office/drawing/2014/main" id="{6862EEE0-B822-443F-A3B0-66C83CD84197}"/>
                </a:ext>
              </a:extLst>
            </p:cNvPr>
            <p:cNvSpPr txBox="1"/>
            <p:nvPr/>
          </p:nvSpPr>
          <p:spPr>
            <a:xfrm>
              <a:off x="3949606" y="5401504"/>
              <a:ext cx="3328269" cy="3767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Cu/ceramic transition layer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2" name="文本框 31">
              <a:extLst>
                <a:ext uri="{FF2B5EF4-FFF2-40B4-BE49-F238E27FC236}">
                  <a16:creationId xmlns:a16="http://schemas.microsoft.com/office/drawing/2014/main" id="{05237AA9-D1BE-4DBC-AC89-2D952CD3752D}"/>
                </a:ext>
              </a:extLst>
            </p:cNvPr>
            <p:cNvSpPr txBox="1"/>
            <p:nvPr/>
          </p:nvSpPr>
          <p:spPr>
            <a:xfrm>
              <a:off x="4893197" y="6035461"/>
              <a:ext cx="1367184"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b="1" dirty="0">
                  <a:solidFill>
                    <a:prstClr val="black"/>
                  </a:solidFill>
                  <a:latin typeface="宋体" panose="02010600030101010101" pitchFamily="2" charset="-122"/>
                  <a:ea typeface="宋体" panose="02010600030101010101" pitchFamily="2" charset="-122"/>
                </a:rPr>
                <a:t>Vacuum chamber</a:t>
              </a:r>
              <a:endParaRPr kumimoji="0" lang="zh-CN" altLang="en-US" sz="10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34" name="文本框 33">
              <a:extLst>
                <a:ext uri="{FF2B5EF4-FFF2-40B4-BE49-F238E27FC236}">
                  <a16:creationId xmlns:a16="http://schemas.microsoft.com/office/drawing/2014/main" id="{2B916BD5-19EC-4BBD-9D76-D4096A61B066}"/>
                </a:ext>
              </a:extLst>
            </p:cNvPr>
            <p:cNvSpPr txBox="1"/>
            <p:nvPr/>
          </p:nvSpPr>
          <p:spPr>
            <a:xfrm>
              <a:off x="7316457" y="3629336"/>
              <a:ext cx="700534" cy="37677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I</a:t>
              </a:r>
              <a:endParaRPr kumimoji="0" lang="zh-CN" altLang="en-US" sz="10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sp>
          <p:nvSpPr>
            <p:cNvPr id="37" name="箭头: 下 36">
              <a:extLst>
                <a:ext uri="{FF2B5EF4-FFF2-40B4-BE49-F238E27FC236}">
                  <a16:creationId xmlns:a16="http://schemas.microsoft.com/office/drawing/2014/main" id="{38C45C81-FCDE-49F4-A399-8D811C7B705F}"/>
                </a:ext>
              </a:extLst>
            </p:cNvPr>
            <p:cNvSpPr/>
            <p:nvPr/>
          </p:nvSpPr>
          <p:spPr>
            <a:xfrm>
              <a:off x="3922035" y="4193173"/>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8" name="箭头: 下 37">
              <a:extLst>
                <a:ext uri="{FF2B5EF4-FFF2-40B4-BE49-F238E27FC236}">
                  <a16:creationId xmlns:a16="http://schemas.microsoft.com/office/drawing/2014/main" id="{F7D75267-655C-492B-BC6B-08F28E7881F5}"/>
                </a:ext>
              </a:extLst>
            </p:cNvPr>
            <p:cNvSpPr/>
            <p:nvPr/>
          </p:nvSpPr>
          <p:spPr>
            <a:xfrm>
              <a:off x="4100258"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39" name="箭头: 下 38">
              <a:extLst>
                <a:ext uri="{FF2B5EF4-FFF2-40B4-BE49-F238E27FC236}">
                  <a16:creationId xmlns:a16="http://schemas.microsoft.com/office/drawing/2014/main" id="{89227408-2D3C-4D45-8C86-809F35D9A781}"/>
                </a:ext>
              </a:extLst>
            </p:cNvPr>
            <p:cNvSpPr/>
            <p:nvPr/>
          </p:nvSpPr>
          <p:spPr>
            <a:xfrm>
              <a:off x="4277893"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0" name="箭头: 下 39">
              <a:extLst>
                <a:ext uri="{FF2B5EF4-FFF2-40B4-BE49-F238E27FC236}">
                  <a16:creationId xmlns:a16="http://schemas.microsoft.com/office/drawing/2014/main" id="{2E2C2CB9-6478-4961-BCD7-77B4E1CE6BFE}"/>
                </a:ext>
              </a:extLst>
            </p:cNvPr>
            <p:cNvSpPr/>
            <p:nvPr/>
          </p:nvSpPr>
          <p:spPr>
            <a:xfrm flipH="1">
              <a:off x="4446462"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1" name="箭头: 下 40">
              <a:extLst>
                <a:ext uri="{FF2B5EF4-FFF2-40B4-BE49-F238E27FC236}">
                  <a16:creationId xmlns:a16="http://schemas.microsoft.com/office/drawing/2014/main" id="{860093FE-8DAF-41E1-ABFF-1B293C37D7BE}"/>
                </a:ext>
              </a:extLst>
            </p:cNvPr>
            <p:cNvSpPr/>
            <p:nvPr/>
          </p:nvSpPr>
          <p:spPr>
            <a:xfrm flipH="1">
              <a:off x="4611160"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2" name="箭头: 下 41">
              <a:extLst>
                <a:ext uri="{FF2B5EF4-FFF2-40B4-BE49-F238E27FC236}">
                  <a16:creationId xmlns:a16="http://schemas.microsoft.com/office/drawing/2014/main" id="{2075A242-E63C-4217-BFBA-AF2BA891A788}"/>
                </a:ext>
              </a:extLst>
            </p:cNvPr>
            <p:cNvSpPr/>
            <p:nvPr/>
          </p:nvSpPr>
          <p:spPr>
            <a:xfrm flipH="1">
              <a:off x="5844783"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3" name="箭头: 下 42">
              <a:extLst>
                <a:ext uri="{FF2B5EF4-FFF2-40B4-BE49-F238E27FC236}">
                  <a16:creationId xmlns:a16="http://schemas.microsoft.com/office/drawing/2014/main" id="{1828AC6F-56FE-4E1B-885B-5EB6AFB81552}"/>
                </a:ext>
              </a:extLst>
            </p:cNvPr>
            <p:cNvSpPr/>
            <p:nvPr/>
          </p:nvSpPr>
          <p:spPr>
            <a:xfrm>
              <a:off x="3730276" y="4190985"/>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4" name="箭头: 下 43">
              <a:extLst>
                <a:ext uri="{FF2B5EF4-FFF2-40B4-BE49-F238E27FC236}">
                  <a16:creationId xmlns:a16="http://schemas.microsoft.com/office/drawing/2014/main" id="{2C6BC19D-1742-4634-AF62-3982473EB88F}"/>
                </a:ext>
              </a:extLst>
            </p:cNvPr>
            <p:cNvSpPr/>
            <p:nvPr/>
          </p:nvSpPr>
          <p:spPr>
            <a:xfrm flipH="1">
              <a:off x="5693595" y="419321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5" name="箭头: 下 44">
              <a:extLst>
                <a:ext uri="{FF2B5EF4-FFF2-40B4-BE49-F238E27FC236}">
                  <a16:creationId xmlns:a16="http://schemas.microsoft.com/office/drawing/2014/main" id="{D0E1B2EE-18A6-497A-B012-0DFD3E204C65}"/>
                </a:ext>
              </a:extLst>
            </p:cNvPr>
            <p:cNvSpPr/>
            <p:nvPr/>
          </p:nvSpPr>
          <p:spPr>
            <a:xfrm flipH="1">
              <a:off x="6118139" y="4191162"/>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6" name="箭头: 下 45">
              <a:extLst>
                <a:ext uri="{FF2B5EF4-FFF2-40B4-BE49-F238E27FC236}">
                  <a16:creationId xmlns:a16="http://schemas.microsoft.com/office/drawing/2014/main" id="{0F71CCED-B4F5-49AF-BBC0-3BBFFE3E321A}"/>
                </a:ext>
              </a:extLst>
            </p:cNvPr>
            <p:cNvSpPr/>
            <p:nvPr/>
          </p:nvSpPr>
          <p:spPr>
            <a:xfrm flipH="1">
              <a:off x="5981461" y="4192276"/>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7" name="箭头: 下 46">
              <a:extLst>
                <a:ext uri="{FF2B5EF4-FFF2-40B4-BE49-F238E27FC236}">
                  <a16:creationId xmlns:a16="http://schemas.microsoft.com/office/drawing/2014/main" id="{34A13C75-B592-450C-96B0-7FD162D81F4D}"/>
                </a:ext>
              </a:extLst>
            </p:cNvPr>
            <p:cNvSpPr/>
            <p:nvPr/>
          </p:nvSpPr>
          <p:spPr>
            <a:xfrm flipH="1">
              <a:off x="6417270" y="4185150"/>
              <a:ext cx="11663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8" name="箭头: 下 47">
              <a:extLst>
                <a:ext uri="{FF2B5EF4-FFF2-40B4-BE49-F238E27FC236}">
                  <a16:creationId xmlns:a16="http://schemas.microsoft.com/office/drawing/2014/main" id="{8ADC8DF4-35F9-48CB-BCFA-EF63A51A89AA}"/>
                </a:ext>
              </a:extLst>
            </p:cNvPr>
            <p:cNvSpPr/>
            <p:nvPr/>
          </p:nvSpPr>
          <p:spPr>
            <a:xfrm flipH="1">
              <a:off x="6263034" y="4185150"/>
              <a:ext cx="130148" cy="416806"/>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宋体" panose="02010600030101010101" pitchFamily="2" charset="-122"/>
                <a:ea typeface="宋体" panose="02010600030101010101" pitchFamily="2" charset="-122"/>
                <a:cs typeface="+mn-cs"/>
              </a:endParaRPr>
            </a:p>
          </p:txBody>
        </p:sp>
        <p:sp>
          <p:nvSpPr>
            <p:cNvPr id="49" name="文本框 48">
              <a:extLst>
                <a:ext uri="{FF2B5EF4-FFF2-40B4-BE49-F238E27FC236}">
                  <a16:creationId xmlns:a16="http://schemas.microsoft.com/office/drawing/2014/main" id="{4606F48B-D57C-4073-9C5C-E295320C92CD}"/>
                </a:ext>
              </a:extLst>
            </p:cNvPr>
            <p:cNvSpPr txBox="1"/>
            <p:nvPr/>
          </p:nvSpPr>
          <p:spPr>
            <a:xfrm>
              <a:off x="4703769" y="4229838"/>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Conduction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cxnSp>
          <p:nvCxnSpPr>
            <p:cNvPr id="52" name="连接符: 曲线 51">
              <a:extLst>
                <a:ext uri="{FF2B5EF4-FFF2-40B4-BE49-F238E27FC236}">
                  <a16:creationId xmlns:a16="http://schemas.microsoft.com/office/drawing/2014/main" id="{9AA3BD36-1124-444F-A0B7-0D87B6805B56}"/>
                </a:ext>
              </a:extLst>
            </p:cNvPr>
            <p:cNvCxnSpPr>
              <a:cxnSpLocks/>
            </p:cNvCxnSpPr>
            <p:nvPr/>
          </p:nvCxnSpPr>
          <p:spPr>
            <a:xfrm rot="16200000" flipV="1">
              <a:off x="4150163" y="3506892"/>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连接符: 曲线 53">
              <a:extLst>
                <a:ext uri="{FF2B5EF4-FFF2-40B4-BE49-F238E27FC236}">
                  <a16:creationId xmlns:a16="http://schemas.microsoft.com/office/drawing/2014/main" id="{BD9F03D6-95CE-4143-BB0F-B95B508A7255}"/>
                </a:ext>
              </a:extLst>
            </p:cNvPr>
            <p:cNvCxnSpPr>
              <a:cxnSpLocks/>
            </p:cNvCxnSpPr>
            <p:nvPr/>
          </p:nvCxnSpPr>
          <p:spPr>
            <a:xfrm rot="16200000" flipV="1">
              <a:off x="3971374" y="3506891"/>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连接符: 曲线 54">
              <a:extLst>
                <a:ext uri="{FF2B5EF4-FFF2-40B4-BE49-F238E27FC236}">
                  <a16:creationId xmlns:a16="http://schemas.microsoft.com/office/drawing/2014/main" id="{D44845CD-EBFE-4142-B05C-B11A21DA534D}"/>
                </a:ext>
              </a:extLst>
            </p:cNvPr>
            <p:cNvCxnSpPr>
              <a:cxnSpLocks/>
            </p:cNvCxnSpPr>
            <p:nvPr/>
          </p:nvCxnSpPr>
          <p:spPr>
            <a:xfrm rot="16200000" flipV="1">
              <a:off x="4369560" y="3497164"/>
              <a:ext cx="442740" cy="149863"/>
            </a:xfrm>
            <a:prstGeom prst="curvedConnector3">
              <a:avLst/>
            </a:prstGeom>
            <a:ln w="571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5">
              <a:extLst>
                <a:ext uri="{FF2B5EF4-FFF2-40B4-BE49-F238E27FC236}">
                  <a16:creationId xmlns:a16="http://schemas.microsoft.com/office/drawing/2014/main" id="{F8B8A13C-A219-4076-8C3B-CA0723589269}"/>
                </a:ext>
              </a:extLst>
            </p:cNvPr>
            <p:cNvSpPr txBox="1"/>
            <p:nvPr/>
          </p:nvSpPr>
          <p:spPr>
            <a:xfrm>
              <a:off x="3782076" y="3075650"/>
              <a:ext cx="1043206"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Convection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65" name="任意多边形: 形状 64">
              <a:extLst>
                <a:ext uri="{FF2B5EF4-FFF2-40B4-BE49-F238E27FC236}">
                  <a16:creationId xmlns:a16="http://schemas.microsoft.com/office/drawing/2014/main" id="{36C6C12A-B2C6-4C66-BE9C-36314E238C01}"/>
                </a:ext>
              </a:extLst>
            </p:cNvPr>
            <p:cNvSpPr/>
            <p:nvPr/>
          </p:nvSpPr>
          <p:spPr>
            <a:xfrm>
              <a:off x="6019519" y="3268596"/>
              <a:ext cx="479324" cy="590373"/>
            </a:xfrm>
            <a:custGeom>
              <a:avLst/>
              <a:gdLst>
                <a:gd name="connsiteX0" fmla="*/ 0 w 285750"/>
                <a:gd name="connsiteY0" fmla="*/ 403860 h 403860"/>
                <a:gd name="connsiteX1" fmla="*/ 15240 w 285750"/>
                <a:gd name="connsiteY1" fmla="*/ 384810 h 403860"/>
                <a:gd name="connsiteX2" fmla="*/ 38100 w 285750"/>
                <a:gd name="connsiteY2" fmla="*/ 361950 h 403860"/>
                <a:gd name="connsiteX3" fmla="*/ 57150 w 285750"/>
                <a:gd name="connsiteY3" fmla="*/ 327660 h 403860"/>
                <a:gd name="connsiteX4" fmla="*/ 72390 w 285750"/>
                <a:gd name="connsiteY4" fmla="*/ 289560 h 403860"/>
                <a:gd name="connsiteX5" fmla="*/ 57150 w 285750"/>
                <a:gd name="connsiteY5" fmla="*/ 240030 h 403860"/>
                <a:gd name="connsiteX6" fmla="*/ 49530 w 285750"/>
                <a:gd name="connsiteY6" fmla="*/ 228600 h 403860"/>
                <a:gd name="connsiteX7" fmla="*/ 34290 w 285750"/>
                <a:gd name="connsiteY7" fmla="*/ 220980 h 403860"/>
                <a:gd name="connsiteX8" fmla="*/ 19050 w 285750"/>
                <a:gd name="connsiteY8" fmla="*/ 247650 h 403860"/>
                <a:gd name="connsiteX9" fmla="*/ 45720 w 285750"/>
                <a:gd name="connsiteY9" fmla="*/ 312420 h 403860"/>
                <a:gd name="connsiteX10" fmla="*/ 64770 w 285750"/>
                <a:gd name="connsiteY10" fmla="*/ 316230 h 403860"/>
                <a:gd name="connsiteX11" fmla="*/ 83820 w 285750"/>
                <a:gd name="connsiteY11" fmla="*/ 308610 h 403860"/>
                <a:gd name="connsiteX12" fmla="*/ 114300 w 285750"/>
                <a:gd name="connsiteY12" fmla="*/ 274320 h 403860"/>
                <a:gd name="connsiteX13" fmla="*/ 91440 w 285750"/>
                <a:gd name="connsiteY13" fmla="*/ 175260 h 403860"/>
                <a:gd name="connsiteX14" fmla="*/ 76200 w 285750"/>
                <a:gd name="connsiteY14" fmla="*/ 171450 h 403860"/>
                <a:gd name="connsiteX15" fmla="*/ 64770 w 285750"/>
                <a:gd name="connsiteY15" fmla="*/ 190500 h 403860"/>
                <a:gd name="connsiteX16" fmla="*/ 83820 w 285750"/>
                <a:gd name="connsiteY16" fmla="*/ 228600 h 403860"/>
                <a:gd name="connsiteX17" fmla="*/ 102870 w 285750"/>
                <a:gd name="connsiteY17" fmla="*/ 240030 h 403860"/>
                <a:gd name="connsiteX18" fmla="*/ 152400 w 285750"/>
                <a:gd name="connsiteY18" fmla="*/ 224790 h 403860"/>
                <a:gd name="connsiteX19" fmla="*/ 167640 w 285750"/>
                <a:gd name="connsiteY19" fmla="*/ 201930 h 403860"/>
                <a:gd name="connsiteX20" fmla="*/ 182880 w 285750"/>
                <a:gd name="connsiteY20" fmla="*/ 186690 h 403860"/>
                <a:gd name="connsiteX21" fmla="*/ 179070 w 285750"/>
                <a:gd name="connsiteY21" fmla="*/ 156210 h 403860"/>
                <a:gd name="connsiteX22" fmla="*/ 160020 w 285750"/>
                <a:gd name="connsiteY22" fmla="*/ 137160 h 403860"/>
                <a:gd name="connsiteX23" fmla="*/ 148590 w 285750"/>
                <a:gd name="connsiteY23" fmla="*/ 121920 h 403860"/>
                <a:gd name="connsiteX24" fmla="*/ 118110 w 285750"/>
                <a:gd name="connsiteY24" fmla="*/ 125730 h 403860"/>
                <a:gd name="connsiteX25" fmla="*/ 114300 w 285750"/>
                <a:gd name="connsiteY25" fmla="*/ 140970 h 403860"/>
                <a:gd name="connsiteX26" fmla="*/ 140970 w 285750"/>
                <a:gd name="connsiteY26" fmla="*/ 186690 h 403860"/>
                <a:gd name="connsiteX27" fmla="*/ 171450 w 285750"/>
                <a:gd name="connsiteY27" fmla="*/ 171450 h 403860"/>
                <a:gd name="connsiteX28" fmla="*/ 182880 w 285750"/>
                <a:gd name="connsiteY28" fmla="*/ 152400 h 403860"/>
                <a:gd name="connsiteX29" fmla="*/ 194310 w 285750"/>
                <a:gd name="connsiteY29" fmla="*/ 137160 h 403860"/>
                <a:gd name="connsiteX30" fmla="*/ 201930 w 285750"/>
                <a:gd name="connsiteY30" fmla="*/ 118110 h 403860"/>
                <a:gd name="connsiteX31" fmla="*/ 209550 w 285750"/>
                <a:gd name="connsiteY31" fmla="*/ 102870 h 403860"/>
                <a:gd name="connsiteX32" fmla="*/ 213360 w 285750"/>
                <a:gd name="connsiteY32" fmla="*/ 87630 h 403860"/>
                <a:gd name="connsiteX33" fmla="*/ 240030 w 285750"/>
                <a:gd name="connsiteY33" fmla="*/ 60960 h 403860"/>
                <a:gd name="connsiteX34" fmla="*/ 247650 w 285750"/>
                <a:gd name="connsiteY34" fmla="*/ 49530 h 403860"/>
                <a:gd name="connsiteX35" fmla="*/ 259080 w 285750"/>
                <a:gd name="connsiteY35" fmla="*/ 38100 h 403860"/>
                <a:gd name="connsiteX36" fmla="*/ 266700 w 285750"/>
                <a:gd name="connsiteY36" fmla="*/ 19050 h 403860"/>
                <a:gd name="connsiteX37" fmla="*/ 285750 w 285750"/>
                <a:gd name="connsiteY37" fmla="*/ 0 h 40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85750" h="403860">
                  <a:moveTo>
                    <a:pt x="0" y="403860"/>
                  </a:moveTo>
                  <a:cubicBezTo>
                    <a:pt x="5080" y="397510"/>
                    <a:pt x="9770" y="390827"/>
                    <a:pt x="15240" y="384810"/>
                  </a:cubicBezTo>
                  <a:cubicBezTo>
                    <a:pt x="22489" y="376836"/>
                    <a:pt x="31201" y="370229"/>
                    <a:pt x="38100" y="361950"/>
                  </a:cubicBezTo>
                  <a:cubicBezTo>
                    <a:pt x="61500" y="333870"/>
                    <a:pt x="47843" y="348602"/>
                    <a:pt x="57150" y="327660"/>
                  </a:cubicBezTo>
                  <a:cubicBezTo>
                    <a:pt x="72889" y="292247"/>
                    <a:pt x="65305" y="317902"/>
                    <a:pt x="72390" y="289560"/>
                  </a:cubicBezTo>
                  <a:cubicBezTo>
                    <a:pt x="65947" y="260568"/>
                    <a:pt x="68838" y="260483"/>
                    <a:pt x="57150" y="240030"/>
                  </a:cubicBezTo>
                  <a:cubicBezTo>
                    <a:pt x="54878" y="236054"/>
                    <a:pt x="53048" y="231531"/>
                    <a:pt x="49530" y="228600"/>
                  </a:cubicBezTo>
                  <a:cubicBezTo>
                    <a:pt x="45167" y="224964"/>
                    <a:pt x="39370" y="223520"/>
                    <a:pt x="34290" y="220980"/>
                  </a:cubicBezTo>
                  <a:cubicBezTo>
                    <a:pt x="29210" y="229870"/>
                    <a:pt x="19618" y="237427"/>
                    <a:pt x="19050" y="247650"/>
                  </a:cubicBezTo>
                  <a:cubicBezTo>
                    <a:pt x="18336" y="260501"/>
                    <a:pt x="31652" y="301478"/>
                    <a:pt x="45720" y="312420"/>
                  </a:cubicBezTo>
                  <a:cubicBezTo>
                    <a:pt x="50832" y="316396"/>
                    <a:pt x="58420" y="314960"/>
                    <a:pt x="64770" y="316230"/>
                  </a:cubicBezTo>
                  <a:cubicBezTo>
                    <a:pt x="71120" y="313690"/>
                    <a:pt x="78217" y="312532"/>
                    <a:pt x="83820" y="308610"/>
                  </a:cubicBezTo>
                  <a:cubicBezTo>
                    <a:pt x="96210" y="299937"/>
                    <a:pt x="105367" y="286231"/>
                    <a:pt x="114300" y="274320"/>
                  </a:cubicBezTo>
                  <a:cubicBezTo>
                    <a:pt x="110191" y="227063"/>
                    <a:pt x="129257" y="194168"/>
                    <a:pt x="91440" y="175260"/>
                  </a:cubicBezTo>
                  <a:cubicBezTo>
                    <a:pt x="86756" y="172918"/>
                    <a:pt x="81280" y="172720"/>
                    <a:pt x="76200" y="171450"/>
                  </a:cubicBezTo>
                  <a:cubicBezTo>
                    <a:pt x="72390" y="177800"/>
                    <a:pt x="65440" y="183125"/>
                    <a:pt x="64770" y="190500"/>
                  </a:cubicBezTo>
                  <a:cubicBezTo>
                    <a:pt x="63840" y="200726"/>
                    <a:pt x="75917" y="221685"/>
                    <a:pt x="83820" y="228600"/>
                  </a:cubicBezTo>
                  <a:cubicBezTo>
                    <a:pt x="89393" y="233476"/>
                    <a:pt x="96520" y="236220"/>
                    <a:pt x="102870" y="240030"/>
                  </a:cubicBezTo>
                  <a:cubicBezTo>
                    <a:pt x="119380" y="234950"/>
                    <a:pt x="137511" y="233548"/>
                    <a:pt x="152400" y="224790"/>
                  </a:cubicBezTo>
                  <a:cubicBezTo>
                    <a:pt x="160294" y="220147"/>
                    <a:pt x="161919" y="209081"/>
                    <a:pt x="167640" y="201930"/>
                  </a:cubicBezTo>
                  <a:cubicBezTo>
                    <a:pt x="172128" y="196320"/>
                    <a:pt x="177800" y="191770"/>
                    <a:pt x="182880" y="186690"/>
                  </a:cubicBezTo>
                  <a:cubicBezTo>
                    <a:pt x="181610" y="176530"/>
                    <a:pt x="183361" y="165507"/>
                    <a:pt x="179070" y="156210"/>
                  </a:cubicBezTo>
                  <a:cubicBezTo>
                    <a:pt x="175307" y="148056"/>
                    <a:pt x="165986" y="143872"/>
                    <a:pt x="160020" y="137160"/>
                  </a:cubicBezTo>
                  <a:cubicBezTo>
                    <a:pt x="155801" y="132414"/>
                    <a:pt x="152400" y="127000"/>
                    <a:pt x="148590" y="121920"/>
                  </a:cubicBezTo>
                  <a:cubicBezTo>
                    <a:pt x="138430" y="123190"/>
                    <a:pt x="127061" y="120757"/>
                    <a:pt x="118110" y="125730"/>
                  </a:cubicBezTo>
                  <a:cubicBezTo>
                    <a:pt x="113533" y="128273"/>
                    <a:pt x="113439" y="135805"/>
                    <a:pt x="114300" y="140970"/>
                  </a:cubicBezTo>
                  <a:cubicBezTo>
                    <a:pt x="118951" y="168875"/>
                    <a:pt x="124216" y="169936"/>
                    <a:pt x="140970" y="186690"/>
                  </a:cubicBezTo>
                  <a:cubicBezTo>
                    <a:pt x="151130" y="181610"/>
                    <a:pt x="162658" y="178643"/>
                    <a:pt x="171450" y="171450"/>
                  </a:cubicBezTo>
                  <a:cubicBezTo>
                    <a:pt x="177181" y="166761"/>
                    <a:pt x="178772" y="158562"/>
                    <a:pt x="182880" y="152400"/>
                  </a:cubicBezTo>
                  <a:cubicBezTo>
                    <a:pt x="186402" y="147116"/>
                    <a:pt x="191226" y="142711"/>
                    <a:pt x="194310" y="137160"/>
                  </a:cubicBezTo>
                  <a:cubicBezTo>
                    <a:pt x="197631" y="131181"/>
                    <a:pt x="199152" y="124360"/>
                    <a:pt x="201930" y="118110"/>
                  </a:cubicBezTo>
                  <a:cubicBezTo>
                    <a:pt x="204237" y="112920"/>
                    <a:pt x="207556" y="108188"/>
                    <a:pt x="209550" y="102870"/>
                  </a:cubicBezTo>
                  <a:cubicBezTo>
                    <a:pt x="211389" y="97967"/>
                    <a:pt x="211297" y="92443"/>
                    <a:pt x="213360" y="87630"/>
                  </a:cubicBezTo>
                  <a:cubicBezTo>
                    <a:pt x="219820" y="72556"/>
                    <a:pt x="227475" y="73515"/>
                    <a:pt x="240030" y="60960"/>
                  </a:cubicBezTo>
                  <a:cubicBezTo>
                    <a:pt x="243268" y="57722"/>
                    <a:pt x="244719" y="53048"/>
                    <a:pt x="247650" y="49530"/>
                  </a:cubicBezTo>
                  <a:cubicBezTo>
                    <a:pt x="251099" y="45391"/>
                    <a:pt x="255270" y="41910"/>
                    <a:pt x="259080" y="38100"/>
                  </a:cubicBezTo>
                  <a:cubicBezTo>
                    <a:pt x="261620" y="31750"/>
                    <a:pt x="262778" y="24653"/>
                    <a:pt x="266700" y="19050"/>
                  </a:cubicBezTo>
                  <a:cubicBezTo>
                    <a:pt x="271850" y="11693"/>
                    <a:pt x="285750" y="0"/>
                    <a:pt x="285750" y="0"/>
                  </a:cubicBezTo>
                </a:path>
              </a:pathLst>
            </a:custGeom>
            <a:noFill/>
            <a:ln w="571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cxnSp>
          <p:nvCxnSpPr>
            <p:cNvPr id="67" name="直接箭头连接符 66">
              <a:extLst>
                <a:ext uri="{FF2B5EF4-FFF2-40B4-BE49-F238E27FC236}">
                  <a16:creationId xmlns:a16="http://schemas.microsoft.com/office/drawing/2014/main" id="{CA80148F-E7C5-4626-8CF0-89C7D93DDE80}"/>
                </a:ext>
              </a:extLst>
            </p:cNvPr>
            <p:cNvCxnSpPr>
              <a:cxnSpLocks/>
            </p:cNvCxnSpPr>
            <p:nvPr/>
          </p:nvCxnSpPr>
          <p:spPr>
            <a:xfrm flipV="1">
              <a:off x="6454504" y="3197942"/>
              <a:ext cx="158808" cy="124642"/>
            </a:xfrm>
            <a:prstGeom prst="straightConnector1">
              <a:avLst/>
            </a:prstGeom>
            <a:ln w="571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005985F7-B8D0-4D83-B0CF-4FF49A2A5473}"/>
                </a:ext>
              </a:extLst>
            </p:cNvPr>
            <p:cNvSpPr txBox="1"/>
            <p:nvPr/>
          </p:nvSpPr>
          <p:spPr>
            <a:xfrm>
              <a:off x="5355055" y="3107854"/>
              <a:ext cx="962212" cy="37677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Radiation</a:t>
              </a:r>
              <a:endParaRPr kumimoji="0" lang="zh-CN" altLang="en-US" sz="1000" b="1" i="1"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grpSp>
      <p:sp>
        <p:nvSpPr>
          <p:cNvPr id="72" name="文本框 71">
            <a:extLst>
              <a:ext uri="{FF2B5EF4-FFF2-40B4-BE49-F238E27FC236}">
                <a16:creationId xmlns:a16="http://schemas.microsoft.com/office/drawing/2014/main" id="{F7C8E3DE-EC26-4839-8E6D-F052158137A8}"/>
              </a:ext>
            </a:extLst>
          </p:cNvPr>
          <p:cNvSpPr txBox="1"/>
          <p:nvPr/>
        </p:nvSpPr>
        <p:spPr>
          <a:xfrm>
            <a:off x="82815" y="1040088"/>
            <a:ext cx="11926138" cy="700576"/>
          </a:xfrm>
          <a:prstGeom prst="rect">
            <a:avLst/>
          </a:prstGeom>
          <a:noFill/>
        </p:spPr>
        <p:txBody>
          <a:bodyPr wrap="square">
            <a:spAutoFit/>
          </a:bodyPr>
          <a:lstStyle/>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Multilayer heating film will be coated </a:t>
            </a:r>
            <a:r>
              <a:rPr lang="en-US" altLang="zh-CN" sz="1400" kern="100" dirty="0">
                <a:solidFill>
                  <a:prstClr val="black"/>
                </a:solidFill>
                <a:latin typeface="微软雅黑" panose="020B0503020204020204" pitchFamily="34" charset="-122"/>
                <a:ea typeface="微软雅黑" panose="020B0503020204020204" pitchFamily="34" charset="-122"/>
              </a:rPr>
              <a:t>outside of the vacuum chamber </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which composite</a:t>
            </a:r>
            <a:r>
              <a:rPr lang="en-US" altLang="zh-CN" sz="1400" kern="100" dirty="0">
                <a:solidFill>
                  <a:prstClr val="black"/>
                </a:solidFill>
                <a:latin typeface="微软雅黑" panose="020B0503020204020204" pitchFamily="34" charset="-122"/>
                <a:ea typeface="微软雅黑" panose="020B0503020204020204" pitchFamily="34" charset="-122"/>
              </a:rPr>
              <a:t>d</a:t>
            </a:r>
            <a:r>
              <a:rPr lang="zh-CN" altLang="en-US" sz="1400" kern="100" dirty="0">
                <a:solidFill>
                  <a:prstClr val="black"/>
                </a:solidFill>
                <a:latin typeface="微软雅黑" panose="020B0503020204020204" pitchFamily="34" charset="-122"/>
                <a:ea typeface="微软雅黑" panose="020B0503020204020204" pitchFamily="34" charset="-122"/>
              </a:rPr>
              <a:t> </a:t>
            </a:r>
            <a:r>
              <a:rPr lang="en-US" altLang="zh-CN" sz="1400" kern="100" dirty="0">
                <a:solidFill>
                  <a:prstClr val="black"/>
                </a:solidFill>
                <a:latin typeface="微软雅黑" panose="020B0503020204020204" pitchFamily="34" charset="-122"/>
                <a:ea typeface="微软雅黑" panose="020B0503020204020204" pitchFamily="34" charset="-122"/>
              </a:rPr>
              <a:t>by</a:t>
            </a: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ceramic </a:t>
            </a:r>
            <a:r>
              <a:rPr lang="en-US" altLang="zh-CN" sz="1400" kern="100" dirty="0">
                <a:solidFill>
                  <a:prstClr val="black"/>
                </a:solidFill>
                <a:latin typeface="微软雅黑" panose="020B0503020204020204" pitchFamily="34" charset="-122"/>
                <a:ea typeface="微软雅黑" panose="020B0503020204020204" pitchFamily="34" charset="-122"/>
              </a:rPr>
              <a:t>and conductivity layer</a:t>
            </a:r>
          </a:p>
          <a:p>
            <a:pPr marL="554990" lvl="0" indent="-285750">
              <a:lnSpc>
                <a:spcPct val="150000"/>
              </a:lnSpc>
              <a:buFont typeface="Wingdings" panose="05000000000000000000" pitchFamily="2" charset="2"/>
              <a:buChar char="u"/>
              <a:defRPr/>
            </a:pPr>
            <a:r>
              <a:rPr kumimoji="0" lang="en-US"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The heating temperature could reach 250℃</a:t>
            </a:r>
          </a:p>
        </p:txBody>
      </p:sp>
      <p:sp>
        <p:nvSpPr>
          <p:cNvPr id="76" name="文本框 75">
            <a:extLst>
              <a:ext uri="{FF2B5EF4-FFF2-40B4-BE49-F238E27FC236}">
                <a16:creationId xmlns:a16="http://schemas.microsoft.com/office/drawing/2014/main" id="{28626F4C-7C63-4BF5-AB9F-7C5957C032D8}"/>
              </a:ext>
            </a:extLst>
          </p:cNvPr>
          <p:cNvSpPr txBox="1"/>
          <p:nvPr/>
        </p:nvSpPr>
        <p:spPr>
          <a:xfrm>
            <a:off x="570104" y="1999032"/>
            <a:ext cx="2102083" cy="788806"/>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Heating layer</a:t>
            </a:r>
          </a:p>
          <a:p>
            <a:pPr marL="0" marR="0" lvl="0" indent="0" algn="l" defTabSz="914400" rtl="0" eaLnBrk="1" fontAlgn="auto" latinLnBrk="0" hangingPunct="1">
              <a:lnSpc>
                <a:spcPct val="150000"/>
              </a:lnSpc>
              <a:spcBef>
                <a:spcPts val="0"/>
              </a:spcBef>
              <a:spcAft>
                <a:spcPts val="0"/>
              </a:spcAft>
              <a:buClrTx/>
              <a:buSzTx/>
              <a:buFontTx/>
              <a:buNone/>
              <a:tabLst/>
              <a:defRPr/>
            </a:pPr>
            <a:r>
              <a:rPr lang="en-US" altLang="zh-CN" sz="1600" dirty="0">
                <a:solidFill>
                  <a:prstClr val="black"/>
                </a:solidFill>
                <a:latin typeface="Calibri"/>
                <a:ea typeface="宋体" panose="02010600030101010101" pitchFamily="2" charset="-122"/>
              </a:rPr>
              <a:t>Thickness</a:t>
            </a:r>
            <a:r>
              <a:rPr lang="zh-CN" altLang="en-US" sz="1600" dirty="0">
                <a:solidFill>
                  <a:prstClr val="black"/>
                </a:solidFill>
                <a:latin typeface="Calibri"/>
                <a:ea typeface="宋体" panose="02010600030101010101" pitchFamily="2" charset="-122"/>
              </a:rPr>
              <a:t>：</a:t>
            </a:r>
            <a:r>
              <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 </a:t>
            </a:r>
            <a:r>
              <a:rPr kumimoji="0" lang="en-US" altLang="zh-CN"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0.5mm</a:t>
            </a:r>
            <a:endParaRPr kumimoji="0" lang="zh-CN" altLang="en-US" sz="1600" b="1" i="1"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24" name="箭头: 右 23">
            <a:extLst>
              <a:ext uri="{FF2B5EF4-FFF2-40B4-BE49-F238E27FC236}">
                <a16:creationId xmlns:a16="http://schemas.microsoft.com/office/drawing/2014/main" id="{2FAB05F9-DFE1-461A-AB25-676002DC8D35}"/>
              </a:ext>
            </a:extLst>
          </p:cNvPr>
          <p:cNvSpPr/>
          <p:nvPr/>
        </p:nvSpPr>
        <p:spPr>
          <a:xfrm>
            <a:off x="885806" y="3417619"/>
            <a:ext cx="1277775" cy="28109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1" name="文本框 70">
            <a:extLst>
              <a:ext uri="{FF2B5EF4-FFF2-40B4-BE49-F238E27FC236}">
                <a16:creationId xmlns:a16="http://schemas.microsoft.com/office/drawing/2014/main" id="{18BFA02D-848C-4930-8FAF-0C48D6E9F2DE}"/>
              </a:ext>
            </a:extLst>
          </p:cNvPr>
          <p:cNvSpPr txBox="1"/>
          <p:nvPr/>
        </p:nvSpPr>
        <p:spPr>
          <a:xfrm>
            <a:off x="952562" y="2984578"/>
            <a:ext cx="1833337" cy="37741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1"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solution</a:t>
            </a:r>
            <a:endParaRPr kumimoji="0" lang="en-US" altLang="zh-CN" sz="1400" b="0"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灯片编号占位符 3">
            <a:extLst>
              <a:ext uri="{FF2B5EF4-FFF2-40B4-BE49-F238E27FC236}">
                <a16:creationId xmlns:a16="http://schemas.microsoft.com/office/drawing/2014/main" id="{B22ACC8B-46B3-4E27-B642-AA227AD78B45}"/>
              </a:ext>
            </a:extLst>
          </p:cNvPr>
          <p:cNvSpPr>
            <a:spLocks noGrp="1"/>
          </p:cNvSpPr>
          <p:nvPr>
            <p:ph type="sldNum" sz="quarter" idx="12"/>
          </p:nvPr>
        </p:nvSpPr>
        <p:spPr>
          <a:xfrm>
            <a:off x="11650233" y="6336101"/>
            <a:ext cx="426720" cy="340996"/>
          </a:xfrm>
        </p:spPr>
        <p:txBody>
          <a:bodyPr/>
          <a:lstStyle/>
          <a:p>
            <a:fld id="{3439F095-3CD2-4D9F-8394-BD3C24143187}" type="slidenum">
              <a:rPr lang="zh-CN" altLang="en-US" smtClean="0"/>
              <a:t>7</a:t>
            </a:fld>
            <a:endParaRPr lang="zh-CN" altLang="en-US"/>
          </a:p>
        </p:txBody>
      </p:sp>
      <p:pic>
        <p:nvPicPr>
          <p:cNvPr id="51" name="图片 50">
            <a:extLst>
              <a:ext uri="{FF2B5EF4-FFF2-40B4-BE49-F238E27FC236}">
                <a16:creationId xmlns:a16="http://schemas.microsoft.com/office/drawing/2014/main" id="{C7CB4E87-7AC0-458D-AC45-2EEB4987CA13}"/>
              </a:ext>
            </a:extLst>
          </p:cNvPr>
          <p:cNvPicPr>
            <a:picLocks noChangeAspect="1"/>
          </p:cNvPicPr>
          <p:nvPr/>
        </p:nvPicPr>
        <p:blipFill rotWithShape="1">
          <a:blip r:embed="rId2">
            <a:extLst>
              <a:ext uri="{28A0092B-C50C-407E-A947-70E740481C1C}">
                <a14:useLocalDpi xmlns:a14="http://schemas.microsoft.com/office/drawing/2010/main" val="0"/>
              </a:ext>
            </a:extLst>
          </a:blip>
          <a:srcRect t="30676" b="-12285"/>
          <a:stretch/>
        </p:blipFill>
        <p:spPr>
          <a:xfrm>
            <a:off x="6879126" y="1585498"/>
            <a:ext cx="4837782" cy="1303066"/>
          </a:xfrm>
          <a:prstGeom prst="rect">
            <a:avLst/>
          </a:prstGeom>
        </p:spPr>
      </p:pic>
      <p:pic>
        <p:nvPicPr>
          <p:cNvPr id="53" name="内容占位符 4">
            <a:extLst>
              <a:ext uri="{FF2B5EF4-FFF2-40B4-BE49-F238E27FC236}">
                <a16:creationId xmlns:a16="http://schemas.microsoft.com/office/drawing/2014/main" id="{0B563A01-3780-4B50-A917-9AF7113AB271}"/>
              </a:ext>
            </a:extLst>
          </p:cNvPr>
          <p:cNvPicPr>
            <a:picLocks noGrp="1" noChangeAspect="1"/>
          </p:cNvPicPr>
          <p:nvPr>
            <p:ph idx="1"/>
          </p:nvPr>
        </p:nvPicPr>
        <p:blipFill rotWithShape="1">
          <a:blip r:embed="rId3"/>
          <a:srcRect l="10419" r="3624" b="17534"/>
          <a:stretch/>
        </p:blipFill>
        <p:spPr>
          <a:xfrm>
            <a:off x="3910426" y="4949062"/>
            <a:ext cx="2902832" cy="1471345"/>
          </a:xfrm>
        </p:spPr>
      </p:pic>
      <p:sp>
        <p:nvSpPr>
          <p:cNvPr id="58" name="文本框 57">
            <a:extLst>
              <a:ext uri="{FF2B5EF4-FFF2-40B4-BE49-F238E27FC236}">
                <a16:creationId xmlns:a16="http://schemas.microsoft.com/office/drawing/2014/main" id="{EE851A9D-42BA-4E73-B4E5-19096E40008F}"/>
              </a:ext>
            </a:extLst>
          </p:cNvPr>
          <p:cNvSpPr txBox="1"/>
          <p:nvPr/>
        </p:nvSpPr>
        <p:spPr>
          <a:xfrm>
            <a:off x="4346323" y="6296031"/>
            <a:ext cx="1987499" cy="381066"/>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lang="en-GB" altLang="zh-CN" sz="1400" b="0" i="0" dirty="0">
                <a:solidFill>
                  <a:srgbClr val="24292F"/>
                </a:solidFill>
                <a:effectLst/>
                <a:latin typeface="Noto Sans SC"/>
              </a:rPr>
              <a:t>Plasma spraying </a:t>
            </a:r>
            <a:endParaRPr kumimoji="0" lang="zh-CN" altLang="zh-CN" sz="14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9" name="文本框 58">
            <a:extLst>
              <a:ext uri="{FF2B5EF4-FFF2-40B4-BE49-F238E27FC236}">
                <a16:creationId xmlns:a16="http://schemas.microsoft.com/office/drawing/2014/main" id="{2CE22362-0765-4A3E-AD7D-CA27303C57D2}"/>
              </a:ext>
            </a:extLst>
          </p:cNvPr>
          <p:cNvSpPr txBox="1"/>
          <p:nvPr/>
        </p:nvSpPr>
        <p:spPr>
          <a:xfrm>
            <a:off x="1312388" y="6299582"/>
            <a:ext cx="2088232" cy="336695"/>
          </a:xfrm>
          <a:prstGeom prst="rect">
            <a:avLst/>
          </a:prstGeom>
          <a:noFill/>
        </p:spPr>
        <p:txBody>
          <a:bodyPr wrap="square">
            <a:spAutoFit/>
          </a:bodyPr>
          <a:lstStyle/>
          <a:p>
            <a:pPr marL="0" marR="71755" lvl="0" indent="0" algn="just"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Processing of spray</a:t>
            </a:r>
            <a:endParaRPr kumimoji="0" lang="zh-CN" altLang="zh-CN" sz="1200" b="0" i="0" u="none" strike="noStrike" kern="1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60" name="组合 59">
            <a:extLst>
              <a:ext uri="{FF2B5EF4-FFF2-40B4-BE49-F238E27FC236}">
                <a16:creationId xmlns:a16="http://schemas.microsoft.com/office/drawing/2014/main" id="{0D2D6C31-39AF-45A6-A8C5-E37FE53B414E}"/>
              </a:ext>
            </a:extLst>
          </p:cNvPr>
          <p:cNvGrpSpPr/>
          <p:nvPr/>
        </p:nvGrpSpPr>
        <p:grpSpPr>
          <a:xfrm>
            <a:off x="147201" y="4799633"/>
            <a:ext cx="3652951" cy="1591778"/>
            <a:chOff x="767408" y="1627862"/>
            <a:chExt cx="4089640" cy="1777353"/>
          </a:xfrm>
        </p:grpSpPr>
        <p:grpSp>
          <p:nvGrpSpPr>
            <p:cNvPr id="61" name="组合 60">
              <a:extLst>
                <a:ext uri="{FF2B5EF4-FFF2-40B4-BE49-F238E27FC236}">
                  <a16:creationId xmlns:a16="http://schemas.microsoft.com/office/drawing/2014/main" id="{9997BA28-F63F-4C42-ABBF-60BA93AB62A9}"/>
                </a:ext>
              </a:extLst>
            </p:cNvPr>
            <p:cNvGrpSpPr/>
            <p:nvPr/>
          </p:nvGrpSpPr>
          <p:grpSpPr>
            <a:xfrm>
              <a:off x="767408" y="1627862"/>
              <a:ext cx="4089640" cy="1777353"/>
              <a:chOff x="895160" y="2537322"/>
              <a:chExt cx="4338589" cy="1800143"/>
            </a:xfrm>
          </p:grpSpPr>
          <p:pic>
            <p:nvPicPr>
              <p:cNvPr id="63" name="图片 62">
                <a:extLst>
                  <a:ext uri="{FF2B5EF4-FFF2-40B4-BE49-F238E27FC236}">
                    <a16:creationId xmlns:a16="http://schemas.microsoft.com/office/drawing/2014/main" id="{A4B10129-E2C9-4325-8886-4DF809140EC9}"/>
                  </a:ext>
                </a:extLst>
              </p:cNvPr>
              <p:cNvPicPr>
                <a:picLocks noChangeAspect="1"/>
              </p:cNvPicPr>
              <p:nvPr/>
            </p:nvPicPr>
            <p:blipFill rotWithShape="1">
              <a:blip r:embed="rId4"/>
              <a:srcRect r="16327" b="39253"/>
              <a:stretch/>
            </p:blipFill>
            <p:spPr>
              <a:xfrm>
                <a:off x="895160" y="2537322"/>
                <a:ext cx="3760680" cy="1587638"/>
              </a:xfrm>
              <a:prstGeom prst="rect">
                <a:avLst/>
              </a:prstGeom>
            </p:spPr>
          </p:pic>
          <p:sp>
            <p:nvSpPr>
              <p:cNvPr id="64" name="立方体 63">
                <a:extLst>
                  <a:ext uri="{FF2B5EF4-FFF2-40B4-BE49-F238E27FC236}">
                    <a16:creationId xmlns:a16="http://schemas.microsoft.com/office/drawing/2014/main" id="{D064A4E2-B9E5-40D6-A854-A8AE2A3377CC}"/>
                  </a:ext>
                </a:extLst>
              </p:cNvPr>
              <p:cNvSpPr/>
              <p:nvPr/>
            </p:nvSpPr>
            <p:spPr>
              <a:xfrm>
                <a:off x="4317402" y="2663324"/>
                <a:ext cx="916347" cy="1603723"/>
              </a:xfrm>
              <a:prstGeom prst="cube">
                <a:avLst>
                  <a:gd name="adj" fmla="val 7788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69" name="文本框 68">
                <a:extLst>
                  <a:ext uri="{FF2B5EF4-FFF2-40B4-BE49-F238E27FC236}">
                    <a16:creationId xmlns:a16="http://schemas.microsoft.com/office/drawing/2014/main" id="{6AA224AA-40B1-4CD5-A7C5-EFBA088CD198}"/>
                  </a:ext>
                </a:extLst>
              </p:cNvPr>
              <p:cNvSpPr txBox="1"/>
              <p:nvPr/>
            </p:nvSpPr>
            <p:spPr>
              <a:xfrm>
                <a:off x="3863752" y="3212976"/>
                <a:ext cx="453649" cy="42780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73" name="矩形 72">
                <a:extLst>
                  <a:ext uri="{FF2B5EF4-FFF2-40B4-BE49-F238E27FC236}">
                    <a16:creationId xmlns:a16="http://schemas.microsoft.com/office/drawing/2014/main" id="{074092AA-F908-4381-8D26-133EDACBE8F6}"/>
                  </a:ext>
                </a:extLst>
              </p:cNvPr>
              <p:cNvSpPr/>
              <p:nvPr/>
            </p:nvSpPr>
            <p:spPr>
              <a:xfrm>
                <a:off x="2855641" y="4007231"/>
                <a:ext cx="1461760" cy="330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文本框 73">
                <a:extLst>
                  <a:ext uri="{FF2B5EF4-FFF2-40B4-BE49-F238E27FC236}">
                    <a16:creationId xmlns:a16="http://schemas.microsoft.com/office/drawing/2014/main" id="{7BDDF40F-3E8A-423F-BEED-EE477880C087}"/>
                  </a:ext>
                </a:extLst>
              </p:cNvPr>
              <p:cNvSpPr txBox="1"/>
              <p:nvPr/>
            </p:nvSpPr>
            <p:spPr>
              <a:xfrm>
                <a:off x="1055440" y="2663324"/>
                <a:ext cx="36004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sp>
          <p:nvSpPr>
            <p:cNvPr id="62" name="文本框 61">
              <a:extLst>
                <a:ext uri="{FF2B5EF4-FFF2-40B4-BE49-F238E27FC236}">
                  <a16:creationId xmlns:a16="http://schemas.microsoft.com/office/drawing/2014/main" id="{7EBC82F3-7F90-46BF-A47B-80CC38874E17}"/>
                </a:ext>
              </a:extLst>
            </p:cNvPr>
            <p:cNvSpPr txBox="1"/>
            <p:nvPr/>
          </p:nvSpPr>
          <p:spPr>
            <a:xfrm>
              <a:off x="3109943" y="3088299"/>
              <a:ext cx="98315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Cu/Ag NW </a:t>
              </a:r>
              <a:endParaRPr kumimoji="0" lang="zh-CN" altLang="en-US" sz="1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pic>
        <p:nvPicPr>
          <p:cNvPr id="75" name="内容占位符 3">
            <a:extLst>
              <a:ext uri="{FF2B5EF4-FFF2-40B4-BE49-F238E27FC236}">
                <a16:creationId xmlns:a16="http://schemas.microsoft.com/office/drawing/2014/main" id="{BD610C56-0F62-4E14-9084-838DA3859CEA}"/>
              </a:ext>
            </a:extLst>
          </p:cNvPr>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6718759" y="2632930"/>
            <a:ext cx="5104127" cy="1863496"/>
          </a:xfrm>
          <a:prstGeom prst="rect">
            <a:avLst/>
          </a:prstGeom>
        </p:spPr>
      </p:pic>
      <p:pic>
        <p:nvPicPr>
          <p:cNvPr id="83" name="内容占位符 4">
            <a:extLst>
              <a:ext uri="{FF2B5EF4-FFF2-40B4-BE49-F238E27FC236}">
                <a16:creationId xmlns:a16="http://schemas.microsoft.com/office/drawing/2014/main" id="{043096B9-EF0A-4F5F-988C-52E5595B6F15}"/>
              </a:ext>
            </a:extLst>
          </p:cNvPr>
          <p:cNvPicPr>
            <a:picLocks noChangeAspect="1"/>
          </p:cNvPicPr>
          <p:nvPr/>
        </p:nvPicPr>
        <p:blipFill rotWithShape="1">
          <a:blip r:embed="rId6">
            <a:extLst>
              <a:ext uri="{28A0092B-C50C-407E-A947-70E740481C1C}">
                <a14:useLocalDpi xmlns:a14="http://schemas.microsoft.com/office/drawing/2010/main" val="0"/>
              </a:ext>
            </a:extLst>
          </a:blip>
          <a:srcRect l="32090"/>
          <a:stretch/>
        </p:blipFill>
        <p:spPr>
          <a:xfrm rot="5400000">
            <a:off x="7301632" y="5007905"/>
            <a:ext cx="1327509" cy="1466102"/>
          </a:xfrm>
          <a:prstGeom prst="rect">
            <a:avLst/>
          </a:prstGeom>
        </p:spPr>
      </p:pic>
      <p:pic>
        <p:nvPicPr>
          <p:cNvPr id="84" name="图片 9">
            <a:extLst>
              <a:ext uri="{FF2B5EF4-FFF2-40B4-BE49-F238E27FC236}">
                <a16:creationId xmlns:a16="http://schemas.microsoft.com/office/drawing/2014/main" id="{01DD17E1-5100-4A88-9304-D28C3499045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814" r="8051"/>
          <a:stretch/>
        </p:blipFill>
        <p:spPr bwMode="auto">
          <a:xfrm>
            <a:off x="8902032" y="5098904"/>
            <a:ext cx="1732443" cy="15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文本框 84">
            <a:extLst>
              <a:ext uri="{FF2B5EF4-FFF2-40B4-BE49-F238E27FC236}">
                <a16:creationId xmlns:a16="http://schemas.microsoft.com/office/drawing/2014/main" id="{61AD72C7-D51C-4AF3-A8D1-477B3B2A8573}"/>
              </a:ext>
            </a:extLst>
          </p:cNvPr>
          <p:cNvSpPr txBox="1"/>
          <p:nvPr/>
        </p:nvSpPr>
        <p:spPr>
          <a:xfrm>
            <a:off x="7064477" y="6412579"/>
            <a:ext cx="2839344" cy="307777"/>
          </a:xfrm>
          <a:prstGeom prst="rect">
            <a:avLst/>
          </a:prstGeom>
          <a:noFill/>
        </p:spPr>
        <p:txBody>
          <a:bodyPr wrap="square" rtlCol="0">
            <a:spAutoFit/>
          </a:bodyPr>
          <a:lstStyle/>
          <a:p>
            <a:r>
              <a:rPr lang="en-US" altLang="zh-CN" sz="1400" dirty="0"/>
              <a:t>Electric heating circuit</a:t>
            </a:r>
            <a:endParaRPr lang="zh-CN" altLang="en-US" sz="1400" dirty="0"/>
          </a:p>
        </p:txBody>
      </p:sp>
      <p:sp>
        <p:nvSpPr>
          <p:cNvPr id="86" name="文本框 85">
            <a:extLst>
              <a:ext uri="{FF2B5EF4-FFF2-40B4-BE49-F238E27FC236}">
                <a16:creationId xmlns:a16="http://schemas.microsoft.com/office/drawing/2014/main" id="{9897A790-4305-4BED-8FB9-40919EB426DF}"/>
              </a:ext>
            </a:extLst>
          </p:cNvPr>
          <p:cNvSpPr txBox="1"/>
          <p:nvPr/>
        </p:nvSpPr>
        <p:spPr>
          <a:xfrm>
            <a:off x="9284657" y="6412579"/>
            <a:ext cx="2839344" cy="307777"/>
          </a:xfrm>
          <a:prstGeom prst="rect">
            <a:avLst/>
          </a:prstGeom>
          <a:noFill/>
        </p:spPr>
        <p:txBody>
          <a:bodyPr wrap="square" rtlCol="0">
            <a:spAutoFit/>
          </a:bodyPr>
          <a:lstStyle/>
          <a:p>
            <a:r>
              <a:rPr lang="en-US" altLang="zh-CN" sz="1400" dirty="0"/>
              <a:t>De-icing for airplane</a:t>
            </a:r>
            <a:endParaRPr lang="zh-CN" altLang="en-US" sz="1400" dirty="0"/>
          </a:p>
        </p:txBody>
      </p:sp>
      <p:pic>
        <p:nvPicPr>
          <p:cNvPr id="88" name="图片 87">
            <a:extLst>
              <a:ext uri="{FF2B5EF4-FFF2-40B4-BE49-F238E27FC236}">
                <a16:creationId xmlns:a16="http://schemas.microsoft.com/office/drawing/2014/main" id="{68C179D3-BB0D-4DFB-AEE1-4B451571B1CF}"/>
              </a:ext>
            </a:extLst>
          </p:cNvPr>
          <p:cNvPicPr>
            <a:picLocks noChangeAspect="1"/>
          </p:cNvPicPr>
          <p:nvPr/>
        </p:nvPicPr>
        <p:blipFill rotWithShape="1">
          <a:blip r:embed="rId8">
            <a:extLst>
              <a:ext uri="{28A0092B-C50C-407E-A947-70E740481C1C}">
                <a14:useLocalDpi xmlns:a14="http://schemas.microsoft.com/office/drawing/2010/main" val="0"/>
              </a:ext>
            </a:extLst>
          </a:blip>
          <a:srcRect l="19520" t="24583" r="32778" b="36672"/>
          <a:stretch/>
        </p:blipFill>
        <p:spPr>
          <a:xfrm>
            <a:off x="10784362" y="5085092"/>
            <a:ext cx="1233026" cy="1335315"/>
          </a:xfrm>
          <a:prstGeom prst="rect">
            <a:avLst/>
          </a:prstGeom>
        </p:spPr>
      </p:pic>
      <p:sp>
        <p:nvSpPr>
          <p:cNvPr id="89" name="文本框 88">
            <a:extLst>
              <a:ext uri="{FF2B5EF4-FFF2-40B4-BE49-F238E27FC236}">
                <a16:creationId xmlns:a16="http://schemas.microsoft.com/office/drawing/2014/main" id="{6FF8DF30-75DB-4974-A8B6-3685296954BF}"/>
              </a:ext>
            </a:extLst>
          </p:cNvPr>
          <p:cNvSpPr txBox="1"/>
          <p:nvPr/>
        </p:nvSpPr>
        <p:spPr>
          <a:xfrm>
            <a:off x="7058610" y="4602094"/>
            <a:ext cx="4788171" cy="369332"/>
          </a:xfrm>
          <a:prstGeom prst="rect">
            <a:avLst/>
          </a:prstGeom>
          <a:noFill/>
        </p:spPr>
        <p:txBody>
          <a:bodyPr wrap="square" rtlCol="0">
            <a:spAutoFit/>
          </a:bodyPr>
          <a:lstStyle/>
          <a:p>
            <a:pPr marL="285750" indent="-285750">
              <a:buFont typeface="Wingdings" panose="05000000000000000000" pitchFamily="2" charset="2"/>
              <a:buChar char="n"/>
            </a:pPr>
            <a:r>
              <a:rPr lang="en-US" altLang="zh-CN" dirty="0"/>
              <a:t>Related commercial products</a:t>
            </a:r>
            <a:endParaRPr lang="zh-CN" altLang="en-US" dirty="0"/>
          </a:p>
        </p:txBody>
      </p:sp>
    </p:spTree>
    <p:extLst>
      <p:ext uri="{BB962C8B-B14F-4D97-AF65-F5344CB8AC3E}">
        <p14:creationId xmlns:p14="http://schemas.microsoft.com/office/powerpoint/2010/main" val="177123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0456D024-13E9-42BC-A2CA-105B061AE3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109" y="3374080"/>
            <a:ext cx="6429675" cy="3163994"/>
          </a:xfrm>
          <a:prstGeom prst="rect">
            <a:avLst/>
          </a:prstGeom>
        </p:spPr>
      </p:pic>
      <p:sp>
        <p:nvSpPr>
          <p:cNvPr id="3" name="标题 2">
            <a:extLst>
              <a:ext uri="{FF2B5EF4-FFF2-40B4-BE49-F238E27FC236}">
                <a16:creationId xmlns:a16="http://schemas.microsoft.com/office/drawing/2014/main" id="{469B6D6A-FF2A-4388-B8D9-359349EA36A8}"/>
              </a:ext>
            </a:extLst>
          </p:cNvPr>
          <p:cNvSpPr>
            <a:spLocks noGrp="1"/>
          </p:cNvSpPr>
          <p:nvPr>
            <p:ph type="title"/>
          </p:nvPr>
        </p:nvSpPr>
        <p:spPr/>
        <p:txBody>
          <a:bodyPr>
            <a:normAutofit/>
          </a:bodyPr>
          <a:lstStyle/>
          <a:p>
            <a:r>
              <a:rPr lang="en-US" altLang="zh-CN" dirty="0">
                <a:latin typeface="Arial" panose="020B0604020202020204" pitchFamily="34" charset="0"/>
                <a:cs typeface="Arial" panose="020B0604020202020204" pitchFamily="34" charset="0"/>
              </a:rPr>
              <a:t>Preview of NEG coating/ Spray for heating film production line</a:t>
            </a:r>
          </a:p>
        </p:txBody>
      </p:sp>
      <p:graphicFrame>
        <p:nvGraphicFramePr>
          <p:cNvPr id="36" name="表格 36">
            <a:extLst>
              <a:ext uri="{FF2B5EF4-FFF2-40B4-BE49-F238E27FC236}">
                <a16:creationId xmlns:a16="http://schemas.microsoft.com/office/drawing/2014/main" id="{8ECEEF40-E88E-4EE4-87AF-D0ED881659C8}"/>
              </a:ext>
            </a:extLst>
          </p:cNvPr>
          <p:cNvGraphicFramePr>
            <a:graphicFrameLocks noGrp="1"/>
          </p:cNvGraphicFramePr>
          <p:nvPr/>
        </p:nvGraphicFramePr>
        <p:xfrm>
          <a:off x="7940337" y="3648037"/>
          <a:ext cx="4191285" cy="2516844"/>
        </p:xfrm>
        <a:graphic>
          <a:graphicData uri="http://schemas.openxmlformats.org/drawingml/2006/table">
            <a:tbl>
              <a:tblPr firstRow="1" bandRow="1">
                <a:tableStyleId>{5C22544A-7EE6-4342-B048-85BDC9FD1C3A}</a:tableStyleId>
              </a:tblPr>
              <a:tblGrid>
                <a:gridCol w="1476375">
                  <a:extLst>
                    <a:ext uri="{9D8B030D-6E8A-4147-A177-3AD203B41FA5}">
                      <a16:colId xmlns:a16="http://schemas.microsoft.com/office/drawing/2014/main" val="2023478679"/>
                    </a:ext>
                  </a:extLst>
                </a:gridCol>
                <a:gridCol w="2714910">
                  <a:extLst>
                    <a:ext uri="{9D8B030D-6E8A-4147-A177-3AD203B41FA5}">
                      <a16:colId xmlns:a16="http://schemas.microsoft.com/office/drawing/2014/main" val="4117655912"/>
                    </a:ext>
                  </a:extLst>
                </a:gridCol>
              </a:tblGrid>
              <a:tr h="362596">
                <a:tc>
                  <a:txBody>
                    <a:bodyPr/>
                    <a:lstStyle/>
                    <a:p>
                      <a:pPr algn="l"/>
                      <a:r>
                        <a:rPr lang="en-US" altLang="zh-CN" sz="1100" dirty="0">
                          <a:latin typeface="Arial" panose="020B0604020202020204" pitchFamily="34" charset="0"/>
                          <a:cs typeface="Arial" panose="020B0604020202020204" pitchFamily="34" charset="0"/>
                        </a:rPr>
                        <a:t>Items</a:t>
                      </a:r>
                      <a:endParaRPr lang="zh-CN" altLang="en-US" sz="1100" dirty="0">
                        <a:latin typeface="Arial" panose="020B0604020202020204" pitchFamily="34" charset="0"/>
                        <a:cs typeface="Arial" panose="020B0604020202020204" pitchFamily="34" charset="0"/>
                      </a:endParaRPr>
                    </a:p>
                  </a:txBody>
                  <a:tcPr anchor="ctr"/>
                </a:tc>
                <a:tc>
                  <a:txBody>
                    <a:bodyPr/>
                    <a:lstStyle/>
                    <a:p>
                      <a:pPr algn="l"/>
                      <a:r>
                        <a:rPr lang="en-US" altLang="zh-CN" sz="1100" dirty="0">
                          <a:latin typeface="Arial" panose="020B0604020202020204" pitchFamily="34" charset="0"/>
                          <a:cs typeface="Arial" panose="020B0604020202020204" pitchFamily="34" charset="0"/>
                        </a:rPr>
                        <a:t>Specifications</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695966766"/>
                  </a:ext>
                </a:extLst>
              </a:tr>
              <a:tr h="362596">
                <a:tc>
                  <a:txBody>
                    <a:bodyPr/>
                    <a:lstStyle/>
                    <a:p>
                      <a:pPr algn="l"/>
                      <a:r>
                        <a:rPr lang="en-US" altLang="zh-CN" sz="1100" dirty="0">
                          <a:latin typeface="Arial" panose="020B0604020202020204" pitchFamily="34" charset="0"/>
                          <a:cs typeface="Arial" panose="020B0604020202020204" pitchFamily="34" charset="0"/>
                        </a:rPr>
                        <a:t>Dimension</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L 11400-d56-D62</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781507712"/>
                  </a:ext>
                </a:extLst>
              </a:tr>
              <a:tr h="362596">
                <a:tc>
                  <a:txBody>
                    <a:bodyPr/>
                    <a:lstStyle/>
                    <a:p>
                      <a:pPr algn="l"/>
                      <a:r>
                        <a:rPr lang="en-US" altLang="zh-CN" sz="1100" dirty="0">
                          <a:latin typeface="Arial" panose="020B0604020202020204" pitchFamily="34" charset="0"/>
                          <a:cs typeface="Arial" panose="020B0604020202020204" pitchFamily="34" charset="0"/>
                        </a:rPr>
                        <a:t>Weight</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50~100kg</a:t>
                      </a:r>
                      <a:endParaRPr lang="zh-CN" altLang="en-US" sz="11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443552922"/>
                  </a:ext>
                </a:extLst>
              </a:tr>
              <a:tr h="831838">
                <a:tc>
                  <a:txBody>
                    <a:bodyPr/>
                    <a:lstStyle/>
                    <a:p>
                      <a:pPr algn="l"/>
                      <a:r>
                        <a:rPr lang="en-US" altLang="zh-CN" sz="1100" dirty="0">
                          <a:latin typeface="Arial" panose="020B0604020202020204" pitchFamily="34" charset="0"/>
                          <a:cs typeface="Arial" panose="020B0604020202020204" pitchFamily="34" charset="0"/>
                        </a:rPr>
                        <a:t>NEG coating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200nm±30%</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SEY&lt;1.1</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S</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Q</a:t>
                      </a:r>
                      <a:r>
                        <a:rPr lang="zh-CN" altLang="en-US" sz="1100" dirty="0">
                          <a:latin typeface="Arial" panose="020B0604020202020204" pitchFamily="34" charset="0"/>
                          <a:cs typeface="Arial" panose="020B0604020202020204" pitchFamily="34" charset="0"/>
                        </a:rPr>
                        <a:t>、</a:t>
                      </a:r>
                      <a:r>
                        <a:rPr lang="en-US" altLang="zh-CN" sz="1100" dirty="0">
                          <a:latin typeface="Arial" panose="020B0604020202020204" pitchFamily="34" charset="0"/>
                          <a:cs typeface="Arial" panose="020B0604020202020204" pitchFamily="34" charset="0"/>
                        </a:rPr>
                        <a:t>life-times</a:t>
                      </a:r>
                    </a:p>
                  </a:txBody>
                  <a:tcPr anchor="ctr"/>
                </a:tc>
                <a:extLst>
                  <a:ext uri="{0D108BD9-81ED-4DB2-BD59-A6C34878D82A}">
                    <a16:rowId xmlns:a16="http://schemas.microsoft.com/office/drawing/2014/main" val="2129758640"/>
                  </a:ext>
                </a:extLst>
              </a:tr>
              <a:tr h="597218">
                <a:tc>
                  <a:txBody>
                    <a:bodyPr/>
                    <a:lstStyle/>
                    <a:p>
                      <a:pPr algn="l"/>
                      <a:r>
                        <a:rPr lang="en-US" altLang="zh-CN" sz="1100" dirty="0">
                          <a:latin typeface="Arial" panose="020B0604020202020204" pitchFamily="34" charset="0"/>
                          <a:cs typeface="Arial" panose="020B0604020202020204" pitchFamily="34" charset="0"/>
                        </a:rPr>
                        <a:t>Spraying heating</a:t>
                      </a:r>
                      <a:endParaRPr lang="zh-CN" altLang="en-US" sz="1100" dirty="0">
                        <a:latin typeface="Arial" panose="020B0604020202020204" pitchFamily="34" charset="0"/>
                        <a:cs typeface="Arial" panose="020B0604020202020204" pitchFamily="34" charset="0"/>
                      </a:endParaRPr>
                    </a:p>
                  </a:txBody>
                  <a:tcPr anchor="ctr"/>
                </a:tc>
                <a:tc>
                  <a:txBody>
                    <a:bodyPr/>
                    <a:lstStyle/>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Thickness&lt;0.5mm</a:t>
                      </a:r>
                    </a:p>
                    <a:p>
                      <a:pPr marL="285750" indent="-285750" algn="l">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Heating temperature &lt;300</a:t>
                      </a:r>
                      <a:r>
                        <a:rPr lang="zh-CN" altLang="en-US" sz="1100" dirty="0">
                          <a:latin typeface="Arial" panose="020B0604020202020204" pitchFamily="34" charset="0"/>
                          <a:cs typeface="Arial" panose="020B0604020202020204" pitchFamily="34" charset="0"/>
                        </a:rPr>
                        <a:t>℃</a:t>
                      </a:r>
                    </a:p>
                  </a:txBody>
                  <a:tcPr anchor="ctr"/>
                </a:tc>
                <a:extLst>
                  <a:ext uri="{0D108BD9-81ED-4DB2-BD59-A6C34878D82A}">
                    <a16:rowId xmlns:a16="http://schemas.microsoft.com/office/drawing/2014/main" val="3264075503"/>
                  </a:ext>
                </a:extLst>
              </a:tr>
            </a:tbl>
          </a:graphicData>
        </a:graphic>
      </p:graphicFrame>
      <p:sp>
        <p:nvSpPr>
          <p:cNvPr id="38" name="灯片编号占位符 3">
            <a:extLst>
              <a:ext uri="{FF2B5EF4-FFF2-40B4-BE49-F238E27FC236}">
                <a16:creationId xmlns:a16="http://schemas.microsoft.com/office/drawing/2014/main" id="{42130D1B-C475-4619-8FD6-6E026E12CABB}"/>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8</a:t>
            </a:fld>
            <a:endParaRPr lang="zh-CN" altLang="en-US"/>
          </a:p>
        </p:txBody>
      </p:sp>
      <p:sp>
        <p:nvSpPr>
          <p:cNvPr id="14" name="文本框 13">
            <a:extLst>
              <a:ext uri="{FF2B5EF4-FFF2-40B4-BE49-F238E27FC236}">
                <a16:creationId xmlns:a16="http://schemas.microsoft.com/office/drawing/2014/main" id="{2A357959-0779-4311-A9CB-79D8F710B6F0}"/>
              </a:ext>
            </a:extLst>
          </p:cNvPr>
          <p:cNvSpPr txBox="1"/>
          <p:nvPr/>
        </p:nvSpPr>
        <p:spPr>
          <a:xfrm>
            <a:off x="666712" y="1040320"/>
            <a:ext cx="5886488" cy="400110"/>
          </a:xfrm>
          <a:prstGeom prst="rect">
            <a:avLst/>
          </a:prstGeom>
          <a:noFill/>
        </p:spPr>
        <p:txBody>
          <a:bodyPr wrap="square" rtlCol="0">
            <a:spAutoFit/>
          </a:bodyPr>
          <a:lstStyle/>
          <a:p>
            <a:pPr marL="285750" indent="-285750">
              <a:buFont typeface="Wingdings" panose="05000000000000000000" pitchFamily="2" charset="2"/>
              <a:buChar char="n"/>
            </a:pPr>
            <a:r>
              <a:rPr lang="en-US" altLang="zh-CN" sz="2000" b="1" dirty="0"/>
              <a:t>Requirement</a:t>
            </a:r>
            <a:endParaRPr lang="zh-CN" altLang="en-US" sz="2000" b="1" dirty="0"/>
          </a:p>
        </p:txBody>
      </p:sp>
      <p:sp>
        <p:nvSpPr>
          <p:cNvPr id="15" name="文本框 14">
            <a:extLst>
              <a:ext uri="{FF2B5EF4-FFF2-40B4-BE49-F238E27FC236}">
                <a16:creationId xmlns:a16="http://schemas.microsoft.com/office/drawing/2014/main" id="{EF7D778C-3B61-49E8-BB54-084D46E28C28}"/>
              </a:ext>
            </a:extLst>
          </p:cNvPr>
          <p:cNvSpPr txBox="1"/>
          <p:nvPr/>
        </p:nvSpPr>
        <p:spPr>
          <a:xfrm>
            <a:off x="666713" y="1372470"/>
            <a:ext cx="11134762" cy="1477328"/>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zh-CN" b="0" i="0" dirty="0">
                <a:solidFill>
                  <a:srgbClr val="24292F"/>
                </a:solidFill>
                <a:effectLst/>
              </a:rPr>
              <a:t>Due to the difference in length, two production lines will be used to complete the production of vacuum chambers for the CEPC collider. The quantity of NEG coating and spraying facilities for the two lines varies to match the production speed.</a:t>
            </a:r>
          </a:p>
          <a:p>
            <a:pPr marL="285750" indent="-285750" algn="just">
              <a:buFont typeface="Wingdings" panose="05000000000000000000" pitchFamily="2" charset="2"/>
              <a:buChar char="Ø"/>
            </a:pPr>
            <a:r>
              <a:rPr lang="en-US" altLang="zh-CN" dirty="0"/>
              <a:t>The full quantity of vacuum chambers for the collider will be manufactured within five years, utilizing two production lines operating at a combined capacity of 4,500 units per year.</a:t>
            </a:r>
            <a:endParaRPr lang="zh-CN" altLang="en-US" dirty="0"/>
          </a:p>
        </p:txBody>
      </p:sp>
      <p:sp>
        <p:nvSpPr>
          <p:cNvPr id="16" name="文本框 15">
            <a:extLst>
              <a:ext uri="{FF2B5EF4-FFF2-40B4-BE49-F238E27FC236}">
                <a16:creationId xmlns:a16="http://schemas.microsoft.com/office/drawing/2014/main" id="{AAF1A09D-448E-4481-B347-80EAE365D308}"/>
              </a:ext>
            </a:extLst>
          </p:cNvPr>
          <p:cNvSpPr txBox="1"/>
          <p:nvPr/>
        </p:nvSpPr>
        <p:spPr>
          <a:xfrm>
            <a:off x="666712" y="2724218"/>
            <a:ext cx="5886488" cy="400110"/>
          </a:xfrm>
          <a:prstGeom prst="rect">
            <a:avLst/>
          </a:prstGeom>
          <a:noFill/>
        </p:spPr>
        <p:txBody>
          <a:bodyPr wrap="square" rtlCol="0">
            <a:spAutoFit/>
          </a:bodyPr>
          <a:lstStyle/>
          <a:p>
            <a:pPr marL="285750" indent="-285750">
              <a:buFont typeface="Wingdings" panose="05000000000000000000" pitchFamily="2" charset="2"/>
              <a:buChar char="n"/>
            </a:pPr>
            <a:r>
              <a:rPr lang="en-US" altLang="zh-CN" sz="2000" b="1" dirty="0"/>
              <a:t>Advantages</a:t>
            </a:r>
            <a:endParaRPr lang="zh-CN" altLang="en-US" sz="2000" b="1" dirty="0"/>
          </a:p>
        </p:txBody>
      </p:sp>
      <p:sp>
        <p:nvSpPr>
          <p:cNvPr id="17" name="文本框 16">
            <a:extLst>
              <a:ext uri="{FF2B5EF4-FFF2-40B4-BE49-F238E27FC236}">
                <a16:creationId xmlns:a16="http://schemas.microsoft.com/office/drawing/2014/main" id="{2422386F-2334-479D-A8E1-7D5165C786CC}"/>
              </a:ext>
            </a:extLst>
          </p:cNvPr>
          <p:cNvSpPr txBox="1"/>
          <p:nvPr/>
        </p:nvSpPr>
        <p:spPr>
          <a:xfrm>
            <a:off x="1395492" y="3079902"/>
            <a:ext cx="11134762" cy="369332"/>
          </a:xfrm>
          <a:prstGeom prst="rect">
            <a:avLst/>
          </a:prstGeom>
          <a:noFill/>
        </p:spPr>
        <p:txBody>
          <a:bodyPr wrap="square" rtlCol="0">
            <a:spAutoFit/>
          </a:bodyPr>
          <a:lstStyle/>
          <a:p>
            <a:r>
              <a:rPr lang="en-US" altLang="zh-CN" dirty="0"/>
              <a:t>More stable process, less manpower, less NEG coating facility,  more adaptive capacity in production, etc.</a:t>
            </a:r>
            <a:endParaRPr lang="zh-CN" altLang="en-US" dirty="0"/>
          </a:p>
        </p:txBody>
      </p:sp>
      <p:sp>
        <p:nvSpPr>
          <p:cNvPr id="8" name="文本框 7">
            <a:extLst>
              <a:ext uri="{FF2B5EF4-FFF2-40B4-BE49-F238E27FC236}">
                <a16:creationId xmlns:a16="http://schemas.microsoft.com/office/drawing/2014/main" id="{6E4F2257-7201-4562-B3B6-B18EFE660C87}"/>
              </a:ext>
            </a:extLst>
          </p:cNvPr>
          <p:cNvSpPr txBox="1"/>
          <p:nvPr/>
        </p:nvSpPr>
        <p:spPr>
          <a:xfrm>
            <a:off x="3715473" y="3599759"/>
            <a:ext cx="3287211" cy="369332"/>
          </a:xfrm>
          <a:prstGeom prst="rect">
            <a:avLst/>
          </a:prstGeom>
          <a:noFill/>
        </p:spPr>
        <p:txBody>
          <a:bodyPr wrap="square" rtlCol="0">
            <a:spAutoFit/>
          </a:bodyPr>
          <a:lstStyle/>
          <a:p>
            <a:r>
              <a:rPr lang="en-US" altLang="zh-CN" dirty="0"/>
              <a:t>Heating layer spraying</a:t>
            </a:r>
            <a:endParaRPr lang="zh-CN" altLang="en-US" dirty="0"/>
          </a:p>
        </p:txBody>
      </p:sp>
      <p:cxnSp>
        <p:nvCxnSpPr>
          <p:cNvPr id="10" name="直接箭头连接符 9">
            <a:extLst>
              <a:ext uri="{FF2B5EF4-FFF2-40B4-BE49-F238E27FC236}">
                <a16:creationId xmlns:a16="http://schemas.microsoft.com/office/drawing/2014/main" id="{FF986693-11F8-4ABD-85F0-E6152C83E702}"/>
              </a:ext>
            </a:extLst>
          </p:cNvPr>
          <p:cNvCxnSpPr>
            <a:cxnSpLocks/>
          </p:cNvCxnSpPr>
          <p:nvPr/>
        </p:nvCxnSpPr>
        <p:spPr>
          <a:xfrm flipV="1">
            <a:off x="2963119" y="3891307"/>
            <a:ext cx="875456" cy="5765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7E0CDB11-4843-4C59-B6B9-8F836D8C8435}"/>
              </a:ext>
            </a:extLst>
          </p:cNvPr>
          <p:cNvSpPr txBox="1"/>
          <p:nvPr/>
        </p:nvSpPr>
        <p:spPr>
          <a:xfrm>
            <a:off x="4282984" y="6458020"/>
            <a:ext cx="2534855" cy="369332"/>
          </a:xfrm>
          <a:prstGeom prst="rect">
            <a:avLst/>
          </a:prstGeom>
          <a:noFill/>
        </p:spPr>
        <p:txBody>
          <a:bodyPr wrap="square" rtlCol="0">
            <a:spAutoFit/>
          </a:bodyPr>
          <a:lstStyle/>
          <a:p>
            <a:r>
              <a:rPr lang="en-US" altLang="zh-CN" dirty="0"/>
              <a:t>NEG coating</a:t>
            </a:r>
            <a:endParaRPr lang="zh-CN" altLang="en-US" dirty="0"/>
          </a:p>
        </p:txBody>
      </p:sp>
      <p:cxnSp>
        <p:nvCxnSpPr>
          <p:cNvPr id="18" name="直接箭头连接符 17">
            <a:extLst>
              <a:ext uri="{FF2B5EF4-FFF2-40B4-BE49-F238E27FC236}">
                <a16:creationId xmlns:a16="http://schemas.microsoft.com/office/drawing/2014/main" id="{52999F0F-7A27-4159-A80B-50ADB4EBB959}"/>
              </a:ext>
            </a:extLst>
          </p:cNvPr>
          <p:cNvCxnSpPr>
            <a:cxnSpLocks/>
          </p:cNvCxnSpPr>
          <p:nvPr/>
        </p:nvCxnSpPr>
        <p:spPr>
          <a:xfrm flipH="1">
            <a:off x="4948632" y="5485530"/>
            <a:ext cx="175441" cy="982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3CECB30E-38D9-457E-B0AD-6DF055920612}"/>
              </a:ext>
            </a:extLst>
          </p:cNvPr>
          <p:cNvSpPr txBox="1"/>
          <p:nvPr/>
        </p:nvSpPr>
        <p:spPr>
          <a:xfrm>
            <a:off x="569439" y="5980215"/>
            <a:ext cx="2534855" cy="369332"/>
          </a:xfrm>
          <a:prstGeom prst="rect">
            <a:avLst/>
          </a:prstGeom>
          <a:noFill/>
        </p:spPr>
        <p:txBody>
          <a:bodyPr wrap="square" rtlCol="0">
            <a:spAutoFit/>
          </a:bodyPr>
          <a:lstStyle/>
          <a:p>
            <a:r>
              <a:rPr lang="en-US" altLang="zh-CN" dirty="0"/>
              <a:t>Cleaning</a:t>
            </a:r>
            <a:endParaRPr lang="zh-CN" altLang="en-US" dirty="0"/>
          </a:p>
        </p:txBody>
      </p:sp>
      <p:cxnSp>
        <p:nvCxnSpPr>
          <p:cNvPr id="20" name="直接箭头连接符 19">
            <a:extLst>
              <a:ext uri="{FF2B5EF4-FFF2-40B4-BE49-F238E27FC236}">
                <a16:creationId xmlns:a16="http://schemas.microsoft.com/office/drawing/2014/main" id="{A9A1A46F-D875-4568-A292-7E2152E8523D}"/>
              </a:ext>
            </a:extLst>
          </p:cNvPr>
          <p:cNvCxnSpPr/>
          <p:nvPr/>
        </p:nvCxnSpPr>
        <p:spPr>
          <a:xfrm>
            <a:off x="1122744" y="4873737"/>
            <a:ext cx="0" cy="1084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8415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239D406D-7647-49CE-9BC2-F8E5255D954C}"/>
              </a:ext>
            </a:extLst>
          </p:cNvPr>
          <p:cNvSpPr>
            <a:spLocks noGrp="1"/>
          </p:cNvSpPr>
          <p:nvPr>
            <p:ph type="title"/>
          </p:nvPr>
        </p:nvSpPr>
        <p:spPr/>
        <p:txBody>
          <a:bodyPr/>
          <a:lstStyle/>
          <a:p>
            <a:r>
              <a:rPr lang="en-US" altLang="zh-CN" dirty="0"/>
              <a:t>Critical Step in the Production Line</a:t>
            </a:r>
            <a:endParaRPr lang="zh-CN" altLang="en-US" dirty="0"/>
          </a:p>
        </p:txBody>
      </p:sp>
      <p:pic>
        <p:nvPicPr>
          <p:cNvPr id="4" name="内容占位符 4">
            <a:extLst>
              <a:ext uri="{FF2B5EF4-FFF2-40B4-BE49-F238E27FC236}">
                <a16:creationId xmlns:a16="http://schemas.microsoft.com/office/drawing/2014/main" id="{2AF7BBAF-3C86-454D-92E9-80370872A6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887" t="17147" r="18883" b="12109"/>
          <a:stretch/>
        </p:blipFill>
        <p:spPr>
          <a:xfrm>
            <a:off x="453368" y="3978739"/>
            <a:ext cx="3051046" cy="2340968"/>
          </a:xfrm>
          <a:prstGeom prst="rect">
            <a:avLst/>
          </a:prstGeom>
        </p:spPr>
      </p:pic>
      <p:pic>
        <p:nvPicPr>
          <p:cNvPr id="5" name="Picture 2">
            <a:extLst>
              <a:ext uri="{FF2B5EF4-FFF2-40B4-BE49-F238E27FC236}">
                <a16:creationId xmlns:a16="http://schemas.microsoft.com/office/drawing/2014/main" id="{07BA19D8-F65D-4D06-8A01-7005C01FE12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162"/>
          <a:stretch/>
        </p:blipFill>
        <p:spPr bwMode="auto">
          <a:xfrm>
            <a:off x="3660721" y="3978739"/>
            <a:ext cx="3504339" cy="2340969"/>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a:extLst>
              <a:ext uri="{FF2B5EF4-FFF2-40B4-BE49-F238E27FC236}">
                <a16:creationId xmlns:a16="http://schemas.microsoft.com/office/drawing/2014/main" id="{187CDC58-297D-4FBC-BC81-D97392448E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092" r="3791"/>
          <a:stretch/>
        </p:blipFill>
        <p:spPr>
          <a:xfrm>
            <a:off x="7321367" y="3981450"/>
            <a:ext cx="4222933" cy="2338258"/>
          </a:xfrm>
          <a:prstGeom prst="rect">
            <a:avLst/>
          </a:prstGeom>
        </p:spPr>
      </p:pic>
      <p:sp>
        <p:nvSpPr>
          <p:cNvPr id="12" name="文本框 1">
            <a:extLst>
              <a:ext uri="{FF2B5EF4-FFF2-40B4-BE49-F238E27FC236}">
                <a16:creationId xmlns:a16="http://schemas.microsoft.com/office/drawing/2014/main" id="{86AFE2FE-E73A-4B6A-AD2D-0D5640B025BA}"/>
              </a:ext>
            </a:extLst>
          </p:cNvPr>
          <p:cNvSpPr txBox="1"/>
          <p:nvPr/>
        </p:nvSpPr>
        <p:spPr>
          <a:xfrm>
            <a:off x="382798" y="1150337"/>
            <a:ext cx="8113502" cy="2536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Font typeface="Wingdings" panose="05000000000000000000" pitchFamily="2" charset="2"/>
              <a:buChar char="u"/>
            </a:pPr>
            <a:r>
              <a:rPr lang="en-US" altLang="zh-CN" b="1" dirty="0">
                <a:latin typeface="微软雅黑" panose="020B0503020204020204" pitchFamily="34" charset="-122"/>
                <a:ea typeface="微软雅黑" panose="020B0503020204020204" pitchFamily="34" charset="-122"/>
              </a:rPr>
              <a:t>Important nodes and progresses </a:t>
            </a:r>
          </a:p>
          <a:p>
            <a:pPr marL="285750" indent="-285750">
              <a:lnSpc>
                <a:spcPct val="150000"/>
              </a:lnSpc>
              <a:buFont typeface="Wingdings" panose="05000000000000000000" pitchFamily="2" charset="2"/>
              <a:buChar char="ü"/>
            </a:pPr>
            <a:r>
              <a:rPr lang="en-US" altLang="zh-CN" dirty="0">
                <a:latin typeface="微软雅黑" panose="020B0503020204020204" pitchFamily="34" charset="-122"/>
                <a:ea typeface="微软雅黑" panose="020B0503020204020204" pitchFamily="34" charset="-122"/>
              </a:rPr>
              <a:t>Technical scheme review </a:t>
            </a:r>
          </a:p>
          <a:p>
            <a:pPr marL="285750" indent="-285750">
              <a:lnSpc>
                <a:spcPct val="150000"/>
              </a:lnSpc>
              <a:buFont typeface="Wingdings" panose="05000000000000000000" pitchFamily="2" charset="2"/>
              <a:buChar char="ü"/>
            </a:pPr>
            <a:r>
              <a:rPr lang="en-US" altLang="zh-CN" dirty="0">
                <a:latin typeface="微软雅黑" panose="020B0503020204020204" pitchFamily="34" charset="-122"/>
                <a:ea typeface="微软雅黑" panose="020B0503020204020204" pitchFamily="34" charset="-122"/>
              </a:rPr>
              <a:t>Procurement bidding</a:t>
            </a:r>
          </a:p>
          <a:p>
            <a:pPr marL="285750" indent="-285750">
              <a:lnSpc>
                <a:spcPct val="150000"/>
              </a:lnSpc>
              <a:buFont typeface="Wingdings" panose="05000000000000000000" pitchFamily="2" charset="2"/>
              <a:buChar char="ü"/>
            </a:pPr>
            <a:r>
              <a:rPr lang="en-US" altLang="zh-CN" dirty="0">
                <a:latin typeface="微软雅黑" panose="020B0503020204020204" pitchFamily="34" charset="-122"/>
                <a:ea typeface="微软雅黑" panose="020B0503020204020204" pitchFamily="34" charset="-122"/>
              </a:rPr>
              <a:t>Process Review prior to Manufacturing</a:t>
            </a:r>
          </a:p>
          <a:p>
            <a:pPr marL="285750" indent="-285750">
              <a:lnSpc>
                <a:spcPct val="150000"/>
              </a:lnSpc>
              <a:buFont typeface="Wingdings" panose="05000000000000000000" pitchFamily="2" charset="2"/>
              <a:buChar char="ü"/>
            </a:pPr>
            <a:r>
              <a:rPr lang="en-US" altLang="zh-CN" dirty="0">
                <a:latin typeface="微软雅黑" panose="020B0503020204020204" pitchFamily="34" charset="-122"/>
                <a:ea typeface="微软雅黑" panose="020B0503020204020204" pitchFamily="34" charset="-122"/>
              </a:rPr>
              <a:t>Most of components have been manufactured     2025.11</a:t>
            </a:r>
          </a:p>
          <a:p>
            <a:pPr marL="285750" indent="-285750">
              <a:lnSpc>
                <a:spcPct val="150000"/>
              </a:lnSpc>
              <a:buFont typeface="Wingdings" panose="05000000000000000000" pitchFamily="2" charset="2"/>
              <a:buChar char="ü"/>
            </a:pPr>
            <a:r>
              <a:rPr lang="en-US" altLang="zh-CN" dirty="0">
                <a:solidFill>
                  <a:srgbClr val="00B0F0"/>
                </a:solidFill>
                <a:latin typeface="微软雅黑" panose="020B0503020204020204" pitchFamily="34" charset="-122"/>
                <a:ea typeface="微软雅黑" panose="020B0503020204020204" pitchFamily="34" charset="-122"/>
              </a:rPr>
              <a:t>The production line will be conditioned                2026.3</a:t>
            </a:r>
            <a:endParaRPr lang="zh-CN" altLang="en-US" dirty="0">
              <a:solidFill>
                <a:srgbClr val="00B0F0"/>
              </a:solidFill>
              <a:latin typeface="微软雅黑" panose="020B0503020204020204" pitchFamily="34" charset="-122"/>
              <a:ea typeface="微软雅黑" panose="020B0503020204020204" pitchFamily="34" charset="-122"/>
            </a:endParaRPr>
          </a:p>
        </p:txBody>
      </p:sp>
      <p:sp>
        <p:nvSpPr>
          <p:cNvPr id="13" name="文本框 5">
            <a:extLst>
              <a:ext uri="{FF2B5EF4-FFF2-40B4-BE49-F238E27FC236}">
                <a16:creationId xmlns:a16="http://schemas.microsoft.com/office/drawing/2014/main" id="{5297666B-EBBD-43C4-A35C-A66A7CD18FAA}"/>
              </a:ext>
            </a:extLst>
          </p:cNvPr>
          <p:cNvSpPr txBox="1"/>
          <p:nvPr/>
        </p:nvSpPr>
        <p:spPr>
          <a:xfrm>
            <a:off x="6096000" y="1535646"/>
            <a:ext cx="1445110" cy="12899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dirty="0">
                <a:latin typeface="微软雅黑" panose="020B0503020204020204" pitchFamily="34" charset="-122"/>
                <a:ea typeface="微软雅黑" panose="020B0503020204020204" pitchFamily="34" charset="-122"/>
              </a:rPr>
              <a:t>2024.10</a:t>
            </a:r>
          </a:p>
          <a:p>
            <a:pPr>
              <a:lnSpc>
                <a:spcPct val="150000"/>
              </a:lnSpc>
            </a:pPr>
            <a:r>
              <a:rPr lang="en-US" altLang="zh-CN" dirty="0">
                <a:latin typeface="微软雅黑" panose="020B0503020204020204" pitchFamily="34" charset="-122"/>
                <a:ea typeface="微软雅黑" panose="020B0503020204020204" pitchFamily="34" charset="-122"/>
              </a:rPr>
              <a:t>2024.12</a:t>
            </a:r>
          </a:p>
          <a:p>
            <a:pPr>
              <a:lnSpc>
                <a:spcPct val="150000"/>
              </a:lnSpc>
            </a:pPr>
            <a:r>
              <a:rPr lang="en-US" altLang="zh-CN" dirty="0">
                <a:latin typeface="微软雅黑" panose="020B0503020204020204" pitchFamily="34" charset="-122"/>
                <a:ea typeface="微软雅黑" panose="020B0503020204020204" pitchFamily="34" charset="-122"/>
              </a:rPr>
              <a:t>2025.6</a:t>
            </a:r>
          </a:p>
        </p:txBody>
      </p:sp>
      <p:sp>
        <p:nvSpPr>
          <p:cNvPr id="9" name="文本框 8">
            <a:extLst>
              <a:ext uri="{FF2B5EF4-FFF2-40B4-BE49-F238E27FC236}">
                <a16:creationId xmlns:a16="http://schemas.microsoft.com/office/drawing/2014/main" id="{3F0A8A1F-D275-4533-825B-CF85BC65457B}"/>
              </a:ext>
            </a:extLst>
          </p:cNvPr>
          <p:cNvSpPr txBox="1"/>
          <p:nvPr/>
        </p:nvSpPr>
        <p:spPr>
          <a:xfrm>
            <a:off x="7321367" y="6311290"/>
            <a:ext cx="4893635" cy="458908"/>
          </a:xfrm>
          <a:prstGeom prst="rect">
            <a:avLst/>
          </a:prstGeom>
          <a:noFill/>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Process Review prior to Manufacturing</a:t>
            </a:r>
            <a:endParaRPr lang="zh-CN" altLang="en-US" dirty="0">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DFBC3C9F-30BB-4218-A6A6-D581419E2BB4}"/>
              </a:ext>
            </a:extLst>
          </p:cNvPr>
          <p:cNvSpPr txBox="1"/>
          <p:nvPr/>
        </p:nvSpPr>
        <p:spPr>
          <a:xfrm>
            <a:off x="4417986" y="6311339"/>
            <a:ext cx="2440014" cy="458908"/>
          </a:xfrm>
          <a:prstGeom prst="rect">
            <a:avLst/>
          </a:prstGeom>
          <a:noFill/>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Project kicker off</a:t>
            </a:r>
            <a:endParaRPr lang="zh-CN" altLang="en-US" dirty="0">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1F87A44E-9C56-47B8-9A8A-E1DD9DDA1F8A}"/>
              </a:ext>
            </a:extLst>
          </p:cNvPr>
          <p:cNvSpPr txBox="1"/>
          <p:nvPr/>
        </p:nvSpPr>
        <p:spPr>
          <a:xfrm>
            <a:off x="1064400" y="6283788"/>
            <a:ext cx="2440014" cy="458908"/>
          </a:xfrm>
          <a:prstGeom prst="rect">
            <a:avLst/>
          </a:prstGeom>
          <a:noFill/>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Manufacturer visit</a:t>
            </a:r>
            <a:endParaRPr lang="zh-CN" altLang="en-US" dirty="0">
              <a:latin typeface="微软雅黑" panose="020B0503020204020204" pitchFamily="34" charset="-122"/>
              <a:ea typeface="微软雅黑" panose="020B0503020204020204" pitchFamily="34" charset="-122"/>
            </a:endParaRPr>
          </a:p>
        </p:txBody>
      </p:sp>
      <p:sp>
        <p:nvSpPr>
          <p:cNvPr id="14" name="灯片编号占位符 3">
            <a:extLst>
              <a:ext uri="{FF2B5EF4-FFF2-40B4-BE49-F238E27FC236}">
                <a16:creationId xmlns:a16="http://schemas.microsoft.com/office/drawing/2014/main" id="{6CA88FF2-95C1-420F-836A-01BD5198F6A1}"/>
              </a:ext>
            </a:extLst>
          </p:cNvPr>
          <p:cNvSpPr>
            <a:spLocks noGrp="1"/>
          </p:cNvSpPr>
          <p:nvPr>
            <p:ph type="sldNum" sz="quarter" idx="12"/>
          </p:nvPr>
        </p:nvSpPr>
        <p:spPr>
          <a:xfrm>
            <a:off x="11302999" y="6468148"/>
            <a:ext cx="636705" cy="365125"/>
          </a:xfrm>
        </p:spPr>
        <p:txBody>
          <a:bodyPr/>
          <a:lstStyle/>
          <a:p>
            <a:fld id="{F15E9139-A00B-4B2A-98A6-095DC08F1345}" type="slidenum">
              <a:rPr lang="zh-CN" altLang="en-US" smtClean="0"/>
              <a:pPr/>
              <a:t>9</a:t>
            </a:fld>
            <a:endParaRPr lang="zh-CN" altLang="en-US"/>
          </a:p>
        </p:txBody>
      </p:sp>
    </p:spTree>
    <p:extLst>
      <p:ext uri="{BB962C8B-B14F-4D97-AF65-F5344CB8AC3E}">
        <p14:creationId xmlns:p14="http://schemas.microsoft.com/office/powerpoint/2010/main" val="14952307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104721</TotalTime>
  <Words>1404</Words>
  <Application>Microsoft Office PowerPoint</Application>
  <PresentationFormat>宽屏</PresentationFormat>
  <Paragraphs>356</Paragraphs>
  <Slides>25</Slides>
  <Notes>14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Microsoft YaHei UI</vt:lpstr>
      <vt:lpstr>Noto Sans SC</vt:lpstr>
      <vt:lpstr>quote-cjk-patch</vt:lpstr>
      <vt:lpstr>等线</vt:lpstr>
      <vt:lpstr>宋体</vt:lpstr>
      <vt:lpstr>微软雅黑</vt:lpstr>
      <vt:lpstr>Arial</vt:lpstr>
      <vt:lpstr>Arial Black</vt:lpstr>
      <vt:lpstr>Calibri</vt:lpstr>
      <vt:lpstr>Segoe UI Black</vt:lpstr>
      <vt:lpstr>Times New Roman</vt:lpstr>
      <vt:lpstr>Wingdings</vt:lpstr>
      <vt:lpstr>2_Office 主题</vt:lpstr>
      <vt:lpstr>PowerPoint 演示文稿</vt:lpstr>
      <vt:lpstr>Content</vt:lpstr>
      <vt:lpstr>Preview of CEPC vacuum system</vt:lpstr>
      <vt:lpstr>Structure of vacuum chamber for CEPC collider rings</vt:lpstr>
      <vt:lpstr>Benefits from NEG coating </vt:lpstr>
      <vt:lpstr>VC baking &amp; Why spray heating film</vt:lpstr>
      <vt:lpstr>Spraying for heating film</vt:lpstr>
      <vt:lpstr>Preview of NEG coating/ Spray for heating film production line</vt:lpstr>
      <vt:lpstr>Critical Step in the Production Line</vt:lpstr>
      <vt:lpstr>Production line composition</vt:lpstr>
      <vt:lpstr>Procedure of NEG coating &amp; spraying of production line</vt:lpstr>
      <vt:lpstr>PowerPoint 演示文稿</vt:lpstr>
      <vt:lpstr>PowerPoint 演示文稿</vt:lpstr>
      <vt:lpstr>PowerPoint 演示文稿</vt:lpstr>
      <vt:lpstr>Prototype of cathode for NEG coating</vt:lpstr>
      <vt:lpstr>Manufacturing progress of production line</vt:lpstr>
      <vt:lpstr>Manufacturing progress of production line</vt:lpstr>
      <vt:lpstr>Plasma Spraying system</vt:lpstr>
      <vt:lpstr>Heating coating spraying </vt:lpstr>
      <vt:lpstr>Length of 1.5m prototype of Spraying</vt:lpstr>
      <vt:lpstr>Elements and thickness of thermal-spray heating layer</vt:lpstr>
      <vt:lpstr>Prototype of thermal-spray heating layer and testing</vt:lpstr>
      <vt:lpstr>Plasma spraying devices</vt:lpstr>
      <vt:lpstr>Summary</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mays</dc:creator>
  <cp:lastModifiedBy>tuoma2025@outlook.com</cp:lastModifiedBy>
  <cp:revision>461</cp:revision>
  <dcterms:created xsi:type="dcterms:W3CDTF">2024-01-08T07:49:28Z</dcterms:created>
  <dcterms:modified xsi:type="dcterms:W3CDTF">2026-01-13T03:43:15Z</dcterms:modified>
</cp:coreProperties>
</file>