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922" r:id="rId2"/>
    <p:sldId id="4847" r:id="rId3"/>
    <p:sldId id="4906" r:id="rId4"/>
    <p:sldId id="4912" r:id="rId5"/>
    <p:sldId id="2286" r:id="rId6"/>
    <p:sldId id="4864" r:id="rId7"/>
    <p:sldId id="4914" r:id="rId8"/>
    <p:sldId id="4903" r:id="rId9"/>
    <p:sldId id="4934" r:id="rId10"/>
    <p:sldId id="3448" r:id="rId11"/>
    <p:sldId id="4905" r:id="rId12"/>
    <p:sldId id="2292" r:id="rId13"/>
    <p:sldId id="2310" r:id="rId14"/>
    <p:sldId id="2293" r:id="rId15"/>
    <p:sldId id="4822" r:id="rId16"/>
    <p:sldId id="4835" r:id="rId17"/>
    <p:sldId id="4836" r:id="rId18"/>
    <p:sldId id="4931" r:id="rId19"/>
    <p:sldId id="4933" r:id="rId20"/>
    <p:sldId id="4924" r:id="rId21"/>
    <p:sldId id="4928" r:id="rId22"/>
    <p:sldId id="2128" r:id="rId2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BEEF4"/>
    <a:srgbClr val="744309"/>
    <a:srgbClr val="986B3A"/>
    <a:srgbClr val="FFFDE0"/>
    <a:srgbClr val="9BC6E7"/>
    <a:srgbClr val="97B8D1"/>
    <a:srgbClr val="FFCB82"/>
    <a:srgbClr val="D4C8AE"/>
    <a:srgbClr val="0E4C92"/>
    <a:srgbClr val="673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4" autoAdjust="0"/>
    <p:restoredTop sz="95196" autoAdjust="0"/>
  </p:normalViewPr>
  <p:slideViewPr>
    <p:cSldViewPr>
      <p:cViewPr varScale="1">
        <p:scale>
          <a:sx n="85" d="100"/>
          <a:sy n="85" d="100"/>
        </p:scale>
        <p:origin x="732" y="29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2026-1-9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2026-1-9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11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2pPr>
            <a:lvl3pPr>
              <a:defRPr baseline="0">
                <a:cs typeface="Arial" panose="020B0604020202020204" pitchFamily="34" charset="0"/>
              </a:defRPr>
            </a:lvl3pPr>
            <a:lvl4pPr>
              <a:defRPr baseline="0">
                <a:cs typeface="Arial" panose="020B0604020202020204" pitchFamily="34" charset="0"/>
              </a:defRPr>
            </a:lvl4pPr>
            <a:lvl5pPr>
              <a:defRPr baseline="0"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42852"/>
            <a:ext cx="12192000" cy="725470"/>
          </a:xfrm>
        </p:spPr>
        <p:txBody>
          <a:bodyPr>
            <a:normAutofit/>
          </a:bodyPr>
          <a:lstStyle>
            <a:lvl1pPr algn="ctr">
              <a:defRPr sz="3200" b="1" baseline="0">
                <a:solidFill>
                  <a:srgbClr val="095D89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10" Type="http://schemas.openxmlformats.org/officeDocument/2006/relationships/image" Target="../media/image27.jpeg"/><Relationship Id="rId4" Type="http://schemas.openxmlformats.org/officeDocument/2006/relationships/image" Target="../media/image22.pn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Relationship Id="rId9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celconf.web.cern.ch/ipac2024/pdf/WEPS13.pdf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3CE6D95-536B-EB6E-46E0-1A2003A88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844824"/>
            <a:ext cx="10363200" cy="14700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4800" b="0" dirty="0">
                <a:solidFill>
                  <a:srgbClr val="095D8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CEPC SRF Progress</a:t>
            </a:r>
            <a:endParaRPr lang="zh-CN" altLang="en-US" sz="4800" b="0" dirty="0">
              <a:solidFill>
                <a:srgbClr val="095D8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副标题 3">
            <a:extLst>
              <a:ext uri="{FF2B5EF4-FFF2-40B4-BE49-F238E27FC236}">
                <a16:creationId xmlns:a16="http://schemas.microsoft.com/office/drawing/2014/main" id="{A10FEDA8-43EF-3E23-E2A8-39918C5BB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636616"/>
            <a:ext cx="8534400" cy="119898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Jiyuan Zhai (IHEP)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behalf of CEPC SRF Team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336BFD3-8735-13BD-46A4-DFCE11583979}"/>
              </a:ext>
            </a:extLst>
          </p:cNvPr>
          <p:cNvSpPr txBox="1"/>
          <p:nvPr/>
        </p:nvSpPr>
        <p:spPr>
          <a:xfrm>
            <a:off x="1127448" y="5445224"/>
            <a:ext cx="100811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IAS Program on Fundamental Physics (FP 2026)</a:t>
            </a:r>
          </a:p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Hongkong, Jan 13, 2026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A674650-17B3-6D04-8337-ED4D56C0A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464675"/>
            <a:ext cx="3106434" cy="58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33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ABE06F-7B9D-42A0-81E3-774E89F01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24744"/>
            <a:ext cx="6869741" cy="259228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1800" b="1" dirty="0"/>
              <a:t>EDR major goal</a:t>
            </a:r>
            <a:r>
              <a:rPr lang="en-US" altLang="zh-CN" sz="1800" dirty="0"/>
              <a:t> </a:t>
            </a:r>
            <a:r>
              <a:rPr lang="en-US" altLang="zh-CN" sz="1800" b="1" dirty="0"/>
              <a:t>is to prepare for the </a:t>
            </a:r>
            <a:r>
              <a:rPr lang="en-US" altLang="zh-CN" sz="1800" b="1" dirty="0">
                <a:solidFill>
                  <a:srgbClr val="FF0000"/>
                </a:solidFill>
              </a:rPr>
              <a:t>first stage </a:t>
            </a:r>
            <a:r>
              <a:rPr lang="en-US" altLang="zh-CN" sz="1800" b="1" dirty="0"/>
              <a:t>construction of the CEPC SRF system (30 MW H/W &amp; low-</a:t>
            </a:r>
            <a:r>
              <a:rPr lang="en-US" altLang="zh-CN" sz="1800" b="1" dirty="0" err="1"/>
              <a:t>lumi</a:t>
            </a:r>
            <a:r>
              <a:rPr lang="en-US" altLang="zh-CN" sz="1800" b="1" dirty="0"/>
              <a:t> Z):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400" dirty="0"/>
              <a:t>Complete </a:t>
            </a:r>
            <a:r>
              <a:rPr lang="en-US" altLang="zh-CN" sz="1400" dirty="0">
                <a:solidFill>
                  <a:srgbClr val="C00000"/>
                </a:solidFill>
              </a:rPr>
              <a:t>engineering design </a:t>
            </a:r>
            <a:r>
              <a:rPr lang="en-US" altLang="zh-CN" sz="1400" dirty="0"/>
              <a:t>of the Collider 650 MHz and Booster 1.3 GHz cryomodule for Higgs 30/50 MW &amp; Z 10 MW (3.8×10</a:t>
            </a:r>
            <a:r>
              <a:rPr lang="en-US" altLang="zh-CN" sz="1400" baseline="30000" dirty="0"/>
              <a:t>35</a:t>
            </a:r>
            <a:r>
              <a:rPr lang="en-US" altLang="zh-CN" sz="1400" dirty="0"/>
              <a:t> cm</a:t>
            </a:r>
            <a:r>
              <a:rPr lang="en-US" altLang="zh-CN" sz="1400" baseline="30000" dirty="0"/>
              <a:t>-2</a:t>
            </a:r>
            <a:r>
              <a:rPr lang="en-US" altLang="zh-CN" sz="1400" dirty="0"/>
              <a:t>s</a:t>
            </a:r>
            <a:r>
              <a:rPr lang="en-US" altLang="zh-CN" sz="1400" baseline="30000" dirty="0"/>
              <a:t>-1</a:t>
            </a:r>
            <a:r>
              <a:rPr lang="en-US" altLang="zh-CN" sz="1400" dirty="0"/>
              <a:t>).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Complete Higgs </a:t>
            </a:r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 MHz full-scale cryomodule prototyping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achieve TDR specification.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400" dirty="0"/>
              <a:t>High Q high gradient cavity and high power RF components R&amp;D.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8AED00E-88D7-4B1C-BCBE-8F3DD6B74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EDR Plan of CEPC SRF System 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86205E2-3493-43E8-989A-BC3DDF70F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graphicFrame>
        <p:nvGraphicFramePr>
          <p:cNvPr id="6" name="内容占位符 5">
            <a:extLst>
              <a:ext uri="{FF2B5EF4-FFF2-40B4-BE49-F238E27FC236}">
                <a16:creationId xmlns:a16="http://schemas.microsoft.com/office/drawing/2014/main" id="{7DFDE114-1A08-4AB2-96BC-226CFB654A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382761"/>
              </p:ext>
            </p:extLst>
          </p:nvPr>
        </p:nvGraphicFramePr>
        <p:xfrm>
          <a:off x="7392144" y="1340768"/>
          <a:ext cx="4032448" cy="5072309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46538509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94419212"/>
                    </a:ext>
                  </a:extLst>
                </a:gridCol>
              </a:tblGrid>
              <a:tr h="68248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Collider Higgs</a:t>
                      </a:r>
                      <a:r>
                        <a:rPr lang="zh-CN" alt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MHz</a:t>
                      </a:r>
                    </a:p>
                    <a:p>
                      <a:pPr algn="l" fontAlgn="ctr"/>
                      <a:r>
                        <a:rPr lang="en-US" altLang="zh-CN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Cryomodule Parameters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Spec.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669410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operating temperature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92079473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Cavity vertical test gradient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MV/m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588095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u="none" strike="noStrike" dirty="0">
                          <a:solidFill>
                            <a:srgbClr val="00000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Cavity vertical test </a:t>
                      </a:r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200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25 MV/m</a:t>
                      </a:r>
                      <a:endParaRPr lang="zh-CN" altLang="en-US" sz="1200" b="0" i="0" u="none" strike="noStrike" dirty="0">
                        <a:solidFill>
                          <a:srgbClr val="00000B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3.3E10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1031377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RF voltage (six </a:t>
                      </a:r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2-cell cavities)</a:t>
                      </a:r>
                      <a:endParaRPr lang="zh-CN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MV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131384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average cavity gradient</a:t>
                      </a:r>
                      <a:endParaRPr lang="zh-CN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MV/m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5944046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average cavity Q</a:t>
                      </a:r>
                      <a:r>
                        <a:rPr lang="en-US" altLang="zh-CN" sz="12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25 MV/m</a:t>
                      </a:r>
                      <a:endParaRPr lang="zh-CN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3.0E10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8447396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total 2 K heat load at 70 MV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 W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4002145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coupler conditioning power</a:t>
                      </a:r>
                      <a:endParaRPr lang="zh-CN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kW</a:t>
                      </a:r>
                      <a:endParaRPr lang="en-US" altLang="zh-CN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3814296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coupler </a:t>
                      </a:r>
                      <a:r>
                        <a:rPr lang="en-US" altLang="zh-CN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200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zh-CN" alt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adjusting range 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1E5 ~ 1E7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0789905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 coupler power (cryogenic test)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kW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866472"/>
                  </a:ext>
                </a:extLst>
              </a:tr>
              <a:tr h="3990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 absorber power (test stand)</a:t>
                      </a:r>
                      <a:endParaRPr lang="zh-CN" altLang="zh-CN" sz="1200" kern="100" dirty="0"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kW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205249"/>
                  </a:ext>
                </a:extLst>
              </a:tr>
            </a:tbl>
          </a:graphicData>
        </a:graphic>
      </p:graphicFrame>
      <p:graphicFrame>
        <p:nvGraphicFramePr>
          <p:cNvPr id="7" name="表格 7">
            <a:extLst>
              <a:ext uri="{FF2B5EF4-FFF2-40B4-BE49-F238E27FC236}">
                <a16:creationId xmlns:a16="http://schemas.microsoft.com/office/drawing/2014/main" id="{FB977DF3-3C7E-45AB-AE17-3C29C44004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096453"/>
              </p:ext>
            </p:extLst>
          </p:nvPr>
        </p:nvGraphicFramePr>
        <p:xfrm>
          <a:off x="335360" y="3573016"/>
          <a:ext cx="6444000" cy="29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3636584596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725300828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2322520619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273035066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3467702160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CEPC SRF EDR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Preliminary Design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Engineering Design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Full-scale</a:t>
                      </a:r>
                    </a:p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Prototyping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Industrial Preparation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376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Collider H/W/LL-Z</a:t>
                      </a:r>
                    </a:p>
                    <a:p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(high</a:t>
                      </a:r>
                      <a:r>
                        <a:rPr lang="zh-CN" alt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 / G 650 M)</a:t>
                      </a:r>
                      <a:endParaRPr lang="zh-CN" alt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325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Collider HL-Z</a:t>
                      </a:r>
                    </a:p>
                    <a:p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(high current 650 M) </a:t>
                      </a:r>
                      <a:endParaRPr lang="zh-CN" alt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Georgia" panose="02040502050405020303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374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Collider ttbar</a:t>
                      </a:r>
                    </a:p>
                    <a:p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(high G / Q 650 M)</a:t>
                      </a:r>
                      <a:endParaRPr lang="zh-CN" alt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Georgia" panose="02040502050405020303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677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Booster H/W/ttbar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(high Q / G 1.3 G)</a:t>
                      </a:r>
                      <a:endParaRPr lang="zh-CN" alt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600" b="1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CW/pulse FEL</a:t>
                      </a:r>
                      <a:endParaRPr lang="zh-CN" altLang="en-US" sz="1200" b="1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2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CW FEL</a:t>
                      </a:r>
                      <a:endParaRPr lang="zh-CN" altLang="en-US" sz="1200" b="1" kern="1200" noProof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127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Booster 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(high current 1.3 G)</a:t>
                      </a:r>
                      <a:endParaRPr lang="zh-CN" alt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cs typeface="Arial" panose="020B0604020202020204" pitchFamily="34" charset="0"/>
                        </a:rPr>
                        <a:t>√ 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ERL</a:t>
                      </a:r>
                      <a:endParaRPr lang="zh-CN" alt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ERL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300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58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93FCB18D-84BF-4B6B-9213-0ADEC48DA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CEPC 650 MHz Full-Scale Prototype Cryomodule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E6C652-B9C8-4F39-8083-FA410554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48A3F0E-C06D-B1B0-14DE-DD57BD55C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268760"/>
            <a:ext cx="5240850" cy="309634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209AC03-4AE1-8DD6-816B-CA60955336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9976" y="1163600"/>
            <a:ext cx="6186846" cy="29387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450C2F2-51CD-DAED-89E8-B5659007BF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360" y="4307884"/>
            <a:ext cx="7529297" cy="2270741"/>
          </a:xfrm>
          <a:prstGeom prst="rect">
            <a:avLst/>
          </a:prstGeom>
        </p:spPr>
      </p:pic>
      <p:pic>
        <p:nvPicPr>
          <p:cNvPr id="6" name="图片 5" descr="图示&#10;&#10;AI 生成的内容可能不正确。">
            <a:extLst>
              <a:ext uri="{FF2B5EF4-FFF2-40B4-BE49-F238E27FC236}">
                <a16:creationId xmlns:a16="http://schemas.microsoft.com/office/drawing/2014/main" id="{1FC74592-B633-6FDB-0916-DABBB15B93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44272" y="3280847"/>
            <a:ext cx="3312368" cy="317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64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7482B85A-53F2-49D7-A499-AD9769BAD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935833"/>
          </a:xfrm>
        </p:spPr>
        <p:txBody>
          <a:bodyPr/>
          <a:lstStyle/>
          <a:p>
            <a:r>
              <a:rPr lang="en-US" altLang="zh-CN" dirty="0"/>
              <a:t>High Gradient and High Q 650 MHz Cavity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A281137-FC93-402E-9417-2B40C46D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8BF67C2-093B-4D91-8658-CDE263AC84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733" y="1144079"/>
            <a:ext cx="3872534" cy="296340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CE901FB-45FB-4A46-BD94-75BF519544C9}"/>
              </a:ext>
            </a:extLst>
          </p:cNvPr>
          <p:cNvSpPr txBox="1"/>
          <p:nvPr/>
        </p:nvSpPr>
        <p:spPr>
          <a:xfrm>
            <a:off x="9981910" y="2344676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650 MHz 2-cell BCP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C6E3869-8E2E-4F66-9F1C-E727F0F8A616}"/>
              </a:ext>
            </a:extLst>
          </p:cNvPr>
          <p:cNvSpPr txBox="1"/>
          <p:nvPr/>
        </p:nvSpPr>
        <p:spPr>
          <a:xfrm>
            <a:off x="261778" y="3970797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20 % margin from vertical test to operation spec.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" name="表格 7">
            <a:extLst>
              <a:ext uri="{FF2B5EF4-FFF2-40B4-BE49-F238E27FC236}">
                <a16:creationId xmlns:a16="http://schemas.microsoft.com/office/drawing/2014/main" id="{01C4CFDB-E35B-4F25-A1E3-9E30DEDBE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813482"/>
              </p:ext>
            </p:extLst>
          </p:nvPr>
        </p:nvGraphicFramePr>
        <p:xfrm>
          <a:off x="335360" y="1318400"/>
          <a:ext cx="5348473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80473">
                  <a:extLst>
                    <a:ext uri="{9D8B030D-6E8A-4147-A177-3AD203B41FA5}">
                      <a16:colId xmlns:a16="http://schemas.microsoft.com/office/drawing/2014/main" val="206384954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391890692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81846223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CEPC 650 MHz CM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EDR Specification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5043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MHz 2-cell cavity</a:t>
                      </a:r>
                    </a:p>
                    <a:p>
                      <a:pPr algn="ctr"/>
                      <a:r>
                        <a:rPr lang="en-US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test</a:t>
                      </a:r>
                      <a:endParaRPr lang="zh-CN" altLang="en-US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zh-CN" sz="1400" kern="1200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acc.max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MV/m</a:t>
                      </a:r>
                      <a:endParaRPr lang="zh-CN" altLang="en-US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7302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sz="16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400" kern="1200" baseline="-25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3.6E10 @ 25 MV/m</a:t>
                      </a:r>
                      <a:endParaRPr lang="zh-CN" altLang="en-US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73004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horizontal test </a:t>
                      </a:r>
                      <a:r>
                        <a:rPr lang="en-GB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acceptance</a:t>
                      </a:r>
                      <a:endParaRPr lang="zh-CN" altLang="en-US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zh-CN" sz="1400" kern="1200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acc.max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MV/m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38092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400" kern="1200" baseline="-25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3.3E10 @ 25 MV/m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53700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long term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</a:t>
                      </a:r>
                      <a:endParaRPr lang="zh-CN" altLang="en-US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i="1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zh-CN" sz="1400" kern="1200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acc.max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MV/m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7529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400" kern="1200" baseline="-25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kern="1200" baseline="-25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3.0E10 @ 25 MV/m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6234695"/>
                  </a:ext>
                </a:extLst>
              </a:tr>
            </a:tbl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:a16="http://schemas.microsoft.com/office/drawing/2014/main" id="{40D7BB8D-18A8-43AC-920F-E5FE7588A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660" y="2831823"/>
            <a:ext cx="2127790" cy="1054934"/>
          </a:xfrm>
          <a:prstGeom prst="rect">
            <a:avLst/>
          </a:prstGeom>
        </p:spPr>
      </p:pic>
      <p:pic>
        <p:nvPicPr>
          <p:cNvPr id="18" name="picture" descr="descript">
            <a:extLst>
              <a:ext uri="{FF2B5EF4-FFF2-40B4-BE49-F238E27FC236}">
                <a16:creationId xmlns:a16="http://schemas.microsoft.com/office/drawing/2014/main" id="{75C74996-850F-470A-80F8-C7710B5708D2}"/>
              </a:ext>
            </a:extLst>
          </p:cNvPr>
          <p:cNvPicPr/>
          <p:nvPr/>
        </p:nvPicPr>
        <p:blipFill rotWithShape="1">
          <a:blip r:embed="rId4"/>
          <a:srcRect/>
          <a:stretch/>
        </p:blipFill>
        <p:spPr>
          <a:xfrm>
            <a:off x="6060342" y="1340768"/>
            <a:ext cx="2127791" cy="1230557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4D4DD0F5-90AF-45DF-B43F-0970BDC53BC8}"/>
              </a:ext>
            </a:extLst>
          </p:cNvPr>
          <p:cNvSpPr txBox="1"/>
          <p:nvPr/>
        </p:nvSpPr>
        <p:spPr>
          <a:xfrm>
            <a:off x="266339" y="4512684"/>
            <a:ext cx="7128792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BCP dressed 2-cell VT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: 2E10 @ 25 MV/m, max ~ 26.5 MV/m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BCP 2-cell module test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: 2E10 @ 8 MV/m (coupler cooling limited?) 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 + mid-T 1-cell VT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8E10 @ 25 MV/m, max 31.5 MV/m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Apply 1-cell recipe to 2-cell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80C3FD4-0E6A-489D-B93C-09CFAF4B3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0007" y="4146909"/>
            <a:ext cx="4518014" cy="2533466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4536CFE3-BFDE-4B86-9DA8-B9A4D0A1C978}"/>
              </a:ext>
            </a:extLst>
          </p:cNvPr>
          <p:cNvSpPr txBox="1"/>
          <p:nvPr/>
        </p:nvSpPr>
        <p:spPr>
          <a:xfrm>
            <a:off x="7968208" y="574379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650 MHz 1-cell EP mid-T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灯片编号占位符 3">
            <a:extLst>
              <a:ext uri="{FF2B5EF4-FFF2-40B4-BE49-F238E27FC236}">
                <a16:creationId xmlns:a16="http://schemas.microsoft.com/office/drawing/2014/main" id="{A642E918-76A5-43B7-95A4-A2ACFCAB46A7}"/>
              </a:ext>
            </a:extLst>
          </p:cNvPr>
          <p:cNvSpPr txBox="1">
            <a:spLocks/>
          </p:cNvSpPr>
          <p:nvPr/>
        </p:nvSpPr>
        <p:spPr>
          <a:xfrm>
            <a:off x="8922072" y="633580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312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dirty="0">
                <a:effectLst/>
                <a:latin typeface="Arial" panose="020B0604020202020204" pitchFamily="34" charset="0"/>
                <a:ea typeface="黑体" panose="02010609060101010101" pitchFamily="49" charset="-122"/>
              </a:rPr>
              <a:t>650 MHz 2-cell Cavity Fabrication </a:t>
            </a: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277078" y="1186431"/>
            <a:ext cx="11723578" cy="874418"/>
          </a:xfrm>
        </p:spPr>
        <p:txBody>
          <a:bodyPr>
            <a:noAutofit/>
          </a:bodyPr>
          <a:lstStyle/>
          <a:p>
            <a:pPr marL="355600" lvl="0" indent="-355600" defTabSz="685800">
              <a:lnSpc>
                <a:spcPct val="12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8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Will complete EBW of </a:t>
            </a:r>
            <a:r>
              <a:rPr lang="en-US" altLang="zh-CN" sz="1800" dirty="0">
                <a:solidFill>
                  <a:srgbClr val="C00000"/>
                </a:solidFill>
                <a:ea typeface="等线" panose="02010600030101010101" pitchFamily="2" charset="-122"/>
              </a:rPr>
              <a:t>two 2-cell cavities in January </a:t>
            </a:r>
            <a:r>
              <a:rPr lang="en-US" altLang="zh-CN" sz="18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and other six cavities later. </a:t>
            </a:r>
          </a:p>
          <a:p>
            <a:pPr marL="355600" lvl="0" indent="-355600" defTabSz="685800">
              <a:lnSpc>
                <a:spcPct val="12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8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Processing (EP + improved mid-T) and vertical test to start soon.</a:t>
            </a:r>
          </a:p>
        </p:txBody>
      </p:sp>
      <p:sp>
        <p:nvSpPr>
          <p:cNvPr id="12" name="灯片编号占位符 3">
            <a:extLst>
              <a:ext uri="{FF2B5EF4-FFF2-40B4-BE49-F238E27FC236}">
                <a16:creationId xmlns:a16="http://schemas.microsoft.com/office/drawing/2014/main" id="{E6F625E3-1288-432A-A963-E777EFA4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pic>
        <p:nvPicPr>
          <p:cNvPr id="13" name="图片 12" descr="图片包含 消防栓, 房间, 游戏机&#10;&#10;AI 生成的内容可能不正确。">
            <a:extLst>
              <a:ext uri="{FF2B5EF4-FFF2-40B4-BE49-F238E27FC236}">
                <a16:creationId xmlns:a16="http://schemas.microsoft.com/office/drawing/2014/main" id="{82070BE9-169B-28BC-9111-4FD37EA540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9336" y="4950433"/>
            <a:ext cx="3662593" cy="1405918"/>
          </a:xfrm>
          <a:prstGeom prst="rect">
            <a:avLst/>
          </a:prstGeom>
          <a:ln w="19050">
            <a:noFill/>
          </a:ln>
        </p:spPr>
      </p:pic>
      <p:pic>
        <p:nvPicPr>
          <p:cNvPr id="15" name="图片 14" descr="银色的机械&#10;&#10;AI 生成的内容可能不正确。">
            <a:extLst>
              <a:ext uri="{FF2B5EF4-FFF2-40B4-BE49-F238E27FC236}">
                <a16:creationId xmlns:a16="http://schemas.microsoft.com/office/drawing/2014/main" id="{B6B086F7-0C85-9358-6FB7-E6810C254C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9596210" y="4275639"/>
            <a:ext cx="2458995" cy="1629815"/>
          </a:xfrm>
          <a:prstGeom prst="rect">
            <a:avLst/>
          </a:prstGeom>
        </p:spPr>
      </p:pic>
      <p:pic>
        <p:nvPicPr>
          <p:cNvPr id="18" name="图片 17" descr="图片包含 蓝色, 房间, 旧, 桌子&#10;&#10;AI 生成的内容可能不正确。">
            <a:extLst>
              <a:ext uri="{FF2B5EF4-FFF2-40B4-BE49-F238E27FC236}">
                <a16:creationId xmlns:a16="http://schemas.microsoft.com/office/drawing/2014/main" id="{6FDB5886-4364-90B7-AEDA-E692286A61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5478" y="3861048"/>
            <a:ext cx="3191774" cy="247612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756D7BD-0CF3-D6A4-89FE-296C4F16BB78}"/>
              </a:ext>
            </a:extLst>
          </p:cNvPr>
          <p:cNvSpPr txBox="1"/>
          <p:nvPr/>
        </p:nvSpPr>
        <p:spPr>
          <a:xfrm>
            <a:off x="6426548" y="2014389"/>
            <a:ext cx="570588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 EBW system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installed and in commissioning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still cylindrical and homogeneous beam after bending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extremely smooth weld seam for high performance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welding of unreachable seam for design flexibility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9B7614E-790A-E31E-D86F-CC96D6C50CE8}"/>
              </a:ext>
            </a:extLst>
          </p:cNvPr>
          <p:cNvCxnSpPr>
            <a:cxnSpLocks/>
          </p:cNvCxnSpPr>
          <p:nvPr/>
        </p:nvCxnSpPr>
        <p:spPr>
          <a:xfrm flipH="1" flipV="1">
            <a:off x="4050680" y="5453281"/>
            <a:ext cx="1083463" cy="77368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FA89367-E842-D068-D0D9-8B5B9E8BDF50}"/>
              </a:ext>
            </a:extLst>
          </p:cNvPr>
          <p:cNvCxnSpPr>
            <a:cxnSpLocks/>
          </p:cNvCxnSpPr>
          <p:nvPr/>
        </p:nvCxnSpPr>
        <p:spPr>
          <a:xfrm flipH="1" flipV="1">
            <a:off x="4855597" y="5323894"/>
            <a:ext cx="1126856" cy="77745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EF54FF43-C38F-FEDF-B177-E0E23D7521EF}"/>
              </a:ext>
            </a:extLst>
          </p:cNvPr>
          <p:cNvCxnSpPr>
            <a:cxnSpLocks/>
          </p:cNvCxnSpPr>
          <p:nvPr/>
        </p:nvCxnSpPr>
        <p:spPr>
          <a:xfrm>
            <a:off x="3812398" y="5000463"/>
            <a:ext cx="0" cy="22388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A855AB02-8CD0-36D3-3DFD-A4F21A89722D}"/>
              </a:ext>
            </a:extLst>
          </p:cNvPr>
          <p:cNvCxnSpPr>
            <a:cxnSpLocks/>
          </p:cNvCxnSpPr>
          <p:nvPr/>
        </p:nvCxnSpPr>
        <p:spPr>
          <a:xfrm>
            <a:off x="4622863" y="4977949"/>
            <a:ext cx="0" cy="22388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6C33D55D-1238-3E22-AA7E-5C9520592196}"/>
              </a:ext>
            </a:extLst>
          </p:cNvPr>
          <p:cNvCxnSpPr>
            <a:cxnSpLocks/>
          </p:cNvCxnSpPr>
          <p:nvPr/>
        </p:nvCxnSpPr>
        <p:spPr>
          <a:xfrm flipV="1">
            <a:off x="4122688" y="5618526"/>
            <a:ext cx="0" cy="2674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B458FB49-C931-4A02-4F04-18193175DBDB}"/>
              </a:ext>
            </a:extLst>
          </p:cNvPr>
          <p:cNvCxnSpPr>
            <a:cxnSpLocks/>
          </p:cNvCxnSpPr>
          <p:nvPr/>
        </p:nvCxnSpPr>
        <p:spPr>
          <a:xfrm flipV="1">
            <a:off x="4882582" y="5514746"/>
            <a:ext cx="0" cy="2674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D5CCECC3-C335-C4D4-BDBE-682C56D5C69E}"/>
              </a:ext>
            </a:extLst>
          </p:cNvPr>
          <p:cNvSpPr txBox="1"/>
          <p:nvPr/>
        </p:nvSpPr>
        <p:spPr>
          <a:xfrm>
            <a:off x="335360" y="5101597"/>
            <a:ext cx="241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Equator welding: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outside back-forming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two-side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(now)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(next step)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9367FC1-9814-55D4-B375-8ED78E3EFE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96" y="2120463"/>
            <a:ext cx="2011594" cy="26831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DB01359-0EC4-869F-088B-1FB9F756A1D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7067" y="3598428"/>
            <a:ext cx="1722258" cy="11764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747B401-3DA6-97D5-A9D3-8E84187663C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51099" y="3598428"/>
            <a:ext cx="1170886" cy="117644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DD31EA1-DAA2-6D86-462D-738CFF803E7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1064" y="2120463"/>
            <a:ext cx="3030921" cy="136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69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5F8040C-4492-4759-8DA7-6BFE3289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7407"/>
            <a:ext cx="12192000" cy="960617"/>
          </a:xfrm>
        </p:spPr>
        <p:txBody>
          <a:bodyPr/>
          <a:lstStyle/>
          <a:p>
            <a:r>
              <a:rPr lang="en-US" altLang="zh-CN" dirty="0"/>
              <a:t>650 MHz Variable High Power Input Coupler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2E669EC-283A-4299-B312-1FBB6A859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E01A4F0-31B6-419A-B2D7-0CC9FF873528}"/>
              </a:ext>
            </a:extLst>
          </p:cNvPr>
          <p:cNvSpPr txBox="1"/>
          <p:nvPr/>
        </p:nvSpPr>
        <p:spPr>
          <a:xfrm>
            <a:off x="263352" y="1170771"/>
            <a:ext cx="1188132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Six variable 300 kW CW 650 MHz input couplers for the full-size module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In TDR phase, both f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ixed and variable couplers are tested to CW TW 150 kW (SSA power limit), SW 100 kW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Two fixed couplers in test cryomodule. </a:t>
            </a: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variable couplers will be delivered in </a:t>
            </a:r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(now outer conductor copper plating and ceramic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TiN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coating)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High power tested (&gt; 300 kW) with 800 kW CW klystron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other four variable couplers in fabrication</a:t>
            </a: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0CBA74D-4D6A-812D-F04D-655D2C9CF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52" y="3084597"/>
            <a:ext cx="5832648" cy="326996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1012C2B-821B-3355-B1F7-95C0439886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31352" y="3116492"/>
            <a:ext cx="2392696" cy="13926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36DDAA2-3B2F-1891-BC64-93D9FE3736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9785182" y="4625736"/>
            <a:ext cx="1697364" cy="1751324"/>
          </a:xfrm>
          <a:prstGeom prst="rect">
            <a:avLst/>
          </a:prstGeom>
        </p:spPr>
      </p:pic>
      <p:pic>
        <p:nvPicPr>
          <p:cNvPr id="11" name="图片 10" descr="图片包含 桌子, 食物, 小, 棕色&#10;&#10;AI 生成的内容可能不正确。">
            <a:extLst>
              <a:ext uri="{FF2B5EF4-FFF2-40B4-BE49-F238E27FC236}">
                <a16:creationId xmlns:a16="http://schemas.microsoft.com/office/drawing/2014/main" id="{425534A0-7DA0-91B0-9866-A915F5DD6D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33341" y="3116492"/>
            <a:ext cx="2771926" cy="323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47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572F79-BE73-CD45-DB38-93C61703A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54"/>
            <a:ext cx="10515600" cy="836822"/>
          </a:xfrm>
        </p:spPr>
        <p:txBody>
          <a:bodyPr/>
          <a:lstStyle/>
          <a:p>
            <a:pPr algn="ctr"/>
            <a:r>
              <a:rPr lang="en-US" altLang="zh-CN" b="1" dirty="0"/>
              <a:t>650 MHz HOM Coupler and Absorber</a:t>
            </a:r>
            <a:endParaRPr lang="zh-CN" altLang="en-US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AD2A449-8FAB-FA11-0E86-2FBD3E529E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79" y="2076583"/>
            <a:ext cx="2028564" cy="1731967"/>
          </a:xfrm>
          <a:prstGeom prst="rect">
            <a:avLst/>
          </a:prstGeom>
        </p:spPr>
      </p:pic>
      <p:sp>
        <p:nvSpPr>
          <p:cNvPr id="21" name="灯片编号占位符 3">
            <a:extLst>
              <a:ext uri="{FF2B5EF4-FFF2-40B4-BE49-F238E27FC236}">
                <a16:creationId xmlns:a16="http://schemas.microsoft.com/office/drawing/2014/main" id="{7B4FACF0-676E-45BF-AE7E-E2E009C91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8C33290-427B-39B1-AF60-F7D3972FD7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96022" y="2132856"/>
            <a:ext cx="1586378" cy="1876140"/>
          </a:xfrm>
          <a:prstGeom prst="rect">
            <a:avLst/>
          </a:prstGeom>
        </p:spPr>
      </p:pic>
      <p:pic>
        <p:nvPicPr>
          <p:cNvPr id="22" name="图片 21" descr="图片包含 男人, 摩托车, 骑, 雪&#10;&#10;AI 生成的内容可能不正确。">
            <a:extLst>
              <a:ext uri="{FF2B5EF4-FFF2-40B4-BE49-F238E27FC236}">
                <a16:creationId xmlns:a16="http://schemas.microsoft.com/office/drawing/2014/main" id="{34F263B4-0386-3546-A9E5-B779D7E6E7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787" y="4789962"/>
            <a:ext cx="1233408" cy="135954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2202D5E5-7B8B-9954-D7A2-17BEA68942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2031" y="1987761"/>
            <a:ext cx="2003202" cy="1554602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3B84A0E8-EF82-A879-E3EE-5C0A4D662130}"/>
              </a:ext>
            </a:extLst>
          </p:cNvPr>
          <p:cNvSpPr txBox="1"/>
          <p:nvPr/>
        </p:nvSpPr>
        <p:spPr>
          <a:xfrm>
            <a:off x="334688" y="1231380"/>
            <a:ext cx="10369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HOM couplers and two HOM absorbers fabrication completed. Processing and testing soon.</a:t>
            </a:r>
            <a:endParaRPr lang="zh-CN" alt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D15E8AA-095E-9A06-5ADC-0A475D3A872D}"/>
              </a:ext>
            </a:extLst>
          </p:cNvPr>
          <p:cNvSpPr txBox="1"/>
          <p:nvPr/>
        </p:nvSpPr>
        <p:spPr>
          <a:xfrm>
            <a:off x="7199638" y="3569206"/>
            <a:ext cx="2378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HOM absorber with</a:t>
            </a:r>
          </a:p>
          <a:p>
            <a:pPr algn="ctr"/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AlN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material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FAAB66-C06F-CE00-E69C-AADC3A529539}"/>
              </a:ext>
            </a:extLst>
          </p:cNvPr>
          <p:cNvSpPr txBox="1"/>
          <p:nvPr/>
        </p:nvSpPr>
        <p:spPr>
          <a:xfrm>
            <a:off x="687458" y="3845323"/>
            <a:ext cx="2378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 kW HOM coupler</a:t>
            </a:r>
          </a:p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Free of notch-tuning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80C59B2-F2E0-4D6A-ACA6-ED893C3B6E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44127" y="1887328"/>
            <a:ext cx="1944216" cy="269841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BCA1371-4ABA-B1B0-23B2-D712677C60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8571" y="4794135"/>
            <a:ext cx="4680520" cy="1355373"/>
          </a:xfrm>
          <a:prstGeom prst="rect">
            <a:avLst/>
          </a:prstGeom>
        </p:spPr>
      </p:pic>
      <p:pic>
        <p:nvPicPr>
          <p:cNvPr id="8" name="图片 7" descr="图片包含 杯子, 咖啡, 小, 桌子&#10;&#10;AI 生成的内容可能不正确。">
            <a:extLst>
              <a:ext uri="{FF2B5EF4-FFF2-40B4-BE49-F238E27FC236}">
                <a16:creationId xmlns:a16="http://schemas.microsoft.com/office/drawing/2014/main" id="{A439BCFC-6157-3FA4-3110-6F6EA0F9BA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8691402" y="3424151"/>
            <a:ext cx="1737848" cy="374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73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DAE5C31-4308-4F8F-9472-03BC8BFC5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84595"/>
            <a:ext cx="11767864" cy="4840303"/>
          </a:xfrm>
        </p:spPr>
        <p:txBody>
          <a:bodyPr/>
          <a:lstStyle/>
          <a:p>
            <a:r>
              <a:rPr lang="en-US" altLang="zh-CN" sz="2000" dirty="0"/>
              <a:t>CEPC 800 kW high efficiency 650 MHz klystron to feed six 2-cell cavities (150 kW SSA as backup). </a:t>
            </a:r>
          </a:p>
          <a:p>
            <a:r>
              <a:rPr lang="en-US" altLang="zh-CN" sz="2000" dirty="0"/>
              <a:t>RF distribution under design for the six 2-cell cavities.</a:t>
            </a:r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B1E96774-A2E5-4BD6-A459-17BA0273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HLRF System for</a:t>
            </a:r>
            <a:r>
              <a:rPr lang="zh-CN" altLang="en-US" dirty="0"/>
              <a:t> </a:t>
            </a:r>
            <a:r>
              <a:rPr lang="en-US" altLang="zh-CN" dirty="0"/>
              <a:t>650 MHz Module Test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967F54E-9432-4B90-876B-8E35E4901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AE513AB-A5EA-47CE-A5FD-0E56D5832C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51" y="2338819"/>
            <a:ext cx="5472608" cy="40175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440AD7B-223C-4D54-9DAF-6A1AA2A1E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013996" y="1346583"/>
            <a:ext cx="3791447" cy="637210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2E4ADAC-85E1-5C29-0F8E-872115F7D790}"/>
              </a:ext>
            </a:extLst>
          </p:cNvPr>
          <p:cNvSpPr txBox="1"/>
          <p:nvPr/>
        </p:nvSpPr>
        <p:spPr>
          <a:xfrm>
            <a:off x="10560496" y="54510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Zusheng</a:t>
            </a:r>
            <a:r>
              <a:rPr lang="en-US" altLang="zh-CN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Zhou</a:t>
            </a:r>
            <a:endParaRPr lang="zh-CN" altLang="en-US" sz="16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874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E4760C-6FDD-4C32-8C38-A236A0DA7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LLRF System for</a:t>
            </a:r>
            <a:r>
              <a:rPr lang="zh-CN" altLang="en-US" dirty="0"/>
              <a:t> </a:t>
            </a:r>
            <a:r>
              <a:rPr lang="en-US" altLang="zh-CN" dirty="0"/>
              <a:t>650 MHz Module Test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EB63A3E-BF21-4621-8340-D957B996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A802DB8-6043-DCBB-198D-DC41EBC07C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3865373"/>
            <a:ext cx="4220957" cy="2490652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4931BDB3-B2D5-0CC7-CFE2-CEDD29D13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45" y="1199584"/>
            <a:ext cx="5328592" cy="21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97C3A333-306D-9D2D-46F4-D72E33F62C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188" y="1389614"/>
            <a:ext cx="6142189" cy="1903411"/>
          </a:xfrm>
          <a:prstGeom prst="rect">
            <a:avLst/>
          </a:prstGeom>
        </p:spPr>
      </p:pic>
      <p:pic>
        <p:nvPicPr>
          <p:cNvPr id="20" name="图片 19" descr="图片包含 游戏机, 电路, 发动机&#10;&#10;AI 生成的内容可能不正确。">
            <a:extLst>
              <a:ext uri="{FF2B5EF4-FFF2-40B4-BE49-F238E27FC236}">
                <a16:creationId xmlns:a16="http://schemas.microsoft.com/office/drawing/2014/main" id="{CD55AC84-F2E5-18B1-D5C0-638FA7DD83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039" y="3903555"/>
            <a:ext cx="1774094" cy="2366384"/>
          </a:xfrm>
          <a:prstGeom prst="rect">
            <a:avLst/>
          </a:prstGeom>
        </p:spPr>
      </p:pic>
      <p:pic>
        <p:nvPicPr>
          <p:cNvPr id="22" name="图片 21" descr="电脑显示屏&#10;&#10;AI 生成的内容可能不正确。">
            <a:extLst>
              <a:ext uri="{FF2B5EF4-FFF2-40B4-BE49-F238E27FC236}">
                <a16:creationId xmlns:a16="http://schemas.microsoft.com/office/drawing/2014/main" id="{7095EA9F-AB9D-8DEF-7C7F-8DC9E9B1B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96961" y="3910651"/>
            <a:ext cx="1422165" cy="235219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63F8306-59A5-8E2A-5D92-0BF162540908}"/>
              </a:ext>
            </a:extLst>
          </p:cNvPr>
          <p:cNvSpPr txBox="1"/>
          <p:nvPr/>
        </p:nvSpPr>
        <p:spPr>
          <a:xfrm>
            <a:off x="263352" y="6354279"/>
            <a:ext cx="4752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FPGA </a:t>
            </a:r>
            <a:r>
              <a:rPr lang="en-US" altLang="zh-CN" dirty="0">
                <a:sym typeface="+mn-ea"/>
              </a:rPr>
              <a:t>firmware and </a:t>
            </a:r>
            <a:r>
              <a:rPr lang="en-US" altLang="zh-CN" dirty="0"/>
              <a:t>EPICS </a:t>
            </a:r>
            <a:r>
              <a:rPr lang="en-US" altLang="zh-CN" dirty="0">
                <a:sym typeface="+mn-ea"/>
              </a:rPr>
              <a:t>software architecture 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BB6332-BB71-0D86-6096-54C3188B3470}"/>
              </a:ext>
            </a:extLst>
          </p:cNvPr>
          <p:cNvSpPr txBox="1"/>
          <p:nvPr/>
        </p:nvSpPr>
        <p:spPr>
          <a:xfrm>
            <a:off x="1343472" y="3384064"/>
            <a:ext cx="30243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LLRF system design scheme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AAEA222-5428-AF10-7ED2-33E4BFB0A542}"/>
              </a:ext>
            </a:extLst>
          </p:cNvPr>
          <p:cNvSpPr txBox="1"/>
          <p:nvPr/>
        </p:nvSpPr>
        <p:spPr>
          <a:xfrm>
            <a:off x="5892346" y="3381015"/>
            <a:ext cx="61926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sym typeface="+mn-ea"/>
              </a:rPr>
              <a:t>Control boards and other hardware (domestic </a:t>
            </a:r>
            <a:r>
              <a:rPr lang="en-US" altLang="zh-CN" dirty="0" err="1">
                <a:sym typeface="+mn-ea"/>
              </a:rPr>
              <a:t>MicroTCA</a:t>
            </a:r>
            <a:r>
              <a:rPr lang="en-US" altLang="zh-CN" dirty="0">
                <a:sym typeface="+mn-ea"/>
              </a:rPr>
              <a:t> platform)  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4EE543-BA0C-EEBE-D76D-C834FF4EE6D5}"/>
              </a:ext>
            </a:extLst>
          </p:cNvPr>
          <p:cNvSpPr txBox="1"/>
          <p:nvPr/>
        </p:nvSpPr>
        <p:spPr>
          <a:xfrm>
            <a:off x="7412487" y="6351591"/>
            <a:ext cx="3312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sym typeface="+mn-ea"/>
              </a:rPr>
              <a:t>I</a:t>
            </a:r>
            <a:r>
              <a:rPr lang="en-US" altLang="zh-CN" dirty="0"/>
              <a:t>ntegration and </a:t>
            </a:r>
            <a:r>
              <a:rPr lang="en-US" altLang="zh-CN" dirty="0">
                <a:sym typeface="+mn-ea"/>
              </a:rPr>
              <a:t>testing</a:t>
            </a:r>
            <a:endParaRPr lang="zh-CN" altLang="en-US" dirty="0"/>
          </a:p>
        </p:txBody>
      </p:sp>
      <p:pic>
        <p:nvPicPr>
          <p:cNvPr id="13" name="图片 12" descr="图形用户界面&#10;&#10;AI 生成的内容可能不正确。">
            <a:extLst>
              <a:ext uri="{FF2B5EF4-FFF2-40B4-BE49-F238E27FC236}">
                <a16:creationId xmlns:a16="http://schemas.microsoft.com/office/drawing/2014/main" id="{760BEAE1-67B8-2B1A-A7B7-2522DC96F7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8690" y="3827841"/>
            <a:ext cx="2904335" cy="259406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0F687085-7227-B7BF-0DB2-DDC16A09A86A}"/>
              </a:ext>
            </a:extLst>
          </p:cNvPr>
          <p:cNvSpPr txBox="1"/>
          <p:nvPr/>
        </p:nvSpPr>
        <p:spPr>
          <a:xfrm>
            <a:off x="10465929" y="88983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Wenbin Gao</a:t>
            </a:r>
          </a:p>
          <a:p>
            <a:r>
              <a:rPr lang="en-US" altLang="zh-CN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Nan Gan</a:t>
            </a:r>
          </a:p>
          <a:p>
            <a:r>
              <a:rPr lang="en-US" altLang="zh-CN" sz="1600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Zusheng</a:t>
            </a:r>
            <a:r>
              <a:rPr lang="en-US" altLang="zh-CN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Zhou</a:t>
            </a:r>
            <a:endParaRPr lang="zh-CN" altLang="en-US" sz="16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61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DD01F38-D262-C546-4D74-BC5138055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31555"/>
            <a:ext cx="11881320" cy="929293"/>
          </a:xfrm>
        </p:spPr>
        <p:txBody>
          <a:bodyPr>
            <a:normAutofit fontScale="92500"/>
          </a:bodyPr>
          <a:lstStyle/>
          <a:p>
            <a:r>
              <a:rPr lang="en-US" altLang="zh-CN" sz="1800" dirty="0"/>
              <a:t>IHEP and SARI significantly advanced high Q mid-T bake application [PRAB 27, 092003 (2024) &amp; NST 36,25 (2025)]  </a:t>
            </a:r>
          </a:p>
          <a:p>
            <a:r>
              <a:rPr lang="en-US" altLang="zh-CN" sz="1800" dirty="0"/>
              <a:t>SHINE mass production of high Q cavity / module (as of Sept. 2025) : </a:t>
            </a:r>
            <a:r>
              <a:rPr lang="en-US" altLang="zh-CN" sz="1800" dirty="0">
                <a:solidFill>
                  <a:srgbClr val="C00000"/>
                </a:solidFill>
              </a:rPr>
              <a:t>126 mid-T cavities and 6 mid-T modules tested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B86A6D8-C749-5843-73C7-C8ED9FB85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1.3 GHz High Q Cavity and Module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A73266-5D99-E6D5-4689-C6C336D1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D3A3AEF-1BE6-601D-6D18-0CFFEF43C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312" y="3961382"/>
            <a:ext cx="2759000" cy="194909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51504ED-F5D2-0590-4A06-17DD0C46AE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670" y="2103870"/>
            <a:ext cx="6336704" cy="16510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21B871C-18D7-A1CE-659F-2E232E7D99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16" y="3928681"/>
            <a:ext cx="2746921" cy="270615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651768D-B1A2-FCDD-AA6F-3B6842216FE9}"/>
              </a:ext>
            </a:extLst>
          </p:cNvPr>
          <p:cNvSpPr txBox="1"/>
          <p:nvPr/>
        </p:nvSpPr>
        <p:spPr>
          <a:xfrm>
            <a:off x="8707996" y="6041388"/>
            <a:ext cx="329266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altLang="zh-CN" sz="1400" dirty="0" err="1"/>
              <a:t>Jinfang</a:t>
            </a:r>
            <a:r>
              <a:rPr lang="en-US" altLang="zh-CN" sz="1400" dirty="0"/>
              <a:t> Chen, </a:t>
            </a:r>
            <a:r>
              <a:rPr lang="en-US" altLang="zh-CN" sz="1400" dirty="0" err="1"/>
              <a:t>Hongtao</a:t>
            </a:r>
            <a:r>
              <a:rPr lang="en-US" altLang="zh-CN" sz="1400" dirty="0"/>
              <a:t> Hou, SRF2025</a:t>
            </a:r>
            <a:endParaRPr lang="zh-CN" altLang="en-US" sz="14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EFD8E93-C6BC-7475-734B-3FBBFE0681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940" y="3928681"/>
            <a:ext cx="5586653" cy="270615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DF46A55-A79B-17B9-FC49-4CE7D0D72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92" y="2117895"/>
            <a:ext cx="4568727" cy="1637003"/>
          </a:xfrm>
          <a:prstGeom prst="rect">
            <a:avLst/>
          </a:prstGeom>
        </p:spPr>
      </p:pic>
      <p:sp>
        <p:nvSpPr>
          <p:cNvPr id="11" name="椭圆 10">
            <a:extLst>
              <a:ext uri="{FF2B5EF4-FFF2-40B4-BE49-F238E27FC236}">
                <a16:creationId xmlns:a16="http://schemas.microsoft.com/office/drawing/2014/main" id="{570277A1-333A-FB68-C646-2762A74F3DFC}"/>
              </a:ext>
            </a:extLst>
          </p:cNvPr>
          <p:cNvSpPr/>
          <p:nvPr/>
        </p:nvSpPr>
        <p:spPr>
          <a:xfrm>
            <a:off x="6631790" y="2577063"/>
            <a:ext cx="108012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C51E059-5F28-3C7B-36BC-AB45B2CEA05C}"/>
              </a:ext>
            </a:extLst>
          </p:cNvPr>
          <p:cNvSpPr txBox="1"/>
          <p:nvPr/>
        </p:nvSpPr>
        <p:spPr>
          <a:xfrm>
            <a:off x="714271" y="3477899"/>
            <a:ext cx="4386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HERT (IHEP) 1/3 of the total 432 cavities (54</a:t>
            </a:r>
            <a:r>
              <a:rPr lang="zh-CN" alt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CMs) for SHINE</a:t>
            </a:r>
            <a:endParaRPr lang="zh-CN" altLang="en-US" sz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573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FE4BCE7-F36E-41E5-6AAD-47837572C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318030"/>
            <a:ext cx="7992888" cy="29961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1800" dirty="0"/>
              <a:t>1.3 GHz high gradient cavity and cryomodule R&amp;D, aiming for 40 MV/m operation (pulsed). Module to be assembled and tested in 2026.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1800" dirty="0"/>
              <a:t>Module structure similar to TESLA/XFEL/ILC: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Two layers of thermal shields (add 5 K shield). </a:t>
            </a:r>
          </a:p>
          <a:p>
            <a:pPr lvl="1">
              <a:spcAft>
                <a:spcPts val="600"/>
              </a:spcAft>
            </a:pPr>
            <a:r>
              <a:rPr lang="en-US" altLang="zh-CN" sz="1600" dirty="0"/>
              <a:t>No JT and CD valves on the module, one helium</a:t>
            </a:r>
            <a:r>
              <a:rPr lang="zh-CN" altLang="en-US" sz="1600" dirty="0"/>
              <a:t> </a:t>
            </a:r>
            <a:r>
              <a:rPr lang="en-US" altLang="zh-CN" sz="1600" dirty="0"/>
              <a:t>vessel</a:t>
            </a:r>
            <a:r>
              <a:rPr lang="zh-CN" altLang="en-US" sz="1600" dirty="0"/>
              <a:t> </a:t>
            </a:r>
            <a:r>
              <a:rPr lang="en-US" altLang="zh-CN" sz="1600" dirty="0"/>
              <a:t>pre-cooling inlet (no fast cool down requirement)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1800" dirty="0"/>
              <a:t>1.3 GHz 5 MW klystron and power distribution system to feed 8 cavities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1800" dirty="0"/>
              <a:t>Lorentz force detuning compensation for eight cavities operation</a:t>
            </a:r>
            <a:endParaRPr lang="zh-CN" altLang="en-US" sz="18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EE12727-B563-AA67-E123-BFCC9279F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1.3 GHz High Gradient Module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7670950-74FF-8C73-BAB4-BEF1C1F55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6" name="图片 5" descr="图片包含 游戏机, 飞机&#10;&#10;AI 生成的内容可能不正确。">
            <a:extLst>
              <a:ext uri="{FF2B5EF4-FFF2-40B4-BE49-F238E27FC236}">
                <a16:creationId xmlns:a16="http://schemas.microsoft.com/office/drawing/2014/main" id="{32DF82D8-CE71-5569-17C5-4ACB19B9EA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4648711"/>
            <a:ext cx="4165378" cy="1362156"/>
          </a:xfrm>
          <a:prstGeom prst="rect">
            <a:avLst/>
          </a:prstGeom>
        </p:spPr>
      </p:pic>
      <p:pic>
        <p:nvPicPr>
          <p:cNvPr id="10" name="图片 9" descr="图示&#10;&#10;AI 生成的内容可能不正确。">
            <a:extLst>
              <a:ext uri="{FF2B5EF4-FFF2-40B4-BE49-F238E27FC236}">
                <a16:creationId xmlns:a16="http://schemas.microsoft.com/office/drawing/2014/main" id="{910D8F4A-4F64-2E83-8F81-455C6D1535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280" y="1327702"/>
            <a:ext cx="2779900" cy="2560484"/>
          </a:xfrm>
          <a:prstGeom prst="rect">
            <a:avLst/>
          </a:prstGeom>
        </p:spPr>
      </p:pic>
      <p:pic>
        <p:nvPicPr>
          <p:cNvPr id="5" name="内容占位符 7">
            <a:extLst>
              <a:ext uri="{FF2B5EF4-FFF2-40B4-BE49-F238E27FC236}">
                <a16:creationId xmlns:a16="http://schemas.microsoft.com/office/drawing/2014/main" id="{0C1FE364-09AA-BFF2-0B8B-0371306BF9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196" y="4292198"/>
            <a:ext cx="2844800" cy="2132697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E2E2E4F-D88F-4D49-2B4A-7CD39EB21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996" y="4292198"/>
            <a:ext cx="4460660" cy="205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25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04BA05-4A71-4085-B857-60765DFC2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F668BA41-6D2C-4950-9D3B-A9A3DCDD332B}"/>
              </a:ext>
            </a:extLst>
          </p:cNvPr>
          <p:cNvSpPr txBox="1">
            <a:spLocks/>
          </p:cNvSpPr>
          <p:nvPr/>
        </p:nvSpPr>
        <p:spPr>
          <a:xfrm>
            <a:off x="2137792" y="0"/>
            <a:ext cx="7916416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95D89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sz="3600" dirty="0"/>
              <a:t>Content</a:t>
            </a:r>
            <a:endParaRPr lang="zh-CN" altLang="en-US" sz="36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B6BF5009-1F6D-42EF-BFAA-15880348B909}"/>
              </a:ext>
            </a:extLst>
          </p:cNvPr>
          <p:cNvSpPr txBox="1">
            <a:spLocks/>
          </p:cNvSpPr>
          <p:nvPr/>
        </p:nvSpPr>
        <p:spPr>
          <a:xfrm>
            <a:off x="335360" y="1268760"/>
            <a:ext cx="11521280" cy="4531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CEPC SRF EDR Design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CEPC SRF R&amp;D Progress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21546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1B6FDEA-627D-7E1C-F65B-953036AB5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272704"/>
            <a:ext cx="11737304" cy="1364208"/>
          </a:xfrm>
        </p:spPr>
        <p:txBody>
          <a:bodyPr>
            <a:normAutofit/>
          </a:bodyPr>
          <a:lstStyle/>
          <a:p>
            <a:r>
              <a:rPr lang="en-US" altLang="zh-CN" sz="1800" dirty="0"/>
              <a:t>Established China’s first EP system and demonstrated high gradient 1-cell and 9-cell results in 2019-2020</a:t>
            </a:r>
          </a:p>
          <a:p>
            <a:r>
              <a:rPr lang="en-US" altLang="zh-CN" sz="1800" dirty="0"/>
              <a:t>Troubleshooting</a:t>
            </a:r>
            <a:r>
              <a:rPr lang="zh-CN" altLang="en-US" sz="1800" dirty="0"/>
              <a:t> </a:t>
            </a:r>
            <a:r>
              <a:rPr lang="en-US" altLang="zh-CN" sz="1800" dirty="0"/>
              <a:t>with</a:t>
            </a:r>
            <a:r>
              <a:rPr lang="zh-CN" altLang="en-US" sz="1800" dirty="0"/>
              <a:t> </a:t>
            </a:r>
            <a:r>
              <a:rPr lang="en-US" altLang="zh-CN" sz="1800" dirty="0"/>
              <a:t>field</a:t>
            </a:r>
            <a:r>
              <a:rPr lang="zh-CN" altLang="en-US" sz="1800" dirty="0"/>
              <a:t> </a:t>
            </a:r>
            <a:r>
              <a:rPr lang="en-US" altLang="zh-CN" sz="1800" dirty="0"/>
              <a:t>emission to recover and improve performance (1-cell OK,</a:t>
            </a:r>
            <a:r>
              <a:rPr lang="zh-CN" altLang="en-US" sz="1800" dirty="0"/>
              <a:t> </a:t>
            </a:r>
            <a:r>
              <a:rPr lang="en-US" altLang="zh-CN" sz="1800" dirty="0"/>
              <a:t>now</a:t>
            </a:r>
            <a:r>
              <a:rPr lang="zh-CN" altLang="en-US" sz="1800" dirty="0"/>
              <a:t> </a:t>
            </a:r>
            <a:r>
              <a:rPr lang="en-US" altLang="zh-CN" sz="1800" dirty="0"/>
              <a:t>9-cell)</a:t>
            </a:r>
          </a:p>
          <a:p>
            <a:r>
              <a:rPr lang="en-US" altLang="zh-CN" sz="1800" dirty="0"/>
              <a:t>Developing T-mapping and second sound system for defect diagnostics</a:t>
            </a:r>
            <a:endParaRPr lang="zh-CN" altLang="en-US" sz="18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D4FF099-14C6-3A0B-D28C-42F11E33D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1.3 GHz High Gradient Cavity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88325F-FD6B-0B69-C03D-A343562E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96F2D22-B668-323B-C0CA-03C21A2D7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35" y="2965557"/>
            <a:ext cx="4262312" cy="303948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428FAAE-54C5-E09B-3227-7F12AED7D509}"/>
              </a:ext>
            </a:extLst>
          </p:cNvPr>
          <p:cNvSpPr txBox="1"/>
          <p:nvPr/>
        </p:nvSpPr>
        <p:spPr>
          <a:xfrm>
            <a:off x="1559496" y="6165304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9-cell (2020)</a:t>
            </a:r>
            <a:endParaRPr lang="zh-CN" altLang="en-U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 descr="厨房的摆设布局&#10;&#10;AI 生成的内容可能不正确。">
            <a:extLst>
              <a:ext uri="{FF2B5EF4-FFF2-40B4-BE49-F238E27FC236}">
                <a16:creationId xmlns:a16="http://schemas.microsoft.com/office/drawing/2014/main" id="{FC91584D-B48A-0FA2-F2A4-3BF428AA6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608" y="2944298"/>
            <a:ext cx="4871792" cy="3039480"/>
          </a:xfrm>
          <a:prstGeom prst="rect">
            <a:avLst/>
          </a:prstGeom>
        </p:spPr>
      </p:pic>
      <p:pic>
        <p:nvPicPr>
          <p:cNvPr id="12" name="内容占位符 5" descr="图片包含 桌子, 木, 发动机, 游戏机&#10;&#10;AI 生成的内容可能不正确。">
            <a:extLst>
              <a:ext uri="{FF2B5EF4-FFF2-40B4-BE49-F238E27FC236}">
                <a16:creationId xmlns:a16="http://schemas.microsoft.com/office/drawing/2014/main" id="{F01A6C8C-A77D-4C33-8F04-CA328D5E2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56440" y="2944298"/>
            <a:ext cx="1564658" cy="300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09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D016A1B-6303-BB67-2F87-52D2C6EE7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1.3 GHz High Gradient Module Components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257BF0-D65B-BC7F-821D-F4B22E44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B5F75D6-6778-AD61-79BA-E2C81A4D90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954" y="4003874"/>
            <a:ext cx="1367018" cy="2102287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471A8AF-772B-742A-DBDF-CDCACAAA14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329" y="4003876"/>
            <a:ext cx="2736305" cy="21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CD9EF31-BC38-ABCB-AF0D-2E452CAE7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12246" y="4003874"/>
            <a:ext cx="3077471" cy="21022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FF84A3A-4F84-4A4C-FF50-1F409426ED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8991" y="4003875"/>
            <a:ext cx="3100898" cy="210228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77519B1-CAC9-23C4-6535-119B0A2E71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954" y="1547378"/>
            <a:ext cx="5585218" cy="1944485"/>
          </a:xfrm>
          <a:prstGeom prst="rect">
            <a:avLst/>
          </a:prstGeom>
        </p:spPr>
      </p:pic>
      <p:pic>
        <p:nvPicPr>
          <p:cNvPr id="15" name="图片 14" descr="图片包含 室内, 甜甜圈, 桌子, 大&#10;&#10;AI 生成的内容可能不正确。">
            <a:extLst>
              <a:ext uri="{FF2B5EF4-FFF2-40B4-BE49-F238E27FC236}">
                <a16:creationId xmlns:a16="http://schemas.microsoft.com/office/drawing/2014/main" id="{E89D49BE-C782-B1BC-EC45-D0AF71D695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12547" y="1420956"/>
            <a:ext cx="1773361" cy="1098665"/>
          </a:xfrm>
          <a:prstGeom prst="rect">
            <a:avLst/>
          </a:prstGeom>
        </p:spPr>
      </p:pic>
      <p:pic>
        <p:nvPicPr>
          <p:cNvPr id="20" name="图片 19" descr="厨房的摆设布局&#10;&#10;AI 生成的内容可能不正确。">
            <a:extLst>
              <a:ext uri="{FF2B5EF4-FFF2-40B4-BE49-F238E27FC236}">
                <a16:creationId xmlns:a16="http://schemas.microsoft.com/office/drawing/2014/main" id="{94446E16-85B1-4274-2C1A-4088397740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56" y="1410180"/>
            <a:ext cx="1634641" cy="2180373"/>
          </a:xfrm>
          <a:prstGeom prst="rect">
            <a:avLst/>
          </a:prstGeom>
        </p:spPr>
      </p:pic>
      <p:pic>
        <p:nvPicPr>
          <p:cNvPr id="22" name="图片 21" descr="银色的机器&#10;&#10;AI 生成的内容可能不正确。">
            <a:extLst>
              <a:ext uri="{FF2B5EF4-FFF2-40B4-BE49-F238E27FC236}">
                <a16:creationId xmlns:a16="http://schemas.microsoft.com/office/drawing/2014/main" id="{2FCC9238-735A-2B90-78CE-E7FF0589506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13480" y="2587442"/>
            <a:ext cx="946988" cy="1012724"/>
          </a:xfrm>
          <a:prstGeom prst="rect">
            <a:avLst/>
          </a:prstGeom>
        </p:spPr>
      </p:pic>
      <p:pic>
        <p:nvPicPr>
          <p:cNvPr id="24" name="图片 23" descr="桌子上的咖啡机&#10;&#10;AI 生成的内容可能不正确。">
            <a:extLst>
              <a:ext uri="{FF2B5EF4-FFF2-40B4-BE49-F238E27FC236}">
                <a16:creationId xmlns:a16="http://schemas.microsoft.com/office/drawing/2014/main" id="{5407177F-7D0B-788F-7431-68DCAECB767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496" y="1410180"/>
            <a:ext cx="1634641" cy="2180374"/>
          </a:xfrm>
          <a:prstGeom prst="rect">
            <a:avLst/>
          </a:prstGeom>
        </p:spPr>
      </p:pic>
      <p:pic>
        <p:nvPicPr>
          <p:cNvPr id="27" name="图片 26" descr="银色的机器&#10;&#10;AI 生成的内容可能不正确。">
            <a:extLst>
              <a:ext uri="{FF2B5EF4-FFF2-40B4-BE49-F238E27FC236}">
                <a16:creationId xmlns:a16="http://schemas.microsoft.com/office/drawing/2014/main" id="{3D1E5633-A825-6F82-4AD4-1F2243B0F4D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0553" y="2583020"/>
            <a:ext cx="755355" cy="100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461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1FA018-9020-4642-8719-D08E4E18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680" y="1"/>
            <a:ext cx="12216680" cy="9807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Summary and Outlook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AD403-95C9-4A9D-BB4B-9BF288385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524834"/>
            <a:ext cx="11953328" cy="48147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400"/>
              </a:spcBef>
              <a:spcAft>
                <a:spcPts val="0"/>
              </a:spcAft>
            </a:pPr>
            <a:r>
              <a:rPr lang="en-US" altLang="zh-CN" sz="2000" dirty="0"/>
              <a:t>CEPC SRF EDR R&amp;D is focused on a full-size </a:t>
            </a:r>
            <a:r>
              <a:rPr lang="en-US" altLang="zh-CN" sz="2000" dirty="0">
                <a:solidFill>
                  <a:srgbClr val="FF0000"/>
                </a:solidFill>
              </a:rPr>
              <a:t>Higgs 650 MHz cryomodule</a:t>
            </a:r>
            <a:r>
              <a:rPr lang="en-US" altLang="zh-CN" sz="2000" dirty="0"/>
              <a:t>, targeting high Q, high gradient, and high-power handling. This prototype can also be used for future advanced test facilities.</a:t>
            </a:r>
          </a:p>
          <a:p>
            <a:pPr>
              <a:lnSpc>
                <a:spcPct val="120000"/>
              </a:lnSpc>
              <a:spcBef>
                <a:spcPts val="5400"/>
              </a:spcBef>
              <a:spcAft>
                <a:spcPts val="0"/>
              </a:spcAft>
            </a:pPr>
            <a:r>
              <a:rPr lang="en-US" altLang="zh-CN" sz="2000" dirty="0"/>
              <a:t>CEPC 1.3 GHz R&amp;D to leverage synergies: </a:t>
            </a:r>
            <a:r>
              <a:rPr lang="en-US" altLang="zh-CN" sz="2000" dirty="0">
                <a:solidFill>
                  <a:srgbClr val="FF0000"/>
                </a:solidFill>
              </a:rPr>
              <a:t>ttbar booster 1.3 GHz high-gradient module </a:t>
            </a:r>
            <a:r>
              <a:rPr lang="en-US" altLang="zh-CN" sz="2000" dirty="0"/>
              <a:t>aligns with national pulsed XFEL R&amp;D, </a:t>
            </a:r>
            <a:r>
              <a:rPr lang="en-US" altLang="zh-CN" sz="2000" dirty="0">
                <a:solidFill>
                  <a:srgbClr val="FF0000"/>
                </a:solidFill>
              </a:rPr>
              <a:t>Z booster 1.3 GHz high-current module </a:t>
            </a:r>
            <a:r>
              <a:rPr lang="en-US" altLang="zh-CN" sz="2000" dirty="0"/>
              <a:t>is with the planned ERL facility.</a:t>
            </a:r>
          </a:p>
          <a:p>
            <a:pPr>
              <a:lnSpc>
                <a:spcPct val="120000"/>
              </a:lnSpc>
              <a:spcBef>
                <a:spcPts val="5400"/>
              </a:spcBef>
              <a:spcAft>
                <a:spcPts val="0"/>
              </a:spcAft>
            </a:pPr>
            <a:r>
              <a:rPr lang="en-US" altLang="zh-CN" sz="2000" dirty="0"/>
              <a:t>Optimize CEPC RF configuration to a more compact and efficient system —— </a:t>
            </a:r>
            <a:r>
              <a:rPr lang="en-US" altLang="zh-CN" sz="2000" dirty="0">
                <a:solidFill>
                  <a:srgbClr val="FF0000"/>
                </a:solidFill>
              </a:rPr>
              <a:t>integrate high-luminosity Z operation into Higgs </a:t>
            </a:r>
            <a:r>
              <a:rPr lang="en-US" altLang="zh-CN" sz="2000" dirty="0"/>
              <a:t>by using </a:t>
            </a:r>
            <a:r>
              <a:rPr lang="en-US" altLang="zh-CN" sz="2000" dirty="0">
                <a:solidFill>
                  <a:srgbClr val="FF0000"/>
                </a:solidFill>
              </a:rPr>
              <a:t>uniform 2-cell or 1-cell </a:t>
            </a:r>
            <a:r>
              <a:rPr lang="en-US" altLang="zh-CN" sz="2000" dirty="0"/>
              <a:t>cavities (RPO, large HOM power extraction,</a:t>
            </a:r>
            <a:r>
              <a:rPr lang="zh-CN" altLang="en-US" sz="2000" dirty="0"/>
              <a:t> </a:t>
            </a:r>
            <a:r>
              <a:rPr lang="en-US" altLang="zh-CN" sz="2000" dirty="0"/>
              <a:t>high gradient high Q cavity…)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7EE883-8FA1-4991-A343-701724CF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66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BF9998D0-B3C4-4BD4-9436-4FAE2BDF3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746" y="1134518"/>
            <a:ext cx="5761219" cy="5102794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73358C9A-4FE8-48D3-85E0-8983FC31F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CEPC and FCC-ee RF System Design Evolution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6E7F9E-8067-4008-8B96-4438F7762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graphicFrame>
        <p:nvGraphicFramePr>
          <p:cNvPr id="11" name="表格 5">
            <a:extLst>
              <a:ext uri="{FF2B5EF4-FFF2-40B4-BE49-F238E27FC236}">
                <a16:creationId xmlns:a16="http://schemas.microsoft.com/office/drawing/2014/main" id="{7EB20A4B-E5D9-4174-8323-48C29083F9A6}"/>
              </a:ext>
            </a:extLst>
          </p:cNvPr>
          <p:cNvGraphicFramePr>
            <a:graphicFrameLocks/>
          </p:cNvGraphicFramePr>
          <p:nvPr/>
        </p:nvGraphicFramePr>
        <p:xfrm>
          <a:off x="192000" y="1524080"/>
          <a:ext cx="5868000" cy="4641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48000">
                  <a:extLst>
                    <a:ext uri="{9D8B030D-6E8A-4147-A177-3AD203B41FA5}">
                      <a16:colId xmlns:a16="http://schemas.microsoft.com/office/drawing/2014/main" val="214680555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58843234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0796362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3002583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927272969"/>
                    </a:ext>
                  </a:extLst>
                </a:gridCol>
              </a:tblGrid>
              <a:tr h="267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point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60519452"/>
                  </a:ext>
                </a:extLst>
              </a:tr>
              <a:tr h="267222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Preliminary conceptual design report (Pre-CDR, 2015)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1426719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RF system for two beams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900" spc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Pretzel</a:t>
                      </a:r>
                      <a:endParaRPr lang="zh-CN" altLang="en-US" sz="1200" kern="900" spc="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351065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cavities (54 km, 6.87</a:t>
                      </a:r>
                      <a:r>
                        <a:rPr lang="zh-CN" alt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GV)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179997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cells per cavity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392078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power per cavity [kW] (52</a:t>
                      </a:r>
                      <a:r>
                        <a:rPr lang="zh-CN" alt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MW/beam)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993569"/>
                  </a:ext>
                </a:extLst>
              </a:tr>
              <a:tr h="267222"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Conceptual design report (CDR, 2018)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6692975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RF system for two beams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186599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cavities (100 km, 2.17 GV)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407325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cells per cavity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031210"/>
                  </a:ext>
                </a:extLst>
              </a:tr>
              <a:tr h="450058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power per cavity [kW] </a:t>
                      </a:r>
                    </a:p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(H/W 30 MW per beam, Z 16.5 MW/beam)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529946"/>
                  </a:ext>
                </a:extLst>
              </a:tr>
              <a:tr h="267222"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design report (TDR, 2023)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46488505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RF system for two beams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626606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cavities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336/192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037780"/>
                  </a:ext>
                </a:extLst>
              </a:tr>
              <a:tr h="267222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cells per cavity (Z 50/10 MW/beam)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981796"/>
                  </a:ext>
                </a:extLst>
              </a:tr>
              <a:tr h="450058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power per cavity [kW]</a:t>
                      </a:r>
                    </a:p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(H/W 50</a:t>
                      </a:r>
                      <a:r>
                        <a:rPr lang="zh-CN" alt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zh-CN" alt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</a:t>
                      </a:r>
                      <a:r>
                        <a:rPr lang="zh-CN" alt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beam, Z 50/10 MW/beam)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/200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118/315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81162821"/>
                  </a:ext>
                </a:extLst>
              </a:tr>
            </a:tbl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089F2DA3-88A6-41F7-A6B1-85D9681D15C7}"/>
              </a:ext>
            </a:extLst>
          </p:cNvPr>
          <p:cNvSpPr txBox="1"/>
          <p:nvPr/>
        </p:nvSpPr>
        <p:spPr>
          <a:xfrm>
            <a:off x="551384" y="1164752"/>
            <a:ext cx="50405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CEPC collider 650 MHz RF system layout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6765E0A-03EE-485D-9E9E-D371ACE2A273}"/>
              </a:ext>
            </a:extLst>
          </p:cNvPr>
          <p:cNvSpPr txBox="1"/>
          <p:nvPr/>
        </p:nvSpPr>
        <p:spPr>
          <a:xfrm>
            <a:off x="9984432" y="179920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(2019)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3B069AC-64E4-4B5D-8099-7FCBD6136752}"/>
              </a:ext>
            </a:extLst>
          </p:cNvPr>
          <p:cNvSpPr txBox="1"/>
          <p:nvPr/>
        </p:nvSpPr>
        <p:spPr>
          <a:xfrm>
            <a:off x="10272464" y="327511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(2024)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4564C90-1B19-4A88-878D-EFFB02D4837C}"/>
              </a:ext>
            </a:extLst>
          </p:cNvPr>
          <p:cNvSpPr txBox="1"/>
          <p:nvPr/>
        </p:nvSpPr>
        <p:spPr>
          <a:xfrm>
            <a:off x="10056440" y="470539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(2025)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834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3A5A5C1-ADE5-480D-BC30-D2E2584DA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54299"/>
            <a:ext cx="6072142" cy="3846909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4CB1FB92-495A-455D-AED5-493B8E628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52"/>
            <a:ext cx="12192000" cy="725470"/>
          </a:xfrm>
        </p:spPr>
        <p:txBody>
          <a:bodyPr/>
          <a:lstStyle/>
          <a:p>
            <a:r>
              <a:rPr lang="en-US" altLang="zh-CN" dirty="0"/>
              <a:t>Collider RF Parameters of CEPC TDR and FCC-</a:t>
            </a:r>
            <a:r>
              <a:rPr lang="en-US" altLang="zh-CN" dirty="0" err="1"/>
              <a:t>ee</a:t>
            </a:r>
            <a:r>
              <a:rPr lang="en-US" altLang="zh-CN" dirty="0"/>
              <a:t> FSR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6C2ECC-CF77-4FDE-B5BD-0318E8B7B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F8B85E7-AAB7-431B-9286-C534716F8895}"/>
              </a:ext>
            </a:extLst>
          </p:cNvPr>
          <p:cNvSpPr/>
          <p:nvPr/>
        </p:nvSpPr>
        <p:spPr>
          <a:xfrm>
            <a:off x="9169502" y="4505876"/>
            <a:ext cx="20162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33E9004-1BA0-4F8A-91B8-8D44E45411F0}"/>
              </a:ext>
            </a:extLst>
          </p:cNvPr>
          <p:cNvSpPr/>
          <p:nvPr/>
        </p:nvSpPr>
        <p:spPr>
          <a:xfrm>
            <a:off x="6185622" y="2420888"/>
            <a:ext cx="51845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EE00615-61AE-439A-BAB4-64D43EF33DEE}"/>
              </a:ext>
            </a:extLst>
          </p:cNvPr>
          <p:cNvSpPr/>
          <p:nvPr/>
        </p:nvSpPr>
        <p:spPr>
          <a:xfrm>
            <a:off x="9353974" y="4089633"/>
            <a:ext cx="165618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表格 11">
            <a:extLst>
              <a:ext uri="{FF2B5EF4-FFF2-40B4-BE49-F238E27FC236}">
                <a16:creationId xmlns:a16="http://schemas.microsoft.com/office/drawing/2014/main" id="{0A3C6B2C-DE51-45F9-B930-FB1D45F4B99A}"/>
              </a:ext>
            </a:extLst>
          </p:cNvPr>
          <p:cNvGraphicFramePr>
            <a:graphicFrameLocks noGrp="1"/>
          </p:cNvGraphicFramePr>
          <p:nvPr/>
        </p:nvGraphicFramePr>
        <p:xfrm>
          <a:off x="173664" y="1841580"/>
          <a:ext cx="5796000" cy="386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209047238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95038267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96768797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063975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95481829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36121013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133668496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 (50 MW/beam)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(50/10 MW)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085090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RF system for two beams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519900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RPO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546963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RF voltage [MV]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6807085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 [mA]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222449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frequency [MHz]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434076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temperature [K]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98375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cells per cavity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728809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 factor Q</a:t>
                      </a:r>
                      <a:r>
                        <a:rPr lang="en-US" altLang="zh-CN" sz="13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3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2E10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3E10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882272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voltage [MV]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017525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Accelerating gradient Eacc [MV/m]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784049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power per cavity [kW]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3951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Coupling factor Q</a:t>
                      </a:r>
                      <a:r>
                        <a:rPr lang="en-US" altLang="zh-CN" sz="13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13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3.8E4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1.4E5</a:t>
                      </a:r>
                      <a:endParaRPr lang="zh-CN" altLang="en-US" sz="13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2.7E5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6.8E5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5.4E6</a:t>
                      </a:r>
                      <a:endParaRPr lang="zh-CN" altLang="en-US" sz="13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6E6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83418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cryomodules </a:t>
                      </a: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562763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cavities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286470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Optimal detuning [kHz]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  <a:endParaRPr lang="zh-CN" altLang="en-US" sz="13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altLang="en-US" sz="13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717990"/>
                  </a:ext>
                </a:extLst>
              </a:tr>
              <a:tr h="221540">
                <a:tc>
                  <a:txBody>
                    <a:bodyPr/>
                    <a:lstStyle/>
                    <a:p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HOM power per cavity [kW]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zh-CN" altLang="en-US" sz="13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zh-CN" altLang="en-US" sz="13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zh-CN" alt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09081661"/>
                  </a:ext>
                </a:extLst>
              </a:tr>
            </a:tbl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9EF473FC-CC27-4CDB-B07F-4B95C5CE684B}"/>
              </a:ext>
            </a:extLst>
          </p:cNvPr>
          <p:cNvSpPr txBox="1"/>
          <p:nvPr/>
        </p:nvSpPr>
        <p:spPr>
          <a:xfrm>
            <a:off x="551384" y="1432829"/>
            <a:ext cx="50405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RF parameters of the CEPC collider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2685431-80C4-4CB0-A44D-E50F0F4E6C19}"/>
              </a:ext>
            </a:extLst>
          </p:cNvPr>
          <p:cNvSpPr/>
          <p:nvPr/>
        </p:nvSpPr>
        <p:spPr>
          <a:xfrm>
            <a:off x="191344" y="4613888"/>
            <a:ext cx="525658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0E124D0-6E80-4598-BFD8-5B7E6A52A539}"/>
              </a:ext>
            </a:extLst>
          </p:cNvPr>
          <p:cNvSpPr txBox="1"/>
          <p:nvPr/>
        </p:nvSpPr>
        <p:spPr>
          <a:xfrm>
            <a:off x="6125780" y="5488177"/>
            <a:ext cx="594688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Same cavity voltage and QL for Z/W/H, RPO for Z 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Reactive waveguide tuning to change QL for ttbar operation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39BB245-713F-4A2E-8A2E-2B43CF93B68F}"/>
              </a:ext>
            </a:extLst>
          </p:cNvPr>
          <p:cNvSpPr txBox="1"/>
          <p:nvPr/>
        </p:nvSpPr>
        <p:spPr>
          <a:xfrm>
            <a:off x="165263" y="5826750"/>
            <a:ext cx="579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Coupler inner conductor moving to change QL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753BC27-7DE4-4D46-8AE9-97549AEFEFDE}"/>
              </a:ext>
            </a:extLst>
          </p:cNvPr>
          <p:cNvSpPr/>
          <p:nvPr/>
        </p:nvSpPr>
        <p:spPr>
          <a:xfrm>
            <a:off x="9387286" y="2660355"/>
            <a:ext cx="885178" cy="173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87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58F820CA-BC0A-4CCF-8A69-2A3E5D915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88" y="1075579"/>
            <a:ext cx="7843683" cy="331991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59726D4-AA3B-4660-9A95-E1FEECB89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80939" cy="960120"/>
          </a:xfrm>
        </p:spPr>
        <p:txBody>
          <a:bodyPr>
            <a:normAutofit/>
          </a:bodyPr>
          <a:lstStyle/>
          <a:p>
            <a:r>
              <a:rPr lang="en-US" altLang="zh-CN" dirty="0"/>
              <a:t>RF Configuration:</a:t>
            </a:r>
            <a:r>
              <a:rPr lang="zh-CN" altLang="en-US" dirty="0"/>
              <a:t> </a:t>
            </a:r>
            <a:r>
              <a:rPr lang="en-US" altLang="zh-CN" dirty="0"/>
              <a:t>H-W-LLZ      HLZ</a:t>
            </a:r>
            <a:r>
              <a:rPr lang="zh-CN" altLang="en-US" dirty="0"/>
              <a:t>     </a:t>
            </a:r>
            <a:r>
              <a:rPr lang="en-US" altLang="zh-CN" dirty="0"/>
              <a:t>ttbar (CEPC EDR)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4695C6-BFD7-4235-B843-59FA46CBB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A5892-4DC8-4C24-8E36-6364759EFE9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22E6991-4CED-4381-9300-755D10D5A4D8}"/>
              </a:ext>
            </a:extLst>
          </p:cNvPr>
          <p:cNvSpPr txBox="1"/>
          <p:nvPr/>
        </p:nvSpPr>
        <p:spPr>
          <a:xfrm>
            <a:off x="371186" y="5711044"/>
            <a:ext cx="81121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2x1.8 km RF section, 3 km RF module footprint</a:t>
            </a:r>
            <a:r>
              <a:rPr lang="en-US" altLang="zh-CN" sz="1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</a:t>
            </a:r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 km RF module length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628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650 MHz cavities,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384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1.3 GHz cavities, total 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1012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cavities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5188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cells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Collider and booster RF bypass for mode switch.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B4D954F-212E-4ED4-AAFB-16E9A93F1C17}"/>
              </a:ext>
            </a:extLst>
          </p:cNvPr>
          <p:cNvSpPr txBox="1"/>
          <p:nvPr/>
        </p:nvSpPr>
        <p:spPr>
          <a:xfrm>
            <a:off x="8494737" y="5541111"/>
            <a:ext cx="32174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Collider RF Staging and Bypass Scheme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2E6B43E-AB91-4E4E-A93E-CD7BD79B5E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313" y="4590189"/>
            <a:ext cx="5688632" cy="950922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13B90DD-C064-4979-AE7D-C2E8D45DCEE4}"/>
              </a:ext>
            </a:extLst>
          </p:cNvPr>
          <p:cNvSpPr txBox="1"/>
          <p:nvPr/>
        </p:nvSpPr>
        <p:spPr>
          <a:xfrm>
            <a:off x="3299541" y="2784043"/>
            <a:ext cx="16848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30 MW:</a:t>
            </a:r>
            <a:r>
              <a:rPr lang="zh-CN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8 CM (48 CAV)</a:t>
            </a:r>
          </a:p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50 MW: 14 CM (84 CAV)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F36DD2D-522B-4536-B4EB-5CE306E75279}"/>
              </a:ext>
            </a:extLst>
          </p:cNvPr>
          <p:cNvSpPr txBox="1"/>
          <p:nvPr/>
        </p:nvSpPr>
        <p:spPr>
          <a:xfrm>
            <a:off x="3021481" y="3341000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3 CM (24 CAV)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4D353B0-AE9B-44E1-8006-D6ADCE17EE91}"/>
              </a:ext>
            </a:extLst>
          </p:cNvPr>
          <p:cNvSpPr txBox="1"/>
          <p:nvPr/>
        </p:nvSpPr>
        <p:spPr>
          <a:xfrm>
            <a:off x="1600001" y="3336765"/>
            <a:ext cx="10097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1 CM (8 CAV)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0F37063-00F5-41AB-87C6-EA620628BFEA}"/>
              </a:ext>
            </a:extLst>
          </p:cNvPr>
          <p:cNvSpPr txBox="1"/>
          <p:nvPr/>
        </p:nvSpPr>
        <p:spPr>
          <a:xfrm>
            <a:off x="6575516" y="3341000"/>
            <a:ext cx="1319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Center of IP2/4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0693AFA2-6DF9-403B-A5F5-563EB605D6DA}"/>
              </a:ext>
            </a:extLst>
          </p:cNvPr>
          <p:cNvSpPr txBox="1"/>
          <p:nvPr/>
        </p:nvSpPr>
        <p:spPr>
          <a:xfrm>
            <a:off x="5053789" y="3364083"/>
            <a:ext cx="11626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8 CM (64 CAV)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604338C-A670-4BDF-B011-EDAC7E6C5CDC}"/>
              </a:ext>
            </a:extLst>
          </p:cNvPr>
          <p:cNvSpPr txBox="1"/>
          <p:nvPr/>
        </p:nvSpPr>
        <p:spPr>
          <a:xfrm>
            <a:off x="5850330" y="2784043"/>
            <a:ext cx="11626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12 CM (48 CAV)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528D81E-25C4-4561-B109-4FEB33743DE2}"/>
              </a:ext>
            </a:extLst>
          </p:cNvPr>
          <p:cNvSpPr txBox="1"/>
          <p:nvPr/>
        </p:nvSpPr>
        <p:spPr>
          <a:xfrm>
            <a:off x="1383977" y="2784043"/>
            <a:ext cx="11076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30 MW:</a:t>
            </a:r>
            <a:r>
              <a:rPr lang="zh-CN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15 CM</a:t>
            </a:r>
          </a:p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50 MW: 25 CM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DE9926B-7417-477A-917C-66E1451B24FE}"/>
              </a:ext>
            </a:extLst>
          </p:cNvPr>
          <p:cNvSpPr txBox="1"/>
          <p:nvPr/>
        </p:nvSpPr>
        <p:spPr>
          <a:xfrm>
            <a:off x="3461557" y="2235898"/>
            <a:ext cx="1260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650 MHz 2-cell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4BB3AD8-90F3-40C6-9F45-2591F34DD187}"/>
              </a:ext>
            </a:extLst>
          </p:cNvPr>
          <p:cNvSpPr txBox="1"/>
          <p:nvPr/>
        </p:nvSpPr>
        <p:spPr>
          <a:xfrm>
            <a:off x="5845522" y="2235897"/>
            <a:ext cx="1260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650 MHz 5-cell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E1EA62B-D34D-4F7C-BCF7-11ED1E1491D2}"/>
              </a:ext>
            </a:extLst>
          </p:cNvPr>
          <p:cNvSpPr txBox="1"/>
          <p:nvPr/>
        </p:nvSpPr>
        <p:spPr>
          <a:xfrm>
            <a:off x="1362267" y="2220128"/>
            <a:ext cx="1260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650 MHz 1-cell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59F6047-3240-4E00-8494-A57E4C81126C}"/>
              </a:ext>
            </a:extLst>
          </p:cNvPr>
          <p:cNvSpPr txBox="1"/>
          <p:nvPr/>
        </p:nvSpPr>
        <p:spPr>
          <a:xfrm>
            <a:off x="149460" y="3121321"/>
            <a:ext cx="697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1.3 GHz</a:t>
            </a:r>
          </a:p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9-cell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18EAD6A7-F0D6-4C2F-99F3-26D8D405B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424" y="1898467"/>
            <a:ext cx="3884997" cy="3439064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CEAAD339-72AD-4476-97B6-9484745C29F7}"/>
              </a:ext>
            </a:extLst>
          </p:cNvPr>
          <p:cNvCxnSpPr>
            <a:cxnSpLocks/>
          </p:cNvCxnSpPr>
          <p:nvPr/>
        </p:nvCxnSpPr>
        <p:spPr>
          <a:xfrm>
            <a:off x="6215516" y="500957"/>
            <a:ext cx="360000" cy="0"/>
          </a:xfrm>
          <a:prstGeom prst="straightConnector1">
            <a:avLst/>
          </a:prstGeom>
          <a:ln w="28575">
            <a:solidFill>
              <a:srgbClr val="095D8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FE306BA6-896B-49EA-8B4D-7F44D88F5482}"/>
              </a:ext>
            </a:extLst>
          </p:cNvPr>
          <p:cNvCxnSpPr>
            <a:cxnSpLocks/>
          </p:cNvCxnSpPr>
          <p:nvPr/>
        </p:nvCxnSpPr>
        <p:spPr>
          <a:xfrm>
            <a:off x="7535098" y="500957"/>
            <a:ext cx="360000" cy="0"/>
          </a:xfrm>
          <a:prstGeom prst="straightConnector1">
            <a:avLst/>
          </a:prstGeom>
          <a:ln w="28575">
            <a:solidFill>
              <a:srgbClr val="095D8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403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606419D-48AF-4FAC-9105-F73BA6B7B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Integrate High Luminosity Z to Higgs Cavities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1C6D58-88C4-4E4A-8047-1AF2E43E4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A7C53A-E5B4-4034-A08B-6DC426D9F7F7}"/>
              </a:ext>
            </a:extLst>
          </p:cNvPr>
          <p:cNvSpPr txBox="1"/>
          <p:nvPr/>
        </p:nvSpPr>
        <p:spPr>
          <a:xfrm>
            <a:off x="479376" y="1307620"/>
            <a:ext cx="11521280" cy="512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altLang="zh-CN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FSR: universal 2-cell cavity for H, W, Z (HL) </a:t>
            </a:r>
            <a:endParaRPr lang="en-US" altLang="zh-CN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More than 100 x </a:t>
            </a:r>
            <a:r>
              <a:rPr lang="en-US" altLang="zh-CN" sz="1800" dirty="0" err="1">
                <a:latin typeface="Arial" panose="020B0604020202020204" pitchFamily="34" charset="0"/>
                <a:cs typeface="Arial" panose="020B0604020202020204" pitchFamily="34" charset="0"/>
              </a:rPr>
              <a:t>Qe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 tuning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(reverse phase operation, RPO)</a:t>
            </a: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Transient beam loading and FM instability: twice R/Q, lower stored energy, RPO will help?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HOM power in multi-cavity cryomodule for Z-pole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4 x impedance for Z-pole HOM damping</a:t>
            </a: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0"/>
              </a:spcBef>
            </a:pPr>
            <a:r>
              <a:rPr lang="en-US" altLang="zh-CN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 TDR alternative: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universal </a:t>
            </a:r>
            <a:r>
              <a:rPr lang="en-US" altLang="zh-CN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1-cell cavity for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H, W, Z (HL)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 x 168 1-cell cavities for Z. More cavities than the optimized 2 x 50 1-cell cavities.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Partly solve the HOM issue of Z-pole 2-cell (still huge HOM in multi-cavity CM), but worse for FM than baseline. Detune some cavities? Increase input power for the operating cavities.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Qe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tuning range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Cavity gradient increase: FCC-</a:t>
            </a:r>
            <a:r>
              <a:rPr lang="en-US" altLang="zh-CN" sz="18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20 MV/m (Nb/Cu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Nb?), CEPC (50 MW) 15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30 MV/m (because of higher freq. and RF voltage than FCC-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Need to double Q</a:t>
            </a:r>
            <a:r>
              <a:rPr lang="en-US" altLang="zh-CN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at twice the gradient to have same Higgs cavity wall loss heat load.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Combine high Q, high gradient, high current and high power in one cavity. Risk.</a:t>
            </a:r>
          </a:p>
        </p:txBody>
      </p:sp>
    </p:spTree>
    <p:extLst>
      <p:ext uri="{BB962C8B-B14F-4D97-AF65-F5344CB8AC3E}">
        <p14:creationId xmlns:p14="http://schemas.microsoft.com/office/powerpoint/2010/main" val="382742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929F734-E7ED-489E-83A0-BAFF7721A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3A332AA-5EE2-4414-9505-F5F62E0522DB}"/>
              </a:ext>
            </a:extLst>
          </p:cNvPr>
          <p:cNvSpPr txBox="1">
            <a:spLocks/>
          </p:cNvSpPr>
          <p:nvPr/>
        </p:nvSpPr>
        <p:spPr>
          <a:xfrm>
            <a:off x="461374" y="124420"/>
            <a:ext cx="11269252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95D89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de-DE" dirty="0"/>
              <a:t>HOM Damping of FCC-</a:t>
            </a:r>
            <a:r>
              <a:rPr lang="en-US" altLang="de-DE" dirty="0" err="1"/>
              <a:t>ee</a:t>
            </a:r>
            <a:r>
              <a:rPr lang="en-US" altLang="de-DE" dirty="0"/>
              <a:t> 400 MHz Cavities</a:t>
            </a:r>
            <a:endParaRPr lang="de-DE" altLang="de-DE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4EEDC968-8912-4D0D-ACEA-FB0C5F7367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984" y="3508614"/>
            <a:ext cx="4929042" cy="1147966"/>
          </a:xfrm>
          <a:prstGeom prst="rect">
            <a:avLst/>
          </a:prstGeom>
        </p:spPr>
      </p:pic>
      <p:pic>
        <p:nvPicPr>
          <p:cNvPr id="7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EC22C0DB-64B2-4A97-8B35-63FA5DA208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184" y="5181661"/>
            <a:ext cx="761422" cy="962911"/>
          </a:xfrm>
          <a:prstGeom prst="rect">
            <a:avLst/>
          </a:prstGeom>
        </p:spPr>
      </p:pic>
      <p:cxnSp>
        <p:nvCxnSpPr>
          <p:cNvPr id="8" name="Straight Arrow Connector 10">
            <a:extLst>
              <a:ext uri="{FF2B5EF4-FFF2-40B4-BE49-F238E27FC236}">
                <a16:creationId xmlns:a16="http://schemas.microsoft.com/office/drawing/2014/main" id="{45189FAA-A579-4583-A7E1-072C4032E844}"/>
              </a:ext>
            </a:extLst>
          </p:cNvPr>
          <p:cNvCxnSpPr>
            <a:cxnSpLocks/>
          </p:cNvCxnSpPr>
          <p:nvPr/>
        </p:nvCxnSpPr>
        <p:spPr>
          <a:xfrm flipH="1">
            <a:off x="2292414" y="4339980"/>
            <a:ext cx="153184" cy="7851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1">
            <a:extLst>
              <a:ext uri="{FF2B5EF4-FFF2-40B4-BE49-F238E27FC236}">
                <a16:creationId xmlns:a16="http://schemas.microsoft.com/office/drawing/2014/main" id="{F28BF737-6919-4302-AD00-A26AC3E6963E}"/>
              </a:ext>
            </a:extLst>
          </p:cNvPr>
          <p:cNvCxnSpPr>
            <a:cxnSpLocks/>
          </p:cNvCxnSpPr>
          <p:nvPr/>
        </p:nvCxnSpPr>
        <p:spPr>
          <a:xfrm flipH="1">
            <a:off x="1327610" y="4339980"/>
            <a:ext cx="404446" cy="7851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0" descr="A diagram of a mechanical device&#10;&#10;AI-generated content may be incorrect.">
            <a:extLst>
              <a:ext uri="{FF2B5EF4-FFF2-40B4-BE49-F238E27FC236}">
                <a16:creationId xmlns:a16="http://schemas.microsoft.com/office/drawing/2014/main" id="{65EDED37-DB44-4A3D-8143-09789266E6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9068" y="1157897"/>
            <a:ext cx="5886284" cy="1233663"/>
          </a:xfrm>
          <a:prstGeom prst="rect">
            <a:avLst/>
          </a:prstGeom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id="{D3ACD1EE-1346-4220-A1E2-DB8F704C58FF}"/>
              </a:ext>
            </a:extLst>
          </p:cNvPr>
          <p:cNvSpPr txBox="1"/>
          <p:nvPr/>
        </p:nvSpPr>
        <p:spPr>
          <a:xfrm>
            <a:off x="263351" y="1237992"/>
            <a:ext cx="5739583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Two hook-type coaxial couplers per cavity used for trapped dipole mode damping. </a:t>
            </a:r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Total numbers: 8×66=528</a:t>
            </a: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Two coaxial lines between cavities for high-power HOM extraction. </a:t>
            </a:r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Total numbers: 10×66=660</a:t>
            </a:r>
          </a:p>
          <a:p>
            <a:pPr algn="just">
              <a:spcAft>
                <a:spcPts val="600"/>
              </a:spcAft>
            </a:pPr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(possibility of reducing this number should be checked)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BLA between modules to absorb power propagating from modules out. </a:t>
            </a:r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Total numbers=66+1=67</a:t>
            </a:r>
          </a:p>
        </p:txBody>
      </p:sp>
      <p:pic>
        <p:nvPicPr>
          <p:cNvPr id="12" name="Picture 23" descr="A diagram of different types of metal&#10;&#10;Description automatically generated">
            <a:extLst>
              <a:ext uri="{FF2B5EF4-FFF2-40B4-BE49-F238E27FC236}">
                <a16:creationId xmlns:a16="http://schemas.microsoft.com/office/drawing/2014/main" id="{F0EA843F-535C-4D96-8FEF-670F98A630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9922" y="5081102"/>
            <a:ext cx="1872208" cy="900272"/>
          </a:xfrm>
          <a:prstGeom prst="rect">
            <a:avLst/>
          </a:prstGeom>
        </p:spPr>
      </p:pic>
      <p:sp>
        <p:nvSpPr>
          <p:cNvPr id="13" name="TextBox 24">
            <a:extLst>
              <a:ext uri="{FF2B5EF4-FFF2-40B4-BE49-F238E27FC236}">
                <a16:creationId xmlns:a16="http://schemas.microsoft.com/office/drawing/2014/main" id="{80972A21-1278-4904-9248-3AAE21AAE45E}"/>
              </a:ext>
            </a:extLst>
          </p:cNvPr>
          <p:cNvSpPr txBox="1"/>
          <p:nvPr/>
        </p:nvSpPr>
        <p:spPr>
          <a:xfrm>
            <a:off x="5403597" y="6006072"/>
            <a:ext cx="884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EIC BLA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26">
            <a:extLst>
              <a:ext uri="{FF2B5EF4-FFF2-40B4-BE49-F238E27FC236}">
                <a16:creationId xmlns:a16="http://schemas.microsoft.com/office/drawing/2014/main" id="{1EB857F8-2D4C-4D99-A689-A7057CDA8834}"/>
              </a:ext>
            </a:extLst>
          </p:cNvPr>
          <p:cNvCxnSpPr>
            <a:cxnSpLocks/>
          </p:cNvCxnSpPr>
          <p:nvPr/>
        </p:nvCxnSpPr>
        <p:spPr>
          <a:xfrm>
            <a:off x="5714236" y="4358152"/>
            <a:ext cx="0" cy="417451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9">
            <a:extLst>
              <a:ext uri="{FF2B5EF4-FFF2-40B4-BE49-F238E27FC236}">
                <a16:creationId xmlns:a16="http://schemas.microsoft.com/office/drawing/2014/main" id="{8CCEBD8F-EA85-426A-A9BE-6034555E9910}"/>
              </a:ext>
            </a:extLst>
          </p:cNvPr>
          <p:cNvSpPr txBox="1"/>
          <p:nvPr/>
        </p:nvSpPr>
        <p:spPr>
          <a:xfrm>
            <a:off x="5297761" y="4744307"/>
            <a:ext cx="14702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Water cooled BLA between modules</a:t>
            </a:r>
          </a:p>
        </p:txBody>
      </p:sp>
      <p:pic>
        <p:nvPicPr>
          <p:cNvPr id="16" name="Picture 33" descr="A close-up of a cylinder&#10;&#10;Description automatically generated">
            <a:extLst>
              <a:ext uri="{FF2B5EF4-FFF2-40B4-BE49-F238E27FC236}">
                <a16:creationId xmlns:a16="http://schemas.microsoft.com/office/drawing/2014/main" id="{E4EC04E7-C30E-4E8A-9AE6-A489518A57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814" y="5227426"/>
            <a:ext cx="684071" cy="952025"/>
          </a:xfrm>
          <a:prstGeom prst="rect">
            <a:avLst/>
          </a:prstGeom>
        </p:spPr>
      </p:pic>
      <p:sp>
        <p:nvSpPr>
          <p:cNvPr id="17" name="TextBox 35">
            <a:extLst>
              <a:ext uri="{FF2B5EF4-FFF2-40B4-BE49-F238E27FC236}">
                <a16:creationId xmlns:a16="http://schemas.microsoft.com/office/drawing/2014/main" id="{03FD97F5-38FF-4EB9-A717-EB98640ACE79}"/>
              </a:ext>
            </a:extLst>
          </p:cNvPr>
          <p:cNvSpPr txBox="1"/>
          <p:nvPr/>
        </p:nvSpPr>
        <p:spPr>
          <a:xfrm>
            <a:off x="2170885" y="5256556"/>
            <a:ext cx="281384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Coaxial lines terminated by water-cooled absorbers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Window to separate air and vacuum compromises broadband transmission (design study ongoing)</a:t>
            </a:r>
          </a:p>
        </p:txBody>
      </p:sp>
      <p:pic>
        <p:nvPicPr>
          <p:cNvPr id="18" name="Picture 16" descr="A graph of a graph showing a number of numbers and a line&#10;&#10;AI-generated content may be incorrect.">
            <a:extLst>
              <a:ext uri="{FF2B5EF4-FFF2-40B4-BE49-F238E27FC236}">
                <a16:creationId xmlns:a16="http://schemas.microsoft.com/office/drawing/2014/main" id="{4D8B4DC8-4DD0-4B1B-85FB-5A018CA3E3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5627" y="3872612"/>
            <a:ext cx="3661654" cy="2290532"/>
          </a:xfrm>
          <a:prstGeom prst="rect">
            <a:avLst/>
          </a:prstGeom>
        </p:spPr>
      </p:pic>
      <p:sp>
        <p:nvSpPr>
          <p:cNvPr id="19" name="TextBox 17">
            <a:extLst>
              <a:ext uri="{FF2B5EF4-FFF2-40B4-BE49-F238E27FC236}">
                <a16:creationId xmlns:a16="http://schemas.microsoft.com/office/drawing/2014/main" id="{D48C5D51-BDC1-499E-A388-9C9318878992}"/>
              </a:ext>
            </a:extLst>
          </p:cNvPr>
          <p:cNvSpPr txBox="1"/>
          <p:nvPr/>
        </p:nvSpPr>
        <p:spPr>
          <a:xfrm>
            <a:off x="6384032" y="2506584"/>
            <a:ext cx="57395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HOM power of all 8 hook-type HOM couplers combined is around 0.7 kW (not shown in the figure above)</a:t>
            </a:r>
            <a:endParaRPr lang="en-GB" sz="14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B698F40-0395-4A68-BACA-837C39276C09}"/>
              </a:ext>
            </a:extLst>
          </p:cNvPr>
          <p:cNvSpPr txBox="1"/>
          <p:nvPr/>
        </p:nvSpPr>
        <p:spPr>
          <a:xfrm>
            <a:off x="7387934" y="6283071"/>
            <a:ext cx="3907138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Shahnam</a:t>
            </a:r>
            <a:r>
              <a:rPr lang="en-GB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Gorgi</a:t>
            </a:r>
            <a:r>
              <a:rPr lang="en-GB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Zadeh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r>
              <a:rPr lang="en-GB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57F83D3-E819-4171-B7E2-64F3B5AB31FE}"/>
              </a:ext>
            </a:extLst>
          </p:cNvPr>
          <p:cNvSpPr txBox="1"/>
          <p:nvPr/>
        </p:nvSpPr>
        <p:spPr>
          <a:xfrm>
            <a:off x="6653358" y="3057398"/>
            <a:ext cx="5077267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CEPC has higher HOM power due to smaller cavity.</a:t>
            </a:r>
          </a:p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BS bunch length control critical to limit HOM power.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19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1C7AADBC-7324-4CE3-8412-E1433520E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Z 2-cell vs 1-cell (FCC-</a:t>
            </a:r>
            <a:r>
              <a:rPr lang="en-US" altLang="zh-CN" dirty="0" err="1"/>
              <a:t>ee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561578D-C7F2-4F8B-946F-A2105C300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107CB2A-F4AA-4D6A-B240-0B5258AB38F7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285964" y="1340768"/>
              <a:ext cx="11620071" cy="481945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2925">
                      <a:extLst>
                        <a:ext uri="{9D8B030D-6E8A-4147-A177-3AD203B41FA5}">
                          <a16:colId xmlns:a16="http://schemas.microsoft.com/office/drawing/2014/main" val="961962942"/>
                        </a:ext>
                      </a:extLst>
                    </a:gridCol>
                    <a:gridCol w="2517168">
                      <a:extLst>
                        <a:ext uri="{9D8B030D-6E8A-4147-A177-3AD203B41FA5}">
                          <a16:colId xmlns:a16="http://schemas.microsoft.com/office/drawing/2014/main" val="1081857715"/>
                        </a:ext>
                      </a:extLst>
                    </a:gridCol>
                    <a:gridCol w="3164441">
                      <a:extLst>
                        <a:ext uri="{9D8B030D-6E8A-4147-A177-3AD203B41FA5}">
                          <a16:colId xmlns:a16="http://schemas.microsoft.com/office/drawing/2014/main" val="1605676095"/>
                        </a:ext>
                      </a:extLst>
                    </a:gridCol>
                    <a:gridCol w="3205537">
                      <a:extLst>
                        <a:ext uri="{9D8B030D-6E8A-4147-A177-3AD203B41FA5}">
                          <a16:colId xmlns:a16="http://schemas.microsoft.com/office/drawing/2014/main" val="2278202825"/>
                        </a:ext>
                      </a:extLst>
                    </a:gridCol>
                  </a:tblGrid>
                  <a:tr h="510872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Scenario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 1-cell cav.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 2-cell cav.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132 2-cell cav.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58860627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QL range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Fixed FPC coupling with moderate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endParaRPr lang="en-US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Wide-range of FPC coupling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Wide-range of FPC coupling + extremely 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endParaRPr lang="en-US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0386341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CBI due to fundamental 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Small margin (factor of 4)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1990154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Longitudinal HOM CBI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 trapped HOMs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0-mode strong damping and/or longitudinal feedback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0-mode strong damping and/or longitudinal feedback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071352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Transverse HOM CBI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Weak TFB system is useful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TFB system with 100-turn damping time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TFB system with 50-turn damping time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1888599"/>
                      </a:ext>
                    </a:extLst>
                  </a:tr>
                  <a:tr h="102449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Higher-order-mode power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+ 40% HOM power increase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+ 40% HOM power increase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829422"/>
                      </a:ext>
                    </a:extLst>
                  </a:tr>
                  <a:tr h="415490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Availability challenges </a:t>
                          </a:r>
                        </a:p>
                      </a:txBody>
                      <a:tcPr anchor="ctr"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Longitudinal feedback system (main RF system as kicker) + ~10% RF power margin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91959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107CB2A-F4AA-4D6A-B240-0B5258AB38F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46011589"/>
                  </p:ext>
                </p:extLst>
              </p:nvPr>
            </p:nvGraphicFramePr>
            <p:xfrm>
              <a:off x="285964" y="1340768"/>
              <a:ext cx="11620071" cy="481945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2925">
                      <a:extLst>
                        <a:ext uri="{9D8B030D-6E8A-4147-A177-3AD203B41FA5}">
                          <a16:colId xmlns:a16="http://schemas.microsoft.com/office/drawing/2014/main" val="961962942"/>
                        </a:ext>
                      </a:extLst>
                    </a:gridCol>
                    <a:gridCol w="2517168">
                      <a:extLst>
                        <a:ext uri="{9D8B030D-6E8A-4147-A177-3AD203B41FA5}">
                          <a16:colId xmlns:a16="http://schemas.microsoft.com/office/drawing/2014/main" val="1081857715"/>
                        </a:ext>
                      </a:extLst>
                    </a:gridCol>
                    <a:gridCol w="3164441">
                      <a:extLst>
                        <a:ext uri="{9D8B030D-6E8A-4147-A177-3AD203B41FA5}">
                          <a16:colId xmlns:a16="http://schemas.microsoft.com/office/drawing/2014/main" val="1605676095"/>
                        </a:ext>
                      </a:extLst>
                    </a:gridCol>
                    <a:gridCol w="3205537">
                      <a:extLst>
                        <a:ext uri="{9D8B030D-6E8A-4147-A177-3AD203B41FA5}">
                          <a16:colId xmlns:a16="http://schemas.microsoft.com/office/drawing/2014/main" val="2278202825"/>
                        </a:ext>
                      </a:extLst>
                    </a:gridCol>
                  </a:tblGrid>
                  <a:tr h="510872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Scenario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 1-cell cav.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 2-cell cav.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132 2-cell cav.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58860627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QL range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8959" t="-72034" r="-253753" b="-5050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Wide-range of FPC coupling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62928" t="-72034" r="-380" b="-5050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0386341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CBI due to fundamental 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Strong RF feedback</a:t>
                          </a:r>
                        </a:p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Small margin (factor of 4)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1990154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Longitudinal HOM CBI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 trapped HOMs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0-mode strong damping and/or longitudinal feedback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0-mode strong damping and/or longitudinal feedback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071352"/>
                      </a:ext>
                    </a:extLst>
                  </a:tr>
                  <a:tr h="71714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Transverse HOM CBI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Weak TFB system is useful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TFB system with 100-turn damping time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TFB system with 50-turn damping time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1888599"/>
                      </a:ext>
                    </a:extLst>
                  </a:tr>
                  <a:tr h="102449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Higher-order-mode power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+ 40% HOM power increase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“2-coax concept” needs demonstration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+ 40% HOM power increase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829422"/>
                      </a:ext>
                    </a:extLst>
                  </a:tr>
                  <a:tr h="415490">
                    <a:tc>
                      <a:txBody>
                        <a:bodyPr/>
                        <a:lstStyle/>
                        <a:p>
                          <a:r>
                            <a:rPr lang="en-US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Availability challenges </a:t>
                          </a:r>
                        </a:p>
                      </a:txBody>
                      <a:tcPr anchor="ctr"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Longitudinal feedback system (main RF system as kicker) + ~10% RF power margin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91959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F4F66D86-088E-3E41-86DB-B17DCA1E001B}"/>
              </a:ext>
            </a:extLst>
          </p:cNvPr>
          <p:cNvSpPr txBox="1"/>
          <p:nvPr/>
        </p:nvSpPr>
        <p:spPr>
          <a:xfrm>
            <a:off x="9624392" y="6263333"/>
            <a:ext cx="129614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Ivan Karpov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6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BECEC-23BE-E65E-C6EC-E6AAFDD34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E1EA07-A60C-E2FD-2BAC-FCE142565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666BF686-039A-4184-492E-79BD10EAB620}"/>
              </a:ext>
            </a:extLst>
          </p:cNvPr>
          <p:cNvSpPr txBox="1">
            <a:spLocks/>
          </p:cNvSpPr>
          <p:nvPr/>
        </p:nvSpPr>
        <p:spPr>
          <a:xfrm>
            <a:off x="2137792" y="0"/>
            <a:ext cx="7916416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rgbClr val="095D89"/>
                </a:solidFill>
                <a:effectLst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sz="3600" dirty="0"/>
              <a:t>Content</a:t>
            </a:r>
            <a:endParaRPr lang="zh-CN" altLang="en-US" sz="36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31203BBC-494F-CE95-1AAD-BAA1A847A966}"/>
              </a:ext>
            </a:extLst>
          </p:cNvPr>
          <p:cNvSpPr txBox="1">
            <a:spLocks/>
          </p:cNvSpPr>
          <p:nvPr/>
        </p:nvSpPr>
        <p:spPr>
          <a:xfrm>
            <a:off x="335360" y="1268760"/>
            <a:ext cx="11521280" cy="4531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CEPC SRF EDR Design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CEPC SRF R&amp;D Progress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55634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66497</TotalTime>
  <Words>2180</Words>
  <Application>Microsoft Office PowerPoint</Application>
  <PresentationFormat>宽屏</PresentationFormat>
  <Paragraphs>403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等线</vt:lpstr>
      <vt:lpstr>微软雅黑</vt:lpstr>
      <vt:lpstr>Arial</vt:lpstr>
      <vt:lpstr>Calibri</vt:lpstr>
      <vt:lpstr>Cambria Math</vt:lpstr>
      <vt:lpstr>Georgia</vt:lpstr>
      <vt:lpstr>Times New Roman</vt:lpstr>
      <vt:lpstr>Wingdings</vt:lpstr>
      <vt:lpstr>Office 主题</vt:lpstr>
      <vt:lpstr>CEPC SRF Progress</vt:lpstr>
      <vt:lpstr>PowerPoint 演示文稿</vt:lpstr>
      <vt:lpstr>CEPC and FCC-ee RF System Design Evolution</vt:lpstr>
      <vt:lpstr>Collider RF Parameters of CEPC TDR and FCC-ee FSR</vt:lpstr>
      <vt:lpstr>RF Configuration: H-W-LLZ      HLZ     ttbar (CEPC EDR)</vt:lpstr>
      <vt:lpstr>Integrate High Luminosity Z to Higgs Cavities</vt:lpstr>
      <vt:lpstr>PowerPoint 演示文稿</vt:lpstr>
      <vt:lpstr> Z 2-cell vs 1-cell (FCC-ee)</vt:lpstr>
      <vt:lpstr>PowerPoint 演示文稿</vt:lpstr>
      <vt:lpstr>EDR Plan of CEPC SRF System </vt:lpstr>
      <vt:lpstr>CEPC 650 MHz Full-Scale Prototype Cryomodule</vt:lpstr>
      <vt:lpstr>High Gradient and High Q 650 MHz Cavity</vt:lpstr>
      <vt:lpstr>650 MHz 2-cell Cavity Fabrication </vt:lpstr>
      <vt:lpstr>650 MHz Variable High Power Input Coupler</vt:lpstr>
      <vt:lpstr>650 MHz HOM Coupler and Absorber</vt:lpstr>
      <vt:lpstr>HLRF System for 650 MHz Module Test</vt:lpstr>
      <vt:lpstr>LLRF System for 650 MHz Module Test</vt:lpstr>
      <vt:lpstr>1.3 GHz High Q Cavity and Module</vt:lpstr>
      <vt:lpstr>1.3 GHz High Gradient Module</vt:lpstr>
      <vt:lpstr>1.3 GHz High Gradient Cavity</vt:lpstr>
      <vt:lpstr>1.3 GHz High Gradient Module Components</vt:lpstr>
      <vt:lpstr>Summary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User</cp:lastModifiedBy>
  <cp:revision>6825</cp:revision>
  <cp:lastPrinted>2022-11-06T05:19:21Z</cp:lastPrinted>
  <dcterms:created xsi:type="dcterms:W3CDTF">2012-09-04T11:33:36Z</dcterms:created>
  <dcterms:modified xsi:type="dcterms:W3CDTF">2026-01-09T09:31:37Z</dcterms:modified>
</cp:coreProperties>
</file>