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  <p:sldMasterId id="2147483666" r:id="rId3"/>
  </p:sldMasterIdLst>
  <p:notesMasterIdLst>
    <p:notesMasterId r:id="rId33"/>
  </p:notesMasterIdLst>
  <p:sldIdLst>
    <p:sldId id="1814" r:id="rId4"/>
    <p:sldId id="21372" r:id="rId5"/>
    <p:sldId id="21331" r:id="rId6"/>
    <p:sldId id="21366" r:id="rId7"/>
    <p:sldId id="1832" r:id="rId8"/>
    <p:sldId id="1831" r:id="rId9"/>
    <p:sldId id="1830" r:id="rId10"/>
    <p:sldId id="21330" r:id="rId11"/>
    <p:sldId id="21367" r:id="rId12"/>
    <p:sldId id="317" r:id="rId13"/>
    <p:sldId id="21333" r:id="rId14"/>
    <p:sldId id="21358" r:id="rId15"/>
    <p:sldId id="21334" r:id="rId16"/>
    <p:sldId id="1820" r:id="rId17"/>
    <p:sldId id="21336" r:id="rId18"/>
    <p:sldId id="21362" r:id="rId19"/>
    <p:sldId id="21315" r:id="rId20"/>
    <p:sldId id="21335" r:id="rId21"/>
    <p:sldId id="21368" r:id="rId22"/>
    <p:sldId id="21363" r:id="rId23"/>
    <p:sldId id="21311" r:id="rId24"/>
    <p:sldId id="21364" r:id="rId25"/>
    <p:sldId id="21369" r:id="rId26"/>
    <p:sldId id="21371" r:id="rId27"/>
    <p:sldId id="21370" r:id="rId28"/>
    <p:sldId id="1829" r:id="rId29"/>
    <p:sldId id="21365" r:id="rId30"/>
    <p:sldId id="263" r:id="rId31"/>
    <p:sldId id="413" r:id="rId32"/>
  </p:sldIdLst>
  <p:sldSz cx="12192000" cy="6858000"/>
  <p:notesSz cx="6858000" cy="9144000"/>
  <p:defaultTextStyle>
    <a:defPPr>
      <a:defRPr lang="ja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5"/>
    <p:restoredTop sz="95775"/>
  </p:normalViewPr>
  <p:slideViewPr>
    <p:cSldViewPr snapToGrid="0">
      <p:cViewPr varScale="1">
        <p:scale>
          <a:sx n="110" d="100"/>
          <a:sy n="110" d="100"/>
        </p:scale>
        <p:origin x="9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SE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16759-5D8A-DD45-8456-1FF2A640B45D}" type="datetimeFigureOut">
              <a:rPr kumimoji="1" lang="ja-SE" altLang="en-US" smtClean="0"/>
              <a:t>2026-01-12</a:t>
            </a:fld>
            <a:endParaRPr kumimoji="1" lang="ja-SE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SE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SE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45BFC-7D81-2245-A874-B8D430753272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741667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SE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145BFC-7D81-2245-A874-B8D430753272}" type="slidenum">
              <a:rPr kumimoji="1" lang="ja-SE" altLang="en-US" smtClean="0"/>
              <a:t>26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103580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SE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076DE-5D6A-754A-A9A2-45E791E3B587}" type="slidenum">
              <a:rPr kumimoji="1" lang="ja-SE" altLang="en-US" smtClean="0"/>
              <a:t>28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534246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F8EABE-CE8B-0075-8E77-6143429C5C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F34E7-5D4C-42E0-C46C-199E220B7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C57FE3-65DE-9AEA-6DE1-A179E9B96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0FB8-A84A-7F43-B44E-9B15D90854B9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C5A4C4-4138-5EAE-4145-28B105FFD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702772-566D-AD26-E0B0-33927261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96891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039E84-E935-7A41-1EEA-4463FFA94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2D5845-185C-D499-8B15-368CFCBCC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8255A0-76E5-B980-4E37-8580178AC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E219-A9CC-9E46-BCD8-2AE8EEB04434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31AE3D-3470-1AA6-2C73-CC3813CBB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605278-9326-E266-A67F-86F1D6EFF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3509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96D3271-94A1-E47C-2E53-EF14173AE4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3069E8A-7591-DAFA-9CD1-919774F3D6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9F714D-5723-0524-F471-94A99161F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70178-FB08-D746-8B36-A075B683512C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B917CD-95B6-1854-52F3-60212D628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B8C335-3DA8-07C7-8EDF-7AE31FF2B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157653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D09BEBB-A865-0444-94B8-69ABEFA003A9}" type="datetime1">
              <a:rPr lang="ja-JP" altLang="en-US" smtClean="0"/>
              <a:t>2026/1/12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67191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7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4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522D07-BB91-244F-93A9-A92EE8A42B0B}" type="datetime1">
              <a:rPr lang="ja-JP" altLang="en-US" smtClean="0"/>
              <a:t>2026/1/12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4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4" y="6467914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5" y="902591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046469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_p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24AD03B-AB16-444B-9578-E5E8522E65E6}"/>
              </a:ext>
            </a:extLst>
          </p:cNvPr>
          <p:cNvSpPr/>
          <p:nvPr userDrawn="1"/>
        </p:nvSpPr>
        <p:spPr>
          <a:xfrm>
            <a:off x="1" y="6398566"/>
            <a:ext cx="12192000" cy="4594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37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B6441-39E4-40C8-A8BE-DC0461B30F0B}"/>
              </a:ext>
            </a:extLst>
          </p:cNvPr>
          <p:cNvSpPr/>
          <p:nvPr userDrawn="1"/>
        </p:nvSpPr>
        <p:spPr>
          <a:xfrm>
            <a:off x="1" y="1"/>
            <a:ext cx="12192000" cy="73959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B3D6F3"/>
              </a:gs>
              <a:gs pos="75000">
                <a:srgbClr val="196BAF"/>
              </a:gs>
              <a:gs pos="97000">
                <a:srgbClr val="1558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37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487628-3288-4E69-B4CA-F01578CFA21D}"/>
              </a:ext>
            </a:extLst>
          </p:cNvPr>
          <p:cNvSpPr/>
          <p:nvPr userDrawn="1"/>
        </p:nvSpPr>
        <p:spPr>
          <a:xfrm>
            <a:off x="1" y="169116"/>
            <a:ext cx="12192000" cy="407485"/>
          </a:xfrm>
          <a:prstGeom prst="rect">
            <a:avLst/>
          </a:prstGeom>
          <a:gradFill>
            <a:gsLst>
              <a:gs pos="0">
                <a:schemeClr val="bg1"/>
              </a:gs>
              <a:gs pos="40000">
                <a:srgbClr val="A9D1F5"/>
              </a:gs>
              <a:gs pos="75000">
                <a:srgbClr val="449EE8"/>
              </a:gs>
              <a:gs pos="100000">
                <a:srgbClr val="449EE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37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58638" y="2054371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B06A55CC-1D55-4355-AF4C-FF0F97E0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1EED420-81DF-407C-866A-58012A3D03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896" y="1157878"/>
            <a:ext cx="1060264" cy="101860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0A307EC-8ABB-4FAF-86E2-80E4E12ACC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1695" y="4347112"/>
            <a:ext cx="1351466" cy="101860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5943798-38EE-4782-9D73-D06127E258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83" y="2816214"/>
            <a:ext cx="1188177" cy="891163"/>
          </a:xfrm>
          <a:prstGeom prst="rect">
            <a:avLst/>
          </a:prstGeom>
        </p:spPr>
      </p:pic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0DA0BE31-0156-4BCD-8F2F-566E72D33D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11295" y="4647034"/>
            <a:ext cx="2770812" cy="143735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358">
                <a:solidFill>
                  <a:srgbClr val="002060"/>
                </a:solidFill>
              </a:defRPr>
            </a:lvl1pPr>
          </a:lstStyle>
          <a:p>
            <a:r>
              <a:rPr lang="fr-FR" dirty="0"/>
              <a:t>Coordonnées Auteur</a:t>
            </a:r>
          </a:p>
        </p:txBody>
      </p:sp>
    </p:spTree>
    <p:extLst>
      <p:ext uri="{BB962C8B-B14F-4D97-AF65-F5344CB8AC3E}">
        <p14:creationId xmlns:p14="http://schemas.microsoft.com/office/powerpoint/2010/main" val="98607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rps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532E9B0-DAA9-44C6-AAF2-26E03E153A30}"/>
              </a:ext>
            </a:extLst>
          </p:cNvPr>
          <p:cNvSpPr/>
          <p:nvPr userDrawn="1"/>
        </p:nvSpPr>
        <p:spPr>
          <a:xfrm>
            <a:off x="1" y="6398566"/>
            <a:ext cx="12192000" cy="4594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37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B6441-39E4-40C8-A8BE-DC0461B30F0B}"/>
              </a:ext>
            </a:extLst>
          </p:cNvPr>
          <p:cNvSpPr/>
          <p:nvPr userDrawn="1"/>
        </p:nvSpPr>
        <p:spPr>
          <a:xfrm>
            <a:off x="1" y="1"/>
            <a:ext cx="12192000" cy="739595"/>
          </a:xfrm>
          <a:prstGeom prst="rect">
            <a:avLst/>
          </a:prstGeom>
          <a:gradFill flip="none" rotWithShape="1">
            <a:gsLst>
              <a:gs pos="6000">
                <a:schemeClr val="bg1"/>
              </a:gs>
              <a:gs pos="25000">
                <a:srgbClr val="B3D6F3"/>
              </a:gs>
              <a:gs pos="75000">
                <a:srgbClr val="196BAF"/>
              </a:gs>
              <a:gs pos="97000">
                <a:srgbClr val="15588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37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E1066E-C7E4-4EF7-B195-8AF9E42CF2EC}"/>
              </a:ext>
            </a:extLst>
          </p:cNvPr>
          <p:cNvSpPr/>
          <p:nvPr userDrawn="1"/>
        </p:nvSpPr>
        <p:spPr>
          <a:xfrm>
            <a:off x="1" y="169116"/>
            <a:ext cx="12192000" cy="407485"/>
          </a:xfrm>
          <a:prstGeom prst="rect">
            <a:avLst/>
          </a:prstGeom>
          <a:gradFill>
            <a:gsLst>
              <a:gs pos="0">
                <a:schemeClr val="bg1"/>
              </a:gs>
              <a:gs pos="40000">
                <a:srgbClr val="A9D1F5"/>
              </a:gs>
              <a:gs pos="75000">
                <a:srgbClr val="449EE8"/>
              </a:gs>
              <a:gs pos="100000">
                <a:srgbClr val="449EE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37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27752" y="120178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B06A55CC-1D55-4355-AF4C-FF0F97E0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5943798-38EE-4782-9D73-D06127E258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9" y="68421"/>
            <a:ext cx="814853" cy="61116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55E31AC-7524-4DF3-88DC-84A98002E6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1848" y="68421"/>
            <a:ext cx="486330" cy="61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63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7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4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522D07-BB91-244F-93A9-A92EE8A42B0B}" type="datetime1">
              <a:rPr lang="ja-JP" altLang="en-US" smtClean="0"/>
              <a:t>2026/1/12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4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4" y="6467914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5" y="902591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88142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89DFD8-1A50-6973-3D07-69C94214F8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DAD7591-7752-9E66-924A-706308AF90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C319DB-D230-38E8-7F40-315AD6CFC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3D1-74A9-EE44-BB00-0FE0CB642732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7C97D1-BC98-FEEC-B174-81A899075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4FE8F2-4554-B813-DAAE-7AA45E36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3427602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601415-A29B-9E89-F9FB-ADFF32C9E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9F5B20-EB44-175B-F5C1-74246A9D0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9F733-CA50-9FA8-7D5D-15FD77507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C3EC-C558-6444-9327-B1D2E417DE7A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8D8183-A7F1-9683-5770-CFBB3FF3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C8624-B672-069F-0450-CC52F249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8178765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C5442D-52FF-807B-8192-F0B2D1A66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26EC6E-546D-0B75-407A-8543DFB6D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1B59B7-EA8F-39A6-C1EC-31620ED74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AE5D0-D72A-4E48-A5B4-006ABB07B169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023985-D7D1-7165-10F6-17308328C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DD91A8-6B5E-7BE1-2E1D-43162C628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21171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A6CBB9-7511-FD5F-34B9-D4B6BBB67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667AE-F37D-8521-DB87-5EE790040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72C7EA-DC71-A7AA-AF82-0C7209469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A691-1D4E-874A-9EF1-948FC117DF44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54349B-6BE7-D6AC-6174-00EEEFD4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5B7D6D-EA28-D58C-4AAC-A17CA64E9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1911753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EC209C-172E-6A65-3D7B-91030C3B4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859FCB-01F4-A5CF-FFA0-0FA4A3FBCA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DE47C4-AA73-1A76-7A2A-272EDE15AE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99F1280-55A9-9DB0-1E9B-F0692AD7B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4929-229A-B840-8709-CEADB0A89D18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820D1A5-A1A6-A2A1-53FC-AE45E4985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6C37EC-62DA-A9DE-3BE7-B6B01B8AB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238035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0FD688-526B-95EF-C1FB-0D98C1FA4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9121628-9928-BC8B-1596-CB9F2F889B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A2B5AA-C3F7-7466-1C47-484EA73870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8DB67C-B1D5-01C7-0BC8-F3FB9BD526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2A4E7B8-D68D-99A4-7AD0-2FE3F20E8B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6B6664A-EDC7-F66C-7F76-A5014E88C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2F52-00C3-6F4F-A514-FA1738E9C4EA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FF3BD86-8B2B-21E3-D224-E81349B03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7217988-CE95-4EB0-2221-53EFC72EF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3994360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409D5B-81A3-B022-7ECD-C4A9CD43A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B61C5C-96A8-BE0D-982D-63C4C1C5A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A884-8C32-6D45-998A-5A0D1582ECC9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EDC1916-18D6-6FDC-C17C-8F88223D9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6A4DB5-63F8-DAF8-CC85-CAE4A20AB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2496369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5FF0D9-8D38-79C4-9E57-F7F26721E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B0578-A4FC-374C-8D2C-5BFA1CCD931C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8C7FD60-6129-1E21-A740-8BC5282B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73354F2-C703-AD62-497B-E500A1D68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42778821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BDA133-183D-0AD3-D949-3D958645F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1EC547-6954-108F-7500-E4AF545C3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EA2543-D0A6-F4E1-5DF3-2FFBFACBF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E040F2-E7B1-10A3-2FAC-04492A8CA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975E-0306-1F47-B0E2-0969C7EC864E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AEBC56-6081-7890-8871-5D98C2D7B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1DA564-9D34-035C-C6B8-6FAF2ACBE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214112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20730-93E5-578F-A9A7-A8D8FB79B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CD6DD1D-86B4-C020-7EC5-0493D6BFFD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SE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9DD291-D8E5-DFDD-F94D-8835DBD9C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D8CC99-DF47-94F8-11D0-FC052AC5B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AEE8-F2B3-D645-84B8-D61692999556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34CBB5-B701-8F05-E1FA-79C1AF81E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E251D0B-1E48-4584-E0A1-A68DA65EE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7957545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3CAD16-0976-6242-901C-1313A7D15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D49156C-35B4-CBB0-7E2C-E3B897C7B6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A736C8-0EDF-CB85-CB9C-CE52B9D9D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B2C5-FEDB-0D4E-A824-C31666837297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85B341-2D8C-9AE5-507E-7EB34C677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BB49ED-01C3-C4EE-3945-4D015EE72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31120891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E4A1349-EA6F-3EBC-394D-3714A33A23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AE9F1C1-9D06-EF82-89EA-C475A6CB2E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218EE4-1436-78D6-04AD-B6C801C3A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752-3683-5144-896F-8602B1EFEDCF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7AE6E6-A666-8455-EDF3-BB8D7D4EC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6B7E8-068A-97F2-80D5-4CFE0F77C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2923365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7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4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D6A019-ED24-9A4F-B60C-2A894775C4CD}" type="datetime1">
              <a:rPr kumimoji="0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2026/1/12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4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FJPPN2024 @ Daejeong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4" y="6467914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5" y="902591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7473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70959-3389-F039-C458-9904F6E54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3D559E4-7662-5209-06CE-58E3CBBDE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01352E-CD04-9544-F8B7-79A9EF9EC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F274-3D15-1F40-98E9-A9EC72398520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27035F-3D42-CE5A-1726-C0819FFDA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2DE1DF-ECEC-A4B9-997C-5B15B9DB2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697616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DFD5E1-4829-555F-14DC-54A3B1A3A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3589D7-F42C-F717-DC84-E47FC0D81C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41EE844-C9BE-FEBE-AA1A-0AE361EC5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DF78153-9DF6-036D-1BF0-D4F99C4D7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82B3-F249-7848-A4A2-298FE5C1860C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60B0EE-ADBF-2AAB-3548-C8F385A6E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6AA944-48ED-F624-7B53-F94FC581D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53914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C3BD13-A696-E1D7-E50B-BC2CD7150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988FEE5-8C56-9AA2-3E69-4C7637D5A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EDF5ED-5F94-5B39-2A98-9D8FD5A3DA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CA16238-1396-0218-7FBF-AD366E4E00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BA86C57-37CB-794B-0E01-7FF3163726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653D3C1-01B7-1D0F-42DA-EACD902D4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4D96-72F6-824E-B226-73EA7ACD01BA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27F20F5-B36E-1621-F4BD-A0B9C11BD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09C5FB5-0A22-B6CF-F662-3803B66A0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802786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017685-8087-11DA-AE44-9B2221AED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61D06F6-24BF-A7F8-9691-8640FD953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F85DB-C893-5E49-8643-18DF5DA8E1E2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7FE9241-DC5C-BC9F-F3F6-122749FD3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BE4E5B6-074A-D49C-5F45-C39036B6E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855028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E983672-F22C-A36B-0091-D83B9E27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D9DD0-CB78-FC42-892D-7BA88DBB5C56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D4AB36F-850F-7994-35E0-493B4A90C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CAD3FF3-19C0-0FBF-0BFB-9C6DB126E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30546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1D78B3-DD24-3B43-3E7C-9E365E1F5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E0BF86-C189-74EB-3C88-206A3D11B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BDCD2D-F535-5911-841F-50F332939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2D31132-BE4F-4196-7DC8-C4E8DB3D8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7A7D-3892-D148-934C-1EBEDF388D90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25C74E-CADC-9D06-A370-C1069C6FB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C5A2F4-A6EF-FF00-58C5-34E9BCF2C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87939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E52B3E-2BF8-C50A-9B74-45D77B019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5B70E32-66C7-0C37-E6A8-FDF69561D5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SE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6F304F-BEC0-AF58-A653-3B35D67DA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D41A95-2F89-71A4-7A72-2217C7EDD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9C9-2F55-3A48-8D23-1C08BEF18265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F4E30D-30A6-B039-3068-6EF121F6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S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582549-B552-809A-DA58-FD04BD5ED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41078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5B7F6A9-0305-E258-9057-34EC30F8F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A78A69-2438-9962-5688-6A9903EC5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DF3D84-A479-21E9-0BCB-D9D0EFF7DE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DBA574-EA39-1B4E-81EC-DDC1ACF84AED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C172EB-67DF-20D5-09AA-98C320CBF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42DD99-CF17-B837-726B-719497166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5E7A0E-F556-BF4D-8079-14A5EC7D43D6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245677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9032" y="364731"/>
            <a:ext cx="10513938" cy="1325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825446"/>
            <a:ext cx="10513938" cy="4351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9032" y="6356721"/>
            <a:ext cx="2741673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4 June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848" y="6356721"/>
            <a:ext cx="4114306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Akira Miyazaki - akira.miyazaki@ijclab.in2p3.fr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1297" y="6356721"/>
            <a:ext cx="2741673" cy="364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654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hf hdr="0" ftr="0" dt="0"/>
  <p:txStyles>
    <p:titleStyle>
      <a:lvl1pPr algn="l" defTabSz="1034826" rtl="0" eaLnBrk="1" latinLnBrk="0" hangingPunct="1">
        <a:lnSpc>
          <a:spcPct val="90000"/>
        </a:lnSpc>
        <a:spcBef>
          <a:spcPct val="0"/>
        </a:spcBef>
        <a:buNone/>
        <a:defRPr sz="4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707" indent="-258707" algn="l" defTabSz="1034826" rtl="0" eaLnBrk="1" latinLnBrk="0" hangingPunct="1">
        <a:lnSpc>
          <a:spcPct val="90000"/>
        </a:lnSpc>
        <a:spcBef>
          <a:spcPts val="1132"/>
        </a:spcBef>
        <a:buFont typeface="Arial" panose="020B0604020202020204" pitchFamily="34" charset="0"/>
        <a:buChar char="•"/>
        <a:defRPr sz="3169" kern="1200">
          <a:solidFill>
            <a:schemeClr val="tx1"/>
          </a:solidFill>
          <a:latin typeface="+mn-lt"/>
          <a:ea typeface="+mn-ea"/>
          <a:cs typeface="+mn-cs"/>
        </a:defRPr>
      </a:lvl1pPr>
      <a:lvl2pPr marL="776120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16" kern="1200">
          <a:solidFill>
            <a:schemeClr val="tx1"/>
          </a:solidFill>
          <a:latin typeface="+mn-lt"/>
          <a:ea typeface="+mn-ea"/>
          <a:cs typeface="+mn-cs"/>
        </a:defRPr>
      </a:lvl2pPr>
      <a:lvl3pPr marL="129353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3" kern="1200">
          <a:solidFill>
            <a:schemeClr val="tx1"/>
          </a:solidFill>
          <a:latin typeface="+mn-lt"/>
          <a:ea typeface="+mn-ea"/>
          <a:cs typeface="+mn-cs"/>
        </a:defRPr>
      </a:lvl3pPr>
      <a:lvl4pPr marL="1810946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4pPr>
      <a:lvl5pPr marL="2328360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5pPr>
      <a:lvl6pPr marL="284577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6pPr>
      <a:lvl7pPr marL="3363186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7pPr>
      <a:lvl8pPr marL="3880599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8pPr>
      <a:lvl9pPr marL="4398013" indent="-258707" algn="l" defTabSz="1034826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1pPr>
      <a:lvl2pPr marL="51741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2pPr>
      <a:lvl3pPr marL="103482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3pPr>
      <a:lvl4pPr marL="1552240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4pPr>
      <a:lvl5pPr marL="206965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5pPr>
      <a:lvl6pPr marL="258706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6pPr>
      <a:lvl7pPr marL="3104479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7pPr>
      <a:lvl8pPr marL="3621893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8pPr>
      <a:lvl9pPr marL="4139306" algn="l" defTabSz="1034826" rtl="0" eaLnBrk="1" latinLnBrk="0" hangingPunct="1">
        <a:defRPr sz="20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6631C4C-592F-FDF3-B037-FB7972589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S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A14E52-B779-5335-55CF-A8549F44A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S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5B0E37-1B41-44A3-6417-918C0DEB67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422A9-92BC-014F-97D7-EF62E65C14EB}" type="datetime1">
              <a:rPr kumimoji="1" lang="ja-JP" altLang="en-US" smtClean="0"/>
              <a:t>2026/1/12</a:t>
            </a:fld>
            <a:endParaRPr kumimoji="1" lang="ja-S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5141D2-69B3-3539-1B85-2F538611E7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F0498A-845B-023C-D571-D6CBDDE33A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646CD-929C-B24E-96E0-B748A9F92F13}" type="slidenum">
              <a:rPr kumimoji="1" lang="ja-SE" altLang="en-US" smtClean="0"/>
              <a:t>‹#›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78372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image" Target="../media/image30.emf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4" Type="http://schemas.openxmlformats.org/officeDocument/2006/relationships/image" Target="../media/image36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7.png"/><Relationship Id="rId5" Type="http://schemas.openxmlformats.org/officeDocument/2006/relationships/hyperlink" Target="https://publikationen.bibliothek.kit.edu/270004230" TargetMode="External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7" Type="http://schemas.openxmlformats.org/officeDocument/2006/relationships/image" Target="../media/image60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1" Type="http://schemas.openxmlformats.org/officeDocument/2006/relationships/image" Target="../media/image66.emf"/><Relationship Id="rId2" Type="http://schemas.openxmlformats.org/officeDocument/2006/relationships/image" Target="../media/image64.png"/><Relationship Id="rId20" Type="http://schemas.openxmlformats.org/officeDocument/2006/relationships/image" Target="../media/image9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2.png"/><Relationship Id="rId22" Type="http://schemas.openxmlformats.org/officeDocument/2006/relationships/image" Target="../media/image67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tags" Target="../tags/tag3.xml"/><Relationship Id="rId7" Type="http://schemas.openxmlformats.org/officeDocument/2006/relationships/image" Target="../media/image7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2.emf"/><Relationship Id="rId5" Type="http://schemas.openxmlformats.org/officeDocument/2006/relationships/image" Target="../media/image78.png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5.png"/><Relationship Id="rId5" Type="http://schemas.openxmlformats.org/officeDocument/2006/relationships/image" Target="../media/image74.emf"/><Relationship Id="rId4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4.emf"/><Relationship Id="rId4" Type="http://schemas.openxmlformats.org/officeDocument/2006/relationships/image" Target="../media/image8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89.emf"/><Relationship Id="rId3" Type="http://schemas.openxmlformats.org/officeDocument/2006/relationships/image" Target="../media/image85.png"/><Relationship Id="rId7" Type="http://schemas.openxmlformats.org/officeDocument/2006/relationships/image" Target="../media/image75.png"/><Relationship Id="rId12" Type="http://schemas.openxmlformats.org/officeDocument/2006/relationships/image" Target="../media/image100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7.png"/><Relationship Id="rId11" Type="http://schemas.openxmlformats.org/officeDocument/2006/relationships/image" Target="../media/image99.png"/><Relationship Id="rId5" Type="http://schemas.openxmlformats.org/officeDocument/2006/relationships/image" Target="../media/image86.emf"/><Relationship Id="rId1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openxmlformats.org/officeDocument/2006/relationships/image" Target="../media/image94.png"/><Relationship Id="rId9" Type="http://schemas.openxmlformats.org/officeDocument/2006/relationships/hyperlink" Target="http://arxiv.org/abs/2509.13668" TargetMode="External"/><Relationship Id="rId14" Type="http://schemas.openxmlformats.org/officeDocument/2006/relationships/image" Target="../media/image9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97.png"/><Relationship Id="rId7" Type="http://schemas.openxmlformats.org/officeDocument/2006/relationships/image" Target="../media/image104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9.jpeg"/><Relationship Id="rId4" Type="http://schemas.openxmlformats.org/officeDocument/2006/relationships/image" Target="../media/image10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gif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15.tiff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8">
            <a:extLst>
              <a:ext uri="{FF2B5EF4-FFF2-40B4-BE49-F238E27FC236}">
                <a16:creationId xmlns:a16="http://schemas.microsoft.com/office/drawing/2014/main" id="{575663ED-4D64-4C15-995E-04D42184BAF4}"/>
              </a:ext>
            </a:extLst>
          </p:cNvPr>
          <p:cNvSpPr txBox="1"/>
          <p:nvPr/>
        </p:nvSpPr>
        <p:spPr>
          <a:xfrm>
            <a:off x="1031289" y="1810285"/>
            <a:ext cx="10129421" cy="2182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4527" b="1" i="0" u="non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Perspective</a:t>
            </a:r>
            <a:r>
              <a:rPr kumimoji="0" lang="en-GB" sz="4527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of Superconducting RF cavities on high-Q and high-</a:t>
            </a:r>
            <a:r>
              <a:rPr lang="en-GB" sz="4527" b="1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endParaRPr kumimoji="0" lang="en-GB" sz="4527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CNRS/IN2P3/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IJCLab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Akira Miyazaki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C395FD-B4B9-ACA1-DFBD-F0B8D9C59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1028" name="Picture 4" descr="IAS Program on Fundamental Physics (FP 2026)">
            <a:extLst>
              <a:ext uri="{FF2B5EF4-FFF2-40B4-BE49-F238E27FC236}">
                <a16:creationId xmlns:a16="http://schemas.microsoft.com/office/drawing/2014/main" id="{D2CC9114-AA6F-6078-DB45-BAF4EDEF6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516" y="3992806"/>
            <a:ext cx="7730836" cy="209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563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243" y="166955"/>
            <a:ext cx="11729420" cy="75963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Linear response </a:t>
            </a:r>
            <a:r>
              <a:rPr lang="en-US" dirty="0"/>
              <a:t>of condensed matter against classical RF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12" y="1710925"/>
            <a:ext cx="4118387" cy="3014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813" y="1646725"/>
            <a:ext cx="5783214" cy="22815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68184" y="1217964"/>
            <a:ext cx="263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 field is “small”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7084" y="3429186"/>
            <a:ext cx="44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6131" y="3438363"/>
            <a:ext cx="44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78882" y="3433775"/>
            <a:ext cx="1034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…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34812" y="2842637"/>
            <a:ext cx="2522787" cy="1108311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57599" y="2804725"/>
            <a:ext cx="1411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First order perturbation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194779" y="2839881"/>
            <a:ext cx="1646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Higher order terms ignored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64018" y="3288258"/>
            <a:ext cx="131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equilibrium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6348" y="3288258"/>
            <a:ext cx="131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equilibrium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02731" y="3979599"/>
            <a:ext cx="6047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responding current is given by 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equilibrium state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(fluctuation-dissipation theorem)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689832" y="1187382"/>
                <a:ext cx="291329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ℋ</m:t>
                      </m:r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ℋ</m:t>
                          </m:r>
                        </m:e>
                        <m:sub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</m:sSub>
                      <m:r>
                        <a:rPr kumimoji="0" 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en-US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ℋ</m:t>
                          </m:r>
                        </m:e>
                        <m:sub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𝑅𝐹</m:t>
                          </m:r>
                        </m:sub>
                      </m:sSub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9832" y="1187382"/>
                <a:ext cx="2913298" cy="430887"/>
              </a:xfrm>
              <a:prstGeom prst="rect">
                <a:avLst/>
              </a:prstGeom>
              <a:blipFill>
                <a:blip r:embed="rId4"/>
                <a:stretch>
                  <a:fillRect l="-2174" t="-2857" r="-3913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5370429" y="1173458"/>
            <a:ext cx="1257870" cy="4616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250377" y="5836468"/>
                <a:ext cx="1296765" cy="741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𝜎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𝜏</m:t>
                          </m:r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377" y="5836468"/>
                <a:ext cx="1296765" cy="741165"/>
              </a:xfrm>
              <a:prstGeom prst="rect">
                <a:avLst/>
              </a:prstGeom>
              <a:blipFill>
                <a:blip r:embed="rId5"/>
                <a:stretch>
                  <a:fillRect l="-1923" r="-962" b="-10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94C8-7723-4783-8D09-1B6CAAD726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2F6E3F6-BD92-1258-367C-90FDC5449099}"/>
              </a:ext>
            </a:extLst>
          </p:cNvPr>
          <p:cNvSpPr txBox="1"/>
          <p:nvPr/>
        </p:nvSpPr>
        <p:spPr>
          <a:xfrm>
            <a:off x="1734599" y="3567685"/>
            <a:ext cx="1260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A. Shimizu, </a:t>
            </a:r>
            <a:r>
              <a:rPr kumimoji="1" lang="en-US" altLang="ja-S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UTokyo</a:t>
            </a:r>
            <a:endParaRPr kumimoji="1" lang="ja-SE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946B198-28A7-2F4B-FC0F-031A10DEABEE}"/>
              </a:ext>
            </a:extLst>
          </p:cNvPr>
          <p:cNvSpPr txBox="1"/>
          <p:nvPr/>
        </p:nvSpPr>
        <p:spPr>
          <a:xfrm>
            <a:off x="9094955" y="1598839"/>
            <a:ext cx="263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(Suspicious in our case…)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9046D1AE-8749-AC22-D928-84E59CEECD51}"/>
                  </a:ext>
                </a:extLst>
              </p:cNvPr>
              <p:cNvSpPr txBox="1"/>
              <p:nvPr/>
            </p:nvSpPr>
            <p:spPr>
              <a:xfrm>
                <a:off x="868969" y="4935964"/>
                <a:ext cx="104540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ℋ</m:t>
                        </m:r>
                      </m:e>
                      <m:sub>
                        <m: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: Fermi Liquid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itchFamily="2" charset="2"/>
                  </a:rPr>
                  <a:t> Ohm’s law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ℋ</m:t>
                        </m:r>
                      </m:e>
                      <m:sub>
                        <m: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0" lang="en-GB" altLang="ja-SE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34" charset="-128"/>
                    <a:cs typeface="+mn-cs"/>
                  </a:rPr>
                  <a:t> : BCS </a:t>
                </a:r>
                <a:r>
                  <a:rPr kumimoji="0" lang="en-GB" altLang="ja-SE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34" charset="-128"/>
                    <a:cs typeface="+mn-cs"/>
                    <a:sym typeface="Wingdings" pitchFamily="2" charset="2"/>
                  </a:rPr>
                  <a:t> Mattis Bardeen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9046D1AE-8749-AC22-D928-84E59CEEC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969" y="4935964"/>
                <a:ext cx="10454061" cy="523220"/>
              </a:xfrm>
              <a:prstGeom prst="rect">
                <a:avLst/>
              </a:prstGeom>
              <a:blipFill>
                <a:blip r:embed="rId6"/>
                <a:stretch>
                  <a:fillRect l="-364" t="-13953" b="-279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12">
                <a:extLst>
                  <a:ext uri="{FF2B5EF4-FFF2-40B4-BE49-F238E27FC236}">
                    <a16:creationId xmlns:a16="http://schemas.microsoft.com/office/drawing/2014/main" id="{D0C5FA01-3D4A-289C-A6F1-44FCF946FBF5}"/>
                  </a:ext>
                </a:extLst>
              </p:cNvPr>
              <p:cNvSpPr/>
              <p:nvPr/>
            </p:nvSpPr>
            <p:spPr>
              <a:xfrm>
                <a:off x="6542919" y="5727693"/>
                <a:ext cx="2067681" cy="836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𝑠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~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𝜇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0</m:t>
                              </m:r>
                            </m:sub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𝜆</m:t>
                          </m:r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sup>
                      </m:sSup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𝜔</m:t>
                          </m:r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5" name="Rectangle 12">
                <a:extLst>
                  <a:ext uri="{FF2B5EF4-FFF2-40B4-BE49-F238E27FC236}">
                    <a16:creationId xmlns:a16="http://schemas.microsoft.com/office/drawing/2014/main" id="{D0C5FA01-3D4A-289C-A6F1-44FCF946FB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2919" y="5727693"/>
                <a:ext cx="2067681" cy="836832"/>
              </a:xfrm>
              <a:prstGeom prst="rect">
                <a:avLst/>
              </a:prstGeom>
              <a:blipFill>
                <a:blip r:embed="rId7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0540C22D-3DC1-DF0E-A41A-E658C1E24710}"/>
                  </a:ext>
                </a:extLst>
              </p:cNvPr>
              <p:cNvSpPr txBox="1"/>
              <p:nvPr/>
            </p:nvSpPr>
            <p:spPr>
              <a:xfrm>
                <a:off x="698031" y="5556551"/>
                <a:ext cx="2073135" cy="11835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SE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ja-SE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altLang="ja-SE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kumimoji="0" lang="en-US" altLang="ja-SE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altLang="ja-SE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kumimoji="0" lang="en-US" altLang="ja-SE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altLang="ja-SE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kumimoji="0" lang="en-US" altLang="ja-SE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sSub>
                                <m:sSubPr>
                                  <m:ctrlPr>
                                    <a:rPr kumimoji="0" lang="en-US" altLang="ja-SE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ja-SE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kumimoji="0" lang="en-US" altLang="ja-SE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0" lang="en-US" altLang="ja-SE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0540C22D-3DC1-DF0E-A41A-E658C1E24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031" y="5556551"/>
                <a:ext cx="2073135" cy="118352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4">
                <a:extLst>
                  <a:ext uri="{FF2B5EF4-FFF2-40B4-BE49-F238E27FC236}">
                    <a16:creationId xmlns:a16="http://schemas.microsoft.com/office/drawing/2014/main" id="{FD4BED56-04D4-3B90-5970-DA63DF4DB420}"/>
                  </a:ext>
                </a:extLst>
              </p:cNvPr>
              <p:cNvSpPr/>
              <p:nvPr/>
            </p:nvSpPr>
            <p:spPr>
              <a:xfrm>
                <a:off x="8761677" y="5723665"/>
                <a:ext cx="3168560" cy="8938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altLang="ja-SE" sz="240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lang="en-US" altLang="ja-SE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SE" sz="24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ja-S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altLang="ja-SE" sz="240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SE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SE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ja-SE" sz="2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US" altLang="ja-SE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Rectangle 24">
                <a:extLst>
                  <a:ext uri="{FF2B5EF4-FFF2-40B4-BE49-F238E27FC236}">
                    <a16:creationId xmlns:a16="http://schemas.microsoft.com/office/drawing/2014/main" id="{FD4BED56-04D4-3B90-5970-DA63DF4DB4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1677" y="5723665"/>
                <a:ext cx="3168560" cy="893899"/>
              </a:xfrm>
              <a:prstGeom prst="rect">
                <a:avLst/>
              </a:prstGeom>
              <a:blipFill>
                <a:blip r:embed="rId9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5EC923E-09BB-A08B-C37F-67005E0EECA3}"/>
              </a:ext>
            </a:extLst>
          </p:cNvPr>
          <p:cNvSpPr txBox="1"/>
          <p:nvPr/>
        </p:nvSpPr>
        <p:spPr>
          <a:xfrm>
            <a:off x="9328030" y="5418052"/>
            <a:ext cx="2932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Mattis &amp; Bardeen Phys Rev 111 412 (1958)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6CC7A39-5518-C9FC-F7AB-FC8D06E048C8}"/>
              </a:ext>
            </a:extLst>
          </p:cNvPr>
          <p:cNvSpPr txBox="1"/>
          <p:nvPr/>
        </p:nvSpPr>
        <p:spPr>
          <a:xfrm>
            <a:off x="3051028" y="5434383"/>
            <a:ext cx="3212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R. Kubo, J. Phys. Soc. </a:t>
            </a:r>
            <a:r>
              <a:rPr lang="en-GB" sz="1200" dirty="0" err="1"/>
              <a:t>Jpn</a:t>
            </a:r>
            <a:r>
              <a:rPr lang="en-GB" sz="1200" dirty="0"/>
              <a:t>. 12, pp. 570-586 (1957)</a:t>
            </a:r>
          </a:p>
        </p:txBody>
      </p:sp>
    </p:spTree>
    <p:extLst>
      <p:ext uri="{BB962C8B-B14F-4D97-AF65-F5344CB8AC3E}">
        <p14:creationId xmlns:p14="http://schemas.microsoft.com/office/powerpoint/2010/main" val="2693262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8A646B-8F4A-6404-0505-C491F67E1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726" y="169117"/>
            <a:ext cx="8024188" cy="488983"/>
          </a:xfrm>
        </p:spPr>
        <p:txBody>
          <a:bodyPr>
            <a:normAutofit fontScale="90000"/>
          </a:bodyPr>
          <a:lstStyle/>
          <a:p>
            <a:r>
              <a:rPr lang="en-GB" dirty="0"/>
              <a:t>Linear response theory can be approximated by Fermi’s Golden rule 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C887FF7-6406-D0D3-C6FC-081F5026E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DE63EF0-BF84-33FD-A035-225C0C672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636" y="3256251"/>
            <a:ext cx="3978160" cy="31769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2">
                <a:extLst>
                  <a:ext uri="{FF2B5EF4-FFF2-40B4-BE49-F238E27FC236}">
                    <a16:creationId xmlns:a16="http://schemas.microsoft.com/office/drawing/2014/main" id="{1BE2BAB2-C6F3-0AA2-5BF0-E22376A067B8}"/>
                  </a:ext>
                </a:extLst>
              </p:cNvPr>
              <p:cNvSpPr txBox="1"/>
              <p:nvPr/>
            </p:nvSpPr>
            <p:spPr>
              <a:xfrm>
                <a:off x="91675" y="1564662"/>
                <a:ext cx="2464120" cy="4404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𝑠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𝑃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≅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brk m:alnAt="7"/>
                            </m:r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 </m:t>
                          </m:r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7"/>
                                </m:r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𝑝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7"/>
                            </m:r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</m:t>
                          </m:r>
                          <m:acc>
                            <m:accPr>
                              <m:chr m:val="⃗"/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𝑘</m:t>
                              </m:r>
                            </m:e>
                          </m:acc>
                        </m:sub>
                      </m:sSub>
                    </m:oMath>
                  </m:oMathPara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2">
                <a:extLst>
                  <a:ext uri="{FF2B5EF4-FFF2-40B4-BE49-F238E27FC236}">
                    <a16:creationId xmlns:a16="http://schemas.microsoft.com/office/drawing/2014/main" id="{1BE2BAB2-C6F3-0AA2-5BF0-E22376A06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75" y="1564662"/>
                <a:ext cx="2464120" cy="440442"/>
              </a:xfrm>
              <a:prstGeom prst="rect">
                <a:avLst/>
              </a:prstGeom>
              <a:blipFill>
                <a:blip r:embed="rId3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>
            <a:extLst>
              <a:ext uri="{FF2B5EF4-FFF2-40B4-BE49-F238E27FC236}">
                <a16:creationId xmlns:a16="http://schemas.microsoft.com/office/drawing/2014/main" id="{CF301178-5A11-7414-FBFB-FAD45D3D4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7874" y="1170053"/>
            <a:ext cx="2381119" cy="1105762"/>
          </a:xfrm>
          <a:prstGeom prst="rect">
            <a:avLst/>
          </a:prstGeom>
        </p:spPr>
      </p:pic>
      <p:cxnSp>
        <p:nvCxnSpPr>
          <p:cNvPr id="8" name="Straight Connector 4">
            <a:extLst>
              <a:ext uri="{FF2B5EF4-FFF2-40B4-BE49-F238E27FC236}">
                <a16:creationId xmlns:a16="http://schemas.microsoft.com/office/drawing/2014/main" id="{4AC7BBE3-E519-61A2-1B17-3E2BE8EFD07E}"/>
              </a:ext>
            </a:extLst>
          </p:cNvPr>
          <p:cNvCxnSpPr/>
          <p:nvPr/>
        </p:nvCxnSpPr>
        <p:spPr>
          <a:xfrm>
            <a:off x="2577908" y="1106189"/>
            <a:ext cx="0" cy="1175914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">
            <a:extLst>
              <a:ext uri="{FF2B5EF4-FFF2-40B4-BE49-F238E27FC236}">
                <a16:creationId xmlns:a16="http://schemas.microsoft.com/office/drawing/2014/main" id="{7A2B4B0F-6E43-F7AD-6AAF-2423BCE77270}"/>
              </a:ext>
            </a:extLst>
          </p:cNvPr>
          <p:cNvCxnSpPr/>
          <p:nvPr/>
        </p:nvCxnSpPr>
        <p:spPr>
          <a:xfrm>
            <a:off x="4835342" y="1108900"/>
            <a:ext cx="809" cy="117320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6">
                <a:extLst>
                  <a:ext uri="{FF2B5EF4-FFF2-40B4-BE49-F238E27FC236}">
                    <a16:creationId xmlns:a16="http://schemas.microsoft.com/office/drawing/2014/main" id="{392EA161-618B-6D75-02F3-AB00B18A1074}"/>
                  </a:ext>
                </a:extLst>
              </p:cNvPr>
              <p:cNvSpPr txBox="1"/>
              <p:nvPr/>
            </p:nvSpPr>
            <p:spPr>
              <a:xfrm>
                <a:off x="4981994" y="1638447"/>
                <a:ext cx="28533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</m:oMath>
                  </m:oMathPara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6">
                <a:extLst>
                  <a:ext uri="{FF2B5EF4-FFF2-40B4-BE49-F238E27FC236}">
                    <a16:creationId xmlns:a16="http://schemas.microsoft.com/office/drawing/2014/main" id="{392EA161-618B-6D75-02F3-AB00B18A10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994" y="1638447"/>
                <a:ext cx="285335" cy="369332"/>
              </a:xfrm>
              <a:prstGeom prst="rect">
                <a:avLst/>
              </a:prstGeom>
              <a:blipFill>
                <a:blip r:embed="rId5"/>
                <a:stretch>
                  <a:fillRect l="-17391" r="-17391"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7">
            <a:extLst>
              <a:ext uri="{FF2B5EF4-FFF2-40B4-BE49-F238E27FC236}">
                <a16:creationId xmlns:a16="http://schemas.microsoft.com/office/drawing/2014/main" id="{AEDB524D-0887-4CC1-747B-D3386A86C609}"/>
              </a:ext>
            </a:extLst>
          </p:cNvPr>
          <p:cNvSpPr txBox="1"/>
          <p:nvPr/>
        </p:nvSpPr>
        <p:spPr>
          <a:xfrm>
            <a:off x="5311556" y="1616970"/>
            <a:ext cx="6056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(photon energy) x (net # of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absorbed photons)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8">
                <a:extLst>
                  <a:ext uri="{FF2B5EF4-FFF2-40B4-BE49-F238E27FC236}">
                    <a16:creationId xmlns:a16="http://schemas.microsoft.com/office/drawing/2014/main" id="{668DFA0A-210A-E742-E030-ECDE50CCE10F}"/>
                  </a:ext>
                </a:extLst>
              </p:cNvPr>
              <p:cNvSpPr txBox="1"/>
              <p:nvPr/>
            </p:nvSpPr>
            <p:spPr>
              <a:xfrm>
                <a:off x="572615" y="2418978"/>
                <a:ext cx="8932253" cy="10793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=ℏ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𝜔</m:t>
                      </m:r>
                      <m:d>
                        <m:d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</m:t>
                              </m:r>
                            </m:sub>
                          </m:s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=ℏ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𝜔</m:t>
                      </m:r>
                      <m:nary>
                        <m:naryPr>
                          <m:limLoc m:val="undOvr"/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Δ</m:t>
                          </m:r>
                        </m:sub>
                        <m:sup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∞</m:t>
                          </m:r>
                        </m:sup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𝑑𝐸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𝐸</m:t>
                                  </m:r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+ℏ</m:t>
                                  </m:r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</m:t>
                          </m:r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𝑁</m:t>
                          </m:r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𝐸</m:t>
                              </m:r>
                            </m:e>
                          </m:d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𝑁</m:t>
                          </m:r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𝐸</m:t>
                              </m:r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+ℏ</m:t>
                              </m:r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𝜔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8">
                <a:extLst>
                  <a:ext uri="{FF2B5EF4-FFF2-40B4-BE49-F238E27FC236}">
                    <a16:creationId xmlns:a16="http://schemas.microsoft.com/office/drawing/2014/main" id="{668DFA0A-210A-E742-E030-ECDE50CCE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615" y="2418978"/>
                <a:ext cx="8932253" cy="1079398"/>
              </a:xfrm>
              <a:prstGeom prst="rect">
                <a:avLst/>
              </a:prstGeom>
              <a:blipFill>
                <a:blip r:embed="rId6"/>
                <a:stretch>
                  <a:fillRect t="-130233" b="-1941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AAF58BC-7D83-1543-5866-55BE21F40BC7}"/>
              </a:ext>
            </a:extLst>
          </p:cNvPr>
          <p:cNvCxnSpPr/>
          <p:nvPr/>
        </p:nvCxnSpPr>
        <p:spPr>
          <a:xfrm flipV="1">
            <a:off x="10267917" y="2170472"/>
            <a:ext cx="0" cy="7124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56BE5EC-24DB-1C59-223C-D5F12737ABAC}"/>
              </a:ext>
            </a:extLst>
          </p:cNvPr>
          <p:cNvCxnSpPr/>
          <p:nvPr/>
        </p:nvCxnSpPr>
        <p:spPr>
          <a:xfrm>
            <a:off x="10392609" y="2758248"/>
            <a:ext cx="65116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AC363DA-85BD-33B0-9F81-1553F6E15CED}"/>
              </a:ext>
            </a:extLst>
          </p:cNvPr>
          <p:cNvCxnSpPr/>
          <p:nvPr/>
        </p:nvCxnSpPr>
        <p:spPr>
          <a:xfrm>
            <a:off x="10332575" y="2363810"/>
            <a:ext cx="65116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B2FEC12E-8E47-D4AA-A6C3-FA13A441DC04}"/>
              </a:ext>
            </a:extLst>
          </p:cNvPr>
          <p:cNvSpPr/>
          <p:nvPr/>
        </p:nvSpPr>
        <p:spPr>
          <a:xfrm>
            <a:off x="10635065" y="2669072"/>
            <a:ext cx="162000" cy="1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4153670-E6F2-AF2F-7143-80B795F43360}"/>
              </a:ext>
            </a:extLst>
          </p:cNvPr>
          <p:cNvSpPr/>
          <p:nvPr/>
        </p:nvSpPr>
        <p:spPr>
          <a:xfrm>
            <a:off x="10625465" y="2266879"/>
            <a:ext cx="162000" cy="16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A90E2CF-A307-0087-895F-5046027D7BDD}"/>
              </a:ext>
            </a:extLst>
          </p:cNvPr>
          <p:cNvCxnSpPr/>
          <p:nvPr/>
        </p:nvCxnSpPr>
        <p:spPr>
          <a:xfrm flipV="1">
            <a:off x="10891374" y="2401171"/>
            <a:ext cx="0" cy="321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5D3C1A4D-4F39-A958-ED18-57E0D3CB6C0D}"/>
              </a:ext>
            </a:extLst>
          </p:cNvPr>
          <p:cNvSpPr/>
          <p:nvPr/>
        </p:nvSpPr>
        <p:spPr>
          <a:xfrm rot="9309650" flipV="1">
            <a:off x="10928809" y="2410036"/>
            <a:ext cx="666194" cy="45719"/>
          </a:xfrm>
          <a:custGeom>
            <a:avLst/>
            <a:gdLst>
              <a:gd name="connsiteX0" fmla="*/ 0 w 2092037"/>
              <a:gd name="connsiteY0" fmla="*/ 28682 h 326574"/>
              <a:gd name="connsiteX1" fmla="*/ 193964 w 2092037"/>
              <a:gd name="connsiteY1" fmla="*/ 174155 h 326574"/>
              <a:gd name="connsiteX2" fmla="*/ 381000 w 2092037"/>
              <a:gd name="connsiteY2" fmla="*/ 35609 h 326574"/>
              <a:gd name="connsiteX3" fmla="*/ 581891 w 2092037"/>
              <a:gd name="connsiteY3" fmla="*/ 153373 h 326574"/>
              <a:gd name="connsiteX4" fmla="*/ 741218 w 2092037"/>
              <a:gd name="connsiteY4" fmla="*/ 21755 h 326574"/>
              <a:gd name="connsiteX5" fmla="*/ 921328 w 2092037"/>
              <a:gd name="connsiteY5" fmla="*/ 139518 h 326574"/>
              <a:gd name="connsiteX6" fmla="*/ 1108364 w 2092037"/>
              <a:gd name="connsiteY6" fmla="*/ 14828 h 326574"/>
              <a:gd name="connsiteX7" fmla="*/ 1274618 w 2092037"/>
              <a:gd name="connsiteY7" fmla="*/ 167228 h 326574"/>
              <a:gd name="connsiteX8" fmla="*/ 1468582 w 2092037"/>
              <a:gd name="connsiteY8" fmla="*/ 973 h 326574"/>
              <a:gd name="connsiteX9" fmla="*/ 1614055 w 2092037"/>
              <a:gd name="connsiteY9" fmla="*/ 97955 h 326574"/>
              <a:gd name="connsiteX10" fmla="*/ 1939637 w 2092037"/>
              <a:gd name="connsiteY10" fmla="*/ 84100 h 326574"/>
              <a:gd name="connsiteX11" fmla="*/ 2092037 w 2092037"/>
              <a:gd name="connsiteY11" fmla="*/ 326555 h 326574"/>
              <a:gd name="connsiteX0" fmla="*/ 0 w 2268637"/>
              <a:gd name="connsiteY0" fmla="*/ 28682 h 174162"/>
              <a:gd name="connsiteX1" fmla="*/ 193964 w 2268637"/>
              <a:gd name="connsiteY1" fmla="*/ 174155 h 174162"/>
              <a:gd name="connsiteX2" fmla="*/ 381000 w 2268637"/>
              <a:gd name="connsiteY2" fmla="*/ 35609 h 174162"/>
              <a:gd name="connsiteX3" fmla="*/ 581891 w 2268637"/>
              <a:gd name="connsiteY3" fmla="*/ 153373 h 174162"/>
              <a:gd name="connsiteX4" fmla="*/ 741218 w 2268637"/>
              <a:gd name="connsiteY4" fmla="*/ 21755 h 174162"/>
              <a:gd name="connsiteX5" fmla="*/ 921328 w 2268637"/>
              <a:gd name="connsiteY5" fmla="*/ 139518 h 174162"/>
              <a:gd name="connsiteX6" fmla="*/ 1108364 w 2268637"/>
              <a:gd name="connsiteY6" fmla="*/ 14828 h 174162"/>
              <a:gd name="connsiteX7" fmla="*/ 1274618 w 2268637"/>
              <a:gd name="connsiteY7" fmla="*/ 167228 h 174162"/>
              <a:gd name="connsiteX8" fmla="*/ 1468582 w 2268637"/>
              <a:gd name="connsiteY8" fmla="*/ 973 h 174162"/>
              <a:gd name="connsiteX9" fmla="*/ 1614055 w 2268637"/>
              <a:gd name="connsiteY9" fmla="*/ 97955 h 174162"/>
              <a:gd name="connsiteX10" fmla="*/ 1939637 w 2268637"/>
              <a:gd name="connsiteY10" fmla="*/ 84100 h 174162"/>
              <a:gd name="connsiteX11" fmla="*/ 2268637 w 2268637"/>
              <a:gd name="connsiteY11" fmla="*/ 102545 h 174162"/>
              <a:gd name="connsiteX0" fmla="*/ 0 w 2268637"/>
              <a:gd name="connsiteY0" fmla="*/ 28719 h 174199"/>
              <a:gd name="connsiteX1" fmla="*/ 193964 w 2268637"/>
              <a:gd name="connsiteY1" fmla="*/ 174192 h 174199"/>
              <a:gd name="connsiteX2" fmla="*/ 381000 w 2268637"/>
              <a:gd name="connsiteY2" fmla="*/ 35646 h 174199"/>
              <a:gd name="connsiteX3" fmla="*/ 581891 w 2268637"/>
              <a:gd name="connsiteY3" fmla="*/ 153410 h 174199"/>
              <a:gd name="connsiteX4" fmla="*/ 741218 w 2268637"/>
              <a:gd name="connsiteY4" fmla="*/ 21792 h 174199"/>
              <a:gd name="connsiteX5" fmla="*/ 921328 w 2268637"/>
              <a:gd name="connsiteY5" fmla="*/ 139555 h 174199"/>
              <a:gd name="connsiteX6" fmla="*/ 1108364 w 2268637"/>
              <a:gd name="connsiteY6" fmla="*/ 14865 h 174199"/>
              <a:gd name="connsiteX7" fmla="*/ 1274618 w 2268637"/>
              <a:gd name="connsiteY7" fmla="*/ 167265 h 174199"/>
              <a:gd name="connsiteX8" fmla="*/ 1468582 w 2268637"/>
              <a:gd name="connsiteY8" fmla="*/ 1010 h 174199"/>
              <a:gd name="connsiteX9" fmla="*/ 1614055 w 2268637"/>
              <a:gd name="connsiteY9" fmla="*/ 97992 h 174199"/>
              <a:gd name="connsiteX10" fmla="*/ 1943033 w 2268637"/>
              <a:gd name="connsiteY10" fmla="*/ 107112 h 174199"/>
              <a:gd name="connsiteX11" fmla="*/ 2268637 w 2268637"/>
              <a:gd name="connsiteY11" fmla="*/ 102582 h 174199"/>
              <a:gd name="connsiteX0" fmla="*/ 0 w 1975651"/>
              <a:gd name="connsiteY0" fmla="*/ 28719 h 174199"/>
              <a:gd name="connsiteX1" fmla="*/ 193964 w 1975651"/>
              <a:gd name="connsiteY1" fmla="*/ 174192 h 174199"/>
              <a:gd name="connsiteX2" fmla="*/ 381000 w 1975651"/>
              <a:gd name="connsiteY2" fmla="*/ 35646 h 174199"/>
              <a:gd name="connsiteX3" fmla="*/ 581891 w 1975651"/>
              <a:gd name="connsiteY3" fmla="*/ 153410 h 174199"/>
              <a:gd name="connsiteX4" fmla="*/ 741218 w 1975651"/>
              <a:gd name="connsiteY4" fmla="*/ 21792 h 174199"/>
              <a:gd name="connsiteX5" fmla="*/ 921328 w 1975651"/>
              <a:gd name="connsiteY5" fmla="*/ 139555 h 174199"/>
              <a:gd name="connsiteX6" fmla="*/ 1108364 w 1975651"/>
              <a:gd name="connsiteY6" fmla="*/ 14865 h 174199"/>
              <a:gd name="connsiteX7" fmla="*/ 1274618 w 1975651"/>
              <a:gd name="connsiteY7" fmla="*/ 167265 h 174199"/>
              <a:gd name="connsiteX8" fmla="*/ 1468582 w 1975651"/>
              <a:gd name="connsiteY8" fmla="*/ 1010 h 174199"/>
              <a:gd name="connsiteX9" fmla="*/ 1614055 w 1975651"/>
              <a:gd name="connsiteY9" fmla="*/ 97992 h 174199"/>
              <a:gd name="connsiteX10" fmla="*/ 1943033 w 1975651"/>
              <a:gd name="connsiteY10" fmla="*/ 107112 h 174199"/>
              <a:gd name="connsiteX11" fmla="*/ 1969775 w 1975651"/>
              <a:gd name="connsiteY11" fmla="*/ 108326 h 174199"/>
              <a:gd name="connsiteX0" fmla="*/ 0 w 1969775"/>
              <a:gd name="connsiteY0" fmla="*/ 28722 h 174202"/>
              <a:gd name="connsiteX1" fmla="*/ 193964 w 1969775"/>
              <a:gd name="connsiteY1" fmla="*/ 174195 h 174202"/>
              <a:gd name="connsiteX2" fmla="*/ 381000 w 1969775"/>
              <a:gd name="connsiteY2" fmla="*/ 35649 h 174202"/>
              <a:gd name="connsiteX3" fmla="*/ 581891 w 1969775"/>
              <a:gd name="connsiteY3" fmla="*/ 153413 h 174202"/>
              <a:gd name="connsiteX4" fmla="*/ 741218 w 1969775"/>
              <a:gd name="connsiteY4" fmla="*/ 21795 h 174202"/>
              <a:gd name="connsiteX5" fmla="*/ 921328 w 1969775"/>
              <a:gd name="connsiteY5" fmla="*/ 139558 h 174202"/>
              <a:gd name="connsiteX6" fmla="*/ 1108364 w 1969775"/>
              <a:gd name="connsiteY6" fmla="*/ 14868 h 174202"/>
              <a:gd name="connsiteX7" fmla="*/ 1274618 w 1969775"/>
              <a:gd name="connsiteY7" fmla="*/ 167268 h 174202"/>
              <a:gd name="connsiteX8" fmla="*/ 1468582 w 1969775"/>
              <a:gd name="connsiteY8" fmla="*/ 1013 h 174202"/>
              <a:gd name="connsiteX9" fmla="*/ 1614055 w 1969775"/>
              <a:gd name="connsiteY9" fmla="*/ 97995 h 174202"/>
              <a:gd name="connsiteX10" fmla="*/ 1783413 w 1969775"/>
              <a:gd name="connsiteY10" fmla="*/ 109030 h 174202"/>
              <a:gd name="connsiteX11" fmla="*/ 1969775 w 1969775"/>
              <a:gd name="connsiteY11" fmla="*/ 108329 h 174202"/>
              <a:gd name="connsiteX0" fmla="*/ 0 w 1969775"/>
              <a:gd name="connsiteY0" fmla="*/ 30621 h 176101"/>
              <a:gd name="connsiteX1" fmla="*/ 193964 w 1969775"/>
              <a:gd name="connsiteY1" fmla="*/ 176094 h 176101"/>
              <a:gd name="connsiteX2" fmla="*/ 381000 w 1969775"/>
              <a:gd name="connsiteY2" fmla="*/ 37548 h 176101"/>
              <a:gd name="connsiteX3" fmla="*/ 581891 w 1969775"/>
              <a:gd name="connsiteY3" fmla="*/ 155312 h 176101"/>
              <a:gd name="connsiteX4" fmla="*/ 741218 w 1969775"/>
              <a:gd name="connsiteY4" fmla="*/ 23694 h 176101"/>
              <a:gd name="connsiteX5" fmla="*/ 921328 w 1969775"/>
              <a:gd name="connsiteY5" fmla="*/ 141457 h 176101"/>
              <a:gd name="connsiteX6" fmla="*/ 1108364 w 1969775"/>
              <a:gd name="connsiteY6" fmla="*/ 16767 h 176101"/>
              <a:gd name="connsiteX7" fmla="*/ 1274618 w 1969775"/>
              <a:gd name="connsiteY7" fmla="*/ 169167 h 176101"/>
              <a:gd name="connsiteX8" fmla="*/ 1454997 w 1969775"/>
              <a:gd name="connsiteY8" fmla="*/ 997 h 176101"/>
              <a:gd name="connsiteX9" fmla="*/ 1614055 w 1969775"/>
              <a:gd name="connsiteY9" fmla="*/ 99894 h 176101"/>
              <a:gd name="connsiteX10" fmla="*/ 1783413 w 1969775"/>
              <a:gd name="connsiteY10" fmla="*/ 110929 h 176101"/>
              <a:gd name="connsiteX11" fmla="*/ 1969775 w 1969775"/>
              <a:gd name="connsiteY11" fmla="*/ 110228 h 176101"/>
              <a:gd name="connsiteX0" fmla="*/ 0 w 1969775"/>
              <a:gd name="connsiteY0" fmla="*/ 29754 h 175234"/>
              <a:gd name="connsiteX1" fmla="*/ 193964 w 1969775"/>
              <a:gd name="connsiteY1" fmla="*/ 175227 h 175234"/>
              <a:gd name="connsiteX2" fmla="*/ 381000 w 1969775"/>
              <a:gd name="connsiteY2" fmla="*/ 36681 h 175234"/>
              <a:gd name="connsiteX3" fmla="*/ 581891 w 1969775"/>
              <a:gd name="connsiteY3" fmla="*/ 154445 h 175234"/>
              <a:gd name="connsiteX4" fmla="*/ 741218 w 1969775"/>
              <a:gd name="connsiteY4" fmla="*/ 22827 h 175234"/>
              <a:gd name="connsiteX5" fmla="*/ 921328 w 1969775"/>
              <a:gd name="connsiteY5" fmla="*/ 140590 h 175234"/>
              <a:gd name="connsiteX6" fmla="*/ 1108364 w 1969775"/>
              <a:gd name="connsiteY6" fmla="*/ 15900 h 175234"/>
              <a:gd name="connsiteX7" fmla="*/ 1274618 w 1969775"/>
              <a:gd name="connsiteY7" fmla="*/ 168300 h 175234"/>
              <a:gd name="connsiteX8" fmla="*/ 1454997 w 1969775"/>
              <a:gd name="connsiteY8" fmla="*/ 130 h 175234"/>
              <a:gd name="connsiteX9" fmla="*/ 1614055 w 1969775"/>
              <a:gd name="connsiteY9" fmla="*/ 99027 h 175234"/>
              <a:gd name="connsiteX10" fmla="*/ 1783413 w 1969775"/>
              <a:gd name="connsiteY10" fmla="*/ 110062 h 175234"/>
              <a:gd name="connsiteX11" fmla="*/ 1969775 w 1969775"/>
              <a:gd name="connsiteY11" fmla="*/ 109361 h 175234"/>
              <a:gd name="connsiteX0" fmla="*/ 0 w 1969775"/>
              <a:gd name="connsiteY0" fmla="*/ 30256 h 175736"/>
              <a:gd name="connsiteX1" fmla="*/ 193964 w 1969775"/>
              <a:gd name="connsiteY1" fmla="*/ 175729 h 175736"/>
              <a:gd name="connsiteX2" fmla="*/ 381000 w 1969775"/>
              <a:gd name="connsiteY2" fmla="*/ 37183 h 175736"/>
              <a:gd name="connsiteX3" fmla="*/ 581891 w 1969775"/>
              <a:gd name="connsiteY3" fmla="*/ 154947 h 175736"/>
              <a:gd name="connsiteX4" fmla="*/ 741218 w 1969775"/>
              <a:gd name="connsiteY4" fmla="*/ 23329 h 175736"/>
              <a:gd name="connsiteX5" fmla="*/ 921328 w 1969775"/>
              <a:gd name="connsiteY5" fmla="*/ 141092 h 175736"/>
              <a:gd name="connsiteX6" fmla="*/ 1108364 w 1969775"/>
              <a:gd name="connsiteY6" fmla="*/ 16402 h 175736"/>
              <a:gd name="connsiteX7" fmla="*/ 1294995 w 1969775"/>
              <a:gd name="connsiteY7" fmla="*/ 153485 h 175736"/>
              <a:gd name="connsiteX8" fmla="*/ 1454997 w 1969775"/>
              <a:gd name="connsiteY8" fmla="*/ 632 h 175736"/>
              <a:gd name="connsiteX9" fmla="*/ 1614055 w 1969775"/>
              <a:gd name="connsiteY9" fmla="*/ 99529 h 175736"/>
              <a:gd name="connsiteX10" fmla="*/ 1783413 w 1969775"/>
              <a:gd name="connsiteY10" fmla="*/ 110564 h 175736"/>
              <a:gd name="connsiteX11" fmla="*/ 1969775 w 1969775"/>
              <a:gd name="connsiteY11" fmla="*/ 109863 h 175736"/>
              <a:gd name="connsiteX0" fmla="*/ 0 w 1969775"/>
              <a:gd name="connsiteY0" fmla="*/ 31107 h 176587"/>
              <a:gd name="connsiteX1" fmla="*/ 193964 w 1969775"/>
              <a:gd name="connsiteY1" fmla="*/ 176580 h 176587"/>
              <a:gd name="connsiteX2" fmla="*/ 381000 w 1969775"/>
              <a:gd name="connsiteY2" fmla="*/ 38034 h 176587"/>
              <a:gd name="connsiteX3" fmla="*/ 581891 w 1969775"/>
              <a:gd name="connsiteY3" fmla="*/ 155798 h 176587"/>
              <a:gd name="connsiteX4" fmla="*/ 741218 w 1969775"/>
              <a:gd name="connsiteY4" fmla="*/ 24180 h 176587"/>
              <a:gd name="connsiteX5" fmla="*/ 921328 w 1969775"/>
              <a:gd name="connsiteY5" fmla="*/ 141943 h 176587"/>
              <a:gd name="connsiteX6" fmla="*/ 1087987 w 1969775"/>
              <a:gd name="connsiteY6" fmla="*/ 22 h 176587"/>
              <a:gd name="connsiteX7" fmla="*/ 1294995 w 1969775"/>
              <a:gd name="connsiteY7" fmla="*/ 154336 h 176587"/>
              <a:gd name="connsiteX8" fmla="*/ 1454997 w 1969775"/>
              <a:gd name="connsiteY8" fmla="*/ 1483 h 176587"/>
              <a:gd name="connsiteX9" fmla="*/ 1614055 w 1969775"/>
              <a:gd name="connsiteY9" fmla="*/ 100380 h 176587"/>
              <a:gd name="connsiteX10" fmla="*/ 1783413 w 1969775"/>
              <a:gd name="connsiteY10" fmla="*/ 111415 h 176587"/>
              <a:gd name="connsiteX11" fmla="*/ 1969775 w 1969775"/>
              <a:gd name="connsiteY11" fmla="*/ 110714 h 176587"/>
              <a:gd name="connsiteX0" fmla="*/ 0 w 1969775"/>
              <a:gd name="connsiteY0" fmla="*/ 31107 h 176587"/>
              <a:gd name="connsiteX1" fmla="*/ 193964 w 1969775"/>
              <a:gd name="connsiteY1" fmla="*/ 176580 h 176587"/>
              <a:gd name="connsiteX2" fmla="*/ 381000 w 1969775"/>
              <a:gd name="connsiteY2" fmla="*/ 38034 h 176587"/>
              <a:gd name="connsiteX3" fmla="*/ 581891 w 1969775"/>
              <a:gd name="connsiteY3" fmla="*/ 155798 h 176587"/>
              <a:gd name="connsiteX4" fmla="*/ 741218 w 1969775"/>
              <a:gd name="connsiteY4" fmla="*/ 24180 h 176587"/>
              <a:gd name="connsiteX5" fmla="*/ 921328 w 1969775"/>
              <a:gd name="connsiteY5" fmla="*/ 141943 h 176587"/>
              <a:gd name="connsiteX6" fmla="*/ 1087987 w 1969775"/>
              <a:gd name="connsiteY6" fmla="*/ 22 h 176587"/>
              <a:gd name="connsiteX7" fmla="*/ 1294995 w 1969775"/>
              <a:gd name="connsiteY7" fmla="*/ 154336 h 176587"/>
              <a:gd name="connsiteX8" fmla="*/ 1454997 w 1969775"/>
              <a:gd name="connsiteY8" fmla="*/ 1483 h 176587"/>
              <a:gd name="connsiteX9" fmla="*/ 1614055 w 1969775"/>
              <a:gd name="connsiteY9" fmla="*/ 100380 h 176587"/>
              <a:gd name="connsiteX10" fmla="*/ 1783413 w 1969775"/>
              <a:gd name="connsiteY10" fmla="*/ 111415 h 176587"/>
              <a:gd name="connsiteX11" fmla="*/ 1969775 w 1969775"/>
              <a:gd name="connsiteY11" fmla="*/ 110714 h 176587"/>
              <a:gd name="connsiteX0" fmla="*/ 0 w 1969775"/>
              <a:gd name="connsiteY0" fmla="*/ 31100 h 176580"/>
              <a:gd name="connsiteX1" fmla="*/ 193964 w 1969775"/>
              <a:gd name="connsiteY1" fmla="*/ 176573 h 176580"/>
              <a:gd name="connsiteX2" fmla="*/ 381000 w 1969775"/>
              <a:gd name="connsiteY2" fmla="*/ 38027 h 176580"/>
              <a:gd name="connsiteX3" fmla="*/ 581891 w 1969775"/>
              <a:gd name="connsiteY3" fmla="*/ 155791 h 176580"/>
              <a:gd name="connsiteX4" fmla="*/ 741218 w 1969775"/>
              <a:gd name="connsiteY4" fmla="*/ 24173 h 176580"/>
              <a:gd name="connsiteX5" fmla="*/ 921328 w 1969775"/>
              <a:gd name="connsiteY5" fmla="*/ 141936 h 176580"/>
              <a:gd name="connsiteX6" fmla="*/ 1087987 w 1969775"/>
              <a:gd name="connsiteY6" fmla="*/ 15 h 176580"/>
              <a:gd name="connsiteX7" fmla="*/ 1294995 w 1969775"/>
              <a:gd name="connsiteY7" fmla="*/ 154329 h 176580"/>
              <a:gd name="connsiteX8" fmla="*/ 1454997 w 1969775"/>
              <a:gd name="connsiteY8" fmla="*/ 1476 h 176580"/>
              <a:gd name="connsiteX9" fmla="*/ 1614055 w 1969775"/>
              <a:gd name="connsiteY9" fmla="*/ 100373 h 176580"/>
              <a:gd name="connsiteX10" fmla="*/ 1783413 w 1969775"/>
              <a:gd name="connsiteY10" fmla="*/ 111408 h 176580"/>
              <a:gd name="connsiteX11" fmla="*/ 1969775 w 1969775"/>
              <a:gd name="connsiteY11" fmla="*/ 110707 h 176580"/>
              <a:gd name="connsiteX0" fmla="*/ 0 w 1969775"/>
              <a:gd name="connsiteY0" fmla="*/ 31100 h 174666"/>
              <a:gd name="connsiteX1" fmla="*/ 163399 w 1969775"/>
              <a:gd name="connsiteY1" fmla="*/ 174659 h 174666"/>
              <a:gd name="connsiteX2" fmla="*/ 381000 w 1969775"/>
              <a:gd name="connsiteY2" fmla="*/ 38027 h 174666"/>
              <a:gd name="connsiteX3" fmla="*/ 581891 w 1969775"/>
              <a:gd name="connsiteY3" fmla="*/ 155791 h 174666"/>
              <a:gd name="connsiteX4" fmla="*/ 741218 w 1969775"/>
              <a:gd name="connsiteY4" fmla="*/ 24173 h 174666"/>
              <a:gd name="connsiteX5" fmla="*/ 921328 w 1969775"/>
              <a:gd name="connsiteY5" fmla="*/ 141936 h 174666"/>
              <a:gd name="connsiteX6" fmla="*/ 1087987 w 1969775"/>
              <a:gd name="connsiteY6" fmla="*/ 15 h 174666"/>
              <a:gd name="connsiteX7" fmla="*/ 1294995 w 1969775"/>
              <a:gd name="connsiteY7" fmla="*/ 154329 h 174666"/>
              <a:gd name="connsiteX8" fmla="*/ 1454997 w 1969775"/>
              <a:gd name="connsiteY8" fmla="*/ 1476 h 174666"/>
              <a:gd name="connsiteX9" fmla="*/ 1614055 w 1969775"/>
              <a:gd name="connsiteY9" fmla="*/ 100373 h 174666"/>
              <a:gd name="connsiteX10" fmla="*/ 1783413 w 1969775"/>
              <a:gd name="connsiteY10" fmla="*/ 111408 h 174666"/>
              <a:gd name="connsiteX11" fmla="*/ 1969775 w 1969775"/>
              <a:gd name="connsiteY11" fmla="*/ 110707 h 174666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81891 w 1969775"/>
              <a:gd name="connsiteY3" fmla="*/ 155791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81891 w 1969775"/>
              <a:gd name="connsiteY3" fmla="*/ 155791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81891 w 1969775"/>
              <a:gd name="connsiteY3" fmla="*/ 155791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81891 w 1969775"/>
              <a:gd name="connsiteY3" fmla="*/ 155791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30948 w 1969775"/>
              <a:gd name="connsiteY3" fmla="*/ 173023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30948 w 1969775"/>
              <a:gd name="connsiteY3" fmla="*/ 173023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30948 w 1969775"/>
              <a:gd name="connsiteY3" fmla="*/ 173023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30948 w 1969775"/>
              <a:gd name="connsiteY3" fmla="*/ 173023 h 174660"/>
              <a:gd name="connsiteX4" fmla="*/ 697068 w 1969775"/>
              <a:gd name="connsiteY4" fmla="*/ 29917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37 h 174697"/>
              <a:gd name="connsiteX1" fmla="*/ 163399 w 1969775"/>
              <a:gd name="connsiteY1" fmla="*/ 174696 h 174697"/>
              <a:gd name="connsiteX2" fmla="*/ 360623 w 1969775"/>
              <a:gd name="connsiteY2" fmla="*/ 34235 h 174697"/>
              <a:gd name="connsiteX3" fmla="*/ 530948 w 1969775"/>
              <a:gd name="connsiteY3" fmla="*/ 173060 h 174697"/>
              <a:gd name="connsiteX4" fmla="*/ 697068 w 1969775"/>
              <a:gd name="connsiteY4" fmla="*/ 29954 h 174697"/>
              <a:gd name="connsiteX5" fmla="*/ 877178 w 1969775"/>
              <a:gd name="connsiteY5" fmla="*/ 174521 h 174697"/>
              <a:gd name="connsiteX6" fmla="*/ 1087987 w 1969775"/>
              <a:gd name="connsiteY6" fmla="*/ 52 h 174697"/>
              <a:gd name="connsiteX7" fmla="*/ 1294995 w 1969775"/>
              <a:gd name="connsiteY7" fmla="*/ 154366 h 174697"/>
              <a:gd name="connsiteX8" fmla="*/ 1454997 w 1969775"/>
              <a:gd name="connsiteY8" fmla="*/ 1513 h 174697"/>
              <a:gd name="connsiteX9" fmla="*/ 1614055 w 1969775"/>
              <a:gd name="connsiteY9" fmla="*/ 100410 h 174697"/>
              <a:gd name="connsiteX10" fmla="*/ 1783413 w 1969775"/>
              <a:gd name="connsiteY10" fmla="*/ 111445 h 174697"/>
              <a:gd name="connsiteX11" fmla="*/ 1969775 w 1969775"/>
              <a:gd name="connsiteY11" fmla="*/ 110744 h 174697"/>
              <a:gd name="connsiteX0" fmla="*/ 0 w 1969775"/>
              <a:gd name="connsiteY0" fmla="*/ 31137 h 174697"/>
              <a:gd name="connsiteX1" fmla="*/ 163399 w 1969775"/>
              <a:gd name="connsiteY1" fmla="*/ 174696 h 174697"/>
              <a:gd name="connsiteX2" fmla="*/ 360623 w 1969775"/>
              <a:gd name="connsiteY2" fmla="*/ 34235 h 174697"/>
              <a:gd name="connsiteX3" fmla="*/ 530948 w 1969775"/>
              <a:gd name="connsiteY3" fmla="*/ 173060 h 174697"/>
              <a:gd name="connsiteX4" fmla="*/ 697068 w 1969775"/>
              <a:gd name="connsiteY4" fmla="*/ 29954 h 174697"/>
              <a:gd name="connsiteX5" fmla="*/ 877178 w 1969775"/>
              <a:gd name="connsiteY5" fmla="*/ 174521 h 174697"/>
              <a:gd name="connsiteX6" fmla="*/ 1087987 w 1969775"/>
              <a:gd name="connsiteY6" fmla="*/ 52 h 174697"/>
              <a:gd name="connsiteX7" fmla="*/ 1294995 w 1969775"/>
              <a:gd name="connsiteY7" fmla="*/ 154366 h 174697"/>
              <a:gd name="connsiteX8" fmla="*/ 1454997 w 1969775"/>
              <a:gd name="connsiteY8" fmla="*/ 1513 h 174697"/>
              <a:gd name="connsiteX9" fmla="*/ 1614055 w 1969775"/>
              <a:gd name="connsiteY9" fmla="*/ 100410 h 174697"/>
              <a:gd name="connsiteX10" fmla="*/ 1783413 w 1969775"/>
              <a:gd name="connsiteY10" fmla="*/ 111445 h 174697"/>
              <a:gd name="connsiteX11" fmla="*/ 1969775 w 1969775"/>
              <a:gd name="connsiteY11" fmla="*/ 110744 h 174697"/>
              <a:gd name="connsiteX0" fmla="*/ 0 w 1969775"/>
              <a:gd name="connsiteY0" fmla="*/ 30257 h 173817"/>
              <a:gd name="connsiteX1" fmla="*/ 163399 w 1969775"/>
              <a:gd name="connsiteY1" fmla="*/ 173816 h 173817"/>
              <a:gd name="connsiteX2" fmla="*/ 360623 w 1969775"/>
              <a:gd name="connsiteY2" fmla="*/ 33355 h 173817"/>
              <a:gd name="connsiteX3" fmla="*/ 530948 w 1969775"/>
              <a:gd name="connsiteY3" fmla="*/ 172180 h 173817"/>
              <a:gd name="connsiteX4" fmla="*/ 697068 w 1969775"/>
              <a:gd name="connsiteY4" fmla="*/ 29074 h 173817"/>
              <a:gd name="connsiteX5" fmla="*/ 877178 w 1969775"/>
              <a:gd name="connsiteY5" fmla="*/ 173641 h 173817"/>
              <a:gd name="connsiteX6" fmla="*/ 1067610 w 1969775"/>
              <a:gd name="connsiteY6" fmla="*/ 25977 h 173817"/>
              <a:gd name="connsiteX7" fmla="*/ 1294995 w 1969775"/>
              <a:gd name="connsiteY7" fmla="*/ 153486 h 173817"/>
              <a:gd name="connsiteX8" fmla="*/ 1454997 w 1969775"/>
              <a:gd name="connsiteY8" fmla="*/ 633 h 173817"/>
              <a:gd name="connsiteX9" fmla="*/ 1614055 w 1969775"/>
              <a:gd name="connsiteY9" fmla="*/ 99530 h 173817"/>
              <a:gd name="connsiteX10" fmla="*/ 1783413 w 1969775"/>
              <a:gd name="connsiteY10" fmla="*/ 110565 h 173817"/>
              <a:gd name="connsiteX11" fmla="*/ 1969775 w 1969775"/>
              <a:gd name="connsiteY11" fmla="*/ 109864 h 173817"/>
              <a:gd name="connsiteX0" fmla="*/ 0 w 1969775"/>
              <a:gd name="connsiteY0" fmla="*/ 30257 h 173817"/>
              <a:gd name="connsiteX1" fmla="*/ 163399 w 1969775"/>
              <a:gd name="connsiteY1" fmla="*/ 173816 h 173817"/>
              <a:gd name="connsiteX2" fmla="*/ 360623 w 1969775"/>
              <a:gd name="connsiteY2" fmla="*/ 33355 h 173817"/>
              <a:gd name="connsiteX3" fmla="*/ 530948 w 1969775"/>
              <a:gd name="connsiteY3" fmla="*/ 172180 h 173817"/>
              <a:gd name="connsiteX4" fmla="*/ 697068 w 1969775"/>
              <a:gd name="connsiteY4" fmla="*/ 29074 h 173817"/>
              <a:gd name="connsiteX5" fmla="*/ 877178 w 1969775"/>
              <a:gd name="connsiteY5" fmla="*/ 173641 h 173817"/>
              <a:gd name="connsiteX6" fmla="*/ 1067610 w 1969775"/>
              <a:gd name="connsiteY6" fmla="*/ 25977 h 173817"/>
              <a:gd name="connsiteX7" fmla="*/ 1294995 w 1969775"/>
              <a:gd name="connsiteY7" fmla="*/ 153486 h 173817"/>
              <a:gd name="connsiteX8" fmla="*/ 1454997 w 1969775"/>
              <a:gd name="connsiteY8" fmla="*/ 633 h 173817"/>
              <a:gd name="connsiteX9" fmla="*/ 1614055 w 1969775"/>
              <a:gd name="connsiteY9" fmla="*/ 99530 h 173817"/>
              <a:gd name="connsiteX10" fmla="*/ 1783413 w 1969775"/>
              <a:gd name="connsiteY10" fmla="*/ 110565 h 173817"/>
              <a:gd name="connsiteX11" fmla="*/ 1969775 w 1969775"/>
              <a:gd name="connsiteY11" fmla="*/ 109864 h 173817"/>
              <a:gd name="connsiteX0" fmla="*/ 0 w 1969775"/>
              <a:gd name="connsiteY0" fmla="*/ 30621 h 174181"/>
              <a:gd name="connsiteX1" fmla="*/ 163399 w 1969775"/>
              <a:gd name="connsiteY1" fmla="*/ 174180 h 174181"/>
              <a:gd name="connsiteX2" fmla="*/ 360623 w 1969775"/>
              <a:gd name="connsiteY2" fmla="*/ 33719 h 174181"/>
              <a:gd name="connsiteX3" fmla="*/ 530948 w 1969775"/>
              <a:gd name="connsiteY3" fmla="*/ 172544 h 174181"/>
              <a:gd name="connsiteX4" fmla="*/ 697068 w 1969775"/>
              <a:gd name="connsiteY4" fmla="*/ 29438 h 174181"/>
              <a:gd name="connsiteX5" fmla="*/ 877178 w 1969775"/>
              <a:gd name="connsiteY5" fmla="*/ 174005 h 174181"/>
              <a:gd name="connsiteX6" fmla="*/ 1067610 w 1969775"/>
              <a:gd name="connsiteY6" fmla="*/ 26341 h 174181"/>
              <a:gd name="connsiteX7" fmla="*/ 1244053 w 1969775"/>
              <a:gd name="connsiteY7" fmla="*/ 169167 h 174181"/>
              <a:gd name="connsiteX8" fmla="*/ 1454997 w 1969775"/>
              <a:gd name="connsiteY8" fmla="*/ 997 h 174181"/>
              <a:gd name="connsiteX9" fmla="*/ 1614055 w 1969775"/>
              <a:gd name="connsiteY9" fmla="*/ 99894 h 174181"/>
              <a:gd name="connsiteX10" fmla="*/ 1783413 w 1969775"/>
              <a:gd name="connsiteY10" fmla="*/ 110929 h 174181"/>
              <a:gd name="connsiteX11" fmla="*/ 1969775 w 1969775"/>
              <a:gd name="connsiteY11" fmla="*/ 110228 h 174181"/>
              <a:gd name="connsiteX0" fmla="*/ 0 w 1969775"/>
              <a:gd name="connsiteY0" fmla="*/ 30621 h 174181"/>
              <a:gd name="connsiteX1" fmla="*/ 163399 w 1969775"/>
              <a:gd name="connsiteY1" fmla="*/ 174180 h 174181"/>
              <a:gd name="connsiteX2" fmla="*/ 360623 w 1969775"/>
              <a:gd name="connsiteY2" fmla="*/ 33719 h 174181"/>
              <a:gd name="connsiteX3" fmla="*/ 530948 w 1969775"/>
              <a:gd name="connsiteY3" fmla="*/ 172544 h 174181"/>
              <a:gd name="connsiteX4" fmla="*/ 697068 w 1969775"/>
              <a:gd name="connsiteY4" fmla="*/ 29438 h 174181"/>
              <a:gd name="connsiteX5" fmla="*/ 877178 w 1969775"/>
              <a:gd name="connsiteY5" fmla="*/ 174005 h 174181"/>
              <a:gd name="connsiteX6" fmla="*/ 1067610 w 1969775"/>
              <a:gd name="connsiteY6" fmla="*/ 26341 h 174181"/>
              <a:gd name="connsiteX7" fmla="*/ 1244053 w 1969775"/>
              <a:gd name="connsiteY7" fmla="*/ 169167 h 174181"/>
              <a:gd name="connsiteX8" fmla="*/ 1454997 w 1969775"/>
              <a:gd name="connsiteY8" fmla="*/ 997 h 174181"/>
              <a:gd name="connsiteX9" fmla="*/ 1614055 w 1969775"/>
              <a:gd name="connsiteY9" fmla="*/ 99894 h 174181"/>
              <a:gd name="connsiteX10" fmla="*/ 1783413 w 1969775"/>
              <a:gd name="connsiteY10" fmla="*/ 110929 h 174181"/>
              <a:gd name="connsiteX11" fmla="*/ 1969775 w 1969775"/>
              <a:gd name="connsiteY11" fmla="*/ 110228 h 174181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614055 w 1969775"/>
              <a:gd name="connsiteY9" fmla="*/ 73557 h 147844"/>
              <a:gd name="connsiteX10" fmla="*/ 1783413 w 1969775"/>
              <a:gd name="connsiteY10" fmla="*/ 84592 h 147844"/>
              <a:gd name="connsiteX11" fmla="*/ 1969775 w 1969775"/>
              <a:gd name="connsiteY11" fmla="*/ 83891 h 147844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614055 w 1969775"/>
              <a:gd name="connsiteY9" fmla="*/ 73557 h 147844"/>
              <a:gd name="connsiteX10" fmla="*/ 1783413 w 1969775"/>
              <a:gd name="connsiteY10" fmla="*/ 84592 h 147844"/>
              <a:gd name="connsiteX11" fmla="*/ 1969775 w 1969775"/>
              <a:gd name="connsiteY11" fmla="*/ 83891 h 147844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569905 w 1969775"/>
              <a:gd name="connsiteY9" fmla="*/ 75471 h 147844"/>
              <a:gd name="connsiteX10" fmla="*/ 1783413 w 1969775"/>
              <a:gd name="connsiteY10" fmla="*/ 84592 h 147844"/>
              <a:gd name="connsiteX11" fmla="*/ 1969775 w 1969775"/>
              <a:gd name="connsiteY11" fmla="*/ 83891 h 147844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569905 w 1969775"/>
              <a:gd name="connsiteY9" fmla="*/ 75471 h 147844"/>
              <a:gd name="connsiteX10" fmla="*/ 1783413 w 1969775"/>
              <a:gd name="connsiteY10" fmla="*/ 84592 h 147844"/>
              <a:gd name="connsiteX11" fmla="*/ 1969775 w 1969775"/>
              <a:gd name="connsiteY11" fmla="*/ 83891 h 147844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569905 w 1969775"/>
              <a:gd name="connsiteY9" fmla="*/ 75471 h 147844"/>
              <a:gd name="connsiteX10" fmla="*/ 1688320 w 1969775"/>
              <a:gd name="connsiteY10" fmla="*/ 82677 h 147844"/>
              <a:gd name="connsiteX11" fmla="*/ 1969775 w 1969775"/>
              <a:gd name="connsiteY11" fmla="*/ 83891 h 147844"/>
              <a:gd name="connsiteX0" fmla="*/ 0 w 1776193"/>
              <a:gd name="connsiteY0" fmla="*/ 4284 h 147844"/>
              <a:gd name="connsiteX1" fmla="*/ 163399 w 1776193"/>
              <a:gd name="connsiteY1" fmla="*/ 147843 h 147844"/>
              <a:gd name="connsiteX2" fmla="*/ 360623 w 1776193"/>
              <a:gd name="connsiteY2" fmla="*/ 7382 h 147844"/>
              <a:gd name="connsiteX3" fmla="*/ 530948 w 1776193"/>
              <a:gd name="connsiteY3" fmla="*/ 146207 h 147844"/>
              <a:gd name="connsiteX4" fmla="*/ 697068 w 1776193"/>
              <a:gd name="connsiteY4" fmla="*/ 3101 h 147844"/>
              <a:gd name="connsiteX5" fmla="*/ 877178 w 1776193"/>
              <a:gd name="connsiteY5" fmla="*/ 147668 h 147844"/>
              <a:gd name="connsiteX6" fmla="*/ 1067610 w 1776193"/>
              <a:gd name="connsiteY6" fmla="*/ 4 h 147844"/>
              <a:gd name="connsiteX7" fmla="*/ 1244053 w 1776193"/>
              <a:gd name="connsiteY7" fmla="*/ 142830 h 147844"/>
              <a:gd name="connsiteX8" fmla="*/ 1421035 w 1776193"/>
              <a:gd name="connsiteY8" fmla="*/ 1465 h 147844"/>
              <a:gd name="connsiteX9" fmla="*/ 1569905 w 1776193"/>
              <a:gd name="connsiteY9" fmla="*/ 75471 h 147844"/>
              <a:gd name="connsiteX10" fmla="*/ 1688320 w 1776193"/>
              <a:gd name="connsiteY10" fmla="*/ 82677 h 147844"/>
              <a:gd name="connsiteX11" fmla="*/ 1776193 w 1776193"/>
              <a:gd name="connsiteY11" fmla="*/ 83891 h 14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76193" h="147844">
                <a:moveTo>
                  <a:pt x="0" y="4284"/>
                </a:moveTo>
                <a:cubicBezTo>
                  <a:pt x="65232" y="76443"/>
                  <a:pt x="103295" y="147327"/>
                  <a:pt x="163399" y="147843"/>
                </a:cubicBezTo>
                <a:cubicBezTo>
                  <a:pt x="223503" y="148359"/>
                  <a:pt x="299365" y="7655"/>
                  <a:pt x="360623" y="7382"/>
                </a:cubicBezTo>
                <a:cubicBezTo>
                  <a:pt x="421881" y="7109"/>
                  <a:pt x="474874" y="146920"/>
                  <a:pt x="530948" y="146207"/>
                </a:cubicBezTo>
                <a:cubicBezTo>
                  <a:pt x="587022" y="145494"/>
                  <a:pt x="639363" y="2858"/>
                  <a:pt x="697068" y="3101"/>
                </a:cubicBezTo>
                <a:cubicBezTo>
                  <a:pt x="754773" y="3344"/>
                  <a:pt x="815421" y="148184"/>
                  <a:pt x="877178" y="147668"/>
                </a:cubicBezTo>
                <a:cubicBezTo>
                  <a:pt x="938935" y="147152"/>
                  <a:pt x="1006464" y="810"/>
                  <a:pt x="1067610" y="4"/>
                </a:cubicBezTo>
                <a:cubicBezTo>
                  <a:pt x="1128756" y="-802"/>
                  <a:pt x="1185149" y="142587"/>
                  <a:pt x="1244053" y="142830"/>
                </a:cubicBezTo>
                <a:cubicBezTo>
                  <a:pt x="1302957" y="143073"/>
                  <a:pt x="1366726" y="12692"/>
                  <a:pt x="1421035" y="1465"/>
                </a:cubicBezTo>
                <a:cubicBezTo>
                  <a:pt x="1475344" y="-9762"/>
                  <a:pt x="1525358" y="61936"/>
                  <a:pt x="1569905" y="75471"/>
                </a:cubicBezTo>
                <a:cubicBezTo>
                  <a:pt x="1614452" y="89006"/>
                  <a:pt x="1653939" y="81274"/>
                  <a:pt x="1688320" y="82677"/>
                </a:cubicBezTo>
                <a:cubicBezTo>
                  <a:pt x="1722701" y="84080"/>
                  <a:pt x="1767279" y="83486"/>
                  <a:pt x="1776193" y="83891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52C6C32-AB8B-A4F5-E5D2-0548F9CC3A7C}"/>
                  </a:ext>
                </a:extLst>
              </p:cNvPr>
              <p:cNvSpPr txBox="1"/>
              <p:nvPr/>
            </p:nvSpPr>
            <p:spPr>
              <a:xfrm>
                <a:off x="9966332" y="2611573"/>
                <a:ext cx="2190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52C6C32-AB8B-A4F5-E5D2-0548F9CC3A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6332" y="2611573"/>
                <a:ext cx="219034" cy="276999"/>
              </a:xfrm>
              <a:prstGeom prst="rect">
                <a:avLst/>
              </a:prstGeom>
              <a:blipFill>
                <a:blip r:embed="rId7"/>
                <a:stretch>
                  <a:fillRect l="-21053" r="-10526" b="-4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451F6D0-14D4-AF0E-12C2-16754C9E8B84}"/>
                  </a:ext>
                </a:extLst>
              </p:cNvPr>
              <p:cNvSpPr txBox="1"/>
              <p:nvPr/>
            </p:nvSpPr>
            <p:spPr>
              <a:xfrm>
                <a:off x="9456823" y="2213052"/>
                <a:ext cx="74765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+ℏ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𝜔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451F6D0-14D4-AF0E-12C2-16754C9E8B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6823" y="2213052"/>
                <a:ext cx="747659" cy="276999"/>
              </a:xfrm>
              <a:prstGeom prst="rect">
                <a:avLst/>
              </a:prstGeom>
              <a:blipFill>
                <a:blip r:embed="rId8"/>
                <a:stretch>
                  <a:fillRect l="-8333" r="-10000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61F3A0-9D2E-7382-845A-5117AA4F1357}"/>
                  </a:ext>
                </a:extLst>
              </p:cNvPr>
              <p:cNvSpPr txBox="1"/>
              <p:nvPr/>
            </p:nvSpPr>
            <p:spPr>
              <a:xfrm>
                <a:off x="11632438" y="2141979"/>
                <a:ext cx="42207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ℏ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𝜔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61F3A0-9D2E-7382-845A-5117AA4F13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2438" y="2141979"/>
                <a:ext cx="422077" cy="276999"/>
              </a:xfrm>
              <a:prstGeom prst="rect">
                <a:avLst/>
              </a:prstGeom>
              <a:blipFill>
                <a:blip r:embed="rId9"/>
                <a:stretch>
                  <a:fillRect l="-5882" r="-5882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632FD60-E945-9867-03B9-862C509DE4B6}"/>
              </a:ext>
            </a:extLst>
          </p:cNvPr>
          <p:cNvCxnSpPr/>
          <p:nvPr/>
        </p:nvCxnSpPr>
        <p:spPr>
          <a:xfrm flipV="1">
            <a:off x="10275790" y="3160124"/>
            <a:ext cx="0" cy="7124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9524575-0A88-3992-2FC3-0D891FC3D115}"/>
              </a:ext>
            </a:extLst>
          </p:cNvPr>
          <p:cNvCxnSpPr/>
          <p:nvPr/>
        </p:nvCxnSpPr>
        <p:spPr>
          <a:xfrm>
            <a:off x="10400482" y="3747900"/>
            <a:ext cx="65116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C4EB3A0-EA1F-9F5B-1C01-8DA46959C0A6}"/>
              </a:ext>
            </a:extLst>
          </p:cNvPr>
          <p:cNvCxnSpPr/>
          <p:nvPr/>
        </p:nvCxnSpPr>
        <p:spPr>
          <a:xfrm>
            <a:off x="10400482" y="3360944"/>
            <a:ext cx="65116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8F36C009-05DA-B2C9-FF5F-3D7698542817}"/>
              </a:ext>
            </a:extLst>
          </p:cNvPr>
          <p:cNvSpPr/>
          <p:nvPr/>
        </p:nvSpPr>
        <p:spPr>
          <a:xfrm>
            <a:off x="10642938" y="3658724"/>
            <a:ext cx="162000" cy="16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C2DE5AD-CCBB-761B-668E-6FBBFACDD33D}"/>
              </a:ext>
            </a:extLst>
          </p:cNvPr>
          <p:cNvSpPr/>
          <p:nvPr/>
        </p:nvSpPr>
        <p:spPr>
          <a:xfrm>
            <a:off x="10633338" y="3256531"/>
            <a:ext cx="162000" cy="1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125CE76-AA29-D16A-B6B0-DCAD8121167E}"/>
              </a:ext>
            </a:extLst>
          </p:cNvPr>
          <p:cNvCxnSpPr/>
          <p:nvPr/>
        </p:nvCxnSpPr>
        <p:spPr>
          <a:xfrm flipV="1">
            <a:off x="10899247" y="3390823"/>
            <a:ext cx="0" cy="32119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>
            <a:extLst>
              <a:ext uri="{FF2B5EF4-FFF2-40B4-BE49-F238E27FC236}">
                <a16:creationId xmlns:a16="http://schemas.microsoft.com/office/drawing/2014/main" id="{CF67999E-6722-0E87-D8D4-D7B74AD1B235}"/>
              </a:ext>
            </a:extLst>
          </p:cNvPr>
          <p:cNvSpPr/>
          <p:nvPr/>
        </p:nvSpPr>
        <p:spPr>
          <a:xfrm rot="9309650" flipV="1">
            <a:off x="10936682" y="3399688"/>
            <a:ext cx="666194" cy="45719"/>
          </a:xfrm>
          <a:custGeom>
            <a:avLst/>
            <a:gdLst>
              <a:gd name="connsiteX0" fmla="*/ 0 w 2092037"/>
              <a:gd name="connsiteY0" fmla="*/ 28682 h 326574"/>
              <a:gd name="connsiteX1" fmla="*/ 193964 w 2092037"/>
              <a:gd name="connsiteY1" fmla="*/ 174155 h 326574"/>
              <a:gd name="connsiteX2" fmla="*/ 381000 w 2092037"/>
              <a:gd name="connsiteY2" fmla="*/ 35609 h 326574"/>
              <a:gd name="connsiteX3" fmla="*/ 581891 w 2092037"/>
              <a:gd name="connsiteY3" fmla="*/ 153373 h 326574"/>
              <a:gd name="connsiteX4" fmla="*/ 741218 w 2092037"/>
              <a:gd name="connsiteY4" fmla="*/ 21755 h 326574"/>
              <a:gd name="connsiteX5" fmla="*/ 921328 w 2092037"/>
              <a:gd name="connsiteY5" fmla="*/ 139518 h 326574"/>
              <a:gd name="connsiteX6" fmla="*/ 1108364 w 2092037"/>
              <a:gd name="connsiteY6" fmla="*/ 14828 h 326574"/>
              <a:gd name="connsiteX7" fmla="*/ 1274618 w 2092037"/>
              <a:gd name="connsiteY7" fmla="*/ 167228 h 326574"/>
              <a:gd name="connsiteX8" fmla="*/ 1468582 w 2092037"/>
              <a:gd name="connsiteY8" fmla="*/ 973 h 326574"/>
              <a:gd name="connsiteX9" fmla="*/ 1614055 w 2092037"/>
              <a:gd name="connsiteY9" fmla="*/ 97955 h 326574"/>
              <a:gd name="connsiteX10" fmla="*/ 1939637 w 2092037"/>
              <a:gd name="connsiteY10" fmla="*/ 84100 h 326574"/>
              <a:gd name="connsiteX11" fmla="*/ 2092037 w 2092037"/>
              <a:gd name="connsiteY11" fmla="*/ 326555 h 326574"/>
              <a:gd name="connsiteX0" fmla="*/ 0 w 2268637"/>
              <a:gd name="connsiteY0" fmla="*/ 28682 h 174162"/>
              <a:gd name="connsiteX1" fmla="*/ 193964 w 2268637"/>
              <a:gd name="connsiteY1" fmla="*/ 174155 h 174162"/>
              <a:gd name="connsiteX2" fmla="*/ 381000 w 2268637"/>
              <a:gd name="connsiteY2" fmla="*/ 35609 h 174162"/>
              <a:gd name="connsiteX3" fmla="*/ 581891 w 2268637"/>
              <a:gd name="connsiteY3" fmla="*/ 153373 h 174162"/>
              <a:gd name="connsiteX4" fmla="*/ 741218 w 2268637"/>
              <a:gd name="connsiteY4" fmla="*/ 21755 h 174162"/>
              <a:gd name="connsiteX5" fmla="*/ 921328 w 2268637"/>
              <a:gd name="connsiteY5" fmla="*/ 139518 h 174162"/>
              <a:gd name="connsiteX6" fmla="*/ 1108364 w 2268637"/>
              <a:gd name="connsiteY6" fmla="*/ 14828 h 174162"/>
              <a:gd name="connsiteX7" fmla="*/ 1274618 w 2268637"/>
              <a:gd name="connsiteY7" fmla="*/ 167228 h 174162"/>
              <a:gd name="connsiteX8" fmla="*/ 1468582 w 2268637"/>
              <a:gd name="connsiteY8" fmla="*/ 973 h 174162"/>
              <a:gd name="connsiteX9" fmla="*/ 1614055 w 2268637"/>
              <a:gd name="connsiteY9" fmla="*/ 97955 h 174162"/>
              <a:gd name="connsiteX10" fmla="*/ 1939637 w 2268637"/>
              <a:gd name="connsiteY10" fmla="*/ 84100 h 174162"/>
              <a:gd name="connsiteX11" fmla="*/ 2268637 w 2268637"/>
              <a:gd name="connsiteY11" fmla="*/ 102545 h 174162"/>
              <a:gd name="connsiteX0" fmla="*/ 0 w 2268637"/>
              <a:gd name="connsiteY0" fmla="*/ 28719 h 174199"/>
              <a:gd name="connsiteX1" fmla="*/ 193964 w 2268637"/>
              <a:gd name="connsiteY1" fmla="*/ 174192 h 174199"/>
              <a:gd name="connsiteX2" fmla="*/ 381000 w 2268637"/>
              <a:gd name="connsiteY2" fmla="*/ 35646 h 174199"/>
              <a:gd name="connsiteX3" fmla="*/ 581891 w 2268637"/>
              <a:gd name="connsiteY3" fmla="*/ 153410 h 174199"/>
              <a:gd name="connsiteX4" fmla="*/ 741218 w 2268637"/>
              <a:gd name="connsiteY4" fmla="*/ 21792 h 174199"/>
              <a:gd name="connsiteX5" fmla="*/ 921328 w 2268637"/>
              <a:gd name="connsiteY5" fmla="*/ 139555 h 174199"/>
              <a:gd name="connsiteX6" fmla="*/ 1108364 w 2268637"/>
              <a:gd name="connsiteY6" fmla="*/ 14865 h 174199"/>
              <a:gd name="connsiteX7" fmla="*/ 1274618 w 2268637"/>
              <a:gd name="connsiteY7" fmla="*/ 167265 h 174199"/>
              <a:gd name="connsiteX8" fmla="*/ 1468582 w 2268637"/>
              <a:gd name="connsiteY8" fmla="*/ 1010 h 174199"/>
              <a:gd name="connsiteX9" fmla="*/ 1614055 w 2268637"/>
              <a:gd name="connsiteY9" fmla="*/ 97992 h 174199"/>
              <a:gd name="connsiteX10" fmla="*/ 1943033 w 2268637"/>
              <a:gd name="connsiteY10" fmla="*/ 107112 h 174199"/>
              <a:gd name="connsiteX11" fmla="*/ 2268637 w 2268637"/>
              <a:gd name="connsiteY11" fmla="*/ 102582 h 174199"/>
              <a:gd name="connsiteX0" fmla="*/ 0 w 1975651"/>
              <a:gd name="connsiteY0" fmla="*/ 28719 h 174199"/>
              <a:gd name="connsiteX1" fmla="*/ 193964 w 1975651"/>
              <a:gd name="connsiteY1" fmla="*/ 174192 h 174199"/>
              <a:gd name="connsiteX2" fmla="*/ 381000 w 1975651"/>
              <a:gd name="connsiteY2" fmla="*/ 35646 h 174199"/>
              <a:gd name="connsiteX3" fmla="*/ 581891 w 1975651"/>
              <a:gd name="connsiteY3" fmla="*/ 153410 h 174199"/>
              <a:gd name="connsiteX4" fmla="*/ 741218 w 1975651"/>
              <a:gd name="connsiteY4" fmla="*/ 21792 h 174199"/>
              <a:gd name="connsiteX5" fmla="*/ 921328 w 1975651"/>
              <a:gd name="connsiteY5" fmla="*/ 139555 h 174199"/>
              <a:gd name="connsiteX6" fmla="*/ 1108364 w 1975651"/>
              <a:gd name="connsiteY6" fmla="*/ 14865 h 174199"/>
              <a:gd name="connsiteX7" fmla="*/ 1274618 w 1975651"/>
              <a:gd name="connsiteY7" fmla="*/ 167265 h 174199"/>
              <a:gd name="connsiteX8" fmla="*/ 1468582 w 1975651"/>
              <a:gd name="connsiteY8" fmla="*/ 1010 h 174199"/>
              <a:gd name="connsiteX9" fmla="*/ 1614055 w 1975651"/>
              <a:gd name="connsiteY9" fmla="*/ 97992 h 174199"/>
              <a:gd name="connsiteX10" fmla="*/ 1943033 w 1975651"/>
              <a:gd name="connsiteY10" fmla="*/ 107112 h 174199"/>
              <a:gd name="connsiteX11" fmla="*/ 1969775 w 1975651"/>
              <a:gd name="connsiteY11" fmla="*/ 108326 h 174199"/>
              <a:gd name="connsiteX0" fmla="*/ 0 w 1969775"/>
              <a:gd name="connsiteY0" fmla="*/ 28722 h 174202"/>
              <a:gd name="connsiteX1" fmla="*/ 193964 w 1969775"/>
              <a:gd name="connsiteY1" fmla="*/ 174195 h 174202"/>
              <a:gd name="connsiteX2" fmla="*/ 381000 w 1969775"/>
              <a:gd name="connsiteY2" fmla="*/ 35649 h 174202"/>
              <a:gd name="connsiteX3" fmla="*/ 581891 w 1969775"/>
              <a:gd name="connsiteY3" fmla="*/ 153413 h 174202"/>
              <a:gd name="connsiteX4" fmla="*/ 741218 w 1969775"/>
              <a:gd name="connsiteY4" fmla="*/ 21795 h 174202"/>
              <a:gd name="connsiteX5" fmla="*/ 921328 w 1969775"/>
              <a:gd name="connsiteY5" fmla="*/ 139558 h 174202"/>
              <a:gd name="connsiteX6" fmla="*/ 1108364 w 1969775"/>
              <a:gd name="connsiteY6" fmla="*/ 14868 h 174202"/>
              <a:gd name="connsiteX7" fmla="*/ 1274618 w 1969775"/>
              <a:gd name="connsiteY7" fmla="*/ 167268 h 174202"/>
              <a:gd name="connsiteX8" fmla="*/ 1468582 w 1969775"/>
              <a:gd name="connsiteY8" fmla="*/ 1013 h 174202"/>
              <a:gd name="connsiteX9" fmla="*/ 1614055 w 1969775"/>
              <a:gd name="connsiteY9" fmla="*/ 97995 h 174202"/>
              <a:gd name="connsiteX10" fmla="*/ 1783413 w 1969775"/>
              <a:gd name="connsiteY10" fmla="*/ 109030 h 174202"/>
              <a:gd name="connsiteX11" fmla="*/ 1969775 w 1969775"/>
              <a:gd name="connsiteY11" fmla="*/ 108329 h 174202"/>
              <a:gd name="connsiteX0" fmla="*/ 0 w 1969775"/>
              <a:gd name="connsiteY0" fmla="*/ 30621 h 176101"/>
              <a:gd name="connsiteX1" fmla="*/ 193964 w 1969775"/>
              <a:gd name="connsiteY1" fmla="*/ 176094 h 176101"/>
              <a:gd name="connsiteX2" fmla="*/ 381000 w 1969775"/>
              <a:gd name="connsiteY2" fmla="*/ 37548 h 176101"/>
              <a:gd name="connsiteX3" fmla="*/ 581891 w 1969775"/>
              <a:gd name="connsiteY3" fmla="*/ 155312 h 176101"/>
              <a:gd name="connsiteX4" fmla="*/ 741218 w 1969775"/>
              <a:gd name="connsiteY4" fmla="*/ 23694 h 176101"/>
              <a:gd name="connsiteX5" fmla="*/ 921328 w 1969775"/>
              <a:gd name="connsiteY5" fmla="*/ 141457 h 176101"/>
              <a:gd name="connsiteX6" fmla="*/ 1108364 w 1969775"/>
              <a:gd name="connsiteY6" fmla="*/ 16767 h 176101"/>
              <a:gd name="connsiteX7" fmla="*/ 1274618 w 1969775"/>
              <a:gd name="connsiteY7" fmla="*/ 169167 h 176101"/>
              <a:gd name="connsiteX8" fmla="*/ 1454997 w 1969775"/>
              <a:gd name="connsiteY8" fmla="*/ 997 h 176101"/>
              <a:gd name="connsiteX9" fmla="*/ 1614055 w 1969775"/>
              <a:gd name="connsiteY9" fmla="*/ 99894 h 176101"/>
              <a:gd name="connsiteX10" fmla="*/ 1783413 w 1969775"/>
              <a:gd name="connsiteY10" fmla="*/ 110929 h 176101"/>
              <a:gd name="connsiteX11" fmla="*/ 1969775 w 1969775"/>
              <a:gd name="connsiteY11" fmla="*/ 110228 h 176101"/>
              <a:gd name="connsiteX0" fmla="*/ 0 w 1969775"/>
              <a:gd name="connsiteY0" fmla="*/ 29754 h 175234"/>
              <a:gd name="connsiteX1" fmla="*/ 193964 w 1969775"/>
              <a:gd name="connsiteY1" fmla="*/ 175227 h 175234"/>
              <a:gd name="connsiteX2" fmla="*/ 381000 w 1969775"/>
              <a:gd name="connsiteY2" fmla="*/ 36681 h 175234"/>
              <a:gd name="connsiteX3" fmla="*/ 581891 w 1969775"/>
              <a:gd name="connsiteY3" fmla="*/ 154445 h 175234"/>
              <a:gd name="connsiteX4" fmla="*/ 741218 w 1969775"/>
              <a:gd name="connsiteY4" fmla="*/ 22827 h 175234"/>
              <a:gd name="connsiteX5" fmla="*/ 921328 w 1969775"/>
              <a:gd name="connsiteY5" fmla="*/ 140590 h 175234"/>
              <a:gd name="connsiteX6" fmla="*/ 1108364 w 1969775"/>
              <a:gd name="connsiteY6" fmla="*/ 15900 h 175234"/>
              <a:gd name="connsiteX7" fmla="*/ 1274618 w 1969775"/>
              <a:gd name="connsiteY7" fmla="*/ 168300 h 175234"/>
              <a:gd name="connsiteX8" fmla="*/ 1454997 w 1969775"/>
              <a:gd name="connsiteY8" fmla="*/ 130 h 175234"/>
              <a:gd name="connsiteX9" fmla="*/ 1614055 w 1969775"/>
              <a:gd name="connsiteY9" fmla="*/ 99027 h 175234"/>
              <a:gd name="connsiteX10" fmla="*/ 1783413 w 1969775"/>
              <a:gd name="connsiteY10" fmla="*/ 110062 h 175234"/>
              <a:gd name="connsiteX11" fmla="*/ 1969775 w 1969775"/>
              <a:gd name="connsiteY11" fmla="*/ 109361 h 175234"/>
              <a:gd name="connsiteX0" fmla="*/ 0 w 1969775"/>
              <a:gd name="connsiteY0" fmla="*/ 30256 h 175736"/>
              <a:gd name="connsiteX1" fmla="*/ 193964 w 1969775"/>
              <a:gd name="connsiteY1" fmla="*/ 175729 h 175736"/>
              <a:gd name="connsiteX2" fmla="*/ 381000 w 1969775"/>
              <a:gd name="connsiteY2" fmla="*/ 37183 h 175736"/>
              <a:gd name="connsiteX3" fmla="*/ 581891 w 1969775"/>
              <a:gd name="connsiteY3" fmla="*/ 154947 h 175736"/>
              <a:gd name="connsiteX4" fmla="*/ 741218 w 1969775"/>
              <a:gd name="connsiteY4" fmla="*/ 23329 h 175736"/>
              <a:gd name="connsiteX5" fmla="*/ 921328 w 1969775"/>
              <a:gd name="connsiteY5" fmla="*/ 141092 h 175736"/>
              <a:gd name="connsiteX6" fmla="*/ 1108364 w 1969775"/>
              <a:gd name="connsiteY6" fmla="*/ 16402 h 175736"/>
              <a:gd name="connsiteX7" fmla="*/ 1294995 w 1969775"/>
              <a:gd name="connsiteY7" fmla="*/ 153485 h 175736"/>
              <a:gd name="connsiteX8" fmla="*/ 1454997 w 1969775"/>
              <a:gd name="connsiteY8" fmla="*/ 632 h 175736"/>
              <a:gd name="connsiteX9" fmla="*/ 1614055 w 1969775"/>
              <a:gd name="connsiteY9" fmla="*/ 99529 h 175736"/>
              <a:gd name="connsiteX10" fmla="*/ 1783413 w 1969775"/>
              <a:gd name="connsiteY10" fmla="*/ 110564 h 175736"/>
              <a:gd name="connsiteX11" fmla="*/ 1969775 w 1969775"/>
              <a:gd name="connsiteY11" fmla="*/ 109863 h 175736"/>
              <a:gd name="connsiteX0" fmla="*/ 0 w 1969775"/>
              <a:gd name="connsiteY0" fmla="*/ 31107 h 176587"/>
              <a:gd name="connsiteX1" fmla="*/ 193964 w 1969775"/>
              <a:gd name="connsiteY1" fmla="*/ 176580 h 176587"/>
              <a:gd name="connsiteX2" fmla="*/ 381000 w 1969775"/>
              <a:gd name="connsiteY2" fmla="*/ 38034 h 176587"/>
              <a:gd name="connsiteX3" fmla="*/ 581891 w 1969775"/>
              <a:gd name="connsiteY3" fmla="*/ 155798 h 176587"/>
              <a:gd name="connsiteX4" fmla="*/ 741218 w 1969775"/>
              <a:gd name="connsiteY4" fmla="*/ 24180 h 176587"/>
              <a:gd name="connsiteX5" fmla="*/ 921328 w 1969775"/>
              <a:gd name="connsiteY5" fmla="*/ 141943 h 176587"/>
              <a:gd name="connsiteX6" fmla="*/ 1087987 w 1969775"/>
              <a:gd name="connsiteY6" fmla="*/ 22 h 176587"/>
              <a:gd name="connsiteX7" fmla="*/ 1294995 w 1969775"/>
              <a:gd name="connsiteY7" fmla="*/ 154336 h 176587"/>
              <a:gd name="connsiteX8" fmla="*/ 1454997 w 1969775"/>
              <a:gd name="connsiteY8" fmla="*/ 1483 h 176587"/>
              <a:gd name="connsiteX9" fmla="*/ 1614055 w 1969775"/>
              <a:gd name="connsiteY9" fmla="*/ 100380 h 176587"/>
              <a:gd name="connsiteX10" fmla="*/ 1783413 w 1969775"/>
              <a:gd name="connsiteY10" fmla="*/ 111415 h 176587"/>
              <a:gd name="connsiteX11" fmla="*/ 1969775 w 1969775"/>
              <a:gd name="connsiteY11" fmla="*/ 110714 h 176587"/>
              <a:gd name="connsiteX0" fmla="*/ 0 w 1969775"/>
              <a:gd name="connsiteY0" fmla="*/ 31107 h 176587"/>
              <a:gd name="connsiteX1" fmla="*/ 193964 w 1969775"/>
              <a:gd name="connsiteY1" fmla="*/ 176580 h 176587"/>
              <a:gd name="connsiteX2" fmla="*/ 381000 w 1969775"/>
              <a:gd name="connsiteY2" fmla="*/ 38034 h 176587"/>
              <a:gd name="connsiteX3" fmla="*/ 581891 w 1969775"/>
              <a:gd name="connsiteY3" fmla="*/ 155798 h 176587"/>
              <a:gd name="connsiteX4" fmla="*/ 741218 w 1969775"/>
              <a:gd name="connsiteY4" fmla="*/ 24180 h 176587"/>
              <a:gd name="connsiteX5" fmla="*/ 921328 w 1969775"/>
              <a:gd name="connsiteY5" fmla="*/ 141943 h 176587"/>
              <a:gd name="connsiteX6" fmla="*/ 1087987 w 1969775"/>
              <a:gd name="connsiteY6" fmla="*/ 22 h 176587"/>
              <a:gd name="connsiteX7" fmla="*/ 1294995 w 1969775"/>
              <a:gd name="connsiteY7" fmla="*/ 154336 h 176587"/>
              <a:gd name="connsiteX8" fmla="*/ 1454997 w 1969775"/>
              <a:gd name="connsiteY8" fmla="*/ 1483 h 176587"/>
              <a:gd name="connsiteX9" fmla="*/ 1614055 w 1969775"/>
              <a:gd name="connsiteY9" fmla="*/ 100380 h 176587"/>
              <a:gd name="connsiteX10" fmla="*/ 1783413 w 1969775"/>
              <a:gd name="connsiteY10" fmla="*/ 111415 h 176587"/>
              <a:gd name="connsiteX11" fmla="*/ 1969775 w 1969775"/>
              <a:gd name="connsiteY11" fmla="*/ 110714 h 176587"/>
              <a:gd name="connsiteX0" fmla="*/ 0 w 1969775"/>
              <a:gd name="connsiteY0" fmla="*/ 31100 h 176580"/>
              <a:gd name="connsiteX1" fmla="*/ 193964 w 1969775"/>
              <a:gd name="connsiteY1" fmla="*/ 176573 h 176580"/>
              <a:gd name="connsiteX2" fmla="*/ 381000 w 1969775"/>
              <a:gd name="connsiteY2" fmla="*/ 38027 h 176580"/>
              <a:gd name="connsiteX3" fmla="*/ 581891 w 1969775"/>
              <a:gd name="connsiteY3" fmla="*/ 155791 h 176580"/>
              <a:gd name="connsiteX4" fmla="*/ 741218 w 1969775"/>
              <a:gd name="connsiteY4" fmla="*/ 24173 h 176580"/>
              <a:gd name="connsiteX5" fmla="*/ 921328 w 1969775"/>
              <a:gd name="connsiteY5" fmla="*/ 141936 h 176580"/>
              <a:gd name="connsiteX6" fmla="*/ 1087987 w 1969775"/>
              <a:gd name="connsiteY6" fmla="*/ 15 h 176580"/>
              <a:gd name="connsiteX7" fmla="*/ 1294995 w 1969775"/>
              <a:gd name="connsiteY7" fmla="*/ 154329 h 176580"/>
              <a:gd name="connsiteX8" fmla="*/ 1454997 w 1969775"/>
              <a:gd name="connsiteY8" fmla="*/ 1476 h 176580"/>
              <a:gd name="connsiteX9" fmla="*/ 1614055 w 1969775"/>
              <a:gd name="connsiteY9" fmla="*/ 100373 h 176580"/>
              <a:gd name="connsiteX10" fmla="*/ 1783413 w 1969775"/>
              <a:gd name="connsiteY10" fmla="*/ 111408 h 176580"/>
              <a:gd name="connsiteX11" fmla="*/ 1969775 w 1969775"/>
              <a:gd name="connsiteY11" fmla="*/ 110707 h 176580"/>
              <a:gd name="connsiteX0" fmla="*/ 0 w 1969775"/>
              <a:gd name="connsiteY0" fmla="*/ 31100 h 174666"/>
              <a:gd name="connsiteX1" fmla="*/ 163399 w 1969775"/>
              <a:gd name="connsiteY1" fmla="*/ 174659 h 174666"/>
              <a:gd name="connsiteX2" fmla="*/ 381000 w 1969775"/>
              <a:gd name="connsiteY2" fmla="*/ 38027 h 174666"/>
              <a:gd name="connsiteX3" fmla="*/ 581891 w 1969775"/>
              <a:gd name="connsiteY3" fmla="*/ 155791 h 174666"/>
              <a:gd name="connsiteX4" fmla="*/ 741218 w 1969775"/>
              <a:gd name="connsiteY4" fmla="*/ 24173 h 174666"/>
              <a:gd name="connsiteX5" fmla="*/ 921328 w 1969775"/>
              <a:gd name="connsiteY5" fmla="*/ 141936 h 174666"/>
              <a:gd name="connsiteX6" fmla="*/ 1087987 w 1969775"/>
              <a:gd name="connsiteY6" fmla="*/ 15 h 174666"/>
              <a:gd name="connsiteX7" fmla="*/ 1294995 w 1969775"/>
              <a:gd name="connsiteY7" fmla="*/ 154329 h 174666"/>
              <a:gd name="connsiteX8" fmla="*/ 1454997 w 1969775"/>
              <a:gd name="connsiteY8" fmla="*/ 1476 h 174666"/>
              <a:gd name="connsiteX9" fmla="*/ 1614055 w 1969775"/>
              <a:gd name="connsiteY9" fmla="*/ 100373 h 174666"/>
              <a:gd name="connsiteX10" fmla="*/ 1783413 w 1969775"/>
              <a:gd name="connsiteY10" fmla="*/ 111408 h 174666"/>
              <a:gd name="connsiteX11" fmla="*/ 1969775 w 1969775"/>
              <a:gd name="connsiteY11" fmla="*/ 110707 h 174666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81891 w 1969775"/>
              <a:gd name="connsiteY3" fmla="*/ 155791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81891 w 1969775"/>
              <a:gd name="connsiteY3" fmla="*/ 155791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81891 w 1969775"/>
              <a:gd name="connsiteY3" fmla="*/ 155791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81891 w 1969775"/>
              <a:gd name="connsiteY3" fmla="*/ 155791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30948 w 1969775"/>
              <a:gd name="connsiteY3" fmla="*/ 173023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30948 w 1969775"/>
              <a:gd name="connsiteY3" fmla="*/ 173023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30948 w 1969775"/>
              <a:gd name="connsiteY3" fmla="*/ 173023 h 174660"/>
              <a:gd name="connsiteX4" fmla="*/ 741218 w 1969775"/>
              <a:gd name="connsiteY4" fmla="*/ 24173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00 h 174660"/>
              <a:gd name="connsiteX1" fmla="*/ 163399 w 1969775"/>
              <a:gd name="connsiteY1" fmla="*/ 174659 h 174660"/>
              <a:gd name="connsiteX2" fmla="*/ 360623 w 1969775"/>
              <a:gd name="connsiteY2" fmla="*/ 34198 h 174660"/>
              <a:gd name="connsiteX3" fmla="*/ 530948 w 1969775"/>
              <a:gd name="connsiteY3" fmla="*/ 173023 h 174660"/>
              <a:gd name="connsiteX4" fmla="*/ 697068 w 1969775"/>
              <a:gd name="connsiteY4" fmla="*/ 29917 h 174660"/>
              <a:gd name="connsiteX5" fmla="*/ 921328 w 1969775"/>
              <a:gd name="connsiteY5" fmla="*/ 141936 h 174660"/>
              <a:gd name="connsiteX6" fmla="*/ 1087987 w 1969775"/>
              <a:gd name="connsiteY6" fmla="*/ 15 h 174660"/>
              <a:gd name="connsiteX7" fmla="*/ 1294995 w 1969775"/>
              <a:gd name="connsiteY7" fmla="*/ 154329 h 174660"/>
              <a:gd name="connsiteX8" fmla="*/ 1454997 w 1969775"/>
              <a:gd name="connsiteY8" fmla="*/ 1476 h 174660"/>
              <a:gd name="connsiteX9" fmla="*/ 1614055 w 1969775"/>
              <a:gd name="connsiteY9" fmla="*/ 100373 h 174660"/>
              <a:gd name="connsiteX10" fmla="*/ 1783413 w 1969775"/>
              <a:gd name="connsiteY10" fmla="*/ 111408 h 174660"/>
              <a:gd name="connsiteX11" fmla="*/ 1969775 w 1969775"/>
              <a:gd name="connsiteY11" fmla="*/ 110707 h 174660"/>
              <a:gd name="connsiteX0" fmla="*/ 0 w 1969775"/>
              <a:gd name="connsiteY0" fmla="*/ 31137 h 174697"/>
              <a:gd name="connsiteX1" fmla="*/ 163399 w 1969775"/>
              <a:gd name="connsiteY1" fmla="*/ 174696 h 174697"/>
              <a:gd name="connsiteX2" fmla="*/ 360623 w 1969775"/>
              <a:gd name="connsiteY2" fmla="*/ 34235 h 174697"/>
              <a:gd name="connsiteX3" fmla="*/ 530948 w 1969775"/>
              <a:gd name="connsiteY3" fmla="*/ 173060 h 174697"/>
              <a:gd name="connsiteX4" fmla="*/ 697068 w 1969775"/>
              <a:gd name="connsiteY4" fmla="*/ 29954 h 174697"/>
              <a:gd name="connsiteX5" fmla="*/ 877178 w 1969775"/>
              <a:gd name="connsiteY5" fmla="*/ 174521 h 174697"/>
              <a:gd name="connsiteX6" fmla="*/ 1087987 w 1969775"/>
              <a:gd name="connsiteY6" fmla="*/ 52 h 174697"/>
              <a:gd name="connsiteX7" fmla="*/ 1294995 w 1969775"/>
              <a:gd name="connsiteY7" fmla="*/ 154366 h 174697"/>
              <a:gd name="connsiteX8" fmla="*/ 1454997 w 1969775"/>
              <a:gd name="connsiteY8" fmla="*/ 1513 h 174697"/>
              <a:gd name="connsiteX9" fmla="*/ 1614055 w 1969775"/>
              <a:gd name="connsiteY9" fmla="*/ 100410 h 174697"/>
              <a:gd name="connsiteX10" fmla="*/ 1783413 w 1969775"/>
              <a:gd name="connsiteY10" fmla="*/ 111445 h 174697"/>
              <a:gd name="connsiteX11" fmla="*/ 1969775 w 1969775"/>
              <a:gd name="connsiteY11" fmla="*/ 110744 h 174697"/>
              <a:gd name="connsiteX0" fmla="*/ 0 w 1969775"/>
              <a:gd name="connsiteY0" fmla="*/ 31137 h 174697"/>
              <a:gd name="connsiteX1" fmla="*/ 163399 w 1969775"/>
              <a:gd name="connsiteY1" fmla="*/ 174696 h 174697"/>
              <a:gd name="connsiteX2" fmla="*/ 360623 w 1969775"/>
              <a:gd name="connsiteY2" fmla="*/ 34235 h 174697"/>
              <a:gd name="connsiteX3" fmla="*/ 530948 w 1969775"/>
              <a:gd name="connsiteY3" fmla="*/ 173060 h 174697"/>
              <a:gd name="connsiteX4" fmla="*/ 697068 w 1969775"/>
              <a:gd name="connsiteY4" fmla="*/ 29954 h 174697"/>
              <a:gd name="connsiteX5" fmla="*/ 877178 w 1969775"/>
              <a:gd name="connsiteY5" fmla="*/ 174521 h 174697"/>
              <a:gd name="connsiteX6" fmla="*/ 1087987 w 1969775"/>
              <a:gd name="connsiteY6" fmla="*/ 52 h 174697"/>
              <a:gd name="connsiteX7" fmla="*/ 1294995 w 1969775"/>
              <a:gd name="connsiteY7" fmla="*/ 154366 h 174697"/>
              <a:gd name="connsiteX8" fmla="*/ 1454997 w 1969775"/>
              <a:gd name="connsiteY8" fmla="*/ 1513 h 174697"/>
              <a:gd name="connsiteX9" fmla="*/ 1614055 w 1969775"/>
              <a:gd name="connsiteY9" fmla="*/ 100410 h 174697"/>
              <a:gd name="connsiteX10" fmla="*/ 1783413 w 1969775"/>
              <a:gd name="connsiteY10" fmla="*/ 111445 h 174697"/>
              <a:gd name="connsiteX11" fmla="*/ 1969775 w 1969775"/>
              <a:gd name="connsiteY11" fmla="*/ 110744 h 174697"/>
              <a:gd name="connsiteX0" fmla="*/ 0 w 1969775"/>
              <a:gd name="connsiteY0" fmla="*/ 30257 h 173817"/>
              <a:gd name="connsiteX1" fmla="*/ 163399 w 1969775"/>
              <a:gd name="connsiteY1" fmla="*/ 173816 h 173817"/>
              <a:gd name="connsiteX2" fmla="*/ 360623 w 1969775"/>
              <a:gd name="connsiteY2" fmla="*/ 33355 h 173817"/>
              <a:gd name="connsiteX3" fmla="*/ 530948 w 1969775"/>
              <a:gd name="connsiteY3" fmla="*/ 172180 h 173817"/>
              <a:gd name="connsiteX4" fmla="*/ 697068 w 1969775"/>
              <a:gd name="connsiteY4" fmla="*/ 29074 h 173817"/>
              <a:gd name="connsiteX5" fmla="*/ 877178 w 1969775"/>
              <a:gd name="connsiteY5" fmla="*/ 173641 h 173817"/>
              <a:gd name="connsiteX6" fmla="*/ 1067610 w 1969775"/>
              <a:gd name="connsiteY6" fmla="*/ 25977 h 173817"/>
              <a:gd name="connsiteX7" fmla="*/ 1294995 w 1969775"/>
              <a:gd name="connsiteY7" fmla="*/ 153486 h 173817"/>
              <a:gd name="connsiteX8" fmla="*/ 1454997 w 1969775"/>
              <a:gd name="connsiteY8" fmla="*/ 633 h 173817"/>
              <a:gd name="connsiteX9" fmla="*/ 1614055 w 1969775"/>
              <a:gd name="connsiteY9" fmla="*/ 99530 h 173817"/>
              <a:gd name="connsiteX10" fmla="*/ 1783413 w 1969775"/>
              <a:gd name="connsiteY10" fmla="*/ 110565 h 173817"/>
              <a:gd name="connsiteX11" fmla="*/ 1969775 w 1969775"/>
              <a:gd name="connsiteY11" fmla="*/ 109864 h 173817"/>
              <a:gd name="connsiteX0" fmla="*/ 0 w 1969775"/>
              <a:gd name="connsiteY0" fmla="*/ 30257 h 173817"/>
              <a:gd name="connsiteX1" fmla="*/ 163399 w 1969775"/>
              <a:gd name="connsiteY1" fmla="*/ 173816 h 173817"/>
              <a:gd name="connsiteX2" fmla="*/ 360623 w 1969775"/>
              <a:gd name="connsiteY2" fmla="*/ 33355 h 173817"/>
              <a:gd name="connsiteX3" fmla="*/ 530948 w 1969775"/>
              <a:gd name="connsiteY3" fmla="*/ 172180 h 173817"/>
              <a:gd name="connsiteX4" fmla="*/ 697068 w 1969775"/>
              <a:gd name="connsiteY4" fmla="*/ 29074 h 173817"/>
              <a:gd name="connsiteX5" fmla="*/ 877178 w 1969775"/>
              <a:gd name="connsiteY5" fmla="*/ 173641 h 173817"/>
              <a:gd name="connsiteX6" fmla="*/ 1067610 w 1969775"/>
              <a:gd name="connsiteY6" fmla="*/ 25977 h 173817"/>
              <a:gd name="connsiteX7" fmla="*/ 1294995 w 1969775"/>
              <a:gd name="connsiteY7" fmla="*/ 153486 h 173817"/>
              <a:gd name="connsiteX8" fmla="*/ 1454997 w 1969775"/>
              <a:gd name="connsiteY8" fmla="*/ 633 h 173817"/>
              <a:gd name="connsiteX9" fmla="*/ 1614055 w 1969775"/>
              <a:gd name="connsiteY9" fmla="*/ 99530 h 173817"/>
              <a:gd name="connsiteX10" fmla="*/ 1783413 w 1969775"/>
              <a:gd name="connsiteY10" fmla="*/ 110565 h 173817"/>
              <a:gd name="connsiteX11" fmla="*/ 1969775 w 1969775"/>
              <a:gd name="connsiteY11" fmla="*/ 109864 h 173817"/>
              <a:gd name="connsiteX0" fmla="*/ 0 w 1969775"/>
              <a:gd name="connsiteY0" fmla="*/ 30621 h 174181"/>
              <a:gd name="connsiteX1" fmla="*/ 163399 w 1969775"/>
              <a:gd name="connsiteY1" fmla="*/ 174180 h 174181"/>
              <a:gd name="connsiteX2" fmla="*/ 360623 w 1969775"/>
              <a:gd name="connsiteY2" fmla="*/ 33719 h 174181"/>
              <a:gd name="connsiteX3" fmla="*/ 530948 w 1969775"/>
              <a:gd name="connsiteY3" fmla="*/ 172544 h 174181"/>
              <a:gd name="connsiteX4" fmla="*/ 697068 w 1969775"/>
              <a:gd name="connsiteY4" fmla="*/ 29438 h 174181"/>
              <a:gd name="connsiteX5" fmla="*/ 877178 w 1969775"/>
              <a:gd name="connsiteY5" fmla="*/ 174005 h 174181"/>
              <a:gd name="connsiteX6" fmla="*/ 1067610 w 1969775"/>
              <a:gd name="connsiteY6" fmla="*/ 26341 h 174181"/>
              <a:gd name="connsiteX7" fmla="*/ 1244053 w 1969775"/>
              <a:gd name="connsiteY7" fmla="*/ 169167 h 174181"/>
              <a:gd name="connsiteX8" fmla="*/ 1454997 w 1969775"/>
              <a:gd name="connsiteY8" fmla="*/ 997 h 174181"/>
              <a:gd name="connsiteX9" fmla="*/ 1614055 w 1969775"/>
              <a:gd name="connsiteY9" fmla="*/ 99894 h 174181"/>
              <a:gd name="connsiteX10" fmla="*/ 1783413 w 1969775"/>
              <a:gd name="connsiteY10" fmla="*/ 110929 h 174181"/>
              <a:gd name="connsiteX11" fmla="*/ 1969775 w 1969775"/>
              <a:gd name="connsiteY11" fmla="*/ 110228 h 174181"/>
              <a:gd name="connsiteX0" fmla="*/ 0 w 1969775"/>
              <a:gd name="connsiteY0" fmla="*/ 30621 h 174181"/>
              <a:gd name="connsiteX1" fmla="*/ 163399 w 1969775"/>
              <a:gd name="connsiteY1" fmla="*/ 174180 h 174181"/>
              <a:gd name="connsiteX2" fmla="*/ 360623 w 1969775"/>
              <a:gd name="connsiteY2" fmla="*/ 33719 h 174181"/>
              <a:gd name="connsiteX3" fmla="*/ 530948 w 1969775"/>
              <a:gd name="connsiteY3" fmla="*/ 172544 h 174181"/>
              <a:gd name="connsiteX4" fmla="*/ 697068 w 1969775"/>
              <a:gd name="connsiteY4" fmla="*/ 29438 h 174181"/>
              <a:gd name="connsiteX5" fmla="*/ 877178 w 1969775"/>
              <a:gd name="connsiteY5" fmla="*/ 174005 h 174181"/>
              <a:gd name="connsiteX6" fmla="*/ 1067610 w 1969775"/>
              <a:gd name="connsiteY6" fmla="*/ 26341 h 174181"/>
              <a:gd name="connsiteX7" fmla="*/ 1244053 w 1969775"/>
              <a:gd name="connsiteY7" fmla="*/ 169167 h 174181"/>
              <a:gd name="connsiteX8" fmla="*/ 1454997 w 1969775"/>
              <a:gd name="connsiteY8" fmla="*/ 997 h 174181"/>
              <a:gd name="connsiteX9" fmla="*/ 1614055 w 1969775"/>
              <a:gd name="connsiteY9" fmla="*/ 99894 h 174181"/>
              <a:gd name="connsiteX10" fmla="*/ 1783413 w 1969775"/>
              <a:gd name="connsiteY10" fmla="*/ 110929 h 174181"/>
              <a:gd name="connsiteX11" fmla="*/ 1969775 w 1969775"/>
              <a:gd name="connsiteY11" fmla="*/ 110228 h 174181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614055 w 1969775"/>
              <a:gd name="connsiteY9" fmla="*/ 73557 h 147844"/>
              <a:gd name="connsiteX10" fmla="*/ 1783413 w 1969775"/>
              <a:gd name="connsiteY10" fmla="*/ 84592 h 147844"/>
              <a:gd name="connsiteX11" fmla="*/ 1969775 w 1969775"/>
              <a:gd name="connsiteY11" fmla="*/ 83891 h 147844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614055 w 1969775"/>
              <a:gd name="connsiteY9" fmla="*/ 73557 h 147844"/>
              <a:gd name="connsiteX10" fmla="*/ 1783413 w 1969775"/>
              <a:gd name="connsiteY10" fmla="*/ 84592 h 147844"/>
              <a:gd name="connsiteX11" fmla="*/ 1969775 w 1969775"/>
              <a:gd name="connsiteY11" fmla="*/ 83891 h 147844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569905 w 1969775"/>
              <a:gd name="connsiteY9" fmla="*/ 75471 h 147844"/>
              <a:gd name="connsiteX10" fmla="*/ 1783413 w 1969775"/>
              <a:gd name="connsiteY10" fmla="*/ 84592 h 147844"/>
              <a:gd name="connsiteX11" fmla="*/ 1969775 w 1969775"/>
              <a:gd name="connsiteY11" fmla="*/ 83891 h 147844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569905 w 1969775"/>
              <a:gd name="connsiteY9" fmla="*/ 75471 h 147844"/>
              <a:gd name="connsiteX10" fmla="*/ 1783413 w 1969775"/>
              <a:gd name="connsiteY10" fmla="*/ 84592 h 147844"/>
              <a:gd name="connsiteX11" fmla="*/ 1969775 w 1969775"/>
              <a:gd name="connsiteY11" fmla="*/ 83891 h 147844"/>
              <a:gd name="connsiteX0" fmla="*/ 0 w 1969775"/>
              <a:gd name="connsiteY0" fmla="*/ 4284 h 147844"/>
              <a:gd name="connsiteX1" fmla="*/ 163399 w 1969775"/>
              <a:gd name="connsiteY1" fmla="*/ 147843 h 147844"/>
              <a:gd name="connsiteX2" fmla="*/ 360623 w 1969775"/>
              <a:gd name="connsiteY2" fmla="*/ 7382 h 147844"/>
              <a:gd name="connsiteX3" fmla="*/ 530948 w 1969775"/>
              <a:gd name="connsiteY3" fmla="*/ 146207 h 147844"/>
              <a:gd name="connsiteX4" fmla="*/ 697068 w 1969775"/>
              <a:gd name="connsiteY4" fmla="*/ 3101 h 147844"/>
              <a:gd name="connsiteX5" fmla="*/ 877178 w 1969775"/>
              <a:gd name="connsiteY5" fmla="*/ 147668 h 147844"/>
              <a:gd name="connsiteX6" fmla="*/ 1067610 w 1969775"/>
              <a:gd name="connsiteY6" fmla="*/ 4 h 147844"/>
              <a:gd name="connsiteX7" fmla="*/ 1244053 w 1969775"/>
              <a:gd name="connsiteY7" fmla="*/ 142830 h 147844"/>
              <a:gd name="connsiteX8" fmla="*/ 1421035 w 1969775"/>
              <a:gd name="connsiteY8" fmla="*/ 1465 h 147844"/>
              <a:gd name="connsiteX9" fmla="*/ 1569905 w 1969775"/>
              <a:gd name="connsiteY9" fmla="*/ 75471 h 147844"/>
              <a:gd name="connsiteX10" fmla="*/ 1688320 w 1969775"/>
              <a:gd name="connsiteY10" fmla="*/ 82677 h 147844"/>
              <a:gd name="connsiteX11" fmla="*/ 1969775 w 1969775"/>
              <a:gd name="connsiteY11" fmla="*/ 83891 h 147844"/>
              <a:gd name="connsiteX0" fmla="*/ 0 w 1776193"/>
              <a:gd name="connsiteY0" fmla="*/ 4284 h 147844"/>
              <a:gd name="connsiteX1" fmla="*/ 163399 w 1776193"/>
              <a:gd name="connsiteY1" fmla="*/ 147843 h 147844"/>
              <a:gd name="connsiteX2" fmla="*/ 360623 w 1776193"/>
              <a:gd name="connsiteY2" fmla="*/ 7382 h 147844"/>
              <a:gd name="connsiteX3" fmla="*/ 530948 w 1776193"/>
              <a:gd name="connsiteY3" fmla="*/ 146207 h 147844"/>
              <a:gd name="connsiteX4" fmla="*/ 697068 w 1776193"/>
              <a:gd name="connsiteY4" fmla="*/ 3101 h 147844"/>
              <a:gd name="connsiteX5" fmla="*/ 877178 w 1776193"/>
              <a:gd name="connsiteY5" fmla="*/ 147668 h 147844"/>
              <a:gd name="connsiteX6" fmla="*/ 1067610 w 1776193"/>
              <a:gd name="connsiteY6" fmla="*/ 4 h 147844"/>
              <a:gd name="connsiteX7" fmla="*/ 1244053 w 1776193"/>
              <a:gd name="connsiteY7" fmla="*/ 142830 h 147844"/>
              <a:gd name="connsiteX8" fmla="*/ 1421035 w 1776193"/>
              <a:gd name="connsiteY8" fmla="*/ 1465 h 147844"/>
              <a:gd name="connsiteX9" fmla="*/ 1569905 w 1776193"/>
              <a:gd name="connsiteY9" fmla="*/ 75471 h 147844"/>
              <a:gd name="connsiteX10" fmla="*/ 1688320 w 1776193"/>
              <a:gd name="connsiteY10" fmla="*/ 82677 h 147844"/>
              <a:gd name="connsiteX11" fmla="*/ 1776193 w 1776193"/>
              <a:gd name="connsiteY11" fmla="*/ 83891 h 14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76193" h="147844">
                <a:moveTo>
                  <a:pt x="0" y="4284"/>
                </a:moveTo>
                <a:cubicBezTo>
                  <a:pt x="65232" y="76443"/>
                  <a:pt x="103295" y="147327"/>
                  <a:pt x="163399" y="147843"/>
                </a:cubicBezTo>
                <a:cubicBezTo>
                  <a:pt x="223503" y="148359"/>
                  <a:pt x="299365" y="7655"/>
                  <a:pt x="360623" y="7382"/>
                </a:cubicBezTo>
                <a:cubicBezTo>
                  <a:pt x="421881" y="7109"/>
                  <a:pt x="474874" y="146920"/>
                  <a:pt x="530948" y="146207"/>
                </a:cubicBezTo>
                <a:cubicBezTo>
                  <a:pt x="587022" y="145494"/>
                  <a:pt x="639363" y="2858"/>
                  <a:pt x="697068" y="3101"/>
                </a:cubicBezTo>
                <a:cubicBezTo>
                  <a:pt x="754773" y="3344"/>
                  <a:pt x="815421" y="148184"/>
                  <a:pt x="877178" y="147668"/>
                </a:cubicBezTo>
                <a:cubicBezTo>
                  <a:pt x="938935" y="147152"/>
                  <a:pt x="1006464" y="810"/>
                  <a:pt x="1067610" y="4"/>
                </a:cubicBezTo>
                <a:cubicBezTo>
                  <a:pt x="1128756" y="-802"/>
                  <a:pt x="1185149" y="142587"/>
                  <a:pt x="1244053" y="142830"/>
                </a:cubicBezTo>
                <a:cubicBezTo>
                  <a:pt x="1302957" y="143073"/>
                  <a:pt x="1366726" y="12692"/>
                  <a:pt x="1421035" y="1465"/>
                </a:cubicBezTo>
                <a:cubicBezTo>
                  <a:pt x="1475344" y="-9762"/>
                  <a:pt x="1525358" y="61936"/>
                  <a:pt x="1569905" y="75471"/>
                </a:cubicBezTo>
                <a:cubicBezTo>
                  <a:pt x="1614452" y="89006"/>
                  <a:pt x="1653939" y="81274"/>
                  <a:pt x="1688320" y="82677"/>
                </a:cubicBezTo>
                <a:cubicBezTo>
                  <a:pt x="1722701" y="84080"/>
                  <a:pt x="1767279" y="83486"/>
                  <a:pt x="1776193" y="83891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E3805A2-8E95-168A-2D5D-F7A66FE0A898}"/>
                  </a:ext>
                </a:extLst>
              </p:cNvPr>
              <p:cNvSpPr txBox="1"/>
              <p:nvPr/>
            </p:nvSpPr>
            <p:spPr>
              <a:xfrm>
                <a:off x="9974205" y="3601225"/>
                <a:ext cx="2190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E3805A2-8E95-168A-2D5D-F7A66FE0A8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4205" y="3601225"/>
                <a:ext cx="219034" cy="276999"/>
              </a:xfrm>
              <a:prstGeom prst="rect">
                <a:avLst/>
              </a:prstGeom>
              <a:blipFill>
                <a:blip r:embed="rId10"/>
                <a:stretch>
                  <a:fillRect l="-22222" r="-16667" b="-4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6ADF818-5413-3861-B3E3-E0D03363AE87}"/>
                  </a:ext>
                </a:extLst>
              </p:cNvPr>
              <p:cNvSpPr txBox="1"/>
              <p:nvPr/>
            </p:nvSpPr>
            <p:spPr>
              <a:xfrm>
                <a:off x="9464696" y="3202704"/>
                <a:ext cx="74765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+ℏ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𝜔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6ADF818-5413-3861-B3E3-E0D03363AE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4696" y="3202704"/>
                <a:ext cx="747659" cy="276999"/>
              </a:xfrm>
              <a:prstGeom prst="rect">
                <a:avLst/>
              </a:prstGeom>
              <a:blipFill>
                <a:blip r:embed="rId11"/>
                <a:stretch>
                  <a:fillRect l="-10000" r="-8333" b="-4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E003792-9FD6-479F-A759-3897146679C1}"/>
                  </a:ext>
                </a:extLst>
              </p:cNvPr>
              <p:cNvSpPr txBox="1"/>
              <p:nvPr/>
            </p:nvSpPr>
            <p:spPr>
              <a:xfrm>
                <a:off x="11494200" y="3390824"/>
                <a:ext cx="42207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ℏ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𝜔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E003792-9FD6-479F-A759-389714667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4200" y="3390824"/>
                <a:ext cx="422077" cy="276999"/>
              </a:xfrm>
              <a:prstGeom prst="rect">
                <a:avLst/>
              </a:prstGeom>
              <a:blipFill>
                <a:blip r:embed="rId9"/>
                <a:stretch>
                  <a:fillRect l="-8824" r="-2941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C2263AA-107C-3FB5-8722-F137D43D8C8B}"/>
                  </a:ext>
                </a:extLst>
              </p:cNvPr>
              <p:cNvSpPr txBox="1"/>
              <p:nvPr/>
            </p:nvSpPr>
            <p:spPr>
              <a:xfrm>
                <a:off x="10231870" y="3869190"/>
                <a:ext cx="181040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 quasiparticles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Δ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&lt;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&lt;∞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C2263AA-107C-3FB5-8722-F137D43D8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1870" y="3869190"/>
                <a:ext cx="1810407" cy="646331"/>
              </a:xfrm>
              <a:prstGeom prst="rect">
                <a:avLst/>
              </a:prstGeom>
              <a:blipFill>
                <a:blip r:embed="rId12"/>
                <a:stretch>
                  <a:fillRect l="-2778" t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7BCEE20-891C-1446-219E-33A796BD5F51}"/>
                  </a:ext>
                </a:extLst>
              </p:cNvPr>
              <p:cNvSpPr txBox="1"/>
              <p:nvPr/>
            </p:nvSpPr>
            <p:spPr>
              <a:xfrm>
                <a:off x="132799" y="3498376"/>
                <a:ext cx="5419897" cy="2875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𝑁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𝐸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: density of states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(how many quantum states at energy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𝐸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: a kind of degeneracy)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𝑓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𝐸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: distribution function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(how many electrons are in one state at energy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𝐸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Fermi-Dirac function in equilibrium state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𝑓</m:t>
                      </m:r>
                      <m:d>
                        <m:d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</m:t>
                          </m:r>
                        </m:e>
                      </m:d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func>
                            <m:func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f>
                                    <m:fPr>
                                      <m:type m:val="lin"/>
                                      <m:ctrlP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kumimoji="0" lang="en-US" sz="1800" b="0" i="0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E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kumimoji="0" lang="en-US" sz="18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18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18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  <m: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+1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7BCEE20-891C-1446-219E-33A796BD5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799" y="3498376"/>
                <a:ext cx="5419897" cy="2875339"/>
              </a:xfrm>
              <a:prstGeom prst="rect">
                <a:avLst/>
              </a:prstGeom>
              <a:blipFill>
                <a:blip r:embed="rId13"/>
                <a:stretch>
                  <a:fillRect l="-1869" t="-1316" b="-2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7">
            <a:extLst>
              <a:ext uri="{FF2B5EF4-FFF2-40B4-BE49-F238E27FC236}">
                <a16:creationId xmlns:a16="http://schemas.microsoft.com/office/drawing/2014/main" id="{A2F7EF9E-2D37-7031-878E-A9DC3B04093F}"/>
              </a:ext>
            </a:extLst>
          </p:cNvPr>
          <p:cNvSpPr txBox="1"/>
          <p:nvPr/>
        </p:nvSpPr>
        <p:spPr>
          <a:xfrm>
            <a:off x="4825222" y="934395"/>
            <a:ext cx="264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7" name="Straight Arrow Connector 41">
            <a:extLst>
              <a:ext uri="{FF2B5EF4-FFF2-40B4-BE49-F238E27FC236}">
                <a16:creationId xmlns:a16="http://schemas.microsoft.com/office/drawing/2014/main" id="{353C92E8-C1B5-3023-726C-9D497F1EDCB8}"/>
              </a:ext>
            </a:extLst>
          </p:cNvPr>
          <p:cNvCxnSpPr/>
          <p:nvPr/>
        </p:nvCxnSpPr>
        <p:spPr>
          <a:xfrm>
            <a:off x="4909121" y="3119656"/>
            <a:ext cx="1325306" cy="1863303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44">
            <a:extLst>
              <a:ext uri="{FF2B5EF4-FFF2-40B4-BE49-F238E27FC236}">
                <a16:creationId xmlns:a16="http://schemas.microsoft.com/office/drawing/2014/main" id="{CDFEFE9E-499D-B6DA-3D99-3E620D9DA133}"/>
              </a:ext>
            </a:extLst>
          </p:cNvPr>
          <p:cNvCxnSpPr/>
          <p:nvPr/>
        </p:nvCxnSpPr>
        <p:spPr>
          <a:xfrm flipV="1">
            <a:off x="6760491" y="3359378"/>
            <a:ext cx="0" cy="2498282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45">
            <a:extLst>
              <a:ext uri="{FF2B5EF4-FFF2-40B4-BE49-F238E27FC236}">
                <a16:creationId xmlns:a16="http://schemas.microsoft.com/office/drawing/2014/main" id="{0C8B9E26-BC2E-5725-3ACD-9108D5FBDC34}"/>
              </a:ext>
            </a:extLst>
          </p:cNvPr>
          <p:cNvCxnSpPr/>
          <p:nvPr/>
        </p:nvCxnSpPr>
        <p:spPr>
          <a:xfrm flipV="1">
            <a:off x="7909924" y="3359378"/>
            <a:ext cx="0" cy="2498282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40">
            <a:extLst>
              <a:ext uri="{FF2B5EF4-FFF2-40B4-BE49-F238E27FC236}">
                <a16:creationId xmlns:a16="http://schemas.microsoft.com/office/drawing/2014/main" id="{60AC6CC2-4548-A111-110F-E962E4A4F53C}"/>
              </a:ext>
            </a:extLst>
          </p:cNvPr>
          <p:cNvCxnSpPr/>
          <p:nvPr/>
        </p:nvCxnSpPr>
        <p:spPr>
          <a:xfrm>
            <a:off x="7525151" y="3116525"/>
            <a:ext cx="353056" cy="7593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6">
                <a:extLst>
                  <a:ext uri="{FF2B5EF4-FFF2-40B4-BE49-F238E27FC236}">
                    <a16:creationId xmlns:a16="http://schemas.microsoft.com/office/drawing/2014/main" id="{4B68C373-942B-08B6-7320-7292B97A1260}"/>
                  </a:ext>
                </a:extLst>
              </p:cNvPr>
              <p:cNvSpPr txBox="1"/>
              <p:nvPr/>
            </p:nvSpPr>
            <p:spPr>
              <a:xfrm>
                <a:off x="6902877" y="4071449"/>
                <a:ext cx="9933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Gap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Δ</m:t>
                    </m:r>
                  </m:oMath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1" name="TextBox 46">
                <a:extLst>
                  <a:ext uri="{FF2B5EF4-FFF2-40B4-BE49-F238E27FC236}">
                    <a16:creationId xmlns:a16="http://schemas.microsoft.com/office/drawing/2014/main" id="{4B68C373-942B-08B6-7320-7292B97A12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2877" y="4071449"/>
                <a:ext cx="993396" cy="461665"/>
              </a:xfrm>
              <a:prstGeom prst="rect">
                <a:avLst/>
              </a:prstGeom>
              <a:blipFill>
                <a:blip r:embed="rId14"/>
                <a:stretch>
                  <a:fillRect l="-8861" t="-7895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12">
                <a:extLst>
                  <a:ext uri="{FF2B5EF4-FFF2-40B4-BE49-F238E27FC236}">
                    <a16:creationId xmlns:a16="http://schemas.microsoft.com/office/drawing/2014/main" id="{4CA27AC5-CDA6-1EF8-12DF-8E9BC56E3464}"/>
                  </a:ext>
                </a:extLst>
              </p:cNvPr>
              <p:cNvSpPr/>
              <p:nvPr/>
            </p:nvSpPr>
            <p:spPr>
              <a:xfrm>
                <a:off x="9071668" y="4975663"/>
                <a:ext cx="2974532" cy="9266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𝑠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~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𝜔</m:t>
                              </m:r>
                            </m:e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𝑇</m:t>
                          </m:r>
                        </m:den>
                      </m:f>
                      <m:func>
                        <m:func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24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𝚫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3" name="Rectangle 12">
                <a:extLst>
                  <a:ext uri="{FF2B5EF4-FFF2-40B4-BE49-F238E27FC236}">
                    <a16:creationId xmlns:a16="http://schemas.microsoft.com/office/drawing/2014/main" id="{4CA27AC5-CDA6-1EF8-12DF-8E9BC56E34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1668" y="4975663"/>
                <a:ext cx="2974532" cy="92660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Connector 48">
            <a:extLst>
              <a:ext uri="{FF2B5EF4-FFF2-40B4-BE49-F238E27FC236}">
                <a16:creationId xmlns:a16="http://schemas.microsoft.com/office/drawing/2014/main" id="{E4CEC4B8-CEC0-7BA9-EDB9-EDA3D7C5978F}"/>
              </a:ext>
            </a:extLst>
          </p:cNvPr>
          <p:cNvCxnSpPr/>
          <p:nvPr/>
        </p:nvCxnSpPr>
        <p:spPr>
          <a:xfrm>
            <a:off x="7308913" y="585766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50">
            <a:extLst>
              <a:ext uri="{FF2B5EF4-FFF2-40B4-BE49-F238E27FC236}">
                <a16:creationId xmlns:a16="http://schemas.microsoft.com/office/drawing/2014/main" id="{630B5544-45A5-CCAD-CA4D-29D6E1406462}"/>
              </a:ext>
            </a:extLst>
          </p:cNvPr>
          <p:cNvCxnSpPr/>
          <p:nvPr/>
        </p:nvCxnSpPr>
        <p:spPr>
          <a:xfrm flipH="1" flipV="1">
            <a:off x="7317152" y="5004949"/>
            <a:ext cx="0" cy="852711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51">
            <a:extLst>
              <a:ext uri="{FF2B5EF4-FFF2-40B4-BE49-F238E27FC236}">
                <a16:creationId xmlns:a16="http://schemas.microsoft.com/office/drawing/2014/main" id="{E4407071-0C06-9B86-EBBB-0935A99F941D}"/>
              </a:ext>
            </a:extLst>
          </p:cNvPr>
          <p:cNvCxnSpPr/>
          <p:nvPr/>
        </p:nvCxnSpPr>
        <p:spPr>
          <a:xfrm flipV="1">
            <a:off x="5624710" y="5004949"/>
            <a:ext cx="1692442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53">
                <a:extLst>
                  <a:ext uri="{FF2B5EF4-FFF2-40B4-BE49-F238E27FC236}">
                    <a16:creationId xmlns:a16="http://schemas.microsoft.com/office/drawing/2014/main" id="{FC3E11DA-BACE-B126-8159-0F83F0BA34CA}"/>
                  </a:ext>
                </a:extLst>
              </p:cNvPr>
              <p:cNvSpPr txBox="1"/>
              <p:nvPr/>
            </p:nvSpPr>
            <p:spPr>
              <a:xfrm>
                <a:off x="6868183" y="4684488"/>
                <a:ext cx="8979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𝑇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0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7" name="TextBox 53">
                <a:extLst>
                  <a:ext uri="{FF2B5EF4-FFF2-40B4-BE49-F238E27FC236}">
                    <a16:creationId xmlns:a16="http://schemas.microsoft.com/office/drawing/2014/main" id="{FC3E11DA-BACE-B126-8159-0F83F0BA34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8183" y="4684488"/>
                <a:ext cx="897940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54">
                <a:extLst>
                  <a:ext uri="{FF2B5EF4-FFF2-40B4-BE49-F238E27FC236}">
                    <a16:creationId xmlns:a16="http://schemas.microsoft.com/office/drawing/2014/main" id="{38FBF120-DC4A-9D27-A1CF-558EF2A2EBDB}"/>
                  </a:ext>
                </a:extLst>
              </p:cNvPr>
              <p:cNvSpPr txBox="1"/>
              <p:nvPr/>
            </p:nvSpPr>
            <p:spPr>
              <a:xfrm>
                <a:off x="6491114" y="5099608"/>
                <a:ext cx="8979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𝑇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&gt;</m:t>
                      </m:r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0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8" name="TextBox 54">
                <a:extLst>
                  <a:ext uri="{FF2B5EF4-FFF2-40B4-BE49-F238E27FC236}">
                    <a16:creationId xmlns:a16="http://schemas.microsoft.com/office/drawing/2014/main" id="{38FBF120-DC4A-9D27-A1CF-558EF2A2E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114" y="5099608"/>
                <a:ext cx="897940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55">
                <a:extLst>
                  <a:ext uri="{FF2B5EF4-FFF2-40B4-BE49-F238E27FC236}">
                    <a16:creationId xmlns:a16="http://schemas.microsoft.com/office/drawing/2014/main" id="{C9A686F9-B032-FC60-11A3-E4E0B123CBC5}"/>
                  </a:ext>
                </a:extLst>
              </p:cNvPr>
              <p:cNvSpPr txBox="1"/>
              <p:nvPr/>
            </p:nvSpPr>
            <p:spPr>
              <a:xfrm>
                <a:off x="7932395" y="4914454"/>
                <a:ext cx="11168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𝑇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&gt;0</m:t>
                    </m:r>
                  </m:oMath>
                </a14:m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𝑓</m:t>
                      </m:r>
                      <m:d>
                        <m:d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</m:t>
                          </m:r>
                        </m:e>
                      </m:d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&gt;0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9" name="TextBox 55">
                <a:extLst>
                  <a:ext uri="{FF2B5EF4-FFF2-40B4-BE49-F238E27FC236}">
                    <a16:creationId xmlns:a16="http://schemas.microsoft.com/office/drawing/2014/main" id="{C9A686F9-B032-FC60-11A3-E4E0B123C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2395" y="4914454"/>
                <a:ext cx="1116803" cy="646331"/>
              </a:xfrm>
              <a:prstGeom prst="rect">
                <a:avLst/>
              </a:prstGeom>
              <a:blipFill>
                <a:blip r:embed="rId18"/>
                <a:stretch>
                  <a:fillRect b="-9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56">
            <a:extLst>
              <a:ext uri="{FF2B5EF4-FFF2-40B4-BE49-F238E27FC236}">
                <a16:creationId xmlns:a16="http://schemas.microsoft.com/office/drawing/2014/main" id="{7F640603-9022-97E8-E8FB-769796CFEFE6}"/>
              </a:ext>
            </a:extLst>
          </p:cNvPr>
          <p:cNvCxnSpPr/>
          <p:nvPr/>
        </p:nvCxnSpPr>
        <p:spPr>
          <a:xfrm flipH="1">
            <a:off x="8071507" y="5576375"/>
            <a:ext cx="107569" cy="242536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61">
                <a:extLst>
                  <a:ext uri="{FF2B5EF4-FFF2-40B4-BE49-F238E27FC236}">
                    <a16:creationId xmlns:a16="http://schemas.microsoft.com/office/drawing/2014/main" id="{1BD081E6-4B95-A896-19C0-DA0B0DF4335B}"/>
                  </a:ext>
                </a:extLst>
              </p:cNvPr>
              <p:cNvSpPr txBox="1"/>
              <p:nvPr/>
            </p:nvSpPr>
            <p:spPr>
              <a:xfrm>
                <a:off x="9236572" y="5926032"/>
                <a:ext cx="1815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=0</m:t>
                          </m:r>
                        </m:e>
                      </m:d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1" name="TextBox 61">
                <a:extLst>
                  <a:ext uri="{FF2B5EF4-FFF2-40B4-BE49-F238E27FC236}">
                    <a16:creationId xmlns:a16="http://schemas.microsoft.com/office/drawing/2014/main" id="{1BD081E6-4B95-A896-19C0-DA0B0DF433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6572" y="5926032"/>
                <a:ext cx="1815074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7D872F6-DDDE-1D0A-EEB9-F42731B79C99}"/>
              </a:ext>
            </a:extLst>
          </p:cNvPr>
          <p:cNvSpPr txBox="1"/>
          <p:nvPr/>
        </p:nvSpPr>
        <p:spPr>
          <a:xfrm>
            <a:off x="5993868" y="920845"/>
            <a:ext cx="26465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ja-SE" sz="18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Z. </a:t>
            </a:r>
            <a:r>
              <a:rPr kumimoji="0" lang="en-US" altLang="ja-SE" sz="1800" b="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Physik</a:t>
            </a:r>
            <a:r>
              <a:rPr kumimoji="0" lang="en-US" altLang="ja-SE" sz="18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266 p.209 (1974)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169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D00125-7321-29EF-86E5-A480F0203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4653" y="-4401"/>
            <a:ext cx="6729663" cy="967880"/>
          </a:xfrm>
        </p:spPr>
        <p:txBody>
          <a:bodyPr/>
          <a:lstStyle/>
          <a:p>
            <a:r>
              <a:rPr lang="en-GB" dirty="0"/>
              <a:t>Remark: SRF is </a:t>
            </a:r>
            <a:r>
              <a:rPr lang="en-GB" b="1" dirty="0"/>
              <a:t>semi</a:t>
            </a:r>
            <a:r>
              <a:rPr lang="en-GB" dirty="0"/>
              <a:t>-classical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50813F-DAB2-F5EE-DB3A-C89F7C5D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B646CD-929C-B24E-96E0-B748A9F92F13}" type="slidenum">
              <a:rPr kumimoji="1" lang="ja-SE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SE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C38499A8-C84F-2364-CA94-3A133C5FE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4064" y="2355036"/>
            <a:ext cx="4077936" cy="27506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D3D7BAA3-344E-64E1-F472-6DB52A0D63C1}"/>
                  </a:ext>
                </a:extLst>
              </p:cNvPr>
              <p:cNvSpPr txBox="1"/>
              <p:nvPr/>
            </p:nvSpPr>
            <p:spPr>
              <a:xfrm>
                <a:off x="139288" y="808780"/>
                <a:ext cx="7974776" cy="6049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right picture is just schematic for simplicity</a:t>
                </a: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ℏ</m:t>
                    </m:r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𝜔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looks like 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 photon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but it is classical microwaves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2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cos</m:t>
                        </m:r>
                      </m:fName>
                      <m:e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(</m:t>
                        </m:r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𝜔</m:t>
                        </m:r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)</m:t>
                        </m:r>
                      </m:e>
                    </m:func>
                  </m:oMath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 treat quantized electrons interacting with classical microwave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ja-SE" sz="2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cos</m:t>
                        </m:r>
                      </m:fName>
                      <m:e>
                        <m: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𝜔</m:t>
                        </m:r>
                        <m: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  <m:r>
                          <a:rPr kumimoji="0" lang="en-US" altLang="ja-SE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</m:e>
                    </m:func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itchFamily="2" charset="2"/>
                  </a:rPr>
                  <a:t> 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itchFamily="2" charset="2"/>
                  </a:rPr>
                  <a:t>semi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itchFamily="2" charset="2"/>
                  </a:rPr>
                  <a:t>-classical!</a:t>
                </a: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itchFamily="2" charset="2"/>
                  </a:rPr>
                  <a:t>This approach is valid if the intensity of the microwave is high: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50 </m:t>
                      </m:r>
                      <m:r>
                        <m:rPr>
                          <m:sty m:val="p"/>
                        </m:rPr>
                        <a:rPr kumimoji="0" lang="en-US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dBm</m:t>
                      </m:r>
                      <m:d>
                        <m:d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100 </m:t>
                          </m:r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W</m:t>
                          </m:r>
                        </m:e>
                      </m:d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≫−210 </m:t>
                      </m:r>
                      <m:f>
                        <m:fPr>
                          <m:type m:val="lin"/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dBm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Hz</m:t>
                          </m:r>
                        </m:den>
                      </m:f>
                      <m:r>
                        <a:rPr kumimoji="0" lang="en-US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(1 </m:t>
                      </m:r>
                      <m:r>
                        <m:rPr>
                          <m:sty m:val="p"/>
                        </m:rPr>
                        <a:rPr kumimoji="0" lang="en-US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GHz</m:t>
                      </m:r>
                      <m:r>
                        <a:rPr kumimoji="0" lang="en-US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US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single</m:t>
                      </m:r>
                      <m:r>
                        <a:rPr kumimoji="0" lang="en-US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US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photon</m:t>
                      </m:r>
                      <m:r>
                        <a:rPr kumimoji="0" lang="en-US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 true photon is described by quantum field operator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kumimoji="0" lang="en-US" altLang="ja-S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altLang="ja-S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ℰ</m:t>
                          </m:r>
                        </m:e>
                      </m:acc>
                      <m:d>
                        <m:dPr>
                          <m:ctrlPr>
                            <a:rPr kumimoji="0" lang="en-US" altLang="ja-S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ja-SE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𝒓</m:t>
                          </m:r>
                          <m:r>
                            <a:rPr kumimoji="0" lang="en-US" altLang="ja-S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 </m:t>
                          </m:r>
                          <m:r>
                            <a:rPr kumimoji="0" lang="en-US" altLang="ja-S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altLang="ja-SE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US" altLang="ja-SE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kumimoji="0" lang="en-US" altLang="ja-S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ℏ</m:t>
                              </m:r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𝜔</m:t>
                              </m:r>
                            </m:num>
                            <m:den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</m:t>
                              </m:r>
                            </m:den>
                          </m:f>
                        </m:e>
                      </m:rad>
                      <m:d>
                        <m:dPr>
                          <m:begChr m:val="["/>
                          <m:endChr m:val="]"/>
                          <m:ctrlPr>
                            <a:rPr kumimoji="0" lang="en-US" altLang="ja-S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𝑎</m:t>
                              </m:r>
                            </m:e>
                          </m:acc>
                          <m:sSup>
                            <m:sSupPr>
                              <m:ctrlP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𝑖</m:t>
                              </m:r>
                              <m:d>
                                <m:dPr>
                                  <m:ctrlP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𝜔</m:t>
                                  </m:r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kumimoji="0" lang="en-US" altLang="ja-SE" sz="20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𝒌</m:t>
                                  </m:r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⋅</m:t>
                                  </m:r>
                                  <m:r>
                                    <a:rPr kumimoji="0" lang="en-US" altLang="ja-SE" sz="20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𝒓</m:t>
                                  </m:r>
                                </m:e>
                              </m:d>
                            </m:sup>
                          </m:sSup>
                          <m:r>
                            <a:rPr kumimoji="0" lang="en-US" altLang="ja-S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p>
                            <m:sSupPr>
                              <m:ctrlP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p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†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altLang="ja-SE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𝑖</m:t>
                              </m:r>
                              <m:d>
                                <m:dPr>
                                  <m:ctrlP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𝜔</m:t>
                                  </m:r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kumimoji="0" lang="en-US" altLang="ja-SE" sz="20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𝒌</m:t>
                                  </m:r>
                                  <m:r>
                                    <a:rPr kumimoji="0" lang="en-US" altLang="ja-SE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⋅</m:t>
                                  </m:r>
                                  <m:r>
                                    <a:rPr kumimoji="0" lang="en-US" altLang="ja-SE" sz="20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𝒓</m:t>
                                  </m:r>
                                </m:e>
                              </m:d>
                            </m:sup>
                          </m:sSup>
                        </m:e>
                      </m:d>
                    </m:oMath>
                  </m:oMathPara>
                </a14:m>
                <a:endParaRPr kumimoji="0" lang="en-US" altLang="ja-SE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34" charset="-128"/>
                  <a:cs typeface="+mn-cs"/>
                </a:endParaRP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Only important if you study </a:t>
                </a: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quantum sensing and qubits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GB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eg.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Vacuum Rabi oscillation, etc)</a:t>
                </a:r>
              </a:p>
            </p:txBody>
          </p:sp>
        </mc:Choice>
        <mc:Fallback xmlns="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D3D7BAA3-344E-64E1-F472-6DB52A0D6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88" y="808780"/>
                <a:ext cx="7974776" cy="6049220"/>
              </a:xfrm>
              <a:prstGeom prst="rect">
                <a:avLst/>
              </a:prstGeom>
              <a:blipFill>
                <a:blip r:embed="rId3"/>
                <a:stretch>
                  <a:fillRect l="-1433" t="-1048" r="-955" b="-1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BB06111-C05B-7545-C1D8-0B0727B9FAE7}"/>
              </a:ext>
            </a:extLst>
          </p:cNvPr>
          <p:cNvSpPr txBox="1"/>
          <p:nvPr/>
        </p:nvSpPr>
        <p:spPr>
          <a:xfrm>
            <a:off x="8681852" y="1252667"/>
            <a:ext cx="33708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Maybe a misleading schematic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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9685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53BBA3-C452-082D-8B51-022029BC7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7"/>
            <a:ext cx="7574802" cy="488983"/>
          </a:xfrm>
        </p:spPr>
        <p:txBody>
          <a:bodyPr>
            <a:normAutofit/>
          </a:bodyPr>
          <a:lstStyle/>
          <a:p>
            <a:r>
              <a:rPr lang="en-GB" dirty="0"/>
              <a:t>Prediction from the Mattis Bardeen theory (1958)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3591AD4-26B7-D168-2F87-FFD338190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5" name="Picture 17">
            <a:extLst>
              <a:ext uri="{FF2B5EF4-FFF2-40B4-BE49-F238E27FC236}">
                <a16:creationId xmlns:a16="http://schemas.microsoft.com/office/drawing/2014/main" id="{75020D22-ED27-001C-061E-86F9FF33F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8664" y="911479"/>
            <a:ext cx="3889788" cy="5181070"/>
          </a:xfrm>
          <a:prstGeom prst="rect">
            <a:avLst/>
          </a:prstGeom>
        </p:spPr>
      </p:pic>
      <p:sp>
        <p:nvSpPr>
          <p:cNvPr id="6" name="TextBox 25">
            <a:extLst>
              <a:ext uri="{FF2B5EF4-FFF2-40B4-BE49-F238E27FC236}">
                <a16:creationId xmlns:a16="http://schemas.microsoft.com/office/drawing/2014/main" id="{5FA2CB28-DD40-7DD0-6351-1BB9A5315605}"/>
              </a:ext>
            </a:extLst>
          </p:cNvPr>
          <p:cNvSpPr txBox="1"/>
          <p:nvPr/>
        </p:nvSpPr>
        <p:spPr>
          <a:xfrm>
            <a:off x="2628662" y="4459619"/>
            <a:ext cx="1214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G. </a:t>
            </a:r>
            <a:r>
              <a:rPr lang="en-US" sz="1600" dirty="0" err="1"/>
              <a:t>Ciovati</a:t>
            </a:r>
            <a:r>
              <a:rPr lang="en-US" sz="1600" dirty="0"/>
              <a:t> PhD thesis</a:t>
            </a:r>
          </a:p>
        </p:txBody>
      </p:sp>
      <p:sp>
        <p:nvSpPr>
          <p:cNvPr id="7" name="TextBox 26">
            <a:extLst>
              <a:ext uri="{FF2B5EF4-FFF2-40B4-BE49-F238E27FC236}">
                <a16:creationId xmlns:a16="http://schemas.microsoft.com/office/drawing/2014/main" id="{174CB542-06C5-9EC4-F683-9A662B8F37B0}"/>
              </a:ext>
            </a:extLst>
          </p:cNvPr>
          <p:cNvSpPr txBox="1"/>
          <p:nvPr/>
        </p:nvSpPr>
        <p:spPr>
          <a:xfrm>
            <a:off x="701761" y="673271"/>
            <a:ext cx="41001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Bulk niobium </a:t>
            </a:r>
          </a:p>
          <a:p>
            <a:r>
              <a:rPr lang="en-US" sz="3200" dirty="0"/>
              <a:t>+ surface engineering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8D450F2D-5F21-5F65-E05A-2DC45433D7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1" r="17845" b="4563"/>
          <a:stretch>
            <a:fillRect/>
          </a:stretch>
        </p:blipFill>
        <p:spPr>
          <a:xfrm>
            <a:off x="5672294" y="1438539"/>
            <a:ext cx="6172583" cy="42390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>
                <a:extLst>
                  <a:ext uri="{FF2B5EF4-FFF2-40B4-BE49-F238E27FC236}">
                    <a16:creationId xmlns:a16="http://schemas.microsoft.com/office/drawing/2014/main" id="{DF5897DE-F055-07FF-DD20-02E5540C5FC3}"/>
                  </a:ext>
                </a:extLst>
              </p:cNvPr>
              <p:cNvSpPr txBox="1"/>
              <p:nvPr/>
            </p:nvSpPr>
            <p:spPr>
              <a:xfrm>
                <a:off x="8578935" y="3741778"/>
                <a:ext cx="12071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Optimal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type m:val="li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6">
                <a:extLst>
                  <a:ext uri="{FF2B5EF4-FFF2-40B4-BE49-F238E27FC236}">
                    <a16:creationId xmlns:a16="http://schemas.microsoft.com/office/drawing/2014/main" id="{DF5897DE-F055-07FF-DD20-02E5540C5F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8935" y="3741778"/>
                <a:ext cx="1207129" cy="707886"/>
              </a:xfrm>
              <a:prstGeom prst="rect">
                <a:avLst/>
              </a:prstGeom>
              <a:blipFill>
                <a:blip r:embed="rId4"/>
                <a:stretch>
                  <a:fillRect l="-5208" t="-22807" b="-10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EE62514-7CC5-5643-E717-77DE474E58D7}"/>
              </a:ext>
            </a:extLst>
          </p:cNvPr>
          <p:cNvSpPr txBox="1"/>
          <p:nvPr/>
        </p:nvSpPr>
        <p:spPr>
          <a:xfrm>
            <a:off x="7442861" y="870869"/>
            <a:ext cx="3208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800" u="sng" dirty="0"/>
              <a:t>BCS-MB for niobium</a:t>
            </a:r>
            <a:endParaRPr kumimoji="1" lang="ja-SE" altLang="en-US" sz="2800" u="sng" dirty="0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804929A0-4E01-C5EC-3223-A3288337236A}"/>
              </a:ext>
            </a:extLst>
          </p:cNvPr>
          <p:cNvCxnSpPr>
            <a:cxnSpLocks/>
          </p:cNvCxnSpPr>
          <p:nvPr/>
        </p:nvCxnSpPr>
        <p:spPr>
          <a:xfrm flipV="1">
            <a:off x="10166540" y="3081161"/>
            <a:ext cx="392805" cy="57311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251CA85-D62C-94E4-FEB5-75B316775D36}"/>
              </a:ext>
            </a:extLst>
          </p:cNvPr>
          <p:cNvSpPr txBox="1"/>
          <p:nvPr/>
        </p:nvSpPr>
        <p:spPr>
          <a:xfrm>
            <a:off x="6858811" y="1581260"/>
            <a:ext cx="330772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SE" sz="1100" dirty="0"/>
              <a:t>Halbritter, KFK-Ext.03/70-06 (1970), </a:t>
            </a:r>
            <a:r>
              <a:rPr lang="en-US" altLang="ja-SE" sz="1100" dirty="0">
                <a:hlinkClick r:id="rId5"/>
              </a:rPr>
              <a:t>https://publikationen.bibliothek.kit.edu/270004230</a:t>
            </a:r>
            <a:endParaRPr lang="ja-SE" altLang="en-US" sz="1100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204B709-AF23-DD58-ED6C-252130BB015C}"/>
              </a:ext>
            </a:extLst>
          </p:cNvPr>
          <p:cNvCxnSpPr>
            <a:cxnSpLocks/>
          </p:cNvCxnSpPr>
          <p:nvPr/>
        </p:nvCxnSpPr>
        <p:spPr>
          <a:xfrm flipH="1" flipV="1">
            <a:off x="7956315" y="2942731"/>
            <a:ext cx="250171" cy="657918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09FE5393-6255-4690-501A-CB350DB88724}"/>
                  </a:ext>
                </a:extLst>
              </p:cNvPr>
              <p:cNvSpPr txBox="1"/>
              <p:nvPr/>
            </p:nvSpPr>
            <p:spPr>
              <a:xfrm>
                <a:off x="457161" y="5561815"/>
                <a:ext cx="1127767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2800" dirty="0">
                    <a:solidFill>
                      <a:srgbClr val="FF0000"/>
                    </a:solidFill>
                  </a:rPr>
                  <a:t>Optimized impurity on the RF surface (100 nm) is the key </a:t>
                </a:r>
                <a:r>
                  <a:rPr lang="en-GB" sz="2800" dirty="0"/>
                  <a:t>to maximize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Optimization has been identified via try &amp; error (or serendipity)</a:t>
                </a:r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09FE5393-6255-4690-501A-CB350DB88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61" y="5561815"/>
                <a:ext cx="11277677" cy="954107"/>
              </a:xfrm>
              <a:prstGeom prst="rect">
                <a:avLst/>
              </a:prstGeom>
              <a:blipFill>
                <a:blip r:embed="rId6"/>
                <a:stretch>
                  <a:fillRect l="-1012" t="-6494" b="-155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5972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0B6B66-94B9-F356-F6F8-AB2C78841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786" y="169117"/>
            <a:ext cx="8162866" cy="488983"/>
          </a:xfrm>
        </p:spPr>
        <p:txBody>
          <a:bodyPr>
            <a:normAutofit/>
          </a:bodyPr>
          <a:lstStyle/>
          <a:p>
            <a:r>
              <a:rPr lang="en-US" b="0" noProof="0" dirty="0">
                <a:solidFill>
                  <a:srgbClr val="1F1F1F"/>
                </a:solidFill>
                <a:latin typeface="Helvetica Neue" panose="02000503000000020004" pitchFamily="2" charset="0"/>
              </a:rPr>
              <a:t>Surface engineering in c</a:t>
            </a:r>
            <a:r>
              <a:rPr lang="en-US" b="0" i="0" u="none" strike="noStrike" noProof="0" dirty="0">
                <a:solidFill>
                  <a:srgbClr val="1F1F1F"/>
                </a:solidFill>
                <a:effectLst/>
                <a:latin typeface="Helvetica Neue" panose="02000503000000020004" pitchFamily="2" charset="0"/>
              </a:rPr>
              <a:t>lean vacuum furnaces</a:t>
            </a:r>
            <a:endParaRPr kumimoji="1" lang="en-US" noProof="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ECEB4E-D5EA-B0FF-D5CE-FB9616DCE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図 6" descr="ガラス張りのシャワー室&#10;&#10;低い精度で自動的に生成された説明">
            <a:extLst>
              <a:ext uri="{FF2B5EF4-FFF2-40B4-BE49-F238E27FC236}">
                <a16:creationId xmlns:a16="http://schemas.microsoft.com/office/drawing/2014/main" id="{310BD94C-8D97-90EC-45CA-1CE25B06F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153" y="861842"/>
            <a:ext cx="3422877" cy="2567158"/>
          </a:xfrm>
          <a:prstGeom prst="rect">
            <a:avLst/>
          </a:prstGeom>
        </p:spPr>
      </p:pic>
      <p:pic>
        <p:nvPicPr>
          <p:cNvPr id="8" name="図 7" descr="屋内, 座る, いっぱい, 食品 が含まれている画像&#10;&#10;自動的に生成された説明">
            <a:extLst>
              <a:ext uri="{FF2B5EF4-FFF2-40B4-BE49-F238E27FC236}">
                <a16:creationId xmlns:a16="http://schemas.microsoft.com/office/drawing/2014/main" id="{AA45FABD-A478-071F-5A9A-634A83519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3234" y="876246"/>
            <a:ext cx="3384467" cy="2538350"/>
          </a:xfrm>
          <a:prstGeom prst="rect">
            <a:avLst/>
          </a:prstGeom>
        </p:spPr>
      </p:pic>
      <p:pic>
        <p:nvPicPr>
          <p:cNvPr id="9" name="図 8" descr="屋内, 座る, キッチン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6825D28A-9FB4-EF33-9472-F19DC19DCE4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821" r="21696"/>
          <a:stretch/>
        </p:blipFill>
        <p:spPr>
          <a:xfrm>
            <a:off x="5241563" y="3741170"/>
            <a:ext cx="3384467" cy="2609888"/>
          </a:xfrm>
          <a:prstGeom prst="rect">
            <a:avLst/>
          </a:prstGeom>
        </p:spPr>
      </p:pic>
      <p:pic>
        <p:nvPicPr>
          <p:cNvPr id="10" name="Image 3">
            <a:extLst>
              <a:ext uri="{FF2B5EF4-FFF2-40B4-BE49-F238E27FC236}">
                <a16:creationId xmlns:a16="http://schemas.microsoft.com/office/drawing/2014/main" id="{5BFB57A0-F7C1-8440-C56F-05F57B7052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234" y="3741170"/>
            <a:ext cx="3384467" cy="253835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6497FFF-8654-80A3-67A7-0B02FB25BDB2}"/>
              </a:ext>
            </a:extLst>
          </p:cNvPr>
          <p:cNvSpPr txBox="1"/>
          <p:nvPr/>
        </p:nvSpPr>
        <p:spPr>
          <a:xfrm>
            <a:off x="5819403" y="1110970"/>
            <a:ext cx="1258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KEK</a:t>
            </a:r>
            <a:endParaRPr kumimoji="1" lang="ja-SE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2408322-AB52-5A63-C46A-B7151B535015}"/>
              </a:ext>
            </a:extLst>
          </p:cNvPr>
          <p:cNvSpPr txBox="1"/>
          <p:nvPr/>
        </p:nvSpPr>
        <p:spPr>
          <a:xfrm>
            <a:off x="9077840" y="1062386"/>
            <a:ext cx="1258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FNAL</a:t>
            </a:r>
            <a:endParaRPr kumimoji="1" lang="ja-SE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57EAAAA-383A-F4B1-6AFB-52F2AB3B8C2E}"/>
              </a:ext>
            </a:extLst>
          </p:cNvPr>
          <p:cNvSpPr txBox="1"/>
          <p:nvPr/>
        </p:nvSpPr>
        <p:spPr>
          <a:xfrm>
            <a:off x="5760801" y="3922434"/>
            <a:ext cx="1258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JLAB</a:t>
            </a:r>
            <a:endParaRPr kumimoji="1" lang="ja-SE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5E9E314-AA88-5A81-1D4D-04D9617AE2C5}"/>
              </a:ext>
            </a:extLst>
          </p:cNvPr>
          <p:cNvSpPr txBox="1"/>
          <p:nvPr/>
        </p:nvSpPr>
        <p:spPr>
          <a:xfrm>
            <a:off x="9172480" y="4748735"/>
            <a:ext cx="1451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IJCLab</a:t>
            </a:r>
            <a:endParaRPr kumimoji="1" lang="ja-SE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AD05455F-003B-9DB8-C2D2-EEF9C3FDF81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28778"/>
          <a:stretch/>
        </p:blipFill>
        <p:spPr>
          <a:xfrm>
            <a:off x="456482" y="4871033"/>
            <a:ext cx="4270513" cy="1507428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B3B642E-20AE-043E-9017-D4B02BD1EC0E}"/>
              </a:ext>
            </a:extLst>
          </p:cNvPr>
          <p:cNvSpPr txBox="1"/>
          <p:nvPr/>
        </p:nvSpPr>
        <p:spPr>
          <a:xfrm>
            <a:off x="2460786" y="5855241"/>
            <a:ext cx="1549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ZANON</a:t>
            </a:r>
            <a:endParaRPr kumimoji="1" lang="ja-SE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5F38E3E8-F675-C307-7EC8-0D8B6AB115A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0715" b="23360"/>
          <a:stretch/>
        </p:blipFill>
        <p:spPr>
          <a:xfrm>
            <a:off x="456481" y="2629202"/>
            <a:ext cx="4270513" cy="2111516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E26B19B-6426-9B02-DEBF-0D3FF07A32D4}"/>
              </a:ext>
            </a:extLst>
          </p:cNvPr>
          <p:cNvSpPr txBox="1"/>
          <p:nvPr/>
        </p:nvSpPr>
        <p:spPr>
          <a:xfrm>
            <a:off x="1361110" y="3052218"/>
            <a:ext cx="99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DESY</a:t>
            </a:r>
            <a:endParaRPr kumimoji="1" lang="ja-SE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54E7E77-BDDF-4B17-A570-9A239254F1CA}"/>
              </a:ext>
            </a:extLst>
          </p:cNvPr>
          <p:cNvSpPr txBox="1"/>
          <p:nvPr/>
        </p:nvSpPr>
        <p:spPr>
          <a:xfrm>
            <a:off x="116010" y="876246"/>
            <a:ext cx="49699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Furnace baking with cryogenic pumps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SE" sz="2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Oxygen doping, nitrogen doping, </a:t>
            </a:r>
            <a:r>
              <a:rPr kumimoji="1" lang="en-US" altLang="ja-SE" sz="2000" dirty="0" err="1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etc</a:t>
            </a:r>
            <a:endParaRPr kumimoji="1" lang="en-US" altLang="ja-SE" sz="2000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Some minor differences among the labs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SE" sz="2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Systematic studies on different parameters over various laboratories are on-going</a:t>
            </a:r>
          </a:p>
        </p:txBody>
      </p:sp>
    </p:spTree>
    <p:extLst>
      <p:ext uri="{BB962C8B-B14F-4D97-AF65-F5344CB8AC3E}">
        <p14:creationId xmlns:p14="http://schemas.microsoft.com/office/powerpoint/2010/main" val="2408798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84F6EE-6702-194F-3F8C-00F2161AF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570" y="179386"/>
            <a:ext cx="8796759" cy="488983"/>
          </a:xfrm>
        </p:spPr>
        <p:txBody>
          <a:bodyPr>
            <a:normAutofit/>
          </a:bodyPr>
          <a:lstStyle/>
          <a:p>
            <a:r>
              <a:rPr lang="en-GB" dirty="0"/>
              <a:t>Impurity distribution via Secondary-ion mass spectrometry (SIMS)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E90256D-3353-89A5-7547-C60255CF5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5" name="Picture 28">
            <a:extLst>
              <a:ext uri="{FF2B5EF4-FFF2-40B4-BE49-F238E27FC236}">
                <a16:creationId xmlns:a16="http://schemas.microsoft.com/office/drawing/2014/main" id="{21BB8B21-2F3E-63B0-B81C-A4299103D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825"/>
            <a:ext cx="5732585" cy="4388564"/>
          </a:xfrm>
          <a:prstGeom prst="rect">
            <a:avLst/>
          </a:prstGeom>
        </p:spPr>
      </p:pic>
      <p:pic>
        <p:nvPicPr>
          <p:cNvPr id="6" name="Picture 32">
            <a:extLst>
              <a:ext uri="{FF2B5EF4-FFF2-40B4-BE49-F238E27FC236}">
                <a16:creationId xmlns:a16="http://schemas.microsoft.com/office/drawing/2014/main" id="{E384F5CA-A488-2887-44DE-B0E36C6FA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109" y="736826"/>
            <a:ext cx="5732584" cy="4388563"/>
          </a:xfrm>
          <a:prstGeom prst="rect">
            <a:avLst/>
          </a:prstGeom>
        </p:spPr>
      </p:pic>
      <p:grpSp>
        <p:nvGrpSpPr>
          <p:cNvPr id="7" name="Group 1">
            <a:extLst>
              <a:ext uri="{FF2B5EF4-FFF2-40B4-BE49-F238E27FC236}">
                <a16:creationId xmlns:a16="http://schemas.microsoft.com/office/drawing/2014/main" id="{9D4E92A3-7D12-D2CC-4B48-2A0950C99883}"/>
              </a:ext>
            </a:extLst>
          </p:cNvPr>
          <p:cNvGrpSpPr/>
          <p:nvPr/>
        </p:nvGrpSpPr>
        <p:grpSpPr>
          <a:xfrm>
            <a:off x="10146921" y="712236"/>
            <a:ext cx="1869606" cy="4057643"/>
            <a:chOff x="8517635" y="1032552"/>
            <a:chExt cx="1366223" cy="2626926"/>
          </a:xfrm>
        </p:grpSpPr>
        <p:sp>
          <p:nvSpPr>
            <p:cNvPr id="8" name="Rectangle 6">
              <a:extLst>
                <a:ext uri="{FF2B5EF4-FFF2-40B4-BE49-F238E27FC236}">
                  <a16:creationId xmlns:a16="http://schemas.microsoft.com/office/drawing/2014/main" id="{10C896C0-741D-54E8-2AC1-CB37CEFD2B04}"/>
                </a:ext>
              </a:extLst>
            </p:cNvPr>
            <p:cNvSpPr/>
            <p:nvPr/>
          </p:nvSpPr>
          <p:spPr>
            <a:xfrm>
              <a:off x="8545211" y="1091731"/>
              <a:ext cx="1311072" cy="24734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7">
              <a:extLst>
                <a:ext uri="{FF2B5EF4-FFF2-40B4-BE49-F238E27FC236}">
                  <a16:creationId xmlns:a16="http://schemas.microsoft.com/office/drawing/2014/main" id="{F77A76BF-1311-ABBB-E7C3-A51A9E8783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5888" t="5144" r="4187" b="37252"/>
            <a:stretch/>
          </p:blipFill>
          <p:spPr>
            <a:xfrm>
              <a:off x="8517635" y="1032552"/>
              <a:ext cx="1366223" cy="2626926"/>
            </a:xfrm>
            <a:prstGeom prst="rect">
              <a:avLst/>
            </a:prstGeom>
          </p:spPr>
        </p:pic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82BA8C8-7D71-6A53-13F6-698FCAB94733}"/>
              </a:ext>
            </a:extLst>
          </p:cNvPr>
          <p:cNvSpPr txBox="1"/>
          <p:nvPr/>
        </p:nvSpPr>
        <p:spPr>
          <a:xfrm>
            <a:off x="4044999" y="4723970"/>
            <a:ext cx="294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of Hannah Hu, FNAL</a:t>
            </a:r>
          </a:p>
        </p:txBody>
      </p:sp>
      <p:sp>
        <p:nvSpPr>
          <p:cNvPr id="11" name="下矢印 10">
            <a:extLst>
              <a:ext uri="{FF2B5EF4-FFF2-40B4-BE49-F238E27FC236}">
                <a16:creationId xmlns:a16="http://schemas.microsoft.com/office/drawing/2014/main" id="{5FDF5386-CBB9-0393-378E-A2E8AFA971EA}"/>
              </a:ext>
            </a:extLst>
          </p:cNvPr>
          <p:cNvSpPr/>
          <p:nvPr/>
        </p:nvSpPr>
        <p:spPr>
          <a:xfrm rot="3120156">
            <a:off x="2839930" y="2143978"/>
            <a:ext cx="281354" cy="515815"/>
          </a:xfrm>
          <a:prstGeom prst="downArrow">
            <a:avLst/>
          </a:prstGeom>
          <a:solidFill>
            <a:srgbClr val="0432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下矢印 11">
            <a:extLst>
              <a:ext uri="{FF2B5EF4-FFF2-40B4-BE49-F238E27FC236}">
                <a16:creationId xmlns:a16="http://schemas.microsoft.com/office/drawing/2014/main" id="{11766EA0-7800-B4C0-5243-03A951FB49B7}"/>
              </a:ext>
            </a:extLst>
          </p:cNvPr>
          <p:cNvSpPr/>
          <p:nvPr/>
        </p:nvSpPr>
        <p:spPr>
          <a:xfrm rot="164396">
            <a:off x="3646203" y="854045"/>
            <a:ext cx="281354" cy="515815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下矢印 12">
            <a:extLst>
              <a:ext uri="{FF2B5EF4-FFF2-40B4-BE49-F238E27FC236}">
                <a16:creationId xmlns:a16="http://schemas.microsoft.com/office/drawing/2014/main" id="{1F695CF3-092B-D80C-2B0C-4FE5D4E017CD}"/>
              </a:ext>
            </a:extLst>
          </p:cNvPr>
          <p:cNvSpPr/>
          <p:nvPr/>
        </p:nvSpPr>
        <p:spPr>
          <a:xfrm rot="164396">
            <a:off x="8009513" y="854046"/>
            <a:ext cx="281354" cy="515815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5E63126-89CC-7CEC-A484-6B53E3707A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" y="5141194"/>
            <a:ext cx="12191999" cy="1471082"/>
          </a:xfrm>
        </p:spPr>
        <p:txBody>
          <a:bodyPr>
            <a:normAutofit fontScale="92500"/>
          </a:bodyPr>
          <a:lstStyle/>
          <a:p>
            <a:r>
              <a:rPr lang="en-GB" dirty="0"/>
              <a:t>Only 100 nm from the surface contributes to the RF performance (London penetration depth 40 nm)</a:t>
            </a:r>
          </a:p>
          <a:p>
            <a:r>
              <a:rPr lang="en-GB" altLang="ja-SE" dirty="0"/>
              <a:t>Mid-T baking (FCC, CEPC, PIPII) / N-doping (LCLSII, PIPII) </a:t>
            </a:r>
            <a:r>
              <a:rPr lang="en-GB" altLang="ja-SE" dirty="0">
                <a:sym typeface="Wingdings" pitchFamily="2" charset="2"/>
              </a:rPr>
              <a:t> </a:t>
            </a:r>
            <a:r>
              <a:rPr lang="en-GB" altLang="ja-SE" b="1" dirty="0">
                <a:sym typeface="Wingdings" pitchFamily="2" charset="2"/>
              </a:rPr>
              <a:t>homogeneous</a:t>
            </a:r>
            <a:r>
              <a:rPr lang="en-GB" altLang="ja-SE" dirty="0">
                <a:sym typeface="Wingdings" pitchFamily="2" charset="2"/>
              </a:rPr>
              <a:t> O- distribution / N- distribution</a:t>
            </a:r>
            <a:endParaRPr lang="en-GB" dirty="0"/>
          </a:p>
          <a:p>
            <a:r>
              <a:rPr lang="en-GB" dirty="0"/>
              <a:t>120C baking (ILC standard)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b="1" dirty="0">
                <a:sym typeface="Wingdings" pitchFamily="2" charset="2"/>
              </a:rPr>
              <a:t> inhomogeneous</a:t>
            </a:r>
            <a:r>
              <a:rPr lang="en-GB" dirty="0">
                <a:sym typeface="Wingdings" pitchFamily="2" charset="2"/>
              </a:rPr>
              <a:t> O- distribution</a:t>
            </a:r>
          </a:p>
        </p:txBody>
      </p:sp>
    </p:spTree>
    <p:extLst>
      <p:ext uri="{BB962C8B-B14F-4D97-AF65-F5344CB8AC3E}">
        <p14:creationId xmlns:p14="http://schemas.microsoft.com/office/powerpoint/2010/main" val="774479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ED855A-4092-BFC8-D533-08AE9806E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842" y="47882"/>
            <a:ext cx="9810422" cy="862337"/>
          </a:xfrm>
        </p:spPr>
        <p:txBody>
          <a:bodyPr>
            <a:normAutofit fontScale="90000"/>
          </a:bodyPr>
          <a:lstStyle/>
          <a:p>
            <a:r>
              <a:rPr kumimoji="1" lang="en-US" altLang="ja-SE" b="1" dirty="0"/>
              <a:t>Homogeneous</a:t>
            </a:r>
            <a:r>
              <a:rPr kumimoji="1" lang="en-US" altLang="ja-SE" dirty="0"/>
              <a:t> impurity distributions: higher-Q</a:t>
            </a:r>
            <a:endParaRPr kumimoji="1" lang="ja-SE" altLang="en-US" b="1" i="1" dirty="0"/>
          </a:p>
        </p:txBody>
      </p:sp>
      <p:pic>
        <p:nvPicPr>
          <p:cNvPr id="6" name="Picture 79">
            <a:extLst>
              <a:ext uri="{FF2B5EF4-FFF2-40B4-BE49-F238E27FC236}">
                <a16:creationId xmlns:a16="http://schemas.microsoft.com/office/drawing/2014/main" id="{D75C129B-F490-5B4D-D641-DE714FFC1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0932" y="4289422"/>
            <a:ext cx="5156330" cy="2492836"/>
          </a:xfrm>
          <a:prstGeom prst="rect">
            <a:avLst/>
          </a:prstGeom>
        </p:spPr>
      </p:pic>
      <p:pic>
        <p:nvPicPr>
          <p:cNvPr id="7" name="Picture 23">
            <a:extLst>
              <a:ext uri="{FF2B5EF4-FFF2-40B4-BE49-F238E27FC236}">
                <a16:creationId xmlns:a16="http://schemas.microsoft.com/office/drawing/2014/main" id="{0271EDC9-013E-14B8-F44A-285B66851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300" y="999770"/>
            <a:ext cx="4794446" cy="3501644"/>
          </a:xfrm>
          <a:prstGeom prst="rect">
            <a:avLst/>
          </a:prstGeom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257C391C-FD04-9989-E8BA-9A80D6394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5766" y="637533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C94C8-7723-4783-8D09-1B6CAAD726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9" name="Straight Arrow Connector 20">
            <a:extLst>
              <a:ext uri="{FF2B5EF4-FFF2-40B4-BE49-F238E27FC236}">
                <a16:creationId xmlns:a16="http://schemas.microsoft.com/office/drawing/2014/main" id="{788B7517-BBA7-8BB9-068C-D0140B4F1502}"/>
              </a:ext>
            </a:extLst>
          </p:cNvPr>
          <p:cNvCxnSpPr/>
          <p:nvPr/>
        </p:nvCxnSpPr>
        <p:spPr>
          <a:xfrm flipH="1">
            <a:off x="8712577" y="1646746"/>
            <a:ext cx="262049" cy="133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26">
            <a:extLst>
              <a:ext uri="{FF2B5EF4-FFF2-40B4-BE49-F238E27FC236}">
                <a16:creationId xmlns:a16="http://schemas.microsoft.com/office/drawing/2014/main" id="{5E565EB7-F2D2-C68A-0926-FF840B21F277}"/>
              </a:ext>
            </a:extLst>
          </p:cNvPr>
          <p:cNvSpPr/>
          <p:nvPr/>
        </p:nvSpPr>
        <p:spPr>
          <a:xfrm rot="15488604">
            <a:off x="8095142" y="2049609"/>
            <a:ext cx="1016542" cy="794252"/>
          </a:xfrm>
          <a:prstGeom prst="arc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TextBox 27">
            <a:extLst>
              <a:ext uri="{FF2B5EF4-FFF2-40B4-BE49-F238E27FC236}">
                <a16:creationId xmlns:a16="http://schemas.microsoft.com/office/drawing/2014/main" id="{89DE874C-A963-AB0F-3245-586CF8012009}"/>
              </a:ext>
            </a:extLst>
          </p:cNvPr>
          <p:cNvSpPr txBox="1"/>
          <p:nvPr/>
        </p:nvSpPr>
        <p:spPr>
          <a:xfrm>
            <a:off x="7101194" y="1300430"/>
            <a:ext cx="1158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Magnetic impurity (Dynes)</a:t>
            </a:r>
          </a:p>
        </p:txBody>
      </p:sp>
      <p:sp>
        <p:nvSpPr>
          <p:cNvPr id="12" name="TextBox 28">
            <a:extLst>
              <a:ext uri="{FF2B5EF4-FFF2-40B4-BE49-F238E27FC236}">
                <a16:creationId xmlns:a16="http://schemas.microsoft.com/office/drawing/2014/main" id="{32F52A71-9AD4-7A83-8031-8CFA1C13C539}"/>
              </a:ext>
            </a:extLst>
          </p:cNvPr>
          <p:cNvSpPr txBox="1"/>
          <p:nvPr/>
        </p:nvSpPr>
        <p:spPr>
          <a:xfrm>
            <a:off x="8953998" y="1243495"/>
            <a:ext cx="970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BCS density of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47">
                <a:extLst>
                  <a:ext uri="{FF2B5EF4-FFF2-40B4-BE49-F238E27FC236}">
                    <a16:creationId xmlns:a16="http://schemas.microsoft.com/office/drawing/2014/main" id="{BA958BB0-FC9F-A218-1A00-C3CB86B4E2D6}"/>
                  </a:ext>
                </a:extLst>
              </p:cNvPr>
              <p:cNvSpPr txBox="1"/>
              <p:nvPr/>
            </p:nvSpPr>
            <p:spPr>
              <a:xfrm>
                <a:off x="9735716" y="4152982"/>
                <a:ext cx="1305969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𝐹</m:t>
                              </m:r>
                            </m:sub>
                          </m:s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0" lang="en-US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Δ</m:t>
                          </m:r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47">
                <a:extLst>
                  <a:ext uri="{FF2B5EF4-FFF2-40B4-BE49-F238E27FC236}">
                    <a16:creationId xmlns:a16="http://schemas.microsoft.com/office/drawing/2014/main" id="{BA958BB0-FC9F-A218-1A00-C3CB86B4E2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5716" y="4152982"/>
                <a:ext cx="1305969" cy="369332"/>
              </a:xfrm>
              <a:prstGeom prst="rect">
                <a:avLst/>
              </a:prstGeom>
              <a:blipFill>
                <a:blip r:embed="rId4"/>
                <a:stretch>
                  <a:fillRect l="-962" t="-106452" r="-4808" b="-161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80">
            <a:extLst>
              <a:ext uri="{FF2B5EF4-FFF2-40B4-BE49-F238E27FC236}">
                <a16:creationId xmlns:a16="http://schemas.microsoft.com/office/drawing/2014/main" id="{E2A082AB-ADDF-C464-2C0A-7E42B99923DD}"/>
              </a:ext>
            </a:extLst>
          </p:cNvPr>
          <p:cNvSpPr/>
          <p:nvPr/>
        </p:nvSpPr>
        <p:spPr>
          <a:xfrm>
            <a:off x="6079482" y="4207668"/>
            <a:ext cx="19957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Takayuki Kubo, Phys. Rev. Applied 17, 014018, 2022</a:t>
            </a:r>
          </a:p>
        </p:txBody>
      </p:sp>
      <p:sp>
        <p:nvSpPr>
          <p:cNvPr id="46" name="TextBox 81">
            <a:extLst>
              <a:ext uri="{FF2B5EF4-FFF2-40B4-BE49-F238E27FC236}">
                <a16:creationId xmlns:a16="http://schemas.microsoft.com/office/drawing/2014/main" id="{548A02C2-8012-C6C9-D67B-9B642C1ED259}"/>
              </a:ext>
            </a:extLst>
          </p:cNvPr>
          <p:cNvSpPr txBox="1"/>
          <p:nvPr/>
        </p:nvSpPr>
        <p:spPr>
          <a:xfrm>
            <a:off x="10073403" y="6595483"/>
            <a:ext cx="1728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Magnetic scattering</a:t>
            </a:r>
          </a:p>
        </p:txBody>
      </p:sp>
      <p:sp>
        <p:nvSpPr>
          <p:cNvPr id="47" name="TextBox 82">
            <a:extLst>
              <a:ext uri="{FF2B5EF4-FFF2-40B4-BE49-F238E27FC236}">
                <a16:creationId xmlns:a16="http://schemas.microsoft.com/office/drawing/2014/main" id="{EA18CE6A-70BA-5AA0-332B-C1B282114C15}"/>
              </a:ext>
            </a:extLst>
          </p:cNvPr>
          <p:cNvSpPr txBox="1"/>
          <p:nvPr/>
        </p:nvSpPr>
        <p:spPr>
          <a:xfrm>
            <a:off x="7349598" y="6586570"/>
            <a:ext cx="2150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Non-magnetic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9">
                <a:extLst>
                  <a:ext uri="{FF2B5EF4-FFF2-40B4-BE49-F238E27FC236}">
                    <a16:creationId xmlns:a16="http://schemas.microsoft.com/office/drawing/2014/main" id="{3B0EF1D5-5991-8AAB-9D61-A98D348CA6D5}"/>
                  </a:ext>
                </a:extLst>
              </p:cNvPr>
              <p:cNvSpPr txBox="1"/>
              <p:nvPr/>
            </p:nvSpPr>
            <p:spPr>
              <a:xfrm>
                <a:off x="0" y="4707482"/>
                <a:ext cx="7142673" cy="1800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The overlap between </a:t>
                </a:r>
                <a14:m>
                  <m:oMath xmlns:m="http://schemas.openxmlformats.org/officeDocument/2006/math">
                    <m:r>
                      <a:rPr kumimoji="0" lang="en-US" sz="2000" b="0" i="1" u="sng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𝑓</m:t>
                    </m:r>
                    <m:r>
                      <a:rPr kumimoji="0" lang="en-US" sz="2000" b="0" i="1" u="sng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en-US" sz="2000" b="0" i="1" u="sng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𝐸</m:t>
                    </m:r>
                    <m:r>
                      <a:rPr kumimoji="0" lang="en-US" sz="2000" b="0" i="1" u="sng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kumimoji="0" lang="en-US" sz="2000" b="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and </a:t>
                </a:r>
                <a14:m>
                  <m:oMath xmlns:m="http://schemas.openxmlformats.org/officeDocument/2006/math">
                    <m:r>
                      <a:rPr kumimoji="0" lang="en-US" sz="2000" b="0" i="1" u="sng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𝑁</m:t>
                    </m:r>
                    <m:r>
                      <a:rPr kumimoji="0" lang="en-US" sz="2000" b="0" i="1" u="sng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en-US" sz="2000" b="0" i="1" u="sng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𝐸</m:t>
                    </m:r>
                    <m:r>
                      <a:rPr kumimoji="0" lang="en-US" sz="2000" b="0" i="1" u="sng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kumimoji="0" lang="en-US" sz="2000" b="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causes loss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The pole at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D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𝐵𝐶𝑆</m:t>
                        </m:r>
                      </m:sub>
                    </m:sSub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;  the states below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D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causes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𝑟𝑒𝑠</m:t>
                        </m:r>
                      </m:sub>
                    </m:sSub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à"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  <a:sym typeface="Wingdings" panose="05000000000000000000" pitchFamily="2" charset="2"/>
                  </a:rPr>
                  <a:t>Smearing of </a:t>
                </a: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 panose="05000000000000000000" pitchFamily="2" charset="2"/>
                      </a:rPr>
                      <m:t>𝑁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 panose="05000000000000000000" pitchFamily="2" charset="2"/>
                      </a:rPr>
                      <m:t>(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 panose="05000000000000000000" pitchFamily="2" charset="2"/>
                      </a:rPr>
                      <m:t>𝐸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  <a:sym typeface="Wingdings" panose="05000000000000000000" pitchFamily="2" charset="2"/>
                  </a:rPr>
                  <a:t> decreases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𝐵𝐶𝑆</m:t>
                        </m:r>
                      </m:sub>
                    </m:sSub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  <a:sym typeface="Wingdings" panose="05000000000000000000" pitchFamily="2" charset="2"/>
                  </a:rPr>
                  <a:t> and increases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𝑟𝑒𝑠</m:t>
                        </m:r>
                      </m:sub>
                    </m:sSub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à"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Combination of magnetic (O?) and nonmagnetic (N?) </a:t>
                </a: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impurity scattering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can control a minimum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𝐵𝐶𝑆</m:t>
                        </m:r>
                      </m:sub>
                    </m:sSub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𝑟𝑒𝑠</m:t>
                        </m:r>
                      </m:sub>
                    </m:sSub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8" name="TextBox 9">
                <a:extLst>
                  <a:ext uri="{FF2B5EF4-FFF2-40B4-BE49-F238E27FC236}">
                    <a16:creationId xmlns:a16="http://schemas.microsoft.com/office/drawing/2014/main" id="{3B0EF1D5-5991-8AAB-9D61-A98D348CA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07482"/>
                <a:ext cx="7142673" cy="1800493"/>
              </a:xfrm>
              <a:prstGeom prst="rect">
                <a:avLst/>
              </a:prstGeom>
              <a:blipFill>
                <a:blip r:embed="rId20"/>
                <a:stretch>
                  <a:fillRect l="-888" t="-699" b="-5594"/>
                </a:stretch>
              </a:blipFill>
            </p:spPr>
            <p:txBody>
              <a:bodyPr/>
              <a:lstStyle/>
              <a:p>
                <a:r>
                  <a:rPr lang="ja-SE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0" name="図 59">
            <a:extLst>
              <a:ext uri="{FF2B5EF4-FFF2-40B4-BE49-F238E27FC236}">
                <a16:creationId xmlns:a16="http://schemas.microsoft.com/office/drawing/2014/main" id="{21F1E897-2D01-E4BF-5ACB-8D879B08A6E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91780" y="874832"/>
            <a:ext cx="4794446" cy="3817234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D1AF2C1D-C976-AC2A-7EF1-11D6ACF6FAD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5400000">
            <a:off x="10188841" y="1290203"/>
            <a:ext cx="1571306" cy="2099166"/>
          </a:xfrm>
          <a:prstGeom prst="rect">
            <a:avLst/>
          </a:prstGeom>
          <a:solidFill>
            <a:srgbClr val="FFFFFF">
              <a:alpha val="50196"/>
            </a:srgbClr>
          </a:solidFill>
        </p:spPr>
      </p:pic>
      <p:pic>
        <p:nvPicPr>
          <p:cNvPr id="62" name="図 61">
            <a:extLst>
              <a:ext uri="{FF2B5EF4-FFF2-40B4-BE49-F238E27FC236}">
                <a16:creationId xmlns:a16="http://schemas.microsoft.com/office/drawing/2014/main" id="{DAAA89A2-1FE6-1A8F-97E2-B03E1CF5D04D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5400000">
            <a:off x="2771196" y="585681"/>
            <a:ext cx="1629682" cy="2177153"/>
          </a:xfrm>
          <a:prstGeom prst="rect">
            <a:avLst/>
          </a:prstGeom>
          <a:solidFill>
            <a:srgbClr val="FFFFFF">
              <a:alpha val="85490"/>
            </a:srgbClr>
          </a:solidFill>
        </p:spPr>
      </p:pic>
      <p:sp>
        <p:nvSpPr>
          <p:cNvPr id="63" name="禁止 62">
            <a:extLst>
              <a:ext uri="{FF2B5EF4-FFF2-40B4-BE49-F238E27FC236}">
                <a16:creationId xmlns:a16="http://schemas.microsoft.com/office/drawing/2014/main" id="{58282A40-9D41-50D5-FBF7-EB48F909160D}"/>
              </a:ext>
            </a:extLst>
          </p:cNvPr>
          <p:cNvSpPr/>
          <p:nvPr/>
        </p:nvSpPr>
        <p:spPr>
          <a:xfrm>
            <a:off x="11204149" y="1578301"/>
            <a:ext cx="419078" cy="404730"/>
          </a:xfrm>
          <a:prstGeom prst="noSmoking">
            <a:avLst>
              <a:gd name="adj" fmla="val 113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4" name="禁止 63">
            <a:extLst>
              <a:ext uri="{FF2B5EF4-FFF2-40B4-BE49-F238E27FC236}">
                <a16:creationId xmlns:a16="http://schemas.microsoft.com/office/drawing/2014/main" id="{AD204687-2AB1-EC99-8A42-0869F860D873}"/>
              </a:ext>
            </a:extLst>
          </p:cNvPr>
          <p:cNvSpPr/>
          <p:nvPr/>
        </p:nvSpPr>
        <p:spPr>
          <a:xfrm>
            <a:off x="11413688" y="2529297"/>
            <a:ext cx="419078" cy="404730"/>
          </a:xfrm>
          <a:prstGeom prst="noSmoking">
            <a:avLst>
              <a:gd name="adj" fmla="val 113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5" name="禁止 64">
            <a:extLst>
              <a:ext uri="{FF2B5EF4-FFF2-40B4-BE49-F238E27FC236}">
                <a16:creationId xmlns:a16="http://schemas.microsoft.com/office/drawing/2014/main" id="{81BA8BD1-8A04-3330-042D-4A47E0E0A873}"/>
              </a:ext>
            </a:extLst>
          </p:cNvPr>
          <p:cNvSpPr/>
          <p:nvPr/>
        </p:nvSpPr>
        <p:spPr>
          <a:xfrm>
            <a:off x="10974494" y="2387433"/>
            <a:ext cx="419078" cy="404730"/>
          </a:xfrm>
          <a:prstGeom prst="noSmoking">
            <a:avLst>
              <a:gd name="adj" fmla="val 113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0114DD43-85E9-C02B-6265-17F0DE1235C9}"/>
              </a:ext>
            </a:extLst>
          </p:cNvPr>
          <p:cNvSpPr txBox="1"/>
          <p:nvPr/>
        </p:nvSpPr>
        <p:spPr>
          <a:xfrm>
            <a:off x="10587148" y="904165"/>
            <a:ext cx="1583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Less room for excitation!</a:t>
            </a:r>
          </a:p>
        </p:txBody>
      </p:sp>
    </p:spTree>
    <p:extLst>
      <p:ext uri="{BB962C8B-B14F-4D97-AF65-F5344CB8AC3E}">
        <p14:creationId xmlns:p14="http://schemas.microsoft.com/office/powerpoint/2010/main" val="1422001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F49479-3034-042E-68FF-E55C68D52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6919"/>
          </a:xfrm>
        </p:spPr>
        <p:txBody>
          <a:bodyPr/>
          <a:lstStyle/>
          <a:p>
            <a:r>
              <a:rPr kumimoji="1" lang="en-US" altLang="ja-SE" b="1" dirty="0"/>
              <a:t>Inhomogeneous</a:t>
            </a:r>
            <a:r>
              <a:rPr kumimoji="1" lang="en-US" altLang="ja-SE" dirty="0"/>
              <a:t> disorder: higher-G</a:t>
            </a:r>
            <a:endParaRPr kumimoji="1" lang="ja-SE" altLang="en-US" dirty="0"/>
          </a:p>
        </p:txBody>
      </p:sp>
      <p:pic>
        <p:nvPicPr>
          <p:cNvPr id="10" name="New picture">
            <a:extLst>
              <a:ext uri="{FF2B5EF4-FFF2-40B4-BE49-F238E27FC236}">
                <a16:creationId xmlns:a16="http://schemas.microsoft.com/office/drawing/2014/main" id="{0A3C666E-ADCC-4841-4B26-DCD8A66AF461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69"/>
          <a:stretch/>
        </p:blipFill>
        <p:spPr bwMode="auto">
          <a:xfrm>
            <a:off x="4263279" y="1038300"/>
            <a:ext cx="3041987" cy="294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1" name="New picture">
            <a:extLst>
              <a:ext uri="{FF2B5EF4-FFF2-40B4-BE49-F238E27FC236}">
                <a16:creationId xmlns:a16="http://schemas.microsoft.com/office/drawing/2014/main" id="{E51BBFBC-0E88-6843-D054-DF2C0F151709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5" r="32777"/>
          <a:stretch/>
        </p:blipFill>
        <p:spPr bwMode="auto">
          <a:xfrm>
            <a:off x="9110361" y="1092433"/>
            <a:ext cx="3081639" cy="285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2" name="New picture">
            <a:extLst>
              <a:ext uri="{FF2B5EF4-FFF2-40B4-BE49-F238E27FC236}">
                <a16:creationId xmlns:a16="http://schemas.microsoft.com/office/drawing/2014/main" id="{073A0394-9319-18D6-3825-0692A7EBFB75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88" y="3978518"/>
            <a:ext cx="3767411" cy="2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31FDFC0-87E1-10AD-B33F-A4CFAC387475}"/>
                  </a:ext>
                </a:extLst>
              </p:cNvPr>
              <p:cNvSpPr txBox="1"/>
              <p:nvPr/>
            </p:nvSpPr>
            <p:spPr>
              <a:xfrm>
                <a:off x="7286649" y="2406454"/>
                <a:ext cx="2039901" cy="8238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1" lang="en-US" altLang="ja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S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)+2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p>
                        <m:sSupPr>
                          <m:ctrlP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SE" altLang="en-US" dirty="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31FDFC0-87E1-10AD-B33F-A4CFAC387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6649" y="2406454"/>
                <a:ext cx="2039901" cy="823815"/>
              </a:xfrm>
              <a:prstGeom prst="rect">
                <a:avLst/>
              </a:prstGeom>
              <a:blipFill>
                <a:blip r:embed="rId7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6F34DF5-9127-2101-5ADF-EB4DD1C7EC94}"/>
              </a:ext>
            </a:extLst>
          </p:cNvPr>
          <p:cNvCxnSpPr>
            <a:cxnSpLocks/>
          </p:cNvCxnSpPr>
          <p:nvPr/>
        </p:nvCxnSpPr>
        <p:spPr>
          <a:xfrm>
            <a:off x="7286649" y="2233492"/>
            <a:ext cx="17248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2FB399B-8FA5-8F5B-B214-7FBD335065EE}"/>
              </a:ext>
            </a:extLst>
          </p:cNvPr>
          <p:cNvSpPr txBox="1"/>
          <p:nvPr/>
        </p:nvSpPr>
        <p:spPr>
          <a:xfrm>
            <a:off x="7286649" y="1167334"/>
            <a:ext cx="1934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London equation with spatial inhomogeneity</a:t>
            </a:r>
            <a:endParaRPr kumimoji="1" lang="ja-SE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3BD0164-3E4C-A227-7E12-5A0F1425DD01}"/>
              </a:ext>
            </a:extLst>
          </p:cNvPr>
          <p:cNvSpPr txBox="1"/>
          <p:nvPr/>
        </p:nvSpPr>
        <p:spPr>
          <a:xfrm>
            <a:off x="4675376" y="657885"/>
            <a:ext cx="2565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Oxygen diffusion model</a:t>
            </a:r>
            <a:endParaRPr kumimoji="1" lang="ja-SE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E22476B-BDA4-416F-01E1-5333178D7712}"/>
              </a:ext>
            </a:extLst>
          </p:cNvPr>
          <p:cNvSpPr txBox="1"/>
          <p:nvPr/>
        </p:nvSpPr>
        <p:spPr>
          <a:xfrm>
            <a:off x="9741883" y="752601"/>
            <a:ext cx="2195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Current distribution</a:t>
            </a:r>
            <a:endParaRPr kumimoji="1" lang="ja-SE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66B2841-D671-0D4B-9C75-1BCA53AAC8FC}"/>
              </a:ext>
            </a:extLst>
          </p:cNvPr>
          <p:cNvSpPr txBox="1"/>
          <p:nvPr/>
        </p:nvSpPr>
        <p:spPr>
          <a:xfrm>
            <a:off x="993630" y="5228200"/>
            <a:ext cx="1966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Enhancement in Bean-Livingston barrier</a:t>
            </a:r>
            <a:endParaRPr kumimoji="1" lang="ja-SE" altLang="en-US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C198FFA-B1C4-E54F-54B4-21B5AD81BF09}"/>
              </a:ext>
            </a:extLst>
          </p:cNvPr>
          <p:cNvSpPr/>
          <p:nvPr/>
        </p:nvSpPr>
        <p:spPr>
          <a:xfrm>
            <a:off x="7395656" y="2684252"/>
            <a:ext cx="1825273" cy="2699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513D1326-329A-AFB9-569C-AFC842163D09}"/>
                  </a:ext>
                </a:extLst>
              </p:cNvPr>
              <p:cNvSpPr txBox="1"/>
              <p:nvPr/>
            </p:nvSpPr>
            <p:spPr>
              <a:xfrm>
                <a:off x="8472651" y="2928725"/>
                <a:ext cx="12520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SE" sz="1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</m:t>
                    </m:r>
                    <m:r>
                      <a:rPr kumimoji="1" lang="en-US" altLang="ja-SE" sz="1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ja-SE" sz="1400" dirty="0">
                    <a:solidFill>
                      <a:srgbClr val="FF0000"/>
                    </a:solidFill>
                  </a:rPr>
                  <a:t>for uniform case</a:t>
                </a:r>
                <a:endParaRPr kumimoji="1" lang="ja-SE" alt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513D1326-329A-AFB9-569C-AFC842163D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2651" y="2928725"/>
                <a:ext cx="1252069" cy="523220"/>
              </a:xfrm>
              <a:prstGeom prst="rect">
                <a:avLst/>
              </a:prstGeom>
              <a:blipFill>
                <a:blip r:embed="rId8"/>
                <a:stretch>
                  <a:fillRect l="-2020" t="-2381"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86AE7CC-2142-F75D-B9CE-5DA9355D594C}"/>
              </a:ext>
            </a:extLst>
          </p:cNvPr>
          <p:cNvSpPr txBox="1"/>
          <p:nvPr/>
        </p:nvSpPr>
        <p:spPr>
          <a:xfrm>
            <a:off x="4174254" y="4134446"/>
            <a:ext cx="79496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Low-T bake diffuses O from surface oxide and generates gradient in the impurity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Such a distribution leads to the enhancement of the quench field i.e. higher-G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Microscopic model </a:t>
            </a:r>
            <a:r>
              <a:rPr kumimoji="1" lang="en-US" altLang="ja-SE" sz="1200" dirty="0"/>
              <a:t>[V. </a:t>
            </a:r>
            <a:r>
              <a:rPr kumimoji="1" lang="en-US" altLang="ja-SE" sz="1200" dirty="0" err="1"/>
              <a:t>Ngampruetikorn</a:t>
            </a:r>
            <a:r>
              <a:rPr kumimoji="1" lang="en-US" altLang="ja-SE" sz="1200" dirty="0"/>
              <a:t> and J. A. Sauls Phys. Rev. Research 1, 012015(R) 2019] </a:t>
            </a:r>
            <a:r>
              <a:rPr kumimoji="1" lang="en-US" altLang="ja-SE" sz="2400" dirty="0"/>
              <a:t>also suggests the similar results under the inhomogeneous disorder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9A4D86F-ED3A-3E85-4339-1E4973DD9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8DE0-E70A-5C4B-950C-15CD5623AB37}" type="slidenum">
              <a:rPr kumimoji="1" lang="ja-SE" altLang="en-US" smtClean="0"/>
              <a:t>17</a:t>
            </a:fld>
            <a:endParaRPr kumimoji="1" lang="ja-SE" altLang="en-US"/>
          </a:p>
        </p:txBody>
      </p:sp>
      <p:pic>
        <p:nvPicPr>
          <p:cNvPr id="9" name="Picture 28">
            <a:extLst>
              <a:ext uri="{FF2B5EF4-FFF2-40B4-BE49-F238E27FC236}">
                <a16:creationId xmlns:a16="http://schemas.microsoft.com/office/drawing/2014/main" id="{1D487F08-B40B-6C29-B653-858C48D63CC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4220" t="6079" r="9819" b="3589"/>
          <a:stretch>
            <a:fillRect/>
          </a:stretch>
        </p:blipFill>
        <p:spPr>
          <a:xfrm>
            <a:off x="92988" y="911698"/>
            <a:ext cx="3767412" cy="3030764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DCD9F48-BC87-FF34-C5A8-2F3F45A341B5}"/>
              </a:ext>
            </a:extLst>
          </p:cNvPr>
          <p:cNvSpPr txBox="1"/>
          <p:nvPr/>
        </p:nvSpPr>
        <p:spPr>
          <a:xfrm rot="2355633">
            <a:off x="1503108" y="1893617"/>
            <a:ext cx="1198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120C 48h</a:t>
            </a:r>
          </a:p>
        </p:txBody>
      </p:sp>
      <p:sp>
        <p:nvSpPr>
          <p:cNvPr id="25" name="下矢印 24">
            <a:extLst>
              <a:ext uri="{FF2B5EF4-FFF2-40B4-BE49-F238E27FC236}">
                <a16:creationId xmlns:a16="http://schemas.microsoft.com/office/drawing/2014/main" id="{8D352A61-9664-5CAA-28D0-BFEB2CF2CAC6}"/>
              </a:ext>
            </a:extLst>
          </p:cNvPr>
          <p:cNvSpPr/>
          <p:nvPr/>
        </p:nvSpPr>
        <p:spPr>
          <a:xfrm rot="2487363">
            <a:off x="5479296" y="2722320"/>
            <a:ext cx="223534" cy="391891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7030A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1D64428-119D-ED73-E957-A082C208B831}"/>
              </a:ext>
            </a:extLst>
          </p:cNvPr>
          <p:cNvSpPr txBox="1"/>
          <p:nvPr/>
        </p:nvSpPr>
        <p:spPr>
          <a:xfrm>
            <a:off x="1540394" y="688309"/>
            <a:ext cx="1281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/>
              <a:t>SIMS data</a:t>
            </a:r>
            <a:endParaRPr kumimoji="1" lang="ja-SE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C3CA21-15F6-CB50-891A-E00B5726A281}"/>
              </a:ext>
            </a:extLst>
          </p:cNvPr>
          <p:cNvSpPr txBox="1"/>
          <p:nvPr/>
        </p:nvSpPr>
        <p:spPr>
          <a:xfrm>
            <a:off x="6866957" y="3804283"/>
            <a:ext cx="321138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altLang="ja-SE" sz="1050" dirty="0"/>
              <a:t>E. M. </a:t>
            </a:r>
            <a:r>
              <a:rPr lang="sv-SE" altLang="ja-SE" sz="1050" dirty="0" err="1"/>
              <a:t>Lechner</a:t>
            </a:r>
            <a:r>
              <a:rPr lang="sv-SE" altLang="ja-SE" sz="1050" dirty="0"/>
              <a:t> et al J. </a:t>
            </a:r>
            <a:r>
              <a:rPr lang="sv-SE" altLang="ja-SE" sz="1050" dirty="0" err="1"/>
              <a:t>Appl</a:t>
            </a:r>
            <a:r>
              <a:rPr lang="sv-SE" altLang="ja-SE" sz="1050" dirty="0"/>
              <a:t>. </a:t>
            </a:r>
            <a:r>
              <a:rPr lang="sv-SE" altLang="ja-SE" sz="1050" dirty="0" err="1"/>
              <a:t>Phys</a:t>
            </a:r>
            <a:r>
              <a:rPr lang="sv-SE" altLang="ja-SE" sz="1050" dirty="0"/>
              <a:t>. 135, 133902 (2024)</a:t>
            </a:r>
            <a:endParaRPr lang="ja-SE" altLang="en-US" sz="1050" dirty="0"/>
          </a:p>
        </p:txBody>
      </p:sp>
      <p:sp>
        <p:nvSpPr>
          <p:cNvPr id="33" name="下矢印 32">
            <a:extLst>
              <a:ext uri="{FF2B5EF4-FFF2-40B4-BE49-F238E27FC236}">
                <a16:creationId xmlns:a16="http://schemas.microsoft.com/office/drawing/2014/main" id="{E2EF0CAE-FE9D-6A45-B3F5-609E09F0980A}"/>
              </a:ext>
            </a:extLst>
          </p:cNvPr>
          <p:cNvSpPr/>
          <p:nvPr/>
        </p:nvSpPr>
        <p:spPr>
          <a:xfrm rot="12634632">
            <a:off x="10269091" y="2063218"/>
            <a:ext cx="223534" cy="391891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7030A0"/>
              </a:solidFill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0932659-9014-2E83-5384-28F2E033507A}"/>
              </a:ext>
            </a:extLst>
          </p:cNvPr>
          <p:cNvSpPr txBox="1"/>
          <p:nvPr/>
        </p:nvSpPr>
        <p:spPr>
          <a:xfrm rot="2178404">
            <a:off x="5563017" y="2599607"/>
            <a:ext cx="1198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120C 48h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F138955-422D-C8B0-D757-7FD4B90B1B2D}"/>
              </a:ext>
            </a:extLst>
          </p:cNvPr>
          <p:cNvSpPr txBox="1"/>
          <p:nvPr/>
        </p:nvSpPr>
        <p:spPr>
          <a:xfrm rot="1832650">
            <a:off x="9789276" y="2547310"/>
            <a:ext cx="1198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120C 48h</a:t>
            </a:r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6846715D-A2E8-F3F0-2F5F-FE63051F1B7A}"/>
              </a:ext>
            </a:extLst>
          </p:cNvPr>
          <p:cNvCxnSpPr>
            <a:cxnSpLocks/>
          </p:cNvCxnSpPr>
          <p:nvPr/>
        </p:nvCxnSpPr>
        <p:spPr>
          <a:xfrm flipV="1">
            <a:off x="3730765" y="2406454"/>
            <a:ext cx="527127" cy="1184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788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8CCD6-746D-DB47-1C96-9F6EB0DCF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>
            <a:extLst>
              <a:ext uri="{FF2B5EF4-FFF2-40B4-BE49-F238E27FC236}">
                <a16:creationId xmlns:a16="http://schemas.microsoft.com/office/drawing/2014/main" id="{DEE3DFAA-B83E-5EDA-273C-BBD4F0C6EB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898"/>
          <a:stretch>
            <a:fillRect/>
          </a:stretch>
        </p:blipFill>
        <p:spPr>
          <a:xfrm>
            <a:off x="15377" y="2107198"/>
            <a:ext cx="3900970" cy="305420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1BAD6CAD-9C7A-E633-E4BD-A88B4FC65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3362" y="169117"/>
            <a:ext cx="7893934" cy="488983"/>
          </a:xfrm>
        </p:spPr>
        <p:txBody>
          <a:bodyPr>
            <a:normAutofit/>
          </a:bodyPr>
          <a:lstStyle/>
          <a:p>
            <a:r>
              <a:rPr lang="en-GB" dirty="0"/>
              <a:t>New research trends from 2012: nonequilibrium dynamics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C68A5B8-CCFB-FBB3-1EEC-F6570BE1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8">
                <a:extLst>
                  <a:ext uri="{FF2B5EF4-FFF2-40B4-BE49-F238E27FC236}">
                    <a16:creationId xmlns:a16="http://schemas.microsoft.com/office/drawing/2014/main" id="{C1C34795-8AE6-4CD3-CD3C-B1398C608EED}"/>
                  </a:ext>
                </a:extLst>
              </p:cNvPr>
              <p:cNvSpPr txBox="1"/>
              <p:nvPr/>
            </p:nvSpPr>
            <p:spPr>
              <a:xfrm>
                <a:off x="2959961" y="719582"/>
                <a:ext cx="6879447" cy="10793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~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ℏ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𝜔</m:t>
                      </m:r>
                      <m:nary>
                        <m:naryPr>
                          <m:limLoc m:val="undOvr"/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Δ</m:t>
                          </m:r>
                        </m:sub>
                        <m:sup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∞</m:t>
                          </m:r>
                        </m:sup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𝑑𝐸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𝐸</m:t>
                                  </m:r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+ℏ</m:t>
                                  </m:r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</m:t>
                          </m:r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𝑁</m:t>
                          </m:r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𝐸</m:t>
                              </m:r>
                            </m:e>
                          </m:d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𝑁</m:t>
                          </m:r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𝐸</m:t>
                              </m:r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+ℏ</m:t>
                              </m:r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𝜔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endParaRPr>
              </a:p>
            </p:txBody>
          </p:sp>
        </mc:Choice>
        <mc:Fallback xmlns="">
          <p:sp>
            <p:nvSpPr>
              <p:cNvPr id="4" name="TextBox 8">
                <a:extLst>
                  <a:ext uri="{FF2B5EF4-FFF2-40B4-BE49-F238E27FC236}">
                    <a16:creationId xmlns:a16="http://schemas.microsoft.com/office/drawing/2014/main" id="{C1C34795-8AE6-4CD3-CD3C-B1398C608E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9961" y="719582"/>
                <a:ext cx="6879447" cy="1079398"/>
              </a:xfrm>
              <a:prstGeom prst="rect">
                <a:avLst/>
              </a:prstGeom>
              <a:blipFill>
                <a:blip r:embed="rId3"/>
                <a:stretch>
                  <a:fillRect l="-3875" t="-130233" b="-1941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図 15">
            <a:extLst>
              <a:ext uri="{FF2B5EF4-FFF2-40B4-BE49-F238E27FC236}">
                <a16:creationId xmlns:a16="http://schemas.microsoft.com/office/drawing/2014/main" id="{E96D8859-7A0F-459F-8162-E2A5AF0FB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141" y="2099397"/>
            <a:ext cx="4127500" cy="3114523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C1E0A92-1097-C101-FA45-1090C0FF0655}"/>
              </a:ext>
            </a:extLst>
          </p:cNvPr>
          <p:cNvSpPr txBox="1"/>
          <p:nvPr/>
        </p:nvSpPr>
        <p:spPr>
          <a:xfrm>
            <a:off x="6295843" y="2727477"/>
            <a:ext cx="1462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Antonio Bianchi, SRF2025</a:t>
            </a:r>
          </a:p>
          <a:p>
            <a:r>
              <a:rPr lang="en-GB" sz="1400" dirty="0"/>
              <a:t>Publication in preparation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FDD0936E-34DB-1B57-A12A-EA65C69F7662}"/>
                  </a:ext>
                </a:extLst>
              </p:cNvPr>
              <p:cNvSpPr txBox="1"/>
              <p:nvPr/>
            </p:nvSpPr>
            <p:spPr>
              <a:xfrm>
                <a:off x="4537012" y="1750084"/>
                <a:ext cx="313639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SE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  <a:sym typeface="Wingdings" panose="05000000000000000000" pitchFamily="2" charset="2"/>
                  </a:rPr>
                  <a:t>Non-equilibrium </a:t>
                </a:r>
                <a14:m>
                  <m:oMath xmlns:m="http://schemas.openxmlformats.org/officeDocument/2006/math">
                    <m:r>
                      <a:rPr kumimoji="0" lang="en-US" altLang="ja-SE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𝑓</m:t>
                    </m:r>
                    <m:d>
                      <m:dPr>
                        <m:ctrlPr>
                          <a:rPr kumimoji="0" lang="en-US" altLang="ja-SE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kumimoji="0" lang="en-US" altLang="ja-SE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𝐸</m:t>
                        </m:r>
                      </m:e>
                    </m:d>
                  </m:oMath>
                </a14:m>
                <a:endParaRPr kumimoji="0" lang="ja-SE" altLang="en-US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FDD0936E-34DB-1B57-A12A-EA65C69F7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012" y="1750084"/>
                <a:ext cx="3136397" cy="461665"/>
              </a:xfrm>
              <a:prstGeom prst="rect">
                <a:avLst/>
              </a:prstGeom>
              <a:blipFill>
                <a:blip r:embed="rId5"/>
                <a:stretch>
                  <a:fillRect l="-3226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図 24">
            <a:extLst>
              <a:ext uri="{FF2B5EF4-FFF2-40B4-BE49-F238E27FC236}">
                <a16:creationId xmlns:a16="http://schemas.microsoft.com/office/drawing/2014/main" id="{9B8830E1-37D1-F264-9689-3A2065C3C8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4642" y="1918357"/>
            <a:ext cx="4127500" cy="3289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00F4F90B-9084-0BBC-DC51-06EF78833DB8}"/>
                  </a:ext>
                </a:extLst>
              </p:cNvPr>
              <p:cNvSpPr txBox="1"/>
              <p:nvPr/>
            </p:nvSpPr>
            <p:spPr>
              <a:xfrm>
                <a:off x="8895201" y="1696595"/>
                <a:ext cx="219964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SE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  <a:sym typeface="Wingdings" panose="05000000000000000000" pitchFamily="2" charset="2"/>
                  </a:rPr>
                  <a:t>Dynamic </a:t>
                </a:r>
                <a14:m>
                  <m:oMath xmlns:m="http://schemas.openxmlformats.org/officeDocument/2006/math">
                    <m:r>
                      <a:rPr kumimoji="0" lang="en-US" altLang="ja-SE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𝑁</m:t>
                    </m:r>
                    <m:d>
                      <m:dPr>
                        <m:ctrlPr>
                          <a:rPr kumimoji="0" lang="en-US" altLang="ja-SE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kumimoji="0" lang="en-US" altLang="ja-SE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𝐸</m:t>
                        </m:r>
                      </m:e>
                    </m:d>
                  </m:oMath>
                </a14:m>
                <a:endParaRPr kumimoji="0" lang="ja-SE" altLang="en-US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00F4F90B-9084-0BBC-DC51-06EF78833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201" y="1696595"/>
                <a:ext cx="2199647" cy="461665"/>
              </a:xfrm>
              <a:prstGeom prst="rect">
                <a:avLst/>
              </a:prstGeom>
              <a:blipFill>
                <a:blip r:embed="rId7"/>
                <a:stretch>
                  <a:fillRect l="-4598" t="-10811" b="-29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36B9084-B761-141A-E39C-DF51C21F5321}"/>
              </a:ext>
            </a:extLst>
          </p:cNvPr>
          <p:cNvSpPr txBox="1"/>
          <p:nvPr/>
        </p:nvSpPr>
        <p:spPr>
          <a:xfrm>
            <a:off x="9354374" y="3822880"/>
            <a:ext cx="13880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sv-SE" altLang="ja-SE" sz="1200" dirty="0"/>
              <a:t>A. </a:t>
            </a:r>
            <a:r>
              <a:rPr kumimoji="1" lang="sv-SE" altLang="ja-SE" sz="1200" dirty="0" err="1"/>
              <a:t>Gurevich</a:t>
            </a:r>
            <a:r>
              <a:rPr kumimoji="1" lang="sv-SE" altLang="ja-SE" sz="1200" dirty="0"/>
              <a:t> PRL 113 087001 (2014) </a:t>
            </a:r>
            <a:endParaRPr lang="ja-SE" alt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A90131EB-6ABB-2B8B-AF34-74ADC516977F}"/>
                  </a:ext>
                </a:extLst>
              </p:cNvPr>
              <p:cNvSpPr txBox="1"/>
              <p:nvPr/>
            </p:nvSpPr>
            <p:spPr>
              <a:xfrm>
                <a:off x="385754" y="1754866"/>
                <a:ext cx="335778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SE" sz="2400" dirty="0">
                    <a:solidFill>
                      <a:prstClr val="black"/>
                    </a:solidFill>
                    <a:latin typeface="Aptos" panose="02110004020202020204"/>
                    <a:ea typeface="游ゴシック" panose="020B0400000000000000" pitchFamily="34" charset="-128"/>
                    <a:sym typeface="Wingdings" panose="05000000000000000000" pitchFamily="2" charset="2"/>
                  </a:rPr>
                  <a:t>Field-dependent</a:t>
                </a:r>
                <a:r>
                  <a:rPr kumimoji="0" lang="en-US" altLang="ja-SE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SE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0" lang="en-US" altLang="ja-SE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𝑅</m:t>
                        </m:r>
                      </m:e>
                      <m:sub>
                        <m:r>
                          <a:rPr kumimoji="0" lang="en-US" altLang="ja-SE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kumimoji="0" lang="en-US" altLang="ja-SE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kumimoji="0" lang="en-US" altLang="ja-SE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  <a:sym typeface="Wingdings" panose="05000000000000000000" pitchFamily="2" charset="2"/>
                          </a:rPr>
                          <m:t>𝐸</m:t>
                        </m:r>
                      </m:e>
                    </m:d>
                  </m:oMath>
                </a14:m>
                <a:endParaRPr kumimoji="0" lang="ja-SE" altLang="en-US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A90131EB-6ABB-2B8B-AF34-74ADC5169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754" y="1754866"/>
                <a:ext cx="3357783" cy="461665"/>
              </a:xfrm>
              <a:prstGeom prst="rect">
                <a:avLst/>
              </a:prstGeom>
              <a:blipFill>
                <a:blip r:embed="rId8"/>
                <a:stretch>
                  <a:fillRect l="-2642" t="-10811" b="-29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コンテンツ プレースホルダー 3">
            <a:extLst>
              <a:ext uri="{FF2B5EF4-FFF2-40B4-BE49-F238E27FC236}">
                <a16:creationId xmlns:a16="http://schemas.microsoft.com/office/drawing/2014/main" id="{9782DBD6-3976-89B2-6269-E1257A03F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2149" y="5181744"/>
            <a:ext cx="11919851" cy="123991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Depending on the surface impurity and RF frequency, the surface resistance depends on fields</a:t>
            </a:r>
          </a:p>
          <a:p>
            <a:r>
              <a:rPr lang="en-GB" dirty="0"/>
              <a:t>Beyond the simple linear response (1</a:t>
            </a:r>
            <a:r>
              <a:rPr lang="en-GB" baseline="30000" dirty="0"/>
              <a:t>st</a:t>
            </a:r>
            <a:r>
              <a:rPr lang="en-GB" dirty="0"/>
              <a:t> order perturbation i.e. no field dependence)</a:t>
            </a:r>
          </a:p>
          <a:p>
            <a:r>
              <a:rPr lang="en-GB" dirty="0"/>
              <a:t>Crucial for the understanding of hyper high-Q SRF cavities for high-current machines (FCC &amp; CEPC)</a:t>
            </a:r>
          </a:p>
        </p:txBody>
      </p:sp>
    </p:spTree>
    <p:extLst>
      <p:ext uri="{BB962C8B-B14F-4D97-AF65-F5344CB8AC3E}">
        <p14:creationId xmlns:p14="http://schemas.microsoft.com/office/powerpoint/2010/main" val="3255409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19A7E-3185-20C8-DF70-EDA432444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A39F14-D08D-84DB-5731-0A947F11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EF11FA1-9D2B-0B98-BCBA-E46068E0B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907EB5A-1AE1-CD15-356F-FC788CB17C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Why do we need high-Q / high-G cavities?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State-of-the-art bulk niobium cavities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How to understand &amp; optimize high-Q / high-G cavities?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Theory &amp; engineering</a:t>
            </a:r>
          </a:p>
          <a:p>
            <a:r>
              <a:rPr lang="en-GB" dirty="0"/>
              <a:t>Alternative materials</a:t>
            </a:r>
          </a:p>
          <a:p>
            <a:pPr lvl="1"/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Sn/Nb</a:t>
            </a:r>
          </a:p>
          <a:p>
            <a:pPr lvl="1"/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&amp; HTS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Practicalities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5634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3426E-1EC7-CE19-B7A5-348E644FF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8">
            <a:extLst>
              <a:ext uri="{FF2B5EF4-FFF2-40B4-BE49-F238E27FC236}">
                <a16:creationId xmlns:a16="http://schemas.microsoft.com/office/drawing/2014/main" id="{95E7D87E-0434-F3BE-1B77-6E4A68B14A95}"/>
              </a:ext>
            </a:extLst>
          </p:cNvPr>
          <p:cNvSpPr txBox="1"/>
          <p:nvPr/>
        </p:nvSpPr>
        <p:spPr>
          <a:xfrm>
            <a:off x="1031289" y="1810285"/>
            <a:ext cx="10129421" cy="2182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4527" b="1" i="0" u="none" strike="sng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Perspective</a:t>
            </a:r>
            <a:r>
              <a:rPr kumimoji="0" lang="en-GB" sz="4527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of Superconducting RF cavities on high-Q and high-</a:t>
            </a:r>
            <a:r>
              <a:rPr lang="en-GB" sz="4527" b="1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endParaRPr kumimoji="0" lang="en-GB" sz="4527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1034826" rtl="0" eaLnBrk="1" fontAlgn="auto" latinLnBrk="0" hangingPunct="1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buClr>
                <a:srgbClr val="FF6700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CNRS/IN2P3/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IJCLab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Akira Miyazaki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B090A4-32C7-DDFE-2D2D-E796E3971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1028" name="Picture 4" descr="IAS Program on Fundamental Physics (FP 2026)">
            <a:extLst>
              <a:ext uri="{FF2B5EF4-FFF2-40B4-BE49-F238E27FC236}">
                <a16:creationId xmlns:a16="http://schemas.microsoft.com/office/drawing/2014/main" id="{EEC7CFD9-12FE-2223-5A02-DEE343E84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516" y="3992806"/>
            <a:ext cx="7730836" cy="209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465B8FB-A016-75C9-A1FB-72122B784256}"/>
              </a:ext>
            </a:extLst>
          </p:cNvPr>
          <p:cNvSpPr txBox="1"/>
          <p:nvPr/>
        </p:nvSpPr>
        <p:spPr>
          <a:xfrm>
            <a:off x="1458410" y="1215342"/>
            <a:ext cx="4325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i="1" dirty="0">
                <a:solidFill>
                  <a:srgbClr val="FF0000"/>
                </a:solidFill>
              </a:rPr>
              <a:t>My personal bias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5FC998-4044-0F90-C608-853726A7A43D}"/>
              </a:ext>
            </a:extLst>
          </p:cNvPr>
          <p:cNvSpPr txBox="1"/>
          <p:nvPr/>
        </p:nvSpPr>
        <p:spPr>
          <a:xfrm>
            <a:off x="81023" y="2237451"/>
            <a:ext cx="20718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QED, axion, </a:t>
            </a:r>
          </a:p>
          <a:p>
            <a:r>
              <a:rPr lang="en-GB" dirty="0">
                <a:solidFill>
                  <a:srgbClr val="FF0000"/>
                </a:solidFill>
              </a:rPr>
              <a:t>Superconductivity, </a:t>
            </a:r>
          </a:p>
          <a:p>
            <a:r>
              <a:rPr lang="en-GB" dirty="0">
                <a:solidFill>
                  <a:srgbClr val="FF0000"/>
                </a:solidFill>
              </a:rPr>
              <a:t>Physics via RF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664158E3-CEDC-800B-B37A-64A60B030AC1}"/>
              </a:ext>
            </a:extLst>
          </p:cNvPr>
          <p:cNvCxnSpPr/>
          <p:nvPr/>
        </p:nvCxnSpPr>
        <p:spPr>
          <a:xfrm flipV="1">
            <a:off x="902825" y="1810285"/>
            <a:ext cx="775504" cy="4271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957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30B1CD-BC5C-D1D4-5B8B-214B0D057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 niobium superconductors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ABF2BC5-54D1-8FD1-6536-7DB73E741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>
                <a:extLst>
                  <a:ext uri="{FF2B5EF4-FFF2-40B4-BE49-F238E27FC236}">
                    <a16:creationId xmlns:a16="http://schemas.microsoft.com/office/drawing/2014/main" id="{F29B0FB6-9A1A-FD40-1D56-C6B1A9144A0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184475" y="4436311"/>
                <a:ext cx="5515999" cy="1935732"/>
              </a:xfrm>
            </p:spPr>
            <p:txBody>
              <a:bodyPr/>
              <a:lstStyle/>
              <a:p>
                <a:r>
                  <a:rPr lang="en-GB" dirty="0"/>
                  <a:t>Nb has the largest gap out of the pure elements</a:t>
                </a:r>
              </a:p>
              <a:p>
                <a:r>
                  <a:rPr lang="en-GB" dirty="0"/>
                  <a:t>Alloys have higher gap and higher critical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Non BCS superconductors (?)</a:t>
                </a:r>
              </a:p>
            </p:txBody>
          </p:sp>
        </mc:Choice>
        <mc:Fallback xmlns="">
          <p:sp>
            <p:nvSpPr>
              <p:cNvPr id="4" name="コンテンツ プレースホルダー 3">
                <a:extLst>
                  <a:ext uri="{FF2B5EF4-FFF2-40B4-BE49-F238E27FC236}">
                    <a16:creationId xmlns:a16="http://schemas.microsoft.com/office/drawing/2014/main" id="{F29B0FB6-9A1A-FD40-1D56-C6B1A9144A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84475" y="4436311"/>
                <a:ext cx="5515999" cy="1935732"/>
              </a:xfrm>
              <a:blipFill>
                <a:blip r:embed="rId2"/>
                <a:stretch>
                  <a:fillRect l="-1149" t="-4575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E7B806B-BD5D-630F-4FA1-1C449BC70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474" y="4088569"/>
            <a:ext cx="6365206" cy="2286659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6AA9766C-1E7F-2623-E853-8AB4D5DADAC2}"/>
              </a:ext>
            </a:extLst>
          </p:cNvPr>
          <p:cNvSpPr txBox="1"/>
          <p:nvPr/>
        </p:nvSpPr>
        <p:spPr>
          <a:xfrm>
            <a:off x="9692488" y="3864750"/>
            <a:ext cx="2157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Courtesy S. Posen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9815D68D-7920-98A9-60C0-7AB52226E0F1}"/>
                  </a:ext>
                </a:extLst>
              </p:cNvPr>
              <p:cNvSpPr txBox="1"/>
              <p:nvPr/>
            </p:nvSpPr>
            <p:spPr>
              <a:xfrm>
                <a:off x="6779451" y="2127955"/>
                <a:ext cx="2809872" cy="879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∝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sz="2800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9815D68D-7920-98A9-60C0-7AB52226E0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9451" y="2127955"/>
                <a:ext cx="2809872" cy="879921"/>
              </a:xfrm>
              <a:prstGeom prst="rect">
                <a:avLst/>
              </a:prstGeom>
              <a:blipFill>
                <a:blip r:embed="rId4"/>
                <a:stretch>
                  <a:fillRect l="-2242" t="-1429"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図 19">
            <a:extLst>
              <a:ext uri="{FF2B5EF4-FFF2-40B4-BE49-F238E27FC236}">
                <a16:creationId xmlns:a16="http://schemas.microsoft.com/office/drawing/2014/main" id="{BE377FF3-8C4C-66A7-51DB-1E86E3CC0E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231" y="770461"/>
            <a:ext cx="4437039" cy="3556674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6BDB7A-F154-D0FB-6A40-D037AB1E910D}"/>
              </a:ext>
            </a:extLst>
          </p:cNvPr>
          <p:cNvSpPr/>
          <p:nvPr/>
        </p:nvSpPr>
        <p:spPr>
          <a:xfrm>
            <a:off x="10279320" y="4264860"/>
            <a:ext cx="1728205" cy="21071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コンテンツ プレースホルダー 3">
            <a:extLst>
              <a:ext uri="{FF2B5EF4-FFF2-40B4-BE49-F238E27FC236}">
                <a16:creationId xmlns:a16="http://schemas.microsoft.com/office/drawing/2014/main" id="{1461C73B-3F8C-B548-B0D1-568AADD43A73}"/>
              </a:ext>
            </a:extLst>
          </p:cNvPr>
          <p:cNvSpPr txBox="1">
            <a:spLocks/>
          </p:cNvSpPr>
          <p:nvPr/>
        </p:nvSpPr>
        <p:spPr>
          <a:xfrm>
            <a:off x="5176527" y="885561"/>
            <a:ext cx="6886618" cy="1181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8707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  <a:defRPr sz="2263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1811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810946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1584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328360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1584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845773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3186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0599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98013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main cause of the surface resistance is the thermally excited quasi-particles (NC electrons)</a:t>
            </a:r>
          </a:p>
          <a:p>
            <a:r>
              <a:rPr lang="en-GB" dirty="0"/>
              <a:t>It can be suppressed by the gap (s-wave for BCS)</a:t>
            </a:r>
          </a:p>
        </p:txBody>
      </p:sp>
      <p:sp>
        <p:nvSpPr>
          <p:cNvPr id="23" name="コンテンツ プレースホルダー 3">
            <a:extLst>
              <a:ext uri="{FF2B5EF4-FFF2-40B4-BE49-F238E27FC236}">
                <a16:creationId xmlns:a16="http://schemas.microsoft.com/office/drawing/2014/main" id="{1986E90D-EFB1-53CB-93DF-A92CC3FEA4ED}"/>
              </a:ext>
            </a:extLst>
          </p:cNvPr>
          <p:cNvSpPr txBox="1">
            <a:spLocks/>
          </p:cNvSpPr>
          <p:nvPr/>
        </p:nvSpPr>
        <p:spPr>
          <a:xfrm>
            <a:off x="5199958" y="3232163"/>
            <a:ext cx="6886618" cy="539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8707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  <a:defRPr sz="2263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1811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810946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1584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328360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1584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845773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3186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0599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98013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  <a:defRPr sz="20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Larger gap </a:t>
            </a:r>
            <a:r>
              <a:rPr lang="en-GB" dirty="0">
                <a:sym typeface="Wingdings" pitchFamily="2" charset="2"/>
              </a:rPr>
              <a:t> lower loss and /or same loss at higher T</a:t>
            </a:r>
            <a:endParaRPr lang="en-GB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967660DE-A659-8D65-D4EB-35D01CDE496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51053" b="57554"/>
          <a:stretch>
            <a:fillRect/>
          </a:stretch>
        </p:blipFill>
        <p:spPr>
          <a:xfrm>
            <a:off x="10077499" y="2105626"/>
            <a:ext cx="1898518" cy="108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48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6D7217-6A60-5E87-F494-F1CFA4601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347"/>
            <a:ext cx="10515600" cy="596340"/>
          </a:xfrm>
        </p:spPr>
        <p:txBody>
          <a:bodyPr>
            <a:normAutofit fontScale="90000"/>
          </a:bodyPr>
          <a:lstStyle/>
          <a:p>
            <a:r>
              <a:rPr kumimoji="1" lang="en-US" altLang="ja-SE" dirty="0"/>
              <a:t>Nb</a:t>
            </a:r>
            <a:r>
              <a:rPr kumimoji="1" lang="en-US" altLang="ja-SE" baseline="-25000" dirty="0"/>
              <a:t>3</a:t>
            </a:r>
            <a:r>
              <a:rPr kumimoji="1" lang="en-US" altLang="ja-SE" dirty="0"/>
              <a:t>Sn thin film: 4 K operation equivalent to 2K Nb</a:t>
            </a:r>
            <a:endParaRPr kumimoji="1" lang="ja-SE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D72BEFE-7C73-179C-6243-13DED324F805}"/>
              </a:ext>
            </a:extLst>
          </p:cNvPr>
          <p:cNvSpPr txBox="1"/>
          <p:nvPr/>
        </p:nvSpPr>
        <p:spPr>
          <a:xfrm>
            <a:off x="0" y="4822021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Nb</a:t>
            </a:r>
            <a:r>
              <a:rPr kumimoji="1" lang="en-US" altLang="ja-SE" sz="2400" baseline="-25000" dirty="0"/>
              <a:t>3</a:t>
            </a:r>
            <a:r>
              <a:rPr kumimoji="1" lang="en-US" altLang="ja-SE" sz="2400" dirty="0"/>
              <a:t>Sn/Nb: previous barrier at 16 MV/m was due to thermal instability </a:t>
            </a:r>
          </a:p>
          <a:p>
            <a:r>
              <a:rPr kumimoji="1" lang="en-US" altLang="ja-SE" sz="2400" dirty="0">
                <a:sym typeface="Wingdings" pitchFamily="2" charset="2"/>
              </a:rPr>
              <a:t>	 Still limited &lt; 25 MV/m, </a:t>
            </a:r>
            <a:r>
              <a:rPr kumimoji="1" lang="en-US" altLang="ja-SE" sz="2400" u="sng" dirty="0">
                <a:sym typeface="Wingdings" pitchFamily="2" charset="2"/>
              </a:rPr>
              <a:t>but</a:t>
            </a:r>
            <a:r>
              <a:rPr kumimoji="1" lang="en-US" altLang="ja-SE" sz="2400" dirty="0">
                <a:sym typeface="Wingdings" pitchFamily="2" charset="2"/>
              </a:rPr>
              <a:t> 1</a:t>
            </a:r>
            <a:r>
              <a:rPr kumimoji="1" lang="en-US" altLang="ja-SE" sz="2400" baseline="30000" dirty="0">
                <a:sym typeface="Wingdings" pitchFamily="2" charset="2"/>
              </a:rPr>
              <a:t>st</a:t>
            </a:r>
            <a:r>
              <a:rPr kumimoji="1" lang="en-US" altLang="ja-SE" sz="2400" dirty="0">
                <a:sym typeface="Wingdings" pitchFamily="2" charset="2"/>
              </a:rPr>
              <a:t> implication up to 100 MV/m </a:t>
            </a:r>
            <a:r>
              <a:rPr kumimoji="1" lang="en-US" altLang="ja-SE" sz="2000" dirty="0">
                <a:sym typeface="Wingdings" pitchFamily="2" charset="2"/>
              </a:rPr>
              <a:t>[N. </a:t>
            </a:r>
            <a:r>
              <a:rPr kumimoji="1" lang="en-US" altLang="ja-SE" sz="2000" dirty="0" err="1">
                <a:sym typeface="Wingdings" pitchFamily="2" charset="2"/>
              </a:rPr>
              <a:t>Verboncoeur</a:t>
            </a:r>
            <a:r>
              <a:rPr kumimoji="1" lang="en-US" altLang="ja-SE" sz="2000" dirty="0">
                <a:sym typeface="Wingdings" pitchFamily="2" charset="2"/>
              </a:rPr>
              <a:t> SRF2025]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sz="2400" dirty="0">
                <a:sym typeface="Wingdings" pitchFamily="2" charset="2"/>
              </a:rPr>
              <a:t>1100C required for the Nb</a:t>
            </a:r>
            <a:r>
              <a:rPr kumimoji="1" lang="en-US" altLang="ja-SE" sz="2400" baseline="-25000" dirty="0">
                <a:sym typeface="Wingdings" pitchFamily="2" charset="2"/>
              </a:rPr>
              <a:t>3</a:t>
            </a:r>
            <a:r>
              <a:rPr kumimoji="1" lang="en-US" altLang="ja-SE" sz="2400" dirty="0">
                <a:sym typeface="Wingdings" pitchFamily="2" charset="2"/>
              </a:rPr>
              <a:t>Sn formation (Nb gets soften…) </a:t>
            </a:r>
          </a:p>
          <a:p>
            <a:r>
              <a:rPr kumimoji="1" lang="en-US" altLang="ja-SE" sz="2400" dirty="0">
                <a:sym typeface="Wingdings" pitchFamily="2" charset="2"/>
              </a:rPr>
              <a:t>	 4 K cryocooler with 10 MV/m is the recent trend (non-high-G applications)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SE" sz="2400" dirty="0"/>
              <a:t>Nb</a:t>
            </a:r>
            <a:r>
              <a:rPr kumimoji="1" lang="en-US" altLang="ja-SE" sz="2400" baseline="-25000" dirty="0"/>
              <a:t>3</a:t>
            </a:r>
            <a:r>
              <a:rPr kumimoji="1" lang="en-US" altLang="ja-SE" sz="2400" dirty="0"/>
              <a:t>Sn/Cu to save Nb material: initiative for FCC; still preliminary stage</a:t>
            </a:r>
            <a:endParaRPr kumimoji="1" lang="en-US" altLang="ja-SE" sz="2400" dirty="0">
              <a:sym typeface="Wingdings" pitchFamily="2" charset="2"/>
            </a:endParaRPr>
          </a:p>
        </p:txBody>
      </p:sp>
      <p:grpSp>
        <p:nvGrpSpPr>
          <p:cNvPr id="22" name="Gruppo 23">
            <a:extLst>
              <a:ext uri="{FF2B5EF4-FFF2-40B4-BE49-F238E27FC236}">
                <a16:creationId xmlns:a16="http://schemas.microsoft.com/office/drawing/2014/main" id="{D1FAB69A-228F-A0B6-FB51-2F408CCF9EC2}"/>
              </a:ext>
            </a:extLst>
          </p:cNvPr>
          <p:cNvGrpSpPr>
            <a:grpSpLocks noChangeAspect="1"/>
          </p:cNvGrpSpPr>
          <p:nvPr/>
        </p:nvGrpSpPr>
        <p:grpSpPr>
          <a:xfrm>
            <a:off x="5687353" y="575548"/>
            <a:ext cx="6168994" cy="4474433"/>
            <a:chOff x="6828972" y="1332760"/>
            <a:chExt cx="4839769" cy="3510333"/>
          </a:xfrm>
        </p:grpSpPr>
        <p:cxnSp>
          <p:nvCxnSpPr>
            <p:cNvPr id="23" name="Connettore diritto 6">
              <a:extLst>
                <a:ext uri="{FF2B5EF4-FFF2-40B4-BE49-F238E27FC236}">
                  <a16:creationId xmlns:a16="http://schemas.microsoft.com/office/drawing/2014/main" id="{BE7CC753-7B3E-7405-4AE8-9E171B8C5DF1}"/>
                </a:ext>
              </a:extLst>
            </p:cNvPr>
            <p:cNvCxnSpPr>
              <a:cxnSpLocks/>
            </p:cNvCxnSpPr>
            <p:nvPr/>
          </p:nvCxnSpPr>
          <p:spPr>
            <a:xfrm>
              <a:off x="7909671" y="2527838"/>
              <a:ext cx="3429000" cy="177800"/>
            </a:xfrm>
            <a:prstGeom prst="line">
              <a:avLst/>
            </a:prstGeom>
            <a:ln w="571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o 7">
              <a:extLst>
                <a:ext uri="{FF2B5EF4-FFF2-40B4-BE49-F238E27FC236}">
                  <a16:creationId xmlns:a16="http://schemas.microsoft.com/office/drawing/2014/main" id="{C34036F4-3E53-4D63-EED8-2A7C4A3F5770}"/>
                </a:ext>
              </a:extLst>
            </p:cNvPr>
            <p:cNvGrpSpPr/>
            <p:nvPr/>
          </p:nvGrpSpPr>
          <p:grpSpPr>
            <a:xfrm>
              <a:off x="6828972" y="1332760"/>
              <a:ext cx="4839769" cy="3510333"/>
              <a:chOff x="6957861" y="1189978"/>
              <a:chExt cx="4839771" cy="3892440"/>
            </a:xfrm>
          </p:grpSpPr>
          <p:pic>
            <p:nvPicPr>
              <p:cNvPr id="34" name="Immagine 9">
                <a:extLst>
                  <a:ext uri="{FF2B5EF4-FFF2-40B4-BE49-F238E27FC236}">
                    <a16:creationId xmlns:a16="http://schemas.microsoft.com/office/drawing/2014/main" id="{7A54BEDF-6A54-DF20-AD63-C45D110E07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957861" y="1189978"/>
                <a:ext cx="4839771" cy="3892440"/>
              </a:xfrm>
              <a:prstGeom prst="rect">
                <a:avLst/>
              </a:prstGeom>
            </p:spPr>
          </p:pic>
          <p:sp>
            <p:nvSpPr>
              <p:cNvPr id="36" name="Rettangolo 11">
                <a:extLst>
                  <a:ext uri="{FF2B5EF4-FFF2-40B4-BE49-F238E27FC236}">
                    <a16:creationId xmlns:a16="http://schemas.microsoft.com/office/drawing/2014/main" id="{9D95DBA4-0EC6-7637-A698-BC4367D2C84C}"/>
                  </a:ext>
                </a:extLst>
              </p:cNvPr>
              <p:cNvSpPr/>
              <p:nvPr/>
            </p:nvSpPr>
            <p:spPr>
              <a:xfrm>
                <a:off x="9342176" y="4840881"/>
                <a:ext cx="323520" cy="989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Segnaposto contenuto 2">
              <a:extLst>
                <a:ext uri="{FF2B5EF4-FFF2-40B4-BE49-F238E27FC236}">
                  <a16:creationId xmlns:a16="http://schemas.microsoft.com/office/drawing/2014/main" id="{3D3AB84C-6BF1-F982-F629-B8B3E9DED15A}"/>
                </a:ext>
              </a:extLst>
            </p:cNvPr>
            <p:cNvSpPr txBox="1">
              <a:spLocks/>
            </p:cNvSpPr>
            <p:nvPr/>
          </p:nvSpPr>
          <p:spPr>
            <a:xfrm rot="311055">
              <a:off x="7894160" y="2635054"/>
              <a:ext cx="1558980" cy="285051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400" b="1" dirty="0">
                  <a:solidFill>
                    <a:schemeClr val="bg2">
                      <a:lumMod val="50000"/>
                    </a:schemeClr>
                  </a:solidFill>
                </a:rPr>
                <a:t>Nb bulk 2 K</a:t>
              </a:r>
              <a:endParaRPr lang="en-US" sz="1400" b="1" dirty="0">
                <a:solidFill>
                  <a:schemeClr val="bg2">
                    <a:lumMod val="50000"/>
                  </a:schemeClr>
                </a:solidFill>
                <a:latin typeface="Montserrat ExtraBold" panose="00000900000000000000" pitchFamily="2" charset="0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7" name="Segnaposto contenuto 2">
              <a:extLst>
                <a:ext uri="{FF2B5EF4-FFF2-40B4-BE49-F238E27FC236}">
                  <a16:creationId xmlns:a16="http://schemas.microsoft.com/office/drawing/2014/main" id="{E97FA6A7-1974-025F-E67A-4BC4E77B6BD5}"/>
                </a:ext>
              </a:extLst>
            </p:cNvPr>
            <p:cNvSpPr txBox="1">
              <a:spLocks/>
            </p:cNvSpPr>
            <p:nvPr/>
          </p:nvSpPr>
          <p:spPr>
            <a:xfrm rot="430143">
              <a:off x="7815424" y="2121233"/>
              <a:ext cx="1558980" cy="285051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400" b="1" dirty="0">
                  <a:solidFill>
                    <a:srgbClr val="C00000"/>
                  </a:solidFill>
                </a:rPr>
                <a:t>Nb</a:t>
              </a:r>
              <a:r>
                <a:rPr lang="en-US" sz="1400" b="1" baseline="-25000" dirty="0">
                  <a:solidFill>
                    <a:srgbClr val="C00000"/>
                  </a:solidFill>
                </a:rPr>
                <a:t>3</a:t>
              </a:r>
              <a:r>
                <a:rPr lang="en-US" sz="1400" b="1" dirty="0">
                  <a:solidFill>
                    <a:srgbClr val="C00000"/>
                  </a:solidFill>
                </a:rPr>
                <a:t>Sn 4.4 K</a:t>
              </a:r>
              <a:endParaRPr lang="en-US" sz="1400" b="1" dirty="0">
                <a:solidFill>
                  <a:srgbClr val="C00000"/>
                </a:solidFill>
                <a:latin typeface="Montserrat ExtraBold" panose="00000900000000000000" pitchFamily="2" charset="0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Segnaposto contenuto 2">
              <a:extLst>
                <a:ext uri="{FF2B5EF4-FFF2-40B4-BE49-F238E27FC236}">
                  <a16:creationId xmlns:a16="http://schemas.microsoft.com/office/drawing/2014/main" id="{F3C963E9-F570-F90F-0ADF-081FFC1D0D03}"/>
                </a:ext>
              </a:extLst>
            </p:cNvPr>
            <p:cNvSpPr txBox="1">
              <a:spLocks/>
            </p:cNvSpPr>
            <p:nvPr/>
          </p:nvSpPr>
          <p:spPr>
            <a:xfrm>
              <a:off x="10637460" y="1774595"/>
              <a:ext cx="779490" cy="224811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400" b="1" dirty="0"/>
                <a:t>1.3 GHz</a:t>
              </a:r>
              <a:endParaRPr lang="en-US" sz="1400" b="1" dirty="0">
                <a:latin typeface="Montserrat ExtraBold" panose="00000900000000000000" pitchFamily="2" charset="0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b="1" dirty="0"/>
            </a:p>
          </p:txBody>
        </p:sp>
        <p:cxnSp>
          <p:nvCxnSpPr>
            <p:cNvPr id="29" name="Connettore diritto 16">
              <a:extLst>
                <a:ext uri="{FF2B5EF4-FFF2-40B4-BE49-F238E27FC236}">
                  <a16:creationId xmlns:a16="http://schemas.microsoft.com/office/drawing/2014/main" id="{2C1E279B-8EF4-BB6C-D0C9-DA29645A6C59}"/>
                </a:ext>
              </a:extLst>
            </p:cNvPr>
            <p:cNvCxnSpPr>
              <a:cxnSpLocks/>
            </p:cNvCxnSpPr>
            <p:nvPr/>
          </p:nvCxnSpPr>
          <p:spPr>
            <a:xfrm>
              <a:off x="7909671" y="2544074"/>
              <a:ext cx="1714500" cy="69253"/>
            </a:xfrm>
            <a:prstGeom prst="line">
              <a:avLst/>
            </a:prstGeom>
            <a:ln w="571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Segnaposto contenuto 2">
              <a:extLst>
                <a:ext uri="{FF2B5EF4-FFF2-40B4-BE49-F238E27FC236}">
                  <a16:creationId xmlns:a16="http://schemas.microsoft.com/office/drawing/2014/main" id="{85C7E1D5-EE95-EE02-8488-089D532C6639}"/>
                </a:ext>
              </a:extLst>
            </p:cNvPr>
            <p:cNvSpPr txBox="1">
              <a:spLocks/>
            </p:cNvSpPr>
            <p:nvPr/>
          </p:nvSpPr>
          <p:spPr>
            <a:xfrm rot="1037229">
              <a:off x="9393238" y="2016749"/>
              <a:ext cx="1558980" cy="285051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Montserrat" panose="00000500000000000000" pitchFamily="2" charset="0"/>
                  <a:ea typeface="Yu Gothic" panose="020B0400000000000000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400" b="1" dirty="0">
                  <a:solidFill>
                    <a:srgbClr val="0033CC"/>
                  </a:solidFill>
                </a:rPr>
                <a:t>Nb</a:t>
              </a:r>
              <a:r>
                <a:rPr lang="en-US" sz="1400" b="1" baseline="-25000" dirty="0">
                  <a:solidFill>
                    <a:srgbClr val="0033CC"/>
                  </a:solidFill>
                </a:rPr>
                <a:t>3</a:t>
              </a:r>
              <a:r>
                <a:rPr lang="en-US" sz="1400" b="1" dirty="0">
                  <a:solidFill>
                    <a:srgbClr val="0033CC"/>
                  </a:solidFill>
                </a:rPr>
                <a:t>Sn 2 K</a:t>
              </a:r>
              <a:endParaRPr lang="en-US" sz="1400" b="1" dirty="0">
                <a:solidFill>
                  <a:srgbClr val="0033CC"/>
                </a:solidFill>
                <a:latin typeface="Montserrat ExtraBold" panose="00000900000000000000" pitchFamily="2" charset="0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b="1" dirty="0">
                <a:solidFill>
                  <a:srgbClr val="0033CC"/>
                </a:solidFill>
              </a:endParaRPr>
            </a:p>
          </p:txBody>
        </p:sp>
      </p:grpSp>
      <p:pic>
        <p:nvPicPr>
          <p:cNvPr id="21" name="Immagine 5">
            <a:extLst>
              <a:ext uri="{FF2B5EF4-FFF2-40B4-BE49-F238E27FC236}">
                <a16:creationId xmlns:a16="http://schemas.microsoft.com/office/drawing/2014/main" id="{15A0240C-0BFC-91E2-CE66-CB141FF71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68" y="1243568"/>
            <a:ext cx="5632193" cy="31167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E1413A4-0791-F4FD-6A98-7660157F206D}"/>
              </a:ext>
            </a:extLst>
          </p:cNvPr>
          <p:cNvSpPr txBox="1"/>
          <p:nvPr/>
        </p:nvSpPr>
        <p:spPr>
          <a:xfrm>
            <a:off x="6223373" y="4526059"/>
            <a:ext cx="25484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altLang="ja-SE" sz="1200" dirty="0"/>
              <a:t>S Posen et al 2021 SUST 34 025007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470E2B5-C60E-769E-16F0-109CA9FDB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8DE0-E70A-5C4B-950C-15CD5623AB37}" type="slidenum">
              <a:rPr kumimoji="1" lang="ja-SE" altLang="en-US" smtClean="0"/>
              <a:t>21</a:t>
            </a:fld>
            <a:endParaRPr kumimoji="1" lang="ja-SE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7819149-D6C5-E6E4-63C2-0798188D2B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3232" r="2458"/>
          <a:stretch>
            <a:fillRect/>
          </a:stretch>
        </p:blipFill>
        <p:spPr>
          <a:xfrm>
            <a:off x="7112033" y="2601011"/>
            <a:ext cx="1418130" cy="1541411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C8726DC7-3FEF-E8DE-3845-2E9E923AA9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1850" y="2517799"/>
            <a:ext cx="1643736" cy="1624623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8B3B62F-7303-EF7B-B20B-FFE90BEFC294}"/>
              </a:ext>
            </a:extLst>
          </p:cNvPr>
          <p:cNvSpPr txBox="1"/>
          <p:nvPr/>
        </p:nvSpPr>
        <p:spPr>
          <a:xfrm>
            <a:off x="1405255" y="781903"/>
            <a:ext cx="2876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Sn-vapor deposition</a:t>
            </a:r>
          </a:p>
        </p:txBody>
      </p:sp>
    </p:spTree>
    <p:extLst>
      <p:ext uri="{BB962C8B-B14F-4D97-AF65-F5344CB8AC3E}">
        <p14:creationId xmlns:p14="http://schemas.microsoft.com/office/powerpoint/2010/main" val="722745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76CF88-B16C-DD05-2131-2296CE41E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 more fancy materials?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90BE56C-B447-DCB3-AE49-4635EED6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7023" y="5518553"/>
            <a:ext cx="2741673" cy="364730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BBB1FC-A487-AC51-1112-EB868C39F944}"/>
              </a:ext>
            </a:extLst>
          </p:cNvPr>
          <p:cNvSpPr txBox="1"/>
          <p:nvPr/>
        </p:nvSpPr>
        <p:spPr>
          <a:xfrm>
            <a:off x="4264233" y="791411"/>
            <a:ext cx="1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u="sng" dirty="0"/>
              <a:t>YBCO</a:t>
            </a:r>
            <a:endParaRPr kumimoji="1" lang="ja-SE" altLang="en-US" sz="2400" u="sng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CA21957-8389-C3AE-4F51-4D84F2068530}"/>
              </a:ext>
            </a:extLst>
          </p:cNvPr>
          <p:cNvSpPr txBox="1"/>
          <p:nvPr/>
        </p:nvSpPr>
        <p:spPr>
          <a:xfrm>
            <a:off x="6096000" y="4848790"/>
            <a:ext cx="1176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dirty="0"/>
              <a:t>11 GHz</a:t>
            </a:r>
            <a:endParaRPr kumimoji="1" lang="ja-SE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13CB3C1-22DB-4DAC-8AB5-FB66FE2B5D27}"/>
                  </a:ext>
                </a:extLst>
              </p:cNvPr>
              <p:cNvSpPr txBox="1"/>
              <p:nvPr/>
            </p:nvSpPr>
            <p:spPr>
              <a:xfrm>
                <a:off x="4533727" y="2959889"/>
                <a:ext cx="21533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SE" b="0" i="0" smtClean="0">
                              <a:latin typeface="Cambria Math" panose="02040503050406030204" pitchFamily="18" charset="0"/>
                            </a:rPr>
                            <m:t>Cu</m:t>
                          </m:r>
                        </m:e>
                      </m:d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kumimoji="1" lang="en-US" altLang="ja-S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kumimoji="1" lang="en-US" altLang="ja-SE" b="0" i="0" smtClean="0">
                          <a:latin typeface="Cambria Math" panose="02040503050406030204" pitchFamily="18" charset="0"/>
                        </a:rPr>
                        <m:t>Nb</m:t>
                      </m:r>
                      <m:r>
                        <a:rPr kumimoji="1" lang="en-US" altLang="ja-S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en-US" altLang="ja-SE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13CB3C1-22DB-4DAC-8AB5-FB66FE2B5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3727" y="2959889"/>
                <a:ext cx="2153345" cy="276999"/>
              </a:xfrm>
              <a:prstGeom prst="rect">
                <a:avLst/>
              </a:prstGeom>
              <a:blipFill>
                <a:blip r:embed="rId2"/>
                <a:stretch>
                  <a:fillRect l="-3529" t="-4545" r="-3529" b="-4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D583A78-F9B2-BDDC-E460-A9E2844C8556}"/>
              </a:ext>
            </a:extLst>
          </p:cNvPr>
          <p:cNvSpPr txBox="1"/>
          <p:nvPr/>
        </p:nvSpPr>
        <p:spPr>
          <a:xfrm>
            <a:off x="4102270" y="3364274"/>
            <a:ext cx="2722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dirty="0">
                <a:sym typeface="Wingdings" pitchFamily="2" charset="2"/>
              </a:rPr>
              <a:t>Short pulse &amp; T &gt;&gt; 4 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SE" dirty="0">
                <a:sym typeface="Wingdings" pitchFamily="2" charset="2"/>
              </a:rPr>
              <a:t>REBCO tape available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323044F-1170-373F-1955-7212E2AB8377}"/>
              </a:ext>
            </a:extLst>
          </p:cNvPr>
          <p:cNvSpPr txBox="1"/>
          <p:nvPr/>
        </p:nvSpPr>
        <p:spPr>
          <a:xfrm>
            <a:off x="8824794" y="828090"/>
            <a:ext cx="2210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u="sng" dirty="0"/>
              <a:t>Iron-based SC</a:t>
            </a:r>
            <a:endParaRPr kumimoji="1" lang="ja-SE" altLang="en-US" sz="2400" u="sng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35C2F716-D321-34EB-FC59-B9EF0D2E74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344" t="5740" r="4171" b="6005"/>
          <a:stretch/>
        </p:blipFill>
        <p:spPr>
          <a:xfrm>
            <a:off x="10709890" y="4322700"/>
            <a:ext cx="1450357" cy="21183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DA20E7B-31AC-910C-F6B8-64393D48FFD4}"/>
                  </a:ext>
                </a:extLst>
              </p:cNvPr>
              <p:cNvSpPr txBox="1"/>
              <p:nvPr/>
            </p:nvSpPr>
            <p:spPr>
              <a:xfrm>
                <a:off x="7699513" y="2854977"/>
                <a:ext cx="446073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SE" dirty="0"/>
                  <a:t>DC measurement by Z. Lin et al SUST 24 015991 (2021)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S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SE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ja-SE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kumimoji="1" lang="en-US" altLang="ja-SE" dirty="0"/>
                  <a:t> calculation by AM, IEEE Trans Appl Super 10601306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SE" dirty="0"/>
                  <a:t>As handling is tricky </a:t>
                </a:r>
                <a:r>
                  <a:rPr kumimoji="1" lang="en-US" altLang="ja-SE" dirty="0">
                    <a:sym typeface="Wingdings" pitchFamily="2" charset="2"/>
                  </a:rPr>
                  <a:t> </a:t>
                </a:r>
                <a:r>
                  <a:rPr kumimoji="1" lang="en-US" altLang="ja-SE" dirty="0" err="1">
                    <a:sym typeface="Wingdings" pitchFamily="2" charset="2"/>
                  </a:rPr>
                  <a:t>FeSe</a:t>
                </a:r>
                <a:r>
                  <a:rPr kumimoji="1" lang="en-US" altLang="ja-SE" dirty="0">
                    <a:sym typeface="Wingdings" pitchFamily="2" charset="2"/>
                  </a:rPr>
                  <a:t> to start with</a:t>
                </a:r>
                <a:endParaRPr kumimoji="1" lang="ja-SE" altLang="en-US" dirty="0"/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DA20E7B-31AC-910C-F6B8-64393D48F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9513" y="2854977"/>
                <a:ext cx="4460734" cy="1477328"/>
              </a:xfrm>
              <a:prstGeom prst="rect">
                <a:avLst/>
              </a:prstGeom>
              <a:blipFill>
                <a:blip r:embed="rId4"/>
                <a:stretch>
                  <a:fillRect l="-852" t="-1695" r="-568" b="-5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スライド番号プレースホルダー 13">
            <a:extLst>
              <a:ext uri="{FF2B5EF4-FFF2-40B4-BE49-F238E27FC236}">
                <a16:creationId xmlns:a16="http://schemas.microsoft.com/office/drawing/2014/main" id="{59B88687-B307-09FE-2CD6-5253B01D72F8}"/>
              </a:ext>
            </a:extLst>
          </p:cNvPr>
          <p:cNvSpPr txBox="1">
            <a:spLocks/>
          </p:cNvSpPr>
          <p:nvPr/>
        </p:nvSpPr>
        <p:spPr>
          <a:xfrm>
            <a:off x="8483279" y="54069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SE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848DE0-E70A-5C4B-950C-15CD5623AB37}" type="slidenum">
              <a:rPr kumimoji="1" lang="ja-SE" altLang="en-US" smtClean="0"/>
              <a:pPr/>
              <a:t>22</a:t>
            </a:fld>
            <a:endParaRPr kumimoji="1" lang="ja-SE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0D91ED1-8A81-8A6F-8C6D-806E182445A9}"/>
              </a:ext>
            </a:extLst>
          </p:cNvPr>
          <p:cNvSpPr txBox="1"/>
          <p:nvPr/>
        </p:nvSpPr>
        <p:spPr>
          <a:xfrm>
            <a:off x="309116" y="806784"/>
            <a:ext cx="1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u="sng" dirty="0"/>
              <a:t>MgB</a:t>
            </a:r>
            <a:r>
              <a:rPr kumimoji="1" lang="en-US" altLang="ja-SE" sz="2400" u="sng" baseline="-25000" dirty="0"/>
              <a:t>2</a:t>
            </a:r>
            <a:endParaRPr kumimoji="1" lang="ja-SE" altLang="en-US" sz="2400" u="sng" baseline="-25000" dirty="0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53B66A17-778B-7D3D-79B7-F6283F52B2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6295" y="2964188"/>
            <a:ext cx="1692333" cy="1275045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2BFCD53E-4BE2-7063-F2FD-4341234BDF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8659" y="3352777"/>
            <a:ext cx="858988" cy="625343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6A5B91F7-1200-2311-F538-39EB105FE88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4380" r="50148"/>
          <a:stretch>
            <a:fillRect/>
          </a:stretch>
        </p:blipFill>
        <p:spPr>
          <a:xfrm>
            <a:off x="169028" y="1689144"/>
            <a:ext cx="1933616" cy="1160977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942EEE45-C643-C4F1-C4C4-B3633302888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0376" b="54380"/>
          <a:stretch>
            <a:fillRect/>
          </a:stretch>
        </p:blipFill>
        <p:spPr>
          <a:xfrm>
            <a:off x="4628096" y="1750766"/>
            <a:ext cx="1924790" cy="1160977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88906577-C473-4F42-880E-1BC74CC8E86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1372" t="54380"/>
          <a:stretch>
            <a:fillRect/>
          </a:stretch>
        </p:blipFill>
        <p:spPr>
          <a:xfrm>
            <a:off x="8130142" y="1616570"/>
            <a:ext cx="1886163" cy="1160977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B783FEE-7BEC-D7A7-395F-825BB57BA138}"/>
              </a:ext>
            </a:extLst>
          </p:cNvPr>
          <p:cNvSpPr txBox="1"/>
          <p:nvPr/>
        </p:nvSpPr>
        <p:spPr>
          <a:xfrm>
            <a:off x="626065" y="1367185"/>
            <a:ext cx="2261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Two band s-wave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0C0D9F-AFB6-F166-C40B-84BDAA74F260}"/>
              </a:ext>
            </a:extLst>
          </p:cNvPr>
          <p:cNvSpPr txBox="1"/>
          <p:nvPr/>
        </p:nvSpPr>
        <p:spPr>
          <a:xfrm>
            <a:off x="4597087" y="1289034"/>
            <a:ext cx="2261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d-wave</a:t>
            </a:r>
            <a:r>
              <a:rPr lang="en-GB" sz="2000" dirty="0" err="1">
                <a:sym typeface="Wingdings" pitchFamily="2" charset="2"/>
              </a:rPr>
              <a:t>gapless</a:t>
            </a:r>
            <a:endParaRPr lang="en-GB" sz="20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A28C65D-B742-5914-0A82-6BFAD240344E}"/>
              </a:ext>
            </a:extLst>
          </p:cNvPr>
          <p:cNvSpPr txBox="1"/>
          <p:nvPr/>
        </p:nvSpPr>
        <p:spPr>
          <a:xfrm>
            <a:off x="8815523" y="1367185"/>
            <a:ext cx="2550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s+/s- wave (?) gap full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870F8A16-0FD2-3026-62EF-73778CFE8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728" y="4138653"/>
            <a:ext cx="3360915" cy="224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A3AB873-2E89-868F-C0C5-6C0E26EC7EED}"/>
              </a:ext>
            </a:extLst>
          </p:cNvPr>
          <p:cNvSpPr txBox="1"/>
          <p:nvPr/>
        </p:nvSpPr>
        <p:spPr>
          <a:xfrm>
            <a:off x="4866810" y="5667478"/>
            <a:ext cx="21314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altLang="ja-SE" sz="1100" b="0" i="0" u="sng" dirty="0">
                <a:solidFill>
                  <a:srgbClr val="005A95"/>
                </a:solidFill>
                <a:effectLst/>
                <a:latin typeface="calibri" panose="020F0502020204030204" pitchFamily="34" charset="0"/>
                <a:hlinkClick r:id="rId9"/>
              </a:rPr>
              <a:t>http://arxiv.org/abs/2509.13668</a:t>
            </a:r>
            <a:endParaRPr lang="en-GB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234B12A0-EA74-1E36-DD85-D72237E34B94}"/>
                  </a:ext>
                </a:extLst>
              </p:cNvPr>
              <p:cNvSpPr txBox="1"/>
              <p:nvPr/>
            </p:nvSpPr>
            <p:spPr>
              <a:xfrm>
                <a:off x="6684498" y="2007886"/>
                <a:ext cx="94731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234B12A0-EA74-1E36-DD85-D72237E34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4498" y="2007886"/>
                <a:ext cx="947311" cy="307777"/>
              </a:xfrm>
              <a:prstGeom prst="rect">
                <a:avLst/>
              </a:prstGeom>
              <a:blipFill>
                <a:blip r:embed="rId10"/>
                <a:stretch>
                  <a:fillRect l="-6667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D5CB25FF-5DEA-781D-FC63-9DDF91A4ECFB}"/>
                  </a:ext>
                </a:extLst>
              </p:cNvPr>
              <p:cNvSpPr txBox="1"/>
              <p:nvPr/>
            </p:nvSpPr>
            <p:spPr>
              <a:xfrm>
                <a:off x="2074826" y="2051489"/>
                <a:ext cx="2000548" cy="6285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D5CB25FF-5DEA-781D-FC63-9DDF91A4EC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4826" y="2051489"/>
                <a:ext cx="2000548" cy="628505"/>
              </a:xfrm>
              <a:prstGeom prst="rect">
                <a:avLst/>
              </a:prstGeom>
              <a:blipFill>
                <a:blip r:embed="rId11"/>
                <a:stretch>
                  <a:fillRect l="-2516" b="-98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59BCC8AF-55FB-70A3-7C39-E56B68784BB1}"/>
                  </a:ext>
                </a:extLst>
              </p:cNvPr>
              <p:cNvSpPr txBox="1"/>
              <p:nvPr/>
            </p:nvSpPr>
            <p:spPr>
              <a:xfrm>
                <a:off x="10164770" y="1924111"/>
                <a:ext cx="2021194" cy="6400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59BCC8AF-55FB-70A3-7C39-E56B68784B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4770" y="1924111"/>
                <a:ext cx="2021194" cy="640047"/>
              </a:xfrm>
              <a:prstGeom prst="rect">
                <a:avLst/>
              </a:prstGeom>
              <a:blipFill>
                <a:blip r:embed="rId12"/>
                <a:stretch>
                  <a:fillRect l="-1875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図 49">
            <a:extLst>
              <a:ext uri="{FF2B5EF4-FFF2-40B4-BE49-F238E27FC236}">
                <a16:creationId xmlns:a16="http://schemas.microsoft.com/office/drawing/2014/main" id="{A25B96EC-25A0-463B-A017-CE861458A81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47840" y="4481741"/>
            <a:ext cx="2856252" cy="1854647"/>
          </a:xfrm>
          <a:prstGeom prst="rect">
            <a:avLst/>
          </a:prstGeom>
        </p:spPr>
      </p:pic>
      <p:pic>
        <p:nvPicPr>
          <p:cNvPr id="51" name="Picture 11">
            <a:extLst>
              <a:ext uri="{FF2B5EF4-FFF2-40B4-BE49-F238E27FC236}">
                <a16:creationId xmlns:a16="http://schemas.microsoft.com/office/drawing/2014/main" id="{AC61EF05-21FD-3FCD-DFAA-ECFE57E5AC9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3157" y="4271665"/>
            <a:ext cx="2958132" cy="2108636"/>
          </a:xfrm>
          <a:prstGeom prst="rect">
            <a:avLst/>
          </a:prstGeom>
        </p:spPr>
      </p:pic>
      <p:pic>
        <p:nvPicPr>
          <p:cNvPr id="52" name="Picture 11">
            <a:extLst>
              <a:ext uri="{FF2B5EF4-FFF2-40B4-BE49-F238E27FC236}">
                <a16:creationId xmlns:a16="http://schemas.microsoft.com/office/drawing/2014/main" id="{39628C73-27C2-5BDD-6599-6629108576F8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r="46603"/>
          <a:stretch>
            <a:fillRect/>
          </a:stretch>
        </p:blipFill>
        <p:spPr>
          <a:xfrm>
            <a:off x="215779" y="2933160"/>
            <a:ext cx="1540934" cy="1324285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77386AD-ECC0-B368-3ABA-8FB2B6246887}"/>
              </a:ext>
            </a:extLst>
          </p:cNvPr>
          <p:cNvSpPr txBox="1"/>
          <p:nvPr/>
        </p:nvSpPr>
        <p:spPr>
          <a:xfrm>
            <a:off x="966664" y="5678989"/>
            <a:ext cx="15800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Ke Chen TFSRF2024</a:t>
            </a:r>
          </a:p>
        </p:txBody>
      </p:sp>
    </p:spTree>
    <p:extLst>
      <p:ext uri="{BB962C8B-B14F-4D97-AF65-F5344CB8AC3E}">
        <p14:creationId xmlns:p14="http://schemas.microsoft.com/office/powerpoint/2010/main" val="28509252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29525-DB3E-1063-BA0E-33ACEAAAB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0B0867-154F-5250-D109-7512F243C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F60FF2F-97F1-12B5-9B5E-49A5041CC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1E2F5A-61B3-163D-6378-9A7937DA47D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Why do we need high-Q / high-G cavities?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State-of-the-art bulk niobium cavities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How to understand &amp; optimize high-Q / high-G cavities?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Theory &amp; engineering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Alternative materials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Nb</a:t>
            </a:r>
            <a:r>
              <a:rPr lang="en-GB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Sn/Nb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MgB</a:t>
            </a:r>
            <a:r>
              <a:rPr lang="en-GB" baseline="-25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&amp; HTS</a:t>
            </a:r>
          </a:p>
          <a:p>
            <a:r>
              <a:rPr lang="en-GB" dirty="0"/>
              <a:t>Practicalities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514918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>
            <a:extLst>
              <a:ext uri="{FF2B5EF4-FFF2-40B4-BE49-F238E27FC236}">
                <a16:creationId xmlns:a16="http://schemas.microsoft.com/office/drawing/2014/main" id="{0EB6DA7A-6B6E-0776-8E7E-99B195330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147" y="3059457"/>
            <a:ext cx="3867488" cy="2230296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B3B70223-F0C4-06B4-B564-85242D0EE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404" y="1368425"/>
            <a:ext cx="1674720" cy="166774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1E261BA-80C9-AB33-ED68-F842973F4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7"/>
            <a:ext cx="7171226" cy="488983"/>
          </a:xfrm>
        </p:spPr>
        <p:txBody>
          <a:bodyPr>
            <a:normAutofit/>
          </a:bodyPr>
          <a:lstStyle/>
          <a:p>
            <a:r>
              <a:rPr lang="en-GB" dirty="0"/>
              <a:t>Do not forget reality for the real large machines!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BFB23FC-1669-31A9-B715-FD60FF556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15C64D-354C-0B48-D67C-6D844E543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863" y="5198705"/>
            <a:ext cx="8851042" cy="1310149"/>
          </a:xfrm>
        </p:spPr>
        <p:txBody>
          <a:bodyPr>
            <a:normAutofit fontScale="92500"/>
          </a:bodyPr>
          <a:lstStyle/>
          <a:p>
            <a:r>
              <a:rPr lang="en-GB" dirty="0"/>
              <a:t>Ultimate RF performance cannot be achieved if FE occurs!</a:t>
            </a:r>
          </a:p>
          <a:p>
            <a:r>
              <a:rPr lang="en-GB" dirty="0"/>
              <a:t>Quality control is crucial for production yield WITH the beam </a:t>
            </a:r>
          </a:p>
          <a:p>
            <a:r>
              <a:rPr lang="en-GB" dirty="0"/>
              <a:t>Cost reduction &amp; faster process &amp; standardization (industrialization!)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2C28AB7-394E-9FE8-6A14-40040BBD1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4897" y="1417421"/>
            <a:ext cx="3265372" cy="217691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0C5FCE5-70C0-2D0A-0199-DBC14332CD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2242" y="3694665"/>
            <a:ext cx="3265372" cy="227563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0DB8303-A83F-71BD-6E35-337A8CAAA6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0591" y="1368425"/>
            <a:ext cx="3653469" cy="16594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5ED8DB7-DB52-6A72-88F3-2D545436CE76}"/>
              </a:ext>
            </a:extLst>
          </p:cNvPr>
          <p:cNvSpPr txBox="1"/>
          <p:nvPr/>
        </p:nvSpPr>
        <p:spPr>
          <a:xfrm>
            <a:off x="9510532" y="748811"/>
            <a:ext cx="148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/>
              <a:t>Robotics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D04BDF4-70D0-EE16-338B-188612BA697B}"/>
              </a:ext>
            </a:extLst>
          </p:cNvPr>
          <p:cNvSpPr txBox="1"/>
          <p:nvPr/>
        </p:nvSpPr>
        <p:spPr>
          <a:xfrm>
            <a:off x="4960080" y="762926"/>
            <a:ext cx="227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/>
              <a:t>Surface etching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BA1559E-62B2-AE7A-BA5B-85A312E595DF}"/>
              </a:ext>
            </a:extLst>
          </p:cNvPr>
          <p:cNvSpPr txBox="1"/>
          <p:nvPr/>
        </p:nvSpPr>
        <p:spPr>
          <a:xfrm>
            <a:off x="831559" y="841885"/>
            <a:ext cx="1762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/>
              <a:t>Fabrication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A699B7D-5561-0EC0-F0BF-0A5B89DA48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00" y="1360083"/>
            <a:ext cx="1553486" cy="167078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8AC54246-61ED-5443-50F9-786C697CE6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0753" y="1375779"/>
            <a:ext cx="1553486" cy="3238623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AF18004-3D16-FE82-E048-26DEFDFF794B}"/>
              </a:ext>
            </a:extLst>
          </p:cNvPr>
          <p:cNvSpPr txBox="1"/>
          <p:nvPr/>
        </p:nvSpPr>
        <p:spPr>
          <a:xfrm>
            <a:off x="8982847" y="2529497"/>
            <a:ext cx="1962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chemeClr val="bg1"/>
                </a:solidFill>
              </a:rPr>
              <a:t>Assembly@CEA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220B76E-0CE4-0C7A-E80D-FF3E9C4A5287}"/>
              </a:ext>
            </a:extLst>
          </p:cNvPr>
          <p:cNvSpPr txBox="1"/>
          <p:nvPr/>
        </p:nvSpPr>
        <p:spPr>
          <a:xfrm>
            <a:off x="9762964" y="5198705"/>
            <a:ext cx="1684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chemeClr val="bg1"/>
                </a:solidFill>
              </a:rPr>
              <a:t>HPR@IJCLab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ED36167-C92D-B161-90FD-54BDEF52DDC9}"/>
              </a:ext>
            </a:extLst>
          </p:cNvPr>
          <p:cNvSpPr txBox="1"/>
          <p:nvPr/>
        </p:nvSpPr>
        <p:spPr>
          <a:xfrm>
            <a:off x="7353871" y="2399861"/>
            <a:ext cx="1347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VEP@CEA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505E341-E7F4-C208-1C7C-E863F22618E4}"/>
              </a:ext>
            </a:extLst>
          </p:cNvPr>
          <p:cNvSpPr txBox="1"/>
          <p:nvPr/>
        </p:nvSpPr>
        <p:spPr>
          <a:xfrm>
            <a:off x="4618785" y="2296662"/>
            <a:ext cx="1347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chemeClr val="bg1"/>
                </a:solidFill>
              </a:rPr>
              <a:t>cEP@FNAL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09E1424-5C2D-8B41-6272-373EC76A927A}"/>
              </a:ext>
            </a:extLst>
          </p:cNvPr>
          <p:cNvSpPr txBox="1"/>
          <p:nvPr/>
        </p:nvSpPr>
        <p:spPr>
          <a:xfrm>
            <a:off x="1873615" y="1724867"/>
            <a:ext cx="1722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chemeClr val="bg1"/>
                </a:solidFill>
              </a:rPr>
              <a:t>hydroforming@KEK+CERN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50487FB-16BD-8241-9C6B-51C8CD586580}"/>
              </a:ext>
            </a:extLst>
          </p:cNvPr>
          <p:cNvSpPr txBox="1"/>
          <p:nvPr/>
        </p:nvSpPr>
        <p:spPr>
          <a:xfrm>
            <a:off x="129021" y="2330166"/>
            <a:ext cx="133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BM@CERN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F513DDCE-BC10-2956-03CE-DE948F3A0E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700" y="3036167"/>
            <a:ext cx="2980647" cy="1717531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0472188-311A-3E22-9C88-D6BBD95D5636}"/>
              </a:ext>
            </a:extLst>
          </p:cNvPr>
          <p:cNvSpPr txBox="1"/>
          <p:nvPr/>
        </p:nvSpPr>
        <p:spPr>
          <a:xfrm>
            <a:off x="192834" y="3452189"/>
            <a:ext cx="160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Internal EBW</a:t>
            </a:r>
          </a:p>
          <a:p>
            <a:r>
              <a:rPr lang="en-GB" b="1" dirty="0">
                <a:solidFill>
                  <a:schemeClr val="bg1"/>
                </a:solidFill>
              </a:rPr>
              <a:t>@CERN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5CF92DE-A472-94F4-6831-281E96B36034}"/>
              </a:ext>
            </a:extLst>
          </p:cNvPr>
          <p:cNvSpPr txBox="1"/>
          <p:nvPr/>
        </p:nvSpPr>
        <p:spPr>
          <a:xfrm>
            <a:off x="3923984" y="4006705"/>
            <a:ext cx="1195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altLang="ja-SE" dirty="0" err="1">
                <a:effectLst/>
              </a:rPr>
              <a:t>EuXFEL</a:t>
            </a:r>
            <a:endParaRPr lang="sv-SE" altLang="ja-SE" dirty="0">
              <a:effectLst/>
            </a:endParaRPr>
          </a:p>
          <a:p>
            <a:r>
              <a:rPr lang="sv-SE" altLang="ja-SE" dirty="0" err="1"/>
              <a:t>statistics</a:t>
            </a:r>
            <a:endParaRPr lang="sv-SE" altLang="ja-S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55788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B747D-A15C-7249-744E-2B6EB2DD9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D926CD-4C7D-6A24-7B30-50B140F92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6541337-F966-FEC7-8F88-07C764F64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2F619B9-1312-2265-029A-84584071B94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Why do we need high-Q / high-G cavities?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State-of-the-art bulk niobium cavities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How to understand &amp; optimize high-Q / high-G cavities?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Theory &amp; engineering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Alternative materials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Nb</a:t>
            </a:r>
            <a:r>
              <a:rPr lang="en-GB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Sn/Nb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MgB</a:t>
            </a:r>
            <a:r>
              <a:rPr lang="en-GB" baseline="-25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&amp; HTS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Practicalities</a:t>
            </a:r>
          </a:p>
          <a:p>
            <a:r>
              <a:rPr lang="en-GB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086826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F49280-8220-FDF9-CD7F-DA3B5C2D1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SE" dirty="0"/>
              <a:t>Conclusion: my perspective in SRF cavities</a:t>
            </a:r>
            <a:endParaRPr kumimoji="1" lang="ja-SE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6ADC5CE-5DB2-B63F-C702-E987DA90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5220004-D56E-9C76-1A04-AD8EF2C58D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809992"/>
            <a:ext cx="12191999" cy="5565323"/>
          </a:xfrm>
        </p:spPr>
        <p:txBody>
          <a:bodyPr>
            <a:normAutofit/>
          </a:bodyPr>
          <a:lstStyle/>
          <a:p>
            <a:r>
              <a:rPr kumimoji="1" lang="en-US" noProof="0" dirty="0"/>
              <a:t>SRF cavities are versatile for various particle accelerators while its ultimate gradient is not as high as normal conducting cavities and plasma accelerators</a:t>
            </a:r>
          </a:p>
          <a:p>
            <a:pPr lvl="1"/>
            <a:r>
              <a:rPr kumimoji="1" lang="en-US" dirty="0"/>
              <a:t>Decision making is compromised of many aspects! (</a:t>
            </a:r>
            <a:r>
              <a:rPr kumimoji="1" lang="en-US" dirty="0" err="1"/>
              <a:t>Higgsino</a:t>
            </a:r>
            <a:r>
              <a:rPr kumimoji="1" lang="en-US" dirty="0"/>
              <a:t>-like LSP 500GeV </a:t>
            </a:r>
            <a:r>
              <a:rPr kumimoji="1" lang="en-US" dirty="0">
                <a:sym typeface="Wingdings" pitchFamily="2" charset="2"/>
              </a:rPr>
              <a:t> </a:t>
            </a:r>
            <a:r>
              <a:rPr kumimoji="1" lang="en-US" dirty="0"/>
              <a:t>multi-TeV e+/e-)</a:t>
            </a:r>
          </a:p>
          <a:p>
            <a:pPr lvl="1"/>
            <a:r>
              <a:rPr kumimoji="1" lang="en-US" noProof="0" dirty="0"/>
              <a:t>For high-current / high-energy (above cyclotrons), SRF is (probably) the only option (FCC / CEPC)</a:t>
            </a:r>
          </a:p>
          <a:p>
            <a:r>
              <a:rPr kumimoji="1" lang="en-US" dirty="0"/>
              <a:t>SRF have been mainly studied by RF engineers and particle physicists (</a:t>
            </a:r>
            <a:r>
              <a:rPr kumimoji="1" lang="en-US" dirty="0">
                <a:sym typeface="Wingdings" pitchFamily="2" charset="2"/>
              </a:rPr>
              <a:t> </a:t>
            </a:r>
            <a:r>
              <a:rPr kumimoji="1" lang="en-US" dirty="0"/>
              <a:t>yes, it’s me!) but the truly important research may be in the condensed matter physics / material science</a:t>
            </a:r>
          </a:p>
          <a:p>
            <a:pPr lvl="1"/>
            <a:r>
              <a:rPr kumimoji="1" lang="en-US" dirty="0"/>
              <a:t>Fundamental understandings of nonequilibrium superconductivity is an outstanding challenge</a:t>
            </a:r>
          </a:p>
          <a:p>
            <a:pPr lvl="1"/>
            <a:r>
              <a:rPr kumimoji="1" lang="en-US" dirty="0"/>
              <a:t>Exploring alternative materials to niobium is crucial for the sustainability of SRF!</a:t>
            </a:r>
          </a:p>
          <a:p>
            <a:r>
              <a:rPr kumimoji="1" lang="en-US" dirty="0"/>
              <a:t>Fundamental research is fascinating, but a one-off ultra-cavity is useless for accelerators</a:t>
            </a:r>
          </a:p>
          <a:p>
            <a:pPr lvl="1"/>
            <a:r>
              <a:rPr kumimoji="1" lang="en-US" dirty="0"/>
              <a:t>We should not forget that accelerators are tool for something important (science, industry, </a:t>
            </a:r>
            <a:r>
              <a:rPr kumimoji="1" lang="en-US" dirty="0" err="1"/>
              <a:t>etc</a:t>
            </a:r>
            <a:r>
              <a:rPr kumimoji="1" lang="en-US" dirty="0"/>
              <a:t>)</a:t>
            </a:r>
          </a:p>
          <a:p>
            <a:pPr lvl="1"/>
            <a:r>
              <a:rPr kumimoji="1" lang="en-US" dirty="0"/>
              <a:t>Industrialization through quality control and cost reduction is essential for the real machine!</a:t>
            </a:r>
          </a:p>
          <a:p>
            <a:r>
              <a:rPr kumimoji="1" lang="en-US" dirty="0"/>
              <a:t>The scope </a:t>
            </a:r>
            <a:r>
              <a:rPr kumimoji="1" lang="en-US"/>
              <a:t>of (S)RF </a:t>
            </a:r>
            <a:r>
              <a:rPr kumimoji="1" lang="en-US" dirty="0"/>
              <a:t>technology is not limited to  accelerator applications</a:t>
            </a:r>
          </a:p>
          <a:p>
            <a:pPr lvl="1"/>
            <a:r>
              <a:rPr kumimoji="1" lang="en-US" dirty="0"/>
              <a:t>Light dark matter (axions, dark photons) and high-frequency GW is without our reach</a:t>
            </a:r>
          </a:p>
          <a:p>
            <a:pPr lvl="1"/>
            <a:r>
              <a:rPr kumimoji="1" lang="en-US" dirty="0"/>
              <a:t>Emerging research field as qubit and photon sensor applications is our neighbor</a:t>
            </a:r>
          </a:p>
          <a:p>
            <a:r>
              <a:rPr kumimoji="1" lang="en-US" dirty="0"/>
              <a:t>Interdisciplinary logistics: why not expand our field to more global science community?</a:t>
            </a:r>
          </a:p>
          <a:p>
            <a:endParaRPr kumimoji="1" lang="en-US" dirty="0"/>
          </a:p>
          <a:p>
            <a:endParaRPr kumimoji="1" lang="en-US" noProof="0" dirty="0"/>
          </a:p>
        </p:txBody>
      </p:sp>
    </p:spTree>
    <p:extLst>
      <p:ext uri="{BB962C8B-B14F-4D97-AF65-F5344CB8AC3E}">
        <p14:creationId xmlns:p14="http://schemas.microsoft.com/office/powerpoint/2010/main" val="32723741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2B1B99-5539-DB22-EED1-0DF88A296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CB266D-55B3-9463-D5E9-EFB80E55FC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C98F9B-69A0-D4A7-06E6-4AE944B4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E7A0E-F556-BF4D-8079-14A5EC7D43D6}" type="slidenum">
              <a:rPr kumimoji="1" lang="ja-SE" altLang="en-US" smtClean="0"/>
              <a:t>27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12236866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4E96B1-D817-46F6-4D28-6840DDFE6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1216" y="87810"/>
            <a:ext cx="5772100" cy="841274"/>
          </a:xfrm>
        </p:spPr>
        <p:txBody>
          <a:bodyPr>
            <a:normAutofit/>
          </a:bodyPr>
          <a:lstStyle/>
          <a:p>
            <a:r>
              <a:rPr kumimoji="1" lang="en-US" altLang="ja-SE" dirty="0"/>
              <a:t>Present &amp; future market</a:t>
            </a:r>
            <a:endParaRPr kumimoji="1" lang="ja-SE" altLang="en-US" dirty="0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AD316307-15B6-B694-D415-F6F913BF52A6}"/>
              </a:ext>
            </a:extLst>
          </p:cNvPr>
          <p:cNvSpPr/>
          <p:nvPr/>
        </p:nvSpPr>
        <p:spPr>
          <a:xfrm>
            <a:off x="9615149" y="2302586"/>
            <a:ext cx="700876" cy="37195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E54E047-BB51-BD66-DBF7-BBD1100C37ED}"/>
              </a:ext>
            </a:extLst>
          </p:cNvPr>
          <p:cNvSpPr/>
          <p:nvPr/>
        </p:nvSpPr>
        <p:spPr>
          <a:xfrm>
            <a:off x="9654523" y="2286251"/>
            <a:ext cx="592350" cy="2019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4">
            <a:extLst>
              <a:ext uri="{FF2B5EF4-FFF2-40B4-BE49-F238E27FC236}">
                <a16:creationId xmlns:a16="http://schemas.microsoft.com/office/drawing/2014/main" id="{99E8A979-F59C-C5B5-E3F4-2BAAD26C7D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210" y="1214437"/>
            <a:ext cx="6235500" cy="51351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F2682BE1-4FA7-44B6-F3D6-4EC36E26219C}"/>
              </a:ext>
            </a:extLst>
          </p:cNvPr>
          <p:cNvSpPr txBox="1"/>
          <p:nvPr/>
        </p:nvSpPr>
        <p:spPr>
          <a:xfrm>
            <a:off x="8400917" y="4451069"/>
            <a:ext cx="3329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P. </a:t>
            </a:r>
            <a:r>
              <a:rPr lang="en-US" sz="1200" dirty="0" err="1"/>
              <a:t>Dhakal</a:t>
            </a:r>
            <a:r>
              <a:rPr lang="en-US" sz="1200" dirty="0"/>
              <a:t> “Nitrogen doping and infusion in SRF cavities: A review” </a:t>
            </a:r>
            <a:r>
              <a:rPr lang="en-US" sz="1200" dirty="0" err="1"/>
              <a:t>Phys</a:t>
            </a:r>
            <a:r>
              <a:rPr lang="en-US" sz="1200" dirty="0"/>
              <a:t> Open 5 100034 2020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39F3C10-9F80-7F5B-F1F0-0CB72CE84E71}"/>
              </a:ext>
            </a:extLst>
          </p:cNvPr>
          <p:cNvSpPr txBox="1"/>
          <p:nvPr/>
        </p:nvSpPr>
        <p:spPr>
          <a:xfrm>
            <a:off x="8625708" y="1412480"/>
            <a:ext cx="2649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dirty="0">
                <a:solidFill>
                  <a:srgbClr val="FF0000"/>
                </a:solidFill>
              </a:rPr>
              <a:t>Future circular machines &amp; high current </a:t>
            </a:r>
            <a:r>
              <a:rPr kumimoji="1" lang="en-US" altLang="ja-SE" dirty="0" err="1">
                <a:solidFill>
                  <a:srgbClr val="FF0000"/>
                </a:solidFill>
              </a:rPr>
              <a:t>linac</a:t>
            </a:r>
            <a:endParaRPr kumimoji="1" lang="ja-SE" altLang="en-US" dirty="0">
              <a:solidFill>
                <a:srgbClr val="FF0000"/>
              </a:solidFill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0892B9C-62E2-9D9E-D056-AF998BCBB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4451" y="1559120"/>
            <a:ext cx="2625485" cy="1408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DB43A6D-0529-C65C-F7E2-300EDDDF0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068" y="4293684"/>
            <a:ext cx="2615868" cy="171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D81B601-8EBD-24C0-E231-9DD16997BBF4}"/>
              </a:ext>
            </a:extLst>
          </p:cNvPr>
          <p:cNvSpPr txBox="1"/>
          <p:nvPr/>
        </p:nvSpPr>
        <p:spPr>
          <a:xfrm>
            <a:off x="112570" y="990775"/>
            <a:ext cx="4452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u="sng" dirty="0"/>
              <a:t>For circular &amp; high current </a:t>
            </a:r>
            <a:r>
              <a:rPr kumimoji="1" lang="en-US" altLang="ja-SE" sz="2400" u="sng" dirty="0" err="1"/>
              <a:t>linac</a:t>
            </a:r>
            <a:endParaRPr kumimoji="1" lang="ja-SE" altLang="en-US" sz="2400" u="sng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5903215-B355-D0C0-A46E-D7A443C4A932}"/>
              </a:ext>
            </a:extLst>
          </p:cNvPr>
          <p:cNvSpPr txBox="1"/>
          <p:nvPr/>
        </p:nvSpPr>
        <p:spPr>
          <a:xfrm>
            <a:off x="753130" y="2988363"/>
            <a:ext cx="42939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dirty="0"/>
              <a:t>Extremely high-Q at relatively high gradient in large cavities</a:t>
            </a:r>
            <a:endParaRPr kumimoji="1" lang="ja-SE" altLang="en-US" sz="2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FBC9208-3A89-DE85-BD3F-692824A30A59}"/>
              </a:ext>
            </a:extLst>
          </p:cNvPr>
          <p:cNvSpPr txBox="1"/>
          <p:nvPr/>
        </p:nvSpPr>
        <p:spPr>
          <a:xfrm>
            <a:off x="625773" y="6022129"/>
            <a:ext cx="5250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dirty="0"/>
              <a:t>Extremely high gradient with relatively high-Q in a large # of cavities</a:t>
            </a:r>
            <a:endParaRPr kumimoji="1" lang="ja-SE" altLang="en-US" sz="24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8D92D3D-FCEC-0276-04DC-C23C5872999B}"/>
              </a:ext>
            </a:extLst>
          </p:cNvPr>
          <p:cNvSpPr txBox="1"/>
          <p:nvPr/>
        </p:nvSpPr>
        <p:spPr>
          <a:xfrm>
            <a:off x="200078" y="3811412"/>
            <a:ext cx="261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u="sng" dirty="0"/>
              <a:t>For linear collider</a:t>
            </a:r>
            <a:endParaRPr kumimoji="1" lang="ja-SE" altLang="en-US" sz="2400" u="sng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3C58ADA-98F3-E0C7-76D7-DFBD1CB6D662}"/>
              </a:ext>
            </a:extLst>
          </p:cNvPr>
          <p:cNvSpPr txBox="1"/>
          <p:nvPr/>
        </p:nvSpPr>
        <p:spPr>
          <a:xfrm>
            <a:off x="113174" y="2094502"/>
            <a:ext cx="2461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dirty="0"/>
              <a:t>Duty cycle &gt;&gt; 1%</a:t>
            </a:r>
            <a:endParaRPr kumimoji="1" lang="ja-SE" altLang="en-US" sz="24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53ED359-0D00-80CA-B3CF-89EEE27272E4}"/>
              </a:ext>
            </a:extLst>
          </p:cNvPr>
          <p:cNvSpPr txBox="1"/>
          <p:nvPr/>
        </p:nvSpPr>
        <p:spPr>
          <a:xfrm>
            <a:off x="200079" y="4766444"/>
            <a:ext cx="2287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dirty="0"/>
              <a:t>Duty cycle &lt;1%</a:t>
            </a:r>
            <a:endParaRPr kumimoji="1" lang="ja-SE" altLang="en-US" sz="2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21E9D35-EC56-0F45-5AC0-85A4B10F0E80}"/>
              </a:ext>
            </a:extLst>
          </p:cNvPr>
          <p:cNvSpPr/>
          <p:nvPr/>
        </p:nvSpPr>
        <p:spPr>
          <a:xfrm>
            <a:off x="9294019" y="2052690"/>
            <a:ext cx="828675" cy="421195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238425F-0F2E-294A-3B73-A91E8CA8FC0A}"/>
              </a:ext>
            </a:extLst>
          </p:cNvPr>
          <p:cNvSpPr/>
          <p:nvPr/>
        </p:nvSpPr>
        <p:spPr>
          <a:xfrm>
            <a:off x="10694194" y="3189551"/>
            <a:ext cx="871537" cy="518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498E34-4E92-DB25-2384-F2DE1B1FC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8DE0-E70A-5C4B-950C-15CD5623AB37}" type="slidenum">
              <a:rPr kumimoji="1" lang="ja-SE" altLang="en-US" smtClean="0"/>
              <a:t>28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31334453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1972B8-5951-B7FC-E1AC-BE7BCA758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11936"/>
          </a:xfrm>
        </p:spPr>
        <p:txBody>
          <a:bodyPr>
            <a:normAutofit/>
          </a:bodyPr>
          <a:lstStyle/>
          <a:p>
            <a:r>
              <a:rPr kumimoji="1" lang="en-US" altLang="ja-SE" dirty="0"/>
              <a:t>Three different families of superconductors</a:t>
            </a:r>
            <a:endParaRPr kumimoji="1" lang="ja-SE" altLang="en-US" dirty="0"/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0D234BBA-78C1-149F-1F2F-B9C08B23DF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48" y="1011936"/>
            <a:ext cx="10314213" cy="5846064"/>
          </a:xfrm>
          <a:prstGeom prst="rect">
            <a:avLst/>
          </a:prstGeom>
        </p:spPr>
      </p:pic>
      <p:sp>
        <p:nvSpPr>
          <p:cNvPr id="4" name="フローチャート: 手操作入力 27">
            <a:extLst>
              <a:ext uri="{FF2B5EF4-FFF2-40B4-BE49-F238E27FC236}">
                <a16:creationId xmlns:a16="http://schemas.microsoft.com/office/drawing/2014/main" id="{A6BAD592-04FA-3B48-540C-D6233316CA7E}"/>
              </a:ext>
            </a:extLst>
          </p:cNvPr>
          <p:cNvSpPr/>
          <p:nvPr/>
        </p:nvSpPr>
        <p:spPr>
          <a:xfrm rot="16200000" flipH="1">
            <a:off x="6684488" y="3082912"/>
            <a:ext cx="4482885" cy="2028498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27"/>
              <a:gd name="connsiteY0" fmla="*/ 5194 h 10000"/>
              <a:gd name="connsiteX1" fmla="*/ 10027 w 10027"/>
              <a:gd name="connsiteY1" fmla="*/ 0 h 10000"/>
              <a:gd name="connsiteX2" fmla="*/ 10027 w 10027"/>
              <a:gd name="connsiteY2" fmla="*/ 10000 h 10000"/>
              <a:gd name="connsiteX3" fmla="*/ 27 w 10027"/>
              <a:gd name="connsiteY3" fmla="*/ 10000 h 10000"/>
              <a:gd name="connsiteX4" fmla="*/ 0 w 10027"/>
              <a:gd name="connsiteY4" fmla="*/ 5194 h 10000"/>
              <a:gd name="connsiteX0" fmla="*/ 0 w 10027"/>
              <a:gd name="connsiteY0" fmla="*/ 6140 h 10000"/>
              <a:gd name="connsiteX1" fmla="*/ 10027 w 10027"/>
              <a:gd name="connsiteY1" fmla="*/ 0 h 10000"/>
              <a:gd name="connsiteX2" fmla="*/ 10027 w 10027"/>
              <a:gd name="connsiteY2" fmla="*/ 10000 h 10000"/>
              <a:gd name="connsiteX3" fmla="*/ 27 w 10027"/>
              <a:gd name="connsiteY3" fmla="*/ 10000 h 10000"/>
              <a:gd name="connsiteX4" fmla="*/ 0 w 10027"/>
              <a:gd name="connsiteY4" fmla="*/ 6140 h 10000"/>
              <a:gd name="connsiteX0" fmla="*/ 3 w 10003"/>
              <a:gd name="connsiteY0" fmla="*/ 3616 h 10000"/>
              <a:gd name="connsiteX1" fmla="*/ 10003 w 10003"/>
              <a:gd name="connsiteY1" fmla="*/ 0 h 10000"/>
              <a:gd name="connsiteX2" fmla="*/ 10003 w 10003"/>
              <a:gd name="connsiteY2" fmla="*/ 10000 h 10000"/>
              <a:gd name="connsiteX3" fmla="*/ 3 w 10003"/>
              <a:gd name="connsiteY3" fmla="*/ 10000 h 10000"/>
              <a:gd name="connsiteX4" fmla="*/ 3 w 10003"/>
              <a:gd name="connsiteY4" fmla="*/ 3616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3" h="10000">
                <a:moveTo>
                  <a:pt x="3" y="3616"/>
                </a:moveTo>
                <a:lnTo>
                  <a:pt x="10003" y="0"/>
                </a:lnTo>
                <a:lnTo>
                  <a:pt x="10003" y="10000"/>
                </a:lnTo>
                <a:lnTo>
                  <a:pt x="3" y="10000"/>
                </a:lnTo>
                <a:cubicBezTo>
                  <a:pt x="-6" y="8713"/>
                  <a:pt x="12" y="4903"/>
                  <a:pt x="3" y="3616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 dirty="0"/>
          </a:p>
        </p:txBody>
      </p:sp>
      <p:sp>
        <p:nvSpPr>
          <p:cNvPr id="5" name="フローチャート: 手操作入力 27">
            <a:extLst>
              <a:ext uri="{FF2B5EF4-FFF2-40B4-BE49-F238E27FC236}">
                <a16:creationId xmlns:a16="http://schemas.microsoft.com/office/drawing/2014/main" id="{FCDEAA6D-C895-5B5F-5BE3-2609D8155DC2}"/>
              </a:ext>
            </a:extLst>
          </p:cNvPr>
          <p:cNvSpPr/>
          <p:nvPr/>
        </p:nvSpPr>
        <p:spPr>
          <a:xfrm rot="16200000" flipV="1">
            <a:off x="4122526" y="786323"/>
            <a:ext cx="2893644" cy="38160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27"/>
              <a:gd name="connsiteY0" fmla="*/ 5194 h 10000"/>
              <a:gd name="connsiteX1" fmla="*/ 10027 w 10027"/>
              <a:gd name="connsiteY1" fmla="*/ 0 h 10000"/>
              <a:gd name="connsiteX2" fmla="*/ 10027 w 10027"/>
              <a:gd name="connsiteY2" fmla="*/ 10000 h 10000"/>
              <a:gd name="connsiteX3" fmla="*/ 27 w 10027"/>
              <a:gd name="connsiteY3" fmla="*/ 10000 h 10000"/>
              <a:gd name="connsiteX4" fmla="*/ 0 w 10027"/>
              <a:gd name="connsiteY4" fmla="*/ 5194 h 10000"/>
              <a:gd name="connsiteX0" fmla="*/ 0 w 10027"/>
              <a:gd name="connsiteY0" fmla="*/ 6140 h 10000"/>
              <a:gd name="connsiteX1" fmla="*/ 10027 w 10027"/>
              <a:gd name="connsiteY1" fmla="*/ 0 h 10000"/>
              <a:gd name="connsiteX2" fmla="*/ 10027 w 10027"/>
              <a:gd name="connsiteY2" fmla="*/ 10000 h 10000"/>
              <a:gd name="connsiteX3" fmla="*/ 27 w 10027"/>
              <a:gd name="connsiteY3" fmla="*/ 10000 h 10000"/>
              <a:gd name="connsiteX4" fmla="*/ 0 w 10027"/>
              <a:gd name="connsiteY4" fmla="*/ 6140 h 10000"/>
              <a:gd name="connsiteX0" fmla="*/ 3 w 10003"/>
              <a:gd name="connsiteY0" fmla="*/ 3616 h 10000"/>
              <a:gd name="connsiteX1" fmla="*/ 10003 w 10003"/>
              <a:gd name="connsiteY1" fmla="*/ 0 h 10000"/>
              <a:gd name="connsiteX2" fmla="*/ 10003 w 10003"/>
              <a:gd name="connsiteY2" fmla="*/ 10000 h 10000"/>
              <a:gd name="connsiteX3" fmla="*/ 3 w 10003"/>
              <a:gd name="connsiteY3" fmla="*/ 10000 h 10000"/>
              <a:gd name="connsiteX4" fmla="*/ 3 w 10003"/>
              <a:gd name="connsiteY4" fmla="*/ 3616 h 10000"/>
              <a:gd name="connsiteX0" fmla="*/ 0 w 10038"/>
              <a:gd name="connsiteY0" fmla="*/ 7492 h 10000"/>
              <a:gd name="connsiteX1" fmla="*/ 10038 w 10038"/>
              <a:gd name="connsiteY1" fmla="*/ 0 h 10000"/>
              <a:gd name="connsiteX2" fmla="*/ 10038 w 10038"/>
              <a:gd name="connsiteY2" fmla="*/ 10000 h 10000"/>
              <a:gd name="connsiteX3" fmla="*/ 38 w 10038"/>
              <a:gd name="connsiteY3" fmla="*/ 10000 h 10000"/>
              <a:gd name="connsiteX4" fmla="*/ 0 w 10038"/>
              <a:gd name="connsiteY4" fmla="*/ 749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8" h="10000">
                <a:moveTo>
                  <a:pt x="0" y="7492"/>
                </a:moveTo>
                <a:lnTo>
                  <a:pt x="10038" y="0"/>
                </a:lnTo>
                <a:lnTo>
                  <a:pt x="10038" y="10000"/>
                </a:lnTo>
                <a:lnTo>
                  <a:pt x="38" y="10000"/>
                </a:lnTo>
                <a:cubicBezTo>
                  <a:pt x="29" y="8713"/>
                  <a:pt x="9" y="8779"/>
                  <a:pt x="0" y="7492"/>
                </a:cubicBezTo>
                <a:close/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E5585ED-25ED-457B-6E3F-9BB123BE63C2}"/>
              </a:ext>
            </a:extLst>
          </p:cNvPr>
          <p:cNvSpPr txBox="1"/>
          <p:nvPr/>
        </p:nvSpPr>
        <p:spPr>
          <a:xfrm>
            <a:off x="1439802" y="1561175"/>
            <a:ext cx="2221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dirty="0">
                <a:solidFill>
                  <a:srgbClr val="00B0F0"/>
                </a:solidFill>
              </a:rPr>
              <a:t>Copper oxide </a:t>
            </a:r>
            <a:r>
              <a:rPr kumimoji="1" lang="en-US" altLang="ja-SE" sz="2400" dirty="0" err="1">
                <a:solidFill>
                  <a:srgbClr val="00B0F0"/>
                </a:solidFill>
              </a:rPr>
              <a:t>cuprate</a:t>
            </a:r>
            <a:r>
              <a:rPr kumimoji="1" lang="en-US" altLang="ja-SE" sz="2400" dirty="0">
                <a:solidFill>
                  <a:srgbClr val="00B0F0"/>
                </a:solidFill>
              </a:rPr>
              <a:t> d-wave</a:t>
            </a:r>
            <a:endParaRPr kumimoji="1" lang="ja-SE" altLang="en-US" sz="2400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06B812-317C-21B4-9A36-FEE3FC57195B}"/>
              </a:ext>
            </a:extLst>
          </p:cNvPr>
          <p:cNvSpPr txBox="1"/>
          <p:nvPr/>
        </p:nvSpPr>
        <p:spPr>
          <a:xfrm>
            <a:off x="9963488" y="3310196"/>
            <a:ext cx="2345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dirty="0">
                <a:solidFill>
                  <a:srgbClr val="FF0000"/>
                </a:solidFill>
              </a:rPr>
              <a:t>Iron Arsenide  pnictide s</a:t>
            </a:r>
            <a:r>
              <a:rPr kumimoji="1" lang="en-US" altLang="ja-SE" sz="2400" baseline="-25000" dirty="0">
                <a:solidFill>
                  <a:srgbClr val="FF0000"/>
                </a:solidFill>
              </a:rPr>
              <a:t>±</a:t>
            </a:r>
            <a:r>
              <a:rPr kumimoji="1" lang="en-US" altLang="ja-SE" sz="2400" dirty="0">
                <a:solidFill>
                  <a:srgbClr val="FF0000"/>
                </a:solidFill>
              </a:rPr>
              <a:t>-wave</a:t>
            </a:r>
            <a:endParaRPr kumimoji="1" lang="ja-SE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フローチャート: 手操作入力 27">
            <a:extLst>
              <a:ext uri="{FF2B5EF4-FFF2-40B4-BE49-F238E27FC236}">
                <a16:creationId xmlns:a16="http://schemas.microsoft.com/office/drawing/2014/main" id="{9E86BC84-DF52-313A-F1ED-D76E83FAE35B}"/>
              </a:ext>
            </a:extLst>
          </p:cNvPr>
          <p:cNvSpPr/>
          <p:nvPr/>
        </p:nvSpPr>
        <p:spPr>
          <a:xfrm>
            <a:off x="1406869" y="3440575"/>
            <a:ext cx="6000929" cy="265928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27"/>
              <a:gd name="connsiteY0" fmla="*/ 5194 h 10000"/>
              <a:gd name="connsiteX1" fmla="*/ 10027 w 10027"/>
              <a:gd name="connsiteY1" fmla="*/ 0 h 10000"/>
              <a:gd name="connsiteX2" fmla="*/ 10027 w 10027"/>
              <a:gd name="connsiteY2" fmla="*/ 10000 h 10000"/>
              <a:gd name="connsiteX3" fmla="*/ 27 w 10027"/>
              <a:gd name="connsiteY3" fmla="*/ 10000 h 10000"/>
              <a:gd name="connsiteX4" fmla="*/ 0 w 10027"/>
              <a:gd name="connsiteY4" fmla="*/ 5194 h 10000"/>
              <a:gd name="connsiteX0" fmla="*/ 0 w 10027"/>
              <a:gd name="connsiteY0" fmla="*/ 6140 h 10000"/>
              <a:gd name="connsiteX1" fmla="*/ 10027 w 10027"/>
              <a:gd name="connsiteY1" fmla="*/ 0 h 10000"/>
              <a:gd name="connsiteX2" fmla="*/ 10027 w 10027"/>
              <a:gd name="connsiteY2" fmla="*/ 10000 h 10000"/>
              <a:gd name="connsiteX3" fmla="*/ 27 w 10027"/>
              <a:gd name="connsiteY3" fmla="*/ 10000 h 10000"/>
              <a:gd name="connsiteX4" fmla="*/ 0 w 10027"/>
              <a:gd name="connsiteY4" fmla="*/ 614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7" h="10000">
                <a:moveTo>
                  <a:pt x="0" y="6140"/>
                </a:moveTo>
                <a:lnTo>
                  <a:pt x="10027" y="0"/>
                </a:lnTo>
                <a:lnTo>
                  <a:pt x="10027" y="10000"/>
                </a:lnTo>
                <a:lnTo>
                  <a:pt x="27" y="10000"/>
                </a:lnTo>
                <a:cubicBezTo>
                  <a:pt x="18" y="8713"/>
                  <a:pt x="9" y="7427"/>
                  <a:pt x="0" y="6140"/>
                </a:cubicBezTo>
                <a:close/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5563C69-71FD-502B-5F28-3361CFE4944B}"/>
              </a:ext>
            </a:extLst>
          </p:cNvPr>
          <p:cNvSpPr txBox="1"/>
          <p:nvPr/>
        </p:nvSpPr>
        <p:spPr>
          <a:xfrm>
            <a:off x="1524653" y="3519469"/>
            <a:ext cx="1984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400" dirty="0">
                <a:solidFill>
                  <a:srgbClr val="00B050"/>
                </a:solidFill>
              </a:rPr>
              <a:t>Conventional BCS s-wave</a:t>
            </a:r>
            <a:endParaRPr kumimoji="1" lang="ja-SE" altLang="en-US" sz="2400" dirty="0">
              <a:solidFill>
                <a:srgbClr val="00B050"/>
              </a:solidFill>
            </a:endParaRPr>
          </a:p>
        </p:txBody>
      </p:sp>
      <p:sp>
        <p:nvSpPr>
          <p:cNvPr id="11" name="下矢印 10">
            <a:extLst>
              <a:ext uri="{FF2B5EF4-FFF2-40B4-BE49-F238E27FC236}">
                <a16:creationId xmlns:a16="http://schemas.microsoft.com/office/drawing/2014/main" id="{B782C6E3-05AD-ED02-FB4F-54481A3FE003}"/>
              </a:ext>
            </a:extLst>
          </p:cNvPr>
          <p:cNvSpPr/>
          <p:nvPr/>
        </p:nvSpPr>
        <p:spPr>
          <a:xfrm rot="4231241">
            <a:off x="2576716" y="5471621"/>
            <a:ext cx="358815" cy="38095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SE" altLang="en-US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D8FEC457-C79F-6F74-4034-2D559A06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46CD-929C-B24E-96E0-B748A9F92F13}" type="slidenum">
              <a:rPr kumimoji="1" lang="ja-SE" altLang="en-US" smtClean="0"/>
              <a:t>29</a:t>
            </a:fld>
            <a:endParaRPr kumimoji="1" lang="ja-SE" altLang="en-US"/>
          </a:p>
        </p:txBody>
      </p:sp>
    </p:spTree>
    <p:extLst>
      <p:ext uri="{BB962C8B-B14F-4D97-AF65-F5344CB8AC3E}">
        <p14:creationId xmlns:p14="http://schemas.microsoft.com/office/powerpoint/2010/main" val="375527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E473D-AF57-9B4F-D93B-1F9A5A3E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A5024C1-DD25-0DA7-1E61-2C050C0FE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5D7534-0FA0-CAF5-50B3-6167F8CD74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pPr lvl="1"/>
            <a:r>
              <a:rPr lang="en-GB" dirty="0"/>
              <a:t>Why do we need high-Q / high-G cavities?</a:t>
            </a:r>
          </a:p>
          <a:p>
            <a:r>
              <a:rPr lang="en-GB" dirty="0"/>
              <a:t>State-of-the-art bulk niobium cavities</a:t>
            </a:r>
          </a:p>
          <a:p>
            <a:pPr lvl="1"/>
            <a:r>
              <a:rPr lang="en-GB" dirty="0"/>
              <a:t>How to understand &amp; optimize high-Q / high-G cavities?</a:t>
            </a:r>
          </a:p>
          <a:p>
            <a:pPr lvl="1"/>
            <a:r>
              <a:rPr lang="en-GB" dirty="0"/>
              <a:t>Theory &amp; engineering</a:t>
            </a:r>
          </a:p>
          <a:p>
            <a:r>
              <a:rPr lang="en-GB" dirty="0"/>
              <a:t>Alternative materials</a:t>
            </a:r>
          </a:p>
          <a:p>
            <a:pPr lvl="1"/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Sn/Nb</a:t>
            </a:r>
          </a:p>
          <a:p>
            <a:pPr lvl="1"/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&amp; HTS</a:t>
            </a:r>
          </a:p>
          <a:p>
            <a:r>
              <a:rPr lang="en-GB" dirty="0"/>
              <a:t>Practicalities</a:t>
            </a:r>
          </a:p>
          <a:p>
            <a:r>
              <a:rPr lang="en-GB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071774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A3DB6E-C15A-1E44-455A-347FE71AC5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E9B695-F8A9-FA6B-1CE3-72EAA4EBD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4E8B869-2DA9-D3AF-23F1-253E51E8C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8AE9CB-0AD9-174B-23C5-FDD01091B90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pPr lvl="1"/>
            <a:r>
              <a:rPr lang="en-GB" dirty="0"/>
              <a:t>Why do we need high-Q / high-G cavities?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State-of-the-art bulk niobium cavities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How to understand &amp; optimize high-Q / high-G cavities?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Theory &amp; engineering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Alternative materials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Nb</a:t>
            </a:r>
            <a:r>
              <a:rPr lang="en-GB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Sn/Nb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MgB</a:t>
            </a:r>
            <a:r>
              <a:rPr lang="en-GB" baseline="-25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&amp; HTS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Practicalities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037062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540BA0-3706-7C4A-BBA9-BF9BBE3E7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7"/>
            <a:ext cx="7600774" cy="488983"/>
          </a:xfrm>
        </p:spPr>
        <p:txBody>
          <a:bodyPr>
            <a:normAutofit fontScale="90000"/>
          </a:bodyPr>
          <a:lstStyle/>
          <a:p>
            <a:r>
              <a:rPr lang="en-GB" dirty="0"/>
              <a:t>Superconducting RF (SRF) cavities for particle accelerators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FE82CB2-A9FD-6D98-E3B7-63EA52246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>
                <a:extLst>
                  <a:ext uri="{FF2B5EF4-FFF2-40B4-BE49-F238E27FC236}">
                    <a16:creationId xmlns:a16="http://schemas.microsoft.com/office/drawing/2014/main" id="{BF72FA45-E07B-48A3-8AAF-652E06846C12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287495" y="2785126"/>
                <a:ext cx="7476426" cy="3768073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Resonant acceleration of particles </a:t>
                </a:r>
                <a:r>
                  <a:rPr lang="en-GB" altLang="ja-SE" dirty="0"/>
                  <a:t>synchronized with RF</a:t>
                </a:r>
                <a:endParaRPr lang="en-GB" dirty="0"/>
              </a:p>
              <a:p>
                <a:r>
                  <a:rPr lang="en-GB" dirty="0"/>
                  <a:t>Power dissipation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/>
                  <a:t> with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𝑎𝑐𝑐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Challenge: minimize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/>
                  <a:t> with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Wingdings" pitchFamily="2" charset="2"/>
                  </a:rPr>
                  <a:t>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0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US" altLang="ja-SE" dirty="0"/>
                  <a:t>High-Q = lower </a:t>
                </a:r>
                <a:r>
                  <a:rPr lang="en-GB" altLang="ja-SE" dirty="0"/>
                  <a:t>surface resistance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SE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SE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GB" altLang="ja-SE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S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SE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ja-SE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ja-SE" i="1"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altLang="ja-SE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SE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ja-SE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altLang="ja-SE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An excellent solution: </a:t>
                </a:r>
                <a:r>
                  <a:rPr lang="en-GB" b="1" dirty="0"/>
                  <a:t>superconducting</a:t>
                </a:r>
                <a:r>
                  <a:rPr lang="en-GB" dirty="0"/>
                  <a:t> resonator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𝛀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𝐐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    with superconducting gap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コンテンツ プレースホルダー 3">
                <a:extLst>
                  <a:ext uri="{FF2B5EF4-FFF2-40B4-BE49-F238E27FC236}">
                    <a16:creationId xmlns:a16="http://schemas.microsoft.com/office/drawing/2014/main" id="{BF72FA45-E07B-48A3-8AAF-652E06846C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87495" y="2785126"/>
                <a:ext cx="7476426" cy="3768073"/>
              </a:xfrm>
              <a:blipFill>
                <a:blip r:embed="rId4"/>
                <a:stretch>
                  <a:fillRect l="-847" t="-2020" b="-53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83" descr="animRFbeam">
            <a:extLst>
              <a:ext uri="{FF2B5EF4-FFF2-40B4-BE49-F238E27FC236}">
                <a16:creationId xmlns:a16="http://schemas.microsoft.com/office/drawing/2014/main" id="{C3EFF7E6-D1A8-712A-9CA4-72BF1727F4B1}"/>
              </a:ext>
            </a:extLst>
          </p:cNvPr>
          <p:cNvPicPr>
            <a:picLocks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817" y="736505"/>
            <a:ext cx="3963673" cy="1866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accel120MeV">
            <a:hlinkClick r:id="" action="ppaction://media"/>
            <a:extLst>
              <a:ext uri="{FF2B5EF4-FFF2-40B4-BE49-F238E27FC236}">
                <a16:creationId xmlns:a16="http://schemas.microsoft.com/office/drawing/2014/main" id="{BA176733-B05A-889E-EB9E-F4B5977874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936703" y="2239300"/>
            <a:ext cx="4142620" cy="414262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97F93DC1-C06F-D644-4F3D-4A9A0FE481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27804"/>
            <a:ext cx="7763921" cy="19573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19E2A4B0-351A-18A4-D215-DBEFCD60DC52}"/>
                  </a:ext>
                </a:extLst>
              </p:cNvPr>
              <p:cNvSpPr txBox="1"/>
              <p:nvPr/>
            </p:nvSpPr>
            <p:spPr>
              <a:xfrm>
                <a:off x="0" y="716822"/>
                <a:ext cx="41810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Electric fields: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GB" dirty="0"/>
                  <a:t> along the beam axis</a:t>
                </a:r>
              </a:p>
            </p:txBody>
          </p:sp>
        </mc:Choice>
        <mc:Fallback xmlns=""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19E2A4B0-351A-18A4-D215-DBEFCD60DC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16822"/>
                <a:ext cx="4181061" cy="369332"/>
              </a:xfrm>
              <a:prstGeom prst="rect">
                <a:avLst/>
              </a:prstGeom>
              <a:blipFill>
                <a:blip r:embed="rId8"/>
                <a:stretch>
                  <a:fillRect l="-1212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1D67B61-2C5C-0F5A-0AF2-31E88AD45955}"/>
              </a:ext>
            </a:extLst>
          </p:cNvPr>
          <p:cNvSpPr txBox="1"/>
          <p:nvPr/>
        </p:nvSpPr>
        <p:spPr>
          <a:xfrm>
            <a:off x="10348536" y="2184640"/>
            <a:ext cx="1737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37232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SE" sz="1400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</a:rPr>
              <a:t>Courtesy: F. </a:t>
            </a:r>
            <a:r>
              <a:rPr kumimoji="1" lang="en-US" altLang="ja-SE" sz="1400" dirty="0" err="1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</a:rPr>
              <a:t>Bouly</a:t>
            </a:r>
            <a:endParaRPr kumimoji="1" lang="ja-SE" altLang="en-US" sz="1400" dirty="0">
              <a:solidFill>
                <a:prstClr val="black"/>
              </a:solidFill>
              <a:latin typeface="Arial" charset="0"/>
              <a:ea typeface="ＭＳ Ｐゴシック" panose="020B0600070205080204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088374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40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EB4318C0-F357-98F2-FD95-DB4248FCF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438" y="5018510"/>
            <a:ext cx="977472" cy="130170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801AB395-59E7-F97C-5B31-17D4A6142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287" y="169117"/>
            <a:ext cx="8662086" cy="488983"/>
          </a:xfrm>
        </p:spPr>
        <p:txBody>
          <a:bodyPr>
            <a:normAutofit/>
          </a:bodyPr>
          <a:lstStyle/>
          <a:p>
            <a:r>
              <a:rPr lang="en-GB" altLang="ja-SE" u="sng" dirty="0"/>
              <a:t>SRF is useful and interesting but NOT a magic wand…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0C5EB6E-4945-4239-5495-7154C3698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コンテンツ プレースホルダー 3">
            <a:extLst>
              <a:ext uri="{FF2B5EF4-FFF2-40B4-BE49-F238E27FC236}">
                <a16:creationId xmlns:a16="http://schemas.microsoft.com/office/drawing/2014/main" id="{FD5B4213-A28C-9D6A-259A-0E7FFCF73B5D}"/>
              </a:ext>
            </a:extLst>
          </p:cNvPr>
          <p:cNvSpPr txBox="1">
            <a:spLocks/>
          </p:cNvSpPr>
          <p:nvPr/>
        </p:nvSpPr>
        <p:spPr>
          <a:xfrm>
            <a:off x="306248" y="4197561"/>
            <a:ext cx="11666121" cy="2238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63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37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11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84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84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Pros:</a:t>
            </a:r>
            <a:r>
              <a:rPr lang="en-GB" b="1" dirty="0"/>
              <a:t> versatile </a:t>
            </a:r>
            <a:r>
              <a:rPr lang="en-GB" dirty="0"/>
              <a:t>for various needs with basically the identical technology</a:t>
            </a:r>
          </a:p>
          <a:p>
            <a:r>
              <a:rPr lang="en-GB" dirty="0"/>
              <a:t>Cons: somewhat </a:t>
            </a:r>
            <a:r>
              <a:rPr lang="en-GB" b="1" dirty="0"/>
              <a:t>limited in gradient</a:t>
            </a:r>
            <a:r>
              <a:rPr lang="en-GB" dirty="0"/>
              <a:t>, more crucially </a:t>
            </a:r>
            <a:r>
              <a:rPr lang="en-GB" b="1" dirty="0"/>
              <a:t>lacking sustainability (</a:t>
            </a:r>
            <a:r>
              <a:rPr lang="en-GB" b="1" dirty="0" err="1"/>
              <a:t>LHe</a:t>
            </a:r>
            <a:r>
              <a:rPr lang="en-GB" b="1" dirty="0"/>
              <a:t>, pure Nb)</a:t>
            </a:r>
          </a:p>
          <a:p>
            <a:pPr marL="0" indent="0">
              <a:buNone/>
            </a:pPr>
            <a:r>
              <a:rPr lang="en-GB" u="sng" dirty="0"/>
              <a:t>But extremely interesting in fundamental science</a:t>
            </a:r>
          </a:p>
          <a:p>
            <a:r>
              <a:rPr lang="en-GB" b="1" dirty="0"/>
              <a:t>Nonequilibrium</a:t>
            </a:r>
            <a:r>
              <a:rPr lang="en-GB" dirty="0"/>
              <a:t> superconductivity has not been fully understood!</a:t>
            </a:r>
          </a:p>
          <a:p>
            <a:r>
              <a:rPr lang="en-GB" dirty="0"/>
              <a:t>A lot of </a:t>
            </a:r>
            <a:r>
              <a:rPr lang="en-GB" b="1" dirty="0"/>
              <a:t>applications in other fields</a:t>
            </a:r>
            <a:r>
              <a:rPr lang="en-GB" dirty="0"/>
              <a:t>: photon sensors, qubits, DM &amp; GW searches</a:t>
            </a:r>
          </a:p>
        </p:txBody>
      </p:sp>
      <p:pic>
        <p:nvPicPr>
          <p:cNvPr id="7" name="Picture 28">
            <a:extLst>
              <a:ext uri="{FF2B5EF4-FFF2-40B4-BE49-F238E27FC236}">
                <a16:creationId xmlns:a16="http://schemas.microsoft.com/office/drawing/2014/main" id="{2C336693-B6A8-64DC-ABE3-504241DDA6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87" r="12869"/>
          <a:stretch>
            <a:fillRect/>
          </a:stretch>
        </p:blipFill>
        <p:spPr>
          <a:xfrm>
            <a:off x="8134851" y="870175"/>
            <a:ext cx="3998263" cy="332738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91C8E79-3299-4C6A-7AAB-D01222BD4E0F}"/>
              </a:ext>
            </a:extLst>
          </p:cNvPr>
          <p:cNvSpPr txBox="1"/>
          <p:nvPr/>
        </p:nvSpPr>
        <p:spPr>
          <a:xfrm>
            <a:off x="9187962" y="2676772"/>
            <a:ext cx="14806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SE" sz="1400" dirty="0"/>
              <a:t>Courtesy of </a:t>
            </a:r>
          </a:p>
          <a:p>
            <a:r>
              <a:rPr lang="en-US" altLang="ja-SE" sz="1400" dirty="0"/>
              <a:t>S. </a:t>
            </a:r>
            <a:r>
              <a:rPr lang="en-US" altLang="ja-SE" sz="1400" dirty="0" err="1"/>
              <a:t>Belomestnykh</a:t>
            </a:r>
            <a:endParaRPr lang="en-US" altLang="ja-SE" sz="1400" dirty="0"/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216B0634-20FC-315E-C446-A3887151F800}"/>
              </a:ext>
            </a:extLst>
          </p:cNvPr>
          <p:cNvSpPr txBox="1"/>
          <p:nvPr/>
        </p:nvSpPr>
        <p:spPr>
          <a:xfrm rot="481685">
            <a:off x="9647634" y="1475961"/>
            <a:ext cx="2253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Nitrogen doping</a:t>
            </a:r>
          </a:p>
        </p:txBody>
      </p:sp>
      <p:sp>
        <p:nvSpPr>
          <p:cNvPr id="10" name="TextBox 31">
            <a:extLst>
              <a:ext uri="{FF2B5EF4-FFF2-40B4-BE49-F238E27FC236}">
                <a16:creationId xmlns:a16="http://schemas.microsoft.com/office/drawing/2014/main" id="{2A195A11-2C1D-9763-984B-E2F1C2471FD9}"/>
              </a:ext>
            </a:extLst>
          </p:cNvPr>
          <p:cNvSpPr txBox="1"/>
          <p:nvPr/>
        </p:nvSpPr>
        <p:spPr>
          <a:xfrm rot="623077">
            <a:off x="8967971" y="2134552"/>
            <a:ext cx="31493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 ILC treatment</a:t>
            </a:r>
          </a:p>
        </p:txBody>
      </p:sp>
      <p:pic>
        <p:nvPicPr>
          <p:cNvPr id="12" name="Image 9">
            <a:extLst>
              <a:ext uri="{FF2B5EF4-FFF2-40B4-BE49-F238E27FC236}">
                <a16:creationId xmlns:a16="http://schemas.microsoft.com/office/drawing/2014/main" id="{69F288CE-DAE0-ABDA-1F6F-9D78EF0D51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6" y="837444"/>
            <a:ext cx="2019590" cy="1514693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565FFA6-6008-843C-8DC1-75E8EE8839CE}"/>
              </a:ext>
            </a:extLst>
          </p:cNvPr>
          <p:cNvSpPr txBox="1"/>
          <p:nvPr/>
        </p:nvSpPr>
        <p:spPr>
          <a:xfrm>
            <a:off x="11054717" y="3123660"/>
            <a:ext cx="1021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1.3 GHz</a:t>
            </a:r>
          </a:p>
        </p:txBody>
      </p:sp>
      <p:pic>
        <p:nvPicPr>
          <p:cNvPr id="15" name="Image 18">
            <a:extLst>
              <a:ext uri="{FF2B5EF4-FFF2-40B4-BE49-F238E27FC236}">
                <a16:creationId xmlns:a16="http://schemas.microsoft.com/office/drawing/2014/main" id="{A78C2576-7FA8-C8AA-19C4-A82BDE6531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189" y="837444"/>
            <a:ext cx="2738004" cy="1525711"/>
          </a:xfrm>
          <a:prstGeom prst="rect">
            <a:avLst/>
          </a:prstGeom>
        </p:spPr>
      </p:pic>
      <p:pic>
        <p:nvPicPr>
          <p:cNvPr id="16" name="Image 52" descr="3313_7.jpg">
            <a:extLst>
              <a:ext uri="{FF2B5EF4-FFF2-40B4-BE49-F238E27FC236}">
                <a16:creationId xmlns:a16="http://schemas.microsoft.com/office/drawing/2014/main" id="{B6F3E651-E7F2-104B-C4F4-470D7BFC4234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17301" y="870175"/>
            <a:ext cx="3180959" cy="3243113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D935D32-6D43-5394-B2EF-CAA61F8AA342}"/>
              </a:ext>
            </a:extLst>
          </p:cNvPr>
          <p:cNvSpPr txBox="1"/>
          <p:nvPr/>
        </p:nvSpPr>
        <p:spPr>
          <a:xfrm>
            <a:off x="306248" y="844822"/>
            <a:ext cx="146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1.3 GHz ILC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BB09B51-C884-49D4-ADE0-8F0A6B3AC19B}"/>
              </a:ext>
            </a:extLst>
          </p:cNvPr>
          <p:cNvSpPr txBox="1"/>
          <p:nvPr/>
        </p:nvSpPr>
        <p:spPr>
          <a:xfrm>
            <a:off x="2238189" y="1920092"/>
            <a:ext cx="187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800 MHz </a:t>
            </a:r>
            <a:r>
              <a:rPr lang="en-GB" b="1" dirty="0" err="1">
                <a:solidFill>
                  <a:schemeClr val="bg1"/>
                </a:solidFill>
              </a:rPr>
              <a:t>FCCee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0390C40-3624-4E0B-E143-207129B04BA7}"/>
              </a:ext>
            </a:extLst>
          </p:cNvPr>
          <p:cNvSpPr txBox="1"/>
          <p:nvPr/>
        </p:nvSpPr>
        <p:spPr>
          <a:xfrm>
            <a:off x="5738728" y="2039989"/>
            <a:ext cx="119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1.3 GHz </a:t>
            </a:r>
            <a:r>
              <a:rPr lang="en-GB" b="1" dirty="0" err="1">
                <a:solidFill>
                  <a:schemeClr val="bg1"/>
                </a:solidFill>
              </a:rPr>
              <a:t>EuXFEL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2" name="Picture 5" descr="G:\Divisions\EST\Groups\SM\ThinFilms\HIE-ISOLDE\Coatings\2013_Coating\131024_C084_QP2.1\QP2.1_pictures\131125_Step07_disassembly\IMG_3045_small.jpg">
            <a:extLst>
              <a:ext uri="{FF2B5EF4-FFF2-40B4-BE49-F238E27FC236}">
                <a16:creationId xmlns:a16="http://schemas.microsoft.com/office/drawing/2014/main" id="{2F5CC152-D933-6ABE-052C-957330DC1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15" r="6847" b="3650"/>
          <a:stretch/>
        </p:blipFill>
        <p:spPr bwMode="auto">
          <a:xfrm flipH="1">
            <a:off x="89116" y="2444246"/>
            <a:ext cx="1761063" cy="166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51A7CAC-FA60-943A-5409-44A6E3F1F08A}"/>
              </a:ext>
            </a:extLst>
          </p:cNvPr>
          <p:cNvSpPr txBox="1"/>
          <p:nvPr/>
        </p:nvSpPr>
        <p:spPr>
          <a:xfrm>
            <a:off x="236907" y="3214831"/>
            <a:ext cx="1465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100 MHz HIE-ISOLDE</a:t>
            </a:r>
          </a:p>
        </p:txBody>
      </p:sp>
      <p:pic>
        <p:nvPicPr>
          <p:cNvPr id="24" name="図 34">
            <a:extLst>
              <a:ext uri="{FF2B5EF4-FFF2-40B4-BE49-F238E27FC236}">
                <a16:creationId xmlns:a16="http://schemas.microsoft.com/office/drawing/2014/main" id="{57C5F59B-BE0F-5631-3A7E-2ED36006BB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2332" y="2470984"/>
            <a:ext cx="1118555" cy="16423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5205BC7-A8B8-A6AA-6568-53BBFD06C70C}"/>
              </a:ext>
            </a:extLst>
          </p:cNvPr>
          <p:cNvSpPr txBox="1"/>
          <p:nvPr/>
        </p:nvSpPr>
        <p:spPr>
          <a:xfrm>
            <a:off x="2015843" y="3424377"/>
            <a:ext cx="1065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400 MHz HL-LHC</a:t>
            </a:r>
          </a:p>
        </p:txBody>
      </p:sp>
      <p:pic>
        <p:nvPicPr>
          <p:cNvPr id="26" name="Picture 2" descr="inside of a double spoke cavity">
            <a:extLst>
              <a:ext uri="{FF2B5EF4-FFF2-40B4-BE49-F238E27FC236}">
                <a16:creationId xmlns:a16="http://schemas.microsoft.com/office/drawing/2014/main" id="{FFEA891F-6197-CE21-8F5A-7C60BE8DFC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7" r="16606"/>
          <a:stretch>
            <a:fillRect/>
          </a:stretch>
        </p:blipFill>
        <p:spPr bwMode="auto">
          <a:xfrm>
            <a:off x="3404986" y="2499842"/>
            <a:ext cx="1537917" cy="161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737C65D-F049-DB6F-8F4E-06A67A7A0A20}"/>
              </a:ext>
            </a:extLst>
          </p:cNvPr>
          <p:cNvSpPr txBox="1"/>
          <p:nvPr/>
        </p:nvSpPr>
        <p:spPr>
          <a:xfrm>
            <a:off x="3589075" y="3281400"/>
            <a:ext cx="106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352 MHz</a:t>
            </a:r>
          </a:p>
          <a:p>
            <a:r>
              <a:rPr lang="en-GB" b="1" dirty="0">
                <a:solidFill>
                  <a:schemeClr val="bg1"/>
                </a:solidFill>
              </a:rPr>
              <a:t>ESS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7FECBFC-62E2-1C9D-C791-C5363D6723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57040" y="5019842"/>
            <a:ext cx="1911426" cy="91512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57A7004-F15F-1306-2131-D420DB0859D3}"/>
              </a:ext>
            </a:extLst>
          </p:cNvPr>
          <p:cNvSpPr txBox="1"/>
          <p:nvPr/>
        </p:nvSpPr>
        <p:spPr>
          <a:xfrm>
            <a:off x="9754191" y="5316956"/>
            <a:ext cx="949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 GHz</a:t>
            </a:r>
          </a:p>
          <a:p>
            <a:r>
              <a:rPr lang="en-GB" b="1" dirty="0">
                <a:solidFill>
                  <a:schemeClr val="bg1"/>
                </a:solidFill>
              </a:rPr>
              <a:t>MAGO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3FED2E4-6995-8E1F-2107-F759779E2BC6}"/>
              </a:ext>
            </a:extLst>
          </p:cNvPr>
          <p:cNvSpPr txBox="1"/>
          <p:nvPr/>
        </p:nvSpPr>
        <p:spPr>
          <a:xfrm>
            <a:off x="11131042" y="5403050"/>
            <a:ext cx="1046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8.8 GHz</a:t>
            </a:r>
          </a:p>
          <a:p>
            <a:r>
              <a:rPr lang="en-GB" sz="1600" b="1" dirty="0">
                <a:solidFill>
                  <a:schemeClr val="bg1"/>
                </a:solidFill>
              </a:rPr>
              <a:t>RADES</a:t>
            </a:r>
          </a:p>
        </p:txBody>
      </p:sp>
    </p:spTree>
    <p:extLst>
      <p:ext uri="{BB962C8B-B14F-4D97-AF65-F5344CB8AC3E}">
        <p14:creationId xmlns:p14="http://schemas.microsoft.com/office/powerpoint/2010/main" val="3090203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897A16-8D39-C1AE-B409-F1D530364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001" y="212915"/>
            <a:ext cx="10993246" cy="1000831"/>
          </a:xfrm>
        </p:spPr>
        <p:txBody>
          <a:bodyPr/>
          <a:lstStyle/>
          <a:p>
            <a:r>
              <a:rPr kumimoji="1" lang="en-US" altLang="ja-SE" dirty="0"/>
              <a:t>Where do we need high-Q/high-G SRF cavities?</a:t>
            </a:r>
            <a:endParaRPr kumimoji="1" lang="ja-SE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65A16B8-890A-C6F8-8C96-80443ED242A6}"/>
              </a:ext>
            </a:extLst>
          </p:cNvPr>
          <p:cNvSpPr txBox="1"/>
          <p:nvPr/>
        </p:nvSpPr>
        <p:spPr>
          <a:xfrm>
            <a:off x="247284" y="1184183"/>
            <a:ext cx="74103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- Energy frontier storage ring (CW, 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high current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 </a:t>
            </a:r>
            <a:r>
              <a:rPr kumimoji="1" lang="en-US" altLang="ja-SE" dirty="0">
                <a:solidFill>
                  <a:prstClr val="black"/>
                </a:solidFill>
                <a:latin typeface="Aptos" panose="02110004020202020204"/>
                <a:ea typeface="游ゴシック" panose="020B0400000000000000" pitchFamily="34" charset="-128"/>
                <a:sym typeface="Wingdings" pitchFamily="2" charset="2"/>
              </a:rPr>
              <a:t>Super</a:t>
            </a:r>
            <a:r>
              <a:rPr kumimoji="1" lang="en-US" altLang="ja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KEKB, LEP2, LHC, </a:t>
            </a:r>
            <a:r>
              <a:rPr kumimoji="1" lang="en-US" altLang="ja-S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FCCee</a:t>
            </a:r>
            <a:r>
              <a:rPr kumimoji="1" lang="en-US" altLang="ja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, CEPC, </a:t>
            </a:r>
            <a:r>
              <a:rPr kumimoji="1" lang="en-US" altLang="ja-S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FCChh</a:t>
            </a:r>
            <a:endParaRPr kumimoji="1" lang="ja-SE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09F9686-93A4-76D2-919B-F1A37ADB873A}"/>
              </a:ext>
            </a:extLst>
          </p:cNvPr>
          <p:cNvSpPr txBox="1"/>
          <p:nvPr/>
        </p:nvSpPr>
        <p:spPr>
          <a:xfrm>
            <a:off x="258415" y="2699715"/>
            <a:ext cx="72948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- Proton linac (long pulse / CW, 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high current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 ESS, MYRRHA, PIPII, MuCol injector</a:t>
            </a:r>
            <a:endParaRPr kumimoji="1" lang="ja-SE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5D3C213-985C-9F01-1859-D66D7DB57056}"/>
              </a:ext>
            </a:extLst>
          </p:cNvPr>
          <p:cNvSpPr txBox="1"/>
          <p:nvPr/>
        </p:nvSpPr>
        <p:spPr>
          <a:xfrm>
            <a:off x="247284" y="1958622"/>
            <a:ext cx="73059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- Electron linac (long pulse / CW, 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high current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 </a:t>
            </a:r>
            <a:r>
              <a:rPr kumimoji="1" lang="en-US" altLang="ja-S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EuXFEL</a:t>
            </a:r>
            <a:r>
              <a:rPr kumimoji="1" lang="en-US" altLang="ja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, LCLSII, SHINE, </a:t>
            </a:r>
            <a:r>
              <a:rPr kumimoji="1" lang="en-US" altLang="ja-S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etc</a:t>
            </a:r>
            <a:endParaRPr kumimoji="1" lang="ja-SE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2A677A1-74C8-D1D2-CF39-CD3056FCCFAB}"/>
              </a:ext>
            </a:extLst>
          </p:cNvPr>
          <p:cNvSpPr txBox="1"/>
          <p:nvPr/>
        </p:nvSpPr>
        <p:spPr>
          <a:xfrm>
            <a:off x="258415" y="4392575"/>
            <a:ext cx="9666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- Energy frontier e+/e– linear collider (long 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pulse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 / short 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pulse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)</a:t>
            </a:r>
            <a:endParaRPr kumimoji="1" lang="ja-SE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44A7CA9-8CD8-C491-CF8E-503EC71907A3}"/>
              </a:ext>
            </a:extLst>
          </p:cNvPr>
          <p:cNvSpPr txBox="1"/>
          <p:nvPr/>
        </p:nvSpPr>
        <p:spPr>
          <a:xfrm>
            <a:off x="258415" y="3527302"/>
            <a:ext cx="64715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- Heavy ion linac (CW, low-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high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 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current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 Srial2, SRILAC, HIE-ISOLDE, RAON, FRIB, ANL-ATLAS, </a:t>
            </a:r>
            <a:r>
              <a:rPr kumimoji="1" lang="en-US" altLang="ja-S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etc</a:t>
            </a:r>
            <a:endParaRPr kumimoji="1" lang="ja-SE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D868FA-194B-C3BE-4472-0FCA0DABAA91}"/>
              </a:ext>
            </a:extLst>
          </p:cNvPr>
          <p:cNvSpPr txBox="1"/>
          <p:nvPr/>
        </p:nvSpPr>
        <p:spPr>
          <a:xfrm>
            <a:off x="550069" y="4915795"/>
            <a:ext cx="11091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 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High-G is absolute must 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 CLIC/C</a:t>
            </a:r>
            <a:r>
              <a:rPr kumimoji="1" lang="en-US" altLang="ja-SE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3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/plasma is better </a:t>
            </a:r>
            <a:r>
              <a:rPr kumimoji="1" lang="en-US" altLang="ja-S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wrt</a:t>
            </a:r>
            <a:r>
              <a:rPr kumimoji="1" lang="en-US" altLang="ja-S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 </a:t>
            </a:r>
            <a:r>
              <a:rPr kumimoji="1" lang="en-US" altLang="ja-SE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  <a:sym typeface="Wingdings" pitchFamily="2" charset="2"/>
              </a:rPr>
              <a:t>gradient</a:t>
            </a:r>
            <a:endParaRPr kumimoji="1" lang="ja-SE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0" name="右中かっこ 9">
            <a:extLst>
              <a:ext uri="{FF2B5EF4-FFF2-40B4-BE49-F238E27FC236}">
                <a16:creationId xmlns:a16="http://schemas.microsoft.com/office/drawing/2014/main" id="{4FE101D4-7995-B011-563F-5AC1B5642BFB}"/>
              </a:ext>
            </a:extLst>
          </p:cNvPr>
          <p:cNvSpPr/>
          <p:nvPr/>
        </p:nvSpPr>
        <p:spPr>
          <a:xfrm>
            <a:off x="7450759" y="1209963"/>
            <a:ext cx="243973" cy="311755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SE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游ゴシック" panose="020B0400000000000000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B9F53A00-AD9D-139E-9989-25CBA18F7B3D}"/>
                  </a:ext>
                </a:extLst>
              </p:cNvPr>
              <p:cNvSpPr txBox="1"/>
              <p:nvPr/>
            </p:nvSpPr>
            <p:spPr>
              <a:xfrm>
                <a:off x="7793723" y="1433555"/>
                <a:ext cx="4262438" cy="2739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1" lang="en-US" altLang="ja-SE" sz="2800" b="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</a:rPr>
                  <a:t>High current machines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SE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</a:rPr>
                  <a:t>High-Q SRF cavities may be the only solution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SE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</a:rPr>
                  <a:t>High-G has reservation</a:t>
                </a:r>
                <a:endParaRPr kumimoji="1" lang="en-US" altLang="ja-SE" sz="2800" dirty="0">
                  <a:solidFill>
                    <a:prstClr val="black"/>
                  </a:solidFill>
                  <a:latin typeface="Aptos" panose="02110004020202020204"/>
                  <a:ea typeface="游ゴシック" panose="020B0400000000000000" pitchFamily="34" charset="-128"/>
                </a:endParaRP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SE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游ゴシック" panose="020B0400000000000000" pitchFamily="34" charset="-128"/>
                        <a:cs typeface="+mn-cs"/>
                      </a:rPr>
                      <m:t>𝑃</m:t>
                    </m:r>
                    <m:r>
                      <a:rPr kumimoji="1" lang="en-US" altLang="ja-SE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游ゴシック" panose="020B0400000000000000" pitchFamily="34" charset="-128"/>
                        <a:cs typeface="+mn-cs"/>
                      </a:rPr>
                      <m:t>=</m:t>
                    </m:r>
                    <m:r>
                      <a:rPr kumimoji="1" lang="en-US" altLang="ja-SE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游ゴシック" panose="020B0400000000000000" pitchFamily="34" charset="-128"/>
                        <a:cs typeface="+mn-cs"/>
                      </a:rPr>
                      <m:t>𝑉𝐼</m:t>
                    </m:r>
                  </m:oMath>
                </a14:m>
                <a:r>
                  <a:rPr kumimoji="1" lang="en-US" altLang="ja-SE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</a:rPr>
                  <a:t> </a:t>
                </a:r>
                <a:r>
                  <a:rPr kumimoji="1" lang="en-US" altLang="ja-SE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  <a:sym typeface="Wingdings" pitchFamily="2" charset="2"/>
                  </a:rPr>
                  <a:t> high-G</a:t>
                </a:r>
                <a:r>
                  <a:rPr kumimoji="1" lang="en-US" altLang="ja-SE" sz="20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  <a:sym typeface="Wingdings" pitchFamily="2" charset="2"/>
                  </a:rPr>
                  <a:t> x high current has limitations in power (coupler window, power supply, amplifier, </a:t>
                </a:r>
                <a:r>
                  <a:rPr kumimoji="1" lang="en-US" altLang="ja-SE" sz="2000" b="0" i="0" u="none" strike="noStrike" kern="1200" cap="none" spc="0" normalizeH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  <a:sym typeface="Wingdings" pitchFamily="2" charset="2"/>
                  </a:rPr>
                  <a:t>etc</a:t>
                </a:r>
                <a:r>
                  <a:rPr kumimoji="1" lang="en-US" altLang="ja-SE" sz="20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游ゴシック" panose="020B0400000000000000" pitchFamily="34" charset="-128"/>
                    <a:cs typeface="+mn-cs"/>
                    <a:sym typeface="Wingdings" pitchFamily="2" charset="2"/>
                  </a:rPr>
                  <a:t>)</a:t>
                </a:r>
                <a:endParaRPr kumimoji="1" lang="ja-SE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B9F53A00-AD9D-139E-9989-25CBA18F7B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3723" y="1433555"/>
                <a:ext cx="4262438" cy="2739211"/>
              </a:xfrm>
              <a:prstGeom prst="rect">
                <a:avLst/>
              </a:prstGeom>
              <a:blipFill>
                <a:blip r:embed="rId2"/>
                <a:stretch>
                  <a:fillRect l="-2967" t="-2304" r="-2671" b="-32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8AB7242-46A9-AB90-26DA-F734DD22D99B}"/>
              </a:ext>
            </a:extLst>
          </p:cNvPr>
          <p:cNvSpPr txBox="1"/>
          <p:nvPr/>
        </p:nvSpPr>
        <p:spPr>
          <a:xfrm>
            <a:off x="1034824" y="5629367"/>
            <a:ext cx="102536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2800" dirty="0"/>
              <a:t>Decision making depends on various things: aperture, cryogenic infrastructure, high-power RF, overall technical readiness, …</a:t>
            </a:r>
            <a:endParaRPr kumimoji="1" lang="ja-SE" altLang="en-US" sz="28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4EA0DF9-C64A-2021-F47C-2BE5283AF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848DE0-E70A-5C4B-950C-15CD5623AB37}" type="slidenum">
              <a:rPr kumimoji="1" lang="ja-SE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SE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82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F7940C-466D-5EB6-47B3-15B3A516A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5">
            <a:extLst>
              <a:ext uri="{FF2B5EF4-FFF2-40B4-BE49-F238E27FC236}">
                <a16:creationId xmlns:a16="http://schemas.microsoft.com/office/drawing/2014/main" id="{0086CAD5-3E27-F836-8269-623ADD203A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9480" y="1278731"/>
            <a:ext cx="5792520" cy="386168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F41088A-A254-1E9E-EA55-3D8078FD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7914" y="91324"/>
            <a:ext cx="7445846" cy="617570"/>
          </a:xfrm>
        </p:spPr>
        <p:txBody>
          <a:bodyPr>
            <a:normAutofit/>
          </a:bodyPr>
          <a:lstStyle/>
          <a:p>
            <a:r>
              <a:rPr kumimoji="1" lang="en-US" altLang="ja-SE" dirty="0"/>
              <a:t>R&amp;D toward high-Q/high-G…in the modern context</a:t>
            </a:r>
            <a:endParaRPr kumimoji="1" lang="ja-SE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323030DA-D18E-73F8-B87A-95326B0AD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137232" fontAlgn="base">
              <a:spcBef>
                <a:spcPct val="0"/>
              </a:spcBef>
              <a:spcAft>
                <a:spcPct val="0"/>
              </a:spcAft>
            </a:pPr>
            <a:fld id="{77E71596-5F9D-49C5-9701-16B3CA54319D}" type="slidenum">
              <a:rPr lang="fr-FR">
                <a:solidFill>
                  <a:prstClr val="white"/>
                </a:solidFill>
                <a:latin typeface="Arial" charset="0"/>
                <a:cs typeface="Arial" charset="0"/>
              </a:rPr>
              <a:pPr defTabSz="1137232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r-FR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2A9A79C3-0ED8-2BF9-260B-0AD78B846D1D}"/>
                  </a:ext>
                </a:extLst>
              </p:cNvPr>
              <p:cNvSpPr txBox="1"/>
              <p:nvPr/>
            </p:nvSpPr>
            <p:spPr>
              <a:xfrm>
                <a:off x="3505417" y="2180101"/>
                <a:ext cx="2813847" cy="7116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1137232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SE" sz="2263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𝐶𝑂𝑃</m:t>
                      </m:r>
                      <m:r>
                        <a:rPr kumimoji="1" lang="en-US" altLang="ja-SE" sz="226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SE" sz="2263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SE" sz="2263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SE" sz="2263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ja-SE" sz="2263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SE" sz="2263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SE" sz="2263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kumimoji="1" lang="en-US" altLang="ja-SE" sz="2263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kumimoji="1" lang="en-US" altLang="ja-SE" sz="2263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SE" sz="226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SE" sz="2263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SE" sz="2263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kumimoji="1" lang="en-US" altLang="ja-SE" sz="2263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kumimoji="1" lang="en-US" altLang="ja-SE" sz="2263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1" lang="en-US" altLang="ja-SE" sz="2263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SE" sz="2263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kumimoji="1" lang="en-US" altLang="ja-SE" sz="2263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SE" sz="2263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SE" sz="2263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kumimoji="1" lang="en-US" altLang="ja-SE" sz="2263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SE" altLang="en-US" sz="2263" dirty="0">
                  <a:solidFill>
                    <a:prstClr val="black"/>
                  </a:solidFill>
                  <a:latin typeface="Arial" charset="0"/>
                  <a:ea typeface="ＭＳ Ｐゴシック" panose="020B0600070205080204" pitchFamily="34" charset="-128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2A9A79C3-0ED8-2BF9-260B-0AD78B846D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417" y="2180101"/>
                <a:ext cx="2813847" cy="711670"/>
              </a:xfrm>
              <a:prstGeom prst="rect">
                <a:avLst/>
              </a:prstGeom>
              <a:blipFill>
                <a:blip r:embed="rId3"/>
                <a:stretch>
                  <a:fillRect l="-1802" t="-1754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1D41E9A-EF4B-AA6F-3E93-7EF09627C61B}"/>
              </a:ext>
            </a:extLst>
          </p:cNvPr>
          <p:cNvSpPr txBox="1"/>
          <p:nvPr/>
        </p:nvSpPr>
        <p:spPr>
          <a:xfrm>
            <a:off x="3663234" y="3004814"/>
            <a:ext cx="135446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37232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SE" sz="2263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</a:rPr>
              <a:t>Carnot’s theorem</a:t>
            </a:r>
            <a:endParaRPr kumimoji="1" lang="ja-SE" altLang="en-US" sz="2263" dirty="0">
              <a:solidFill>
                <a:prstClr val="black"/>
              </a:solidFill>
              <a:latin typeface="Arial" charset="0"/>
              <a:ea typeface="ＭＳ Ｐゴシック" panose="020B0600070205080204" pitchFamily="34" charset="-128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78B80848-7B3F-A3C3-369A-648116603808}"/>
                  </a:ext>
                </a:extLst>
              </p:cNvPr>
              <p:cNvSpPr txBox="1"/>
              <p:nvPr/>
            </p:nvSpPr>
            <p:spPr>
              <a:xfrm>
                <a:off x="7869425" y="3557874"/>
                <a:ext cx="2728744" cy="7243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1137232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SE" sz="2263" dirty="0">
                    <a:solidFill>
                      <a:prstClr val="black"/>
                    </a:solidFill>
                    <a:latin typeface="Arial" charset="0"/>
                    <a:ea typeface="ＭＳ Ｐゴシック" panose="020B0600070205080204" pitchFamily="34" charset="-128"/>
                    <a:cs typeface="Arial" charset="0"/>
                  </a:rPr>
                  <a:t>Required power</a:t>
                </a:r>
              </a:p>
              <a:p>
                <a:pPr defTabSz="1137232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SE" sz="2263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SE" sz="2263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ja-SE" sz="2263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𝑐𝑟𝑦𝑜</m:t>
                          </m:r>
                        </m:sub>
                      </m:sSub>
                      <m:r>
                        <a:rPr kumimoji="1" lang="en-US" altLang="ja-SE" sz="2263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kumimoji="1" lang="en-US" altLang="ja-SE" sz="2263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𝐶𝑂𝑃</m:t>
                      </m:r>
                      <m:r>
                        <a:rPr kumimoji="1" lang="en-US" altLang="ja-SE" sz="2263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kumimoji="1" lang="en-US" altLang="ja-SE" sz="2263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SE" sz="2263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ja-SE" sz="2263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kumimoji="1" lang="en-US" altLang="ja-SE" sz="2263" dirty="0">
                  <a:solidFill>
                    <a:prstClr val="black"/>
                  </a:solidFill>
                  <a:latin typeface="Arial" charset="0"/>
                  <a:ea typeface="ＭＳ Ｐゴシック" panose="020B0600070205080204" pitchFamily="34" charset="-128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78B80848-7B3F-A3C3-369A-6481166038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9425" y="3557874"/>
                <a:ext cx="2728744" cy="724365"/>
              </a:xfrm>
              <a:prstGeom prst="rect">
                <a:avLst/>
              </a:prstGeom>
              <a:blipFill>
                <a:blip r:embed="rId4"/>
                <a:stretch>
                  <a:fillRect l="-6481" t="-12281" b="-14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F9F9DAFD-176A-2723-F320-5848A670C8DC}"/>
                  </a:ext>
                </a:extLst>
              </p:cNvPr>
              <p:cNvSpPr txBox="1"/>
              <p:nvPr/>
            </p:nvSpPr>
            <p:spPr>
              <a:xfrm>
                <a:off x="777341" y="737748"/>
                <a:ext cx="108588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kumimoji="1" lang="en-US" altLang="ja-SE" sz="2800" dirty="0">
                    <a:solidFill>
                      <a:prstClr val="black"/>
                    </a:solidFill>
                    <a:latin typeface="Aptos" panose="02110004020202020204"/>
                    <a:ea typeface="游ゴシック" panose="020B0400000000000000" pitchFamily="34" charset="-128"/>
                  </a:rPr>
                  <a:t>Impact of power dissipation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SE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游ゴシック" panose="020B0400000000000000" pitchFamily="34" charset="-128"/>
                          </a:rPr>
                        </m:ctrlPr>
                      </m:sSubPr>
                      <m:e>
                        <m:r>
                          <a:rPr kumimoji="1" lang="en-US" altLang="ja-SE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游ゴシック" panose="020B0400000000000000" pitchFamily="34" charset="-128"/>
                          </a:rPr>
                          <m:t>𝑃</m:t>
                        </m:r>
                      </m:e>
                      <m:sub>
                        <m:r>
                          <a:rPr kumimoji="1" lang="en-US" altLang="ja-SE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游ゴシック" panose="020B0400000000000000" pitchFamily="34" charset="-128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ja-SE" sz="2800" dirty="0">
                    <a:solidFill>
                      <a:prstClr val="black"/>
                    </a:solidFill>
                    <a:latin typeface="Aptos" panose="02110004020202020204"/>
                    <a:ea typeface="游ゴシック" panose="020B0400000000000000" pitchFamily="34" charset="-128"/>
                  </a:rPr>
                  <a:t> depends on the operation temperature</a:t>
                </a:r>
                <a:endParaRPr kumimoji="1" lang="ja-SE" altLang="en-US" sz="2800" dirty="0">
                  <a:solidFill>
                    <a:prstClr val="black"/>
                  </a:solidFill>
                  <a:latin typeface="Aptos" panose="02110004020202020204"/>
                  <a:ea typeface="游ゴシック" panose="020B0400000000000000" pitchFamily="34" charset="-128"/>
                </a:endParaRPr>
              </a:p>
            </p:txBody>
          </p:sp>
        </mc:Choice>
        <mc:Fallback xmlns="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F9F9DAFD-176A-2723-F320-5848A670C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341" y="737748"/>
                <a:ext cx="10858823" cy="523220"/>
              </a:xfrm>
              <a:prstGeom prst="rect">
                <a:avLst/>
              </a:prstGeom>
              <a:blipFill>
                <a:blip r:embed="rId5"/>
                <a:stretch>
                  <a:fillRect l="-1168" t="-14286" r="-350" b="-309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20FE219-298D-0B21-36E0-27FBD23F554F}"/>
              </a:ext>
            </a:extLst>
          </p:cNvPr>
          <p:cNvSpPr txBox="1"/>
          <p:nvPr/>
        </p:nvSpPr>
        <p:spPr>
          <a:xfrm>
            <a:off x="230878" y="5082367"/>
            <a:ext cx="11405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8060" indent="-388060" defTabSz="113723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US" altLang="ja-SE" sz="2400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</a:rPr>
              <a:t>1 W evacuation: 1 kW from 2 K vs 200 W from 4 K (vs &lt;10 W from 70 K)</a:t>
            </a:r>
          </a:p>
          <a:p>
            <a:pPr marL="388060" indent="-388060" defTabSz="113723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US" altLang="ja-SE" sz="2400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</a:rPr>
              <a:t>Simpler cryogenic system (2K needs 30 mbar pumping) is an advantage</a:t>
            </a:r>
          </a:p>
          <a:p>
            <a:pPr marL="388060" indent="-388060" defTabSz="113723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US" altLang="ja-SE" sz="2400" b="1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</a:rPr>
              <a:t>Reasonable-Q</a:t>
            </a:r>
            <a:r>
              <a:rPr kumimoji="1" lang="en-US" altLang="ja-SE" sz="2400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</a:rPr>
              <a:t> at </a:t>
            </a:r>
            <a:r>
              <a:rPr kumimoji="1" lang="en-US" altLang="ja-SE" sz="2400" b="1" dirty="0">
                <a:solidFill>
                  <a:srgbClr val="FF0000"/>
                </a:solidFill>
                <a:latin typeface="Arial" charset="0"/>
                <a:ea typeface="ＭＳ Ｐゴシック" panose="020B0600070205080204" pitchFamily="34" charset="-128"/>
                <a:cs typeface="Arial" charset="0"/>
              </a:rPr>
              <a:t>higher T </a:t>
            </a:r>
            <a:r>
              <a:rPr kumimoji="1" lang="en-US" altLang="ja-SE" sz="2400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</a:rPr>
              <a:t>can be a competitive option </a:t>
            </a:r>
            <a:r>
              <a:rPr kumimoji="1" lang="en-US" altLang="ja-SE" sz="2400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  <a:sym typeface="Wingdings" pitchFamily="2" charset="2"/>
              </a:rPr>
              <a:t> </a:t>
            </a:r>
            <a:r>
              <a:rPr kumimoji="1" lang="en-US" altLang="ja-SE" sz="2400" b="1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  <a:sym typeface="Wingdings" pitchFamily="2" charset="2"/>
              </a:rPr>
              <a:t>new SC materials</a:t>
            </a:r>
            <a:r>
              <a:rPr kumimoji="1" lang="en-US" altLang="ja-SE" sz="2400" dirty="0">
                <a:solidFill>
                  <a:prstClr val="black"/>
                </a:solidFill>
                <a:latin typeface="Arial" charset="0"/>
                <a:ea typeface="ＭＳ Ｐゴシック" panose="020B0600070205080204" pitchFamily="34" charset="-128"/>
                <a:cs typeface="Arial" charset="0"/>
                <a:sym typeface="Wingdings" pitchFamily="2" charset="2"/>
              </a:rPr>
              <a:t>!</a:t>
            </a:r>
            <a:endParaRPr kumimoji="1" lang="en-US" altLang="ja-SE" sz="2400" dirty="0">
              <a:solidFill>
                <a:prstClr val="black"/>
              </a:solidFill>
              <a:latin typeface="Arial" charset="0"/>
              <a:ea typeface="ＭＳ Ｐゴシック" panose="020B0600070205080204" pitchFamily="34" charset="-128"/>
              <a:cs typeface="Arial" charset="0"/>
            </a:endParaRPr>
          </a:p>
        </p:txBody>
      </p:sp>
      <p:pic>
        <p:nvPicPr>
          <p:cNvPr id="46" name="図 45" descr="グラフィカル ユーザー インターフェイス, テキスト, アプリケーショ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EF3CCC3-3687-EFF4-2B58-F30BF6CB05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159" y="1500629"/>
            <a:ext cx="3143827" cy="3048970"/>
          </a:xfrm>
          <a:prstGeom prst="rect">
            <a:avLst/>
          </a:prstGeom>
        </p:spPr>
      </p:pic>
      <p:sp>
        <p:nvSpPr>
          <p:cNvPr id="7" name="Textfeld 17">
            <a:extLst>
              <a:ext uri="{FF2B5EF4-FFF2-40B4-BE49-F238E27FC236}">
                <a16:creationId xmlns:a16="http://schemas.microsoft.com/office/drawing/2014/main" id="{656EC6FB-6418-575A-A85A-FEA821673E38}"/>
              </a:ext>
            </a:extLst>
          </p:cNvPr>
          <p:cNvSpPr txBox="1"/>
          <p:nvPr/>
        </p:nvSpPr>
        <p:spPr>
          <a:xfrm>
            <a:off x="9954268" y="2706451"/>
            <a:ext cx="2166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M. Seidel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iSAS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workshop 2023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S.Claudet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et al, CERN 2013</a:t>
            </a:r>
            <a:endParaRPr kumimoji="0" lang="en-US" sz="12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12269EA3-4C50-D9DD-365E-497F51317F94}"/>
              </a:ext>
            </a:extLst>
          </p:cNvPr>
          <p:cNvCxnSpPr>
            <a:cxnSpLocks/>
          </p:cNvCxnSpPr>
          <p:nvPr/>
        </p:nvCxnSpPr>
        <p:spPr>
          <a:xfrm>
            <a:off x="9914764" y="1586000"/>
            <a:ext cx="0" cy="651677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60A8FA4-7946-5973-93A4-AAEFD76772D8}"/>
              </a:ext>
            </a:extLst>
          </p:cNvPr>
          <p:cNvSpPr txBox="1"/>
          <p:nvPr/>
        </p:nvSpPr>
        <p:spPr>
          <a:xfrm>
            <a:off x="10440109" y="2061095"/>
            <a:ext cx="1535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SE" sz="1600" b="0" i="0" u="none" strike="noStrike" kern="1200" cap="none" spc="0" normalizeH="0" baseline="0" noProof="0" dirty="0">
                <a:ln>
                  <a:noFill/>
                </a:ln>
                <a:solidFill>
                  <a:srgbClr val="8B0000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34" charset="-128"/>
                <a:cs typeface="+mn-cs"/>
              </a:rPr>
              <a:t>(Carnot cycle)</a:t>
            </a:r>
            <a:endParaRPr kumimoji="1" lang="ja-SE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8B0000"/>
              </a:solidFill>
              <a:effectLst/>
              <a:uLnTx/>
              <a:uFillTx/>
              <a:latin typeface="Aptos" panose="02110004020202020204"/>
              <a:ea typeface="游ゴシック" panose="020B0400000000000000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7DDD4702-B208-9D6D-966C-03226878985D}"/>
                  </a:ext>
                </a:extLst>
              </p:cNvPr>
              <p:cNvSpPr txBox="1"/>
              <p:nvPr/>
            </p:nvSpPr>
            <p:spPr>
              <a:xfrm>
                <a:off x="4772999" y="2975960"/>
                <a:ext cx="1626481" cy="7813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SE" sz="2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kumimoji="1" lang="en-US" altLang="ja-SE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SE" sz="2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SE" sz="2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1" lang="en-US" altLang="ja-SE" sz="2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SE" sz="2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SE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kumimoji="1" lang="en-US" altLang="ja-SE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7DDD4702-B208-9D6D-966C-032268789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999" y="2975960"/>
                <a:ext cx="1626481" cy="781368"/>
              </a:xfrm>
              <a:prstGeom prst="rect">
                <a:avLst/>
              </a:prstGeom>
              <a:blipFill>
                <a:blip r:embed="rId7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0F1FE07F-1812-DACA-BBCC-339ED3A63E8C}"/>
                  </a:ext>
                </a:extLst>
              </p:cNvPr>
              <p:cNvSpPr txBox="1"/>
              <p:nvPr/>
            </p:nvSpPr>
            <p:spPr>
              <a:xfrm>
                <a:off x="3655406" y="3978875"/>
                <a:ext cx="244812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SE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SE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ja-SE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altLang="ja-SE" sz="24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lang="en-US" altLang="ja-SE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S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SE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ja-SE" sz="2400" b="0" i="1" smtClean="0">
                                  <a:latin typeface="Cambria Math" panose="02040503050406030204" pitchFamily="18" charset="0"/>
                                </a:rPr>
                                <m:t>𝑎𝑐𝑐</m:t>
                              </m:r>
                            </m:sub>
                            <m:sup>
                              <m:r>
                                <a:rPr lang="en-US" altLang="ja-SE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altLang="ja-S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SE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ja-SE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altLang="ja-SE" sz="2400" dirty="0"/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0F1FE07F-1812-DACA-BBCC-339ED3A63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5406" y="3978875"/>
                <a:ext cx="2448122" cy="461665"/>
              </a:xfrm>
              <a:prstGeom prst="rect">
                <a:avLst/>
              </a:prstGeom>
              <a:blipFill>
                <a:blip r:embed="rId8"/>
                <a:stretch>
                  <a:fillRect t="-127027" b="-1918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4654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4450F2-C522-34E1-7298-46135FBF6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7A1037-0F0E-E2D5-6D05-A801B72CD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5B6B0F4-2DFD-2FC5-91DE-7526EE71F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179C4F-E5BA-0D7A-415A-79CE9B8FC6B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Why do we need high-Q / high-G cavities?</a:t>
            </a:r>
          </a:p>
          <a:p>
            <a:r>
              <a:rPr lang="en-GB" dirty="0"/>
              <a:t>State-of-the-art bulk niobium cavities</a:t>
            </a:r>
          </a:p>
          <a:p>
            <a:pPr lvl="1"/>
            <a:r>
              <a:rPr lang="en-GB" dirty="0"/>
              <a:t>How to understand &amp; optimize high-Q / high-G cavities?</a:t>
            </a:r>
          </a:p>
          <a:p>
            <a:pPr lvl="1"/>
            <a:r>
              <a:rPr lang="en-GB" dirty="0"/>
              <a:t>Theory &amp; engineering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Alternative materials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Nb</a:t>
            </a:r>
            <a:r>
              <a:rPr lang="en-GB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Sn/Nb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MgB</a:t>
            </a:r>
            <a:r>
              <a:rPr lang="en-GB" baseline="-25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&amp; HTS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Practicalities</a:t>
            </a: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4878259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7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6966</TotalTime>
  <Words>2321</Words>
  <Application>Microsoft Macintosh PowerPoint</Application>
  <PresentationFormat>ワイド画面</PresentationFormat>
  <Paragraphs>380</Paragraphs>
  <Slides>29</Slides>
  <Notes>2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29</vt:i4>
      </vt:variant>
    </vt:vector>
  </HeadingPairs>
  <TitlesOfParts>
    <vt:vector size="43" baseType="lpstr">
      <vt:lpstr>Aptos</vt:lpstr>
      <vt:lpstr>Aptos Display</vt:lpstr>
      <vt:lpstr>Arial</vt:lpstr>
      <vt:lpstr>calibri</vt:lpstr>
      <vt:lpstr>calibri</vt:lpstr>
      <vt:lpstr>Calibri Light</vt:lpstr>
      <vt:lpstr>Cambria Math</vt:lpstr>
      <vt:lpstr>Helvetica Neue</vt:lpstr>
      <vt:lpstr>Montserrat ExtraBold</vt:lpstr>
      <vt:lpstr>Symbol</vt:lpstr>
      <vt:lpstr>Wingdings</vt:lpstr>
      <vt:lpstr>Office テーマ</vt:lpstr>
      <vt:lpstr>1_modele-IJCLAb-powerpoint</vt:lpstr>
      <vt:lpstr>1_Office テーマ</vt:lpstr>
      <vt:lpstr>PowerPoint プレゼンテーション</vt:lpstr>
      <vt:lpstr>PowerPoint プレゼンテーション</vt:lpstr>
      <vt:lpstr>Outline</vt:lpstr>
      <vt:lpstr>Outline</vt:lpstr>
      <vt:lpstr>Superconducting RF (SRF) cavities for particle accelerators</vt:lpstr>
      <vt:lpstr>SRF is useful and interesting but NOT a magic wand…</vt:lpstr>
      <vt:lpstr>Where do we need high-Q/high-G SRF cavities?</vt:lpstr>
      <vt:lpstr>R&amp;D toward high-Q/high-G…in the modern context</vt:lpstr>
      <vt:lpstr>Outline</vt:lpstr>
      <vt:lpstr>Linear response of condensed matter against classical RF</vt:lpstr>
      <vt:lpstr>Linear response theory can be approximated by Fermi’s Golden rule </vt:lpstr>
      <vt:lpstr>Remark: SRF is semi-classical</vt:lpstr>
      <vt:lpstr>Prediction from the Mattis Bardeen theory (1958)</vt:lpstr>
      <vt:lpstr>Surface engineering in clean vacuum furnaces</vt:lpstr>
      <vt:lpstr>Impurity distribution via Secondary-ion mass spectrometry (SIMS)</vt:lpstr>
      <vt:lpstr>Homogeneous impurity distributions: higher-Q</vt:lpstr>
      <vt:lpstr>Inhomogeneous disorder: higher-G</vt:lpstr>
      <vt:lpstr>New research trends from 2012: nonequilibrium dynamics</vt:lpstr>
      <vt:lpstr>Outline</vt:lpstr>
      <vt:lpstr>Non niobium superconductors</vt:lpstr>
      <vt:lpstr>Nb3Sn thin film: 4 K operation equivalent to 2K Nb</vt:lpstr>
      <vt:lpstr>Even more fancy materials?</vt:lpstr>
      <vt:lpstr>Outline</vt:lpstr>
      <vt:lpstr>Do not forget reality for the real large machines!</vt:lpstr>
      <vt:lpstr>Outline</vt:lpstr>
      <vt:lpstr>Conclusion: my perspective in SRF cavities</vt:lpstr>
      <vt:lpstr>backup</vt:lpstr>
      <vt:lpstr>Present &amp; future market</vt:lpstr>
      <vt:lpstr>Three different families of superconductors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Akira Miyazaki</dc:creator>
  <cp:lastModifiedBy>Akira Miyazaki</cp:lastModifiedBy>
  <cp:revision>82</cp:revision>
  <dcterms:created xsi:type="dcterms:W3CDTF">2025-05-02T16:33:58Z</dcterms:created>
  <dcterms:modified xsi:type="dcterms:W3CDTF">2026-01-12T16:03:36Z</dcterms:modified>
</cp:coreProperties>
</file>