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4"/>
  </p:sldMasterIdLst>
  <p:notesMasterIdLst>
    <p:notesMasterId r:id="rId58"/>
  </p:notesMasterIdLst>
  <p:sldIdLst>
    <p:sldId id="529" r:id="rId5"/>
    <p:sldId id="502" r:id="rId6"/>
    <p:sldId id="527" r:id="rId7"/>
    <p:sldId id="446" r:id="rId8"/>
    <p:sldId id="448" r:id="rId9"/>
    <p:sldId id="450" r:id="rId10"/>
    <p:sldId id="449" r:id="rId11"/>
    <p:sldId id="539" r:id="rId12"/>
    <p:sldId id="451" r:id="rId13"/>
    <p:sldId id="536" r:id="rId14"/>
    <p:sldId id="537" r:id="rId15"/>
    <p:sldId id="538" r:id="rId16"/>
    <p:sldId id="528" r:id="rId17"/>
    <p:sldId id="499" r:id="rId18"/>
    <p:sldId id="500" r:id="rId19"/>
    <p:sldId id="501" r:id="rId20"/>
    <p:sldId id="514" r:id="rId21"/>
    <p:sldId id="513" r:id="rId22"/>
    <p:sldId id="427" r:id="rId23"/>
    <p:sldId id="503" r:id="rId24"/>
    <p:sldId id="504" r:id="rId25"/>
    <p:sldId id="505" r:id="rId26"/>
    <p:sldId id="531" r:id="rId27"/>
    <p:sldId id="506" r:id="rId28"/>
    <p:sldId id="507" r:id="rId29"/>
    <p:sldId id="509" r:id="rId30"/>
    <p:sldId id="518" r:id="rId31"/>
    <p:sldId id="521" r:id="rId32"/>
    <p:sldId id="468" r:id="rId33"/>
    <p:sldId id="469" r:id="rId34"/>
    <p:sldId id="526" r:id="rId35"/>
    <p:sldId id="523" r:id="rId36"/>
    <p:sldId id="470" r:id="rId37"/>
    <p:sldId id="471" r:id="rId38"/>
    <p:sldId id="472" r:id="rId39"/>
    <p:sldId id="477" r:id="rId40"/>
    <p:sldId id="476" r:id="rId41"/>
    <p:sldId id="478" r:id="rId42"/>
    <p:sldId id="524" r:id="rId43"/>
    <p:sldId id="516" r:id="rId44"/>
    <p:sldId id="517" r:id="rId45"/>
    <p:sldId id="490" r:id="rId46"/>
    <p:sldId id="491" r:id="rId47"/>
    <p:sldId id="487" r:id="rId48"/>
    <p:sldId id="488" r:id="rId49"/>
    <p:sldId id="464" r:id="rId50"/>
    <p:sldId id="532" r:id="rId51"/>
    <p:sldId id="541" r:id="rId52"/>
    <p:sldId id="540" r:id="rId53"/>
    <p:sldId id="533" r:id="rId54"/>
    <p:sldId id="534" r:id="rId55"/>
    <p:sldId id="535" r:id="rId56"/>
    <p:sldId id="522" r:id="rId57"/>
  </p:sldIdLst>
  <p:sldSz cx="12192000" cy="6858000"/>
  <p:notesSz cx="6858000" cy="9144000"/>
  <p:defaultText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26457C"/>
    <a:srgbClr val="FFFFFF"/>
    <a:srgbClr val="FB9705"/>
    <a:srgbClr val="FFD966"/>
    <a:srgbClr val="EA0000"/>
    <a:srgbClr val="1A2F56"/>
    <a:srgbClr val="B34BDF"/>
    <a:srgbClr val="A4D2CE"/>
    <a:srgbClr val="62C3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91" autoAdjust="0"/>
    <p:restoredTop sz="95158" autoAdjust="0"/>
  </p:normalViewPr>
  <p:slideViewPr>
    <p:cSldViewPr snapToGrid="0">
      <p:cViewPr varScale="1">
        <p:scale>
          <a:sx n="79" d="100"/>
          <a:sy n="79" d="100"/>
        </p:scale>
        <p:origin x="691"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i Li" userId="067205f8234bb4d5" providerId="LiveId" clId="{BA07BE08-E6CB-4E8C-8668-D532CD3AF231}"/>
    <pc:docChg chg="undo custSel addSld delSld modSld sldOrd">
      <pc:chgData name="Kei Li" userId="067205f8234bb4d5" providerId="LiveId" clId="{BA07BE08-E6CB-4E8C-8668-D532CD3AF231}" dt="2026-01-12T10:53:54.010" v="865" actId="47"/>
      <pc:docMkLst>
        <pc:docMk/>
      </pc:docMkLst>
      <pc:sldChg chg="del">
        <pc:chgData name="Kei Li" userId="067205f8234bb4d5" providerId="LiveId" clId="{BA07BE08-E6CB-4E8C-8668-D532CD3AF231}" dt="2026-01-12T10:53:54.010" v="865" actId="47"/>
        <pc:sldMkLst>
          <pc:docMk/>
          <pc:sldMk cId="2477941212" sldId="373"/>
        </pc:sldMkLst>
      </pc:sldChg>
      <pc:sldChg chg="del">
        <pc:chgData name="Kei Li" userId="067205f8234bb4d5" providerId="LiveId" clId="{BA07BE08-E6CB-4E8C-8668-D532CD3AF231}" dt="2026-01-12T10:53:54.010" v="865" actId="47"/>
        <pc:sldMkLst>
          <pc:docMk/>
          <pc:sldMk cId="2784214020" sldId="424"/>
        </pc:sldMkLst>
      </pc:sldChg>
      <pc:sldChg chg="del">
        <pc:chgData name="Kei Li" userId="067205f8234bb4d5" providerId="LiveId" clId="{BA07BE08-E6CB-4E8C-8668-D532CD3AF231}" dt="2026-01-12T10:53:54.010" v="865" actId="47"/>
        <pc:sldMkLst>
          <pc:docMk/>
          <pc:sldMk cId="4231257858" sldId="439"/>
        </pc:sldMkLst>
      </pc:sldChg>
      <pc:sldChg chg="add">
        <pc:chgData name="Kei Li" userId="067205f8234bb4d5" providerId="LiveId" clId="{BA07BE08-E6CB-4E8C-8668-D532CD3AF231}" dt="2026-01-04T05:46:05.416" v="854"/>
        <pc:sldMkLst>
          <pc:docMk/>
          <pc:sldMk cId="3650066599" sldId="446"/>
        </pc:sldMkLst>
      </pc:sldChg>
      <pc:sldChg chg="add">
        <pc:chgData name="Kei Li" userId="067205f8234bb4d5" providerId="LiveId" clId="{BA07BE08-E6CB-4E8C-8668-D532CD3AF231}" dt="2026-01-04T05:46:05.416" v="854"/>
        <pc:sldMkLst>
          <pc:docMk/>
          <pc:sldMk cId="973626845" sldId="448"/>
        </pc:sldMkLst>
      </pc:sldChg>
      <pc:sldChg chg="add">
        <pc:chgData name="Kei Li" userId="067205f8234bb4d5" providerId="LiveId" clId="{BA07BE08-E6CB-4E8C-8668-D532CD3AF231}" dt="2026-01-04T05:46:05.416" v="854"/>
        <pc:sldMkLst>
          <pc:docMk/>
          <pc:sldMk cId="397063690" sldId="449"/>
        </pc:sldMkLst>
      </pc:sldChg>
      <pc:sldChg chg="add">
        <pc:chgData name="Kei Li" userId="067205f8234bb4d5" providerId="LiveId" clId="{BA07BE08-E6CB-4E8C-8668-D532CD3AF231}" dt="2026-01-04T05:46:05.416" v="854"/>
        <pc:sldMkLst>
          <pc:docMk/>
          <pc:sldMk cId="1531720290" sldId="450"/>
        </pc:sldMkLst>
      </pc:sldChg>
      <pc:sldChg chg="add">
        <pc:chgData name="Kei Li" userId="067205f8234bb4d5" providerId="LiveId" clId="{BA07BE08-E6CB-4E8C-8668-D532CD3AF231}" dt="2026-01-04T05:46:05.416" v="854"/>
        <pc:sldMkLst>
          <pc:docMk/>
          <pc:sldMk cId="907253002" sldId="451"/>
        </pc:sldMkLst>
      </pc:sldChg>
      <pc:sldChg chg="del">
        <pc:chgData name="Kei Li" userId="067205f8234bb4d5" providerId="LiveId" clId="{BA07BE08-E6CB-4E8C-8668-D532CD3AF231}" dt="2026-01-12T10:53:54.010" v="865" actId="47"/>
        <pc:sldMkLst>
          <pc:docMk/>
          <pc:sldMk cId="2700192238" sldId="461"/>
        </pc:sldMkLst>
      </pc:sldChg>
      <pc:sldChg chg="del">
        <pc:chgData name="Kei Li" userId="067205f8234bb4d5" providerId="LiveId" clId="{BA07BE08-E6CB-4E8C-8668-D532CD3AF231}" dt="2026-01-12T10:53:54.010" v="865" actId="47"/>
        <pc:sldMkLst>
          <pc:docMk/>
          <pc:sldMk cId="358922443" sldId="463"/>
        </pc:sldMkLst>
      </pc:sldChg>
      <pc:sldChg chg="del">
        <pc:chgData name="Kei Li" userId="067205f8234bb4d5" providerId="LiveId" clId="{BA07BE08-E6CB-4E8C-8668-D532CD3AF231}" dt="2026-01-12T10:53:54.010" v="865" actId="47"/>
        <pc:sldMkLst>
          <pc:docMk/>
          <pc:sldMk cId="2709009956" sldId="465"/>
        </pc:sldMkLst>
      </pc:sldChg>
      <pc:sldChg chg="del">
        <pc:chgData name="Kei Li" userId="067205f8234bb4d5" providerId="LiveId" clId="{BA07BE08-E6CB-4E8C-8668-D532CD3AF231}" dt="2026-01-12T10:53:54.010" v="865" actId="47"/>
        <pc:sldMkLst>
          <pc:docMk/>
          <pc:sldMk cId="590266892" sldId="467"/>
        </pc:sldMkLst>
      </pc:sldChg>
      <pc:sldChg chg="delSp modSp mod">
        <pc:chgData name="Kei Li" userId="067205f8234bb4d5" providerId="LiveId" clId="{BA07BE08-E6CB-4E8C-8668-D532CD3AF231}" dt="2026-01-12T02:38:00.500" v="863" actId="207"/>
        <pc:sldMkLst>
          <pc:docMk/>
          <pc:sldMk cId="4198845577" sldId="476"/>
        </pc:sldMkLst>
        <pc:spChg chg="mod">
          <ac:chgData name="Kei Li" userId="067205f8234bb4d5" providerId="LiveId" clId="{BA07BE08-E6CB-4E8C-8668-D532CD3AF231}" dt="2026-01-12T02:38:00.500" v="863" actId="207"/>
          <ac:spMkLst>
            <pc:docMk/>
            <pc:sldMk cId="4198845577" sldId="476"/>
            <ac:spMk id="31" creationId="{A505819A-5282-C5FA-4155-CEA8F5F5AFD0}"/>
          </ac:spMkLst>
        </pc:spChg>
        <pc:spChg chg="del">
          <ac:chgData name="Kei Li" userId="067205f8234bb4d5" providerId="LiveId" clId="{BA07BE08-E6CB-4E8C-8668-D532CD3AF231}" dt="2026-01-11T05:35:34.690" v="862" actId="478"/>
          <ac:spMkLst>
            <pc:docMk/>
            <pc:sldMk cId="4198845577" sldId="476"/>
            <ac:spMk id="34" creationId="{D01B75E2-D0B1-3AF5-C089-3D3C6CA3DD3B}"/>
          </ac:spMkLst>
        </pc:spChg>
        <pc:grpChg chg="del">
          <ac:chgData name="Kei Li" userId="067205f8234bb4d5" providerId="LiveId" clId="{BA07BE08-E6CB-4E8C-8668-D532CD3AF231}" dt="2026-01-11T05:35:24.378" v="859" actId="478"/>
          <ac:grpSpMkLst>
            <pc:docMk/>
            <pc:sldMk cId="4198845577" sldId="476"/>
            <ac:grpSpMk id="35" creationId="{C74BA372-F0F4-A907-DBBD-7D63B1D5F0FA}"/>
          </ac:grpSpMkLst>
        </pc:grpChg>
      </pc:sldChg>
      <pc:sldChg chg="delSp modSp mod">
        <pc:chgData name="Kei Li" userId="067205f8234bb4d5" providerId="LiveId" clId="{BA07BE08-E6CB-4E8C-8668-D532CD3AF231}" dt="2026-01-12T02:38:05.352" v="864" actId="207"/>
        <pc:sldMkLst>
          <pc:docMk/>
          <pc:sldMk cId="3897955545" sldId="478"/>
        </pc:sldMkLst>
        <pc:spChg chg="mod">
          <ac:chgData name="Kei Li" userId="067205f8234bb4d5" providerId="LiveId" clId="{BA07BE08-E6CB-4E8C-8668-D532CD3AF231}" dt="2026-01-12T02:38:05.352" v="864" actId="207"/>
          <ac:spMkLst>
            <pc:docMk/>
            <pc:sldMk cId="3897955545" sldId="478"/>
            <ac:spMk id="31" creationId="{52CE56FE-6BEC-17CC-80C8-D36B4F45342F}"/>
          </ac:spMkLst>
        </pc:spChg>
        <pc:spChg chg="del">
          <ac:chgData name="Kei Li" userId="067205f8234bb4d5" providerId="LiveId" clId="{BA07BE08-E6CB-4E8C-8668-D532CD3AF231}" dt="2026-01-11T05:35:33.628" v="861" actId="478"/>
          <ac:spMkLst>
            <pc:docMk/>
            <pc:sldMk cId="3897955545" sldId="478"/>
            <ac:spMk id="37" creationId="{C239B670-D5F1-0892-2EC6-641E78487F53}"/>
          </ac:spMkLst>
        </pc:spChg>
        <pc:grpChg chg="del">
          <ac:chgData name="Kei Li" userId="067205f8234bb4d5" providerId="LiveId" clId="{BA07BE08-E6CB-4E8C-8668-D532CD3AF231}" dt="2026-01-11T05:35:27.925" v="860" actId="478"/>
          <ac:grpSpMkLst>
            <pc:docMk/>
            <pc:sldMk cId="3897955545" sldId="478"/>
            <ac:grpSpMk id="34" creationId="{64EFB644-67C6-6411-FA29-F82B462D0C91}"/>
          </ac:grpSpMkLst>
        </pc:grpChg>
      </pc:sldChg>
      <pc:sldChg chg="del">
        <pc:chgData name="Kei Li" userId="067205f8234bb4d5" providerId="LiveId" clId="{BA07BE08-E6CB-4E8C-8668-D532CD3AF231}" dt="2026-01-12T10:53:54.010" v="865" actId="47"/>
        <pc:sldMkLst>
          <pc:docMk/>
          <pc:sldMk cId="2387323874" sldId="482"/>
        </pc:sldMkLst>
      </pc:sldChg>
      <pc:sldChg chg="del">
        <pc:chgData name="Kei Li" userId="067205f8234bb4d5" providerId="LiveId" clId="{BA07BE08-E6CB-4E8C-8668-D532CD3AF231}" dt="2026-01-12T10:53:54.010" v="865" actId="47"/>
        <pc:sldMkLst>
          <pc:docMk/>
          <pc:sldMk cId="764076821" sldId="497"/>
        </pc:sldMkLst>
      </pc:sldChg>
      <pc:sldChg chg="del">
        <pc:chgData name="Kei Li" userId="067205f8234bb4d5" providerId="LiveId" clId="{BA07BE08-E6CB-4E8C-8668-D532CD3AF231}" dt="2026-01-12T10:53:54.010" v="865" actId="47"/>
        <pc:sldMkLst>
          <pc:docMk/>
          <pc:sldMk cId="2495583191" sldId="498"/>
        </pc:sldMkLst>
      </pc:sldChg>
      <pc:sldChg chg="addSp delSp modSp mod ord">
        <pc:chgData name="Kei Li" userId="067205f8234bb4d5" providerId="LiveId" clId="{BA07BE08-E6CB-4E8C-8668-D532CD3AF231}" dt="2026-01-04T05:24:59.605" v="168"/>
        <pc:sldMkLst>
          <pc:docMk/>
          <pc:sldMk cId="3000680113" sldId="502"/>
        </pc:sldMkLst>
        <pc:spChg chg="add del">
          <ac:chgData name="Kei Li" userId="067205f8234bb4d5" providerId="LiveId" clId="{BA07BE08-E6CB-4E8C-8668-D532CD3AF231}" dt="2026-01-04T05:23:28.760" v="113" actId="478"/>
          <ac:spMkLst>
            <pc:docMk/>
            <pc:sldMk cId="3000680113" sldId="502"/>
            <ac:spMk id="6" creationId="{D18728D6-64FA-333A-5FAB-566D4DF08158}"/>
          </ac:spMkLst>
        </pc:spChg>
        <pc:spChg chg="add mod">
          <ac:chgData name="Kei Li" userId="067205f8234bb4d5" providerId="LiveId" clId="{BA07BE08-E6CB-4E8C-8668-D532CD3AF231}" dt="2026-01-04T05:24:59.605" v="168"/>
          <ac:spMkLst>
            <pc:docMk/>
            <pc:sldMk cId="3000680113" sldId="502"/>
            <ac:spMk id="10" creationId="{C67314EF-FDAC-0C1E-B4BA-EAF45105D7F3}"/>
          </ac:spMkLst>
        </pc:spChg>
      </pc:sldChg>
      <pc:sldChg chg="del">
        <pc:chgData name="Kei Li" userId="067205f8234bb4d5" providerId="LiveId" clId="{BA07BE08-E6CB-4E8C-8668-D532CD3AF231}" dt="2026-01-12T10:53:54.010" v="865" actId="47"/>
        <pc:sldMkLst>
          <pc:docMk/>
          <pc:sldMk cId="4261551855" sldId="510"/>
        </pc:sldMkLst>
      </pc:sldChg>
      <pc:sldChg chg="addSp delSp modSp mod">
        <pc:chgData name="Kei Li" userId="067205f8234bb4d5" providerId="LiveId" clId="{BA07BE08-E6CB-4E8C-8668-D532CD3AF231}" dt="2026-01-04T05:33:58.794" v="309"/>
        <pc:sldMkLst>
          <pc:docMk/>
          <pc:sldMk cId="2862177626" sldId="518"/>
        </pc:sldMkLst>
        <pc:spChg chg="add mod">
          <ac:chgData name="Kei Li" userId="067205f8234bb4d5" providerId="LiveId" clId="{BA07BE08-E6CB-4E8C-8668-D532CD3AF231}" dt="2026-01-04T05:33:58.794" v="309"/>
          <ac:spMkLst>
            <pc:docMk/>
            <pc:sldMk cId="2862177626" sldId="518"/>
            <ac:spMk id="4" creationId="{88A1C6E4-4FE4-7832-F6B4-D9496209E507}"/>
          </ac:spMkLst>
        </pc:spChg>
        <pc:spChg chg="add mod">
          <ac:chgData name="Kei Li" userId="067205f8234bb4d5" providerId="LiveId" clId="{BA07BE08-E6CB-4E8C-8668-D532CD3AF231}" dt="2026-01-04T05:33:58.794" v="309"/>
          <ac:spMkLst>
            <pc:docMk/>
            <pc:sldMk cId="2862177626" sldId="518"/>
            <ac:spMk id="5" creationId="{00865868-B704-D499-3AC7-76A996DE970E}"/>
          </ac:spMkLst>
        </pc:spChg>
      </pc:sldChg>
      <pc:sldChg chg="modSp mod">
        <pc:chgData name="Kei Li" userId="067205f8234bb4d5" providerId="LiveId" clId="{BA07BE08-E6CB-4E8C-8668-D532CD3AF231}" dt="2026-01-04T05:33:48.642" v="304" actId="1038"/>
        <pc:sldMkLst>
          <pc:docMk/>
          <pc:sldMk cId="1915527148" sldId="521"/>
        </pc:sldMkLst>
        <pc:spChg chg="mod">
          <ac:chgData name="Kei Li" userId="067205f8234bb4d5" providerId="LiveId" clId="{BA07BE08-E6CB-4E8C-8668-D532CD3AF231}" dt="2026-01-04T05:33:48.642" v="304" actId="1038"/>
          <ac:spMkLst>
            <pc:docMk/>
            <pc:sldMk cId="1915527148" sldId="521"/>
            <ac:spMk id="7" creationId="{5F562153-C376-4D28-D350-3AF8F3C75C35}"/>
          </ac:spMkLst>
        </pc:spChg>
        <pc:spChg chg="mod">
          <ac:chgData name="Kei Li" userId="067205f8234bb4d5" providerId="LiveId" clId="{BA07BE08-E6CB-4E8C-8668-D532CD3AF231}" dt="2026-01-04T05:33:40.275" v="272" actId="1076"/>
          <ac:spMkLst>
            <pc:docMk/>
            <pc:sldMk cId="1915527148" sldId="521"/>
            <ac:spMk id="9" creationId="{98BEE585-878F-AD60-E362-1041D032FDED}"/>
          </ac:spMkLst>
        </pc:spChg>
      </pc:sldChg>
      <pc:sldChg chg="addSp delSp modSp mod">
        <pc:chgData name="Kei Li" userId="067205f8234bb4d5" providerId="LiveId" clId="{BA07BE08-E6CB-4E8C-8668-D532CD3AF231}" dt="2026-01-04T05:25:02.935" v="170"/>
        <pc:sldMkLst>
          <pc:docMk/>
          <pc:sldMk cId="1771841447" sldId="527"/>
        </pc:sldMkLst>
        <pc:spChg chg="add mod">
          <ac:chgData name="Kei Li" userId="067205f8234bb4d5" providerId="LiveId" clId="{BA07BE08-E6CB-4E8C-8668-D532CD3AF231}" dt="2026-01-04T05:25:02.935" v="170"/>
          <ac:spMkLst>
            <pc:docMk/>
            <pc:sldMk cId="1771841447" sldId="527"/>
            <ac:spMk id="14" creationId="{E825D107-ED23-8087-F261-6A4B580A2919}"/>
          </ac:spMkLst>
        </pc:spChg>
      </pc:sldChg>
      <pc:sldChg chg="modSp mod">
        <pc:chgData name="Kei Li" userId="067205f8234bb4d5" providerId="LiveId" clId="{BA07BE08-E6CB-4E8C-8668-D532CD3AF231}" dt="2026-01-04T10:53:06.906" v="858" actId="1076"/>
        <pc:sldMkLst>
          <pc:docMk/>
          <pc:sldMk cId="3323029916" sldId="529"/>
        </pc:sldMkLst>
        <pc:spChg chg="mod">
          <ac:chgData name="Kei Li" userId="067205f8234bb4d5" providerId="LiveId" clId="{BA07BE08-E6CB-4E8C-8668-D532CD3AF231}" dt="2026-01-04T05:24:47.847" v="166" actId="20577"/>
          <ac:spMkLst>
            <pc:docMk/>
            <pc:sldMk cId="3323029916" sldId="529"/>
            <ac:spMk id="5" creationId="{74E327C2-2CE0-C77D-A43D-421BD00C6A1F}"/>
          </ac:spMkLst>
        </pc:spChg>
      </pc:sldChg>
      <pc:sldChg chg="addSp delSp modSp add mod">
        <pc:chgData name="Kei Li" userId="067205f8234bb4d5" providerId="LiveId" clId="{BA07BE08-E6CB-4E8C-8668-D532CD3AF231}" dt="2026-01-04T05:43:08.567" v="850" actId="1038"/>
        <pc:sldMkLst>
          <pc:docMk/>
          <pc:sldMk cId="2518069933" sldId="532"/>
        </pc:sldMkLst>
        <pc:spChg chg="mod">
          <ac:chgData name="Kei Li" userId="067205f8234bb4d5" providerId="LiveId" clId="{BA07BE08-E6CB-4E8C-8668-D532CD3AF231}" dt="2026-01-04T05:25:46.698" v="232" actId="20577"/>
          <ac:spMkLst>
            <pc:docMk/>
            <pc:sldMk cId="2518069933" sldId="532"/>
            <ac:spMk id="10" creationId="{D824EFCE-47F5-EF85-C731-AAE43866BAFA}"/>
          </ac:spMkLst>
        </pc:spChg>
      </pc:sldChg>
      <pc:sldChg chg="addSp modSp add mod">
        <pc:chgData name="Kei Li" userId="067205f8234bb4d5" providerId="LiveId" clId="{BA07BE08-E6CB-4E8C-8668-D532CD3AF231}" dt="2026-01-04T05:43:10.271" v="851"/>
        <pc:sldMkLst>
          <pc:docMk/>
          <pc:sldMk cId="1786152297" sldId="533"/>
        </pc:sldMkLst>
        <pc:spChg chg="add mod">
          <ac:chgData name="Kei Li" userId="067205f8234bb4d5" providerId="LiveId" clId="{BA07BE08-E6CB-4E8C-8668-D532CD3AF231}" dt="2026-01-04T05:41:37.210" v="666" actId="1037"/>
          <ac:spMkLst>
            <pc:docMk/>
            <pc:sldMk cId="1786152297" sldId="533"/>
            <ac:spMk id="2" creationId="{6276E9B7-5911-49CB-445C-4D2931B4EFBE}"/>
          </ac:spMkLst>
        </pc:spChg>
        <pc:spChg chg="add mod">
          <ac:chgData name="Kei Li" userId="067205f8234bb4d5" providerId="LiveId" clId="{BA07BE08-E6CB-4E8C-8668-D532CD3AF231}" dt="2026-01-04T05:43:10.271" v="851"/>
          <ac:spMkLst>
            <pc:docMk/>
            <pc:sldMk cId="1786152297" sldId="533"/>
            <ac:spMk id="3" creationId="{B6DB6B42-D809-0FE3-F1F3-194E6E10BE4F}"/>
          </ac:spMkLst>
        </pc:spChg>
        <pc:spChg chg="mod">
          <ac:chgData name="Kei Li" userId="067205f8234bb4d5" providerId="LiveId" clId="{BA07BE08-E6CB-4E8C-8668-D532CD3AF231}" dt="2026-01-04T05:41:31.980" v="649" actId="207"/>
          <ac:spMkLst>
            <pc:docMk/>
            <pc:sldMk cId="1786152297" sldId="533"/>
            <ac:spMk id="13" creationId="{CCD3D82D-1857-A7B8-504B-F38329CE896C}"/>
          </ac:spMkLst>
        </pc:spChg>
      </pc:sldChg>
      <pc:sldChg chg="addSp delSp modSp add mod">
        <pc:chgData name="Kei Li" userId="067205f8234bb4d5" providerId="LiveId" clId="{BA07BE08-E6CB-4E8C-8668-D532CD3AF231}" dt="2026-01-04T05:43:12.047" v="852"/>
        <pc:sldMkLst>
          <pc:docMk/>
          <pc:sldMk cId="1042542581" sldId="534"/>
        </pc:sldMkLst>
        <pc:spChg chg="add mod">
          <ac:chgData name="Kei Li" userId="067205f8234bb4d5" providerId="LiveId" clId="{BA07BE08-E6CB-4E8C-8668-D532CD3AF231}" dt="2026-01-04T05:43:12.047" v="852"/>
          <ac:spMkLst>
            <pc:docMk/>
            <pc:sldMk cId="1042542581" sldId="534"/>
            <ac:spMk id="3" creationId="{A92EF63F-6E2D-025F-A127-CAD4FC12B5B1}"/>
          </ac:spMkLst>
        </pc:spChg>
      </pc:sldChg>
      <pc:sldChg chg="addSp delSp modSp add mod">
        <pc:chgData name="Kei Li" userId="067205f8234bb4d5" providerId="LiveId" clId="{BA07BE08-E6CB-4E8C-8668-D532CD3AF231}" dt="2026-01-04T05:43:13.264" v="853"/>
        <pc:sldMkLst>
          <pc:docMk/>
          <pc:sldMk cId="1291083160" sldId="535"/>
        </pc:sldMkLst>
        <pc:spChg chg="add mod">
          <ac:chgData name="Kei Li" userId="067205f8234bb4d5" providerId="LiveId" clId="{BA07BE08-E6CB-4E8C-8668-D532CD3AF231}" dt="2026-01-04T05:43:13.264" v="853"/>
          <ac:spMkLst>
            <pc:docMk/>
            <pc:sldMk cId="1291083160" sldId="535"/>
            <ac:spMk id="3" creationId="{447BBD30-62C5-DB6C-9B17-1CBA1D6D8F32}"/>
          </ac:spMkLst>
        </pc:spChg>
        <pc:spChg chg="mod">
          <ac:chgData name="Kei Li" userId="067205f8234bb4d5" providerId="LiveId" clId="{BA07BE08-E6CB-4E8C-8668-D532CD3AF231}" dt="2026-01-04T05:42:37.857" v="806" actId="27636"/>
          <ac:spMkLst>
            <pc:docMk/>
            <pc:sldMk cId="1291083160" sldId="535"/>
            <ac:spMk id="13" creationId="{20257A41-1C79-6E17-A320-93050AF6ED6B}"/>
          </ac:spMkLst>
        </pc:spChg>
      </pc:sldChg>
      <pc:sldChg chg="add">
        <pc:chgData name="Kei Li" userId="067205f8234bb4d5" providerId="LiveId" clId="{BA07BE08-E6CB-4E8C-8668-D532CD3AF231}" dt="2026-01-04T05:46:05.416" v="854"/>
        <pc:sldMkLst>
          <pc:docMk/>
          <pc:sldMk cId="3488508609" sldId="536"/>
        </pc:sldMkLst>
      </pc:sldChg>
      <pc:sldChg chg="add">
        <pc:chgData name="Kei Li" userId="067205f8234bb4d5" providerId="LiveId" clId="{BA07BE08-E6CB-4E8C-8668-D532CD3AF231}" dt="2026-01-04T05:46:05.416" v="854"/>
        <pc:sldMkLst>
          <pc:docMk/>
          <pc:sldMk cId="3722102750" sldId="537"/>
        </pc:sldMkLst>
      </pc:sldChg>
      <pc:sldChg chg="add">
        <pc:chgData name="Kei Li" userId="067205f8234bb4d5" providerId="LiveId" clId="{BA07BE08-E6CB-4E8C-8668-D532CD3AF231}" dt="2026-01-04T05:46:05.416" v="854"/>
        <pc:sldMkLst>
          <pc:docMk/>
          <pc:sldMk cId="159952719" sldId="538"/>
        </pc:sldMkLst>
      </pc:sldChg>
    </pc:docChg>
  </pc:docChgLst>
  <pc:docChgLst>
    <pc:chgData name="Kei Li" userId="067205f8234bb4d5" providerId="LiveId" clId="{D6659A0F-0094-4495-985C-4AF568184526}"/>
    <pc:docChg chg="undo custSel addSld delSld modSld">
      <pc:chgData name="Kei Li" userId="067205f8234bb4d5" providerId="LiveId" clId="{D6659A0F-0094-4495-985C-4AF568184526}" dt="2026-01-07T08:34:25.897" v="395" actId="20577"/>
      <pc:docMkLst>
        <pc:docMk/>
      </pc:docMkLst>
      <pc:sldChg chg="delSp modSp mod">
        <pc:chgData name="Kei Li" userId="067205f8234bb4d5" providerId="LiveId" clId="{D6659A0F-0094-4495-985C-4AF568184526}" dt="2026-01-07T08:19:56.726" v="216" actId="1076"/>
        <pc:sldMkLst>
          <pc:docMk/>
          <pc:sldMk cId="3000680113" sldId="502"/>
        </pc:sldMkLst>
        <pc:spChg chg="mod">
          <ac:chgData name="Kei Li" userId="067205f8234bb4d5" providerId="LiveId" clId="{D6659A0F-0094-4495-985C-4AF568184526}" dt="2026-01-07T08:19:56.726" v="216" actId="1076"/>
          <ac:spMkLst>
            <pc:docMk/>
            <pc:sldMk cId="3000680113" sldId="502"/>
            <ac:spMk id="6" creationId="{D18728D6-64FA-333A-5FAB-566D4DF08158}"/>
          </ac:spMkLst>
        </pc:spChg>
      </pc:sldChg>
      <pc:sldChg chg="addSp modSp mod">
        <pc:chgData name="Kei Li" userId="067205f8234bb4d5" providerId="LiveId" clId="{D6659A0F-0094-4495-985C-4AF568184526}" dt="2026-01-07T08:15:19.222" v="202" actId="20577"/>
        <pc:sldMkLst>
          <pc:docMk/>
          <pc:sldMk cId="1954126764" sldId="517"/>
        </pc:sldMkLst>
        <pc:spChg chg="add mod">
          <ac:chgData name="Kei Li" userId="067205f8234bb4d5" providerId="LiveId" clId="{D6659A0F-0094-4495-985C-4AF568184526}" dt="2026-01-07T08:15:19.222" v="202" actId="20577"/>
          <ac:spMkLst>
            <pc:docMk/>
            <pc:sldMk cId="1954126764" sldId="517"/>
            <ac:spMk id="8" creationId="{1C156A80-04DE-FE89-C333-F3F71DC9013D}"/>
          </ac:spMkLst>
        </pc:spChg>
        <pc:picChg chg="add mod">
          <ac:chgData name="Kei Li" userId="067205f8234bb4d5" providerId="LiveId" clId="{D6659A0F-0094-4495-985C-4AF568184526}" dt="2026-01-07T08:14:23.505" v="96" actId="1076"/>
          <ac:picMkLst>
            <pc:docMk/>
            <pc:sldMk cId="1954126764" sldId="517"/>
            <ac:picMk id="5" creationId="{24824BA8-FF2D-D9D2-DA55-21497011CA25}"/>
          </ac:picMkLst>
        </pc:picChg>
      </pc:sldChg>
      <pc:sldChg chg="addSp delSp modSp mod">
        <pc:chgData name="Kei Li" userId="067205f8234bb4d5" providerId="LiveId" clId="{D6659A0F-0094-4495-985C-4AF568184526}" dt="2026-01-07T08:20:20.915" v="219" actId="167"/>
        <pc:sldMkLst>
          <pc:docMk/>
          <pc:sldMk cId="1771841447" sldId="527"/>
        </pc:sldMkLst>
        <pc:spChg chg="add mod">
          <ac:chgData name="Kei Li" userId="067205f8234bb4d5" providerId="LiveId" clId="{D6659A0F-0094-4495-985C-4AF568184526}" dt="2026-01-07T08:20:04.771" v="218"/>
          <ac:spMkLst>
            <pc:docMk/>
            <pc:sldMk cId="1771841447" sldId="527"/>
            <ac:spMk id="12" creationId="{9D8991C7-4D2A-1A84-5736-2FAA1D9A36C2}"/>
          </ac:spMkLst>
        </pc:spChg>
        <pc:spChg chg="ord">
          <ac:chgData name="Kei Li" userId="067205f8234bb4d5" providerId="LiveId" clId="{D6659A0F-0094-4495-985C-4AF568184526}" dt="2026-01-07T08:20:20.915" v="219" actId="167"/>
          <ac:spMkLst>
            <pc:docMk/>
            <pc:sldMk cId="1771841447" sldId="527"/>
            <ac:spMk id="14" creationId="{E825D107-ED23-8087-F261-6A4B580A2919}"/>
          </ac:spMkLst>
        </pc:spChg>
      </pc:sldChg>
      <pc:sldChg chg="addSp delSp modSp mod">
        <pc:chgData name="Kei Li" userId="067205f8234bb4d5" providerId="LiveId" clId="{D6659A0F-0094-4495-985C-4AF568184526}" dt="2026-01-07T08:19:52.479" v="214" actId="478"/>
        <pc:sldMkLst>
          <pc:docMk/>
          <pc:sldMk cId="3323029916" sldId="529"/>
        </pc:sldMkLst>
        <pc:spChg chg="add mod">
          <ac:chgData name="Kei Li" userId="067205f8234bb4d5" providerId="LiveId" clId="{D6659A0F-0094-4495-985C-4AF568184526}" dt="2026-01-07T08:19:37.412" v="212"/>
          <ac:spMkLst>
            <pc:docMk/>
            <pc:sldMk cId="3323029916" sldId="529"/>
            <ac:spMk id="7" creationId="{67F66597-6CAE-9676-E6C5-05894F442F8C}"/>
          </ac:spMkLst>
        </pc:spChg>
        <pc:picChg chg="add del">
          <ac:chgData name="Kei Li" userId="067205f8234bb4d5" providerId="LiveId" clId="{D6659A0F-0094-4495-985C-4AF568184526}" dt="2026-01-07T08:19:52.479" v="214" actId="478"/>
          <ac:picMkLst>
            <pc:docMk/>
            <pc:sldMk cId="3323029916" sldId="529"/>
            <ac:picMk id="4" creationId="{FFC7D2D2-6CE4-8ABF-1BFC-F04AEB35AC95}"/>
          </ac:picMkLst>
        </pc:picChg>
      </pc:sldChg>
      <pc:sldChg chg="addSp delSp modSp mod">
        <pc:chgData name="Kei Li" userId="067205f8234bb4d5" providerId="LiveId" clId="{D6659A0F-0094-4495-985C-4AF568184526}" dt="2026-01-07T08:34:25.897" v="395" actId="20577"/>
        <pc:sldMkLst>
          <pc:docMk/>
          <pc:sldMk cId="2518069933" sldId="532"/>
        </pc:sldMkLst>
        <pc:spChg chg="add mod">
          <ac:chgData name="Kei Li" userId="067205f8234bb4d5" providerId="LiveId" clId="{D6659A0F-0094-4495-985C-4AF568184526}" dt="2026-01-07T08:24:04.017" v="230" actId="167"/>
          <ac:spMkLst>
            <pc:docMk/>
            <pc:sldMk cId="2518069933" sldId="532"/>
            <ac:spMk id="12" creationId="{E9219446-CAE2-C1B6-69CC-B1DAA66E368D}"/>
          </ac:spMkLst>
        </pc:spChg>
        <pc:spChg chg="add mod">
          <ac:chgData name="Kei Li" userId="067205f8234bb4d5" providerId="LiveId" clId="{D6659A0F-0094-4495-985C-4AF568184526}" dt="2026-01-07T08:27:21.653" v="352" actId="20577"/>
          <ac:spMkLst>
            <pc:docMk/>
            <pc:sldMk cId="2518069933" sldId="532"/>
            <ac:spMk id="17" creationId="{F3EB26DF-988D-CE18-1978-A5B03E30D8EC}"/>
          </ac:spMkLst>
        </pc:spChg>
        <pc:spChg chg="add mod">
          <ac:chgData name="Kei Li" userId="067205f8234bb4d5" providerId="LiveId" clId="{D6659A0F-0094-4495-985C-4AF568184526}" dt="2026-01-07T08:34:25.897" v="395" actId="20577"/>
          <ac:spMkLst>
            <pc:docMk/>
            <pc:sldMk cId="2518069933" sldId="532"/>
            <ac:spMk id="18" creationId="{501BDBFE-34E4-3B21-F287-F3D75EBCFC38}"/>
          </ac:spMkLst>
        </pc:spChg>
        <pc:picChg chg="add mod">
          <ac:chgData name="Kei Li" userId="067205f8234bb4d5" providerId="LiveId" clId="{D6659A0F-0094-4495-985C-4AF568184526}" dt="2026-01-07T08:27:09.084" v="346" actId="1076"/>
          <ac:picMkLst>
            <pc:docMk/>
            <pc:sldMk cId="2518069933" sldId="532"/>
            <ac:picMk id="5" creationId="{627CE1E1-31F6-40D1-1706-C87E32FDB46D}"/>
          </ac:picMkLst>
        </pc:picChg>
        <pc:picChg chg="add mod">
          <ac:chgData name="Kei Li" userId="067205f8234bb4d5" providerId="LiveId" clId="{D6659A0F-0094-4495-985C-4AF568184526}" dt="2026-01-07T08:25:51.163" v="244" actId="167"/>
          <ac:picMkLst>
            <pc:docMk/>
            <pc:sldMk cId="2518069933" sldId="532"/>
            <ac:picMk id="15" creationId="{2C153DBB-44A9-5AFB-351A-788790FA4D1E}"/>
          </ac:picMkLst>
        </pc:picChg>
        <pc:picChg chg="add mod">
          <ac:chgData name="Kei Li" userId="067205f8234bb4d5" providerId="LiveId" clId="{D6659A0F-0094-4495-985C-4AF568184526}" dt="2026-01-07T08:26:56.530" v="302" actId="1076"/>
          <ac:picMkLst>
            <pc:docMk/>
            <pc:sldMk cId="2518069933" sldId="532"/>
            <ac:picMk id="1026" creationId="{307628FC-2A28-A7E5-1EB2-06AAEDB87D38}"/>
          </ac:picMkLst>
        </pc:picChg>
      </pc:sldChg>
      <pc:sldChg chg="addSp modSp mod">
        <pc:chgData name="Kei Li" userId="067205f8234bb4d5" providerId="LiveId" clId="{D6659A0F-0094-4495-985C-4AF568184526}" dt="2026-01-07T08:12:40.370" v="86" actId="20577"/>
        <pc:sldMkLst>
          <pc:docMk/>
          <pc:sldMk cId="1786152297" sldId="533"/>
        </pc:sldMkLst>
        <pc:spChg chg="mod">
          <ac:chgData name="Kei Li" userId="067205f8234bb4d5" providerId="LiveId" clId="{D6659A0F-0094-4495-985C-4AF568184526}" dt="2026-01-07T08:12:40.370" v="86" actId="20577"/>
          <ac:spMkLst>
            <pc:docMk/>
            <pc:sldMk cId="1786152297" sldId="533"/>
            <ac:spMk id="2" creationId="{6276E9B7-5911-49CB-445C-4D2931B4EFBE}"/>
          </ac:spMkLst>
        </pc:spChg>
        <pc:picChg chg="add mod">
          <ac:chgData name="Kei Li" userId="067205f8234bb4d5" providerId="LiveId" clId="{D6659A0F-0094-4495-985C-4AF568184526}" dt="2026-01-07T08:11:55.446" v="53" actId="1038"/>
          <ac:picMkLst>
            <pc:docMk/>
            <pc:sldMk cId="1786152297" sldId="533"/>
            <ac:picMk id="5" creationId="{F2C3F52B-AC71-C1B4-2A5C-97404B593ED2}"/>
          </ac:picMkLst>
        </pc:picChg>
        <pc:picChg chg="add mod">
          <ac:chgData name="Kei Li" userId="067205f8234bb4d5" providerId="LiveId" clId="{D6659A0F-0094-4495-985C-4AF568184526}" dt="2026-01-07T08:12:17.655" v="76" actId="1035"/>
          <ac:picMkLst>
            <pc:docMk/>
            <pc:sldMk cId="1786152297" sldId="533"/>
            <ac:picMk id="12" creationId="{6D9EF60F-C072-4D1D-45B8-D1014354ADF3}"/>
          </ac:picMkLst>
        </pc:picChg>
        <pc:picChg chg="add mod">
          <ac:chgData name="Kei Li" userId="067205f8234bb4d5" providerId="LiveId" clId="{D6659A0F-0094-4495-985C-4AF568184526}" dt="2026-01-07T08:12:13.402" v="61" actId="1037"/>
          <ac:picMkLst>
            <pc:docMk/>
            <pc:sldMk cId="1786152297" sldId="533"/>
            <ac:picMk id="16" creationId="{08F91263-0C3C-CDBE-064A-BE322402B725}"/>
          </ac:picMkLst>
        </pc:picChg>
      </pc:sldChg>
      <pc:sldChg chg="addSp delSp modSp mod">
        <pc:chgData name="Kei Li" userId="067205f8234bb4d5" providerId="LiveId" clId="{D6659A0F-0094-4495-985C-4AF568184526}" dt="2026-01-07T08:12:43.814" v="92" actId="20577"/>
        <pc:sldMkLst>
          <pc:docMk/>
          <pc:sldMk cId="1042542581" sldId="534"/>
        </pc:sldMkLst>
        <pc:spChg chg="mod">
          <ac:chgData name="Kei Li" userId="067205f8234bb4d5" providerId="LiveId" clId="{D6659A0F-0094-4495-985C-4AF568184526}" dt="2026-01-07T08:12:43.814" v="92" actId="20577"/>
          <ac:spMkLst>
            <pc:docMk/>
            <pc:sldMk cId="1042542581" sldId="534"/>
            <ac:spMk id="2" creationId="{0EB6657B-E7D8-0BD8-3D7A-2CFE8B8CBD05}"/>
          </ac:spMkLst>
        </pc:spChg>
      </pc:sldChg>
      <pc:sldChg chg="addSp modSp add">
        <pc:chgData name="Kei Li" userId="067205f8234bb4d5" providerId="LiveId" clId="{D6659A0F-0094-4495-985C-4AF568184526}" dt="2026-01-07T08:08:24.026" v="1"/>
        <pc:sldMkLst>
          <pc:docMk/>
          <pc:sldMk cId="478105578" sldId="539"/>
        </pc:sldMkLst>
        <pc:spChg chg="mod">
          <ac:chgData name="Kei Li" userId="067205f8234bb4d5" providerId="LiveId" clId="{D6659A0F-0094-4495-985C-4AF568184526}" dt="2026-01-07T08:08:24.026" v="1"/>
          <ac:spMkLst>
            <pc:docMk/>
            <pc:sldMk cId="478105578" sldId="539"/>
            <ac:spMk id="17" creationId="{40A98743-F162-BAFB-3A6E-987794F2A3AC}"/>
          </ac:spMkLst>
        </pc:spChg>
        <pc:grpChg chg="add mod">
          <ac:chgData name="Kei Li" userId="067205f8234bb4d5" providerId="LiveId" clId="{D6659A0F-0094-4495-985C-4AF568184526}" dt="2026-01-07T08:08:24.026" v="1"/>
          <ac:grpSpMkLst>
            <pc:docMk/>
            <pc:sldMk cId="478105578" sldId="539"/>
            <ac:grpSpMk id="7" creationId="{9B303712-D4FF-6067-7BF3-A99DBFDAEB6D}"/>
          </ac:grpSpMkLst>
        </pc:grpChg>
        <pc:picChg chg="mod">
          <ac:chgData name="Kei Li" userId="067205f8234bb4d5" providerId="LiveId" clId="{D6659A0F-0094-4495-985C-4AF568184526}" dt="2026-01-07T08:08:24.026" v="1"/>
          <ac:picMkLst>
            <pc:docMk/>
            <pc:sldMk cId="478105578" sldId="539"/>
            <ac:picMk id="12" creationId="{0E30E7A7-75F7-DAA7-5191-8D6A7A9C35F9}"/>
          </ac:picMkLst>
        </pc:picChg>
      </pc:sldChg>
      <pc:sldChg chg="add">
        <pc:chgData name="Kei Li" userId="067205f8234bb4d5" providerId="LiveId" clId="{D6659A0F-0094-4495-985C-4AF568184526}" dt="2026-01-07T08:17:46.695" v="205"/>
        <pc:sldMkLst>
          <pc:docMk/>
          <pc:sldMk cId="3447782006" sldId="540"/>
        </pc:sldMkLst>
      </pc:sldChg>
      <pc:sldChg chg="add">
        <pc:chgData name="Kei Li" userId="067205f8234bb4d5" providerId="LiveId" clId="{D6659A0F-0094-4495-985C-4AF568184526}" dt="2026-01-07T08:22:34.834" v="220"/>
        <pc:sldMkLst>
          <pc:docMk/>
          <pc:sldMk cId="3886861707" sldId="54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67123-AC50-4902-B84E-A186EAC90578}" type="datetimeFigureOut">
              <a:rPr lang="zh-TW" altLang="en-US" smtClean="0"/>
              <a:t>2026/1/12</a:t>
            </a:fld>
            <a:endParaRPr lang="zh-TW" altLang="en-US"/>
          </a:p>
        </p:txBody>
      </p:sp>
      <p:sp>
        <p:nvSpPr>
          <p:cNvPr id="4" name="投影片影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FD301B-AE39-4263-A549-A9076C8B709C}" type="slidenum">
              <a:rPr lang="zh-TW" altLang="en-US" smtClean="0"/>
              <a:t>‹#›</a:t>
            </a:fld>
            <a:endParaRPr lang="zh-TW" altLang="en-US"/>
          </a:p>
        </p:txBody>
      </p:sp>
    </p:spTree>
    <p:extLst>
      <p:ext uri="{BB962C8B-B14F-4D97-AF65-F5344CB8AC3E}">
        <p14:creationId xmlns:p14="http://schemas.microsoft.com/office/powerpoint/2010/main" val="87729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8160C7-B490-0262-4619-6BBEB48C17D4}"/>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2819E5A4-6FF5-3A40-E4B9-E7DC7B54CC71}"/>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9BFED6B9-5EBF-53A0-AC74-7B96859E45EB}"/>
              </a:ext>
            </a:extLst>
          </p:cNvPr>
          <p:cNvSpPr>
            <a:spLocks noGrp="1"/>
          </p:cNvSpPr>
          <p:nvPr>
            <p:ph type="body" idx="1"/>
          </p:nvPr>
        </p:nvSpPr>
        <p:spPr/>
        <p:txBody>
          <a:bodyPr/>
          <a:lstStyle/>
          <a:p>
            <a:r>
              <a:rPr lang="en-US" altLang="zh-TW" dirty="0">
                <a:ea typeface="新細明體"/>
                <a:cs typeface="Calibri"/>
              </a:rPr>
              <a:t>Talks over the last 3 days have demonstrated different strategies and </a:t>
            </a:r>
            <a:r>
              <a:rPr lang="en-US" altLang="zh-TW" dirty="0" err="1">
                <a:ea typeface="新細明體"/>
                <a:cs typeface="Calibri"/>
              </a:rPr>
              <a:t>techinques</a:t>
            </a:r>
            <a:r>
              <a:rPr lang="en-US" altLang="zh-TW" dirty="0">
                <a:ea typeface="新細明體"/>
                <a:cs typeface="Calibri"/>
              </a:rPr>
              <a:t> in probing he nature of DM via gravitational lensing.</a:t>
            </a:r>
          </a:p>
          <a:p>
            <a:r>
              <a:rPr lang="en-US" altLang="zh-TW" dirty="0">
                <a:ea typeface="新細明體"/>
                <a:cs typeface="Calibri"/>
              </a:rPr>
              <a:t>Here today, I shall introduce one of the latest and arguably the cleanest strategy in investigating DM, with another branch under lensing – cluster microlensing events.</a:t>
            </a:r>
          </a:p>
          <a:p>
            <a:r>
              <a:rPr lang="en-US" altLang="zh-TW" dirty="0">
                <a:ea typeface="新細明體"/>
                <a:cs typeface="Calibri"/>
              </a:rPr>
              <a:t>Last two talks of pat and </a:t>
            </a:r>
            <a:r>
              <a:rPr lang="en-US" altLang="zh-TW" dirty="0" err="1">
                <a:ea typeface="新細明體"/>
                <a:cs typeface="Calibri"/>
              </a:rPr>
              <a:t>adi</a:t>
            </a:r>
            <a:r>
              <a:rPr lang="en-US" altLang="zh-TW" dirty="0">
                <a:ea typeface="新細明體"/>
                <a:cs typeface="Calibri"/>
              </a:rPr>
              <a:t> gave a nice introduction…… in this talk I shall make use of this image – the dragon arc – to first: demonstrate the technique in deriving transient detection rate; and 2</a:t>
            </a:r>
            <a:r>
              <a:rPr lang="en-US" altLang="zh-TW" baseline="30000" dirty="0">
                <a:ea typeface="新細明體"/>
                <a:cs typeface="Calibri"/>
              </a:rPr>
              <a:t>nd</a:t>
            </a:r>
            <a:r>
              <a:rPr lang="en-US" altLang="zh-TW" dirty="0">
                <a:ea typeface="新細明體"/>
                <a:cs typeface="Calibri"/>
              </a:rPr>
              <a:t>, show you how do we confront the nature of DM using the transients.</a:t>
            </a:r>
          </a:p>
          <a:p>
            <a:r>
              <a:rPr lang="en-US" altLang="zh-TW" dirty="0">
                <a:ea typeface="新細明體"/>
                <a:cs typeface="Calibri"/>
              </a:rPr>
              <a:t>In this RGB image, we have overlaid white and yellow dots – detection from the Flashlights survey introduced by pat earlier; and the latest discovery using CANUCS+ MAGNIF JWST observation in the nature of Yoshinobu.</a:t>
            </a:r>
          </a:p>
          <a:p>
            <a:r>
              <a:rPr lang="en-US" altLang="zh-TW" dirty="0">
                <a:ea typeface="新細明體"/>
                <a:cs typeface="Calibri"/>
              </a:rPr>
              <a:t>The white curve – our familiar old friend, the critical curve predicted by one of the lens models; with green line the \pm 100 macro-magnification.</a:t>
            </a:r>
          </a:p>
          <a:p>
            <a:r>
              <a:rPr lang="en-US" altLang="zh-TW" dirty="0">
                <a:ea typeface="新細明體"/>
                <a:cs typeface="Calibri"/>
              </a:rPr>
              <a:t>Apparently, inside of this </a:t>
            </a:r>
            <a:r>
              <a:rPr lang="en-US" altLang="zh-TW" dirty="0" err="1">
                <a:ea typeface="新細明體"/>
                <a:cs typeface="Calibri"/>
              </a:rPr>
              <a:t>cruve</a:t>
            </a:r>
            <a:r>
              <a:rPr lang="en-US" altLang="zh-TW" dirty="0">
                <a:ea typeface="新細明體"/>
                <a:cs typeface="Calibri"/>
              </a:rPr>
              <a:t> is the negative parity – supercritical mass; contrast; outside, subcritical density.</a:t>
            </a:r>
          </a:p>
          <a:p>
            <a:r>
              <a:rPr lang="en-US" altLang="zh-TW" dirty="0">
                <a:ea typeface="新細明體"/>
                <a:cs typeface="Calibri"/>
              </a:rPr>
              <a:t>IF this lens model is correct – most of the transients are located in the negative parity – what does that mean?</a:t>
            </a:r>
          </a:p>
          <a:p>
            <a:r>
              <a:rPr lang="en-US" altLang="zh-TW" dirty="0">
                <a:ea typeface="新細明體"/>
                <a:cs typeface="Calibri"/>
              </a:rPr>
              <a:t>We shall show later in this talk that WIMPS </a:t>
            </a:r>
            <a:r>
              <a:rPr lang="en-US" altLang="zh-TW" dirty="0" err="1">
                <a:ea typeface="新細明體"/>
                <a:cs typeface="Calibri"/>
              </a:rPr>
              <a:t>subhalo</a:t>
            </a:r>
            <a:r>
              <a:rPr lang="en-US" altLang="zh-TW" dirty="0">
                <a:ea typeface="新細明體"/>
                <a:cs typeface="Calibri"/>
              </a:rPr>
              <a:t> predict skewness towards the positive parity; density modulation predicted under </a:t>
            </a:r>
            <a:r>
              <a:rPr lang="en-US" altLang="zh-TW" dirty="0" err="1">
                <a:ea typeface="新細明體"/>
                <a:cs typeface="Calibri"/>
              </a:rPr>
              <a:t>waveDM</a:t>
            </a:r>
            <a:r>
              <a:rPr lang="en-US" altLang="zh-TW" dirty="0">
                <a:ea typeface="新細明體"/>
                <a:cs typeface="Calibri"/>
              </a:rPr>
              <a:t> paradigm predict skewness towards the negative parity</a:t>
            </a:r>
          </a:p>
          <a:p>
            <a:endParaRPr lang="en-US" altLang="zh-TW" dirty="0">
              <a:ea typeface="新細明體"/>
              <a:cs typeface="Calibri"/>
            </a:endParaRPr>
          </a:p>
          <a:p>
            <a:r>
              <a:rPr lang="en-US" altLang="zh-TW" dirty="0">
                <a:ea typeface="新細明體"/>
                <a:cs typeface="Calibri"/>
              </a:rPr>
              <a:t>Remove the green curves</a:t>
            </a:r>
          </a:p>
          <a:p>
            <a:endParaRPr lang="en-US" altLang="zh-TW" dirty="0">
              <a:ea typeface="新細明體"/>
              <a:cs typeface="Calibri"/>
            </a:endParaRPr>
          </a:p>
          <a:p>
            <a:r>
              <a:rPr lang="en-US" altLang="zh-TW" dirty="0">
                <a:ea typeface="新細明體"/>
                <a:cs typeface="Calibri"/>
              </a:rPr>
              <a:t>Let me draw your attention to only the white curve – from our lens model.</a:t>
            </a:r>
          </a:p>
          <a:p>
            <a:r>
              <a:rPr lang="en-US" altLang="zh-TW" dirty="0">
                <a:ea typeface="新細明體"/>
                <a:cs typeface="Calibri"/>
              </a:rPr>
              <a:t>3 things:</a:t>
            </a:r>
          </a:p>
          <a:p>
            <a:r>
              <a:rPr lang="en-US" altLang="zh-TW" dirty="0">
                <a:ea typeface="新細明體"/>
                <a:cs typeface="Calibri"/>
              </a:rPr>
              <a:t>1) most of the transient do not fall on the CC;</a:t>
            </a:r>
          </a:p>
          <a:p>
            <a:r>
              <a:rPr lang="en-US" altLang="zh-TW" dirty="0">
                <a:ea typeface="新細明體"/>
                <a:cs typeface="Calibri"/>
              </a:rPr>
              <a:t>2) More transients on the –</a:t>
            </a:r>
            <a:r>
              <a:rPr lang="en-US" altLang="zh-TW" dirty="0" err="1">
                <a:ea typeface="新細明體"/>
                <a:cs typeface="Calibri"/>
              </a:rPr>
              <a:t>ve</a:t>
            </a:r>
            <a:r>
              <a:rPr lang="en-US" altLang="zh-TW" dirty="0">
                <a:ea typeface="新細明體"/>
                <a:cs typeface="Calibri"/>
              </a:rPr>
              <a:t> than +</a:t>
            </a:r>
            <a:r>
              <a:rPr lang="en-US" altLang="zh-TW" dirty="0" err="1">
                <a:ea typeface="新細明體"/>
                <a:cs typeface="Calibri"/>
              </a:rPr>
              <a:t>ve</a:t>
            </a:r>
            <a:endParaRPr lang="en-US" altLang="zh-TW" dirty="0">
              <a:ea typeface="新細明體"/>
              <a:cs typeface="Calibri"/>
            </a:endParaRPr>
          </a:p>
          <a:p>
            <a:r>
              <a:rPr lang="en-US" altLang="zh-TW" dirty="0">
                <a:ea typeface="新細明體"/>
                <a:cs typeface="Calibri"/>
              </a:rPr>
              <a:t>Then the rest is how do we explain this?</a:t>
            </a:r>
          </a:p>
          <a:p>
            <a:r>
              <a:rPr lang="en-US" altLang="zh-TW" dirty="0">
                <a:ea typeface="新細明體"/>
                <a:cs typeface="Calibri"/>
              </a:rPr>
              <a:t>In my talk I am </a:t>
            </a:r>
            <a:r>
              <a:rPr lang="en-US" altLang="zh-TW" dirty="0" err="1">
                <a:ea typeface="新細明體"/>
                <a:cs typeface="Calibri"/>
              </a:rPr>
              <a:t>gonna</a:t>
            </a:r>
            <a:r>
              <a:rPr lang="en-US" altLang="zh-TW" dirty="0">
                <a:ea typeface="新細明體"/>
                <a:cs typeface="Calibri"/>
              </a:rPr>
              <a:t> show you that this skewness can be explained if DM comprises ultra-light particles.</a:t>
            </a:r>
          </a:p>
          <a:p>
            <a:r>
              <a:rPr lang="en-US" altLang="zh-TW" dirty="0">
                <a:ea typeface="新細明體"/>
                <a:cs typeface="Calibri"/>
              </a:rPr>
              <a:t>If DM comprises ultra massive particles, this would predict more transients on the positive parity than negative parity</a:t>
            </a:r>
          </a:p>
        </p:txBody>
      </p:sp>
      <p:sp>
        <p:nvSpPr>
          <p:cNvPr id="4" name="投影片編號版面配置區 3">
            <a:extLst>
              <a:ext uri="{FF2B5EF4-FFF2-40B4-BE49-F238E27FC236}">
                <a16:creationId xmlns:a16="http://schemas.microsoft.com/office/drawing/2014/main" id="{47B99755-D84C-3F5D-5E56-92F1DF053B0A}"/>
              </a:ext>
            </a:extLst>
          </p:cNvPr>
          <p:cNvSpPr>
            <a:spLocks noGrp="1"/>
          </p:cNvSpPr>
          <p:nvPr>
            <p:ph type="sldNum" sz="quarter" idx="5"/>
          </p:nvPr>
        </p:nvSpPr>
        <p:spPr/>
        <p:txBody>
          <a:bodyPr/>
          <a:lstStyle/>
          <a:p>
            <a:fld id="{43FD301B-AE39-4263-A549-A9076C8B709C}" type="slidenum">
              <a:rPr lang="zh-TW" altLang="en-US" smtClean="0"/>
              <a:t>1</a:t>
            </a:fld>
            <a:endParaRPr lang="zh-TW" altLang="en-US"/>
          </a:p>
        </p:txBody>
      </p:sp>
    </p:spTree>
    <p:extLst>
      <p:ext uri="{BB962C8B-B14F-4D97-AF65-F5344CB8AC3E}">
        <p14:creationId xmlns:p14="http://schemas.microsoft.com/office/powerpoint/2010/main" val="1024747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08723-AAC9-3605-C8B9-31B30855C111}"/>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6E7AC7D0-E746-77DC-883A-3D121689435C}"/>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318EBAC8-CF0A-F651-5C87-5ACD9F7A3676}"/>
              </a:ext>
            </a:extLst>
          </p:cNvPr>
          <p:cNvSpPr>
            <a:spLocks noGrp="1"/>
          </p:cNvSpPr>
          <p:nvPr>
            <p:ph type="body" idx="1"/>
          </p:nvPr>
        </p:nvSpPr>
        <p:spPr/>
        <p:txBody>
          <a:bodyPr/>
          <a:lstStyle/>
          <a:p>
            <a:r>
              <a:rPr lang="en-US" altLang="zh-TW" dirty="0">
                <a:ea typeface="新細明體"/>
              </a:rPr>
              <a:t>Get a better mind on the caustics</a:t>
            </a:r>
          </a:p>
          <a:p>
            <a:r>
              <a:rPr lang="en-US" altLang="zh-TW" dirty="0">
                <a:ea typeface="新細明體"/>
              </a:rPr>
              <a:t>Here I show you a simulation that you might be familiar with,</a:t>
            </a:r>
          </a:p>
          <a:p>
            <a:r>
              <a:rPr lang="en-US" altLang="zh-TW" dirty="0">
                <a:ea typeface="新細明體"/>
              </a:rPr>
              <a:t>Showing what happens when a background star move pass a foreground stars (dragon arc and the cluster)</a:t>
            </a:r>
          </a:p>
          <a:p>
            <a:r>
              <a:rPr lang="en-US" altLang="zh-TW" dirty="0">
                <a:ea typeface="新細明體"/>
              </a:rPr>
              <a:t>The </a:t>
            </a:r>
            <a:r>
              <a:rPr lang="en-US" altLang="zh-TW" dirty="0" err="1">
                <a:ea typeface="新細明體"/>
              </a:rPr>
              <a:t>bkg</a:t>
            </a:r>
            <a:r>
              <a:rPr lang="en-US" altLang="zh-TW" dirty="0">
                <a:ea typeface="新細明體"/>
              </a:rPr>
              <a:t> star multiplied, no resolve…</a:t>
            </a:r>
            <a:endParaRPr lang="zh-TW" altLang="en-US" dirty="0">
              <a:ea typeface="新細明體"/>
            </a:endParaRPr>
          </a:p>
        </p:txBody>
      </p:sp>
      <p:sp>
        <p:nvSpPr>
          <p:cNvPr id="4" name="投影片編號版面配置區 3">
            <a:extLst>
              <a:ext uri="{FF2B5EF4-FFF2-40B4-BE49-F238E27FC236}">
                <a16:creationId xmlns:a16="http://schemas.microsoft.com/office/drawing/2014/main" id="{6452A1B0-3950-514C-EBA5-78B0890BA835}"/>
              </a:ext>
            </a:extLst>
          </p:cNvPr>
          <p:cNvSpPr>
            <a:spLocks noGrp="1"/>
          </p:cNvSpPr>
          <p:nvPr>
            <p:ph type="sldNum" sz="quarter" idx="5"/>
          </p:nvPr>
        </p:nvSpPr>
        <p:spPr/>
        <p:txBody>
          <a:bodyPr/>
          <a:lstStyle/>
          <a:p>
            <a:fld id="{43FD301B-AE39-4263-A549-A9076C8B709C}" type="slidenum">
              <a:rPr lang="zh-TW" altLang="en-US" smtClean="0"/>
              <a:t>10</a:t>
            </a:fld>
            <a:endParaRPr lang="zh-TW" altLang="en-US"/>
          </a:p>
        </p:txBody>
      </p:sp>
    </p:spTree>
    <p:extLst>
      <p:ext uri="{BB962C8B-B14F-4D97-AF65-F5344CB8AC3E}">
        <p14:creationId xmlns:p14="http://schemas.microsoft.com/office/powerpoint/2010/main" val="3485851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568379-D6B0-299E-4633-DB659117080A}"/>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083103D3-7847-6100-43C3-02EFA87B018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40C8F535-785E-FB1B-A81A-8C285FFC0DE1}"/>
              </a:ext>
            </a:extLst>
          </p:cNvPr>
          <p:cNvSpPr>
            <a:spLocks noGrp="1"/>
          </p:cNvSpPr>
          <p:nvPr>
            <p:ph type="body" idx="1"/>
          </p:nvPr>
        </p:nvSpPr>
        <p:spPr/>
        <p:txBody>
          <a:bodyPr/>
          <a:lstStyle/>
          <a:p>
            <a:r>
              <a:rPr lang="en-US" altLang="zh-TW">
                <a:ea typeface="新細明體"/>
              </a:rPr>
              <a:t>In fact, this Is how the transient event happens.</a:t>
            </a:r>
          </a:p>
          <a:p>
            <a:r>
              <a:rPr lang="en-US" altLang="zh-TW">
                <a:ea typeface="新細明體"/>
              </a:rPr>
              <a:t>For example, we are observing the star in the 1</a:t>
            </a:r>
            <a:r>
              <a:rPr lang="en-US" altLang="zh-TW" baseline="30000">
                <a:ea typeface="新細明體"/>
              </a:rPr>
              <a:t>st</a:t>
            </a:r>
            <a:r>
              <a:rPr lang="en-US" altLang="zh-TW">
                <a:ea typeface="新細明體"/>
              </a:rPr>
              <a:t> window (in orange), where it doesn’t attain much magnification.</a:t>
            </a:r>
          </a:p>
          <a:p>
            <a:r>
              <a:rPr lang="en-US" altLang="zh-TW">
                <a:ea typeface="新細明體"/>
              </a:rPr>
              <a:t>Then if we are lucky enough, we would capture the brightening in the 2</a:t>
            </a:r>
            <a:r>
              <a:rPr lang="en-US" altLang="zh-TW" baseline="30000">
                <a:ea typeface="新細明體"/>
              </a:rPr>
              <a:t>nd</a:t>
            </a:r>
            <a:r>
              <a:rPr lang="en-US" altLang="zh-TW">
                <a:ea typeface="新細明體"/>
              </a:rPr>
              <a:t> window (in dark blue) thus detecting the star as a transient event.</a:t>
            </a:r>
            <a:endParaRPr lang="zh-TW" altLang="en-US">
              <a:ea typeface="新細明體"/>
            </a:endParaRPr>
          </a:p>
        </p:txBody>
      </p:sp>
      <p:sp>
        <p:nvSpPr>
          <p:cNvPr id="4" name="投影片編號版面配置區 3">
            <a:extLst>
              <a:ext uri="{FF2B5EF4-FFF2-40B4-BE49-F238E27FC236}">
                <a16:creationId xmlns:a16="http://schemas.microsoft.com/office/drawing/2014/main" id="{2E3E7965-CF0D-7A7D-FA0B-584CEB99D3FF}"/>
              </a:ext>
            </a:extLst>
          </p:cNvPr>
          <p:cNvSpPr>
            <a:spLocks noGrp="1"/>
          </p:cNvSpPr>
          <p:nvPr>
            <p:ph type="sldNum" sz="quarter" idx="5"/>
          </p:nvPr>
        </p:nvSpPr>
        <p:spPr/>
        <p:txBody>
          <a:bodyPr/>
          <a:lstStyle/>
          <a:p>
            <a:fld id="{43FD301B-AE39-4263-A549-A9076C8B709C}" type="slidenum">
              <a:rPr lang="zh-TW" altLang="en-US" smtClean="0"/>
              <a:t>11</a:t>
            </a:fld>
            <a:endParaRPr lang="zh-TW" altLang="en-US"/>
          </a:p>
        </p:txBody>
      </p:sp>
    </p:spTree>
    <p:extLst>
      <p:ext uri="{BB962C8B-B14F-4D97-AF65-F5344CB8AC3E}">
        <p14:creationId xmlns:p14="http://schemas.microsoft.com/office/powerpoint/2010/main" val="21147934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8C5B23-9174-8542-17D9-CED28E263CC9}"/>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34BD449F-6715-5651-2E46-16542682553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2F8FF1E5-0061-62B5-6AE9-90D337F0CD69}"/>
              </a:ext>
            </a:extLst>
          </p:cNvPr>
          <p:cNvSpPr>
            <a:spLocks noGrp="1"/>
          </p:cNvSpPr>
          <p:nvPr>
            <p:ph type="body" idx="1"/>
          </p:nvPr>
        </p:nvSpPr>
        <p:spPr/>
        <p:txBody>
          <a:bodyPr/>
          <a:lstStyle/>
          <a:p>
            <a:r>
              <a:rPr lang="en-US" altLang="zh-TW">
                <a:ea typeface="新細明體"/>
              </a:rPr>
              <a:t>In fact, this Is how the transient event happens.</a:t>
            </a:r>
          </a:p>
          <a:p>
            <a:r>
              <a:rPr lang="en-US" altLang="zh-TW">
                <a:ea typeface="新細明體"/>
              </a:rPr>
              <a:t>For example, we are observing the star in the 1</a:t>
            </a:r>
            <a:r>
              <a:rPr lang="en-US" altLang="zh-TW" baseline="30000">
                <a:ea typeface="新細明體"/>
              </a:rPr>
              <a:t>st</a:t>
            </a:r>
            <a:r>
              <a:rPr lang="en-US" altLang="zh-TW">
                <a:ea typeface="新細明體"/>
              </a:rPr>
              <a:t> window (in orange), where it doesn’t attain much magnification.</a:t>
            </a:r>
          </a:p>
          <a:p>
            <a:r>
              <a:rPr lang="en-US" altLang="zh-TW">
                <a:ea typeface="新細明體"/>
              </a:rPr>
              <a:t>Then if we are lucky enough, we would capture the brightening in the 2</a:t>
            </a:r>
            <a:r>
              <a:rPr lang="en-US" altLang="zh-TW" baseline="30000">
                <a:ea typeface="新細明體"/>
              </a:rPr>
              <a:t>nd</a:t>
            </a:r>
            <a:r>
              <a:rPr lang="en-US" altLang="zh-TW">
                <a:ea typeface="新細明體"/>
              </a:rPr>
              <a:t> window (in dark blue) thus detecting the star as a transient event.</a:t>
            </a:r>
            <a:endParaRPr lang="zh-TW" altLang="en-US">
              <a:ea typeface="新細明體"/>
            </a:endParaRPr>
          </a:p>
        </p:txBody>
      </p:sp>
      <p:sp>
        <p:nvSpPr>
          <p:cNvPr id="4" name="投影片編號版面配置區 3">
            <a:extLst>
              <a:ext uri="{FF2B5EF4-FFF2-40B4-BE49-F238E27FC236}">
                <a16:creationId xmlns:a16="http://schemas.microsoft.com/office/drawing/2014/main" id="{4AD3BD91-D9D3-8F14-B076-93A4A9136D50}"/>
              </a:ext>
            </a:extLst>
          </p:cNvPr>
          <p:cNvSpPr>
            <a:spLocks noGrp="1"/>
          </p:cNvSpPr>
          <p:nvPr>
            <p:ph type="sldNum" sz="quarter" idx="5"/>
          </p:nvPr>
        </p:nvSpPr>
        <p:spPr/>
        <p:txBody>
          <a:bodyPr/>
          <a:lstStyle/>
          <a:p>
            <a:fld id="{43FD301B-AE39-4263-A549-A9076C8B709C}" type="slidenum">
              <a:rPr lang="zh-TW" altLang="en-US" smtClean="0"/>
              <a:t>12</a:t>
            </a:fld>
            <a:endParaRPr lang="zh-TW" altLang="en-US"/>
          </a:p>
        </p:txBody>
      </p:sp>
    </p:spTree>
    <p:extLst>
      <p:ext uri="{BB962C8B-B14F-4D97-AF65-F5344CB8AC3E}">
        <p14:creationId xmlns:p14="http://schemas.microsoft.com/office/powerpoint/2010/main" val="4099431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ADA16B-7F7D-A326-FAAA-ACA5140A7EA1}"/>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C21B7DB7-6836-C057-F4A9-FDB53A2C1781}"/>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DD2B596B-07C7-7480-4B79-E7362943D4DB}"/>
              </a:ext>
            </a:extLst>
          </p:cNvPr>
          <p:cNvSpPr>
            <a:spLocks noGrp="1"/>
          </p:cNvSpPr>
          <p:nvPr>
            <p:ph type="body" idx="1"/>
          </p:nvPr>
        </p:nvSpPr>
        <p:spPr/>
        <p:txBody>
          <a:bodyPr/>
          <a:lstStyle/>
          <a:p>
            <a:r>
              <a:rPr lang="en-US" altLang="zh-TW">
                <a:ea typeface="新細明體"/>
              </a:rPr>
              <a:t>In fact, this Is how the transient event happens.</a:t>
            </a:r>
          </a:p>
          <a:p>
            <a:r>
              <a:rPr lang="en-US" altLang="zh-TW">
                <a:ea typeface="新細明體"/>
              </a:rPr>
              <a:t>For example, we are observing the star in the 1</a:t>
            </a:r>
            <a:r>
              <a:rPr lang="en-US" altLang="zh-TW" baseline="30000">
                <a:ea typeface="新細明體"/>
              </a:rPr>
              <a:t>st</a:t>
            </a:r>
            <a:r>
              <a:rPr lang="en-US" altLang="zh-TW">
                <a:ea typeface="新細明體"/>
              </a:rPr>
              <a:t> window (in orange), where it doesn’t attain much magnification.</a:t>
            </a:r>
          </a:p>
          <a:p>
            <a:r>
              <a:rPr lang="en-US" altLang="zh-TW">
                <a:ea typeface="新細明體"/>
              </a:rPr>
              <a:t>Then if we are lucky enough, we would capture the brightening in the 2</a:t>
            </a:r>
            <a:r>
              <a:rPr lang="en-US" altLang="zh-TW" baseline="30000">
                <a:ea typeface="新細明體"/>
              </a:rPr>
              <a:t>nd</a:t>
            </a:r>
            <a:r>
              <a:rPr lang="en-US" altLang="zh-TW">
                <a:ea typeface="新細明體"/>
              </a:rPr>
              <a:t> window (in dark blue) thus detecting the star as a transient event.</a:t>
            </a:r>
            <a:endParaRPr lang="zh-TW" altLang="en-US">
              <a:ea typeface="新細明體"/>
            </a:endParaRPr>
          </a:p>
        </p:txBody>
      </p:sp>
      <p:sp>
        <p:nvSpPr>
          <p:cNvPr id="4" name="投影片編號版面配置區 3">
            <a:extLst>
              <a:ext uri="{FF2B5EF4-FFF2-40B4-BE49-F238E27FC236}">
                <a16:creationId xmlns:a16="http://schemas.microsoft.com/office/drawing/2014/main" id="{F5BD11A6-D1ED-F3F7-4235-3AF090217D01}"/>
              </a:ext>
            </a:extLst>
          </p:cNvPr>
          <p:cNvSpPr>
            <a:spLocks noGrp="1"/>
          </p:cNvSpPr>
          <p:nvPr>
            <p:ph type="sldNum" sz="quarter" idx="5"/>
          </p:nvPr>
        </p:nvSpPr>
        <p:spPr/>
        <p:txBody>
          <a:bodyPr/>
          <a:lstStyle/>
          <a:p>
            <a:fld id="{43FD301B-AE39-4263-A549-A9076C8B709C}" type="slidenum">
              <a:rPr lang="zh-TW" altLang="en-US" smtClean="0"/>
              <a:t>13</a:t>
            </a:fld>
            <a:endParaRPr lang="zh-TW" altLang="en-US"/>
          </a:p>
        </p:txBody>
      </p:sp>
    </p:spTree>
    <p:extLst>
      <p:ext uri="{BB962C8B-B14F-4D97-AF65-F5344CB8AC3E}">
        <p14:creationId xmlns:p14="http://schemas.microsoft.com/office/powerpoint/2010/main" val="5142195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E4A03-15B4-751F-DF80-2DCA3400BF7D}"/>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906B1CBC-3C2A-0A9A-5430-879B562A394F}"/>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9C0CE9F9-01F4-7860-C6CC-E632A5FCF3AC}"/>
              </a:ext>
            </a:extLst>
          </p:cNvPr>
          <p:cNvSpPr>
            <a:spLocks noGrp="1"/>
          </p:cNvSpPr>
          <p:nvPr>
            <p:ph type="body" idx="1"/>
          </p:nvPr>
        </p:nvSpPr>
        <p:spPr/>
        <p:txBody>
          <a:bodyPr/>
          <a:lstStyle/>
          <a:p>
            <a:r>
              <a:rPr lang="en-US" altLang="zh-TW">
                <a:ea typeface="新細明體"/>
              </a:rPr>
              <a:t>In fact, this Is how the transient event happens.</a:t>
            </a:r>
          </a:p>
          <a:p>
            <a:r>
              <a:rPr lang="en-US" altLang="zh-TW">
                <a:ea typeface="新細明體"/>
              </a:rPr>
              <a:t>For example, we are observing the star in the 1</a:t>
            </a:r>
            <a:r>
              <a:rPr lang="en-US" altLang="zh-TW" baseline="30000">
                <a:ea typeface="新細明體"/>
              </a:rPr>
              <a:t>st</a:t>
            </a:r>
            <a:r>
              <a:rPr lang="en-US" altLang="zh-TW">
                <a:ea typeface="新細明體"/>
              </a:rPr>
              <a:t> window (in orange), where it doesn’t attain much magnification.</a:t>
            </a:r>
          </a:p>
          <a:p>
            <a:r>
              <a:rPr lang="en-US" altLang="zh-TW">
                <a:ea typeface="新細明體"/>
              </a:rPr>
              <a:t>Then if we are lucky enough, we would capture the brightening in the 2</a:t>
            </a:r>
            <a:r>
              <a:rPr lang="en-US" altLang="zh-TW" baseline="30000">
                <a:ea typeface="新細明體"/>
              </a:rPr>
              <a:t>nd</a:t>
            </a:r>
            <a:r>
              <a:rPr lang="en-US" altLang="zh-TW">
                <a:ea typeface="新細明體"/>
              </a:rPr>
              <a:t> window (in dark blue) thus detecting the star as a transient event.</a:t>
            </a:r>
            <a:endParaRPr lang="zh-TW" altLang="en-US">
              <a:ea typeface="新細明體"/>
            </a:endParaRPr>
          </a:p>
        </p:txBody>
      </p:sp>
      <p:sp>
        <p:nvSpPr>
          <p:cNvPr id="4" name="投影片編號版面配置區 3">
            <a:extLst>
              <a:ext uri="{FF2B5EF4-FFF2-40B4-BE49-F238E27FC236}">
                <a16:creationId xmlns:a16="http://schemas.microsoft.com/office/drawing/2014/main" id="{405F29D1-13DF-5390-3E31-D8579817272C}"/>
              </a:ext>
            </a:extLst>
          </p:cNvPr>
          <p:cNvSpPr>
            <a:spLocks noGrp="1"/>
          </p:cNvSpPr>
          <p:nvPr>
            <p:ph type="sldNum" sz="quarter" idx="5"/>
          </p:nvPr>
        </p:nvSpPr>
        <p:spPr/>
        <p:txBody>
          <a:bodyPr/>
          <a:lstStyle/>
          <a:p>
            <a:fld id="{43FD301B-AE39-4263-A549-A9076C8B709C}" type="slidenum">
              <a:rPr lang="zh-TW" altLang="en-US" smtClean="0"/>
              <a:t>14</a:t>
            </a:fld>
            <a:endParaRPr lang="zh-TW" altLang="en-US"/>
          </a:p>
        </p:txBody>
      </p:sp>
    </p:spTree>
    <p:extLst>
      <p:ext uri="{BB962C8B-B14F-4D97-AF65-F5344CB8AC3E}">
        <p14:creationId xmlns:p14="http://schemas.microsoft.com/office/powerpoint/2010/main" val="1582188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972C9-AB17-BBCC-0092-CCFA0F82F4AA}"/>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0D654E28-B9D7-2C57-204F-57809279C3D6}"/>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23669CD9-CF8C-E19D-79B1-3B1DB854B381}"/>
              </a:ext>
            </a:extLst>
          </p:cNvPr>
          <p:cNvSpPr>
            <a:spLocks noGrp="1"/>
          </p:cNvSpPr>
          <p:nvPr>
            <p:ph type="body" idx="1"/>
          </p:nvPr>
        </p:nvSpPr>
        <p:spPr/>
        <p:txBody>
          <a:bodyPr/>
          <a:lstStyle/>
          <a:p>
            <a:r>
              <a:rPr lang="en-US" altLang="zh-TW" dirty="0">
                <a:ea typeface="新細明體"/>
              </a:rPr>
              <a:t>Make the stars smaller</a:t>
            </a:r>
            <a:endParaRPr lang="zh-TW" altLang="en-US" dirty="0">
              <a:ea typeface="新細明體"/>
            </a:endParaRPr>
          </a:p>
        </p:txBody>
      </p:sp>
      <p:sp>
        <p:nvSpPr>
          <p:cNvPr id="4" name="投影片編號版面配置區 3">
            <a:extLst>
              <a:ext uri="{FF2B5EF4-FFF2-40B4-BE49-F238E27FC236}">
                <a16:creationId xmlns:a16="http://schemas.microsoft.com/office/drawing/2014/main" id="{0D8FA109-F291-31FB-466D-A9BEF72D3581}"/>
              </a:ext>
            </a:extLst>
          </p:cNvPr>
          <p:cNvSpPr>
            <a:spLocks noGrp="1"/>
          </p:cNvSpPr>
          <p:nvPr>
            <p:ph type="sldNum" sz="quarter" idx="5"/>
          </p:nvPr>
        </p:nvSpPr>
        <p:spPr/>
        <p:txBody>
          <a:bodyPr/>
          <a:lstStyle/>
          <a:p>
            <a:fld id="{43FD301B-AE39-4263-A549-A9076C8B709C}" type="slidenum">
              <a:rPr lang="zh-TW" altLang="en-US" smtClean="0"/>
              <a:t>15</a:t>
            </a:fld>
            <a:endParaRPr lang="zh-TW" altLang="en-US"/>
          </a:p>
        </p:txBody>
      </p:sp>
    </p:spTree>
    <p:extLst>
      <p:ext uri="{BB962C8B-B14F-4D97-AF65-F5344CB8AC3E}">
        <p14:creationId xmlns:p14="http://schemas.microsoft.com/office/powerpoint/2010/main" val="39840248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EA8DFB-03BA-1145-EE62-CA24E760B9D7}"/>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DCCF7C21-6D72-186F-DDDC-D8AA5D431EE3}"/>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C820BC02-58C5-B436-D2A7-189C0CACCF46}"/>
              </a:ext>
            </a:extLst>
          </p:cNvPr>
          <p:cNvSpPr>
            <a:spLocks noGrp="1"/>
          </p:cNvSpPr>
          <p:nvPr>
            <p:ph type="body" idx="1"/>
          </p:nvPr>
        </p:nvSpPr>
        <p:spPr/>
        <p:txBody>
          <a:bodyPr/>
          <a:lstStyle/>
          <a:p>
            <a:r>
              <a:rPr lang="en-US" altLang="zh-TW">
                <a:ea typeface="新細明體"/>
              </a:rPr>
              <a:t>In fact, this Is how the transient event happens.</a:t>
            </a:r>
          </a:p>
          <a:p>
            <a:r>
              <a:rPr lang="en-US" altLang="zh-TW">
                <a:ea typeface="新細明體"/>
              </a:rPr>
              <a:t>For example, we are observing the star in the 1</a:t>
            </a:r>
            <a:r>
              <a:rPr lang="en-US" altLang="zh-TW" baseline="30000">
                <a:ea typeface="新細明體"/>
              </a:rPr>
              <a:t>st</a:t>
            </a:r>
            <a:r>
              <a:rPr lang="en-US" altLang="zh-TW">
                <a:ea typeface="新細明體"/>
              </a:rPr>
              <a:t> window (in orange), where it doesn’t attain much magnification.</a:t>
            </a:r>
          </a:p>
          <a:p>
            <a:r>
              <a:rPr lang="en-US" altLang="zh-TW">
                <a:ea typeface="新細明體"/>
              </a:rPr>
              <a:t>Then if we are lucky enough, we would capture the brightening in the 2</a:t>
            </a:r>
            <a:r>
              <a:rPr lang="en-US" altLang="zh-TW" baseline="30000">
                <a:ea typeface="新細明體"/>
              </a:rPr>
              <a:t>nd</a:t>
            </a:r>
            <a:r>
              <a:rPr lang="en-US" altLang="zh-TW">
                <a:ea typeface="新細明體"/>
              </a:rPr>
              <a:t> window (in dark blue) thus detecting the star as a transient event.</a:t>
            </a:r>
            <a:endParaRPr lang="zh-TW" altLang="en-US">
              <a:ea typeface="新細明體"/>
            </a:endParaRPr>
          </a:p>
        </p:txBody>
      </p:sp>
      <p:sp>
        <p:nvSpPr>
          <p:cNvPr id="4" name="投影片編號版面配置區 3">
            <a:extLst>
              <a:ext uri="{FF2B5EF4-FFF2-40B4-BE49-F238E27FC236}">
                <a16:creationId xmlns:a16="http://schemas.microsoft.com/office/drawing/2014/main" id="{E4BFEB2E-51FE-E8E6-DB46-660E2CDE1D57}"/>
              </a:ext>
            </a:extLst>
          </p:cNvPr>
          <p:cNvSpPr>
            <a:spLocks noGrp="1"/>
          </p:cNvSpPr>
          <p:nvPr>
            <p:ph type="sldNum" sz="quarter" idx="5"/>
          </p:nvPr>
        </p:nvSpPr>
        <p:spPr/>
        <p:txBody>
          <a:bodyPr/>
          <a:lstStyle/>
          <a:p>
            <a:fld id="{43FD301B-AE39-4263-A549-A9076C8B709C}" type="slidenum">
              <a:rPr lang="zh-TW" altLang="en-US" smtClean="0"/>
              <a:t>16</a:t>
            </a:fld>
            <a:endParaRPr lang="zh-TW" altLang="en-US"/>
          </a:p>
        </p:txBody>
      </p:sp>
    </p:spTree>
    <p:extLst>
      <p:ext uri="{BB962C8B-B14F-4D97-AF65-F5344CB8AC3E}">
        <p14:creationId xmlns:p14="http://schemas.microsoft.com/office/powerpoint/2010/main" val="2313330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F215F8-2377-BDCA-7401-43F57B2685A0}"/>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6B16955B-0861-5410-81FD-57E50BFDA0B3}"/>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1EAFCC23-B2FC-DA92-36F2-A076C8DC5E6A}"/>
              </a:ext>
            </a:extLst>
          </p:cNvPr>
          <p:cNvSpPr>
            <a:spLocks noGrp="1"/>
          </p:cNvSpPr>
          <p:nvPr>
            <p:ph type="body" idx="1"/>
          </p:nvPr>
        </p:nvSpPr>
        <p:spPr/>
        <p:txBody>
          <a:bodyPr/>
          <a:lstStyle/>
          <a:p>
            <a:r>
              <a:rPr lang="en-US" altLang="zh-TW">
                <a:ea typeface="新細明體"/>
              </a:rPr>
              <a:t>In fact, this Is how the transient event happens.</a:t>
            </a:r>
          </a:p>
          <a:p>
            <a:r>
              <a:rPr lang="en-US" altLang="zh-TW">
                <a:ea typeface="新細明體"/>
              </a:rPr>
              <a:t>For example, we are observing the star in the 1</a:t>
            </a:r>
            <a:r>
              <a:rPr lang="en-US" altLang="zh-TW" baseline="30000">
                <a:ea typeface="新細明體"/>
              </a:rPr>
              <a:t>st</a:t>
            </a:r>
            <a:r>
              <a:rPr lang="en-US" altLang="zh-TW">
                <a:ea typeface="新細明體"/>
              </a:rPr>
              <a:t> window (in orange), where it doesn’t attain much magnification.</a:t>
            </a:r>
          </a:p>
          <a:p>
            <a:r>
              <a:rPr lang="en-US" altLang="zh-TW">
                <a:ea typeface="新細明體"/>
              </a:rPr>
              <a:t>Then if we are lucky enough, we would capture the brightening in the 2</a:t>
            </a:r>
            <a:r>
              <a:rPr lang="en-US" altLang="zh-TW" baseline="30000">
                <a:ea typeface="新細明體"/>
              </a:rPr>
              <a:t>nd</a:t>
            </a:r>
            <a:r>
              <a:rPr lang="en-US" altLang="zh-TW">
                <a:ea typeface="新細明體"/>
              </a:rPr>
              <a:t> window (in dark blue) thus detecting the star as a transient event.</a:t>
            </a:r>
            <a:endParaRPr lang="zh-TW" altLang="en-US">
              <a:ea typeface="新細明體"/>
            </a:endParaRPr>
          </a:p>
        </p:txBody>
      </p:sp>
      <p:sp>
        <p:nvSpPr>
          <p:cNvPr id="4" name="投影片編號版面配置區 3">
            <a:extLst>
              <a:ext uri="{FF2B5EF4-FFF2-40B4-BE49-F238E27FC236}">
                <a16:creationId xmlns:a16="http://schemas.microsoft.com/office/drawing/2014/main" id="{63630D11-6225-4288-7CDB-00DC5EF709E5}"/>
              </a:ext>
            </a:extLst>
          </p:cNvPr>
          <p:cNvSpPr>
            <a:spLocks noGrp="1"/>
          </p:cNvSpPr>
          <p:nvPr>
            <p:ph type="sldNum" sz="quarter" idx="5"/>
          </p:nvPr>
        </p:nvSpPr>
        <p:spPr/>
        <p:txBody>
          <a:bodyPr/>
          <a:lstStyle/>
          <a:p>
            <a:fld id="{43FD301B-AE39-4263-A549-A9076C8B709C}" type="slidenum">
              <a:rPr lang="zh-TW" altLang="en-US" smtClean="0"/>
              <a:t>17</a:t>
            </a:fld>
            <a:endParaRPr lang="zh-TW" altLang="en-US"/>
          </a:p>
        </p:txBody>
      </p:sp>
    </p:spTree>
    <p:extLst>
      <p:ext uri="{BB962C8B-B14F-4D97-AF65-F5344CB8AC3E}">
        <p14:creationId xmlns:p14="http://schemas.microsoft.com/office/powerpoint/2010/main" val="456577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10DE1-C5F3-6C30-BB91-49EF2152F2BD}"/>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1CCEA7B9-8A75-0D04-CA12-6B7926317D6D}"/>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710378D2-66B8-02D1-1BC9-BFF683A91A41}"/>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48B98AE0-E0E0-63ED-BD2F-3E7520149440}"/>
              </a:ext>
            </a:extLst>
          </p:cNvPr>
          <p:cNvSpPr>
            <a:spLocks noGrp="1"/>
          </p:cNvSpPr>
          <p:nvPr>
            <p:ph type="sldNum" sz="quarter" idx="5"/>
          </p:nvPr>
        </p:nvSpPr>
        <p:spPr/>
        <p:txBody>
          <a:bodyPr/>
          <a:lstStyle/>
          <a:p>
            <a:fld id="{43FD301B-AE39-4263-A549-A9076C8B709C}" type="slidenum">
              <a:rPr lang="zh-TW" altLang="en-US" smtClean="0"/>
              <a:t>18</a:t>
            </a:fld>
            <a:endParaRPr lang="zh-TW" altLang="en-US"/>
          </a:p>
        </p:txBody>
      </p:sp>
    </p:spTree>
    <p:extLst>
      <p:ext uri="{BB962C8B-B14F-4D97-AF65-F5344CB8AC3E}">
        <p14:creationId xmlns:p14="http://schemas.microsoft.com/office/powerpoint/2010/main" val="33225670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p:cNvSpPr>
            <a:spLocks noGrp="1"/>
          </p:cNvSpPr>
          <p:nvPr>
            <p:ph type="sldNum" sz="quarter" idx="5"/>
          </p:nvPr>
        </p:nvSpPr>
        <p:spPr/>
        <p:txBody>
          <a:bodyPr/>
          <a:lstStyle/>
          <a:p>
            <a:fld id="{43FD301B-AE39-4263-A549-A9076C8B709C}" type="slidenum">
              <a:rPr lang="zh-TW" altLang="en-US" smtClean="0"/>
              <a:t>19</a:t>
            </a:fld>
            <a:endParaRPr lang="zh-TW" altLang="en-US"/>
          </a:p>
        </p:txBody>
      </p:sp>
    </p:spTree>
    <p:extLst>
      <p:ext uri="{BB962C8B-B14F-4D97-AF65-F5344CB8AC3E}">
        <p14:creationId xmlns:p14="http://schemas.microsoft.com/office/powerpoint/2010/main" val="3292587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1FF9E1-F82D-3EBB-867D-5232746562EF}"/>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72CC8C69-1FC5-D1A7-ED89-68FA3D70D0BA}"/>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7E1FFC0E-FF6A-AE2D-7A80-BB2DFF02AF0B}"/>
              </a:ext>
            </a:extLst>
          </p:cNvPr>
          <p:cNvSpPr>
            <a:spLocks noGrp="1"/>
          </p:cNvSpPr>
          <p:nvPr>
            <p:ph type="body" idx="1"/>
          </p:nvPr>
        </p:nvSpPr>
        <p:spPr/>
        <p:txBody>
          <a:bodyPr/>
          <a:lstStyle/>
          <a:p>
            <a:r>
              <a:rPr lang="en-US" altLang="zh-TW" dirty="0">
                <a:ea typeface="新細明體"/>
                <a:cs typeface="Calibri"/>
              </a:rPr>
              <a:t>Talks over the last 3 days have demonstrated different strategies and </a:t>
            </a:r>
            <a:r>
              <a:rPr lang="en-US" altLang="zh-TW" dirty="0" err="1">
                <a:ea typeface="新細明體"/>
                <a:cs typeface="Calibri"/>
              </a:rPr>
              <a:t>techinques</a:t>
            </a:r>
            <a:r>
              <a:rPr lang="en-US" altLang="zh-TW" dirty="0">
                <a:ea typeface="新細明體"/>
                <a:cs typeface="Calibri"/>
              </a:rPr>
              <a:t> in probing he nature of DM via gravitational lensing.</a:t>
            </a:r>
          </a:p>
          <a:p>
            <a:r>
              <a:rPr lang="en-US" altLang="zh-TW" dirty="0">
                <a:ea typeface="新細明體"/>
                <a:cs typeface="Calibri"/>
              </a:rPr>
              <a:t>Here today, I shall introduce one of the latest and arguably the cleanest strategy in investigating DM, with another branch under lensing – cluster microlensing events.</a:t>
            </a:r>
          </a:p>
          <a:p>
            <a:r>
              <a:rPr lang="en-US" altLang="zh-TW" dirty="0">
                <a:ea typeface="新細明體"/>
                <a:cs typeface="Calibri"/>
              </a:rPr>
              <a:t>Last two talks of pat and </a:t>
            </a:r>
            <a:r>
              <a:rPr lang="en-US" altLang="zh-TW" dirty="0" err="1">
                <a:ea typeface="新細明體"/>
                <a:cs typeface="Calibri"/>
              </a:rPr>
              <a:t>adi</a:t>
            </a:r>
            <a:r>
              <a:rPr lang="en-US" altLang="zh-TW" dirty="0">
                <a:ea typeface="新細明體"/>
                <a:cs typeface="Calibri"/>
              </a:rPr>
              <a:t> gave a nice introduction…… in this talk I shall make use of this image – the dragon arc – to first: demonstrate the technique in deriving transient detection rate; and 2</a:t>
            </a:r>
            <a:r>
              <a:rPr lang="en-US" altLang="zh-TW" baseline="30000" dirty="0">
                <a:ea typeface="新細明體"/>
                <a:cs typeface="Calibri"/>
              </a:rPr>
              <a:t>nd</a:t>
            </a:r>
            <a:r>
              <a:rPr lang="en-US" altLang="zh-TW" dirty="0">
                <a:ea typeface="新細明體"/>
                <a:cs typeface="Calibri"/>
              </a:rPr>
              <a:t>, show you how do we confront the nature of DM using the transients.</a:t>
            </a:r>
          </a:p>
          <a:p>
            <a:r>
              <a:rPr lang="en-US" altLang="zh-TW" dirty="0">
                <a:ea typeface="新細明體"/>
                <a:cs typeface="Calibri"/>
              </a:rPr>
              <a:t>In this RGB image, we have overlaid white and yellow dots – detection from the Flashlights survey introduced by pat earlier; and the latest discovery using CANUCS+ MAGNIF JWST observation in the nature of Yoshinobu.</a:t>
            </a:r>
          </a:p>
          <a:p>
            <a:r>
              <a:rPr lang="en-US" altLang="zh-TW" dirty="0">
                <a:ea typeface="新細明體"/>
                <a:cs typeface="Calibri"/>
              </a:rPr>
              <a:t>The white curve – our familiar old friend, the critical curve predicted by one of the lens models; with green line the \pm 100 macro-magnification.</a:t>
            </a:r>
          </a:p>
          <a:p>
            <a:r>
              <a:rPr lang="en-US" altLang="zh-TW" dirty="0">
                <a:ea typeface="新細明體"/>
                <a:cs typeface="Calibri"/>
              </a:rPr>
              <a:t>Apparently, inside of this </a:t>
            </a:r>
            <a:r>
              <a:rPr lang="en-US" altLang="zh-TW" dirty="0" err="1">
                <a:ea typeface="新細明體"/>
                <a:cs typeface="Calibri"/>
              </a:rPr>
              <a:t>cruve</a:t>
            </a:r>
            <a:r>
              <a:rPr lang="en-US" altLang="zh-TW" dirty="0">
                <a:ea typeface="新細明體"/>
                <a:cs typeface="Calibri"/>
              </a:rPr>
              <a:t> is the negative parity – supercritical mass; contrast; outside, subcritical density.</a:t>
            </a:r>
          </a:p>
          <a:p>
            <a:r>
              <a:rPr lang="en-US" altLang="zh-TW" dirty="0">
                <a:ea typeface="新細明體"/>
                <a:cs typeface="Calibri"/>
              </a:rPr>
              <a:t>IF this lens model is correct – most of the transients are located in the negative parity – what does that mean?</a:t>
            </a:r>
          </a:p>
          <a:p>
            <a:r>
              <a:rPr lang="en-US" altLang="zh-TW" dirty="0">
                <a:ea typeface="新細明體"/>
                <a:cs typeface="Calibri"/>
              </a:rPr>
              <a:t>We shall show later in this talk that WIMPS </a:t>
            </a:r>
            <a:r>
              <a:rPr lang="en-US" altLang="zh-TW" dirty="0" err="1">
                <a:ea typeface="新細明體"/>
                <a:cs typeface="Calibri"/>
              </a:rPr>
              <a:t>subhalo</a:t>
            </a:r>
            <a:r>
              <a:rPr lang="en-US" altLang="zh-TW" dirty="0">
                <a:ea typeface="新細明體"/>
                <a:cs typeface="Calibri"/>
              </a:rPr>
              <a:t> predict skewness towards the positive parity; density modulation predicted under </a:t>
            </a:r>
            <a:r>
              <a:rPr lang="en-US" altLang="zh-TW" dirty="0" err="1">
                <a:ea typeface="新細明體"/>
                <a:cs typeface="Calibri"/>
              </a:rPr>
              <a:t>waveDM</a:t>
            </a:r>
            <a:r>
              <a:rPr lang="en-US" altLang="zh-TW" dirty="0">
                <a:ea typeface="新細明體"/>
                <a:cs typeface="Calibri"/>
              </a:rPr>
              <a:t> paradigm predict skewness towards the negative parity</a:t>
            </a:r>
          </a:p>
          <a:p>
            <a:endParaRPr lang="en-US" altLang="zh-TW" dirty="0">
              <a:ea typeface="新細明體"/>
              <a:cs typeface="Calibri"/>
            </a:endParaRPr>
          </a:p>
          <a:p>
            <a:r>
              <a:rPr lang="en-US" altLang="zh-TW" dirty="0">
                <a:ea typeface="新細明體"/>
                <a:cs typeface="Calibri"/>
              </a:rPr>
              <a:t>Remove the green curves</a:t>
            </a:r>
          </a:p>
          <a:p>
            <a:endParaRPr lang="en-US" altLang="zh-TW" dirty="0">
              <a:ea typeface="新細明體"/>
              <a:cs typeface="Calibri"/>
            </a:endParaRPr>
          </a:p>
          <a:p>
            <a:r>
              <a:rPr lang="en-US" altLang="zh-TW" dirty="0">
                <a:ea typeface="新細明體"/>
                <a:cs typeface="Calibri"/>
              </a:rPr>
              <a:t>Let me draw your attention to only the white curve – from our lens model.</a:t>
            </a:r>
          </a:p>
          <a:p>
            <a:r>
              <a:rPr lang="en-US" altLang="zh-TW" dirty="0">
                <a:ea typeface="新細明體"/>
                <a:cs typeface="Calibri"/>
              </a:rPr>
              <a:t>3 things:</a:t>
            </a:r>
          </a:p>
          <a:p>
            <a:r>
              <a:rPr lang="en-US" altLang="zh-TW" dirty="0">
                <a:ea typeface="新細明體"/>
                <a:cs typeface="Calibri"/>
              </a:rPr>
              <a:t>1) most of the transient do not fall on the CC;</a:t>
            </a:r>
          </a:p>
          <a:p>
            <a:r>
              <a:rPr lang="en-US" altLang="zh-TW" dirty="0">
                <a:ea typeface="新細明體"/>
                <a:cs typeface="Calibri"/>
              </a:rPr>
              <a:t>2) More transients on the –</a:t>
            </a:r>
            <a:r>
              <a:rPr lang="en-US" altLang="zh-TW" dirty="0" err="1">
                <a:ea typeface="新細明體"/>
                <a:cs typeface="Calibri"/>
              </a:rPr>
              <a:t>ve</a:t>
            </a:r>
            <a:r>
              <a:rPr lang="en-US" altLang="zh-TW" dirty="0">
                <a:ea typeface="新細明體"/>
                <a:cs typeface="Calibri"/>
              </a:rPr>
              <a:t> than +</a:t>
            </a:r>
            <a:r>
              <a:rPr lang="en-US" altLang="zh-TW" dirty="0" err="1">
                <a:ea typeface="新細明體"/>
                <a:cs typeface="Calibri"/>
              </a:rPr>
              <a:t>ve</a:t>
            </a:r>
            <a:endParaRPr lang="en-US" altLang="zh-TW" dirty="0">
              <a:ea typeface="新細明體"/>
              <a:cs typeface="Calibri"/>
            </a:endParaRPr>
          </a:p>
          <a:p>
            <a:r>
              <a:rPr lang="en-US" altLang="zh-TW" dirty="0">
                <a:ea typeface="新細明體"/>
                <a:cs typeface="Calibri"/>
              </a:rPr>
              <a:t>Then the rest is how do we explain this?</a:t>
            </a:r>
          </a:p>
          <a:p>
            <a:r>
              <a:rPr lang="en-US" altLang="zh-TW" dirty="0">
                <a:ea typeface="新細明體"/>
                <a:cs typeface="Calibri"/>
              </a:rPr>
              <a:t>In my talk I am </a:t>
            </a:r>
            <a:r>
              <a:rPr lang="en-US" altLang="zh-TW" dirty="0" err="1">
                <a:ea typeface="新細明體"/>
                <a:cs typeface="Calibri"/>
              </a:rPr>
              <a:t>gonna</a:t>
            </a:r>
            <a:r>
              <a:rPr lang="en-US" altLang="zh-TW" dirty="0">
                <a:ea typeface="新細明體"/>
                <a:cs typeface="Calibri"/>
              </a:rPr>
              <a:t> show you that this skewness can be explained if DM comprises ultra-light particles.</a:t>
            </a:r>
          </a:p>
          <a:p>
            <a:r>
              <a:rPr lang="en-US" altLang="zh-TW" dirty="0">
                <a:ea typeface="新細明體"/>
                <a:cs typeface="Calibri"/>
              </a:rPr>
              <a:t>If DM comprises ultra massive particles, this would predict more transients on the positive parity than negative parity</a:t>
            </a:r>
          </a:p>
        </p:txBody>
      </p:sp>
      <p:sp>
        <p:nvSpPr>
          <p:cNvPr id="4" name="投影片編號版面配置區 3">
            <a:extLst>
              <a:ext uri="{FF2B5EF4-FFF2-40B4-BE49-F238E27FC236}">
                <a16:creationId xmlns:a16="http://schemas.microsoft.com/office/drawing/2014/main" id="{1CA195D0-46EC-4DDB-2398-240CE382EA5B}"/>
              </a:ext>
            </a:extLst>
          </p:cNvPr>
          <p:cNvSpPr>
            <a:spLocks noGrp="1"/>
          </p:cNvSpPr>
          <p:nvPr>
            <p:ph type="sldNum" sz="quarter" idx="5"/>
          </p:nvPr>
        </p:nvSpPr>
        <p:spPr/>
        <p:txBody>
          <a:bodyPr/>
          <a:lstStyle/>
          <a:p>
            <a:fld id="{43FD301B-AE39-4263-A549-A9076C8B709C}" type="slidenum">
              <a:rPr lang="zh-TW" altLang="en-US" smtClean="0"/>
              <a:t>2</a:t>
            </a:fld>
            <a:endParaRPr lang="zh-TW" altLang="en-US"/>
          </a:p>
        </p:txBody>
      </p:sp>
    </p:spTree>
    <p:extLst>
      <p:ext uri="{BB962C8B-B14F-4D97-AF65-F5344CB8AC3E}">
        <p14:creationId xmlns:p14="http://schemas.microsoft.com/office/powerpoint/2010/main" val="3592800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693C2-5071-293F-A69E-312FC17BE830}"/>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748571AE-E2AB-7A9C-B10C-669FC4E184DA}"/>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5B0CA182-7E8F-C464-7E2B-2258E4076D01}"/>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7A12E15D-52A6-D4E0-6AD1-5E99146CFEF7}"/>
              </a:ext>
            </a:extLst>
          </p:cNvPr>
          <p:cNvSpPr>
            <a:spLocks noGrp="1"/>
          </p:cNvSpPr>
          <p:nvPr>
            <p:ph type="sldNum" sz="quarter" idx="5"/>
          </p:nvPr>
        </p:nvSpPr>
        <p:spPr/>
        <p:txBody>
          <a:bodyPr/>
          <a:lstStyle/>
          <a:p>
            <a:fld id="{43FD301B-AE39-4263-A549-A9076C8B709C}" type="slidenum">
              <a:rPr lang="zh-TW" altLang="en-US" smtClean="0"/>
              <a:t>20</a:t>
            </a:fld>
            <a:endParaRPr lang="zh-TW" altLang="en-US"/>
          </a:p>
        </p:txBody>
      </p:sp>
    </p:spTree>
    <p:extLst>
      <p:ext uri="{BB962C8B-B14F-4D97-AF65-F5344CB8AC3E}">
        <p14:creationId xmlns:p14="http://schemas.microsoft.com/office/powerpoint/2010/main" val="41235185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1C6AF-8BAB-5BE7-08EF-C2A2B6CF4511}"/>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5DD39B7B-F11A-9CEE-2552-9F7468FD506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50CDE0FA-3697-0888-14DC-F555F8CC164D}"/>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39D18CE0-BE71-840B-7F1E-ECA76BA5E35B}"/>
              </a:ext>
            </a:extLst>
          </p:cNvPr>
          <p:cNvSpPr>
            <a:spLocks noGrp="1"/>
          </p:cNvSpPr>
          <p:nvPr>
            <p:ph type="sldNum" sz="quarter" idx="5"/>
          </p:nvPr>
        </p:nvSpPr>
        <p:spPr/>
        <p:txBody>
          <a:bodyPr/>
          <a:lstStyle/>
          <a:p>
            <a:fld id="{43FD301B-AE39-4263-A549-A9076C8B709C}" type="slidenum">
              <a:rPr lang="zh-TW" altLang="en-US" smtClean="0"/>
              <a:t>21</a:t>
            </a:fld>
            <a:endParaRPr lang="zh-TW" altLang="en-US"/>
          </a:p>
        </p:txBody>
      </p:sp>
    </p:spTree>
    <p:extLst>
      <p:ext uri="{BB962C8B-B14F-4D97-AF65-F5344CB8AC3E}">
        <p14:creationId xmlns:p14="http://schemas.microsoft.com/office/powerpoint/2010/main" val="27106284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7D316F-9A60-26DA-B530-4AC0D9B39ACE}"/>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9477DBE4-99F0-F177-83C5-BBE6C52253E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BFB141CC-26D8-1CD4-4C57-983E85F5316F}"/>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55CE5365-F3BB-7C87-DF10-DD5FC0D8BF34}"/>
              </a:ext>
            </a:extLst>
          </p:cNvPr>
          <p:cNvSpPr>
            <a:spLocks noGrp="1"/>
          </p:cNvSpPr>
          <p:nvPr>
            <p:ph type="sldNum" sz="quarter" idx="5"/>
          </p:nvPr>
        </p:nvSpPr>
        <p:spPr/>
        <p:txBody>
          <a:bodyPr/>
          <a:lstStyle/>
          <a:p>
            <a:fld id="{43FD301B-AE39-4263-A549-A9076C8B709C}" type="slidenum">
              <a:rPr lang="zh-TW" altLang="en-US" smtClean="0"/>
              <a:t>22</a:t>
            </a:fld>
            <a:endParaRPr lang="zh-TW" altLang="en-US"/>
          </a:p>
        </p:txBody>
      </p:sp>
    </p:spTree>
    <p:extLst>
      <p:ext uri="{BB962C8B-B14F-4D97-AF65-F5344CB8AC3E}">
        <p14:creationId xmlns:p14="http://schemas.microsoft.com/office/powerpoint/2010/main" val="34197899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B0465-9707-B008-5982-283F9E36E9B7}"/>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F441FD35-5219-B9E1-A1D5-FD33CD22A0DC}"/>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DD09F7C0-150C-4CA4-ED02-950DF71D8FDE}"/>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820368AB-03DA-68E4-2BF8-4265B292C4C5}"/>
              </a:ext>
            </a:extLst>
          </p:cNvPr>
          <p:cNvSpPr>
            <a:spLocks noGrp="1"/>
          </p:cNvSpPr>
          <p:nvPr>
            <p:ph type="sldNum" sz="quarter" idx="5"/>
          </p:nvPr>
        </p:nvSpPr>
        <p:spPr/>
        <p:txBody>
          <a:bodyPr/>
          <a:lstStyle/>
          <a:p>
            <a:fld id="{43FD301B-AE39-4263-A549-A9076C8B709C}" type="slidenum">
              <a:rPr lang="zh-TW" altLang="en-US" smtClean="0"/>
              <a:t>23</a:t>
            </a:fld>
            <a:endParaRPr lang="zh-TW" altLang="en-US"/>
          </a:p>
        </p:txBody>
      </p:sp>
    </p:spTree>
    <p:extLst>
      <p:ext uri="{BB962C8B-B14F-4D97-AF65-F5344CB8AC3E}">
        <p14:creationId xmlns:p14="http://schemas.microsoft.com/office/powerpoint/2010/main" val="6541879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A5C91-E5D1-DE10-BEFA-312CB8BE7635}"/>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A72D5AB1-5CAE-C922-2A86-613F3A6D7FFF}"/>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DC7EE978-10FA-89F0-EA15-2838E0ED9D79}"/>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716848E4-52C6-334F-76E2-DD0E4AADDBBF}"/>
              </a:ext>
            </a:extLst>
          </p:cNvPr>
          <p:cNvSpPr>
            <a:spLocks noGrp="1"/>
          </p:cNvSpPr>
          <p:nvPr>
            <p:ph type="sldNum" sz="quarter" idx="5"/>
          </p:nvPr>
        </p:nvSpPr>
        <p:spPr/>
        <p:txBody>
          <a:bodyPr/>
          <a:lstStyle/>
          <a:p>
            <a:fld id="{43FD301B-AE39-4263-A549-A9076C8B709C}" type="slidenum">
              <a:rPr lang="zh-TW" altLang="en-US" smtClean="0"/>
              <a:t>24</a:t>
            </a:fld>
            <a:endParaRPr lang="zh-TW" altLang="en-US"/>
          </a:p>
        </p:txBody>
      </p:sp>
    </p:spTree>
    <p:extLst>
      <p:ext uri="{BB962C8B-B14F-4D97-AF65-F5344CB8AC3E}">
        <p14:creationId xmlns:p14="http://schemas.microsoft.com/office/powerpoint/2010/main" val="42272543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3EFE32-CF31-5A53-E77F-F50B620222F5}"/>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CBAA6DF9-69B3-182D-1F54-043B89D73AB6}"/>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7C832AF1-B430-9064-E4B5-4E07584DAAE0}"/>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0381AF78-4E0F-8DA2-38D4-A7654B2CED12}"/>
              </a:ext>
            </a:extLst>
          </p:cNvPr>
          <p:cNvSpPr>
            <a:spLocks noGrp="1"/>
          </p:cNvSpPr>
          <p:nvPr>
            <p:ph type="sldNum" sz="quarter" idx="5"/>
          </p:nvPr>
        </p:nvSpPr>
        <p:spPr/>
        <p:txBody>
          <a:bodyPr/>
          <a:lstStyle/>
          <a:p>
            <a:fld id="{43FD301B-AE39-4263-A549-A9076C8B709C}" type="slidenum">
              <a:rPr lang="zh-TW" altLang="en-US" smtClean="0"/>
              <a:t>25</a:t>
            </a:fld>
            <a:endParaRPr lang="zh-TW" altLang="en-US"/>
          </a:p>
        </p:txBody>
      </p:sp>
    </p:spTree>
    <p:extLst>
      <p:ext uri="{BB962C8B-B14F-4D97-AF65-F5344CB8AC3E}">
        <p14:creationId xmlns:p14="http://schemas.microsoft.com/office/powerpoint/2010/main" val="42729765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69AED9-DB47-B13E-8A65-46624749455A}"/>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083681F5-CBCD-FE62-942E-B3A9A27FC8DE}"/>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80A6B4CA-02BB-4D08-7F1B-BD307AA5EB7A}"/>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D9243C67-1D25-C18D-1A25-9240CA90E294}"/>
              </a:ext>
            </a:extLst>
          </p:cNvPr>
          <p:cNvSpPr>
            <a:spLocks noGrp="1"/>
          </p:cNvSpPr>
          <p:nvPr>
            <p:ph type="sldNum" sz="quarter" idx="5"/>
          </p:nvPr>
        </p:nvSpPr>
        <p:spPr/>
        <p:txBody>
          <a:bodyPr/>
          <a:lstStyle/>
          <a:p>
            <a:fld id="{43FD301B-AE39-4263-A549-A9076C8B709C}" type="slidenum">
              <a:rPr lang="zh-TW" altLang="en-US" smtClean="0"/>
              <a:t>26</a:t>
            </a:fld>
            <a:endParaRPr lang="zh-TW" altLang="en-US"/>
          </a:p>
        </p:txBody>
      </p:sp>
    </p:spTree>
    <p:extLst>
      <p:ext uri="{BB962C8B-B14F-4D97-AF65-F5344CB8AC3E}">
        <p14:creationId xmlns:p14="http://schemas.microsoft.com/office/powerpoint/2010/main" val="8773659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84F35-DCD5-FF77-366E-8D4183BE2ACC}"/>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11A3F004-E730-1A31-48D0-776B98FE702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A9002A60-871A-EA2B-0A31-18D87306C229}"/>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F742F04D-2529-7FA4-D017-D7D85ADDF4BB}"/>
              </a:ext>
            </a:extLst>
          </p:cNvPr>
          <p:cNvSpPr>
            <a:spLocks noGrp="1"/>
          </p:cNvSpPr>
          <p:nvPr>
            <p:ph type="sldNum" sz="quarter" idx="5"/>
          </p:nvPr>
        </p:nvSpPr>
        <p:spPr/>
        <p:txBody>
          <a:bodyPr/>
          <a:lstStyle/>
          <a:p>
            <a:fld id="{43FD301B-AE39-4263-A549-A9076C8B709C}" type="slidenum">
              <a:rPr lang="zh-TW" altLang="en-US" smtClean="0"/>
              <a:t>27</a:t>
            </a:fld>
            <a:endParaRPr lang="zh-TW" altLang="en-US"/>
          </a:p>
        </p:txBody>
      </p:sp>
    </p:spTree>
    <p:extLst>
      <p:ext uri="{BB962C8B-B14F-4D97-AF65-F5344CB8AC3E}">
        <p14:creationId xmlns:p14="http://schemas.microsoft.com/office/powerpoint/2010/main" val="4507328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C7D8F-CDB9-B79F-7966-AC17BF2C5FE2}"/>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EBEC7328-DCC8-96C1-61DC-F1283BFD6096}"/>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D4702EFD-583E-9BC1-0229-86D14E79D969}"/>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FC09428B-3BEF-9CE6-3E7C-24B62782827D}"/>
              </a:ext>
            </a:extLst>
          </p:cNvPr>
          <p:cNvSpPr>
            <a:spLocks noGrp="1"/>
          </p:cNvSpPr>
          <p:nvPr>
            <p:ph type="sldNum" sz="quarter" idx="5"/>
          </p:nvPr>
        </p:nvSpPr>
        <p:spPr/>
        <p:txBody>
          <a:bodyPr/>
          <a:lstStyle/>
          <a:p>
            <a:fld id="{43FD301B-AE39-4263-A549-A9076C8B709C}" type="slidenum">
              <a:rPr lang="zh-TW" altLang="en-US" smtClean="0"/>
              <a:t>28</a:t>
            </a:fld>
            <a:endParaRPr lang="zh-TW" altLang="en-US"/>
          </a:p>
        </p:txBody>
      </p:sp>
    </p:spTree>
    <p:extLst>
      <p:ext uri="{BB962C8B-B14F-4D97-AF65-F5344CB8AC3E}">
        <p14:creationId xmlns:p14="http://schemas.microsoft.com/office/powerpoint/2010/main" val="3954396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56F98-B57E-15EA-9F60-D13CE256E875}"/>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EFB6D120-8F21-4B19-4261-3C611B2F74AE}"/>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75F62753-FFEB-BF5B-6081-6090E68F7B1F}"/>
              </a:ext>
            </a:extLst>
          </p:cNvPr>
          <p:cNvSpPr>
            <a:spLocks noGrp="1"/>
          </p:cNvSpPr>
          <p:nvPr>
            <p:ph type="body" idx="1"/>
          </p:nvPr>
        </p:nvSpPr>
        <p:spPr/>
        <p:txBody>
          <a:bodyPr/>
          <a:lstStyle/>
          <a:p>
            <a:r>
              <a:rPr lang="en-US" altLang="zh-TW"/>
              <a:t>To begin with, we generate a smooth model with lensing potential following a lens model.</a:t>
            </a:r>
          </a:p>
          <a:p>
            <a:r>
              <a:rPr lang="en-US" altLang="zh-TW"/>
              <a:t>Here we used my lens model I generated during my </a:t>
            </a:r>
            <a:r>
              <a:rPr lang="en-US" altLang="zh-TW" err="1"/>
              <a:t>Mphil</a:t>
            </a:r>
            <a:r>
              <a:rPr lang="en-US" altLang="zh-TW"/>
              <a:t>, specifically fine-tuned around the dragon arc.</a:t>
            </a:r>
          </a:p>
          <a:p>
            <a:r>
              <a:rPr lang="en-US" altLang="zh-TW"/>
              <a:t>So with this smooth lens model, we can predict the CC. as shown  in the middle panel. </a:t>
            </a:r>
          </a:p>
          <a:p>
            <a:r>
              <a:rPr lang="en-US" altLang="zh-TW"/>
              <a:t>Since its smooth, the CC is very straight and pass through directly.</a:t>
            </a:r>
          </a:p>
          <a:p>
            <a:r>
              <a:rPr lang="en-US" altLang="zh-TW"/>
              <a:t>We apply the F200W transient detection rate curve to the magnification map generated with the smooth model, and acquired the distribution in the middle – a slight negative skewness while almost all of the transient locate in the close vicinity of the CC.</a:t>
            </a:r>
          </a:p>
          <a:p>
            <a:endParaRPr lang="en-US" altLang="zh-TW"/>
          </a:p>
          <a:p>
            <a:endParaRPr lang="en-US" altLang="zh-TW"/>
          </a:p>
          <a:p>
            <a:endParaRPr lang="zh-TW" altLang="en-US"/>
          </a:p>
        </p:txBody>
      </p:sp>
      <p:sp>
        <p:nvSpPr>
          <p:cNvPr id="4" name="投影片編號版面配置區 3">
            <a:extLst>
              <a:ext uri="{FF2B5EF4-FFF2-40B4-BE49-F238E27FC236}">
                <a16:creationId xmlns:a16="http://schemas.microsoft.com/office/drawing/2014/main" id="{EA630475-81A5-B4A7-32FB-54116F1A102B}"/>
              </a:ext>
            </a:extLst>
          </p:cNvPr>
          <p:cNvSpPr>
            <a:spLocks noGrp="1"/>
          </p:cNvSpPr>
          <p:nvPr>
            <p:ph type="sldNum" sz="quarter" idx="5"/>
          </p:nvPr>
        </p:nvSpPr>
        <p:spPr/>
        <p:txBody>
          <a:bodyPr/>
          <a:lstStyle/>
          <a:p>
            <a:fld id="{43FD301B-AE39-4263-A549-A9076C8B709C}" type="slidenum">
              <a:rPr lang="zh-TW" altLang="en-US" smtClean="0"/>
              <a:t>29</a:t>
            </a:fld>
            <a:endParaRPr lang="zh-TW" altLang="en-US"/>
          </a:p>
        </p:txBody>
      </p:sp>
    </p:spTree>
    <p:extLst>
      <p:ext uri="{BB962C8B-B14F-4D97-AF65-F5344CB8AC3E}">
        <p14:creationId xmlns:p14="http://schemas.microsoft.com/office/powerpoint/2010/main" val="4193384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4C424-EFC5-2854-AB8C-C5791A7AC4DF}"/>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E9FDC8DE-FB93-5574-849D-10E51D545D2B}"/>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A147E6F9-96BC-B7DE-DDAD-B5E183FB58E9}"/>
              </a:ext>
            </a:extLst>
          </p:cNvPr>
          <p:cNvSpPr>
            <a:spLocks noGrp="1"/>
          </p:cNvSpPr>
          <p:nvPr>
            <p:ph type="body" idx="1"/>
          </p:nvPr>
        </p:nvSpPr>
        <p:spPr/>
        <p:txBody>
          <a:bodyPr/>
          <a:lstStyle/>
          <a:p>
            <a:r>
              <a:rPr lang="en-US" altLang="zh-TW" dirty="0">
                <a:ea typeface="新細明體"/>
                <a:cs typeface="Calibri"/>
              </a:rPr>
              <a:t>Talks over the last 3 days have demonstrated different strategies and </a:t>
            </a:r>
            <a:r>
              <a:rPr lang="en-US" altLang="zh-TW" dirty="0" err="1">
                <a:ea typeface="新細明體"/>
                <a:cs typeface="Calibri"/>
              </a:rPr>
              <a:t>techinques</a:t>
            </a:r>
            <a:r>
              <a:rPr lang="en-US" altLang="zh-TW" dirty="0">
                <a:ea typeface="新細明體"/>
                <a:cs typeface="Calibri"/>
              </a:rPr>
              <a:t> in probing he nature of DM via gravitational lensing.</a:t>
            </a:r>
          </a:p>
          <a:p>
            <a:r>
              <a:rPr lang="en-US" altLang="zh-TW" dirty="0">
                <a:ea typeface="新細明體"/>
                <a:cs typeface="Calibri"/>
              </a:rPr>
              <a:t>Here today, I shall introduce one of the latest and arguably the cleanest strategy in investigating DM, with another branch under lensing – cluster microlensing events.</a:t>
            </a:r>
          </a:p>
          <a:p>
            <a:r>
              <a:rPr lang="en-US" altLang="zh-TW" dirty="0">
                <a:ea typeface="新細明體"/>
                <a:cs typeface="Calibri"/>
              </a:rPr>
              <a:t>Last two talks of pat and </a:t>
            </a:r>
            <a:r>
              <a:rPr lang="en-US" altLang="zh-TW" dirty="0" err="1">
                <a:ea typeface="新細明體"/>
                <a:cs typeface="Calibri"/>
              </a:rPr>
              <a:t>adi</a:t>
            </a:r>
            <a:r>
              <a:rPr lang="en-US" altLang="zh-TW" dirty="0">
                <a:ea typeface="新細明體"/>
                <a:cs typeface="Calibri"/>
              </a:rPr>
              <a:t> gave a nice introduction…… in this talk I shall make use of this image – the dragon arc – to first: demonstrate the technique in deriving transient detection rate; and 2</a:t>
            </a:r>
            <a:r>
              <a:rPr lang="en-US" altLang="zh-TW" baseline="30000" dirty="0">
                <a:ea typeface="新細明體"/>
                <a:cs typeface="Calibri"/>
              </a:rPr>
              <a:t>nd</a:t>
            </a:r>
            <a:r>
              <a:rPr lang="en-US" altLang="zh-TW" dirty="0">
                <a:ea typeface="新細明體"/>
                <a:cs typeface="Calibri"/>
              </a:rPr>
              <a:t>, show you how do we confront the nature of DM using the transients.</a:t>
            </a:r>
          </a:p>
          <a:p>
            <a:r>
              <a:rPr lang="en-US" altLang="zh-TW" dirty="0">
                <a:ea typeface="新細明體"/>
                <a:cs typeface="Calibri"/>
              </a:rPr>
              <a:t>In this RGB image, we have overlaid white and yellow dots – detection from the Flashlights survey introduced by pat earlier; and the latest discovery using CANUCS+ MAGNIF JWST observation in the nature of Yoshinobu.</a:t>
            </a:r>
          </a:p>
          <a:p>
            <a:r>
              <a:rPr lang="en-US" altLang="zh-TW" dirty="0">
                <a:ea typeface="新細明體"/>
                <a:cs typeface="Calibri"/>
              </a:rPr>
              <a:t>The white curve – our familiar old friend, the critical curve predicted by one of the lens models; with green line the \pm 100 macro-magnification.</a:t>
            </a:r>
          </a:p>
          <a:p>
            <a:r>
              <a:rPr lang="en-US" altLang="zh-TW" dirty="0">
                <a:ea typeface="新細明體"/>
                <a:cs typeface="Calibri"/>
              </a:rPr>
              <a:t>Apparently, inside of this </a:t>
            </a:r>
            <a:r>
              <a:rPr lang="en-US" altLang="zh-TW" dirty="0" err="1">
                <a:ea typeface="新細明體"/>
                <a:cs typeface="Calibri"/>
              </a:rPr>
              <a:t>cruve</a:t>
            </a:r>
            <a:r>
              <a:rPr lang="en-US" altLang="zh-TW" dirty="0">
                <a:ea typeface="新細明體"/>
                <a:cs typeface="Calibri"/>
              </a:rPr>
              <a:t> is the negative parity – supercritical mass; contrast; outside, subcritical density.</a:t>
            </a:r>
          </a:p>
          <a:p>
            <a:r>
              <a:rPr lang="en-US" altLang="zh-TW" dirty="0">
                <a:ea typeface="新細明體"/>
                <a:cs typeface="Calibri"/>
              </a:rPr>
              <a:t>IF this lens model is correct – most of the transients are located in the negative parity – what does that mean?</a:t>
            </a:r>
          </a:p>
          <a:p>
            <a:r>
              <a:rPr lang="en-US" altLang="zh-TW" dirty="0">
                <a:ea typeface="新細明體"/>
                <a:cs typeface="Calibri"/>
              </a:rPr>
              <a:t>We shall show later in this talk that WIMPS </a:t>
            </a:r>
            <a:r>
              <a:rPr lang="en-US" altLang="zh-TW" dirty="0" err="1">
                <a:ea typeface="新細明體"/>
                <a:cs typeface="Calibri"/>
              </a:rPr>
              <a:t>subhalo</a:t>
            </a:r>
            <a:r>
              <a:rPr lang="en-US" altLang="zh-TW" dirty="0">
                <a:ea typeface="新細明體"/>
                <a:cs typeface="Calibri"/>
              </a:rPr>
              <a:t> predict skewness towards the positive parity; density modulation predicted under </a:t>
            </a:r>
            <a:r>
              <a:rPr lang="en-US" altLang="zh-TW" dirty="0" err="1">
                <a:ea typeface="新細明體"/>
                <a:cs typeface="Calibri"/>
              </a:rPr>
              <a:t>waveDM</a:t>
            </a:r>
            <a:r>
              <a:rPr lang="en-US" altLang="zh-TW" dirty="0">
                <a:ea typeface="新細明體"/>
                <a:cs typeface="Calibri"/>
              </a:rPr>
              <a:t> paradigm predict skewness towards the negative parity</a:t>
            </a:r>
          </a:p>
          <a:p>
            <a:endParaRPr lang="en-US" altLang="zh-TW" dirty="0">
              <a:ea typeface="新細明體"/>
              <a:cs typeface="Calibri"/>
            </a:endParaRPr>
          </a:p>
          <a:p>
            <a:r>
              <a:rPr lang="en-US" altLang="zh-TW" dirty="0">
                <a:ea typeface="新細明體"/>
                <a:cs typeface="Calibri"/>
              </a:rPr>
              <a:t>Remove the green curves</a:t>
            </a:r>
          </a:p>
          <a:p>
            <a:endParaRPr lang="en-US" altLang="zh-TW" dirty="0">
              <a:ea typeface="新細明體"/>
              <a:cs typeface="Calibri"/>
            </a:endParaRPr>
          </a:p>
          <a:p>
            <a:r>
              <a:rPr lang="en-US" altLang="zh-TW" dirty="0">
                <a:ea typeface="新細明體"/>
                <a:cs typeface="Calibri"/>
              </a:rPr>
              <a:t>Let me draw your attention to only the white curve – from our lens model.</a:t>
            </a:r>
          </a:p>
          <a:p>
            <a:r>
              <a:rPr lang="en-US" altLang="zh-TW" dirty="0">
                <a:ea typeface="新細明體"/>
                <a:cs typeface="Calibri"/>
              </a:rPr>
              <a:t>3 things:</a:t>
            </a:r>
          </a:p>
          <a:p>
            <a:r>
              <a:rPr lang="en-US" altLang="zh-TW" dirty="0">
                <a:ea typeface="新細明體"/>
                <a:cs typeface="Calibri"/>
              </a:rPr>
              <a:t>1) most of the transient do not fall on the CC;</a:t>
            </a:r>
          </a:p>
          <a:p>
            <a:r>
              <a:rPr lang="en-US" altLang="zh-TW" dirty="0">
                <a:ea typeface="新細明體"/>
                <a:cs typeface="Calibri"/>
              </a:rPr>
              <a:t>2) More transients on the –</a:t>
            </a:r>
            <a:r>
              <a:rPr lang="en-US" altLang="zh-TW" dirty="0" err="1">
                <a:ea typeface="新細明體"/>
                <a:cs typeface="Calibri"/>
              </a:rPr>
              <a:t>ve</a:t>
            </a:r>
            <a:r>
              <a:rPr lang="en-US" altLang="zh-TW" dirty="0">
                <a:ea typeface="新細明體"/>
                <a:cs typeface="Calibri"/>
              </a:rPr>
              <a:t> than +</a:t>
            </a:r>
            <a:r>
              <a:rPr lang="en-US" altLang="zh-TW" dirty="0" err="1">
                <a:ea typeface="新細明體"/>
                <a:cs typeface="Calibri"/>
              </a:rPr>
              <a:t>ve</a:t>
            </a:r>
            <a:endParaRPr lang="en-US" altLang="zh-TW" dirty="0">
              <a:ea typeface="新細明體"/>
              <a:cs typeface="Calibri"/>
            </a:endParaRPr>
          </a:p>
          <a:p>
            <a:r>
              <a:rPr lang="en-US" altLang="zh-TW" dirty="0">
                <a:ea typeface="新細明體"/>
                <a:cs typeface="Calibri"/>
              </a:rPr>
              <a:t>Then the rest is how do we explain this?</a:t>
            </a:r>
          </a:p>
          <a:p>
            <a:r>
              <a:rPr lang="en-US" altLang="zh-TW" dirty="0">
                <a:ea typeface="新細明體"/>
                <a:cs typeface="Calibri"/>
              </a:rPr>
              <a:t>In my talk I am </a:t>
            </a:r>
            <a:r>
              <a:rPr lang="en-US" altLang="zh-TW" dirty="0" err="1">
                <a:ea typeface="新細明體"/>
                <a:cs typeface="Calibri"/>
              </a:rPr>
              <a:t>gonna</a:t>
            </a:r>
            <a:r>
              <a:rPr lang="en-US" altLang="zh-TW" dirty="0">
                <a:ea typeface="新細明體"/>
                <a:cs typeface="Calibri"/>
              </a:rPr>
              <a:t> show you that this skewness can be explained if DM comprises ultra-light particles.</a:t>
            </a:r>
          </a:p>
          <a:p>
            <a:r>
              <a:rPr lang="en-US" altLang="zh-TW" dirty="0">
                <a:ea typeface="新細明體"/>
                <a:cs typeface="Calibri"/>
              </a:rPr>
              <a:t>If DM comprises ultra massive particles, this would predict more transients on the positive parity than negative parity</a:t>
            </a:r>
          </a:p>
        </p:txBody>
      </p:sp>
      <p:sp>
        <p:nvSpPr>
          <p:cNvPr id="4" name="投影片編號版面配置區 3">
            <a:extLst>
              <a:ext uri="{FF2B5EF4-FFF2-40B4-BE49-F238E27FC236}">
                <a16:creationId xmlns:a16="http://schemas.microsoft.com/office/drawing/2014/main" id="{9B933768-64F9-0EEA-54D9-5028A753DB43}"/>
              </a:ext>
            </a:extLst>
          </p:cNvPr>
          <p:cNvSpPr>
            <a:spLocks noGrp="1"/>
          </p:cNvSpPr>
          <p:nvPr>
            <p:ph type="sldNum" sz="quarter" idx="5"/>
          </p:nvPr>
        </p:nvSpPr>
        <p:spPr/>
        <p:txBody>
          <a:bodyPr/>
          <a:lstStyle/>
          <a:p>
            <a:fld id="{43FD301B-AE39-4263-A549-A9076C8B709C}" type="slidenum">
              <a:rPr lang="zh-TW" altLang="en-US" smtClean="0"/>
              <a:t>3</a:t>
            </a:fld>
            <a:endParaRPr lang="zh-TW" altLang="en-US"/>
          </a:p>
        </p:txBody>
      </p:sp>
    </p:spTree>
    <p:extLst>
      <p:ext uri="{BB962C8B-B14F-4D97-AF65-F5344CB8AC3E}">
        <p14:creationId xmlns:p14="http://schemas.microsoft.com/office/powerpoint/2010/main" val="479887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0ADD1D-3C54-3AA8-EAFC-6427244E69D6}"/>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633D5E01-A4B1-9568-90B4-6F8BF8E24358}"/>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B04DD460-31EF-72B4-2460-ACC016618A8A}"/>
              </a:ext>
            </a:extLst>
          </p:cNvPr>
          <p:cNvSpPr>
            <a:spLocks noGrp="1"/>
          </p:cNvSpPr>
          <p:nvPr>
            <p:ph type="body" idx="1"/>
          </p:nvPr>
        </p:nvSpPr>
        <p:spPr/>
        <p:txBody>
          <a:bodyPr/>
          <a:lstStyle/>
          <a:p>
            <a:r>
              <a:rPr lang="en-US" altLang="zh-TW"/>
              <a:t>To begin with, we generate a smooth model with lensing potential following a lens model.</a:t>
            </a:r>
          </a:p>
          <a:p>
            <a:r>
              <a:rPr lang="en-US" altLang="zh-TW"/>
              <a:t>Here we used my lens model I generated during my </a:t>
            </a:r>
            <a:r>
              <a:rPr lang="en-US" altLang="zh-TW" err="1"/>
              <a:t>Mphil</a:t>
            </a:r>
            <a:r>
              <a:rPr lang="en-US" altLang="zh-TW"/>
              <a:t>, specifically fine-tuned around the dragon arc.</a:t>
            </a:r>
          </a:p>
          <a:p>
            <a:r>
              <a:rPr lang="en-US" altLang="zh-TW"/>
              <a:t>So with this smooth lens model, we can predict the CC. as shown  in the middle panel. </a:t>
            </a:r>
          </a:p>
          <a:p>
            <a:r>
              <a:rPr lang="en-US" altLang="zh-TW"/>
              <a:t>Since its smooth, the CC is very straight and pass through directly.</a:t>
            </a:r>
          </a:p>
          <a:p>
            <a:r>
              <a:rPr lang="en-US" altLang="zh-TW"/>
              <a:t>We apply the F200W transient detection rate curve to the magnification map generated with the smooth model, and acquired the distribution in the middle – a slight negative skewness while almost all of the transient locate in the close vicinity of the CC.</a:t>
            </a:r>
          </a:p>
          <a:p>
            <a:endParaRPr lang="en-US" altLang="zh-TW"/>
          </a:p>
          <a:p>
            <a:endParaRPr lang="en-US" altLang="zh-TW"/>
          </a:p>
          <a:p>
            <a:endParaRPr lang="zh-TW" altLang="en-US"/>
          </a:p>
        </p:txBody>
      </p:sp>
      <p:sp>
        <p:nvSpPr>
          <p:cNvPr id="4" name="投影片編號版面配置區 3">
            <a:extLst>
              <a:ext uri="{FF2B5EF4-FFF2-40B4-BE49-F238E27FC236}">
                <a16:creationId xmlns:a16="http://schemas.microsoft.com/office/drawing/2014/main" id="{582EA677-D997-EB09-376D-81C61F399B48}"/>
              </a:ext>
            </a:extLst>
          </p:cNvPr>
          <p:cNvSpPr>
            <a:spLocks noGrp="1"/>
          </p:cNvSpPr>
          <p:nvPr>
            <p:ph type="sldNum" sz="quarter" idx="5"/>
          </p:nvPr>
        </p:nvSpPr>
        <p:spPr/>
        <p:txBody>
          <a:bodyPr/>
          <a:lstStyle/>
          <a:p>
            <a:fld id="{43FD301B-AE39-4263-A549-A9076C8B709C}" type="slidenum">
              <a:rPr lang="zh-TW" altLang="en-US" smtClean="0"/>
              <a:t>30</a:t>
            </a:fld>
            <a:endParaRPr lang="zh-TW" altLang="en-US"/>
          </a:p>
        </p:txBody>
      </p:sp>
    </p:spTree>
    <p:extLst>
      <p:ext uri="{BB962C8B-B14F-4D97-AF65-F5344CB8AC3E}">
        <p14:creationId xmlns:p14="http://schemas.microsoft.com/office/powerpoint/2010/main" val="25993381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07962B-B94D-2CB6-D069-4F11ABB6DF67}"/>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36F8CEE1-03BC-B81C-23D1-4FAA6C88098B}"/>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E083D7C4-459D-CABA-4342-AF7B113B0F09}"/>
              </a:ext>
            </a:extLst>
          </p:cNvPr>
          <p:cNvSpPr>
            <a:spLocks noGrp="1"/>
          </p:cNvSpPr>
          <p:nvPr>
            <p:ph type="body" idx="1"/>
          </p:nvPr>
        </p:nvSpPr>
        <p:spPr/>
        <p:txBody>
          <a:bodyPr/>
          <a:lstStyle/>
          <a:p>
            <a:r>
              <a:rPr lang="en-US" altLang="zh-TW" dirty="0"/>
              <a:t>Ask paloma to redo the figure, only wimps + one </a:t>
            </a:r>
            <a:r>
              <a:rPr lang="en-US" altLang="zh-TW" dirty="0" err="1"/>
              <a:t>waveDM</a:t>
            </a:r>
            <a:endParaRPr lang="zh-TW" altLang="en-US" dirty="0"/>
          </a:p>
        </p:txBody>
      </p:sp>
      <p:sp>
        <p:nvSpPr>
          <p:cNvPr id="4" name="投影片編號版面配置區 3">
            <a:extLst>
              <a:ext uri="{FF2B5EF4-FFF2-40B4-BE49-F238E27FC236}">
                <a16:creationId xmlns:a16="http://schemas.microsoft.com/office/drawing/2014/main" id="{A5E7425A-6BFD-E7A6-7EE4-BC4A741CEA5F}"/>
              </a:ext>
            </a:extLst>
          </p:cNvPr>
          <p:cNvSpPr>
            <a:spLocks noGrp="1"/>
          </p:cNvSpPr>
          <p:nvPr>
            <p:ph type="sldNum" sz="quarter" idx="5"/>
          </p:nvPr>
        </p:nvSpPr>
        <p:spPr/>
        <p:txBody>
          <a:bodyPr/>
          <a:lstStyle/>
          <a:p>
            <a:fld id="{43FD301B-AE39-4263-A549-A9076C8B709C}" type="slidenum">
              <a:rPr lang="zh-TW" altLang="en-US" smtClean="0"/>
              <a:t>31</a:t>
            </a:fld>
            <a:endParaRPr lang="zh-TW" altLang="en-US"/>
          </a:p>
        </p:txBody>
      </p:sp>
    </p:spTree>
    <p:extLst>
      <p:ext uri="{BB962C8B-B14F-4D97-AF65-F5344CB8AC3E}">
        <p14:creationId xmlns:p14="http://schemas.microsoft.com/office/powerpoint/2010/main" val="2438146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10AF1E-3555-3387-3091-933590681194}"/>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14CA1B4E-A675-AB6C-F8C6-B21C9221800A}"/>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D5F9EA11-630D-3A37-6156-7E72599C8A06}"/>
              </a:ext>
            </a:extLst>
          </p:cNvPr>
          <p:cNvSpPr>
            <a:spLocks noGrp="1"/>
          </p:cNvSpPr>
          <p:nvPr>
            <p:ph type="body" idx="1"/>
          </p:nvPr>
        </p:nvSpPr>
        <p:spPr/>
        <p:txBody>
          <a:bodyPr/>
          <a:lstStyle/>
          <a:p>
            <a:r>
              <a:rPr lang="en-US" altLang="zh-TW"/>
              <a:t>To address the effect of stellar microlensing, I have adopted the semi-analytical approximation done by my collaborator Jose maria Palencia.</a:t>
            </a:r>
          </a:p>
          <a:p>
            <a:r>
              <a:rPr lang="en-US" altLang="zh-TW"/>
              <a:t>These approximation allow us to calculate the probability of having any magnification a star could have at any moment, given a certain strong </a:t>
            </a:r>
            <a:r>
              <a:rPr lang="en-US" altLang="zh-TW" err="1"/>
              <a:t>lesnign</a:t>
            </a:r>
            <a:r>
              <a:rPr lang="en-US" altLang="zh-TW"/>
              <a:t> effect (macro-</a:t>
            </a:r>
            <a:r>
              <a:rPr lang="en-US" altLang="zh-TW" err="1"/>
              <a:t>magnifiaciton</a:t>
            </a:r>
            <a:r>
              <a:rPr lang="en-US" altLang="zh-TW"/>
              <a:t>) and abundance of stellar microlenses.</a:t>
            </a:r>
          </a:p>
          <a:p>
            <a:endParaRPr lang="en-US" altLang="zh-TW"/>
          </a:p>
          <a:p>
            <a:r>
              <a:rPr lang="en-US" altLang="zh-TW"/>
              <a:t>For example, here I show a PDF by assuming some surface mass density, with a macro-magnification of ~+200.</a:t>
            </a:r>
          </a:p>
          <a:p>
            <a:r>
              <a:rPr lang="en-US" altLang="zh-TW"/>
              <a:t>As you can see, the pdf peaks at approximately where the macro-magnification originally is and form a log-normal distribution</a:t>
            </a:r>
          </a:p>
          <a:p>
            <a:r>
              <a:rPr lang="en-US" altLang="zh-TW"/>
              <a:t>Microlensing create extra magnification – on the </a:t>
            </a:r>
            <a:r>
              <a:rPr lang="en-US" altLang="zh-TW" err="1"/>
              <a:t>otherhand</a:t>
            </a:r>
            <a:r>
              <a:rPr lang="en-US" altLang="zh-TW"/>
              <a:t> taking magnification from some region and causes demagnification.</a:t>
            </a:r>
          </a:p>
        </p:txBody>
      </p:sp>
      <p:sp>
        <p:nvSpPr>
          <p:cNvPr id="4" name="投影片編號版面配置區 3">
            <a:extLst>
              <a:ext uri="{FF2B5EF4-FFF2-40B4-BE49-F238E27FC236}">
                <a16:creationId xmlns:a16="http://schemas.microsoft.com/office/drawing/2014/main" id="{E10ED26B-CAF6-7F60-5318-F58AE37D438B}"/>
              </a:ext>
            </a:extLst>
          </p:cNvPr>
          <p:cNvSpPr>
            <a:spLocks noGrp="1"/>
          </p:cNvSpPr>
          <p:nvPr>
            <p:ph type="sldNum" sz="quarter" idx="5"/>
          </p:nvPr>
        </p:nvSpPr>
        <p:spPr/>
        <p:txBody>
          <a:bodyPr/>
          <a:lstStyle/>
          <a:p>
            <a:fld id="{43FD301B-AE39-4263-A549-A9076C8B709C}" type="slidenum">
              <a:rPr lang="zh-TW" altLang="en-US" smtClean="0"/>
              <a:t>32</a:t>
            </a:fld>
            <a:endParaRPr lang="zh-TW" altLang="en-US"/>
          </a:p>
        </p:txBody>
      </p:sp>
    </p:spTree>
    <p:extLst>
      <p:ext uri="{BB962C8B-B14F-4D97-AF65-F5344CB8AC3E}">
        <p14:creationId xmlns:p14="http://schemas.microsoft.com/office/powerpoint/2010/main" val="25767835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61024-94CA-3373-ECCF-003ADD6AEAE3}"/>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B892A6A8-FE1B-58C8-2454-3F7B1A1FB8BD}"/>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18BC1CB9-36D6-AA78-852A-A183A2BDB8DD}"/>
              </a:ext>
            </a:extLst>
          </p:cNvPr>
          <p:cNvSpPr>
            <a:spLocks noGrp="1"/>
          </p:cNvSpPr>
          <p:nvPr>
            <p:ph type="body" idx="1"/>
          </p:nvPr>
        </p:nvSpPr>
        <p:spPr/>
        <p:txBody>
          <a:bodyPr/>
          <a:lstStyle/>
          <a:p>
            <a:r>
              <a:rPr lang="en-US" altLang="zh-TW" dirty="0"/>
              <a:t>First talk about negative</a:t>
            </a:r>
            <a:endParaRPr lang="zh-TW" altLang="en-US" dirty="0"/>
          </a:p>
        </p:txBody>
      </p:sp>
      <p:sp>
        <p:nvSpPr>
          <p:cNvPr id="4" name="投影片編號版面配置區 3">
            <a:extLst>
              <a:ext uri="{FF2B5EF4-FFF2-40B4-BE49-F238E27FC236}">
                <a16:creationId xmlns:a16="http://schemas.microsoft.com/office/drawing/2014/main" id="{62B5549A-4E7C-C46D-AC88-58BB8B9086AD}"/>
              </a:ext>
            </a:extLst>
          </p:cNvPr>
          <p:cNvSpPr>
            <a:spLocks noGrp="1"/>
          </p:cNvSpPr>
          <p:nvPr>
            <p:ph type="sldNum" sz="quarter" idx="5"/>
          </p:nvPr>
        </p:nvSpPr>
        <p:spPr/>
        <p:txBody>
          <a:bodyPr/>
          <a:lstStyle/>
          <a:p>
            <a:fld id="{43FD301B-AE39-4263-A549-A9076C8B709C}" type="slidenum">
              <a:rPr lang="zh-TW" altLang="en-US" smtClean="0"/>
              <a:t>33</a:t>
            </a:fld>
            <a:endParaRPr lang="zh-TW" altLang="en-US"/>
          </a:p>
        </p:txBody>
      </p:sp>
    </p:spTree>
    <p:extLst>
      <p:ext uri="{BB962C8B-B14F-4D97-AF65-F5344CB8AC3E}">
        <p14:creationId xmlns:p14="http://schemas.microsoft.com/office/powerpoint/2010/main" val="17977286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0DFF7-2C81-A0EA-89B4-CCB300950945}"/>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F5543842-8B9C-885E-73B1-B567C9D7DD05}"/>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EC92C990-7773-01DA-D934-F28B2D75F4F2}"/>
              </a:ext>
            </a:extLst>
          </p:cNvPr>
          <p:cNvSpPr>
            <a:spLocks noGrp="1"/>
          </p:cNvSpPr>
          <p:nvPr>
            <p:ph type="body" idx="1"/>
          </p:nvPr>
        </p:nvSpPr>
        <p:spPr/>
        <p:txBody>
          <a:bodyPr/>
          <a:lstStyle/>
          <a:p>
            <a:r>
              <a:rPr lang="en-US" altLang="zh-TW"/>
              <a:t>To begin with, we generate a smooth model with lensing potential following a lens model.</a:t>
            </a:r>
          </a:p>
          <a:p>
            <a:r>
              <a:rPr lang="en-US" altLang="zh-TW"/>
              <a:t>Here we used my lens model I generated during my </a:t>
            </a:r>
            <a:r>
              <a:rPr lang="en-US" altLang="zh-TW" err="1"/>
              <a:t>Mphil</a:t>
            </a:r>
            <a:r>
              <a:rPr lang="en-US" altLang="zh-TW"/>
              <a:t>, specifically fine-tuned around the dragon arc.</a:t>
            </a:r>
          </a:p>
          <a:p>
            <a:r>
              <a:rPr lang="en-US" altLang="zh-TW"/>
              <a:t>So with this smooth lens model, we can predict the CC. as shown  in the middle panel. </a:t>
            </a:r>
          </a:p>
          <a:p>
            <a:r>
              <a:rPr lang="en-US" altLang="zh-TW"/>
              <a:t>Since its smooth, the CC is very straight and pass through directly.</a:t>
            </a:r>
          </a:p>
          <a:p>
            <a:r>
              <a:rPr lang="en-US" altLang="zh-TW"/>
              <a:t>We apply the F200W transient detection rate curve to the magnification map generated with the smooth model, and acquired the distribution in the middle – a slight negative skewness while almost all of the transient locate in the close vicinity of the CC.</a:t>
            </a:r>
          </a:p>
          <a:p>
            <a:endParaRPr lang="en-US" altLang="zh-TW"/>
          </a:p>
          <a:p>
            <a:endParaRPr lang="en-US" altLang="zh-TW"/>
          </a:p>
          <a:p>
            <a:endParaRPr lang="zh-TW" altLang="en-US"/>
          </a:p>
        </p:txBody>
      </p:sp>
      <p:sp>
        <p:nvSpPr>
          <p:cNvPr id="4" name="投影片編號版面配置區 3">
            <a:extLst>
              <a:ext uri="{FF2B5EF4-FFF2-40B4-BE49-F238E27FC236}">
                <a16:creationId xmlns:a16="http://schemas.microsoft.com/office/drawing/2014/main" id="{1281A9D8-01E7-AA32-332F-2BE207976979}"/>
              </a:ext>
            </a:extLst>
          </p:cNvPr>
          <p:cNvSpPr>
            <a:spLocks noGrp="1"/>
          </p:cNvSpPr>
          <p:nvPr>
            <p:ph type="sldNum" sz="quarter" idx="5"/>
          </p:nvPr>
        </p:nvSpPr>
        <p:spPr/>
        <p:txBody>
          <a:bodyPr/>
          <a:lstStyle/>
          <a:p>
            <a:fld id="{43FD301B-AE39-4263-A549-A9076C8B709C}" type="slidenum">
              <a:rPr lang="zh-TW" altLang="en-US" smtClean="0"/>
              <a:t>34</a:t>
            </a:fld>
            <a:endParaRPr lang="zh-TW" altLang="en-US"/>
          </a:p>
        </p:txBody>
      </p:sp>
    </p:spTree>
    <p:extLst>
      <p:ext uri="{BB962C8B-B14F-4D97-AF65-F5344CB8AC3E}">
        <p14:creationId xmlns:p14="http://schemas.microsoft.com/office/powerpoint/2010/main" val="21604638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E05F1A-8961-B8B7-F9D4-141417E9A028}"/>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CF7C24C1-22D4-0B62-212C-E9BAA7FE4A4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606E9975-025A-3DC0-B7B8-499E77E73BAA}"/>
              </a:ext>
            </a:extLst>
          </p:cNvPr>
          <p:cNvSpPr>
            <a:spLocks noGrp="1"/>
          </p:cNvSpPr>
          <p:nvPr>
            <p:ph type="body" idx="1"/>
          </p:nvPr>
        </p:nvSpPr>
        <p:spPr/>
        <p:txBody>
          <a:bodyPr/>
          <a:lstStyle/>
          <a:p>
            <a:r>
              <a:rPr lang="en-US" altLang="zh-TW"/>
              <a:t>To begin with, we generate a smooth model with lensing potential following a lens model.</a:t>
            </a:r>
          </a:p>
          <a:p>
            <a:r>
              <a:rPr lang="en-US" altLang="zh-TW"/>
              <a:t>Here we used my lens model I generated during my </a:t>
            </a:r>
            <a:r>
              <a:rPr lang="en-US" altLang="zh-TW" err="1"/>
              <a:t>Mphil</a:t>
            </a:r>
            <a:r>
              <a:rPr lang="en-US" altLang="zh-TW"/>
              <a:t>, specifically fine-tuned around the dragon arc.</a:t>
            </a:r>
          </a:p>
          <a:p>
            <a:r>
              <a:rPr lang="en-US" altLang="zh-TW"/>
              <a:t>So with this smooth lens model, we can predict the CC. as shown  in the middle panel. </a:t>
            </a:r>
          </a:p>
          <a:p>
            <a:r>
              <a:rPr lang="en-US" altLang="zh-TW"/>
              <a:t>Since its smooth, the CC is very straight and pass through directly.</a:t>
            </a:r>
          </a:p>
          <a:p>
            <a:r>
              <a:rPr lang="en-US" altLang="zh-TW"/>
              <a:t>We apply the F200W transient detection rate curve to the magnification map generated with the smooth model, and acquired the distribution in the middle – a slight negative skewness while almost all of the transient locate in the close vicinity of the CC.</a:t>
            </a:r>
          </a:p>
          <a:p>
            <a:endParaRPr lang="en-US" altLang="zh-TW"/>
          </a:p>
          <a:p>
            <a:endParaRPr lang="en-US" altLang="zh-TW"/>
          </a:p>
          <a:p>
            <a:endParaRPr lang="zh-TW" altLang="en-US"/>
          </a:p>
        </p:txBody>
      </p:sp>
      <p:sp>
        <p:nvSpPr>
          <p:cNvPr id="4" name="投影片編號版面配置區 3">
            <a:extLst>
              <a:ext uri="{FF2B5EF4-FFF2-40B4-BE49-F238E27FC236}">
                <a16:creationId xmlns:a16="http://schemas.microsoft.com/office/drawing/2014/main" id="{E3FE6595-0018-2A3B-1257-286EF43124B7}"/>
              </a:ext>
            </a:extLst>
          </p:cNvPr>
          <p:cNvSpPr>
            <a:spLocks noGrp="1"/>
          </p:cNvSpPr>
          <p:nvPr>
            <p:ph type="sldNum" sz="quarter" idx="5"/>
          </p:nvPr>
        </p:nvSpPr>
        <p:spPr/>
        <p:txBody>
          <a:bodyPr/>
          <a:lstStyle/>
          <a:p>
            <a:fld id="{43FD301B-AE39-4263-A549-A9076C8B709C}" type="slidenum">
              <a:rPr lang="zh-TW" altLang="en-US" smtClean="0"/>
              <a:t>35</a:t>
            </a:fld>
            <a:endParaRPr lang="zh-TW" altLang="en-US"/>
          </a:p>
        </p:txBody>
      </p:sp>
    </p:spTree>
    <p:extLst>
      <p:ext uri="{BB962C8B-B14F-4D97-AF65-F5344CB8AC3E}">
        <p14:creationId xmlns:p14="http://schemas.microsoft.com/office/powerpoint/2010/main" val="14858577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91D8E4-D8AD-DCCB-FEB0-A7868CB74450}"/>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06D55081-2140-A21E-BCEB-F480A8C27072}"/>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B91DABDD-76B5-CB5E-011B-5F6B21B4E452}"/>
              </a:ext>
            </a:extLst>
          </p:cNvPr>
          <p:cNvSpPr>
            <a:spLocks noGrp="1"/>
          </p:cNvSpPr>
          <p:nvPr>
            <p:ph type="body" idx="1"/>
          </p:nvPr>
        </p:nvSpPr>
        <p:spPr/>
        <p:txBody>
          <a:bodyPr/>
          <a:lstStyle/>
          <a:p>
            <a:r>
              <a:rPr lang="en-US" altLang="zh-TW"/>
              <a:t>To begin with, we generate a smooth model with lensing potential following a lens model.</a:t>
            </a:r>
          </a:p>
          <a:p>
            <a:r>
              <a:rPr lang="en-US" altLang="zh-TW"/>
              <a:t>Here we used my lens model I generated during my </a:t>
            </a:r>
            <a:r>
              <a:rPr lang="en-US" altLang="zh-TW" err="1"/>
              <a:t>Mphil</a:t>
            </a:r>
            <a:r>
              <a:rPr lang="en-US" altLang="zh-TW"/>
              <a:t>, specifically fine-tuned around the dragon arc.</a:t>
            </a:r>
          </a:p>
          <a:p>
            <a:r>
              <a:rPr lang="en-US" altLang="zh-TW"/>
              <a:t>So with this smooth lens model, we can predict the CC. as shown  in the middle panel. </a:t>
            </a:r>
          </a:p>
          <a:p>
            <a:r>
              <a:rPr lang="en-US" altLang="zh-TW"/>
              <a:t>Since its smooth, the CC is very straight and pass through directly.</a:t>
            </a:r>
          </a:p>
          <a:p>
            <a:r>
              <a:rPr lang="en-US" altLang="zh-TW"/>
              <a:t>We apply the F200W transient detection rate curve to the magnification map generated with the smooth model, and acquired the distribution in the middle – a slight negative skewness while almost all of the transient locate in the close vicinity of the CC.</a:t>
            </a:r>
          </a:p>
          <a:p>
            <a:endParaRPr lang="en-US" altLang="zh-TW"/>
          </a:p>
          <a:p>
            <a:endParaRPr lang="en-US" altLang="zh-TW"/>
          </a:p>
          <a:p>
            <a:endParaRPr lang="zh-TW" altLang="en-US"/>
          </a:p>
        </p:txBody>
      </p:sp>
      <p:sp>
        <p:nvSpPr>
          <p:cNvPr id="4" name="投影片編號版面配置區 3">
            <a:extLst>
              <a:ext uri="{FF2B5EF4-FFF2-40B4-BE49-F238E27FC236}">
                <a16:creationId xmlns:a16="http://schemas.microsoft.com/office/drawing/2014/main" id="{612E2CCF-8593-AD3D-8D6B-866A2273BDB1}"/>
              </a:ext>
            </a:extLst>
          </p:cNvPr>
          <p:cNvSpPr>
            <a:spLocks noGrp="1"/>
          </p:cNvSpPr>
          <p:nvPr>
            <p:ph type="sldNum" sz="quarter" idx="5"/>
          </p:nvPr>
        </p:nvSpPr>
        <p:spPr/>
        <p:txBody>
          <a:bodyPr/>
          <a:lstStyle/>
          <a:p>
            <a:fld id="{43FD301B-AE39-4263-A549-A9076C8B709C}" type="slidenum">
              <a:rPr lang="zh-TW" altLang="en-US" smtClean="0"/>
              <a:t>36</a:t>
            </a:fld>
            <a:endParaRPr lang="zh-TW" altLang="en-US"/>
          </a:p>
        </p:txBody>
      </p:sp>
    </p:spTree>
    <p:extLst>
      <p:ext uri="{BB962C8B-B14F-4D97-AF65-F5344CB8AC3E}">
        <p14:creationId xmlns:p14="http://schemas.microsoft.com/office/powerpoint/2010/main" val="9684830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0115B2-9475-3135-E09E-DB826B7892C8}"/>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07E95AD3-8752-ED25-9669-BE49791008B5}"/>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DFD1F781-700D-5BCC-6B51-114EF913DFB7}"/>
              </a:ext>
            </a:extLst>
          </p:cNvPr>
          <p:cNvSpPr>
            <a:spLocks noGrp="1"/>
          </p:cNvSpPr>
          <p:nvPr>
            <p:ph type="body" idx="1"/>
          </p:nvPr>
        </p:nvSpPr>
        <p:spPr/>
        <p:txBody>
          <a:bodyPr/>
          <a:lstStyle/>
          <a:p>
            <a:r>
              <a:rPr lang="en-US" altLang="zh-TW" dirty="0"/>
              <a:t>To contrast the </a:t>
            </a:r>
            <a:r>
              <a:rPr lang="en-US" altLang="zh-TW" dirty="0" err="1"/>
              <a:t>waveDM</a:t>
            </a:r>
            <a:r>
              <a:rPr lang="en-US" altLang="zh-TW" dirty="0"/>
              <a:t> vs </a:t>
            </a:r>
            <a:r>
              <a:rPr lang="en-US" altLang="zh-TW" dirty="0" err="1"/>
              <a:t>subhalo</a:t>
            </a:r>
            <a:r>
              <a:rPr lang="en-US" altLang="zh-TW" dirty="0"/>
              <a:t> case</a:t>
            </a:r>
            <a:endParaRPr lang="zh-TW" altLang="en-US" dirty="0"/>
          </a:p>
        </p:txBody>
      </p:sp>
      <p:sp>
        <p:nvSpPr>
          <p:cNvPr id="4" name="投影片編號版面配置區 3">
            <a:extLst>
              <a:ext uri="{FF2B5EF4-FFF2-40B4-BE49-F238E27FC236}">
                <a16:creationId xmlns:a16="http://schemas.microsoft.com/office/drawing/2014/main" id="{201B6B3B-AD89-1259-5605-43FE8178B570}"/>
              </a:ext>
            </a:extLst>
          </p:cNvPr>
          <p:cNvSpPr>
            <a:spLocks noGrp="1"/>
          </p:cNvSpPr>
          <p:nvPr>
            <p:ph type="sldNum" sz="quarter" idx="5"/>
          </p:nvPr>
        </p:nvSpPr>
        <p:spPr/>
        <p:txBody>
          <a:bodyPr/>
          <a:lstStyle/>
          <a:p>
            <a:fld id="{43FD301B-AE39-4263-A549-A9076C8B709C}" type="slidenum">
              <a:rPr lang="zh-TW" altLang="en-US" smtClean="0"/>
              <a:t>37</a:t>
            </a:fld>
            <a:endParaRPr lang="zh-TW" altLang="en-US"/>
          </a:p>
        </p:txBody>
      </p:sp>
    </p:spTree>
    <p:extLst>
      <p:ext uri="{BB962C8B-B14F-4D97-AF65-F5344CB8AC3E}">
        <p14:creationId xmlns:p14="http://schemas.microsoft.com/office/powerpoint/2010/main" val="31905868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F61F4-93E3-4337-216B-61F9435285B0}"/>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CDE8E9E6-5ECD-06E0-02C1-DBE6AFD2270B}"/>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908975F9-7B78-A69E-07E0-1B3C35434228}"/>
              </a:ext>
            </a:extLst>
          </p:cNvPr>
          <p:cNvSpPr>
            <a:spLocks noGrp="1"/>
          </p:cNvSpPr>
          <p:nvPr>
            <p:ph type="body" idx="1"/>
          </p:nvPr>
        </p:nvSpPr>
        <p:spPr/>
        <p:txBody>
          <a:bodyPr/>
          <a:lstStyle/>
          <a:p>
            <a:r>
              <a:rPr lang="en-US" altLang="zh-TW"/>
              <a:t>To begin with, we generate a smooth model with lensing potential following a lens model.</a:t>
            </a:r>
          </a:p>
          <a:p>
            <a:r>
              <a:rPr lang="en-US" altLang="zh-TW"/>
              <a:t>Here we used my lens model I generated during my </a:t>
            </a:r>
            <a:r>
              <a:rPr lang="en-US" altLang="zh-TW" err="1"/>
              <a:t>Mphil</a:t>
            </a:r>
            <a:r>
              <a:rPr lang="en-US" altLang="zh-TW"/>
              <a:t>, specifically fine-tuned around the dragon arc.</a:t>
            </a:r>
          </a:p>
          <a:p>
            <a:r>
              <a:rPr lang="en-US" altLang="zh-TW"/>
              <a:t>So with this smooth lens model, we can predict the CC. as shown  in the middle panel. </a:t>
            </a:r>
          </a:p>
          <a:p>
            <a:r>
              <a:rPr lang="en-US" altLang="zh-TW"/>
              <a:t>Since its smooth, the CC is very straight and pass through directly.</a:t>
            </a:r>
          </a:p>
          <a:p>
            <a:r>
              <a:rPr lang="en-US" altLang="zh-TW"/>
              <a:t>We apply the F200W transient detection rate curve to the magnification map generated with the smooth model, and acquired the distribution in the middle – a slight negative skewness while almost all of the transient locate in the close vicinity of the CC.</a:t>
            </a:r>
          </a:p>
          <a:p>
            <a:endParaRPr lang="en-US" altLang="zh-TW"/>
          </a:p>
          <a:p>
            <a:endParaRPr lang="en-US" altLang="zh-TW"/>
          </a:p>
          <a:p>
            <a:endParaRPr lang="zh-TW" altLang="en-US"/>
          </a:p>
        </p:txBody>
      </p:sp>
      <p:sp>
        <p:nvSpPr>
          <p:cNvPr id="4" name="投影片編號版面配置區 3">
            <a:extLst>
              <a:ext uri="{FF2B5EF4-FFF2-40B4-BE49-F238E27FC236}">
                <a16:creationId xmlns:a16="http://schemas.microsoft.com/office/drawing/2014/main" id="{4E4B50B2-6DFD-9259-8A5B-315D30908B07}"/>
              </a:ext>
            </a:extLst>
          </p:cNvPr>
          <p:cNvSpPr>
            <a:spLocks noGrp="1"/>
          </p:cNvSpPr>
          <p:nvPr>
            <p:ph type="sldNum" sz="quarter" idx="5"/>
          </p:nvPr>
        </p:nvSpPr>
        <p:spPr/>
        <p:txBody>
          <a:bodyPr/>
          <a:lstStyle/>
          <a:p>
            <a:fld id="{43FD301B-AE39-4263-A549-A9076C8B709C}" type="slidenum">
              <a:rPr lang="zh-TW" altLang="en-US" smtClean="0"/>
              <a:t>38</a:t>
            </a:fld>
            <a:endParaRPr lang="zh-TW" altLang="en-US"/>
          </a:p>
        </p:txBody>
      </p:sp>
    </p:spTree>
    <p:extLst>
      <p:ext uri="{BB962C8B-B14F-4D97-AF65-F5344CB8AC3E}">
        <p14:creationId xmlns:p14="http://schemas.microsoft.com/office/powerpoint/2010/main" val="29452501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379D87-0442-0775-89E9-60153A0D9759}"/>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EA7E2FA3-53B8-A5C7-F531-91CE6B938012}"/>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587CBFE4-6AB9-96F3-4E64-5A2267CFCF1F}"/>
              </a:ext>
            </a:extLst>
          </p:cNvPr>
          <p:cNvSpPr>
            <a:spLocks noGrp="1"/>
          </p:cNvSpPr>
          <p:nvPr>
            <p:ph type="body" idx="1"/>
          </p:nvPr>
        </p:nvSpPr>
        <p:spPr/>
        <p:txBody>
          <a:bodyPr/>
          <a:lstStyle/>
          <a:p>
            <a:r>
              <a:rPr lang="en-US" altLang="zh-TW" dirty="0"/>
              <a:t>Ask paloma to redo the figure, only wimps + one </a:t>
            </a:r>
            <a:r>
              <a:rPr lang="en-US" altLang="zh-TW" dirty="0" err="1"/>
              <a:t>waveDM</a:t>
            </a:r>
            <a:endParaRPr lang="zh-TW" altLang="en-US" dirty="0"/>
          </a:p>
        </p:txBody>
      </p:sp>
      <p:sp>
        <p:nvSpPr>
          <p:cNvPr id="4" name="投影片編號版面配置區 3">
            <a:extLst>
              <a:ext uri="{FF2B5EF4-FFF2-40B4-BE49-F238E27FC236}">
                <a16:creationId xmlns:a16="http://schemas.microsoft.com/office/drawing/2014/main" id="{6DEACD3A-A7E2-8115-F95D-F13D7ECF3070}"/>
              </a:ext>
            </a:extLst>
          </p:cNvPr>
          <p:cNvSpPr>
            <a:spLocks noGrp="1"/>
          </p:cNvSpPr>
          <p:nvPr>
            <p:ph type="sldNum" sz="quarter" idx="5"/>
          </p:nvPr>
        </p:nvSpPr>
        <p:spPr/>
        <p:txBody>
          <a:bodyPr/>
          <a:lstStyle/>
          <a:p>
            <a:fld id="{43FD301B-AE39-4263-A549-A9076C8B709C}" type="slidenum">
              <a:rPr lang="zh-TW" altLang="en-US" smtClean="0"/>
              <a:t>39</a:t>
            </a:fld>
            <a:endParaRPr lang="zh-TW" altLang="en-US"/>
          </a:p>
        </p:txBody>
      </p:sp>
    </p:spTree>
    <p:extLst>
      <p:ext uri="{BB962C8B-B14F-4D97-AF65-F5344CB8AC3E}">
        <p14:creationId xmlns:p14="http://schemas.microsoft.com/office/powerpoint/2010/main" val="1279392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50842-7CC3-F488-3CDD-8D40E77613FD}"/>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9DE1BDD5-6993-2022-B9C0-C9DDC97FFC06}"/>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524FFD89-7503-83F2-FF5B-676C3098FD4B}"/>
              </a:ext>
            </a:extLst>
          </p:cNvPr>
          <p:cNvSpPr>
            <a:spLocks noGrp="1"/>
          </p:cNvSpPr>
          <p:nvPr>
            <p:ph type="body" idx="1"/>
          </p:nvPr>
        </p:nvSpPr>
        <p:spPr/>
        <p:txBody>
          <a:bodyPr/>
          <a:lstStyle/>
          <a:p>
            <a:r>
              <a:rPr lang="en-US" altLang="zh-TW"/>
              <a:t>As some of you might know, lensing can be divided into multiple regimes.</a:t>
            </a:r>
          </a:p>
          <a:p>
            <a:r>
              <a:rPr lang="en-US" altLang="zh-TW"/>
              <a:t>Those that are relevant to our context today are strong lensing, in particular, from a galaxy cluster; and microlensing from stars such as </a:t>
            </a:r>
            <a:r>
              <a:rPr lang="en-US" altLang="zh-TW" err="1"/>
              <a:t>intracluster</a:t>
            </a:r>
            <a:r>
              <a:rPr lang="en-US" altLang="zh-TW"/>
              <a:t> stars.</a:t>
            </a:r>
          </a:p>
          <a:p>
            <a:r>
              <a:rPr lang="en-US" altLang="zh-TW"/>
              <a:t>Here I show a classic schematic of a strong lensing scenario from a galaxy cluster….</a:t>
            </a:r>
          </a:p>
        </p:txBody>
      </p:sp>
      <p:sp>
        <p:nvSpPr>
          <p:cNvPr id="4" name="投影片編號版面配置區 3">
            <a:extLst>
              <a:ext uri="{FF2B5EF4-FFF2-40B4-BE49-F238E27FC236}">
                <a16:creationId xmlns:a16="http://schemas.microsoft.com/office/drawing/2014/main" id="{319F4051-5D52-3673-F6AF-2A917D1A37C9}"/>
              </a:ext>
            </a:extLst>
          </p:cNvPr>
          <p:cNvSpPr>
            <a:spLocks noGrp="1"/>
          </p:cNvSpPr>
          <p:nvPr>
            <p:ph type="sldNum" sz="quarter" idx="5"/>
          </p:nvPr>
        </p:nvSpPr>
        <p:spPr/>
        <p:txBody>
          <a:bodyPr/>
          <a:lstStyle/>
          <a:p>
            <a:fld id="{43FD301B-AE39-4263-A549-A9076C8B709C}" type="slidenum">
              <a:rPr lang="zh-TW" altLang="en-US" smtClean="0"/>
              <a:t>4</a:t>
            </a:fld>
            <a:endParaRPr lang="zh-TW" altLang="en-US"/>
          </a:p>
        </p:txBody>
      </p:sp>
    </p:spTree>
    <p:extLst>
      <p:ext uri="{BB962C8B-B14F-4D97-AF65-F5344CB8AC3E}">
        <p14:creationId xmlns:p14="http://schemas.microsoft.com/office/powerpoint/2010/main" val="3988503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C3F8A-0A68-0BA9-FB47-65EDE2BD070F}"/>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BDAB7A94-3BB5-8B85-0396-F48BBB2A778E}"/>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580A748B-37E8-D294-6F6C-14FA91B0FFD7}"/>
              </a:ext>
            </a:extLst>
          </p:cNvPr>
          <p:cNvSpPr>
            <a:spLocks noGrp="1"/>
          </p:cNvSpPr>
          <p:nvPr>
            <p:ph type="body" idx="1"/>
          </p:nvPr>
        </p:nvSpPr>
        <p:spPr/>
        <p:txBody>
          <a:bodyPr/>
          <a:lstStyle/>
          <a:p>
            <a:r>
              <a:rPr lang="en-US" altLang="zh-TW" dirty="0"/>
              <a:t>Ask paloma to redo the figure, only wimps + one </a:t>
            </a:r>
            <a:r>
              <a:rPr lang="en-US" altLang="zh-TW" dirty="0" err="1"/>
              <a:t>waveDM</a:t>
            </a:r>
            <a:endParaRPr lang="zh-TW" altLang="en-US" dirty="0"/>
          </a:p>
        </p:txBody>
      </p:sp>
      <p:sp>
        <p:nvSpPr>
          <p:cNvPr id="4" name="投影片編號版面配置區 3">
            <a:extLst>
              <a:ext uri="{FF2B5EF4-FFF2-40B4-BE49-F238E27FC236}">
                <a16:creationId xmlns:a16="http://schemas.microsoft.com/office/drawing/2014/main" id="{133DF373-34D1-A618-5BC9-C19442C6D06A}"/>
              </a:ext>
            </a:extLst>
          </p:cNvPr>
          <p:cNvSpPr>
            <a:spLocks noGrp="1"/>
          </p:cNvSpPr>
          <p:nvPr>
            <p:ph type="sldNum" sz="quarter" idx="5"/>
          </p:nvPr>
        </p:nvSpPr>
        <p:spPr/>
        <p:txBody>
          <a:bodyPr/>
          <a:lstStyle/>
          <a:p>
            <a:fld id="{43FD301B-AE39-4263-A549-A9076C8B709C}" type="slidenum">
              <a:rPr lang="zh-TW" altLang="en-US" smtClean="0"/>
              <a:t>40</a:t>
            </a:fld>
            <a:endParaRPr lang="zh-TW" altLang="en-US"/>
          </a:p>
        </p:txBody>
      </p:sp>
    </p:spTree>
    <p:extLst>
      <p:ext uri="{BB962C8B-B14F-4D97-AF65-F5344CB8AC3E}">
        <p14:creationId xmlns:p14="http://schemas.microsoft.com/office/powerpoint/2010/main" val="32609637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39DB41-BC3A-BEB2-0594-0A7A8EAE80BB}"/>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39047184-A31D-EAB8-ECB2-5A2B9640B2AA}"/>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7DD62F41-6259-8862-9B31-E755B1C17A6F}"/>
              </a:ext>
            </a:extLst>
          </p:cNvPr>
          <p:cNvSpPr>
            <a:spLocks noGrp="1"/>
          </p:cNvSpPr>
          <p:nvPr>
            <p:ph type="body" idx="1"/>
          </p:nvPr>
        </p:nvSpPr>
        <p:spPr/>
        <p:txBody>
          <a:bodyPr/>
          <a:lstStyle/>
          <a:p>
            <a:r>
              <a:rPr lang="en-US" altLang="zh-TW" dirty="0"/>
              <a:t>Ask paloma to redo the figure, only wimps + one </a:t>
            </a:r>
            <a:r>
              <a:rPr lang="en-US" altLang="zh-TW" dirty="0" err="1"/>
              <a:t>waveDM</a:t>
            </a:r>
            <a:endParaRPr lang="zh-TW" altLang="en-US" dirty="0"/>
          </a:p>
        </p:txBody>
      </p:sp>
      <p:sp>
        <p:nvSpPr>
          <p:cNvPr id="4" name="投影片編號版面配置區 3">
            <a:extLst>
              <a:ext uri="{FF2B5EF4-FFF2-40B4-BE49-F238E27FC236}">
                <a16:creationId xmlns:a16="http://schemas.microsoft.com/office/drawing/2014/main" id="{FA2696DA-3113-DE95-D7D8-9A095F377490}"/>
              </a:ext>
            </a:extLst>
          </p:cNvPr>
          <p:cNvSpPr>
            <a:spLocks noGrp="1"/>
          </p:cNvSpPr>
          <p:nvPr>
            <p:ph type="sldNum" sz="quarter" idx="5"/>
          </p:nvPr>
        </p:nvSpPr>
        <p:spPr/>
        <p:txBody>
          <a:bodyPr/>
          <a:lstStyle/>
          <a:p>
            <a:fld id="{43FD301B-AE39-4263-A549-A9076C8B709C}" type="slidenum">
              <a:rPr lang="zh-TW" altLang="en-US" smtClean="0"/>
              <a:t>41</a:t>
            </a:fld>
            <a:endParaRPr lang="zh-TW" altLang="en-US"/>
          </a:p>
        </p:txBody>
      </p:sp>
    </p:spTree>
    <p:extLst>
      <p:ext uri="{BB962C8B-B14F-4D97-AF65-F5344CB8AC3E}">
        <p14:creationId xmlns:p14="http://schemas.microsoft.com/office/powerpoint/2010/main" val="24682276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B4FE45-3AF6-78BC-41E1-A301DDA4F491}"/>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D8F84F4B-8FC4-4E1D-E424-75429D6E2202}"/>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4C0EC32D-7E13-5F94-C490-AA16EC60A6CA}"/>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85C82F10-2F27-8744-5B58-7F510425D074}"/>
              </a:ext>
            </a:extLst>
          </p:cNvPr>
          <p:cNvSpPr>
            <a:spLocks noGrp="1"/>
          </p:cNvSpPr>
          <p:nvPr>
            <p:ph type="sldNum" sz="quarter" idx="5"/>
          </p:nvPr>
        </p:nvSpPr>
        <p:spPr/>
        <p:txBody>
          <a:bodyPr/>
          <a:lstStyle/>
          <a:p>
            <a:fld id="{43FD301B-AE39-4263-A549-A9076C8B709C}" type="slidenum">
              <a:rPr lang="zh-TW" altLang="en-US" smtClean="0"/>
              <a:t>42</a:t>
            </a:fld>
            <a:endParaRPr lang="zh-TW" altLang="en-US"/>
          </a:p>
        </p:txBody>
      </p:sp>
    </p:spTree>
    <p:extLst>
      <p:ext uri="{BB962C8B-B14F-4D97-AF65-F5344CB8AC3E}">
        <p14:creationId xmlns:p14="http://schemas.microsoft.com/office/powerpoint/2010/main" val="3509526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43717-897D-1CB0-E592-C2D70AEDE185}"/>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C06EF462-6582-6E80-D058-93A2767E95B9}"/>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E09E6FDE-0581-CB09-C51F-63BCB9DF7909}"/>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4C49D704-4ED6-ACA6-3D2F-407FB2DFE6A2}"/>
              </a:ext>
            </a:extLst>
          </p:cNvPr>
          <p:cNvSpPr>
            <a:spLocks noGrp="1"/>
          </p:cNvSpPr>
          <p:nvPr>
            <p:ph type="sldNum" sz="quarter" idx="5"/>
          </p:nvPr>
        </p:nvSpPr>
        <p:spPr/>
        <p:txBody>
          <a:bodyPr/>
          <a:lstStyle/>
          <a:p>
            <a:fld id="{43FD301B-AE39-4263-A549-A9076C8B709C}" type="slidenum">
              <a:rPr lang="zh-TW" altLang="en-US" smtClean="0"/>
              <a:t>43</a:t>
            </a:fld>
            <a:endParaRPr lang="zh-TW" altLang="en-US"/>
          </a:p>
        </p:txBody>
      </p:sp>
    </p:spTree>
    <p:extLst>
      <p:ext uri="{BB962C8B-B14F-4D97-AF65-F5344CB8AC3E}">
        <p14:creationId xmlns:p14="http://schemas.microsoft.com/office/powerpoint/2010/main" val="12199776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38F05-0A6F-BCDB-E5FD-DE0B5352A290}"/>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376A0BD9-1BF2-EFCB-1428-0EF9E3A60E79}"/>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09AC4647-673B-528A-7BB6-3249EAD5497B}"/>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93D1B608-4488-1DE7-6748-5F038A3D835D}"/>
              </a:ext>
            </a:extLst>
          </p:cNvPr>
          <p:cNvSpPr>
            <a:spLocks noGrp="1"/>
          </p:cNvSpPr>
          <p:nvPr>
            <p:ph type="sldNum" sz="quarter" idx="5"/>
          </p:nvPr>
        </p:nvSpPr>
        <p:spPr/>
        <p:txBody>
          <a:bodyPr/>
          <a:lstStyle/>
          <a:p>
            <a:fld id="{43FD301B-AE39-4263-A549-A9076C8B709C}" type="slidenum">
              <a:rPr lang="zh-TW" altLang="en-US" smtClean="0"/>
              <a:t>44</a:t>
            </a:fld>
            <a:endParaRPr lang="zh-TW" altLang="en-US"/>
          </a:p>
        </p:txBody>
      </p:sp>
    </p:spTree>
    <p:extLst>
      <p:ext uri="{BB962C8B-B14F-4D97-AF65-F5344CB8AC3E}">
        <p14:creationId xmlns:p14="http://schemas.microsoft.com/office/powerpoint/2010/main" val="25013331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799B3-CC79-4838-2373-39C9931685AE}"/>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BBA7B859-439B-B9B0-4399-12AECD16F832}"/>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34BC2DEE-1C2D-DBE6-5156-BA9FEF27C233}"/>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416AE5D5-CD39-7A9D-7346-AB7914532764}"/>
              </a:ext>
            </a:extLst>
          </p:cNvPr>
          <p:cNvSpPr>
            <a:spLocks noGrp="1"/>
          </p:cNvSpPr>
          <p:nvPr>
            <p:ph type="sldNum" sz="quarter" idx="5"/>
          </p:nvPr>
        </p:nvSpPr>
        <p:spPr/>
        <p:txBody>
          <a:bodyPr/>
          <a:lstStyle/>
          <a:p>
            <a:fld id="{43FD301B-AE39-4263-A549-A9076C8B709C}" type="slidenum">
              <a:rPr lang="zh-TW" altLang="en-US" smtClean="0"/>
              <a:t>45</a:t>
            </a:fld>
            <a:endParaRPr lang="zh-TW" altLang="en-US"/>
          </a:p>
        </p:txBody>
      </p:sp>
    </p:spTree>
    <p:extLst>
      <p:ext uri="{BB962C8B-B14F-4D97-AF65-F5344CB8AC3E}">
        <p14:creationId xmlns:p14="http://schemas.microsoft.com/office/powerpoint/2010/main" val="27699077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EDAF1-BA77-D222-2C79-DFE8363A35D9}"/>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47A715F1-5134-723E-9914-B1F95FE928C9}"/>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4A346279-2B30-4E91-53E1-61ED94CB13FD}"/>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53638B3D-C343-57EC-F11D-2ABBE73FA165}"/>
              </a:ext>
            </a:extLst>
          </p:cNvPr>
          <p:cNvSpPr>
            <a:spLocks noGrp="1"/>
          </p:cNvSpPr>
          <p:nvPr>
            <p:ph type="sldNum" sz="quarter" idx="5"/>
          </p:nvPr>
        </p:nvSpPr>
        <p:spPr/>
        <p:txBody>
          <a:bodyPr/>
          <a:lstStyle/>
          <a:p>
            <a:fld id="{43FD301B-AE39-4263-A549-A9076C8B709C}" type="slidenum">
              <a:rPr lang="zh-TW" altLang="en-US" smtClean="0"/>
              <a:t>46</a:t>
            </a:fld>
            <a:endParaRPr lang="zh-TW" altLang="en-US"/>
          </a:p>
        </p:txBody>
      </p:sp>
    </p:spTree>
    <p:extLst>
      <p:ext uri="{BB962C8B-B14F-4D97-AF65-F5344CB8AC3E}">
        <p14:creationId xmlns:p14="http://schemas.microsoft.com/office/powerpoint/2010/main" val="16944472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F6667-B67E-34E7-FC96-FC98C13E459C}"/>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B9667326-93E8-DA52-DEF6-C1010857874C}"/>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BEA656AF-9390-CCD0-179E-AC5546493C4B}"/>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A3628065-4591-8715-403A-72DF451B51CB}"/>
              </a:ext>
            </a:extLst>
          </p:cNvPr>
          <p:cNvSpPr>
            <a:spLocks noGrp="1"/>
          </p:cNvSpPr>
          <p:nvPr>
            <p:ph type="sldNum" sz="quarter" idx="5"/>
          </p:nvPr>
        </p:nvSpPr>
        <p:spPr/>
        <p:txBody>
          <a:bodyPr/>
          <a:lstStyle/>
          <a:p>
            <a:fld id="{43FD301B-AE39-4263-A549-A9076C8B709C}" type="slidenum">
              <a:rPr lang="zh-TW" altLang="en-US" smtClean="0"/>
              <a:t>47</a:t>
            </a:fld>
            <a:endParaRPr lang="zh-TW" altLang="en-US"/>
          </a:p>
        </p:txBody>
      </p:sp>
    </p:spTree>
    <p:extLst>
      <p:ext uri="{BB962C8B-B14F-4D97-AF65-F5344CB8AC3E}">
        <p14:creationId xmlns:p14="http://schemas.microsoft.com/office/powerpoint/2010/main" val="39511128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B2535-8075-CDCC-2D45-C82018A7C39D}"/>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759E27AB-79EF-2009-8621-0A3FD4AA070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A68EA013-F330-9AA7-E93E-C0E3550693EE}"/>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98D24770-D53C-8C74-C1F4-083D960EF692}"/>
              </a:ext>
            </a:extLst>
          </p:cNvPr>
          <p:cNvSpPr>
            <a:spLocks noGrp="1"/>
          </p:cNvSpPr>
          <p:nvPr>
            <p:ph type="sldNum" sz="quarter" idx="5"/>
          </p:nvPr>
        </p:nvSpPr>
        <p:spPr/>
        <p:txBody>
          <a:bodyPr/>
          <a:lstStyle/>
          <a:p>
            <a:fld id="{43FD301B-AE39-4263-A549-A9076C8B709C}" type="slidenum">
              <a:rPr lang="zh-TW" altLang="en-US" smtClean="0"/>
              <a:t>48</a:t>
            </a:fld>
            <a:endParaRPr lang="zh-TW" altLang="en-US"/>
          </a:p>
        </p:txBody>
      </p:sp>
    </p:spTree>
    <p:extLst>
      <p:ext uri="{BB962C8B-B14F-4D97-AF65-F5344CB8AC3E}">
        <p14:creationId xmlns:p14="http://schemas.microsoft.com/office/powerpoint/2010/main" val="30572700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CAB8E-65F6-D6AD-F9DD-20C7ABACB98C}"/>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067DCA90-2402-87D0-8344-DA2C13FEF20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F7BADED3-F192-A480-6D81-D065E2AA4B73}"/>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AF0FCCD8-F378-4600-E68D-09398AB1FB41}"/>
              </a:ext>
            </a:extLst>
          </p:cNvPr>
          <p:cNvSpPr>
            <a:spLocks noGrp="1"/>
          </p:cNvSpPr>
          <p:nvPr>
            <p:ph type="sldNum" sz="quarter" idx="5"/>
          </p:nvPr>
        </p:nvSpPr>
        <p:spPr/>
        <p:txBody>
          <a:bodyPr/>
          <a:lstStyle/>
          <a:p>
            <a:fld id="{43FD301B-AE39-4263-A549-A9076C8B709C}" type="slidenum">
              <a:rPr lang="zh-TW" altLang="en-US" smtClean="0"/>
              <a:t>49</a:t>
            </a:fld>
            <a:endParaRPr lang="zh-TW" altLang="en-US"/>
          </a:p>
        </p:txBody>
      </p:sp>
    </p:spTree>
    <p:extLst>
      <p:ext uri="{BB962C8B-B14F-4D97-AF65-F5344CB8AC3E}">
        <p14:creationId xmlns:p14="http://schemas.microsoft.com/office/powerpoint/2010/main" val="191870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2787F-B222-8BF9-69A4-A92AEA1B835E}"/>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8D3276F4-052C-452E-B1AB-1C510AA078E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EB7711C3-5454-DAFA-D65E-0912E765435D}"/>
              </a:ext>
            </a:extLst>
          </p:cNvPr>
          <p:cNvSpPr>
            <a:spLocks noGrp="1"/>
          </p:cNvSpPr>
          <p:nvPr>
            <p:ph type="body" idx="1"/>
          </p:nvPr>
        </p:nvSpPr>
        <p:spPr/>
        <p:txBody>
          <a:bodyPr/>
          <a:lstStyle/>
          <a:p>
            <a:r>
              <a:rPr lang="en-US" altLang="zh-TW"/>
              <a:t>The light ray from a background galaxy is multiply-deflected.</a:t>
            </a:r>
          </a:p>
          <a:p>
            <a:r>
              <a:rPr lang="en-US" altLang="zh-TW"/>
              <a:t>Since light travel in straight path, we don’t actually see the deflected rays.</a:t>
            </a:r>
          </a:p>
          <a:p>
            <a:r>
              <a:rPr lang="en-US" altLang="zh-TW"/>
              <a:t>Instead, we see the image of the same background galaxy in two different positions in the sky!</a:t>
            </a:r>
          </a:p>
          <a:p>
            <a:r>
              <a:rPr lang="en-US" altLang="zh-TW"/>
              <a:t>The angle of the deflection is known as the deflection angle, which depends on the lensing potential and the therefore amount of mass in the lens.</a:t>
            </a:r>
          </a:p>
        </p:txBody>
      </p:sp>
      <p:sp>
        <p:nvSpPr>
          <p:cNvPr id="4" name="投影片編號版面配置區 3">
            <a:extLst>
              <a:ext uri="{FF2B5EF4-FFF2-40B4-BE49-F238E27FC236}">
                <a16:creationId xmlns:a16="http://schemas.microsoft.com/office/drawing/2014/main" id="{900ADF8D-141C-9F29-1840-F7B352FF1B05}"/>
              </a:ext>
            </a:extLst>
          </p:cNvPr>
          <p:cNvSpPr>
            <a:spLocks noGrp="1"/>
          </p:cNvSpPr>
          <p:nvPr>
            <p:ph type="sldNum" sz="quarter" idx="5"/>
          </p:nvPr>
        </p:nvSpPr>
        <p:spPr/>
        <p:txBody>
          <a:bodyPr/>
          <a:lstStyle/>
          <a:p>
            <a:fld id="{43FD301B-AE39-4263-A549-A9076C8B709C}" type="slidenum">
              <a:rPr lang="zh-TW" altLang="en-US" smtClean="0"/>
              <a:t>5</a:t>
            </a:fld>
            <a:endParaRPr lang="zh-TW" altLang="en-US"/>
          </a:p>
        </p:txBody>
      </p:sp>
    </p:spTree>
    <p:extLst>
      <p:ext uri="{BB962C8B-B14F-4D97-AF65-F5344CB8AC3E}">
        <p14:creationId xmlns:p14="http://schemas.microsoft.com/office/powerpoint/2010/main" val="27523104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624E82-6030-48DB-8B70-15FFE919A3BC}"/>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6F1BD62B-BFF1-2330-56E1-EBFF05DEA0A0}"/>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82F9CF29-BEED-5FFC-FFA3-4810FA6F89FD}"/>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EEC6F2DA-C561-B02E-64F5-3DC83FC32664}"/>
              </a:ext>
            </a:extLst>
          </p:cNvPr>
          <p:cNvSpPr>
            <a:spLocks noGrp="1"/>
          </p:cNvSpPr>
          <p:nvPr>
            <p:ph type="sldNum" sz="quarter" idx="5"/>
          </p:nvPr>
        </p:nvSpPr>
        <p:spPr/>
        <p:txBody>
          <a:bodyPr/>
          <a:lstStyle/>
          <a:p>
            <a:fld id="{43FD301B-AE39-4263-A549-A9076C8B709C}" type="slidenum">
              <a:rPr lang="zh-TW" altLang="en-US" smtClean="0"/>
              <a:t>50</a:t>
            </a:fld>
            <a:endParaRPr lang="zh-TW" altLang="en-US"/>
          </a:p>
        </p:txBody>
      </p:sp>
    </p:spTree>
    <p:extLst>
      <p:ext uri="{BB962C8B-B14F-4D97-AF65-F5344CB8AC3E}">
        <p14:creationId xmlns:p14="http://schemas.microsoft.com/office/powerpoint/2010/main" val="33805468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E4A13D-C94D-E2CE-D616-FC20F716C161}"/>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1B0A6E37-BDCC-7415-5FE5-0404EE3B045A}"/>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90677A86-5FEA-829C-C81E-2E3CA7F6038B}"/>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4AB14867-211D-FA44-4123-65ACC47C2CE1}"/>
              </a:ext>
            </a:extLst>
          </p:cNvPr>
          <p:cNvSpPr>
            <a:spLocks noGrp="1"/>
          </p:cNvSpPr>
          <p:nvPr>
            <p:ph type="sldNum" sz="quarter" idx="5"/>
          </p:nvPr>
        </p:nvSpPr>
        <p:spPr/>
        <p:txBody>
          <a:bodyPr/>
          <a:lstStyle/>
          <a:p>
            <a:fld id="{43FD301B-AE39-4263-A549-A9076C8B709C}" type="slidenum">
              <a:rPr lang="zh-TW" altLang="en-US" smtClean="0"/>
              <a:t>51</a:t>
            </a:fld>
            <a:endParaRPr lang="zh-TW" altLang="en-US"/>
          </a:p>
        </p:txBody>
      </p:sp>
    </p:spTree>
    <p:extLst>
      <p:ext uri="{BB962C8B-B14F-4D97-AF65-F5344CB8AC3E}">
        <p14:creationId xmlns:p14="http://schemas.microsoft.com/office/powerpoint/2010/main" val="36792351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1A2D8C-D3DE-BD1C-2F70-34EFA3BB1B63}"/>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A47684C3-A329-B02E-53F1-0C0C178520F7}"/>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74F1E7B8-45D1-1EBF-A647-4F94310F47E4}"/>
              </a:ext>
            </a:extLst>
          </p:cNvPr>
          <p:cNvSpPr>
            <a:spLocks noGrp="1"/>
          </p:cNvSpPr>
          <p:nvPr>
            <p:ph type="body" idx="1"/>
          </p:nvPr>
        </p:nvSpPr>
        <p:spPr/>
        <p:txBody>
          <a:bodyPr/>
          <a:lstStyle/>
          <a:p>
            <a:r>
              <a:rPr lang="en-US" altLang="zh-TW"/>
              <a:t>So we take the above calculation a bit further – we collapse the calculation in the y-axis plane (along the CC), and obtain the number density curve as a function of the projected separation from the CC.</a:t>
            </a:r>
          </a:p>
          <a:p>
            <a:r>
              <a:rPr lang="en-US" altLang="zh-TW"/>
              <a:t>Here, we show the observation in pink histogram; CDM in green and </a:t>
            </a:r>
            <a:r>
              <a:rPr lang="en-US" altLang="zh-TW" err="1"/>
              <a:t>waveDM</a:t>
            </a:r>
            <a:r>
              <a:rPr lang="en-US" altLang="zh-TW"/>
              <a:t> in blue.</a:t>
            </a:r>
          </a:p>
          <a:p>
            <a:r>
              <a:rPr lang="en-US" altLang="zh-TW"/>
              <a:t>You can see that, </a:t>
            </a:r>
            <a:r>
              <a:rPr lang="en-US" altLang="zh-TW" err="1"/>
              <a:t>waveDM</a:t>
            </a:r>
            <a:r>
              <a:rPr lang="en-US" altLang="zh-TW"/>
              <a:t> better fits the observed trend. Overall, a simple chi2 test say that </a:t>
            </a:r>
            <a:r>
              <a:rPr lang="en-US" altLang="zh-TW" err="1"/>
              <a:t>waveDM</a:t>
            </a:r>
            <a:r>
              <a:rPr lang="en-US" altLang="zh-TW"/>
              <a:t> is </a:t>
            </a:r>
            <a:r>
              <a:rPr lang="en-US" altLang="zh-TW" err="1"/>
              <a:t>favoured</a:t>
            </a:r>
            <a:r>
              <a:rPr lang="en-US" altLang="zh-TW"/>
              <a:t> over CDM.</a:t>
            </a:r>
          </a:p>
          <a:p>
            <a:br>
              <a:rPr lang="en-US" altLang="zh-TW"/>
            </a:br>
            <a:r>
              <a:rPr lang="en-US" altLang="zh-TW"/>
              <a:t>An interesting fact is that if you assume an axion mass of 10-22 eV (which is common), and a typical velocity dispersion of a cluster, then the DB wavelength of a cluster would be ~10-15pc, which is the best fit simulation in our case.</a:t>
            </a:r>
          </a:p>
          <a:p>
            <a:endParaRPr lang="en-US" altLang="zh-TW"/>
          </a:p>
          <a:p>
            <a:endParaRPr lang="zh-TW" altLang="en-US"/>
          </a:p>
        </p:txBody>
      </p:sp>
      <p:sp>
        <p:nvSpPr>
          <p:cNvPr id="4" name="投影片編號版面配置區 3">
            <a:extLst>
              <a:ext uri="{FF2B5EF4-FFF2-40B4-BE49-F238E27FC236}">
                <a16:creationId xmlns:a16="http://schemas.microsoft.com/office/drawing/2014/main" id="{69ADB056-86D2-801B-2C21-ED0271C0DA77}"/>
              </a:ext>
            </a:extLst>
          </p:cNvPr>
          <p:cNvSpPr>
            <a:spLocks noGrp="1"/>
          </p:cNvSpPr>
          <p:nvPr>
            <p:ph type="sldNum" sz="quarter" idx="5"/>
          </p:nvPr>
        </p:nvSpPr>
        <p:spPr/>
        <p:txBody>
          <a:bodyPr/>
          <a:lstStyle/>
          <a:p>
            <a:fld id="{43FD301B-AE39-4263-A549-A9076C8B709C}" type="slidenum">
              <a:rPr lang="zh-TW" altLang="en-US" smtClean="0"/>
              <a:t>52</a:t>
            </a:fld>
            <a:endParaRPr lang="zh-TW" altLang="en-US"/>
          </a:p>
        </p:txBody>
      </p:sp>
    </p:spTree>
    <p:extLst>
      <p:ext uri="{BB962C8B-B14F-4D97-AF65-F5344CB8AC3E}">
        <p14:creationId xmlns:p14="http://schemas.microsoft.com/office/powerpoint/2010/main" val="1345508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E6DF0-3884-BDC5-9B00-8088EDDF9734}"/>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1C9CD0CE-CDAF-78E0-14ED-23FADDB29230}"/>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F2FF73DC-73C9-44AE-8A68-4D78D7FE242F}"/>
              </a:ext>
            </a:extLst>
          </p:cNvPr>
          <p:cNvSpPr>
            <a:spLocks noGrp="1"/>
          </p:cNvSpPr>
          <p:nvPr>
            <p:ph type="body" idx="1"/>
          </p:nvPr>
        </p:nvSpPr>
        <p:spPr/>
        <p:txBody>
          <a:bodyPr/>
          <a:lstStyle/>
          <a:p>
            <a:r>
              <a:rPr lang="en-US" altLang="zh-TW"/>
              <a:t>This whole lensing process can be often described by these diagrams.</a:t>
            </a:r>
          </a:p>
          <a:p>
            <a:r>
              <a:rPr lang="en-US" altLang="zh-TW"/>
              <a:t>What I am showing here is known as the caustic map in the source plane.</a:t>
            </a:r>
          </a:p>
          <a:p>
            <a:r>
              <a:rPr lang="en-US" altLang="zh-TW"/>
              <a:t>There are 3 different markers, x triangle and a circle, representing a source placing at 3 different positions in the source plane </a:t>
            </a:r>
            <a:r>
              <a:rPr lang="en-US" altLang="zh-TW" err="1"/>
              <a:t>w.r.t.</a:t>
            </a:r>
            <a:r>
              <a:rPr lang="en-US" altLang="zh-TW"/>
              <a:t> to the lens.</a:t>
            </a:r>
          </a:p>
          <a:p>
            <a:r>
              <a:rPr lang="en-US" altLang="zh-TW"/>
              <a:t>The inner diamond shape line is the tangential caustic; and the elliptical line is the radial caustic. These lines represent the maximum lensing magnification – when a source is located on these lines, it means it attain a maximum tangential magnification/radial magnification</a:t>
            </a:r>
          </a:p>
        </p:txBody>
      </p:sp>
      <p:sp>
        <p:nvSpPr>
          <p:cNvPr id="4" name="投影片編號版面配置區 3">
            <a:extLst>
              <a:ext uri="{FF2B5EF4-FFF2-40B4-BE49-F238E27FC236}">
                <a16:creationId xmlns:a16="http://schemas.microsoft.com/office/drawing/2014/main" id="{75FB686A-36B4-7A6D-FCF6-E1AAA82B9783}"/>
              </a:ext>
            </a:extLst>
          </p:cNvPr>
          <p:cNvSpPr>
            <a:spLocks noGrp="1"/>
          </p:cNvSpPr>
          <p:nvPr>
            <p:ph type="sldNum" sz="quarter" idx="5"/>
          </p:nvPr>
        </p:nvSpPr>
        <p:spPr/>
        <p:txBody>
          <a:bodyPr/>
          <a:lstStyle/>
          <a:p>
            <a:fld id="{43FD301B-AE39-4263-A549-A9076C8B709C}" type="slidenum">
              <a:rPr lang="zh-TW" altLang="en-US" smtClean="0"/>
              <a:t>6</a:t>
            </a:fld>
            <a:endParaRPr lang="zh-TW" altLang="en-US"/>
          </a:p>
        </p:txBody>
      </p:sp>
    </p:spTree>
    <p:extLst>
      <p:ext uri="{BB962C8B-B14F-4D97-AF65-F5344CB8AC3E}">
        <p14:creationId xmlns:p14="http://schemas.microsoft.com/office/powerpoint/2010/main" val="3297680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BF6BC6-125B-23C9-3DD9-777F09D29D9A}"/>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CDBF502B-3E31-3960-199C-3D782DE1D3CC}"/>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2BE0EA21-0FC9-A6B1-FAE9-1CBAA5C98BB6}"/>
              </a:ext>
            </a:extLst>
          </p:cNvPr>
          <p:cNvSpPr>
            <a:spLocks noGrp="1"/>
          </p:cNvSpPr>
          <p:nvPr>
            <p:ph type="body" idx="1"/>
          </p:nvPr>
        </p:nvSpPr>
        <p:spPr/>
        <p:txBody>
          <a:bodyPr/>
          <a:lstStyle/>
          <a:p>
            <a:r>
              <a:rPr lang="en-US" altLang="zh-TW" dirty="0"/>
              <a:t>But the source plane is often not what we see.</a:t>
            </a:r>
          </a:p>
          <a:p>
            <a:r>
              <a:rPr lang="en-US" altLang="zh-TW" dirty="0"/>
              <a:t>What we see is known as the image plane.</a:t>
            </a:r>
          </a:p>
          <a:p>
            <a:r>
              <a:rPr lang="en-US" altLang="zh-TW" dirty="0"/>
              <a:t>Now, the inner dotted line is the radial critical curve – where the radial caustic is projected into the image plane via the lens equation.</a:t>
            </a:r>
          </a:p>
          <a:p>
            <a:r>
              <a:rPr lang="en-US" altLang="zh-TW" dirty="0"/>
              <a:t>Similarly, the outer dotted ellipse is the tangential critical curve, of which the result of the tangential caustic being projected in the image plane.</a:t>
            </a:r>
          </a:p>
          <a:p>
            <a:r>
              <a:rPr lang="en-US" altLang="zh-TW" dirty="0"/>
              <a:t>Inside of the tangential critical curve is what we call the negative parity region. It refers to the region where the surface mass density is super-critical;</a:t>
            </a:r>
          </a:p>
          <a:p>
            <a:r>
              <a:rPr lang="en-US" altLang="zh-TW" dirty="0"/>
              <a:t>Outside is the positive parity, which has a sub-critical surface mass density. In </a:t>
            </a:r>
            <a:r>
              <a:rPr lang="en-US" altLang="zh-TW" dirty="0" err="1"/>
              <a:t>otherwords</a:t>
            </a:r>
            <a:r>
              <a:rPr lang="en-US" altLang="zh-TW" dirty="0"/>
              <a:t>, the CC marks also the position where the surface mass density changes from sub-critical to super-critical, </a:t>
            </a:r>
            <a:r>
              <a:rPr lang="en-US" altLang="zh-TW" dirty="0" err="1"/>
              <a:t>aprat</a:t>
            </a:r>
            <a:r>
              <a:rPr lang="en-US" altLang="zh-TW" dirty="0"/>
              <a:t> from the maximum lensing magnification.</a:t>
            </a:r>
          </a:p>
          <a:p>
            <a:endParaRPr lang="en-US" altLang="zh-TW" dirty="0"/>
          </a:p>
          <a:p>
            <a:r>
              <a:rPr lang="en-US" altLang="zh-TW" dirty="0"/>
              <a:t>You can see the same old 3 markers in this plot. But now they represent the image position to be observed of these 3 different sources.</a:t>
            </a:r>
          </a:p>
          <a:p>
            <a:r>
              <a:rPr lang="en-US" altLang="zh-TW" dirty="0"/>
              <a:t>For example, the cross that was in the middle on the caustic now forms an ``einstein’’ cross, as it is perfectly aligned with the lens and us the observer; Similar thing happens for the 2 other markers forming different lensing geometry.</a:t>
            </a:r>
          </a:p>
          <a:p>
            <a:r>
              <a:rPr lang="en-US" altLang="zh-TW" dirty="0"/>
              <a:t>Another key feature is that, the lensed images are magnified – with the surface brightness conserved by lensing.</a:t>
            </a:r>
          </a:p>
          <a:p>
            <a:r>
              <a:rPr lang="en-US" altLang="zh-TW" dirty="0"/>
              <a:t>You can see that, for example, the triangle markers are larger in near the CC, which represents them having a larger magnification.</a:t>
            </a:r>
          </a:p>
          <a:p>
            <a:endParaRPr lang="en-US" altLang="zh-TW" dirty="0"/>
          </a:p>
          <a:p>
            <a:endParaRPr lang="en-US" altLang="zh-TW" dirty="0"/>
          </a:p>
        </p:txBody>
      </p:sp>
      <p:sp>
        <p:nvSpPr>
          <p:cNvPr id="4" name="投影片編號版面配置區 3">
            <a:extLst>
              <a:ext uri="{FF2B5EF4-FFF2-40B4-BE49-F238E27FC236}">
                <a16:creationId xmlns:a16="http://schemas.microsoft.com/office/drawing/2014/main" id="{3562C3DB-95BE-4B5A-DB38-882347396376}"/>
              </a:ext>
            </a:extLst>
          </p:cNvPr>
          <p:cNvSpPr>
            <a:spLocks noGrp="1"/>
          </p:cNvSpPr>
          <p:nvPr>
            <p:ph type="sldNum" sz="quarter" idx="5"/>
          </p:nvPr>
        </p:nvSpPr>
        <p:spPr/>
        <p:txBody>
          <a:bodyPr/>
          <a:lstStyle/>
          <a:p>
            <a:fld id="{43FD301B-AE39-4263-A549-A9076C8B709C}" type="slidenum">
              <a:rPr lang="zh-TW" altLang="en-US" smtClean="0"/>
              <a:t>7</a:t>
            </a:fld>
            <a:endParaRPr lang="zh-TW" altLang="en-US"/>
          </a:p>
        </p:txBody>
      </p:sp>
    </p:spTree>
    <p:extLst>
      <p:ext uri="{BB962C8B-B14F-4D97-AF65-F5344CB8AC3E}">
        <p14:creationId xmlns:p14="http://schemas.microsoft.com/office/powerpoint/2010/main" val="2820471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9327F-4228-D07F-FC7E-0C2ACCF4AE53}"/>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47E58526-5316-EC01-5C7E-C4828FE17AB8}"/>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0EA4E213-1DF3-5EF8-D76B-B97B583BE574}"/>
              </a:ext>
            </a:extLst>
          </p:cNvPr>
          <p:cNvSpPr>
            <a:spLocks noGrp="1"/>
          </p:cNvSpPr>
          <p:nvPr>
            <p:ph type="body" idx="1"/>
          </p:nvPr>
        </p:nvSpPr>
        <p:spPr/>
        <p:txBody>
          <a:bodyPr/>
          <a:lstStyle/>
          <a:p>
            <a:r>
              <a:rPr lang="en-US" altLang="zh-TW" dirty="0"/>
              <a:t>But the source plane is often not what we see.</a:t>
            </a:r>
          </a:p>
          <a:p>
            <a:r>
              <a:rPr lang="en-US" altLang="zh-TW" dirty="0"/>
              <a:t>What we see is known as the image plane.</a:t>
            </a:r>
          </a:p>
          <a:p>
            <a:r>
              <a:rPr lang="en-US" altLang="zh-TW" dirty="0"/>
              <a:t>Now, the inner dotted line is the radial critical curve – where the radial caustic is projected into the image plane via the lens equation.</a:t>
            </a:r>
          </a:p>
          <a:p>
            <a:r>
              <a:rPr lang="en-US" altLang="zh-TW" dirty="0"/>
              <a:t>Similarly, the outer dotted ellipse is the tangential critical curve, of which the result of the tangential caustic being projected in the image plane.</a:t>
            </a:r>
          </a:p>
          <a:p>
            <a:r>
              <a:rPr lang="en-US" altLang="zh-TW" dirty="0"/>
              <a:t>Inside of the tangential critical curve is what we call the negative parity region. It refers to the region where the surface mass density is super-critical;</a:t>
            </a:r>
          </a:p>
          <a:p>
            <a:r>
              <a:rPr lang="en-US" altLang="zh-TW" dirty="0"/>
              <a:t>Outside is the positive parity, which has a sub-critical surface mass density. In </a:t>
            </a:r>
            <a:r>
              <a:rPr lang="en-US" altLang="zh-TW" dirty="0" err="1"/>
              <a:t>otherwords</a:t>
            </a:r>
            <a:r>
              <a:rPr lang="en-US" altLang="zh-TW" dirty="0"/>
              <a:t>, the CC marks also the position where the surface mass density changes from sub-critical to super-critical, </a:t>
            </a:r>
            <a:r>
              <a:rPr lang="en-US" altLang="zh-TW" dirty="0" err="1"/>
              <a:t>aprat</a:t>
            </a:r>
            <a:r>
              <a:rPr lang="en-US" altLang="zh-TW" dirty="0"/>
              <a:t> from the maximum lensing magnification.</a:t>
            </a:r>
          </a:p>
          <a:p>
            <a:endParaRPr lang="en-US" altLang="zh-TW" dirty="0"/>
          </a:p>
          <a:p>
            <a:r>
              <a:rPr lang="en-US" altLang="zh-TW" dirty="0"/>
              <a:t>You can see the same old 3 markers in this plot. But now they represent the image position to be observed of these 3 different sources.</a:t>
            </a:r>
          </a:p>
          <a:p>
            <a:r>
              <a:rPr lang="en-US" altLang="zh-TW" dirty="0"/>
              <a:t>For example, the cross that was in the middle on the caustic now forms an ``einstein’’ cross, as it is perfectly aligned with the lens and us the observer; Similar thing happens for the 2 other markers forming different lensing geometry.</a:t>
            </a:r>
          </a:p>
          <a:p>
            <a:r>
              <a:rPr lang="en-US" altLang="zh-TW" dirty="0"/>
              <a:t>Another key feature is that, the lensed images are magnified – with the surface brightness conserved by lensing.</a:t>
            </a:r>
          </a:p>
          <a:p>
            <a:r>
              <a:rPr lang="en-US" altLang="zh-TW" dirty="0"/>
              <a:t>You can see that, for example, the triangle markers are larger in near the CC, which represents them having a larger magnification.</a:t>
            </a:r>
          </a:p>
          <a:p>
            <a:endParaRPr lang="en-US" altLang="zh-TW" dirty="0"/>
          </a:p>
          <a:p>
            <a:endParaRPr lang="en-US" altLang="zh-TW" dirty="0"/>
          </a:p>
        </p:txBody>
      </p:sp>
      <p:sp>
        <p:nvSpPr>
          <p:cNvPr id="4" name="投影片編號版面配置區 3">
            <a:extLst>
              <a:ext uri="{FF2B5EF4-FFF2-40B4-BE49-F238E27FC236}">
                <a16:creationId xmlns:a16="http://schemas.microsoft.com/office/drawing/2014/main" id="{6A4EEC38-4D85-1E14-E424-2B38D8E93E82}"/>
              </a:ext>
            </a:extLst>
          </p:cNvPr>
          <p:cNvSpPr>
            <a:spLocks noGrp="1"/>
          </p:cNvSpPr>
          <p:nvPr>
            <p:ph type="sldNum" sz="quarter" idx="5"/>
          </p:nvPr>
        </p:nvSpPr>
        <p:spPr/>
        <p:txBody>
          <a:bodyPr/>
          <a:lstStyle/>
          <a:p>
            <a:fld id="{43FD301B-AE39-4263-A549-A9076C8B709C}" type="slidenum">
              <a:rPr lang="zh-TW" altLang="en-US" smtClean="0"/>
              <a:t>8</a:t>
            </a:fld>
            <a:endParaRPr lang="zh-TW" altLang="en-US"/>
          </a:p>
        </p:txBody>
      </p:sp>
    </p:spTree>
    <p:extLst>
      <p:ext uri="{BB962C8B-B14F-4D97-AF65-F5344CB8AC3E}">
        <p14:creationId xmlns:p14="http://schemas.microsoft.com/office/powerpoint/2010/main" val="4088650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99C2F-1464-9F50-EE1E-206FBA3CF8B9}"/>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D044D617-57CE-58C3-3F2D-3F2F9B4D8835}"/>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F0EDDE2A-63F1-186E-136E-CB23B814552A}"/>
              </a:ext>
            </a:extLst>
          </p:cNvPr>
          <p:cNvSpPr>
            <a:spLocks noGrp="1"/>
          </p:cNvSpPr>
          <p:nvPr>
            <p:ph type="body" idx="1"/>
          </p:nvPr>
        </p:nvSpPr>
        <p:spPr/>
        <p:txBody>
          <a:bodyPr/>
          <a:lstStyle/>
          <a:p>
            <a:r>
              <a:rPr lang="en-US" altLang="zh-TW">
                <a:ea typeface="新細明體"/>
              </a:rPr>
              <a:t>What I shown was in the scale of strong lensing – where the time-scale of everything is well beyond human time scale.</a:t>
            </a:r>
          </a:p>
          <a:p>
            <a:r>
              <a:rPr lang="en-US" altLang="zh-TW">
                <a:ea typeface="新細明體"/>
              </a:rPr>
              <a:t>However, this is not necessarily true for the case of microlensing.</a:t>
            </a:r>
          </a:p>
          <a:p>
            <a:r>
              <a:rPr lang="en-US" altLang="zh-TW">
                <a:ea typeface="新細明體"/>
              </a:rPr>
              <a:t>This time, we have a micro-deflector, for example, a star. It forms the caustic and critical curve similarly as the strong lens.</a:t>
            </a:r>
          </a:p>
          <a:p>
            <a:r>
              <a:rPr lang="en-US" altLang="zh-TW">
                <a:ea typeface="新細明體"/>
              </a:rPr>
              <a:t>If we have a background source, for example, another star in blue, that moves relatively between the 3 bodies, then we would see a net movement like this in the gif.</a:t>
            </a:r>
          </a:p>
          <a:p>
            <a:r>
              <a:rPr lang="en-US" altLang="zh-TW">
                <a:ea typeface="新細明體"/>
              </a:rPr>
              <a:t>The lens originally mildly deflect the image of the star into the red patch – as the blue star move closer and closer to the lensing star, multiple images of the background star is formed as shown in red.</a:t>
            </a:r>
          </a:p>
          <a:p>
            <a:r>
              <a:rPr lang="en-US" altLang="zh-TW">
                <a:ea typeface="新細明體"/>
              </a:rPr>
              <a:t>The angular scale of this whole event, however, is very small (micro-arcsec scale) and this is why its called microlensing.</a:t>
            </a:r>
          </a:p>
          <a:p>
            <a:r>
              <a:rPr lang="en-US" altLang="zh-TW">
                <a:ea typeface="新細明體"/>
              </a:rPr>
              <a:t>What this mean is that, we cannot see the multiply-deflected images.</a:t>
            </a:r>
          </a:p>
          <a:p>
            <a:r>
              <a:rPr lang="en-US" altLang="zh-TW">
                <a:ea typeface="新細明體"/>
              </a:rPr>
              <a:t>Instead, we see the total change in brightness of the event – a light curve as shown below</a:t>
            </a:r>
            <a:endParaRPr lang="zh-TW" altLang="en-US">
              <a:ea typeface="新細明體"/>
            </a:endParaRPr>
          </a:p>
        </p:txBody>
      </p:sp>
      <p:sp>
        <p:nvSpPr>
          <p:cNvPr id="4" name="投影片編號版面配置區 3">
            <a:extLst>
              <a:ext uri="{FF2B5EF4-FFF2-40B4-BE49-F238E27FC236}">
                <a16:creationId xmlns:a16="http://schemas.microsoft.com/office/drawing/2014/main" id="{940138AA-0061-BB60-E10F-8F46F8EC27A2}"/>
              </a:ext>
            </a:extLst>
          </p:cNvPr>
          <p:cNvSpPr>
            <a:spLocks noGrp="1"/>
          </p:cNvSpPr>
          <p:nvPr>
            <p:ph type="sldNum" sz="quarter" idx="5"/>
          </p:nvPr>
        </p:nvSpPr>
        <p:spPr/>
        <p:txBody>
          <a:bodyPr/>
          <a:lstStyle/>
          <a:p>
            <a:fld id="{43FD301B-AE39-4263-A549-A9076C8B709C}" type="slidenum">
              <a:rPr lang="zh-TW" altLang="en-US" smtClean="0"/>
              <a:t>9</a:t>
            </a:fld>
            <a:endParaRPr lang="zh-TW" altLang="en-US"/>
          </a:p>
        </p:txBody>
      </p:sp>
    </p:spTree>
    <p:extLst>
      <p:ext uri="{BB962C8B-B14F-4D97-AF65-F5344CB8AC3E}">
        <p14:creationId xmlns:p14="http://schemas.microsoft.com/office/powerpoint/2010/main" val="305441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F12785C-C986-5776-B393-90E4D5FA4897}"/>
              </a:ext>
            </a:extLst>
          </p:cNvPr>
          <p:cNvSpPr>
            <a:spLocks noGrp="1"/>
          </p:cNvSpPr>
          <p:nvPr>
            <p:ph type="ctrTitle"/>
          </p:nvPr>
        </p:nvSpPr>
        <p:spPr>
          <a:xfrm>
            <a:off x="1524000" y="1122363"/>
            <a:ext cx="9144000" cy="2387600"/>
          </a:xfrm>
        </p:spPr>
        <p:txBody>
          <a:bodyPr anchor="b"/>
          <a:lstStyle>
            <a:lvl1pPr algn="ctr">
              <a:defRPr sz="6000"/>
            </a:lvl1pPr>
          </a:lstStyle>
          <a:p>
            <a:r>
              <a:rPr lang="zh-TW" altLang="en-US"/>
              <a:t>按一下以編輯母片標題樣式</a:t>
            </a:r>
            <a:endParaRPr lang="zh-HK" altLang="en-US"/>
          </a:p>
        </p:txBody>
      </p:sp>
      <p:sp>
        <p:nvSpPr>
          <p:cNvPr id="3" name="副標題 2">
            <a:extLst>
              <a:ext uri="{FF2B5EF4-FFF2-40B4-BE49-F238E27FC236}">
                <a16:creationId xmlns:a16="http://schemas.microsoft.com/office/drawing/2014/main" id="{E5C06E03-7F30-AE78-EEC6-1839C3B0DE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按一下以編輯母片子標題樣式</a:t>
            </a:r>
            <a:endParaRPr lang="zh-HK" altLang="en-US"/>
          </a:p>
        </p:txBody>
      </p:sp>
      <p:sp>
        <p:nvSpPr>
          <p:cNvPr id="4" name="日期版面配置區 3">
            <a:extLst>
              <a:ext uri="{FF2B5EF4-FFF2-40B4-BE49-F238E27FC236}">
                <a16:creationId xmlns:a16="http://schemas.microsoft.com/office/drawing/2014/main" id="{4696B64C-4524-3F3E-6B44-F85B4EF066DF}"/>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5" name="頁尾版面配置區 4">
            <a:extLst>
              <a:ext uri="{FF2B5EF4-FFF2-40B4-BE49-F238E27FC236}">
                <a16:creationId xmlns:a16="http://schemas.microsoft.com/office/drawing/2014/main" id="{E3F186E8-7721-4116-98EA-A184AABD98A2}"/>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034B71FC-72A3-4669-E4F9-520A7845EFA8}"/>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2390090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DE5E958-EF8F-530C-02E9-047DCC00C112}"/>
              </a:ext>
            </a:extLst>
          </p:cNvPr>
          <p:cNvSpPr>
            <a:spLocks noGrp="1"/>
          </p:cNvSpPr>
          <p:nvPr>
            <p:ph type="title"/>
          </p:nvPr>
        </p:nvSpPr>
        <p:spPr/>
        <p:txBody>
          <a:bodyPr/>
          <a:lstStyle/>
          <a:p>
            <a:r>
              <a:rPr lang="zh-TW" altLang="en-US"/>
              <a:t>按一下以編輯母片標題樣式</a:t>
            </a:r>
            <a:endParaRPr lang="zh-HK" altLang="en-US"/>
          </a:p>
        </p:txBody>
      </p:sp>
      <p:sp>
        <p:nvSpPr>
          <p:cNvPr id="3" name="直排文字版面配置區 2">
            <a:extLst>
              <a:ext uri="{FF2B5EF4-FFF2-40B4-BE49-F238E27FC236}">
                <a16:creationId xmlns:a16="http://schemas.microsoft.com/office/drawing/2014/main" id="{0CB24DDF-95F4-F432-D90A-3F47542F28D9}"/>
              </a:ext>
            </a:extLst>
          </p:cNvPr>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日期版面配置區 3">
            <a:extLst>
              <a:ext uri="{FF2B5EF4-FFF2-40B4-BE49-F238E27FC236}">
                <a16:creationId xmlns:a16="http://schemas.microsoft.com/office/drawing/2014/main" id="{7EF300A5-6C8C-2CE0-8E3B-7D6D2D69A1E3}"/>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5" name="頁尾版面配置區 4">
            <a:extLst>
              <a:ext uri="{FF2B5EF4-FFF2-40B4-BE49-F238E27FC236}">
                <a16:creationId xmlns:a16="http://schemas.microsoft.com/office/drawing/2014/main" id="{59512FB6-D951-736C-35F4-750C77AF5753}"/>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99E962E2-B167-319B-D4AF-18BA8F7012F8}"/>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3036262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a:extLst>
              <a:ext uri="{FF2B5EF4-FFF2-40B4-BE49-F238E27FC236}">
                <a16:creationId xmlns:a16="http://schemas.microsoft.com/office/drawing/2014/main" id="{186DFEA1-F2E2-8939-1F08-A7E72D2E3466}"/>
              </a:ext>
            </a:extLst>
          </p:cNvPr>
          <p:cNvSpPr>
            <a:spLocks noGrp="1"/>
          </p:cNvSpPr>
          <p:nvPr>
            <p:ph type="title" orient="vert"/>
          </p:nvPr>
        </p:nvSpPr>
        <p:spPr>
          <a:xfrm>
            <a:off x="8724900" y="365125"/>
            <a:ext cx="2628900" cy="5811838"/>
          </a:xfrm>
        </p:spPr>
        <p:txBody>
          <a:bodyPr vert="eaVert"/>
          <a:lstStyle/>
          <a:p>
            <a:r>
              <a:rPr lang="zh-TW" altLang="en-US"/>
              <a:t>按一下以編輯母片標題樣式</a:t>
            </a:r>
            <a:endParaRPr lang="zh-HK" altLang="en-US"/>
          </a:p>
        </p:txBody>
      </p:sp>
      <p:sp>
        <p:nvSpPr>
          <p:cNvPr id="3" name="直排文字版面配置區 2">
            <a:extLst>
              <a:ext uri="{FF2B5EF4-FFF2-40B4-BE49-F238E27FC236}">
                <a16:creationId xmlns:a16="http://schemas.microsoft.com/office/drawing/2014/main" id="{7607F954-CCD3-686A-C652-531718E2E5E1}"/>
              </a:ext>
            </a:extLst>
          </p:cNvPr>
          <p:cNvSpPr>
            <a:spLocks noGrp="1"/>
          </p:cNvSpPr>
          <p:nvPr>
            <p:ph type="body" orient="vert" idx="1"/>
          </p:nvPr>
        </p:nvSpPr>
        <p:spPr>
          <a:xfrm>
            <a:off x="838200" y="365125"/>
            <a:ext cx="7734300" cy="5811838"/>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日期版面配置區 3">
            <a:extLst>
              <a:ext uri="{FF2B5EF4-FFF2-40B4-BE49-F238E27FC236}">
                <a16:creationId xmlns:a16="http://schemas.microsoft.com/office/drawing/2014/main" id="{B1DF654F-54BE-B611-C143-04E4A77B4BCD}"/>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5" name="頁尾版面配置區 4">
            <a:extLst>
              <a:ext uri="{FF2B5EF4-FFF2-40B4-BE49-F238E27FC236}">
                <a16:creationId xmlns:a16="http://schemas.microsoft.com/office/drawing/2014/main" id="{5BD418A2-3642-5370-F0FB-1F0F4CB1FE11}"/>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751B8AC2-12EE-478A-8009-E2A18E02E4D8}"/>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3665954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61F64EC-489B-B013-0C72-B1688AB7838E}"/>
              </a:ext>
            </a:extLst>
          </p:cNvPr>
          <p:cNvSpPr>
            <a:spLocks noGrp="1"/>
          </p:cNvSpPr>
          <p:nvPr>
            <p:ph type="title"/>
          </p:nvPr>
        </p:nvSpPr>
        <p:spPr/>
        <p:txBody>
          <a:bodyPr/>
          <a:lstStyle/>
          <a:p>
            <a:r>
              <a:rPr lang="zh-TW" altLang="en-US"/>
              <a:t>按一下以編輯母片標題樣式</a:t>
            </a:r>
            <a:endParaRPr lang="zh-HK" altLang="en-US"/>
          </a:p>
        </p:txBody>
      </p:sp>
      <p:sp>
        <p:nvSpPr>
          <p:cNvPr id="3" name="內容版面配置區 2">
            <a:extLst>
              <a:ext uri="{FF2B5EF4-FFF2-40B4-BE49-F238E27FC236}">
                <a16:creationId xmlns:a16="http://schemas.microsoft.com/office/drawing/2014/main" id="{F76E4F4B-D3C5-83FA-BE0B-37D140581643}"/>
              </a:ext>
            </a:extLst>
          </p:cNvPr>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日期版面配置區 3">
            <a:extLst>
              <a:ext uri="{FF2B5EF4-FFF2-40B4-BE49-F238E27FC236}">
                <a16:creationId xmlns:a16="http://schemas.microsoft.com/office/drawing/2014/main" id="{799A7EF9-7B9F-02EC-E206-8D902C1A8B25}"/>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5" name="頁尾版面配置區 4">
            <a:extLst>
              <a:ext uri="{FF2B5EF4-FFF2-40B4-BE49-F238E27FC236}">
                <a16:creationId xmlns:a16="http://schemas.microsoft.com/office/drawing/2014/main" id="{31B37652-E78F-A18B-E0ED-E2F2A259996E}"/>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28438F3A-1726-05D4-2B88-4657731679D5}"/>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3312461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6E569D2-17E2-C765-7B36-FE9A43F3C521}"/>
              </a:ext>
            </a:extLst>
          </p:cNvPr>
          <p:cNvSpPr>
            <a:spLocks noGrp="1"/>
          </p:cNvSpPr>
          <p:nvPr>
            <p:ph type="title"/>
          </p:nvPr>
        </p:nvSpPr>
        <p:spPr>
          <a:xfrm>
            <a:off x="831850" y="1709738"/>
            <a:ext cx="10515600" cy="2852737"/>
          </a:xfrm>
        </p:spPr>
        <p:txBody>
          <a:bodyPr anchor="b"/>
          <a:lstStyle>
            <a:lvl1pPr>
              <a:defRPr sz="6000"/>
            </a:lvl1pPr>
          </a:lstStyle>
          <a:p>
            <a:r>
              <a:rPr lang="zh-TW" altLang="en-US"/>
              <a:t>按一下以編輯母片標題樣式</a:t>
            </a:r>
            <a:endParaRPr lang="zh-HK" altLang="en-US"/>
          </a:p>
        </p:txBody>
      </p:sp>
      <p:sp>
        <p:nvSpPr>
          <p:cNvPr id="3" name="文字版面配置區 2">
            <a:extLst>
              <a:ext uri="{FF2B5EF4-FFF2-40B4-BE49-F238E27FC236}">
                <a16:creationId xmlns:a16="http://schemas.microsoft.com/office/drawing/2014/main" id="{CC5C39F8-ED0D-7D2D-2C99-BEFFA87F2E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按一下以編輯母片文字樣式</a:t>
            </a:r>
          </a:p>
        </p:txBody>
      </p:sp>
      <p:sp>
        <p:nvSpPr>
          <p:cNvPr id="4" name="日期版面配置區 3">
            <a:extLst>
              <a:ext uri="{FF2B5EF4-FFF2-40B4-BE49-F238E27FC236}">
                <a16:creationId xmlns:a16="http://schemas.microsoft.com/office/drawing/2014/main" id="{F9D425BB-8B92-1BB6-3F6A-FD5AC2C3A04F}"/>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5" name="頁尾版面配置區 4">
            <a:extLst>
              <a:ext uri="{FF2B5EF4-FFF2-40B4-BE49-F238E27FC236}">
                <a16:creationId xmlns:a16="http://schemas.microsoft.com/office/drawing/2014/main" id="{E7A74D9F-AB56-E034-8657-4D6A8454D936}"/>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0FE21BBB-475A-227C-0ABC-47DFA1227A0A}"/>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330165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630C287-3BAA-25EF-1EE2-7EE05B6E1ECB}"/>
              </a:ext>
            </a:extLst>
          </p:cNvPr>
          <p:cNvSpPr>
            <a:spLocks noGrp="1"/>
          </p:cNvSpPr>
          <p:nvPr>
            <p:ph type="title"/>
          </p:nvPr>
        </p:nvSpPr>
        <p:spPr/>
        <p:txBody>
          <a:bodyPr/>
          <a:lstStyle/>
          <a:p>
            <a:r>
              <a:rPr lang="zh-TW" altLang="en-US"/>
              <a:t>按一下以編輯母片標題樣式</a:t>
            </a:r>
            <a:endParaRPr lang="zh-HK" altLang="en-US"/>
          </a:p>
        </p:txBody>
      </p:sp>
      <p:sp>
        <p:nvSpPr>
          <p:cNvPr id="3" name="內容版面配置區 2">
            <a:extLst>
              <a:ext uri="{FF2B5EF4-FFF2-40B4-BE49-F238E27FC236}">
                <a16:creationId xmlns:a16="http://schemas.microsoft.com/office/drawing/2014/main" id="{D73AC828-028C-8A4A-E091-06231537B2FB}"/>
              </a:ext>
            </a:extLst>
          </p:cNvPr>
          <p:cNvSpPr>
            <a:spLocks noGrp="1"/>
          </p:cNvSpPr>
          <p:nvPr>
            <p:ph sz="half" idx="1"/>
          </p:nvPr>
        </p:nvSpPr>
        <p:spPr>
          <a:xfrm>
            <a:off x="838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內容版面配置區 3">
            <a:extLst>
              <a:ext uri="{FF2B5EF4-FFF2-40B4-BE49-F238E27FC236}">
                <a16:creationId xmlns:a16="http://schemas.microsoft.com/office/drawing/2014/main" id="{EC299876-3074-6196-DE9F-21848CE6F973}"/>
              </a:ext>
            </a:extLst>
          </p:cNvPr>
          <p:cNvSpPr>
            <a:spLocks noGrp="1"/>
          </p:cNvSpPr>
          <p:nvPr>
            <p:ph sz="half" idx="2"/>
          </p:nvPr>
        </p:nvSpPr>
        <p:spPr>
          <a:xfrm>
            <a:off x="6172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5" name="日期版面配置區 4">
            <a:extLst>
              <a:ext uri="{FF2B5EF4-FFF2-40B4-BE49-F238E27FC236}">
                <a16:creationId xmlns:a16="http://schemas.microsoft.com/office/drawing/2014/main" id="{C4873358-871A-86F7-FF85-C50A2E57B9EA}"/>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6" name="頁尾版面配置區 5">
            <a:extLst>
              <a:ext uri="{FF2B5EF4-FFF2-40B4-BE49-F238E27FC236}">
                <a16:creationId xmlns:a16="http://schemas.microsoft.com/office/drawing/2014/main" id="{1D86CDE5-703C-1D73-ED89-3D3FC408A174}"/>
              </a:ext>
            </a:extLst>
          </p:cNvPr>
          <p:cNvSpPr>
            <a:spLocks noGrp="1"/>
          </p:cNvSpPr>
          <p:nvPr>
            <p:ph type="ftr" sz="quarter" idx="11"/>
          </p:nvPr>
        </p:nvSpPr>
        <p:spPr/>
        <p:txBody>
          <a:bodyPr/>
          <a:lstStyle/>
          <a:p>
            <a:endParaRPr lang="zh-HK" altLang="en-US"/>
          </a:p>
        </p:txBody>
      </p:sp>
      <p:sp>
        <p:nvSpPr>
          <p:cNvPr id="7" name="投影片編號版面配置區 6">
            <a:extLst>
              <a:ext uri="{FF2B5EF4-FFF2-40B4-BE49-F238E27FC236}">
                <a16:creationId xmlns:a16="http://schemas.microsoft.com/office/drawing/2014/main" id="{91FD7D61-4D02-778C-348B-D36185C1F653}"/>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2148930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9B8F407-E4CF-3F7C-FE61-D88761989502}"/>
              </a:ext>
            </a:extLst>
          </p:cNvPr>
          <p:cNvSpPr>
            <a:spLocks noGrp="1"/>
          </p:cNvSpPr>
          <p:nvPr>
            <p:ph type="title"/>
          </p:nvPr>
        </p:nvSpPr>
        <p:spPr>
          <a:xfrm>
            <a:off x="839788" y="365125"/>
            <a:ext cx="10515600" cy="1325563"/>
          </a:xfrm>
        </p:spPr>
        <p:txBody>
          <a:bodyPr/>
          <a:lstStyle/>
          <a:p>
            <a:r>
              <a:rPr lang="zh-TW" altLang="en-US"/>
              <a:t>按一下以編輯母片標題樣式</a:t>
            </a:r>
            <a:endParaRPr lang="zh-HK" altLang="en-US"/>
          </a:p>
        </p:txBody>
      </p:sp>
      <p:sp>
        <p:nvSpPr>
          <p:cNvPr id="3" name="文字版面配置區 2">
            <a:extLst>
              <a:ext uri="{FF2B5EF4-FFF2-40B4-BE49-F238E27FC236}">
                <a16:creationId xmlns:a16="http://schemas.microsoft.com/office/drawing/2014/main" id="{913FE057-4716-55A8-9DD7-993BE30F46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a:extLst>
              <a:ext uri="{FF2B5EF4-FFF2-40B4-BE49-F238E27FC236}">
                <a16:creationId xmlns:a16="http://schemas.microsoft.com/office/drawing/2014/main" id="{06C25B80-3508-4CC0-75F0-77B066F82B85}"/>
              </a:ext>
            </a:extLst>
          </p:cNvPr>
          <p:cNvSpPr>
            <a:spLocks noGrp="1"/>
          </p:cNvSpPr>
          <p:nvPr>
            <p:ph sz="half" idx="2"/>
          </p:nvPr>
        </p:nvSpPr>
        <p:spPr>
          <a:xfrm>
            <a:off x="839788" y="2505075"/>
            <a:ext cx="5157787"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5" name="文字版面配置區 4">
            <a:extLst>
              <a:ext uri="{FF2B5EF4-FFF2-40B4-BE49-F238E27FC236}">
                <a16:creationId xmlns:a16="http://schemas.microsoft.com/office/drawing/2014/main" id="{C138C5E2-06DF-4E54-0213-FFB9C2BD11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a:extLst>
              <a:ext uri="{FF2B5EF4-FFF2-40B4-BE49-F238E27FC236}">
                <a16:creationId xmlns:a16="http://schemas.microsoft.com/office/drawing/2014/main" id="{CF315F4C-0BDB-F3E5-40B2-4D49BE35D3FF}"/>
              </a:ext>
            </a:extLst>
          </p:cNvPr>
          <p:cNvSpPr>
            <a:spLocks noGrp="1"/>
          </p:cNvSpPr>
          <p:nvPr>
            <p:ph sz="quarter" idx="4"/>
          </p:nvPr>
        </p:nvSpPr>
        <p:spPr>
          <a:xfrm>
            <a:off x="6172200" y="2505075"/>
            <a:ext cx="5183188"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7" name="日期版面配置區 6">
            <a:extLst>
              <a:ext uri="{FF2B5EF4-FFF2-40B4-BE49-F238E27FC236}">
                <a16:creationId xmlns:a16="http://schemas.microsoft.com/office/drawing/2014/main" id="{CC73BCDC-69A5-2243-387C-BF797437C126}"/>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8" name="頁尾版面配置區 7">
            <a:extLst>
              <a:ext uri="{FF2B5EF4-FFF2-40B4-BE49-F238E27FC236}">
                <a16:creationId xmlns:a16="http://schemas.microsoft.com/office/drawing/2014/main" id="{8D076728-F762-D934-F8A5-D54CE71D9967}"/>
              </a:ext>
            </a:extLst>
          </p:cNvPr>
          <p:cNvSpPr>
            <a:spLocks noGrp="1"/>
          </p:cNvSpPr>
          <p:nvPr>
            <p:ph type="ftr" sz="quarter" idx="11"/>
          </p:nvPr>
        </p:nvSpPr>
        <p:spPr/>
        <p:txBody>
          <a:bodyPr/>
          <a:lstStyle/>
          <a:p>
            <a:endParaRPr lang="zh-HK" altLang="en-US"/>
          </a:p>
        </p:txBody>
      </p:sp>
      <p:sp>
        <p:nvSpPr>
          <p:cNvPr id="9" name="投影片編號版面配置區 8">
            <a:extLst>
              <a:ext uri="{FF2B5EF4-FFF2-40B4-BE49-F238E27FC236}">
                <a16:creationId xmlns:a16="http://schemas.microsoft.com/office/drawing/2014/main" id="{76DC67CC-A3AD-7856-5379-5C5C7E914160}"/>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190423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48D985D-0D31-2147-0727-0654C8ECAB76}"/>
              </a:ext>
            </a:extLst>
          </p:cNvPr>
          <p:cNvSpPr>
            <a:spLocks noGrp="1"/>
          </p:cNvSpPr>
          <p:nvPr>
            <p:ph type="title"/>
          </p:nvPr>
        </p:nvSpPr>
        <p:spPr/>
        <p:txBody>
          <a:bodyPr/>
          <a:lstStyle/>
          <a:p>
            <a:r>
              <a:rPr lang="zh-TW" altLang="en-US"/>
              <a:t>按一下以編輯母片標題樣式</a:t>
            </a:r>
            <a:endParaRPr lang="zh-HK" altLang="en-US"/>
          </a:p>
        </p:txBody>
      </p:sp>
      <p:sp>
        <p:nvSpPr>
          <p:cNvPr id="3" name="日期版面配置區 2">
            <a:extLst>
              <a:ext uri="{FF2B5EF4-FFF2-40B4-BE49-F238E27FC236}">
                <a16:creationId xmlns:a16="http://schemas.microsoft.com/office/drawing/2014/main" id="{0A2466A7-96FF-5CF7-63D7-D5108577CB26}"/>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4" name="頁尾版面配置區 3">
            <a:extLst>
              <a:ext uri="{FF2B5EF4-FFF2-40B4-BE49-F238E27FC236}">
                <a16:creationId xmlns:a16="http://schemas.microsoft.com/office/drawing/2014/main" id="{6153E7B4-D283-3399-99EA-DA083EEE6ED3}"/>
              </a:ext>
            </a:extLst>
          </p:cNvPr>
          <p:cNvSpPr>
            <a:spLocks noGrp="1"/>
          </p:cNvSpPr>
          <p:nvPr>
            <p:ph type="ftr" sz="quarter" idx="11"/>
          </p:nvPr>
        </p:nvSpPr>
        <p:spPr/>
        <p:txBody>
          <a:bodyPr/>
          <a:lstStyle/>
          <a:p>
            <a:endParaRPr lang="zh-HK" altLang="en-US"/>
          </a:p>
        </p:txBody>
      </p:sp>
      <p:sp>
        <p:nvSpPr>
          <p:cNvPr id="5" name="投影片編號版面配置區 4">
            <a:extLst>
              <a:ext uri="{FF2B5EF4-FFF2-40B4-BE49-F238E27FC236}">
                <a16:creationId xmlns:a16="http://schemas.microsoft.com/office/drawing/2014/main" id="{85E08ECE-ACE8-417E-1515-885144B185F3}"/>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3494703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a:extLst>
              <a:ext uri="{FF2B5EF4-FFF2-40B4-BE49-F238E27FC236}">
                <a16:creationId xmlns:a16="http://schemas.microsoft.com/office/drawing/2014/main" id="{D1379487-6828-283B-CC6F-B2796F437B7F}"/>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3" name="頁尾版面配置區 2">
            <a:extLst>
              <a:ext uri="{FF2B5EF4-FFF2-40B4-BE49-F238E27FC236}">
                <a16:creationId xmlns:a16="http://schemas.microsoft.com/office/drawing/2014/main" id="{C167F3DF-A146-33DB-B04F-45BAA3394C39}"/>
              </a:ext>
            </a:extLst>
          </p:cNvPr>
          <p:cNvSpPr>
            <a:spLocks noGrp="1"/>
          </p:cNvSpPr>
          <p:nvPr>
            <p:ph type="ftr" sz="quarter" idx="11"/>
          </p:nvPr>
        </p:nvSpPr>
        <p:spPr/>
        <p:txBody>
          <a:bodyPr/>
          <a:lstStyle/>
          <a:p>
            <a:endParaRPr lang="zh-HK" altLang="en-US"/>
          </a:p>
        </p:txBody>
      </p:sp>
      <p:sp>
        <p:nvSpPr>
          <p:cNvPr id="4" name="投影片編號版面配置區 3">
            <a:extLst>
              <a:ext uri="{FF2B5EF4-FFF2-40B4-BE49-F238E27FC236}">
                <a16:creationId xmlns:a16="http://schemas.microsoft.com/office/drawing/2014/main" id="{DFDA4D4B-9F9C-80F6-FCB5-7FE2A7495618}"/>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2640704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A802F0E-594B-E6CF-83A4-CF849F7F4B95}"/>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endParaRPr lang="zh-HK" altLang="en-US"/>
          </a:p>
        </p:txBody>
      </p:sp>
      <p:sp>
        <p:nvSpPr>
          <p:cNvPr id="3" name="內容版面配置區 2">
            <a:extLst>
              <a:ext uri="{FF2B5EF4-FFF2-40B4-BE49-F238E27FC236}">
                <a16:creationId xmlns:a16="http://schemas.microsoft.com/office/drawing/2014/main" id="{D1CCB256-1A1C-808A-53DA-E952DE2CBC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文字版面配置區 3">
            <a:extLst>
              <a:ext uri="{FF2B5EF4-FFF2-40B4-BE49-F238E27FC236}">
                <a16:creationId xmlns:a16="http://schemas.microsoft.com/office/drawing/2014/main" id="{B76D0877-5BB2-E8D8-B501-680E07042E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39E4B096-4EAE-9A52-3C75-B5E6E77A6023}"/>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6" name="頁尾版面配置區 5">
            <a:extLst>
              <a:ext uri="{FF2B5EF4-FFF2-40B4-BE49-F238E27FC236}">
                <a16:creationId xmlns:a16="http://schemas.microsoft.com/office/drawing/2014/main" id="{4AEA0BA7-21F4-E770-6714-9D76C7E605BE}"/>
              </a:ext>
            </a:extLst>
          </p:cNvPr>
          <p:cNvSpPr>
            <a:spLocks noGrp="1"/>
          </p:cNvSpPr>
          <p:nvPr>
            <p:ph type="ftr" sz="quarter" idx="11"/>
          </p:nvPr>
        </p:nvSpPr>
        <p:spPr/>
        <p:txBody>
          <a:bodyPr/>
          <a:lstStyle/>
          <a:p>
            <a:endParaRPr lang="zh-HK" altLang="en-US"/>
          </a:p>
        </p:txBody>
      </p:sp>
      <p:sp>
        <p:nvSpPr>
          <p:cNvPr id="7" name="投影片編號版面配置區 6">
            <a:extLst>
              <a:ext uri="{FF2B5EF4-FFF2-40B4-BE49-F238E27FC236}">
                <a16:creationId xmlns:a16="http://schemas.microsoft.com/office/drawing/2014/main" id="{6B69FE73-CCB9-EF77-5063-376ACC852C7D}"/>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227408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4A45621-B67F-5F23-F0C2-EBC48AF2436B}"/>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endParaRPr lang="zh-HK" altLang="en-US"/>
          </a:p>
        </p:txBody>
      </p:sp>
      <p:sp>
        <p:nvSpPr>
          <p:cNvPr id="3" name="圖片版面配置區 2">
            <a:extLst>
              <a:ext uri="{FF2B5EF4-FFF2-40B4-BE49-F238E27FC236}">
                <a16:creationId xmlns:a16="http://schemas.microsoft.com/office/drawing/2014/main" id="{E9BEDBAE-7D82-F486-1ABF-6441686395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HK" altLang="en-US"/>
          </a:p>
        </p:txBody>
      </p:sp>
      <p:sp>
        <p:nvSpPr>
          <p:cNvPr id="4" name="文字版面配置區 3">
            <a:extLst>
              <a:ext uri="{FF2B5EF4-FFF2-40B4-BE49-F238E27FC236}">
                <a16:creationId xmlns:a16="http://schemas.microsoft.com/office/drawing/2014/main" id="{A63F6513-25E2-32F3-297E-FC6BEA86B3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A09EEC92-9253-AB93-694E-A929A8FBF58B}"/>
              </a:ext>
            </a:extLst>
          </p:cNvPr>
          <p:cNvSpPr>
            <a:spLocks noGrp="1"/>
          </p:cNvSpPr>
          <p:nvPr>
            <p:ph type="dt" sz="half" idx="10"/>
          </p:nvPr>
        </p:nvSpPr>
        <p:spPr/>
        <p:txBody>
          <a:bodyPr/>
          <a:lstStyle/>
          <a:p>
            <a:fld id="{E07847F2-55CE-4E19-959B-2E61D0B4C050}" type="datetimeFigureOut">
              <a:rPr lang="zh-HK" altLang="en-US" smtClean="0"/>
              <a:t>12/1/2026</a:t>
            </a:fld>
            <a:endParaRPr lang="zh-HK" altLang="en-US"/>
          </a:p>
        </p:txBody>
      </p:sp>
      <p:sp>
        <p:nvSpPr>
          <p:cNvPr id="6" name="頁尾版面配置區 5">
            <a:extLst>
              <a:ext uri="{FF2B5EF4-FFF2-40B4-BE49-F238E27FC236}">
                <a16:creationId xmlns:a16="http://schemas.microsoft.com/office/drawing/2014/main" id="{014736B8-3C33-E0FC-DB34-2565BEE7B79E}"/>
              </a:ext>
            </a:extLst>
          </p:cNvPr>
          <p:cNvSpPr>
            <a:spLocks noGrp="1"/>
          </p:cNvSpPr>
          <p:nvPr>
            <p:ph type="ftr" sz="quarter" idx="11"/>
          </p:nvPr>
        </p:nvSpPr>
        <p:spPr/>
        <p:txBody>
          <a:bodyPr/>
          <a:lstStyle/>
          <a:p>
            <a:endParaRPr lang="zh-HK" altLang="en-US"/>
          </a:p>
        </p:txBody>
      </p:sp>
      <p:sp>
        <p:nvSpPr>
          <p:cNvPr id="7" name="投影片編號版面配置區 6">
            <a:extLst>
              <a:ext uri="{FF2B5EF4-FFF2-40B4-BE49-F238E27FC236}">
                <a16:creationId xmlns:a16="http://schemas.microsoft.com/office/drawing/2014/main" id="{D3E978FE-AB16-3646-E007-8D5C8EB20265}"/>
              </a:ext>
            </a:extLst>
          </p:cNvPr>
          <p:cNvSpPr>
            <a:spLocks noGrp="1"/>
          </p:cNvSpPr>
          <p:nvPr>
            <p:ph type="sldNum" sz="quarter" idx="12"/>
          </p:nvPr>
        </p:nvSpPr>
        <p:spPr/>
        <p:txBody>
          <a:body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2040530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41334"/>
        </a:solidFill>
        <a:effectLst/>
      </p:bgPr>
    </p:bg>
    <p:spTree>
      <p:nvGrpSpPr>
        <p:cNvPr id="1" name=""/>
        <p:cNvGrpSpPr/>
        <p:nvPr/>
      </p:nvGrpSpPr>
      <p:grpSpPr>
        <a:xfrm>
          <a:off x="0" y="0"/>
          <a:ext cx="0" cy="0"/>
          <a:chOff x="0" y="0"/>
          <a:chExt cx="0" cy="0"/>
        </a:xfrm>
      </p:grpSpPr>
      <p:sp>
        <p:nvSpPr>
          <p:cNvPr id="2" name="標題版面配置區 1">
            <a:extLst>
              <a:ext uri="{FF2B5EF4-FFF2-40B4-BE49-F238E27FC236}">
                <a16:creationId xmlns:a16="http://schemas.microsoft.com/office/drawing/2014/main" id="{F58D95F1-DD1A-DFCB-6A56-4040459A60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a:t>按一下以編輯母片標題樣式</a:t>
            </a:r>
            <a:endParaRPr lang="zh-HK" altLang="en-US"/>
          </a:p>
        </p:txBody>
      </p:sp>
      <p:sp>
        <p:nvSpPr>
          <p:cNvPr id="3" name="文字版面配置區 2">
            <a:extLst>
              <a:ext uri="{FF2B5EF4-FFF2-40B4-BE49-F238E27FC236}">
                <a16:creationId xmlns:a16="http://schemas.microsoft.com/office/drawing/2014/main" id="{DEF1D5B1-A8B5-F9D1-7561-27585F056B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日期版面配置區 3">
            <a:extLst>
              <a:ext uri="{FF2B5EF4-FFF2-40B4-BE49-F238E27FC236}">
                <a16:creationId xmlns:a16="http://schemas.microsoft.com/office/drawing/2014/main" id="{A6E1F9A7-FDEA-E4DE-30F0-61AEE15540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7847F2-55CE-4E19-959B-2E61D0B4C050}" type="datetimeFigureOut">
              <a:rPr lang="zh-HK" altLang="en-US" smtClean="0"/>
              <a:t>12/1/2026</a:t>
            </a:fld>
            <a:endParaRPr lang="zh-HK" altLang="en-US"/>
          </a:p>
        </p:txBody>
      </p:sp>
      <p:sp>
        <p:nvSpPr>
          <p:cNvPr id="5" name="頁尾版面配置區 4">
            <a:extLst>
              <a:ext uri="{FF2B5EF4-FFF2-40B4-BE49-F238E27FC236}">
                <a16:creationId xmlns:a16="http://schemas.microsoft.com/office/drawing/2014/main" id="{CD325D4D-57C1-E99A-6E2E-4A3FFF850E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p>
        </p:txBody>
      </p:sp>
      <p:sp>
        <p:nvSpPr>
          <p:cNvPr id="6" name="投影片編號版面配置區 5">
            <a:extLst>
              <a:ext uri="{FF2B5EF4-FFF2-40B4-BE49-F238E27FC236}">
                <a16:creationId xmlns:a16="http://schemas.microsoft.com/office/drawing/2014/main" id="{DC33A758-F124-BADE-3439-67F8C70CF6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D16E18-ABF7-4632-997F-93088B1E3469}" type="slidenum">
              <a:rPr lang="zh-HK" altLang="en-US" smtClean="0"/>
              <a:t>‹#›</a:t>
            </a:fld>
            <a:endParaRPr lang="zh-HK" altLang="en-US"/>
          </a:p>
        </p:txBody>
      </p:sp>
    </p:spTree>
    <p:extLst>
      <p:ext uri="{BB962C8B-B14F-4D97-AF65-F5344CB8AC3E}">
        <p14:creationId xmlns:p14="http://schemas.microsoft.com/office/powerpoint/2010/main" val="403482826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gif"/></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gi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1.png"/><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1.pn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png"/><Relationship Id="rId7"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5.png"/></Relationships>
</file>

<file path=ppt/slides/_rels/slide3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png"/><Relationship Id="rId7"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5.png"/></Relationships>
</file>

<file path=ppt/slides/_rels/slide3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png"/><Relationship Id="rId7"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5.png"/></Relationships>
</file>

<file path=ppt/slides/_rels/slide3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1.png"/><Relationship Id="rId7"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4.jpeg"/></Relationships>
</file>

<file path=ppt/slides/_rels/slide4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1.png"/><Relationship Id="rId7"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4.jpe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4.png"/><Relationship Id="rId4" Type="http://schemas.openxmlformats.org/officeDocument/2006/relationships/image" Target="../media/image43.jp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5.png"/><Relationship Id="rId4" Type="http://schemas.openxmlformats.org/officeDocument/2006/relationships/image" Target="../media/image43.jpg"/></Relationships>
</file>

<file path=ppt/slides/_rels/slide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1.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50.png"/><Relationship Id="rId4" Type="http://schemas.openxmlformats.org/officeDocument/2006/relationships/image" Target="../media/image48.png"/></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054177-9AFC-D8B2-C3EB-83A5AD5A0BF8}"/>
            </a:ext>
          </a:extLst>
        </p:cNvPr>
        <p:cNvGrpSpPr/>
        <p:nvPr/>
      </p:nvGrpSpPr>
      <p:grpSpPr>
        <a:xfrm>
          <a:off x="0" y="0"/>
          <a:ext cx="0" cy="0"/>
          <a:chOff x="0" y="0"/>
          <a:chExt cx="0" cy="0"/>
        </a:xfrm>
      </p:grpSpPr>
      <p:pic>
        <p:nvPicPr>
          <p:cNvPr id="1030" name="Picture 6">
            <a:extLst>
              <a:ext uri="{FF2B5EF4-FFF2-40B4-BE49-F238E27FC236}">
                <a16:creationId xmlns:a16="http://schemas.microsoft.com/office/drawing/2014/main" id="{A2371065-68D7-5408-D3E1-F514FF40B61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8" name="文字方塊 7">
            <a:extLst>
              <a:ext uri="{FF2B5EF4-FFF2-40B4-BE49-F238E27FC236}">
                <a16:creationId xmlns:a16="http://schemas.microsoft.com/office/drawing/2014/main" id="{5920ECC2-A55F-A428-12E4-8E6CA22BC40D}"/>
              </a:ext>
            </a:extLst>
          </p:cNvPr>
          <p:cNvSpPr txBox="1"/>
          <p:nvPr/>
        </p:nvSpPr>
        <p:spPr>
          <a:xfrm>
            <a:off x="177282" y="5942776"/>
            <a:ext cx="508518" cy="369332"/>
          </a:xfrm>
          <a:prstGeom prst="rect">
            <a:avLst/>
          </a:prstGeom>
          <a:noFill/>
        </p:spPr>
        <p:txBody>
          <a:bodyPr wrap="square" rtlCol="0">
            <a:spAutoFit/>
          </a:bodyPr>
          <a:lstStyle/>
          <a:p>
            <a:r>
              <a:rPr lang="en-US" altLang="zh-TW"/>
              <a:t>1</a:t>
            </a:r>
            <a:endParaRPr lang="zh-TW" altLang="en-US"/>
          </a:p>
        </p:txBody>
      </p:sp>
      <p:sp>
        <p:nvSpPr>
          <p:cNvPr id="3" name="文字方塊 2">
            <a:extLst>
              <a:ext uri="{FF2B5EF4-FFF2-40B4-BE49-F238E27FC236}">
                <a16:creationId xmlns:a16="http://schemas.microsoft.com/office/drawing/2014/main" id="{518F7D91-CEF2-3BAE-5B5D-8B37F492497C}"/>
              </a:ext>
            </a:extLst>
          </p:cNvPr>
          <p:cNvSpPr txBox="1"/>
          <p:nvPr/>
        </p:nvSpPr>
        <p:spPr>
          <a:xfrm>
            <a:off x="18586" y="6489462"/>
            <a:ext cx="2858610" cy="338554"/>
          </a:xfrm>
          <a:prstGeom prst="rect">
            <a:avLst/>
          </a:prstGeom>
          <a:noFill/>
        </p:spPr>
        <p:txBody>
          <a:bodyPr wrap="square" rtlCol="0">
            <a:spAutoFit/>
          </a:bodyPr>
          <a:lstStyle/>
          <a:p>
            <a:r>
              <a:rPr lang="en-US" altLang="zh-HK" sz="1600" dirty="0">
                <a:solidFill>
                  <a:schemeClr val="accent4">
                    <a:lumMod val="60000"/>
                    <a:lumOff val="40000"/>
                  </a:schemeClr>
                </a:solidFill>
              </a:rPr>
              <a:t>Grant No.: RGC/GRF 17312122</a:t>
            </a:r>
            <a:endParaRPr lang="zh-HK" altLang="en-US" sz="1600" dirty="0">
              <a:solidFill>
                <a:schemeClr val="accent4">
                  <a:lumMod val="60000"/>
                  <a:lumOff val="40000"/>
                </a:schemeClr>
              </a:solidFill>
            </a:endParaRPr>
          </a:p>
        </p:txBody>
      </p:sp>
      <p:sp>
        <p:nvSpPr>
          <p:cNvPr id="5" name="標題 6">
            <a:extLst>
              <a:ext uri="{FF2B5EF4-FFF2-40B4-BE49-F238E27FC236}">
                <a16:creationId xmlns:a16="http://schemas.microsoft.com/office/drawing/2014/main" id="{74E327C2-2CE0-C77D-A43D-421BD00C6A1F}"/>
              </a:ext>
            </a:extLst>
          </p:cNvPr>
          <p:cNvSpPr txBox="1">
            <a:spLocks/>
          </p:cNvSpPr>
          <p:nvPr/>
        </p:nvSpPr>
        <p:spPr>
          <a:xfrm>
            <a:off x="1471198" y="-217641"/>
            <a:ext cx="10515600" cy="28080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D966"/>
                </a:solidFill>
                <a:latin typeface="+mn-lt"/>
              </a:rPr>
              <a:t>Mapping the nature of dark matter </a:t>
            </a:r>
            <a:br>
              <a:rPr lang="en-US" altLang="zh-HK" sz="3600" dirty="0">
                <a:solidFill>
                  <a:srgbClr val="FFD966"/>
                </a:solidFill>
                <a:latin typeface="+mn-lt"/>
              </a:rPr>
            </a:br>
            <a:r>
              <a:rPr lang="en-US" altLang="zh-HK" sz="3600" dirty="0">
                <a:solidFill>
                  <a:srgbClr val="FFD966"/>
                </a:solidFill>
                <a:latin typeface="+mn-lt"/>
              </a:rPr>
              <a:t>with extremely magnified stars</a:t>
            </a:r>
            <a:br>
              <a:rPr lang="en-US" altLang="zh-HK" sz="3600" dirty="0">
                <a:solidFill>
                  <a:srgbClr val="FFFFCC"/>
                </a:solidFill>
                <a:latin typeface="+mn-lt"/>
              </a:rPr>
            </a:br>
            <a:r>
              <a:rPr lang="en-US" altLang="zh-TW" sz="1800" dirty="0">
                <a:solidFill>
                  <a:srgbClr val="FFFFCC"/>
                </a:solidFill>
                <a:latin typeface="+mn-lt"/>
              </a:rPr>
              <a:t>Sung Kei ``Keith’’ Li, Ph.D. Candidate</a:t>
            </a:r>
            <a:br>
              <a:rPr lang="en-US" altLang="zh-TW" sz="1800" dirty="0">
                <a:solidFill>
                  <a:srgbClr val="FFFFCC"/>
                </a:solidFill>
                <a:latin typeface="+mn-lt"/>
              </a:rPr>
            </a:br>
            <a:r>
              <a:rPr lang="en-US" altLang="zh-TW" sz="1800" dirty="0">
                <a:solidFill>
                  <a:srgbClr val="FFFFCC"/>
                </a:solidFill>
                <a:latin typeface="+mn-lt"/>
              </a:rPr>
              <a:t>@The University of Hong Kong, HKIAA</a:t>
            </a:r>
            <a:br>
              <a:rPr lang="en-US" altLang="zh-TW" sz="1800" dirty="0">
                <a:solidFill>
                  <a:srgbClr val="FFFFCC"/>
                </a:solidFill>
                <a:latin typeface="+mn-lt"/>
              </a:rPr>
            </a:br>
            <a:r>
              <a:rPr lang="en-US" altLang="zh-TW" sz="1800" dirty="0">
                <a:solidFill>
                  <a:srgbClr val="FFFFCC"/>
                </a:solidFill>
                <a:latin typeface="+mn-lt"/>
              </a:rPr>
              <a:t>IAS FP 2026</a:t>
            </a:r>
            <a:endParaRPr lang="zh-HK" altLang="en-US" sz="2200" dirty="0">
              <a:solidFill>
                <a:srgbClr val="FFFFCC"/>
              </a:solidFill>
              <a:latin typeface="+mn-lt"/>
            </a:endParaRPr>
          </a:p>
        </p:txBody>
      </p:sp>
      <p:pic>
        <p:nvPicPr>
          <p:cNvPr id="16" name="圖片 15" descr="一張含有 太空, space, 宇宙, 天體 的圖片&#10;&#10;AI 產生的內容可能不正確。">
            <a:extLst>
              <a:ext uri="{FF2B5EF4-FFF2-40B4-BE49-F238E27FC236}">
                <a16:creationId xmlns:a16="http://schemas.microsoft.com/office/drawing/2014/main" id="{4C3465D0-6F30-65DA-FC9B-5F636C1871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434552"/>
            <a:ext cx="12192000" cy="3966233"/>
          </a:xfrm>
          <a:prstGeom prst="rect">
            <a:avLst/>
          </a:prstGeom>
        </p:spPr>
      </p:pic>
      <p:sp>
        <p:nvSpPr>
          <p:cNvPr id="11" name="文字方塊 10">
            <a:extLst>
              <a:ext uri="{FF2B5EF4-FFF2-40B4-BE49-F238E27FC236}">
                <a16:creationId xmlns:a16="http://schemas.microsoft.com/office/drawing/2014/main" id="{306D34D6-8081-8B32-1DB5-495897C0692C}"/>
              </a:ext>
            </a:extLst>
          </p:cNvPr>
          <p:cNvSpPr txBox="1"/>
          <p:nvPr/>
        </p:nvSpPr>
        <p:spPr>
          <a:xfrm>
            <a:off x="1635727" y="4854078"/>
            <a:ext cx="932070" cy="584775"/>
          </a:xfrm>
          <a:prstGeom prst="rect">
            <a:avLst/>
          </a:prstGeom>
          <a:noFill/>
        </p:spPr>
        <p:txBody>
          <a:bodyPr wrap="square" rtlCol="0">
            <a:spAutoFit/>
          </a:bodyPr>
          <a:lstStyle/>
          <a:p>
            <a:r>
              <a:rPr lang="en-US" altLang="zh-TW" sz="3200" dirty="0">
                <a:solidFill>
                  <a:srgbClr val="7030A0"/>
                </a:solidFill>
              </a:rPr>
              <a:t>-</a:t>
            </a:r>
            <a:r>
              <a:rPr lang="en-US" altLang="zh-TW" sz="3200" dirty="0" err="1">
                <a:solidFill>
                  <a:srgbClr val="7030A0"/>
                </a:solidFill>
              </a:rPr>
              <a:t>ve</a:t>
            </a:r>
            <a:endParaRPr lang="zh-TW" altLang="en-US" sz="3200" dirty="0">
              <a:solidFill>
                <a:srgbClr val="7030A0"/>
              </a:solidFill>
            </a:endParaRPr>
          </a:p>
        </p:txBody>
      </p:sp>
      <p:sp>
        <p:nvSpPr>
          <p:cNvPr id="12" name="文字方塊 11">
            <a:extLst>
              <a:ext uri="{FF2B5EF4-FFF2-40B4-BE49-F238E27FC236}">
                <a16:creationId xmlns:a16="http://schemas.microsoft.com/office/drawing/2014/main" id="{D1218A1A-01BF-3DEE-02A4-D0777541AD4E}"/>
              </a:ext>
            </a:extLst>
          </p:cNvPr>
          <p:cNvSpPr txBox="1"/>
          <p:nvPr/>
        </p:nvSpPr>
        <p:spPr>
          <a:xfrm>
            <a:off x="1219037" y="5760901"/>
            <a:ext cx="932070" cy="584775"/>
          </a:xfrm>
          <a:prstGeom prst="rect">
            <a:avLst/>
          </a:prstGeom>
          <a:noFill/>
        </p:spPr>
        <p:txBody>
          <a:bodyPr wrap="square" rtlCol="0">
            <a:spAutoFit/>
          </a:bodyPr>
          <a:lstStyle/>
          <a:p>
            <a:r>
              <a:rPr lang="en-US" altLang="zh-TW" sz="3200" dirty="0">
                <a:solidFill>
                  <a:srgbClr val="FFFF00"/>
                </a:solidFill>
              </a:rPr>
              <a:t>+</a:t>
            </a:r>
            <a:r>
              <a:rPr lang="en-US" altLang="zh-TW" sz="3200" dirty="0" err="1">
                <a:solidFill>
                  <a:srgbClr val="FFFF00"/>
                </a:solidFill>
              </a:rPr>
              <a:t>ve</a:t>
            </a:r>
            <a:endParaRPr lang="zh-TW" altLang="en-US" sz="3200" dirty="0">
              <a:solidFill>
                <a:srgbClr val="FFFF00"/>
              </a:solidFill>
            </a:endParaRPr>
          </a:p>
        </p:txBody>
      </p:sp>
      <p:pic>
        <p:nvPicPr>
          <p:cNvPr id="4" name="圖片 3">
            <a:extLst>
              <a:ext uri="{FF2B5EF4-FFF2-40B4-BE49-F238E27FC236}">
                <a16:creationId xmlns:a16="http://schemas.microsoft.com/office/drawing/2014/main" id="{FFC7D2D2-6CE4-8ABF-1BFC-F04AEB35AC95}"/>
              </a:ext>
            </a:extLst>
          </p:cNvPr>
          <p:cNvPicPr>
            <a:picLocks noChangeAspect="1"/>
          </p:cNvPicPr>
          <p:nvPr/>
        </p:nvPicPr>
        <p:blipFill>
          <a:blip r:embed="rId5"/>
          <a:stretch>
            <a:fillRect/>
          </a:stretch>
        </p:blipFill>
        <p:spPr>
          <a:xfrm>
            <a:off x="348470" y="2342356"/>
            <a:ext cx="7768818" cy="1150936"/>
          </a:xfrm>
          <a:prstGeom prst="rect">
            <a:avLst/>
          </a:prstGeom>
        </p:spPr>
      </p:pic>
      <p:sp>
        <p:nvSpPr>
          <p:cNvPr id="6" name="文字方塊 5">
            <a:extLst>
              <a:ext uri="{FF2B5EF4-FFF2-40B4-BE49-F238E27FC236}">
                <a16:creationId xmlns:a16="http://schemas.microsoft.com/office/drawing/2014/main" id="{24345548-9266-6C8C-6CB0-8731CC2D9380}"/>
              </a:ext>
            </a:extLst>
          </p:cNvPr>
          <p:cNvSpPr txBox="1"/>
          <p:nvPr/>
        </p:nvSpPr>
        <p:spPr>
          <a:xfrm>
            <a:off x="7791692" y="5146465"/>
            <a:ext cx="932070" cy="584775"/>
          </a:xfrm>
          <a:prstGeom prst="rect">
            <a:avLst/>
          </a:prstGeom>
          <a:noFill/>
        </p:spPr>
        <p:txBody>
          <a:bodyPr wrap="square" rtlCol="0">
            <a:spAutoFit/>
          </a:bodyPr>
          <a:lstStyle/>
          <a:p>
            <a:r>
              <a:rPr lang="en-US" altLang="zh-TW" sz="3200" dirty="0">
                <a:solidFill>
                  <a:srgbClr val="FFFF00"/>
                </a:solidFill>
              </a:rPr>
              <a:t>+</a:t>
            </a:r>
            <a:r>
              <a:rPr lang="en-US" altLang="zh-TW" sz="3200" dirty="0" err="1">
                <a:solidFill>
                  <a:srgbClr val="FFFF00"/>
                </a:solidFill>
              </a:rPr>
              <a:t>ve</a:t>
            </a:r>
            <a:endParaRPr lang="zh-TW" altLang="en-US" sz="3200" dirty="0">
              <a:solidFill>
                <a:srgbClr val="FFFF00"/>
              </a:solidFill>
            </a:endParaRPr>
          </a:p>
        </p:txBody>
      </p:sp>
      <p:sp>
        <p:nvSpPr>
          <p:cNvPr id="13" name="文字方塊 12">
            <a:extLst>
              <a:ext uri="{FF2B5EF4-FFF2-40B4-BE49-F238E27FC236}">
                <a16:creationId xmlns:a16="http://schemas.microsoft.com/office/drawing/2014/main" id="{EA947EA7-893F-9079-2840-7725CA5188E6}"/>
              </a:ext>
            </a:extLst>
          </p:cNvPr>
          <p:cNvSpPr txBox="1"/>
          <p:nvPr/>
        </p:nvSpPr>
        <p:spPr>
          <a:xfrm>
            <a:off x="7185218" y="4125280"/>
            <a:ext cx="932070" cy="584775"/>
          </a:xfrm>
          <a:prstGeom prst="rect">
            <a:avLst/>
          </a:prstGeom>
          <a:noFill/>
        </p:spPr>
        <p:txBody>
          <a:bodyPr wrap="square" rtlCol="0">
            <a:spAutoFit/>
          </a:bodyPr>
          <a:lstStyle/>
          <a:p>
            <a:r>
              <a:rPr lang="en-US" altLang="zh-TW" sz="3200" dirty="0">
                <a:solidFill>
                  <a:srgbClr val="7030A0"/>
                </a:solidFill>
              </a:rPr>
              <a:t>-</a:t>
            </a:r>
            <a:r>
              <a:rPr lang="en-US" altLang="zh-TW" sz="3200" dirty="0" err="1">
                <a:solidFill>
                  <a:srgbClr val="7030A0"/>
                </a:solidFill>
              </a:rPr>
              <a:t>ve</a:t>
            </a:r>
            <a:endParaRPr lang="zh-TW" altLang="en-US" sz="3200" dirty="0">
              <a:solidFill>
                <a:srgbClr val="7030A0"/>
              </a:solidFill>
            </a:endParaRPr>
          </a:p>
        </p:txBody>
      </p:sp>
      <p:sp>
        <p:nvSpPr>
          <p:cNvPr id="2" name="文字方塊 1">
            <a:extLst>
              <a:ext uri="{FF2B5EF4-FFF2-40B4-BE49-F238E27FC236}">
                <a16:creationId xmlns:a16="http://schemas.microsoft.com/office/drawing/2014/main" id="{0C7DEA37-8E1D-B2F4-5E05-16DB2C5C6471}"/>
              </a:ext>
            </a:extLst>
          </p:cNvPr>
          <p:cNvSpPr txBox="1"/>
          <p:nvPr/>
        </p:nvSpPr>
        <p:spPr>
          <a:xfrm>
            <a:off x="2425557" y="5741400"/>
            <a:ext cx="1455398" cy="369332"/>
          </a:xfrm>
          <a:prstGeom prst="rect">
            <a:avLst/>
          </a:prstGeom>
          <a:noFill/>
        </p:spPr>
        <p:txBody>
          <a:bodyPr wrap="none" rtlCol="0">
            <a:spAutoFit/>
          </a:bodyPr>
          <a:lstStyle/>
          <a:p>
            <a:r>
              <a:rPr lang="en-US" altLang="zh-TW" dirty="0">
                <a:solidFill>
                  <a:srgbClr val="FFFFFF"/>
                </a:solidFill>
              </a:rPr>
              <a:t>Critical curve </a:t>
            </a:r>
            <a:endParaRPr lang="zh-TW" altLang="en-US" dirty="0">
              <a:solidFill>
                <a:srgbClr val="FFFFFF"/>
              </a:solidFill>
            </a:endParaRPr>
          </a:p>
        </p:txBody>
      </p:sp>
      <p:sp>
        <p:nvSpPr>
          <p:cNvPr id="7" name="文字方塊 6">
            <a:extLst>
              <a:ext uri="{FF2B5EF4-FFF2-40B4-BE49-F238E27FC236}">
                <a16:creationId xmlns:a16="http://schemas.microsoft.com/office/drawing/2014/main" id="{67F66597-6CAE-9676-E6C5-05894F442F8C}"/>
              </a:ext>
            </a:extLst>
          </p:cNvPr>
          <p:cNvSpPr txBox="1"/>
          <p:nvPr/>
        </p:nvSpPr>
        <p:spPr>
          <a:xfrm>
            <a:off x="10017136" y="6034327"/>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spTree>
    <p:extLst>
      <p:ext uri="{BB962C8B-B14F-4D97-AF65-F5344CB8AC3E}">
        <p14:creationId xmlns:p14="http://schemas.microsoft.com/office/powerpoint/2010/main" val="3323029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7AA6F-79D5-DB5D-12E1-16650987B56D}"/>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49C7736D-22FE-7AD8-9B2D-86E449AB1F4A}"/>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Microlensing/Caustic Crossing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9115EC85-D4FD-CBBA-85C2-76281184F4C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A9B924C0-E41C-DC11-910F-56A100ECCA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0024" y="1469713"/>
            <a:ext cx="4931803" cy="4931803"/>
          </a:xfrm>
          <a:prstGeom prst="rect">
            <a:avLst/>
          </a:prstGeom>
          <a:noFill/>
          <a:extLst>
            <a:ext uri="{909E8E84-426E-40DD-AFC4-6F175D3DCCD1}">
              <a14:hiddenFill xmlns:a14="http://schemas.microsoft.com/office/drawing/2010/main">
                <a:solidFill>
                  <a:srgbClr val="FFFFFF"/>
                </a:solidFill>
              </a14:hiddenFill>
            </a:ext>
          </a:extLst>
        </p:spPr>
      </p:pic>
      <p:sp>
        <p:nvSpPr>
          <p:cNvPr id="8" name="文字方塊 7">
            <a:extLst>
              <a:ext uri="{FF2B5EF4-FFF2-40B4-BE49-F238E27FC236}">
                <a16:creationId xmlns:a16="http://schemas.microsoft.com/office/drawing/2014/main" id="{0DB5408D-D7D8-0F7F-F95F-A581FF0022CB}"/>
              </a:ext>
            </a:extLst>
          </p:cNvPr>
          <p:cNvSpPr txBox="1"/>
          <p:nvPr/>
        </p:nvSpPr>
        <p:spPr>
          <a:xfrm>
            <a:off x="5141984" y="6062962"/>
            <a:ext cx="1810397" cy="338554"/>
          </a:xfrm>
          <a:prstGeom prst="rect">
            <a:avLst/>
          </a:prstGeom>
          <a:noFill/>
        </p:spPr>
        <p:txBody>
          <a:bodyPr wrap="square" rtlCol="0">
            <a:spAutoFit/>
          </a:bodyPr>
          <a:lstStyle/>
          <a:p>
            <a:pPr algn="ctr"/>
            <a:r>
              <a:rPr lang="en-US" altLang="zh-TW" sz="1600">
                <a:solidFill>
                  <a:srgbClr val="26457C"/>
                </a:solidFill>
              </a:rPr>
              <a:t>Credit: M. </a:t>
            </a:r>
            <a:r>
              <a:rPr lang="en-US" altLang="zh-TW" sz="1600" err="1">
                <a:solidFill>
                  <a:srgbClr val="26457C"/>
                </a:solidFill>
              </a:rPr>
              <a:t>Oguri</a:t>
            </a:r>
            <a:endParaRPr lang="zh-TW" altLang="en-US" sz="1600">
              <a:solidFill>
                <a:srgbClr val="26457C"/>
              </a:solidFill>
            </a:endParaRPr>
          </a:p>
        </p:txBody>
      </p:sp>
      <p:sp>
        <p:nvSpPr>
          <p:cNvPr id="9" name="文字方塊 8">
            <a:extLst>
              <a:ext uri="{FF2B5EF4-FFF2-40B4-BE49-F238E27FC236}">
                <a16:creationId xmlns:a16="http://schemas.microsoft.com/office/drawing/2014/main" id="{0AD46E4C-A76C-DBE0-61B6-5B1151F50191}"/>
              </a:ext>
            </a:extLst>
          </p:cNvPr>
          <p:cNvSpPr txBox="1"/>
          <p:nvPr/>
        </p:nvSpPr>
        <p:spPr>
          <a:xfrm>
            <a:off x="2769815" y="1082205"/>
            <a:ext cx="3152219" cy="369332"/>
          </a:xfrm>
          <a:prstGeom prst="rect">
            <a:avLst/>
          </a:prstGeom>
          <a:noFill/>
        </p:spPr>
        <p:txBody>
          <a:bodyPr wrap="square" rtlCol="0">
            <a:spAutoFit/>
          </a:bodyPr>
          <a:lstStyle/>
          <a:p>
            <a:r>
              <a:rPr lang="en-US" altLang="zh-TW">
                <a:solidFill>
                  <a:srgbClr val="FFFFCC"/>
                </a:solidFill>
              </a:rPr>
              <a:t>Caustic Crossing of a Microlens</a:t>
            </a:r>
            <a:endParaRPr lang="zh-TW" altLang="en-US">
              <a:solidFill>
                <a:srgbClr val="FFFFCC"/>
              </a:solidFill>
            </a:endParaRPr>
          </a:p>
        </p:txBody>
      </p:sp>
      <p:sp>
        <p:nvSpPr>
          <p:cNvPr id="10" name="文字方塊 9">
            <a:extLst>
              <a:ext uri="{FF2B5EF4-FFF2-40B4-BE49-F238E27FC236}">
                <a16:creationId xmlns:a16="http://schemas.microsoft.com/office/drawing/2014/main" id="{5861BEAA-5476-C0B1-73B1-4B3F220BE78C}"/>
              </a:ext>
            </a:extLst>
          </p:cNvPr>
          <p:cNvSpPr txBox="1"/>
          <p:nvPr/>
        </p:nvSpPr>
        <p:spPr>
          <a:xfrm>
            <a:off x="4851062" y="1857221"/>
            <a:ext cx="1140737" cy="461665"/>
          </a:xfrm>
          <a:prstGeom prst="rect">
            <a:avLst/>
          </a:prstGeom>
          <a:noFill/>
        </p:spPr>
        <p:txBody>
          <a:bodyPr wrap="square" rtlCol="0">
            <a:spAutoFit/>
          </a:bodyPr>
          <a:lstStyle/>
          <a:p>
            <a:r>
              <a:rPr lang="en-US" altLang="zh-TW" sz="1200"/>
              <a:t>Critical Curve</a:t>
            </a:r>
          </a:p>
          <a:p>
            <a:r>
              <a:rPr lang="en-US" altLang="zh-TW" sz="1200"/>
              <a:t>(Image Plane)</a:t>
            </a:r>
            <a:endParaRPr lang="zh-TW" altLang="en-US" sz="1200"/>
          </a:p>
        </p:txBody>
      </p:sp>
      <p:sp>
        <p:nvSpPr>
          <p:cNvPr id="12" name="文字方塊 11">
            <a:extLst>
              <a:ext uri="{FF2B5EF4-FFF2-40B4-BE49-F238E27FC236}">
                <a16:creationId xmlns:a16="http://schemas.microsoft.com/office/drawing/2014/main" id="{F0FE8C04-DA15-8680-811F-207C554A9C95}"/>
              </a:ext>
            </a:extLst>
          </p:cNvPr>
          <p:cNvSpPr txBox="1"/>
          <p:nvPr/>
        </p:nvSpPr>
        <p:spPr>
          <a:xfrm>
            <a:off x="4280693" y="2706394"/>
            <a:ext cx="1140737" cy="461665"/>
          </a:xfrm>
          <a:prstGeom prst="rect">
            <a:avLst/>
          </a:prstGeom>
          <a:noFill/>
        </p:spPr>
        <p:txBody>
          <a:bodyPr wrap="square" rtlCol="0">
            <a:spAutoFit/>
          </a:bodyPr>
          <a:lstStyle/>
          <a:p>
            <a:pPr algn="ctr"/>
            <a:r>
              <a:rPr lang="en-US" altLang="zh-TW" sz="1200">
                <a:solidFill>
                  <a:schemeClr val="bg2">
                    <a:lumMod val="50000"/>
                  </a:schemeClr>
                </a:solidFill>
              </a:rPr>
              <a:t>Caustic </a:t>
            </a:r>
            <a:br>
              <a:rPr lang="en-US" altLang="zh-TW" sz="1200">
                <a:solidFill>
                  <a:schemeClr val="bg2">
                    <a:lumMod val="50000"/>
                  </a:schemeClr>
                </a:solidFill>
              </a:rPr>
            </a:br>
            <a:r>
              <a:rPr lang="en-US" altLang="zh-TW" sz="1200">
                <a:solidFill>
                  <a:schemeClr val="bg2">
                    <a:lumMod val="50000"/>
                  </a:schemeClr>
                </a:solidFill>
              </a:rPr>
              <a:t>(source Plane)</a:t>
            </a:r>
            <a:endParaRPr lang="zh-TW" altLang="en-US" sz="1200">
              <a:solidFill>
                <a:schemeClr val="bg2">
                  <a:lumMod val="50000"/>
                </a:schemeClr>
              </a:solidFill>
            </a:endParaRPr>
          </a:p>
        </p:txBody>
      </p:sp>
    </p:spTree>
    <p:extLst>
      <p:ext uri="{BB962C8B-B14F-4D97-AF65-F5344CB8AC3E}">
        <p14:creationId xmlns:p14="http://schemas.microsoft.com/office/powerpoint/2010/main" val="3488508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70286-CB54-99DF-EE30-FDB2450B6025}"/>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FEBACE09-80D3-C249-8ED0-2387D1E7F762}"/>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Microlensing/Caustic Crossing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6885675D-773E-5A34-10DB-687016EEB49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87BED3BF-8D60-CB33-8243-864E719BB5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0024" y="1469713"/>
            <a:ext cx="4931803" cy="4931803"/>
          </a:xfrm>
          <a:prstGeom prst="rect">
            <a:avLst/>
          </a:prstGeom>
          <a:noFill/>
          <a:extLst>
            <a:ext uri="{909E8E84-426E-40DD-AFC4-6F175D3DCCD1}">
              <a14:hiddenFill xmlns:a14="http://schemas.microsoft.com/office/drawing/2010/main">
                <a:solidFill>
                  <a:srgbClr val="FFFFFF"/>
                </a:solidFill>
              </a14:hiddenFill>
            </a:ext>
          </a:extLst>
        </p:spPr>
      </p:pic>
      <p:sp>
        <p:nvSpPr>
          <p:cNvPr id="8" name="文字方塊 7">
            <a:extLst>
              <a:ext uri="{FF2B5EF4-FFF2-40B4-BE49-F238E27FC236}">
                <a16:creationId xmlns:a16="http://schemas.microsoft.com/office/drawing/2014/main" id="{3B1DC053-5445-09DC-CC3A-7FF909CDF442}"/>
              </a:ext>
            </a:extLst>
          </p:cNvPr>
          <p:cNvSpPr txBox="1"/>
          <p:nvPr/>
        </p:nvSpPr>
        <p:spPr>
          <a:xfrm>
            <a:off x="5141984" y="6062962"/>
            <a:ext cx="1810397" cy="338554"/>
          </a:xfrm>
          <a:prstGeom prst="rect">
            <a:avLst/>
          </a:prstGeom>
          <a:noFill/>
        </p:spPr>
        <p:txBody>
          <a:bodyPr wrap="square" rtlCol="0">
            <a:spAutoFit/>
          </a:bodyPr>
          <a:lstStyle/>
          <a:p>
            <a:pPr algn="ctr"/>
            <a:r>
              <a:rPr lang="en-US" altLang="zh-TW" sz="1600">
                <a:solidFill>
                  <a:srgbClr val="26457C"/>
                </a:solidFill>
              </a:rPr>
              <a:t>Credit: M. </a:t>
            </a:r>
            <a:r>
              <a:rPr lang="en-US" altLang="zh-TW" sz="1600" err="1">
                <a:solidFill>
                  <a:srgbClr val="26457C"/>
                </a:solidFill>
              </a:rPr>
              <a:t>Oguri</a:t>
            </a:r>
            <a:endParaRPr lang="zh-TW" altLang="en-US" sz="1600">
              <a:solidFill>
                <a:srgbClr val="26457C"/>
              </a:solidFill>
            </a:endParaRPr>
          </a:p>
        </p:txBody>
      </p:sp>
      <p:sp>
        <p:nvSpPr>
          <p:cNvPr id="9" name="文字方塊 8">
            <a:extLst>
              <a:ext uri="{FF2B5EF4-FFF2-40B4-BE49-F238E27FC236}">
                <a16:creationId xmlns:a16="http://schemas.microsoft.com/office/drawing/2014/main" id="{4198F8B9-65FE-7B07-3F19-27CF88C8162E}"/>
              </a:ext>
            </a:extLst>
          </p:cNvPr>
          <p:cNvSpPr txBox="1"/>
          <p:nvPr/>
        </p:nvSpPr>
        <p:spPr>
          <a:xfrm>
            <a:off x="2769815" y="1082205"/>
            <a:ext cx="3152219" cy="369332"/>
          </a:xfrm>
          <a:prstGeom prst="rect">
            <a:avLst/>
          </a:prstGeom>
          <a:noFill/>
        </p:spPr>
        <p:txBody>
          <a:bodyPr wrap="square" rtlCol="0">
            <a:spAutoFit/>
          </a:bodyPr>
          <a:lstStyle/>
          <a:p>
            <a:r>
              <a:rPr lang="en-US" altLang="zh-TW">
                <a:solidFill>
                  <a:srgbClr val="FFFFCC"/>
                </a:solidFill>
              </a:rPr>
              <a:t>Caustic Crossing of a Microlens</a:t>
            </a:r>
            <a:endParaRPr lang="zh-TW" altLang="en-US">
              <a:solidFill>
                <a:srgbClr val="FFFFCC"/>
              </a:solidFill>
            </a:endParaRPr>
          </a:p>
        </p:txBody>
      </p:sp>
      <p:sp>
        <p:nvSpPr>
          <p:cNvPr id="10" name="文字方塊 9">
            <a:extLst>
              <a:ext uri="{FF2B5EF4-FFF2-40B4-BE49-F238E27FC236}">
                <a16:creationId xmlns:a16="http://schemas.microsoft.com/office/drawing/2014/main" id="{9C28911E-D7D4-79FD-F970-E001011A7EDE}"/>
              </a:ext>
            </a:extLst>
          </p:cNvPr>
          <p:cNvSpPr txBox="1"/>
          <p:nvPr/>
        </p:nvSpPr>
        <p:spPr>
          <a:xfrm>
            <a:off x="4851062" y="1857221"/>
            <a:ext cx="1140737" cy="461665"/>
          </a:xfrm>
          <a:prstGeom prst="rect">
            <a:avLst/>
          </a:prstGeom>
          <a:noFill/>
        </p:spPr>
        <p:txBody>
          <a:bodyPr wrap="square" rtlCol="0">
            <a:spAutoFit/>
          </a:bodyPr>
          <a:lstStyle/>
          <a:p>
            <a:r>
              <a:rPr lang="en-US" altLang="zh-TW" sz="1200"/>
              <a:t>Critical Curve</a:t>
            </a:r>
          </a:p>
          <a:p>
            <a:r>
              <a:rPr lang="en-US" altLang="zh-TW" sz="1200"/>
              <a:t>(Image Plane)</a:t>
            </a:r>
            <a:endParaRPr lang="zh-TW" altLang="en-US" sz="1200"/>
          </a:p>
        </p:txBody>
      </p:sp>
      <p:sp>
        <p:nvSpPr>
          <p:cNvPr id="12" name="文字方塊 11">
            <a:extLst>
              <a:ext uri="{FF2B5EF4-FFF2-40B4-BE49-F238E27FC236}">
                <a16:creationId xmlns:a16="http://schemas.microsoft.com/office/drawing/2014/main" id="{81BB27F4-B4AC-3409-EB0C-D3CE580ED589}"/>
              </a:ext>
            </a:extLst>
          </p:cNvPr>
          <p:cNvSpPr txBox="1"/>
          <p:nvPr/>
        </p:nvSpPr>
        <p:spPr>
          <a:xfrm>
            <a:off x="4280693" y="2706394"/>
            <a:ext cx="1140737" cy="461665"/>
          </a:xfrm>
          <a:prstGeom prst="rect">
            <a:avLst/>
          </a:prstGeom>
          <a:noFill/>
        </p:spPr>
        <p:txBody>
          <a:bodyPr wrap="square" rtlCol="0">
            <a:spAutoFit/>
          </a:bodyPr>
          <a:lstStyle/>
          <a:p>
            <a:pPr algn="ctr"/>
            <a:r>
              <a:rPr lang="en-US" altLang="zh-TW" sz="1200">
                <a:solidFill>
                  <a:schemeClr val="bg2">
                    <a:lumMod val="50000"/>
                  </a:schemeClr>
                </a:solidFill>
              </a:rPr>
              <a:t>Caustic </a:t>
            </a:r>
            <a:br>
              <a:rPr lang="en-US" altLang="zh-TW" sz="1200">
                <a:solidFill>
                  <a:schemeClr val="bg2">
                    <a:lumMod val="50000"/>
                  </a:schemeClr>
                </a:solidFill>
              </a:rPr>
            </a:br>
            <a:r>
              <a:rPr lang="en-US" altLang="zh-TW" sz="1200">
                <a:solidFill>
                  <a:schemeClr val="bg2">
                    <a:lumMod val="50000"/>
                  </a:schemeClr>
                </a:solidFill>
              </a:rPr>
              <a:t>(source Plane)</a:t>
            </a:r>
            <a:endParaRPr lang="zh-TW" altLang="en-US" sz="1200">
              <a:solidFill>
                <a:schemeClr val="bg2">
                  <a:lumMod val="50000"/>
                </a:schemeClr>
              </a:solidFill>
            </a:endParaRPr>
          </a:p>
        </p:txBody>
      </p:sp>
      <p:pic>
        <p:nvPicPr>
          <p:cNvPr id="4" name="圖片 3">
            <a:extLst>
              <a:ext uri="{FF2B5EF4-FFF2-40B4-BE49-F238E27FC236}">
                <a16:creationId xmlns:a16="http://schemas.microsoft.com/office/drawing/2014/main" id="{C8DC44A6-2EC8-4026-5CD2-A8A855F28366}"/>
              </a:ext>
            </a:extLst>
          </p:cNvPr>
          <p:cNvPicPr>
            <a:picLocks noChangeAspect="1"/>
          </p:cNvPicPr>
          <p:nvPr/>
        </p:nvPicPr>
        <p:blipFill>
          <a:blip r:embed="rId5"/>
          <a:srcRect b="49853"/>
          <a:stretch/>
        </p:blipFill>
        <p:spPr>
          <a:xfrm>
            <a:off x="7830351" y="1530931"/>
            <a:ext cx="2694599" cy="2357578"/>
          </a:xfrm>
          <a:prstGeom prst="rect">
            <a:avLst/>
          </a:prstGeom>
        </p:spPr>
      </p:pic>
      <p:sp>
        <p:nvSpPr>
          <p:cNvPr id="5" name="文字方塊 4">
            <a:extLst>
              <a:ext uri="{FF2B5EF4-FFF2-40B4-BE49-F238E27FC236}">
                <a16:creationId xmlns:a16="http://schemas.microsoft.com/office/drawing/2014/main" id="{7BD0A2FA-19EF-F86B-95E2-D67D2E64FA4B}"/>
              </a:ext>
            </a:extLst>
          </p:cNvPr>
          <p:cNvSpPr txBox="1"/>
          <p:nvPr/>
        </p:nvSpPr>
        <p:spPr>
          <a:xfrm>
            <a:off x="9867398" y="6232239"/>
            <a:ext cx="825484" cy="246221"/>
          </a:xfrm>
          <a:prstGeom prst="rect">
            <a:avLst/>
          </a:prstGeom>
          <a:noFill/>
        </p:spPr>
        <p:txBody>
          <a:bodyPr wrap="square" rtlCol="0">
            <a:spAutoFit/>
          </a:bodyPr>
          <a:lstStyle/>
          <a:p>
            <a:r>
              <a:rPr lang="en-US" altLang="zh-HK" sz="1000">
                <a:solidFill>
                  <a:srgbClr val="FFFFCC"/>
                </a:solidFill>
              </a:rPr>
              <a:t>Rodney+18</a:t>
            </a:r>
            <a:endParaRPr lang="zh-HK" altLang="en-US" sz="1000">
              <a:solidFill>
                <a:srgbClr val="FFFFCC"/>
              </a:solidFill>
            </a:endParaRPr>
          </a:p>
        </p:txBody>
      </p:sp>
      <p:sp>
        <p:nvSpPr>
          <p:cNvPr id="13" name="矩形 12">
            <a:extLst>
              <a:ext uri="{FF2B5EF4-FFF2-40B4-BE49-F238E27FC236}">
                <a16:creationId xmlns:a16="http://schemas.microsoft.com/office/drawing/2014/main" id="{31D762C3-478D-E340-24E9-82177B64CF60}"/>
              </a:ext>
            </a:extLst>
          </p:cNvPr>
          <p:cNvSpPr/>
          <p:nvPr/>
        </p:nvSpPr>
        <p:spPr>
          <a:xfrm>
            <a:off x="2760579" y="3990110"/>
            <a:ext cx="365930" cy="1681018"/>
          </a:xfrm>
          <a:prstGeom prst="rect">
            <a:avLst/>
          </a:prstGeom>
          <a:noFill/>
          <a:ln w="5715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4" name="矩形 13">
            <a:extLst>
              <a:ext uri="{FF2B5EF4-FFF2-40B4-BE49-F238E27FC236}">
                <a16:creationId xmlns:a16="http://schemas.microsoft.com/office/drawing/2014/main" id="{70A937D7-7947-35E6-2E3A-580F52D1FF98}"/>
              </a:ext>
            </a:extLst>
          </p:cNvPr>
          <p:cNvSpPr/>
          <p:nvPr/>
        </p:nvSpPr>
        <p:spPr>
          <a:xfrm>
            <a:off x="7863670" y="1530929"/>
            <a:ext cx="2661280" cy="2357579"/>
          </a:xfrm>
          <a:prstGeom prst="rect">
            <a:avLst/>
          </a:prstGeom>
          <a:noFill/>
          <a:ln w="5715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8" name="文字方塊 17">
            <a:extLst>
              <a:ext uri="{FF2B5EF4-FFF2-40B4-BE49-F238E27FC236}">
                <a16:creationId xmlns:a16="http://schemas.microsoft.com/office/drawing/2014/main" id="{6B86FD9E-794F-7E58-9ED4-D93BD3F6F561}"/>
              </a:ext>
            </a:extLst>
          </p:cNvPr>
          <p:cNvSpPr txBox="1"/>
          <p:nvPr/>
        </p:nvSpPr>
        <p:spPr>
          <a:xfrm>
            <a:off x="3125806" y="4064118"/>
            <a:ext cx="825484" cy="246221"/>
          </a:xfrm>
          <a:prstGeom prst="rect">
            <a:avLst/>
          </a:prstGeom>
          <a:noFill/>
        </p:spPr>
        <p:txBody>
          <a:bodyPr wrap="square" rtlCol="0">
            <a:spAutoFit/>
          </a:bodyPr>
          <a:lstStyle/>
          <a:p>
            <a:r>
              <a:rPr lang="en-US" altLang="zh-HK" sz="1000" err="1">
                <a:solidFill>
                  <a:srgbClr val="FB9705"/>
                </a:solidFill>
              </a:rPr>
              <a:t>Obs</a:t>
            </a:r>
            <a:r>
              <a:rPr lang="en-US" altLang="zh-HK" sz="1000">
                <a:solidFill>
                  <a:srgbClr val="FB9705"/>
                </a:solidFill>
              </a:rPr>
              <a:t> 1</a:t>
            </a:r>
            <a:endParaRPr lang="zh-HK" altLang="en-US" sz="1000">
              <a:solidFill>
                <a:srgbClr val="FB9705"/>
              </a:solidFill>
            </a:endParaRPr>
          </a:p>
        </p:txBody>
      </p:sp>
      <p:sp>
        <p:nvSpPr>
          <p:cNvPr id="19" name="文字方塊 18">
            <a:extLst>
              <a:ext uri="{FF2B5EF4-FFF2-40B4-BE49-F238E27FC236}">
                <a16:creationId xmlns:a16="http://schemas.microsoft.com/office/drawing/2014/main" id="{8E50B55C-E5E9-AA7B-D5E6-2DC9DDBCF686}"/>
              </a:ext>
            </a:extLst>
          </p:cNvPr>
          <p:cNvSpPr txBox="1"/>
          <p:nvPr/>
        </p:nvSpPr>
        <p:spPr>
          <a:xfrm>
            <a:off x="7875743" y="1544776"/>
            <a:ext cx="825484" cy="246221"/>
          </a:xfrm>
          <a:prstGeom prst="rect">
            <a:avLst/>
          </a:prstGeom>
          <a:noFill/>
        </p:spPr>
        <p:txBody>
          <a:bodyPr wrap="square" rtlCol="0">
            <a:spAutoFit/>
          </a:bodyPr>
          <a:lstStyle/>
          <a:p>
            <a:r>
              <a:rPr lang="en-US" altLang="zh-HK" sz="1000" err="1">
                <a:solidFill>
                  <a:srgbClr val="FB9705"/>
                </a:solidFill>
              </a:rPr>
              <a:t>Obs</a:t>
            </a:r>
            <a:r>
              <a:rPr lang="en-US" altLang="zh-HK" sz="1000">
                <a:solidFill>
                  <a:srgbClr val="FB9705"/>
                </a:solidFill>
              </a:rPr>
              <a:t> 1</a:t>
            </a:r>
            <a:endParaRPr lang="zh-HK" altLang="en-US" sz="1000">
              <a:solidFill>
                <a:srgbClr val="FB9705"/>
              </a:solidFill>
            </a:endParaRPr>
          </a:p>
        </p:txBody>
      </p:sp>
    </p:spTree>
    <p:extLst>
      <p:ext uri="{BB962C8B-B14F-4D97-AF65-F5344CB8AC3E}">
        <p14:creationId xmlns:p14="http://schemas.microsoft.com/office/powerpoint/2010/main" val="3722102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4500C-7392-2133-857F-C9926373FA51}"/>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78BE6409-7F26-9968-EAD3-037FBC819E13}"/>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Microlensing/Caustic Crossing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620C0886-6316-5024-1046-19DE0855F78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7FCB6B30-4240-40BA-1F52-5230B08764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0024" y="1469713"/>
            <a:ext cx="4931803" cy="4931803"/>
          </a:xfrm>
          <a:prstGeom prst="rect">
            <a:avLst/>
          </a:prstGeom>
          <a:noFill/>
          <a:extLst>
            <a:ext uri="{909E8E84-426E-40DD-AFC4-6F175D3DCCD1}">
              <a14:hiddenFill xmlns:a14="http://schemas.microsoft.com/office/drawing/2010/main">
                <a:solidFill>
                  <a:srgbClr val="FFFFFF"/>
                </a:solidFill>
              </a14:hiddenFill>
            </a:ext>
          </a:extLst>
        </p:spPr>
      </p:pic>
      <p:sp>
        <p:nvSpPr>
          <p:cNvPr id="8" name="文字方塊 7">
            <a:extLst>
              <a:ext uri="{FF2B5EF4-FFF2-40B4-BE49-F238E27FC236}">
                <a16:creationId xmlns:a16="http://schemas.microsoft.com/office/drawing/2014/main" id="{E2597EB5-E06D-04A1-E033-70C2322C7592}"/>
              </a:ext>
            </a:extLst>
          </p:cNvPr>
          <p:cNvSpPr txBox="1"/>
          <p:nvPr/>
        </p:nvSpPr>
        <p:spPr>
          <a:xfrm>
            <a:off x="5141984" y="6062962"/>
            <a:ext cx="1810397" cy="338554"/>
          </a:xfrm>
          <a:prstGeom prst="rect">
            <a:avLst/>
          </a:prstGeom>
          <a:noFill/>
        </p:spPr>
        <p:txBody>
          <a:bodyPr wrap="square" rtlCol="0">
            <a:spAutoFit/>
          </a:bodyPr>
          <a:lstStyle/>
          <a:p>
            <a:pPr algn="ctr"/>
            <a:r>
              <a:rPr lang="en-US" altLang="zh-TW" sz="1600">
                <a:solidFill>
                  <a:srgbClr val="26457C"/>
                </a:solidFill>
              </a:rPr>
              <a:t>Credit: M. </a:t>
            </a:r>
            <a:r>
              <a:rPr lang="en-US" altLang="zh-TW" sz="1600" err="1">
                <a:solidFill>
                  <a:srgbClr val="26457C"/>
                </a:solidFill>
              </a:rPr>
              <a:t>Oguri</a:t>
            </a:r>
            <a:endParaRPr lang="zh-TW" altLang="en-US" sz="1600">
              <a:solidFill>
                <a:srgbClr val="26457C"/>
              </a:solidFill>
            </a:endParaRPr>
          </a:p>
        </p:txBody>
      </p:sp>
      <p:sp>
        <p:nvSpPr>
          <p:cNvPr id="9" name="文字方塊 8">
            <a:extLst>
              <a:ext uri="{FF2B5EF4-FFF2-40B4-BE49-F238E27FC236}">
                <a16:creationId xmlns:a16="http://schemas.microsoft.com/office/drawing/2014/main" id="{F9430118-4028-77B6-525D-D8FBFDDE5962}"/>
              </a:ext>
            </a:extLst>
          </p:cNvPr>
          <p:cNvSpPr txBox="1"/>
          <p:nvPr/>
        </p:nvSpPr>
        <p:spPr>
          <a:xfrm>
            <a:off x="2769815" y="1082205"/>
            <a:ext cx="3152219" cy="369332"/>
          </a:xfrm>
          <a:prstGeom prst="rect">
            <a:avLst/>
          </a:prstGeom>
          <a:noFill/>
        </p:spPr>
        <p:txBody>
          <a:bodyPr wrap="square" rtlCol="0">
            <a:spAutoFit/>
          </a:bodyPr>
          <a:lstStyle/>
          <a:p>
            <a:r>
              <a:rPr lang="en-US" altLang="zh-TW">
                <a:solidFill>
                  <a:srgbClr val="FFFFCC"/>
                </a:solidFill>
              </a:rPr>
              <a:t>Caustic Crossing of a Microlens</a:t>
            </a:r>
            <a:endParaRPr lang="zh-TW" altLang="en-US">
              <a:solidFill>
                <a:srgbClr val="FFFFCC"/>
              </a:solidFill>
            </a:endParaRPr>
          </a:p>
        </p:txBody>
      </p:sp>
      <p:sp>
        <p:nvSpPr>
          <p:cNvPr id="10" name="文字方塊 9">
            <a:extLst>
              <a:ext uri="{FF2B5EF4-FFF2-40B4-BE49-F238E27FC236}">
                <a16:creationId xmlns:a16="http://schemas.microsoft.com/office/drawing/2014/main" id="{8544B908-5C12-F241-98B7-F205C2ED9042}"/>
              </a:ext>
            </a:extLst>
          </p:cNvPr>
          <p:cNvSpPr txBox="1"/>
          <p:nvPr/>
        </p:nvSpPr>
        <p:spPr>
          <a:xfrm>
            <a:off x="4851062" y="1857221"/>
            <a:ext cx="1140737" cy="461665"/>
          </a:xfrm>
          <a:prstGeom prst="rect">
            <a:avLst/>
          </a:prstGeom>
          <a:noFill/>
        </p:spPr>
        <p:txBody>
          <a:bodyPr wrap="square" rtlCol="0">
            <a:spAutoFit/>
          </a:bodyPr>
          <a:lstStyle/>
          <a:p>
            <a:r>
              <a:rPr lang="en-US" altLang="zh-TW" sz="1200"/>
              <a:t>Critical Curve</a:t>
            </a:r>
          </a:p>
          <a:p>
            <a:r>
              <a:rPr lang="en-US" altLang="zh-TW" sz="1200"/>
              <a:t>(Image Plane)</a:t>
            </a:r>
            <a:endParaRPr lang="zh-TW" altLang="en-US" sz="1200"/>
          </a:p>
        </p:txBody>
      </p:sp>
      <p:sp>
        <p:nvSpPr>
          <p:cNvPr id="12" name="文字方塊 11">
            <a:extLst>
              <a:ext uri="{FF2B5EF4-FFF2-40B4-BE49-F238E27FC236}">
                <a16:creationId xmlns:a16="http://schemas.microsoft.com/office/drawing/2014/main" id="{70702D94-3953-4B87-CC7B-7B34941F58D5}"/>
              </a:ext>
            </a:extLst>
          </p:cNvPr>
          <p:cNvSpPr txBox="1"/>
          <p:nvPr/>
        </p:nvSpPr>
        <p:spPr>
          <a:xfrm>
            <a:off x="4280693" y="2706394"/>
            <a:ext cx="1140737" cy="461665"/>
          </a:xfrm>
          <a:prstGeom prst="rect">
            <a:avLst/>
          </a:prstGeom>
          <a:noFill/>
        </p:spPr>
        <p:txBody>
          <a:bodyPr wrap="square" rtlCol="0">
            <a:spAutoFit/>
          </a:bodyPr>
          <a:lstStyle/>
          <a:p>
            <a:pPr algn="ctr"/>
            <a:r>
              <a:rPr lang="en-US" altLang="zh-TW" sz="1200">
                <a:solidFill>
                  <a:schemeClr val="bg2">
                    <a:lumMod val="50000"/>
                  </a:schemeClr>
                </a:solidFill>
              </a:rPr>
              <a:t>Caustic </a:t>
            </a:r>
            <a:br>
              <a:rPr lang="en-US" altLang="zh-TW" sz="1200">
                <a:solidFill>
                  <a:schemeClr val="bg2">
                    <a:lumMod val="50000"/>
                  </a:schemeClr>
                </a:solidFill>
              </a:rPr>
            </a:br>
            <a:r>
              <a:rPr lang="en-US" altLang="zh-TW" sz="1200">
                <a:solidFill>
                  <a:schemeClr val="bg2">
                    <a:lumMod val="50000"/>
                  </a:schemeClr>
                </a:solidFill>
              </a:rPr>
              <a:t>(source Plane)</a:t>
            </a:r>
            <a:endParaRPr lang="zh-TW" altLang="en-US" sz="1200">
              <a:solidFill>
                <a:schemeClr val="bg2">
                  <a:lumMod val="50000"/>
                </a:schemeClr>
              </a:solidFill>
            </a:endParaRPr>
          </a:p>
        </p:txBody>
      </p:sp>
      <p:pic>
        <p:nvPicPr>
          <p:cNvPr id="4" name="圖片 3">
            <a:extLst>
              <a:ext uri="{FF2B5EF4-FFF2-40B4-BE49-F238E27FC236}">
                <a16:creationId xmlns:a16="http://schemas.microsoft.com/office/drawing/2014/main" id="{FA22DD67-2BF4-7EE5-5A2B-D65D3A532956}"/>
              </a:ext>
            </a:extLst>
          </p:cNvPr>
          <p:cNvPicPr>
            <a:picLocks noChangeAspect="1"/>
          </p:cNvPicPr>
          <p:nvPr/>
        </p:nvPicPr>
        <p:blipFill>
          <a:blip r:embed="rId5"/>
          <a:stretch>
            <a:fillRect/>
          </a:stretch>
        </p:blipFill>
        <p:spPr>
          <a:xfrm>
            <a:off x="7830351" y="1530930"/>
            <a:ext cx="2694599" cy="4701309"/>
          </a:xfrm>
          <a:prstGeom prst="rect">
            <a:avLst/>
          </a:prstGeom>
        </p:spPr>
      </p:pic>
      <p:sp>
        <p:nvSpPr>
          <p:cNvPr id="5" name="文字方塊 4">
            <a:extLst>
              <a:ext uri="{FF2B5EF4-FFF2-40B4-BE49-F238E27FC236}">
                <a16:creationId xmlns:a16="http://schemas.microsoft.com/office/drawing/2014/main" id="{74CA9211-25EE-05D0-B5D9-98B44450BF08}"/>
              </a:ext>
            </a:extLst>
          </p:cNvPr>
          <p:cNvSpPr txBox="1"/>
          <p:nvPr/>
        </p:nvSpPr>
        <p:spPr>
          <a:xfrm>
            <a:off x="9867398" y="6232239"/>
            <a:ext cx="825484" cy="246221"/>
          </a:xfrm>
          <a:prstGeom prst="rect">
            <a:avLst/>
          </a:prstGeom>
          <a:noFill/>
        </p:spPr>
        <p:txBody>
          <a:bodyPr wrap="square" rtlCol="0">
            <a:spAutoFit/>
          </a:bodyPr>
          <a:lstStyle/>
          <a:p>
            <a:r>
              <a:rPr lang="en-US" altLang="zh-HK" sz="1000">
                <a:solidFill>
                  <a:srgbClr val="FFFFCC"/>
                </a:solidFill>
              </a:rPr>
              <a:t>Rodney+18</a:t>
            </a:r>
            <a:endParaRPr lang="zh-HK" altLang="en-US" sz="1000">
              <a:solidFill>
                <a:srgbClr val="FFFFCC"/>
              </a:solidFill>
            </a:endParaRPr>
          </a:p>
        </p:txBody>
      </p:sp>
      <p:sp>
        <p:nvSpPr>
          <p:cNvPr id="13" name="矩形 12">
            <a:extLst>
              <a:ext uri="{FF2B5EF4-FFF2-40B4-BE49-F238E27FC236}">
                <a16:creationId xmlns:a16="http://schemas.microsoft.com/office/drawing/2014/main" id="{57AE8381-117A-9FC5-9632-2EF2B898133E}"/>
              </a:ext>
            </a:extLst>
          </p:cNvPr>
          <p:cNvSpPr/>
          <p:nvPr/>
        </p:nvSpPr>
        <p:spPr>
          <a:xfrm>
            <a:off x="2760579" y="3990110"/>
            <a:ext cx="365930" cy="1681018"/>
          </a:xfrm>
          <a:prstGeom prst="rect">
            <a:avLst/>
          </a:prstGeom>
          <a:noFill/>
          <a:ln w="5715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4" name="矩形 13">
            <a:extLst>
              <a:ext uri="{FF2B5EF4-FFF2-40B4-BE49-F238E27FC236}">
                <a16:creationId xmlns:a16="http://schemas.microsoft.com/office/drawing/2014/main" id="{A132646B-AB86-9EEA-FADB-788F4F0ECC91}"/>
              </a:ext>
            </a:extLst>
          </p:cNvPr>
          <p:cNvSpPr/>
          <p:nvPr/>
        </p:nvSpPr>
        <p:spPr>
          <a:xfrm>
            <a:off x="7863670" y="1530929"/>
            <a:ext cx="2661280" cy="2357579"/>
          </a:xfrm>
          <a:prstGeom prst="rect">
            <a:avLst/>
          </a:prstGeom>
          <a:noFill/>
          <a:ln w="5715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矩形 14">
            <a:extLst>
              <a:ext uri="{FF2B5EF4-FFF2-40B4-BE49-F238E27FC236}">
                <a16:creationId xmlns:a16="http://schemas.microsoft.com/office/drawing/2014/main" id="{135ACFC7-440B-6140-B49B-20E42A719BE4}"/>
              </a:ext>
            </a:extLst>
          </p:cNvPr>
          <p:cNvSpPr/>
          <p:nvPr/>
        </p:nvSpPr>
        <p:spPr>
          <a:xfrm>
            <a:off x="4180209" y="3990110"/>
            <a:ext cx="365930" cy="1681018"/>
          </a:xfrm>
          <a:prstGeom prst="rect">
            <a:avLst/>
          </a:prstGeom>
          <a:noFill/>
          <a:ln w="57150">
            <a:solidFill>
              <a:srgbClr val="26457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矩形 15">
            <a:extLst>
              <a:ext uri="{FF2B5EF4-FFF2-40B4-BE49-F238E27FC236}">
                <a16:creationId xmlns:a16="http://schemas.microsoft.com/office/drawing/2014/main" id="{1B75EB30-1551-6536-0C00-9D8157144669}"/>
              </a:ext>
            </a:extLst>
          </p:cNvPr>
          <p:cNvSpPr/>
          <p:nvPr/>
        </p:nvSpPr>
        <p:spPr>
          <a:xfrm>
            <a:off x="7830351" y="3941007"/>
            <a:ext cx="2694598" cy="2291231"/>
          </a:xfrm>
          <a:prstGeom prst="rect">
            <a:avLst/>
          </a:prstGeom>
          <a:noFill/>
          <a:ln w="57150">
            <a:solidFill>
              <a:srgbClr val="26457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文字方塊 16">
            <a:extLst>
              <a:ext uri="{FF2B5EF4-FFF2-40B4-BE49-F238E27FC236}">
                <a16:creationId xmlns:a16="http://schemas.microsoft.com/office/drawing/2014/main" id="{DAC06B43-BBFB-D6BB-5C6A-631B266C5630}"/>
              </a:ext>
            </a:extLst>
          </p:cNvPr>
          <p:cNvSpPr txBox="1"/>
          <p:nvPr/>
        </p:nvSpPr>
        <p:spPr>
          <a:xfrm>
            <a:off x="4524413" y="4067813"/>
            <a:ext cx="825484" cy="246221"/>
          </a:xfrm>
          <a:prstGeom prst="rect">
            <a:avLst/>
          </a:prstGeom>
          <a:noFill/>
        </p:spPr>
        <p:txBody>
          <a:bodyPr wrap="square" rtlCol="0">
            <a:spAutoFit/>
          </a:bodyPr>
          <a:lstStyle/>
          <a:p>
            <a:r>
              <a:rPr lang="en-US" altLang="zh-HK" sz="1000" dirty="0" err="1">
                <a:solidFill>
                  <a:srgbClr val="26457C"/>
                </a:solidFill>
              </a:rPr>
              <a:t>Obs</a:t>
            </a:r>
            <a:r>
              <a:rPr lang="en-US" altLang="zh-HK" sz="1000" dirty="0">
                <a:solidFill>
                  <a:srgbClr val="26457C"/>
                </a:solidFill>
              </a:rPr>
              <a:t> 2</a:t>
            </a:r>
            <a:endParaRPr lang="zh-HK" altLang="en-US" sz="1000" dirty="0">
              <a:solidFill>
                <a:srgbClr val="26457C"/>
              </a:solidFill>
            </a:endParaRPr>
          </a:p>
        </p:txBody>
      </p:sp>
      <p:sp>
        <p:nvSpPr>
          <p:cNvPr id="18" name="文字方塊 17">
            <a:extLst>
              <a:ext uri="{FF2B5EF4-FFF2-40B4-BE49-F238E27FC236}">
                <a16:creationId xmlns:a16="http://schemas.microsoft.com/office/drawing/2014/main" id="{BA11C200-2DE7-5530-C46A-992BFB0DE300}"/>
              </a:ext>
            </a:extLst>
          </p:cNvPr>
          <p:cNvSpPr txBox="1"/>
          <p:nvPr/>
        </p:nvSpPr>
        <p:spPr>
          <a:xfrm>
            <a:off x="3125806" y="4064118"/>
            <a:ext cx="825484" cy="246221"/>
          </a:xfrm>
          <a:prstGeom prst="rect">
            <a:avLst/>
          </a:prstGeom>
          <a:noFill/>
        </p:spPr>
        <p:txBody>
          <a:bodyPr wrap="square" rtlCol="0">
            <a:spAutoFit/>
          </a:bodyPr>
          <a:lstStyle/>
          <a:p>
            <a:r>
              <a:rPr lang="en-US" altLang="zh-HK" sz="1000" err="1">
                <a:solidFill>
                  <a:srgbClr val="FB9705"/>
                </a:solidFill>
              </a:rPr>
              <a:t>Obs</a:t>
            </a:r>
            <a:r>
              <a:rPr lang="en-US" altLang="zh-HK" sz="1000">
                <a:solidFill>
                  <a:srgbClr val="FB9705"/>
                </a:solidFill>
              </a:rPr>
              <a:t> 1</a:t>
            </a:r>
            <a:endParaRPr lang="zh-HK" altLang="en-US" sz="1000">
              <a:solidFill>
                <a:srgbClr val="FB9705"/>
              </a:solidFill>
            </a:endParaRPr>
          </a:p>
        </p:txBody>
      </p:sp>
      <p:sp>
        <p:nvSpPr>
          <p:cNvPr id="19" name="文字方塊 18">
            <a:extLst>
              <a:ext uri="{FF2B5EF4-FFF2-40B4-BE49-F238E27FC236}">
                <a16:creationId xmlns:a16="http://schemas.microsoft.com/office/drawing/2014/main" id="{080DF628-993A-6933-DBC7-CF7352E919F9}"/>
              </a:ext>
            </a:extLst>
          </p:cNvPr>
          <p:cNvSpPr txBox="1"/>
          <p:nvPr/>
        </p:nvSpPr>
        <p:spPr>
          <a:xfrm>
            <a:off x="7875743" y="1544776"/>
            <a:ext cx="825484" cy="246221"/>
          </a:xfrm>
          <a:prstGeom prst="rect">
            <a:avLst/>
          </a:prstGeom>
          <a:noFill/>
        </p:spPr>
        <p:txBody>
          <a:bodyPr wrap="square" rtlCol="0">
            <a:spAutoFit/>
          </a:bodyPr>
          <a:lstStyle/>
          <a:p>
            <a:r>
              <a:rPr lang="en-US" altLang="zh-HK" sz="1000" err="1">
                <a:solidFill>
                  <a:srgbClr val="FB9705"/>
                </a:solidFill>
              </a:rPr>
              <a:t>Obs</a:t>
            </a:r>
            <a:r>
              <a:rPr lang="en-US" altLang="zh-HK" sz="1000">
                <a:solidFill>
                  <a:srgbClr val="FB9705"/>
                </a:solidFill>
              </a:rPr>
              <a:t> 1</a:t>
            </a:r>
            <a:endParaRPr lang="zh-HK" altLang="en-US" sz="1000">
              <a:solidFill>
                <a:srgbClr val="FB9705"/>
              </a:solidFill>
            </a:endParaRPr>
          </a:p>
        </p:txBody>
      </p:sp>
      <p:sp>
        <p:nvSpPr>
          <p:cNvPr id="20" name="文字方塊 19">
            <a:extLst>
              <a:ext uri="{FF2B5EF4-FFF2-40B4-BE49-F238E27FC236}">
                <a16:creationId xmlns:a16="http://schemas.microsoft.com/office/drawing/2014/main" id="{4BBEAFD9-B24D-3E6C-A519-3CBBAB524194}"/>
              </a:ext>
            </a:extLst>
          </p:cNvPr>
          <p:cNvSpPr txBox="1"/>
          <p:nvPr/>
        </p:nvSpPr>
        <p:spPr>
          <a:xfrm>
            <a:off x="7875743" y="3941007"/>
            <a:ext cx="825484" cy="246221"/>
          </a:xfrm>
          <a:prstGeom prst="rect">
            <a:avLst/>
          </a:prstGeom>
          <a:noFill/>
        </p:spPr>
        <p:txBody>
          <a:bodyPr wrap="square" rtlCol="0">
            <a:spAutoFit/>
          </a:bodyPr>
          <a:lstStyle/>
          <a:p>
            <a:r>
              <a:rPr lang="en-US" altLang="zh-HK" sz="1000" b="1" err="1">
                <a:solidFill>
                  <a:srgbClr val="26457C"/>
                </a:solidFill>
              </a:rPr>
              <a:t>Obs</a:t>
            </a:r>
            <a:r>
              <a:rPr lang="en-US" altLang="zh-HK" sz="1000" b="1">
                <a:solidFill>
                  <a:srgbClr val="26457C"/>
                </a:solidFill>
              </a:rPr>
              <a:t> 2</a:t>
            </a:r>
            <a:endParaRPr lang="zh-HK" altLang="en-US" sz="1000" b="1">
              <a:solidFill>
                <a:srgbClr val="26457C"/>
              </a:solidFill>
            </a:endParaRPr>
          </a:p>
        </p:txBody>
      </p:sp>
    </p:spTree>
    <p:extLst>
      <p:ext uri="{BB962C8B-B14F-4D97-AF65-F5344CB8AC3E}">
        <p14:creationId xmlns:p14="http://schemas.microsoft.com/office/powerpoint/2010/main" val="159952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69BF0-30AA-4572-0654-394022FAD50D}"/>
            </a:ext>
          </a:extLst>
        </p:cNvPr>
        <p:cNvGrpSpPr/>
        <p:nvPr/>
      </p:nvGrpSpPr>
      <p:grpSpPr>
        <a:xfrm>
          <a:off x="0" y="0"/>
          <a:ext cx="0" cy="0"/>
          <a:chOff x="0" y="0"/>
          <a:chExt cx="0" cy="0"/>
        </a:xfrm>
      </p:grpSpPr>
      <p:pic>
        <p:nvPicPr>
          <p:cNvPr id="3" name="Picture 6" descr="一張含有 符號, 象徵物, 峰頂, 徽章 的圖片&#10;&#10;自動產生的描述">
            <a:extLst>
              <a:ext uri="{FF2B5EF4-FFF2-40B4-BE49-F238E27FC236}">
                <a16:creationId xmlns:a16="http://schemas.microsoft.com/office/drawing/2014/main" id="{54858353-354F-AC57-AC81-30675112FD8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4" name="圖片 3">
            <a:extLst>
              <a:ext uri="{FF2B5EF4-FFF2-40B4-BE49-F238E27FC236}">
                <a16:creationId xmlns:a16="http://schemas.microsoft.com/office/drawing/2014/main" id="{D9D22B09-71E2-1C30-3440-F838D58864ED}"/>
              </a:ext>
            </a:extLst>
          </p:cNvPr>
          <p:cNvPicPr>
            <a:picLocks noChangeAspect="1"/>
          </p:cNvPicPr>
          <p:nvPr/>
        </p:nvPicPr>
        <p:blipFill>
          <a:blip r:embed="rId4"/>
          <a:stretch>
            <a:fillRect/>
          </a:stretch>
        </p:blipFill>
        <p:spPr>
          <a:xfrm>
            <a:off x="7830351" y="1530930"/>
            <a:ext cx="2694599" cy="4701309"/>
          </a:xfrm>
          <a:prstGeom prst="rect">
            <a:avLst/>
          </a:prstGeom>
        </p:spPr>
      </p:pic>
      <p:sp>
        <p:nvSpPr>
          <p:cNvPr id="5" name="文字方塊 4">
            <a:extLst>
              <a:ext uri="{FF2B5EF4-FFF2-40B4-BE49-F238E27FC236}">
                <a16:creationId xmlns:a16="http://schemas.microsoft.com/office/drawing/2014/main" id="{769F3E10-1CDF-DE12-56FC-D69CF6E772A7}"/>
              </a:ext>
            </a:extLst>
          </p:cNvPr>
          <p:cNvSpPr txBox="1"/>
          <p:nvPr/>
        </p:nvSpPr>
        <p:spPr>
          <a:xfrm>
            <a:off x="9867398" y="6232239"/>
            <a:ext cx="825484" cy="246221"/>
          </a:xfrm>
          <a:prstGeom prst="rect">
            <a:avLst/>
          </a:prstGeom>
          <a:noFill/>
        </p:spPr>
        <p:txBody>
          <a:bodyPr wrap="square" rtlCol="0">
            <a:spAutoFit/>
          </a:bodyPr>
          <a:lstStyle/>
          <a:p>
            <a:r>
              <a:rPr lang="en-US" altLang="zh-HK" sz="1000">
                <a:solidFill>
                  <a:srgbClr val="FFFFCC"/>
                </a:solidFill>
              </a:rPr>
              <a:t>Rodney+18</a:t>
            </a:r>
            <a:endParaRPr lang="zh-HK" altLang="en-US" sz="1000">
              <a:solidFill>
                <a:srgbClr val="FFFFCC"/>
              </a:solidFill>
            </a:endParaRPr>
          </a:p>
        </p:txBody>
      </p:sp>
      <p:sp>
        <p:nvSpPr>
          <p:cNvPr id="14" name="矩形 13">
            <a:extLst>
              <a:ext uri="{FF2B5EF4-FFF2-40B4-BE49-F238E27FC236}">
                <a16:creationId xmlns:a16="http://schemas.microsoft.com/office/drawing/2014/main" id="{D2A8DD06-C3F7-7B35-128F-74C49B4E0432}"/>
              </a:ext>
            </a:extLst>
          </p:cNvPr>
          <p:cNvSpPr/>
          <p:nvPr/>
        </p:nvSpPr>
        <p:spPr>
          <a:xfrm>
            <a:off x="7863670" y="1530929"/>
            <a:ext cx="2661280" cy="2357579"/>
          </a:xfrm>
          <a:prstGeom prst="rect">
            <a:avLst/>
          </a:prstGeom>
          <a:noFill/>
          <a:ln w="5715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矩形 15">
            <a:extLst>
              <a:ext uri="{FF2B5EF4-FFF2-40B4-BE49-F238E27FC236}">
                <a16:creationId xmlns:a16="http://schemas.microsoft.com/office/drawing/2014/main" id="{692F6FFD-05EE-9744-455E-3C5E607E6E49}"/>
              </a:ext>
            </a:extLst>
          </p:cNvPr>
          <p:cNvSpPr/>
          <p:nvPr/>
        </p:nvSpPr>
        <p:spPr>
          <a:xfrm>
            <a:off x="7830351" y="3941007"/>
            <a:ext cx="2694598" cy="2291231"/>
          </a:xfrm>
          <a:prstGeom prst="rect">
            <a:avLst/>
          </a:prstGeom>
          <a:noFill/>
          <a:ln w="57150">
            <a:solidFill>
              <a:srgbClr val="26457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文字方塊 18">
            <a:extLst>
              <a:ext uri="{FF2B5EF4-FFF2-40B4-BE49-F238E27FC236}">
                <a16:creationId xmlns:a16="http://schemas.microsoft.com/office/drawing/2014/main" id="{8F5111DD-C368-2B7B-7731-552E91B432E9}"/>
              </a:ext>
            </a:extLst>
          </p:cNvPr>
          <p:cNvSpPr txBox="1"/>
          <p:nvPr/>
        </p:nvSpPr>
        <p:spPr>
          <a:xfrm>
            <a:off x="7875743" y="1544776"/>
            <a:ext cx="825484" cy="246221"/>
          </a:xfrm>
          <a:prstGeom prst="rect">
            <a:avLst/>
          </a:prstGeom>
          <a:noFill/>
        </p:spPr>
        <p:txBody>
          <a:bodyPr wrap="square" rtlCol="0">
            <a:spAutoFit/>
          </a:bodyPr>
          <a:lstStyle/>
          <a:p>
            <a:r>
              <a:rPr lang="en-US" altLang="zh-HK" sz="1000" err="1">
                <a:solidFill>
                  <a:srgbClr val="FB9705"/>
                </a:solidFill>
              </a:rPr>
              <a:t>Obs</a:t>
            </a:r>
            <a:r>
              <a:rPr lang="en-US" altLang="zh-HK" sz="1000">
                <a:solidFill>
                  <a:srgbClr val="FB9705"/>
                </a:solidFill>
              </a:rPr>
              <a:t> 1</a:t>
            </a:r>
            <a:endParaRPr lang="zh-HK" altLang="en-US" sz="1000">
              <a:solidFill>
                <a:srgbClr val="FB9705"/>
              </a:solidFill>
            </a:endParaRPr>
          </a:p>
        </p:txBody>
      </p:sp>
      <p:sp>
        <p:nvSpPr>
          <p:cNvPr id="20" name="文字方塊 19">
            <a:extLst>
              <a:ext uri="{FF2B5EF4-FFF2-40B4-BE49-F238E27FC236}">
                <a16:creationId xmlns:a16="http://schemas.microsoft.com/office/drawing/2014/main" id="{C4C77FFD-53EF-E2E4-8191-252FB8AEA265}"/>
              </a:ext>
            </a:extLst>
          </p:cNvPr>
          <p:cNvSpPr txBox="1"/>
          <p:nvPr/>
        </p:nvSpPr>
        <p:spPr>
          <a:xfrm>
            <a:off x="7875743" y="3941007"/>
            <a:ext cx="825484" cy="246221"/>
          </a:xfrm>
          <a:prstGeom prst="rect">
            <a:avLst/>
          </a:prstGeom>
          <a:noFill/>
        </p:spPr>
        <p:txBody>
          <a:bodyPr wrap="square" rtlCol="0">
            <a:spAutoFit/>
          </a:bodyPr>
          <a:lstStyle/>
          <a:p>
            <a:r>
              <a:rPr lang="en-US" altLang="zh-HK" sz="1000" b="1" err="1">
                <a:solidFill>
                  <a:srgbClr val="26457C"/>
                </a:solidFill>
              </a:rPr>
              <a:t>Obs</a:t>
            </a:r>
            <a:r>
              <a:rPr lang="en-US" altLang="zh-HK" sz="1000" b="1">
                <a:solidFill>
                  <a:srgbClr val="26457C"/>
                </a:solidFill>
              </a:rPr>
              <a:t> 2</a:t>
            </a:r>
            <a:endParaRPr lang="zh-HK" altLang="en-US" sz="1000" b="1">
              <a:solidFill>
                <a:srgbClr val="26457C"/>
              </a:solidFill>
            </a:endParaRPr>
          </a:p>
        </p:txBody>
      </p:sp>
      <p:grpSp>
        <p:nvGrpSpPr>
          <p:cNvPr id="48" name="群組 47">
            <a:extLst>
              <a:ext uri="{FF2B5EF4-FFF2-40B4-BE49-F238E27FC236}">
                <a16:creationId xmlns:a16="http://schemas.microsoft.com/office/drawing/2014/main" id="{E9A4487E-1D1C-29B8-AC35-EA0EFF5D2A12}"/>
              </a:ext>
            </a:extLst>
          </p:cNvPr>
          <p:cNvGrpSpPr/>
          <p:nvPr/>
        </p:nvGrpSpPr>
        <p:grpSpPr>
          <a:xfrm>
            <a:off x="1066891" y="1144627"/>
            <a:ext cx="6666473" cy="5454939"/>
            <a:chOff x="5761609" y="1278385"/>
            <a:chExt cx="6050262" cy="4862977"/>
          </a:xfrm>
        </p:grpSpPr>
        <p:grpSp>
          <p:nvGrpSpPr>
            <p:cNvPr id="49" name="群組 48">
              <a:extLst>
                <a:ext uri="{FF2B5EF4-FFF2-40B4-BE49-F238E27FC236}">
                  <a16:creationId xmlns:a16="http://schemas.microsoft.com/office/drawing/2014/main" id="{F8553AF2-394E-440B-27B6-ED2B08D5468F}"/>
                </a:ext>
              </a:extLst>
            </p:cNvPr>
            <p:cNvGrpSpPr/>
            <p:nvPr/>
          </p:nvGrpSpPr>
          <p:grpSpPr>
            <a:xfrm>
              <a:off x="5761609" y="1278385"/>
              <a:ext cx="6050262" cy="4862977"/>
              <a:chOff x="6463707" y="1924191"/>
              <a:chExt cx="5370939" cy="4286250"/>
            </a:xfrm>
          </p:grpSpPr>
          <p:pic>
            <p:nvPicPr>
              <p:cNvPr id="52" name="圖片 51">
                <a:extLst>
                  <a:ext uri="{FF2B5EF4-FFF2-40B4-BE49-F238E27FC236}">
                    <a16:creationId xmlns:a16="http://schemas.microsoft.com/office/drawing/2014/main" id="{8F1309CC-01F0-5B24-9AD0-AA3B2CE1DA2C}"/>
                  </a:ext>
                </a:extLst>
              </p:cNvPr>
              <p:cNvPicPr>
                <a:picLocks noChangeAspect="1"/>
              </p:cNvPicPr>
              <p:nvPr/>
            </p:nvPicPr>
            <p:blipFill rotWithShape="1">
              <a:blip r:embed="rId5"/>
              <a:srcRect l="891" t="2784" b="1515"/>
              <a:stretch/>
            </p:blipFill>
            <p:spPr>
              <a:xfrm>
                <a:off x="6463707" y="1924191"/>
                <a:ext cx="5370939" cy="4286250"/>
              </a:xfrm>
              <a:prstGeom prst="rect">
                <a:avLst/>
              </a:prstGeom>
            </p:spPr>
          </p:pic>
          <p:sp>
            <p:nvSpPr>
              <p:cNvPr id="53" name="文字方塊 52">
                <a:extLst>
                  <a:ext uri="{FF2B5EF4-FFF2-40B4-BE49-F238E27FC236}">
                    <a16:creationId xmlns:a16="http://schemas.microsoft.com/office/drawing/2014/main" id="{2B01EDEA-1700-7B4A-3AA1-E16B0E9B48F0}"/>
                  </a:ext>
                </a:extLst>
              </p:cNvPr>
              <p:cNvSpPr txBox="1"/>
              <p:nvPr/>
            </p:nvSpPr>
            <p:spPr>
              <a:xfrm>
                <a:off x="7428502" y="2302375"/>
                <a:ext cx="1236981" cy="406914"/>
              </a:xfrm>
              <a:prstGeom prst="rect">
                <a:avLst/>
              </a:prstGeom>
              <a:solidFill>
                <a:schemeClr val="bg1"/>
              </a:solidFill>
              <a:ln>
                <a:solidFill>
                  <a:schemeClr val="tx1"/>
                </a:solidFill>
              </a:ln>
            </p:spPr>
            <p:txBody>
              <a:bodyPr wrap="square" rtlCol="0">
                <a:spAutoFit/>
              </a:bodyPr>
              <a:lstStyle/>
              <a:p>
                <a:pPr marL="171450" indent="-171450">
                  <a:buFont typeface="Arial" panose="020B0604020202020204" pitchFamily="34" charset="0"/>
                  <a:buChar char="•"/>
                </a:pPr>
                <a:r>
                  <a:rPr lang="en-US" altLang="zh-TW" sz="1200">
                    <a:solidFill>
                      <a:srgbClr val="FF0000"/>
                    </a:solidFill>
                  </a:rPr>
                  <a:t>Stars 1yr ago</a:t>
                </a:r>
              </a:p>
              <a:p>
                <a:pPr marL="171450" indent="-171450">
                  <a:buFont typeface="Arial" panose="020B0604020202020204" pitchFamily="34" charset="0"/>
                  <a:buChar char="•"/>
                </a:pPr>
                <a:endParaRPr lang="en-US" altLang="zh-TW" sz="1200">
                  <a:solidFill>
                    <a:srgbClr val="FF0000"/>
                  </a:solidFill>
                </a:endParaRPr>
              </a:p>
            </p:txBody>
          </p:sp>
        </p:grpSp>
        <p:pic>
          <p:nvPicPr>
            <p:cNvPr id="50" name="圖片 49">
              <a:extLst>
                <a:ext uri="{FF2B5EF4-FFF2-40B4-BE49-F238E27FC236}">
                  <a16:creationId xmlns:a16="http://schemas.microsoft.com/office/drawing/2014/main" id="{679C30C4-B459-F686-F6F3-F39AECD6CE79}"/>
                </a:ext>
              </a:extLst>
            </p:cNvPr>
            <p:cNvPicPr>
              <a:picLocks noChangeAspect="1"/>
            </p:cNvPicPr>
            <p:nvPr/>
          </p:nvPicPr>
          <p:blipFill rotWithShape="1">
            <a:blip r:embed="rId6"/>
            <a:srcRect l="10304" t="6031" r="17786" b="6062"/>
            <a:stretch/>
          </p:blipFill>
          <p:spPr>
            <a:xfrm>
              <a:off x="6651756" y="1563533"/>
              <a:ext cx="4112111" cy="4122043"/>
            </a:xfrm>
            <a:prstGeom prst="rect">
              <a:avLst/>
            </a:prstGeom>
          </p:spPr>
        </p:pic>
      </p:grpSp>
      <p:sp>
        <p:nvSpPr>
          <p:cNvPr id="6" name="文字方塊 5">
            <a:extLst>
              <a:ext uri="{FF2B5EF4-FFF2-40B4-BE49-F238E27FC236}">
                <a16:creationId xmlns:a16="http://schemas.microsoft.com/office/drawing/2014/main" id="{7239F1E5-190C-2561-F2D4-0B34CE8EA806}"/>
              </a:ext>
            </a:extLst>
          </p:cNvPr>
          <p:cNvSpPr txBox="1"/>
          <p:nvPr/>
        </p:nvSpPr>
        <p:spPr>
          <a:xfrm>
            <a:off x="6360160" y="6599566"/>
            <a:ext cx="1373204" cy="246221"/>
          </a:xfrm>
          <a:prstGeom prst="rect">
            <a:avLst/>
          </a:prstGeom>
          <a:noFill/>
        </p:spPr>
        <p:txBody>
          <a:bodyPr wrap="square" rtlCol="0">
            <a:spAutoFit/>
          </a:bodyPr>
          <a:lstStyle/>
          <a:p>
            <a:r>
              <a:rPr lang="en-US" altLang="zh-HK" sz="1000" dirty="0">
                <a:solidFill>
                  <a:srgbClr val="FFFFCC"/>
                </a:solidFill>
              </a:rPr>
              <a:t>Modified from Li+24</a:t>
            </a:r>
            <a:endParaRPr lang="zh-HK" altLang="en-US" sz="1000" dirty="0">
              <a:solidFill>
                <a:srgbClr val="FFFFCC"/>
              </a:solidFill>
            </a:endParaRPr>
          </a:p>
        </p:txBody>
      </p:sp>
      <p:sp>
        <p:nvSpPr>
          <p:cNvPr id="2" name="標題 6">
            <a:extLst>
              <a:ext uri="{FF2B5EF4-FFF2-40B4-BE49-F238E27FC236}">
                <a16:creationId xmlns:a16="http://schemas.microsoft.com/office/drawing/2014/main" id="{950E4D37-FF57-2614-3463-E1DFB3F294F5}"/>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rPr>
              <a:t>Scientific Background – Microlensing/Caustic Crossing</a:t>
            </a:r>
            <a:endParaRPr lang="zh-HK" altLang="en-US" sz="2200" dirty="0">
              <a:solidFill>
                <a:srgbClr val="FFFFCC"/>
              </a:solidFill>
              <a:latin typeface="+mn-lt"/>
            </a:endParaRPr>
          </a:p>
        </p:txBody>
      </p:sp>
    </p:spTree>
    <p:extLst>
      <p:ext uri="{BB962C8B-B14F-4D97-AF65-F5344CB8AC3E}">
        <p14:creationId xmlns:p14="http://schemas.microsoft.com/office/powerpoint/2010/main" val="3035280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962B5F-99A8-4952-79A4-170D0B8B1BCF}"/>
            </a:ext>
          </a:extLst>
        </p:cNvPr>
        <p:cNvGrpSpPr/>
        <p:nvPr/>
      </p:nvGrpSpPr>
      <p:grpSpPr>
        <a:xfrm>
          <a:off x="0" y="0"/>
          <a:ext cx="0" cy="0"/>
          <a:chOff x="0" y="0"/>
          <a:chExt cx="0" cy="0"/>
        </a:xfrm>
      </p:grpSpPr>
      <p:pic>
        <p:nvPicPr>
          <p:cNvPr id="3" name="Picture 6" descr="一張含有 符號, 象徵物, 峰頂, 徽章 的圖片&#10;&#10;自動產生的描述">
            <a:extLst>
              <a:ext uri="{FF2B5EF4-FFF2-40B4-BE49-F238E27FC236}">
                <a16:creationId xmlns:a16="http://schemas.microsoft.com/office/drawing/2014/main" id="{7B969FB1-2F6D-8703-E612-E8F8D5309B6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4" name="圖片 3">
            <a:extLst>
              <a:ext uri="{FF2B5EF4-FFF2-40B4-BE49-F238E27FC236}">
                <a16:creationId xmlns:a16="http://schemas.microsoft.com/office/drawing/2014/main" id="{4F86B67F-719A-2FD8-6DF6-D0A48AEC4EA0}"/>
              </a:ext>
            </a:extLst>
          </p:cNvPr>
          <p:cNvPicPr>
            <a:picLocks noChangeAspect="1"/>
          </p:cNvPicPr>
          <p:nvPr/>
        </p:nvPicPr>
        <p:blipFill>
          <a:blip r:embed="rId4"/>
          <a:stretch>
            <a:fillRect/>
          </a:stretch>
        </p:blipFill>
        <p:spPr>
          <a:xfrm>
            <a:off x="7830351" y="1530930"/>
            <a:ext cx="2694599" cy="4701309"/>
          </a:xfrm>
          <a:prstGeom prst="rect">
            <a:avLst/>
          </a:prstGeom>
        </p:spPr>
      </p:pic>
      <p:sp>
        <p:nvSpPr>
          <p:cNvPr id="5" name="文字方塊 4">
            <a:extLst>
              <a:ext uri="{FF2B5EF4-FFF2-40B4-BE49-F238E27FC236}">
                <a16:creationId xmlns:a16="http://schemas.microsoft.com/office/drawing/2014/main" id="{2CF1C791-4AE2-1A0F-525A-56AD2FCD9E6F}"/>
              </a:ext>
            </a:extLst>
          </p:cNvPr>
          <p:cNvSpPr txBox="1"/>
          <p:nvPr/>
        </p:nvSpPr>
        <p:spPr>
          <a:xfrm>
            <a:off x="9867398" y="6232239"/>
            <a:ext cx="825484" cy="246221"/>
          </a:xfrm>
          <a:prstGeom prst="rect">
            <a:avLst/>
          </a:prstGeom>
          <a:noFill/>
        </p:spPr>
        <p:txBody>
          <a:bodyPr wrap="square" rtlCol="0">
            <a:spAutoFit/>
          </a:bodyPr>
          <a:lstStyle/>
          <a:p>
            <a:r>
              <a:rPr lang="en-US" altLang="zh-HK" sz="1000">
                <a:solidFill>
                  <a:srgbClr val="FFFFCC"/>
                </a:solidFill>
              </a:rPr>
              <a:t>Rodney+18</a:t>
            </a:r>
            <a:endParaRPr lang="zh-HK" altLang="en-US" sz="1000">
              <a:solidFill>
                <a:srgbClr val="FFFFCC"/>
              </a:solidFill>
            </a:endParaRPr>
          </a:p>
        </p:txBody>
      </p:sp>
      <p:sp>
        <p:nvSpPr>
          <p:cNvPr id="14" name="矩形 13">
            <a:extLst>
              <a:ext uri="{FF2B5EF4-FFF2-40B4-BE49-F238E27FC236}">
                <a16:creationId xmlns:a16="http://schemas.microsoft.com/office/drawing/2014/main" id="{D39E31DE-3162-BC6D-B5D9-A51D823D48B7}"/>
              </a:ext>
            </a:extLst>
          </p:cNvPr>
          <p:cNvSpPr/>
          <p:nvPr/>
        </p:nvSpPr>
        <p:spPr>
          <a:xfrm>
            <a:off x="7863670" y="1530929"/>
            <a:ext cx="2661280" cy="2357579"/>
          </a:xfrm>
          <a:prstGeom prst="rect">
            <a:avLst/>
          </a:prstGeom>
          <a:noFill/>
          <a:ln w="5715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矩形 15">
            <a:extLst>
              <a:ext uri="{FF2B5EF4-FFF2-40B4-BE49-F238E27FC236}">
                <a16:creationId xmlns:a16="http://schemas.microsoft.com/office/drawing/2014/main" id="{4F77039C-63E8-0336-EA09-FA01ACBF4E94}"/>
              </a:ext>
            </a:extLst>
          </p:cNvPr>
          <p:cNvSpPr/>
          <p:nvPr/>
        </p:nvSpPr>
        <p:spPr>
          <a:xfrm>
            <a:off x="7830351" y="3941007"/>
            <a:ext cx="2694598" cy="2291231"/>
          </a:xfrm>
          <a:prstGeom prst="rect">
            <a:avLst/>
          </a:prstGeom>
          <a:noFill/>
          <a:ln w="57150">
            <a:solidFill>
              <a:srgbClr val="26457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文字方塊 18">
            <a:extLst>
              <a:ext uri="{FF2B5EF4-FFF2-40B4-BE49-F238E27FC236}">
                <a16:creationId xmlns:a16="http://schemas.microsoft.com/office/drawing/2014/main" id="{7EB282C8-105B-B105-40E8-A9DE4B04176D}"/>
              </a:ext>
            </a:extLst>
          </p:cNvPr>
          <p:cNvSpPr txBox="1"/>
          <p:nvPr/>
        </p:nvSpPr>
        <p:spPr>
          <a:xfrm>
            <a:off x="7875743" y="1544776"/>
            <a:ext cx="825484" cy="246221"/>
          </a:xfrm>
          <a:prstGeom prst="rect">
            <a:avLst/>
          </a:prstGeom>
          <a:noFill/>
        </p:spPr>
        <p:txBody>
          <a:bodyPr wrap="square" rtlCol="0">
            <a:spAutoFit/>
          </a:bodyPr>
          <a:lstStyle/>
          <a:p>
            <a:r>
              <a:rPr lang="en-US" altLang="zh-HK" sz="1000" err="1">
                <a:solidFill>
                  <a:srgbClr val="FB9705"/>
                </a:solidFill>
              </a:rPr>
              <a:t>Obs</a:t>
            </a:r>
            <a:r>
              <a:rPr lang="en-US" altLang="zh-HK" sz="1000">
                <a:solidFill>
                  <a:srgbClr val="FB9705"/>
                </a:solidFill>
              </a:rPr>
              <a:t> 1</a:t>
            </a:r>
            <a:endParaRPr lang="zh-HK" altLang="en-US" sz="1000">
              <a:solidFill>
                <a:srgbClr val="FB9705"/>
              </a:solidFill>
            </a:endParaRPr>
          </a:p>
        </p:txBody>
      </p:sp>
      <p:sp>
        <p:nvSpPr>
          <p:cNvPr id="20" name="文字方塊 19">
            <a:extLst>
              <a:ext uri="{FF2B5EF4-FFF2-40B4-BE49-F238E27FC236}">
                <a16:creationId xmlns:a16="http://schemas.microsoft.com/office/drawing/2014/main" id="{B2317B14-34F4-2B8E-6A06-56970318AEBD}"/>
              </a:ext>
            </a:extLst>
          </p:cNvPr>
          <p:cNvSpPr txBox="1"/>
          <p:nvPr/>
        </p:nvSpPr>
        <p:spPr>
          <a:xfrm>
            <a:off x="7875743" y="3941007"/>
            <a:ext cx="825484" cy="246221"/>
          </a:xfrm>
          <a:prstGeom prst="rect">
            <a:avLst/>
          </a:prstGeom>
          <a:noFill/>
        </p:spPr>
        <p:txBody>
          <a:bodyPr wrap="square" rtlCol="0">
            <a:spAutoFit/>
          </a:bodyPr>
          <a:lstStyle/>
          <a:p>
            <a:r>
              <a:rPr lang="en-US" altLang="zh-HK" sz="1000" b="1" err="1">
                <a:solidFill>
                  <a:srgbClr val="26457C"/>
                </a:solidFill>
              </a:rPr>
              <a:t>Obs</a:t>
            </a:r>
            <a:r>
              <a:rPr lang="en-US" altLang="zh-HK" sz="1000" b="1">
                <a:solidFill>
                  <a:srgbClr val="26457C"/>
                </a:solidFill>
              </a:rPr>
              <a:t> 2</a:t>
            </a:r>
            <a:endParaRPr lang="zh-HK" altLang="en-US" sz="1000" b="1">
              <a:solidFill>
                <a:srgbClr val="26457C"/>
              </a:solidFill>
            </a:endParaRPr>
          </a:p>
        </p:txBody>
      </p:sp>
      <p:sp>
        <p:nvSpPr>
          <p:cNvPr id="2" name="橢圓 1">
            <a:extLst>
              <a:ext uri="{FF2B5EF4-FFF2-40B4-BE49-F238E27FC236}">
                <a16:creationId xmlns:a16="http://schemas.microsoft.com/office/drawing/2014/main" id="{3F86004C-876D-68C5-1199-EC2B13FD57A5}"/>
              </a:ext>
            </a:extLst>
          </p:cNvPr>
          <p:cNvSpPr/>
          <p:nvPr/>
        </p:nvSpPr>
        <p:spPr>
          <a:xfrm>
            <a:off x="8701227" y="270639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橢圓 6">
            <a:extLst>
              <a:ext uri="{FF2B5EF4-FFF2-40B4-BE49-F238E27FC236}">
                <a16:creationId xmlns:a16="http://schemas.microsoft.com/office/drawing/2014/main" id="{76B91A63-41B5-28B8-4E48-023F1D9611DF}"/>
              </a:ext>
            </a:extLst>
          </p:cNvPr>
          <p:cNvSpPr/>
          <p:nvPr/>
        </p:nvSpPr>
        <p:spPr>
          <a:xfrm>
            <a:off x="8853627" y="299354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橢圓 20">
            <a:extLst>
              <a:ext uri="{FF2B5EF4-FFF2-40B4-BE49-F238E27FC236}">
                <a16:creationId xmlns:a16="http://schemas.microsoft.com/office/drawing/2014/main" id="{8D7C89B9-335C-65FD-E409-F179A924847C}"/>
              </a:ext>
            </a:extLst>
          </p:cNvPr>
          <p:cNvSpPr/>
          <p:nvPr/>
        </p:nvSpPr>
        <p:spPr>
          <a:xfrm>
            <a:off x="8969131" y="2724040"/>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2" name="橢圓 21">
            <a:extLst>
              <a:ext uri="{FF2B5EF4-FFF2-40B4-BE49-F238E27FC236}">
                <a16:creationId xmlns:a16="http://schemas.microsoft.com/office/drawing/2014/main" id="{5B029FDE-7FD7-C2B2-574E-4B32F459D2AD}"/>
              </a:ext>
            </a:extLst>
          </p:cNvPr>
          <p:cNvSpPr/>
          <p:nvPr/>
        </p:nvSpPr>
        <p:spPr>
          <a:xfrm>
            <a:off x="9094259" y="2916545"/>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橢圓 22">
            <a:extLst>
              <a:ext uri="{FF2B5EF4-FFF2-40B4-BE49-F238E27FC236}">
                <a16:creationId xmlns:a16="http://schemas.microsoft.com/office/drawing/2014/main" id="{5DA6EF31-FAB8-4D17-815F-68AD415E1A24}"/>
              </a:ext>
            </a:extLst>
          </p:cNvPr>
          <p:cNvSpPr/>
          <p:nvPr/>
        </p:nvSpPr>
        <p:spPr>
          <a:xfrm>
            <a:off x="8285736" y="292617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4" name="橢圓 23">
            <a:extLst>
              <a:ext uri="{FF2B5EF4-FFF2-40B4-BE49-F238E27FC236}">
                <a16:creationId xmlns:a16="http://schemas.microsoft.com/office/drawing/2014/main" id="{E5FCD88A-E92D-722D-B7D4-12DFA09713B9}"/>
              </a:ext>
            </a:extLst>
          </p:cNvPr>
          <p:cNvSpPr/>
          <p:nvPr/>
        </p:nvSpPr>
        <p:spPr>
          <a:xfrm>
            <a:off x="8438136" y="321332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橢圓 24">
            <a:extLst>
              <a:ext uri="{FF2B5EF4-FFF2-40B4-BE49-F238E27FC236}">
                <a16:creationId xmlns:a16="http://schemas.microsoft.com/office/drawing/2014/main" id="{E9EC90A8-E06A-150B-7D70-8368A76094F3}"/>
              </a:ext>
            </a:extLst>
          </p:cNvPr>
          <p:cNvSpPr/>
          <p:nvPr/>
        </p:nvSpPr>
        <p:spPr>
          <a:xfrm>
            <a:off x="8553640" y="294381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6" name="橢圓 25">
            <a:extLst>
              <a:ext uri="{FF2B5EF4-FFF2-40B4-BE49-F238E27FC236}">
                <a16:creationId xmlns:a16="http://schemas.microsoft.com/office/drawing/2014/main" id="{34EF1B48-9BAA-B0C2-EAB6-49A0656F1BB4}"/>
              </a:ext>
            </a:extLst>
          </p:cNvPr>
          <p:cNvSpPr/>
          <p:nvPr/>
        </p:nvSpPr>
        <p:spPr>
          <a:xfrm>
            <a:off x="8678768" y="313632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7" name="橢圓 26">
            <a:extLst>
              <a:ext uri="{FF2B5EF4-FFF2-40B4-BE49-F238E27FC236}">
                <a16:creationId xmlns:a16="http://schemas.microsoft.com/office/drawing/2014/main" id="{FB2EBAB1-B28F-9546-2CA1-EA41FDC4106B}"/>
              </a:ext>
            </a:extLst>
          </p:cNvPr>
          <p:cNvSpPr/>
          <p:nvPr/>
        </p:nvSpPr>
        <p:spPr>
          <a:xfrm>
            <a:off x="8805502" y="231015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8" name="橢圓 27">
            <a:extLst>
              <a:ext uri="{FF2B5EF4-FFF2-40B4-BE49-F238E27FC236}">
                <a16:creationId xmlns:a16="http://schemas.microsoft.com/office/drawing/2014/main" id="{C83943D0-958E-727A-7262-A0EF6383A56E}"/>
              </a:ext>
            </a:extLst>
          </p:cNvPr>
          <p:cNvSpPr/>
          <p:nvPr/>
        </p:nvSpPr>
        <p:spPr>
          <a:xfrm>
            <a:off x="8957902" y="259730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9" name="橢圓 28">
            <a:extLst>
              <a:ext uri="{FF2B5EF4-FFF2-40B4-BE49-F238E27FC236}">
                <a16:creationId xmlns:a16="http://schemas.microsoft.com/office/drawing/2014/main" id="{0C76C089-8D6B-6326-E78B-A1C3DA959E68}"/>
              </a:ext>
            </a:extLst>
          </p:cNvPr>
          <p:cNvSpPr/>
          <p:nvPr/>
        </p:nvSpPr>
        <p:spPr>
          <a:xfrm>
            <a:off x="9073406" y="232779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0" name="橢圓 29">
            <a:extLst>
              <a:ext uri="{FF2B5EF4-FFF2-40B4-BE49-F238E27FC236}">
                <a16:creationId xmlns:a16="http://schemas.microsoft.com/office/drawing/2014/main" id="{FEA95AC9-80A5-7F44-8C96-DC7CBB33F0B1}"/>
              </a:ext>
            </a:extLst>
          </p:cNvPr>
          <p:cNvSpPr/>
          <p:nvPr/>
        </p:nvSpPr>
        <p:spPr>
          <a:xfrm>
            <a:off x="9198534" y="252030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1" name="橢圓 30">
            <a:extLst>
              <a:ext uri="{FF2B5EF4-FFF2-40B4-BE49-F238E27FC236}">
                <a16:creationId xmlns:a16="http://schemas.microsoft.com/office/drawing/2014/main" id="{73664EB0-31D9-D5E3-99F9-362ED3E5F6DF}"/>
              </a:ext>
            </a:extLst>
          </p:cNvPr>
          <p:cNvSpPr/>
          <p:nvPr/>
        </p:nvSpPr>
        <p:spPr>
          <a:xfrm>
            <a:off x="9248263" y="274329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2" name="橢圓 31">
            <a:extLst>
              <a:ext uri="{FF2B5EF4-FFF2-40B4-BE49-F238E27FC236}">
                <a16:creationId xmlns:a16="http://schemas.microsoft.com/office/drawing/2014/main" id="{5FC818D1-B6B3-35D0-6AC6-7C3FD29FC7E0}"/>
              </a:ext>
            </a:extLst>
          </p:cNvPr>
          <p:cNvSpPr/>
          <p:nvPr/>
        </p:nvSpPr>
        <p:spPr>
          <a:xfrm>
            <a:off x="9400663" y="303044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3" name="橢圓 32">
            <a:extLst>
              <a:ext uri="{FF2B5EF4-FFF2-40B4-BE49-F238E27FC236}">
                <a16:creationId xmlns:a16="http://schemas.microsoft.com/office/drawing/2014/main" id="{61BF98A5-6252-09C5-4B6B-628AB1A15692}"/>
              </a:ext>
            </a:extLst>
          </p:cNvPr>
          <p:cNvSpPr/>
          <p:nvPr/>
        </p:nvSpPr>
        <p:spPr>
          <a:xfrm>
            <a:off x="9516167" y="276093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4" name="橢圓 33">
            <a:extLst>
              <a:ext uri="{FF2B5EF4-FFF2-40B4-BE49-F238E27FC236}">
                <a16:creationId xmlns:a16="http://schemas.microsoft.com/office/drawing/2014/main" id="{4AB2A7BF-FDFC-ED0F-F062-9644A67F5A03}"/>
              </a:ext>
            </a:extLst>
          </p:cNvPr>
          <p:cNvSpPr/>
          <p:nvPr/>
        </p:nvSpPr>
        <p:spPr>
          <a:xfrm>
            <a:off x="9641295" y="295344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5" name="橢圓 34">
            <a:extLst>
              <a:ext uri="{FF2B5EF4-FFF2-40B4-BE49-F238E27FC236}">
                <a16:creationId xmlns:a16="http://schemas.microsoft.com/office/drawing/2014/main" id="{EE9FEC26-0C64-6804-A189-6427CE8744FB}"/>
              </a:ext>
            </a:extLst>
          </p:cNvPr>
          <p:cNvSpPr/>
          <p:nvPr/>
        </p:nvSpPr>
        <p:spPr>
          <a:xfrm>
            <a:off x="8853627" y="316680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6" name="橢圓 35">
            <a:extLst>
              <a:ext uri="{FF2B5EF4-FFF2-40B4-BE49-F238E27FC236}">
                <a16:creationId xmlns:a16="http://schemas.microsoft.com/office/drawing/2014/main" id="{1DFEB40D-C876-7CE0-552B-99244C1DC60B}"/>
              </a:ext>
            </a:extLst>
          </p:cNvPr>
          <p:cNvSpPr/>
          <p:nvPr/>
        </p:nvSpPr>
        <p:spPr>
          <a:xfrm>
            <a:off x="9006027" y="345395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7" name="橢圓 36">
            <a:extLst>
              <a:ext uri="{FF2B5EF4-FFF2-40B4-BE49-F238E27FC236}">
                <a16:creationId xmlns:a16="http://schemas.microsoft.com/office/drawing/2014/main" id="{F93E208C-BEF5-FF0B-7365-B077DCD04C62}"/>
              </a:ext>
            </a:extLst>
          </p:cNvPr>
          <p:cNvSpPr/>
          <p:nvPr/>
        </p:nvSpPr>
        <p:spPr>
          <a:xfrm>
            <a:off x="9121531" y="318444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8" name="橢圓 37">
            <a:extLst>
              <a:ext uri="{FF2B5EF4-FFF2-40B4-BE49-F238E27FC236}">
                <a16:creationId xmlns:a16="http://schemas.microsoft.com/office/drawing/2014/main" id="{EC96179E-EB56-1F47-A887-BCFBD1421FFA}"/>
              </a:ext>
            </a:extLst>
          </p:cNvPr>
          <p:cNvSpPr/>
          <p:nvPr/>
        </p:nvSpPr>
        <p:spPr>
          <a:xfrm>
            <a:off x="9246659" y="337695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9" name="橢圓 38">
            <a:extLst>
              <a:ext uri="{FF2B5EF4-FFF2-40B4-BE49-F238E27FC236}">
                <a16:creationId xmlns:a16="http://schemas.microsoft.com/office/drawing/2014/main" id="{219AA40E-45F6-0AB4-12E9-18147EA3F177}"/>
              </a:ext>
            </a:extLst>
          </p:cNvPr>
          <p:cNvSpPr/>
          <p:nvPr/>
        </p:nvSpPr>
        <p:spPr>
          <a:xfrm>
            <a:off x="9219388" y="2223525"/>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0" name="橢圓 39">
            <a:extLst>
              <a:ext uri="{FF2B5EF4-FFF2-40B4-BE49-F238E27FC236}">
                <a16:creationId xmlns:a16="http://schemas.microsoft.com/office/drawing/2014/main" id="{E7D9637C-CFA0-26CC-34DF-9F7F9D41C6E1}"/>
              </a:ext>
            </a:extLst>
          </p:cNvPr>
          <p:cNvSpPr/>
          <p:nvPr/>
        </p:nvSpPr>
        <p:spPr>
          <a:xfrm>
            <a:off x="9371788" y="2510680"/>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1" name="橢圓 40">
            <a:extLst>
              <a:ext uri="{FF2B5EF4-FFF2-40B4-BE49-F238E27FC236}">
                <a16:creationId xmlns:a16="http://schemas.microsoft.com/office/drawing/2014/main" id="{764D38A4-9626-25A0-2BCE-1B14E8C001B4}"/>
              </a:ext>
            </a:extLst>
          </p:cNvPr>
          <p:cNvSpPr/>
          <p:nvPr/>
        </p:nvSpPr>
        <p:spPr>
          <a:xfrm>
            <a:off x="9487292" y="224117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2" name="橢圓 41">
            <a:extLst>
              <a:ext uri="{FF2B5EF4-FFF2-40B4-BE49-F238E27FC236}">
                <a16:creationId xmlns:a16="http://schemas.microsoft.com/office/drawing/2014/main" id="{837F407C-AC8D-90DE-6F14-5180CDCDEAB4}"/>
              </a:ext>
            </a:extLst>
          </p:cNvPr>
          <p:cNvSpPr/>
          <p:nvPr/>
        </p:nvSpPr>
        <p:spPr>
          <a:xfrm>
            <a:off x="9612420" y="243367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3" name="橢圓 42">
            <a:extLst>
              <a:ext uri="{FF2B5EF4-FFF2-40B4-BE49-F238E27FC236}">
                <a16:creationId xmlns:a16="http://schemas.microsoft.com/office/drawing/2014/main" id="{5720F230-DDDE-F1E9-92A9-1000DB258CFA}"/>
              </a:ext>
            </a:extLst>
          </p:cNvPr>
          <p:cNvSpPr/>
          <p:nvPr/>
        </p:nvSpPr>
        <p:spPr>
          <a:xfrm>
            <a:off x="9296392" y="321492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4" name="橢圓 43">
            <a:extLst>
              <a:ext uri="{FF2B5EF4-FFF2-40B4-BE49-F238E27FC236}">
                <a16:creationId xmlns:a16="http://schemas.microsoft.com/office/drawing/2014/main" id="{569C8714-0D30-0E14-8651-60F1152ABEDD}"/>
              </a:ext>
            </a:extLst>
          </p:cNvPr>
          <p:cNvSpPr/>
          <p:nvPr/>
        </p:nvSpPr>
        <p:spPr>
          <a:xfrm>
            <a:off x="9448792" y="350208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5" name="橢圓 44">
            <a:extLst>
              <a:ext uri="{FF2B5EF4-FFF2-40B4-BE49-F238E27FC236}">
                <a16:creationId xmlns:a16="http://schemas.microsoft.com/office/drawing/2014/main" id="{D4E6822A-C687-E56D-6061-F299CA96033F}"/>
              </a:ext>
            </a:extLst>
          </p:cNvPr>
          <p:cNvSpPr/>
          <p:nvPr/>
        </p:nvSpPr>
        <p:spPr>
          <a:xfrm>
            <a:off x="9564296" y="323257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6" name="橢圓 45">
            <a:extLst>
              <a:ext uri="{FF2B5EF4-FFF2-40B4-BE49-F238E27FC236}">
                <a16:creationId xmlns:a16="http://schemas.microsoft.com/office/drawing/2014/main" id="{249A3075-4220-2DAA-172F-950DD787C67D}"/>
              </a:ext>
            </a:extLst>
          </p:cNvPr>
          <p:cNvSpPr/>
          <p:nvPr/>
        </p:nvSpPr>
        <p:spPr>
          <a:xfrm>
            <a:off x="9689424" y="342507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7" name="矩形 46">
            <a:extLst>
              <a:ext uri="{FF2B5EF4-FFF2-40B4-BE49-F238E27FC236}">
                <a16:creationId xmlns:a16="http://schemas.microsoft.com/office/drawing/2014/main" id="{20CE0146-BE38-951B-3667-23BE5953BDA1}"/>
              </a:ext>
            </a:extLst>
          </p:cNvPr>
          <p:cNvSpPr/>
          <p:nvPr/>
        </p:nvSpPr>
        <p:spPr>
          <a:xfrm>
            <a:off x="8678768" y="2451232"/>
            <a:ext cx="770024" cy="733216"/>
          </a:xfrm>
          <a:prstGeom prst="rect">
            <a:avLst/>
          </a:prstGeom>
          <a:noFill/>
          <a:ln w="3810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48" name="群組 47">
            <a:extLst>
              <a:ext uri="{FF2B5EF4-FFF2-40B4-BE49-F238E27FC236}">
                <a16:creationId xmlns:a16="http://schemas.microsoft.com/office/drawing/2014/main" id="{9B87F88E-A762-C50B-362E-DB6D3DC4A3C2}"/>
              </a:ext>
            </a:extLst>
          </p:cNvPr>
          <p:cNvGrpSpPr/>
          <p:nvPr/>
        </p:nvGrpSpPr>
        <p:grpSpPr>
          <a:xfrm>
            <a:off x="1066891" y="1144627"/>
            <a:ext cx="6666473" cy="5454939"/>
            <a:chOff x="5761609" y="1278385"/>
            <a:chExt cx="6050262" cy="4862977"/>
          </a:xfrm>
        </p:grpSpPr>
        <p:grpSp>
          <p:nvGrpSpPr>
            <p:cNvPr id="49" name="群組 48">
              <a:extLst>
                <a:ext uri="{FF2B5EF4-FFF2-40B4-BE49-F238E27FC236}">
                  <a16:creationId xmlns:a16="http://schemas.microsoft.com/office/drawing/2014/main" id="{F7BE6218-A6DA-3011-D7D7-DBA345D438E4}"/>
                </a:ext>
              </a:extLst>
            </p:cNvPr>
            <p:cNvGrpSpPr/>
            <p:nvPr/>
          </p:nvGrpSpPr>
          <p:grpSpPr>
            <a:xfrm>
              <a:off x="5761609" y="1278385"/>
              <a:ext cx="6050262" cy="4862977"/>
              <a:chOff x="6463707" y="1924191"/>
              <a:chExt cx="5370939" cy="4286250"/>
            </a:xfrm>
          </p:grpSpPr>
          <p:pic>
            <p:nvPicPr>
              <p:cNvPr id="52" name="圖片 51">
                <a:extLst>
                  <a:ext uri="{FF2B5EF4-FFF2-40B4-BE49-F238E27FC236}">
                    <a16:creationId xmlns:a16="http://schemas.microsoft.com/office/drawing/2014/main" id="{52368887-CFF4-A73B-3BB3-ABC33F4334BF}"/>
                  </a:ext>
                </a:extLst>
              </p:cNvPr>
              <p:cNvPicPr>
                <a:picLocks noChangeAspect="1"/>
              </p:cNvPicPr>
              <p:nvPr/>
            </p:nvPicPr>
            <p:blipFill rotWithShape="1">
              <a:blip r:embed="rId5"/>
              <a:srcRect l="891" t="2784" b="1515"/>
              <a:stretch/>
            </p:blipFill>
            <p:spPr>
              <a:xfrm>
                <a:off x="6463707" y="1924191"/>
                <a:ext cx="5370939" cy="4286250"/>
              </a:xfrm>
              <a:prstGeom prst="rect">
                <a:avLst/>
              </a:prstGeom>
            </p:spPr>
          </p:pic>
          <p:sp>
            <p:nvSpPr>
              <p:cNvPr id="53" name="文字方塊 52">
                <a:extLst>
                  <a:ext uri="{FF2B5EF4-FFF2-40B4-BE49-F238E27FC236}">
                    <a16:creationId xmlns:a16="http://schemas.microsoft.com/office/drawing/2014/main" id="{3FEE14FF-DD98-764E-2964-DD5D7FBD45E8}"/>
                  </a:ext>
                </a:extLst>
              </p:cNvPr>
              <p:cNvSpPr txBox="1"/>
              <p:nvPr/>
            </p:nvSpPr>
            <p:spPr>
              <a:xfrm>
                <a:off x="7428502" y="2302375"/>
                <a:ext cx="1236981" cy="406914"/>
              </a:xfrm>
              <a:prstGeom prst="rect">
                <a:avLst/>
              </a:prstGeom>
              <a:solidFill>
                <a:schemeClr val="bg1"/>
              </a:solidFill>
              <a:ln>
                <a:solidFill>
                  <a:schemeClr val="tx1"/>
                </a:solidFill>
              </a:ln>
            </p:spPr>
            <p:txBody>
              <a:bodyPr wrap="square" rtlCol="0">
                <a:spAutoFit/>
              </a:bodyPr>
              <a:lstStyle/>
              <a:p>
                <a:pPr marL="171450" indent="-171450">
                  <a:buFont typeface="Arial" panose="020B0604020202020204" pitchFamily="34" charset="0"/>
                  <a:buChar char="•"/>
                </a:pPr>
                <a:r>
                  <a:rPr lang="en-US" altLang="zh-TW" sz="1200">
                    <a:solidFill>
                      <a:srgbClr val="FF0000"/>
                    </a:solidFill>
                  </a:rPr>
                  <a:t>Stars 1yr ago</a:t>
                </a:r>
              </a:p>
              <a:p>
                <a:pPr marL="171450" indent="-171450">
                  <a:buFont typeface="Arial" panose="020B0604020202020204" pitchFamily="34" charset="0"/>
                  <a:buChar char="•"/>
                </a:pPr>
                <a:endParaRPr lang="en-US" altLang="zh-TW" sz="1200">
                  <a:solidFill>
                    <a:srgbClr val="FF0000"/>
                  </a:solidFill>
                </a:endParaRPr>
              </a:p>
            </p:txBody>
          </p:sp>
        </p:grpSp>
        <p:pic>
          <p:nvPicPr>
            <p:cNvPr id="50" name="圖片 49">
              <a:extLst>
                <a:ext uri="{FF2B5EF4-FFF2-40B4-BE49-F238E27FC236}">
                  <a16:creationId xmlns:a16="http://schemas.microsoft.com/office/drawing/2014/main" id="{EB0B12A0-953F-A5A6-FA5F-B42E6B3C3E8C}"/>
                </a:ext>
              </a:extLst>
            </p:cNvPr>
            <p:cNvPicPr>
              <a:picLocks noChangeAspect="1"/>
            </p:cNvPicPr>
            <p:nvPr/>
          </p:nvPicPr>
          <p:blipFill rotWithShape="1">
            <a:blip r:embed="rId6"/>
            <a:srcRect l="10304" t="6031" r="17786" b="6062"/>
            <a:stretch/>
          </p:blipFill>
          <p:spPr>
            <a:xfrm>
              <a:off x="6651756" y="1563533"/>
              <a:ext cx="4112111" cy="4122043"/>
            </a:xfrm>
            <a:prstGeom prst="rect">
              <a:avLst/>
            </a:prstGeom>
          </p:spPr>
        </p:pic>
      </p:grpSp>
      <p:sp>
        <p:nvSpPr>
          <p:cNvPr id="6" name="文字方塊 5">
            <a:extLst>
              <a:ext uri="{FF2B5EF4-FFF2-40B4-BE49-F238E27FC236}">
                <a16:creationId xmlns:a16="http://schemas.microsoft.com/office/drawing/2014/main" id="{A0081933-444C-FA63-216B-DD9144DD384A}"/>
              </a:ext>
            </a:extLst>
          </p:cNvPr>
          <p:cNvSpPr txBox="1"/>
          <p:nvPr/>
        </p:nvSpPr>
        <p:spPr>
          <a:xfrm>
            <a:off x="6360160" y="6599566"/>
            <a:ext cx="1373204" cy="246221"/>
          </a:xfrm>
          <a:prstGeom prst="rect">
            <a:avLst/>
          </a:prstGeom>
          <a:noFill/>
        </p:spPr>
        <p:txBody>
          <a:bodyPr wrap="square" rtlCol="0">
            <a:spAutoFit/>
          </a:bodyPr>
          <a:lstStyle/>
          <a:p>
            <a:r>
              <a:rPr lang="en-US" altLang="zh-HK" sz="1000" dirty="0">
                <a:solidFill>
                  <a:srgbClr val="FFFFCC"/>
                </a:solidFill>
              </a:rPr>
              <a:t>Modified from Li+24</a:t>
            </a:r>
            <a:endParaRPr lang="zh-HK" altLang="en-US" sz="1000" dirty="0">
              <a:solidFill>
                <a:srgbClr val="FFFFCC"/>
              </a:solidFill>
            </a:endParaRPr>
          </a:p>
        </p:txBody>
      </p:sp>
      <p:sp>
        <p:nvSpPr>
          <p:cNvPr id="8" name="標題 6">
            <a:extLst>
              <a:ext uri="{FF2B5EF4-FFF2-40B4-BE49-F238E27FC236}">
                <a16:creationId xmlns:a16="http://schemas.microsoft.com/office/drawing/2014/main" id="{6A9D4D95-478A-7507-0110-69634BB9F8B4}"/>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rPr>
              <a:t>Scientific Background – Microlensing/Caustic Crossing</a:t>
            </a:r>
            <a:endParaRPr lang="zh-HK" altLang="en-US" sz="2200" dirty="0">
              <a:solidFill>
                <a:srgbClr val="FFFFCC"/>
              </a:solidFill>
              <a:latin typeface="+mn-lt"/>
            </a:endParaRPr>
          </a:p>
        </p:txBody>
      </p:sp>
    </p:spTree>
    <p:extLst>
      <p:ext uri="{BB962C8B-B14F-4D97-AF65-F5344CB8AC3E}">
        <p14:creationId xmlns:p14="http://schemas.microsoft.com/office/powerpoint/2010/main" val="1766596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7CF80-927D-80D4-1EF6-7D8FA0673D2E}"/>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AC8D260C-E13B-B061-4661-705910CC3EFC}"/>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rPr>
              <a:t>Scientific Background – Microlensing/Caustic Crossing</a:t>
            </a:r>
            <a:endParaRPr lang="zh-HK" altLang="en-US" sz="2200" dirty="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6772E988-794A-173F-AFDC-FF618F6A394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4" name="圖片 3">
            <a:extLst>
              <a:ext uri="{FF2B5EF4-FFF2-40B4-BE49-F238E27FC236}">
                <a16:creationId xmlns:a16="http://schemas.microsoft.com/office/drawing/2014/main" id="{B7C2AD8B-0236-72C1-9E5F-3410026A5AB7}"/>
              </a:ext>
            </a:extLst>
          </p:cNvPr>
          <p:cNvPicPr>
            <a:picLocks noChangeAspect="1"/>
          </p:cNvPicPr>
          <p:nvPr/>
        </p:nvPicPr>
        <p:blipFill>
          <a:blip r:embed="rId4"/>
          <a:stretch>
            <a:fillRect/>
          </a:stretch>
        </p:blipFill>
        <p:spPr>
          <a:xfrm>
            <a:off x="7830351" y="1530930"/>
            <a:ext cx="2694599" cy="4701309"/>
          </a:xfrm>
          <a:prstGeom prst="rect">
            <a:avLst/>
          </a:prstGeom>
        </p:spPr>
      </p:pic>
      <p:sp>
        <p:nvSpPr>
          <p:cNvPr id="5" name="文字方塊 4">
            <a:extLst>
              <a:ext uri="{FF2B5EF4-FFF2-40B4-BE49-F238E27FC236}">
                <a16:creationId xmlns:a16="http://schemas.microsoft.com/office/drawing/2014/main" id="{A93CE160-B4F4-6B17-3AFF-531FBD18C0B8}"/>
              </a:ext>
            </a:extLst>
          </p:cNvPr>
          <p:cNvSpPr txBox="1"/>
          <p:nvPr/>
        </p:nvSpPr>
        <p:spPr>
          <a:xfrm>
            <a:off x="9867398" y="6232239"/>
            <a:ext cx="825484" cy="246221"/>
          </a:xfrm>
          <a:prstGeom prst="rect">
            <a:avLst/>
          </a:prstGeom>
          <a:noFill/>
        </p:spPr>
        <p:txBody>
          <a:bodyPr wrap="square" rtlCol="0">
            <a:spAutoFit/>
          </a:bodyPr>
          <a:lstStyle/>
          <a:p>
            <a:r>
              <a:rPr lang="en-US" altLang="zh-HK" sz="1000">
                <a:solidFill>
                  <a:srgbClr val="FFFFCC"/>
                </a:solidFill>
              </a:rPr>
              <a:t>Rodney+18</a:t>
            </a:r>
            <a:endParaRPr lang="zh-HK" altLang="en-US" sz="1000">
              <a:solidFill>
                <a:srgbClr val="FFFFCC"/>
              </a:solidFill>
            </a:endParaRPr>
          </a:p>
        </p:txBody>
      </p:sp>
      <p:sp>
        <p:nvSpPr>
          <p:cNvPr id="14" name="矩形 13">
            <a:extLst>
              <a:ext uri="{FF2B5EF4-FFF2-40B4-BE49-F238E27FC236}">
                <a16:creationId xmlns:a16="http://schemas.microsoft.com/office/drawing/2014/main" id="{BBD5FE7D-9BF0-65C2-7BE8-623CB2AC8268}"/>
              </a:ext>
            </a:extLst>
          </p:cNvPr>
          <p:cNvSpPr/>
          <p:nvPr/>
        </p:nvSpPr>
        <p:spPr>
          <a:xfrm>
            <a:off x="7863670" y="1530929"/>
            <a:ext cx="2661280" cy="2357579"/>
          </a:xfrm>
          <a:prstGeom prst="rect">
            <a:avLst/>
          </a:prstGeom>
          <a:noFill/>
          <a:ln w="5715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矩形 15">
            <a:extLst>
              <a:ext uri="{FF2B5EF4-FFF2-40B4-BE49-F238E27FC236}">
                <a16:creationId xmlns:a16="http://schemas.microsoft.com/office/drawing/2014/main" id="{8C1C92B6-A8BE-633E-ABEE-E5BA9D5FFF73}"/>
              </a:ext>
            </a:extLst>
          </p:cNvPr>
          <p:cNvSpPr/>
          <p:nvPr/>
        </p:nvSpPr>
        <p:spPr>
          <a:xfrm>
            <a:off x="7830351" y="3941007"/>
            <a:ext cx="2694598" cy="2291231"/>
          </a:xfrm>
          <a:prstGeom prst="rect">
            <a:avLst/>
          </a:prstGeom>
          <a:noFill/>
          <a:ln w="57150">
            <a:solidFill>
              <a:srgbClr val="26457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文字方塊 18">
            <a:extLst>
              <a:ext uri="{FF2B5EF4-FFF2-40B4-BE49-F238E27FC236}">
                <a16:creationId xmlns:a16="http://schemas.microsoft.com/office/drawing/2014/main" id="{1D30F99E-91F5-E28F-208D-C4EB9711B839}"/>
              </a:ext>
            </a:extLst>
          </p:cNvPr>
          <p:cNvSpPr txBox="1"/>
          <p:nvPr/>
        </p:nvSpPr>
        <p:spPr>
          <a:xfrm>
            <a:off x="7875743" y="1544776"/>
            <a:ext cx="825484" cy="246221"/>
          </a:xfrm>
          <a:prstGeom prst="rect">
            <a:avLst/>
          </a:prstGeom>
          <a:noFill/>
        </p:spPr>
        <p:txBody>
          <a:bodyPr wrap="square" rtlCol="0">
            <a:spAutoFit/>
          </a:bodyPr>
          <a:lstStyle/>
          <a:p>
            <a:r>
              <a:rPr lang="en-US" altLang="zh-HK" sz="1000" err="1">
                <a:solidFill>
                  <a:srgbClr val="FB9705"/>
                </a:solidFill>
              </a:rPr>
              <a:t>Obs</a:t>
            </a:r>
            <a:r>
              <a:rPr lang="en-US" altLang="zh-HK" sz="1000">
                <a:solidFill>
                  <a:srgbClr val="FB9705"/>
                </a:solidFill>
              </a:rPr>
              <a:t> 1</a:t>
            </a:r>
            <a:endParaRPr lang="zh-HK" altLang="en-US" sz="1000">
              <a:solidFill>
                <a:srgbClr val="FB9705"/>
              </a:solidFill>
            </a:endParaRPr>
          </a:p>
        </p:txBody>
      </p:sp>
      <p:sp>
        <p:nvSpPr>
          <p:cNvPr id="20" name="文字方塊 19">
            <a:extLst>
              <a:ext uri="{FF2B5EF4-FFF2-40B4-BE49-F238E27FC236}">
                <a16:creationId xmlns:a16="http://schemas.microsoft.com/office/drawing/2014/main" id="{7CE7B403-2147-B5B7-E33B-BDCD693A61E4}"/>
              </a:ext>
            </a:extLst>
          </p:cNvPr>
          <p:cNvSpPr txBox="1"/>
          <p:nvPr/>
        </p:nvSpPr>
        <p:spPr>
          <a:xfrm>
            <a:off x="7875743" y="3941007"/>
            <a:ext cx="825484" cy="246221"/>
          </a:xfrm>
          <a:prstGeom prst="rect">
            <a:avLst/>
          </a:prstGeom>
          <a:noFill/>
        </p:spPr>
        <p:txBody>
          <a:bodyPr wrap="square" rtlCol="0">
            <a:spAutoFit/>
          </a:bodyPr>
          <a:lstStyle/>
          <a:p>
            <a:r>
              <a:rPr lang="en-US" altLang="zh-HK" sz="1000" b="1" err="1">
                <a:solidFill>
                  <a:srgbClr val="26457C"/>
                </a:solidFill>
              </a:rPr>
              <a:t>Obs</a:t>
            </a:r>
            <a:r>
              <a:rPr lang="en-US" altLang="zh-HK" sz="1000" b="1">
                <a:solidFill>
                  <a:srgbClr val="26457C"/>
                </a:solidFill>
              </a:rPr>
              <a:t> 2</a:t>
            </a:r>
            <a:endParaRPr lang="zh-HK" altLang="en-US" sz="1000" b="1">
              <a:solidFill>
                <a:srgbClr val="26457C"/>
              </a:solidFill>
            </a:endParaRPr>
          </a:p>
        </p:txBody>
      </p:sp>
      <p:sp>
        <p:nvSpPr>
          <p:cNvPr id="2" name="橢圓 1">
            <a:extLst>
              <a:ext uri="{FF2B5EF4-FFF2-40B4-BE49-F238E27FC236}">
                <a16:creationId xmlns:a16="http://schemas.microsoft.com/office/drawing/2014/main" id="{72C4C815-8F53-6230-DC86-77BA041C29B6}"/>
              </a:ext>
            </a:extLst>
          </p:cNvPr>
          <p:cNvSpPr/>
          <p:nvPr/>
        </p:nvSpPr>
        <p:spPr>
          <a:xfrm>
            <a:off x="8701227" y="270639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橢圓 6">
            <a:extLst>
              <a:ext uri="{FF2B5EF4-FFF2-40B4-BE49-F238E27FC236}">
                <a16:creationId xmlns:a16="http://schemas.microsoft.com/office/drawing/2014/main" id="{CC87A4B2-1036-264F-3DD5-D2314AD6D454}"/>
              </a:ext>
            </a:extLst>
          </p:cNvPr>
          <p:cNvSpPr/>
          <p:nvPr/>
        </p:nvSpPr>
        <p:spPr>
          <a:xfrm>
            <a:off x="8853627" y="299354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橢圓 20">
            <a:extLst>
              <a:ext uri="{FF2B5EF4-FFF2-40B4-BE49-F238E27FC236}">
                <a16:creationId xmlns:a16="http://schemas.microsoft.com/office/drawing/2014/main" id="{EFE93345-9557-71D5-4014-22FA85792C36}"/>
              </a:ext>
            </a:extLst>
          </p:cNvPr>
          <p:cNvSpPr/>
          <p:nvPr/>
        </p:nvSpPr>
        <p:spPr>
          <a:xfrm>
            <a:off x="8969131" y="2724040"/>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2" name="橢圓 21">
            <a:extLst>
              <a:ext uri="{FF2B5EF4-FFF2-40B4-BE49-F238E27FC236}">
                <a16:creationId xmlns:a16="http://schemas.microsoft.com/office/drawing/2014/main" id="{3708182B-2011-DB06-E33E-A10CF2FCE062}"/>
              </a:ext>
            </a:extLst>
          </p:cNvPr>
          <p:cNvSpPr/>
          <p:nvPr/>
        </p:nvSpPr>
        <p:spPr>
          <a:xfrm>
            <a:off x="9094259" y="2916545"/>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橢圓 22">
            <a:extLst>
              <a:ext uri="{FF2B5EF4-FFF2-40B4-BE49-F238E27FC236}">
                <a16:creationId xmlns:a16="http://schemas.microsoft.com/office/drawing/2014/main" id="{9C5316F1-C253-051A-ECFC-4F8AB496609B}"/>
              </a:ext>
            </a:extLst>
          </p:cNvPr>
          <p:cNvSpPr/>
          <p:nvPr/>
        </p:nvSpPr>
        <p:spPr>
          <a:xfrm>
            <a:off x="8285736" y="292617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4" name="橢圓 23">
            <a:extLst>
              <a:ext uri="{FF2B5EF4-FFF2-40B4-BE49-F238E27FC236}">
                <a16:creationId xmlns:a16="http://schemas.microsoft.com/office/drawing/2014/main" id="{830A8A67-88A2-2E09-83F0-025568A59891}"/>
              </a:ext>
            </a:extLst>
          </p:cNvPr>
          <p:cNvSpPr/>
          <p:nvPr/>
        </p:nvSpPr>
        <p:spPr>
          <a:xfrm>
            <a:off x="8438136" y="321332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橢圓 24">
            <a:extLst>
              <a:ext uri="{FF2B5EF4-FFF2-40B4-BE49-F238E27FC236}">
                <a16:creationId xmlns:a16="http://schemas.microsoft.com/office/drawing/2014/main" id="{5EA56DF8-E79D-6ACD-8F5A-20861BB254CB}"/>
              </a:ext>
            </a:extLst>
          </p:cNvPr>
          <p:cNvSpPr/>
          <p:nvPr/>
        </p:nvSpPr>
        <p:spPr>
          <a:xfrm>
            <a:off x="8553640" y="294381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6" name="橢圓 25">
            <a:extLst>
              <a:ext uri="{FF2B5EF4-FFF2-40B4-BE49-F238E27FC236}">
                <a16:creationId xmlns:a16="http://schemas.microsoft.com/office/drawing/2014/main" id="{B403B2FC-6860-2632-7E2B-9E5A7CDD3106}"/>
              </a:ext>
            </a:extLst>
          </p:cNvPr>
          <p:cNvSpPr/>
          <p:nvPr/>
        </p:nvSpPr>
        <p:spPr>
          <a:xfrm>
            <a:off x="8678768" y="313632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7" name="橢圓 26">
            <a:extLst>
              <a:ext uri="{FF2B5EF4-FFF2-40B4-BE49-F238E27FC236}">
                <a16:creationId xmlns:a16="http://schemas.microsoft.com/office/drawing/2014/main" id="{DF3DA954-9749-4397-9FDF-F918C0DB626E}"/>
              </a:ext>
            </a:extLst>
          </p:cNvPr>
          <p:cNvSpPr/>
          <p:nvPr/>
        </p:nvSpPr>
        <p:spPr>
          <a:xfrm>
            <a:off x="8805502" y="231015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8" name="橢圓 27">
            <a:extLst>
              <a:ext uri="{FF2B5EF4-FFF2-40B4-BE49-F238E27FC236}">
                <a16:creationId xmlns:a16="http://schemas.microsoft.com/office/drawing/2014/main" id="{2CA6D515-FE4A-7C34-812B-3DE5C4B83187}"/>
              </a:ext>
            </a:extLst>
          </p:cNvPr>
          <p:cNvSpPr/>
          <p:nvPr/>
        </p:nvSpPr>
        <p:spPr>
          <a:xfrm>
            <a:off x="8957902" y="259730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9" name="橢圓 28">
            <a:extLst>
              <a:ext uri="{FF2B5EF4-FFF2-40B4-BE49-F238E27FC236}">
                <a16:creationId xmlns:a16="http://schemas.microsoft.com/office/drawing/2014/main" id="{BD22E3FA-AA06-815B-DA1A-DEE84DCCDEF5}"/>
              </a:ext>
            </a:extLst>
          </p:cNvPr>
          <p:cNvSpPr/>
          <p:nvPr/>
        </p:nvSpPr>
        <p:spPr>
          <a:xfrm>
            <a:off x="9073406" y="232779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0" name="橢圓 29">
            <a:extLst>
              <a:ext uri="{FF2B5EF4-FFF2-40B4-BE49-F238E27FC236}">
                <a16:creationId xmlns:a16="http://schemas.microsoft.com/office/drawing/2014/main" id="{49362011-8E5F-BAA1-48A7-8CE0BF39C7D6}"/>
              </a:ext>
            </a:extLst>
          </p:cNvPr>
          <p:cNvSpPr/>
          <p:nvPr/>
        </p:nvSpPr>
        <p:spPr>
          <a:xfrm>
            <a:off x="9198534" y="252030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1" name="橢圓 30">
            <a:extLst>
              <a:ext uri="{FF2B5EF4-FFF2-40B4-BE49-F238E27FC236}">
                <a16:creationId xmlns:a16="http://schemas.microsoft.com/office/drawing/2014/main" id="{3296F7E9-D48C-96EB-A0F8-AFFB4A14E922}"/>
              </a:ext>
            </a:extLst>
          </p:cNvPr>
          <p:cNvSpPr/>
          <p:nvPr/>
        </p:nvSpPr>
        <p:spPr>
          <a:xfrm>
            <a:off x="9248263" y="274329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2" name="橢圓 31">
            <a:extLst>
              <a:ext uri="{FF2B5EF4-FFF2-40B4-BE49-F238E27FC236}">
                <a16:creationId xmlns:a16="http://schemas.microsoft.com/office/drawing/2014/main" id="{A24FF9FD-05FB-EA3F-57AC-140677B0C7B9}"/>
              </a:ext>
            </a:extLst>
          </p:cNvPr>
          <p:cNvSpPr/>
          <p:nvPr/>
        </p:nvSpPr>
        <p:spPr>
          <a:xfrm>
            <a:off x="9400663" y="303044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3" name="橢圓 32">
            <a:extLst>
              <a:ext uri="{FF2B5EF4-FFF2-40B4-BE49-F238E27FC236}">
                <a16:creationId xmlns:a16="http://schemas.microsoft.com/office/drawing/2014/main" id="{5C0C273C-30B2-1E0C-1FC5-750DD7797FB8}"/>
              </a:ext>
            </a:extLst>
          </p:cNvPr>
          <p:cNvSpPr/>
          <p:nvPr/>
        </p:nvSpPr>
        <p:spPr>
          <a:xfrm>
            <a:off x="9516167" y="276093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4" name="橢圓 33">
            <a:extLst>
              <a:ext uri="{FF2B5EF4-FFF2-40B4-BE49-F238E27FC236}">
                <a16:creationId xmlns:a16="http://schemas.microsoft.com/office/drawing/2014/main" id="{BB74EC10-6EC8-8B6C-7F0F-70C0DCFDDA8A}"/>
              </a:ext>
            </a:extLst>
          </p:cNvPr>
          <p:cNvSpPr/>
          <p:nvPr/>
        </p:nvSpPr>
        <p:spPr>
          <a:xfrm>
            <a:off x="9641295" y="295344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5" name="橢圓 34">
            <a:extLst>
              <a:ext uri="{FF2B5EF4-FFF2-40B4-BE49-F238E27FC236}">
                <a16:creationId xmlns:a16="http://schemas.microsoft.com/office/drawing/2014/main" id="{62060D04-4753-9CF9-6A18-C0F3FCF1A9E2}"/>
              </a:ext>
            </a:extLst>
          </p:cNvPr>
          <p:cNvSpPr/>
          <p:nvPr/>
        </p:nvSpPr>
        <p:spPr>
          <a:xfrm>
            <a:off x="8853627" y="316680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6" name="橢圓 35">
            <a:extLst>
              <a:ext uri="{FF2B5EF4-FFF2-40B4-BE49-F238E27FC236}">
                <a16:creationId xmlns:a16="http://schemas.microsoft.com/office/drawing/2014/main" id="{692478DE-C0F1-BDCE-0D5A-898081F14F0B}"/>
              </a:ext>
            </a:extLst>
          </p:cNvPr>
          <p:cNvSpPr/>
          <p:nvPr/>
        </p:nvSpPr>
        <p:spPr>
          <a:xfrm>
            <a:off x="9006027" y="345395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7" name="橢圓 36">
            <a:extLst>
              <a:ext uri="{FF2B5EF4-FFF2-40B4-BE49-F238E27FC236}">
                <a16:creationId xmlns:a16="http://schemas.microsoft.com/office/drawing/2014/main" id="{27BFD2E7-C07B-81FE-1FC6-2BBC09789623}"/>
              </a:ext>
            </a:extLst>
          </p:cNvPr>
          <p:cNvSpPr/>
          <p:nvPr/>
        </p:nvSpPr>
        <p:spPr>
          <a:xfrm>
            <a:off x="9121531" y="318444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8" name="橢圓 37">
            <a:extLst>
              <a:ext uri="{FF2B5EF4-FFF2-40B4-BE49-F238E27FC236}">
                <a16:creationId xmlns:a16="http://schemas.microsoft.com/office/drawing/2014/main" id="{4A3B0F83-EF62-CB7B-F5EB-F4CC253254C2}"/>
              </a:ext>
            </a:extLst>
          </p:cNvPr>
          <p:cNvSpPr/>
          <p:nvPr/>
        </p:nvSpPr>
        <p:spPr>
          <a:xfrm>
            <a:off x="9246659" y="337695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9" name="橢圓 38">
            <a:extLst>
              <a:ext uri="{FF2B5EF4-FFF2-40B4-BE49-F238E27FC236}">
                <a16:creationId xmlns:a16="http://schemas.microsoft.com/office/drawing/2014/main" id="{6D2BBE7B-4D48-63FB-8C8E-945A49F5D936}"/>
              </a:ext>
            </a:extLst>
          </p:cNvPr>
          <p:cNvSpPr/>
          <p:nvPr/>
        </p:nvSpPr>
        <p:spPr>
          <a:xfrm>
            <a:off x="9219388" y="2223525"/>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0" name="橢圓 39">
            <a:extLst>
              <a:ext uri="{FF2B5EF4-FFF2-40B4-BE49-F238E27FC236}">
                <a16:creationId xmlns:a16="http://schemas.microsoft.com/office/drawing/2014/main" id="{C19E6641-6D9E-0380-D89E-44A9BEDEF294}"/>
              </a:ext>
            </a:extLst>
          </p:cNvPr>
          <p:cNvSpPr/>
          <p:nvPr/>
        </p:nvSpPr>
        <p:spPr>
          <a:xfrm>
            <a:off x="9371788" y="2510680"/>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1" name="橢圓 40">
            <a:extLst>
              <a:ext uri="{FF2B5EF4-FFF2-40B4-BE49-F238E27FC236}">
                <a16:creationId xmlns:a16="http://schemas.microsoft.com/office/drawing/2014/main" id="{8E9D69EB-ACF8-ADC8-9AFE-A78A2EB7A638}"/>
              </a:ext>
            </a:extLst>
          </p:cNvPr>
          <p:cNvSpPr/>
          <p:nvPr/>
        </p:nvSpPr>
        <p:spPr>
          <a:xfrm>
            <a:off x="9487292" y="224117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2" name="橢圓 41">
            <a:extLst>
              <a:ext uri="{FF2B5EF4-FFF2-40B4-BE49-F238E27FC236}">
                <a16:creationId xmlns:a16="http://schemas.microsoft.com/office/drawing/2014/main" id="{EF4265B2-27DB-8FE8-3CDF-78D36D588A0A}"/>
              </a:ext>
            </a:extLst>
          </p:cNvPr>
          <p:cNvSpPr/>
          <p:nvPr/>
        </p:nvSpPr>
        <p:spPr>
          <a:xfrm>
            <a:off x="9612420" y="243367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3" name="橢圓 42">
            <a:extLst>
              <a:ext uri="{FF2B5EF4-FFF2-40B4-BE49-F238E27FC236}">
                <a16:creationId xmlns:a16="http://schemas.microsoft.com/office/drawing/2014/main" id="{FB6F1C09-AFD0-7BA7-6E42-EBD417189A4A}"/>
              </a:ext>
            </a:extLst>
          </p:cNvPr>
          <p:cNvSpPr/>
          <p:nvPr/>
        </p:nvSpPr>
        <p:spPr>
          <a:xfrm>
            <a:off x="9296392" y="321492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4" name="橢圓 43">
            <a:extLst>
              <a:ext uri="{FF2B5EF4-FFF2-40B4-BE49-F238E27FC236}">
                <a16:creationId xmlns:a16="http://schemas.microsoft.com/office/drawing/2014/main" id="{7A2D884E-4216-E175-3679-3F28ABB3698B}"/>
              </a:ext>
            </a:extLst>
          </p:cNvPr>
          <p:cNvSpPr/>
          <p:nvPr/>
        </p:nvSpPr>
        <p:spPr>
          <a:xfrm>
            <a:off x="9448792" y="350208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5" name="橢圓 44">
            <a:extLst>
              <a:ext uri="{FF2B5EF4-FFF2-40B4-BE49-F238E27FC236}">
                <a16:creationId xmlns:a16="http://schemas.microsoft.com/office/drawing/2014/main" id="{06066C60-F134-E509-943E-38EC5DFA5076}"/>
              </a:ext>
            </a:extLst>
          </p:cNvPr>
          <p:cNvSpPr/>
          <p:nvPr/>
        </p:nvSpPr>
        <p:spPr>
          <a:xfrm>
            <a:off x="9564296" y="323257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6" name="橢圓 45">
            <a:extLst>
              <a:ext uri="{FF2B5EF4-FFF2-40B4-BE49-F238E27FC236}">
                <a16:creationId xmlns:a16="http://schemas.microsoft.com/office/drawing/2014/main" id="{94AF928C-1C88-DD27-8A96-6E9604ACD7A7}"/>
              </a:ext>
            </a:extLst>
          </p:cNvPr>
          <p:cNvSpPr/>
          <p:nvPr/>
        </p:nvSpPr>
        <p:spPr>
          <a:xfrm>
            <a:off x="9689424" y="342507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7" name="矩形 46">
            <a:extLst>
              <a:ext uri="{FF2B5EF4-FFF2-40B4-BE49-F238E27FC236}">
                <a16:creationId xmlns:a16="http://schemas.microsoft.com/office/drawing/2014/main" id="{8F97A443-9CED-430A-D845-F3508D2DB2AE}"/>
              </a:ext>
            </a:extLst>
          </p:cNvPr>
          <p:cNvSpPr/>
          <p:nvPr/>
        </p:nvSpPr>
        <p:spPr>
          <a:xfrm>
            <a:off x="8678768" y="2451232"/>
            <a:ext cx="770024" cy="733216"/>
          </a:xfrm>
          <a:prstGeom prst="rect">
            <a:avLst/>
          </a:prstGeom>
          <a:noFill/>
          <a:ln w="3810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48" name="群組 47">
            <a:extLst>
              <a:ext uri="{FF2B5EF4-FFF2-40B4-BE49-F238E27FC236}">
                <a16:creationId xmlns:a16="http://schemas.microsoft.com/office/drawing/2014/main" id="{80914DD7-430D-498A-1DE7-E9D941453931}"/>
              </a:ext>
            </a:extLst>
          </p:cNvPr>
          <p:cNvGrpSpPr/>
          <p:nvPr/>
        </p:nvGrpSpPr>
        <p:grpSpPr>
          <a:xfrm>
            <a:off x="1066891" y="1144627"/>
            <a:ext cx="6666473" cy="5454939"/>
            <a:chOff x="5761609" y="1278385"/>
            <a:chExt cx="6050262" cy="4862977"/>
          </a:xfrm>
        </p:grpSpPr>
        <p:grpSp>
          <p:nvGrpSpPr>
            <p:cNvPr id="49" name="群組 48">
              <a:extLst>
                <a:ext uri="{FF2B5EF4-FFF2-40B4-BE49-F238E27FC236}">
                  <a16:creationId xmlns:a16="http://schemas.microsoft.com/office/drawing/2014/main" id="{82DDCD16-1AD1-C366-A233-78761BE27E3B}"/>
                </a:ext>
              </a:extLst>
            </p:cNvPr>
            <p:cNvGrpSpPr/>
            <p:nvPr/>
          </p:nvGrpSpPr>
          <p:grpSpPr>
            <a:xfrm>
              <a:off x="5761609" y="1278385"/>
              <a:ext cx="6050262" cy="4862977"/>
              <a:chOff x="6463707" y="1924191"/>
              <a:chExt cx="5370939" cy="4286250"/>
            </a:xfrm>
          </p:grpSpPr>
          <p:pic>
            <p:nvPicPr>
              <p:cNvPr id="52" name="圖片 51">
                <a:extLst>
                  <a:ext uri="{FF2B5EF4-FFF2-40B4-BE49-F238E27FC236}">
                    <a16:creationId xmlns:a16="http://schemas.microsoft.com/office/drawing/2014/main" id="{3EB69526-28D4-DE9B-47A6-7FA9BBC57EF1}"/>
                  </a:ext>
                </a:extLst>
              </p:cNvPr>
              <p:cNvPicPr>
                <a:picLocks noChangeAspect="1"/>
              </p:cNvPicPr>
              <p:nvPr/>
            </p:nvPicPr>
            <p:blipFill rotWithShape="1">
              <a:blip r:embed="rId5"/>
              <a:srcRect l="891" t="2784" b="1515"/>
              <a:stretch/>
            </p:blipFill>
            <p:spPr>
              <a:xfrm>
                <a:off x="6463707" y="1924191"/>
                <a:ext cx="5370939" cy="4286250"/>
              </a:xfrm>
              <a:prstGeom prst="rect">
                <a:avLst/>
              </a:prstGeom>
            </p:spPr>
          </p:pic>
          <p:sp>
            <p:nvSpPr>
              <p:cNvPr id="53" name="文字方塊 52">
                <a:extLst>
                  <a:ext uri="{FF2B5EF4-FFF2-40B4-BE49-F238E27FC236}">
                    <a16:creationId xmlns:a16="http://schemas.microsoft.com/office/drawing/2014/main" id="{8979AF0D-AF53-41A9-6F9B-E2EF18A21F26}"/>
                  </a:ext>
                </a:extLst>
              </p:cNvPr>
              <p:cNvSpPr txBox="1"/>
              <p:nvPr/>
            </p:nvSpPr>
            <p:spPr>
              <a:xfrm>
                <a:off x="7428502" y="2302375"/>
                <a:ext cx="1236981" cy="406914"/>
              </a:xfrm>
              <a:prstGeom prst="rect">
                <a:avLst/>
              </a:prstGeom>
              <a:solidFill>
                <a:schemeClr val="bg1"/>
              </a:solidFill>
              <a:ln>
                <a:solidFill>
                  <a:schemeClr val="tx1"/>
                </a:solidFill>
              </a:ln>
            </p:spPr>
            <p:txBody>
              <a:bodyPr wrap="square" rtlCol="0">
                <a:spAutoFit/>
              </a:bodyPr>
              <a:lstStyle/>
              <a:p>
                <a:pPr marL="171450" indent="-171450">
                  <a:buFont typeface="Arial" panose="020B0604020202020204" pitchFamily="34" charset="0"/>
                  <a:buChar char="•"/>
                </a:pPr>
                <a:r>
                  <a:rPr lang="en-US" altLang="zh-TW" sz="1200">
                    <a:solidFill>
                      <a:srgbClr val="FF0000"/>
                    </a:solidFill>
                  </a:rPr>
                  <a:t>Stars 1yr ago</a:t>
                </a:r>
              </a:p>
              <a:p>
                <a:pPr marL="171450" indent="-171450">
                  <a:buFont typeface="Arial" panose="020B0604020202020204" pitchFamily="34" charset="0"/>
                  <a:buChar char="•"/>
                </a:pPr>
                <a:endParaRPr lang="en-US" altLang="zh-TW" sz="1200">
                  <a:solidFill>
                    <a:srgbClr val="FF0000"/>
                  </a:solidFill>
                </a:endParaRPr>
              </a:p>
            </p:txBody>
          </p:sp>
        </p:grpSp>
        <p:pic>
          <p:nvPicPr>
            <p:cNvPr id="50" name="圖片 49">
              <a:extLst>
                <a:ext uri="{FF2B5EF4-FFF2-40B4-BE49-F238E27FC236}">
                  <a16:creationId xmlns:a16="http://schemas.microsoft.com/office/drawing/2014/main" id="{3F5DD7D5-BDCF-BDEC-B174-CBC790559BBB}"/>
                </a:ext>
              </a:extLst>
            </p:cNvPr>
            <p:cNvPicPr>
              <a:picLocks noChangeAspect="1"/>
            </p:cNvPicPr>
            <p:nvPr/>
          </p:nvPicPr>
          <p:blipFill rotWithShape="1">
            <a:blip r:embed="rId6"/>
            <a:srcRect l="10304" t="6031" r="17786" b="6062"/>
            <a:stretch/>
          </p:blipFill>
          <p:spPr>
            <a:xfrm>
              <a:off x="6651756" y="1563533"/>
              <a:ext cx="4112111" cy="4122043"/>
            </a:xfrm>
            <a:prstGeom prst="rect">
              <a:avLst/>
            </a:prstGeom>
          </p:spPr>
        </p:pic>
      </p:grpSp>
      <p:sp>
        <p:nvSpPr>
          <p:cNvPr id="6" name="星形: 五角 5">
            <a:extLst>
              <a:ext uri="{FF2B5EF4-FFF2-40B4-BE49-F238E27FC236}">
                <a16:creationId xmlns:a16="http://schemas.microsoft.com/office/drawing/2014/main" id="{E1217099-C6FF-18F1-55CD-5B4C13094277}"/>
              </a:ext>
            </a:extLst>
          </p:cNvPr>
          <p:cNvSpPr/>
          <p:nvPr/>
        </p:nvSpPr>
        <p:spPr>
          <a:xfrm>
            <a:off x="3462752" y="4060661"/>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星形: 五角 7">
            <a:extLst>
              <a:ext uri="{FF2B5EF4-FFF2-40B4-BE49-F238E27FC236}">
                <a16:creationId xmlns:a16="http://schemas.microsoft.com/office/drawing/2014/main" id="{4590189D-95D9-B417-3909-7599FEBC0908}"/>
              </a:ext>
            </a:extLst>
          </p:cNvPr>
          <p:cNvSpPr/>
          <p:nvPr/>
        </p:nvSpPr>
        <p:spPr>
          <a:xfrm>
            <a:off x="3331098" y="1832870"/>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星形: 五角 8">
            <a:extLst>
              <a:ext uri="{FF2B5EF4-FFF2-40B4-BE49-F238E27FC236}">
                <a16:creationId xmlns:a16="http://schemas.microsoft.com/office/drawing/2014/main" id="{43596CC2-C10B-97E7-C683-EE56178F4293}"/>
              </a:ext>
            </a:extLst>
          </p:cNvPr>
          <p:cNvSpPr/>
          <p:nvPr/>
        </p:nvSpPr>
        <p:spPr>
          <a:xfrm>
            <a:off x="5500388" y="4832869"/>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星形: 五角 9">
            <a:extLst>
              <a:ext uri="{FF2B5EF4-FFF2-40B4-BE49-F238E27FC236}">
                <a16:creationId xmlns:a16="http://schemas.microsoft.com/office/drawing/2014/main" id="{75F5DCF8-3C88-B91B-6789-610BD810660D}"/>
              </a:ext>
            </a:extLst>
          </p:cNvPr>
          <p:cNvSpPr/>
          <p:nvPr/>
        </p:nvSpPr>
        <p:spPr>
          <a:xfrm>
            <a:off x="5978441" y="1625927"/>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文字方塊 11">
            <a:extLst>
              <a:ext uri="{FF2B5EF4-FFF2-40B4-BE49-F238E27FC236}">
                <a16:creationId xmlns:a16="http://schemas.microsoft.com/office/drawing/2014/main" id="{93B237C7-8CBC-5F67-E823-F0FD37EBB4FD}"/>
              </a:ext>
            </a:extLst>
          </p:cNvPr>
          <p:cNvSpPr txBox="1"/>
          <p:nvPr/>
        </p:nvSpPr>
        <p:spPr>
          <a:xfrm>
            <a:off x="6360160" y="6599566"/>
            <a:ext cx="1373204" cy="246221"/>
          </a:xfrm>
          <a:prstGeom prst="rect">
            <a:avLst/>
          </a:prstGeom>
          <a:noFill/>
        </p:spPr>
        <p:txBody>
          <a:bodyPr wrap="square" rtlCol="0">
            <a:spAutoFit/>
          </a:bodyPr>
          <a:lstStyle/>
          <a:p>
            <a:r>
              <a:rPr lang="en-US" altLang="zh-HK" sz="1000" dirty="0">
                <a:solidFill>
                  <a:srgbClr val="FFFFCC"/>
                </a:solidFill>
              </a:rPr>
              <a:t>Modified from Li+24</a:t>
            </a:r>
            <a:endParaRPr lang="zh-HK" altLang="en-US" sz="1000" dirty="0">
              <a:solidFill>
                <a:srgbClr val="FFFFCC"/>
              </a:solidFill>
            </a:endParaRPr>
          </a:p>
        </p:txBody>
      </p:sp>
    </p:spTree>
    <p:extLst>
      <p:ext uri="{BB962C8B-B14F-4D97-AF65-F5344CB8AC3E}">
        <p14:creationId xmlns:p14="http://schemas.microsoft.com/office/powerpoint/2010/main" val="1896590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01B6DA-5AEA-7B57-5162-0CA2EEA9BEB9}"/>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34B92068-2AAA-34DA-C079-8F9F26A5882F}"/>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Microlensing/Caustic Crossing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895FD125-8AEB-6B54-8B04-12B55EE8F3C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4" name="圖片 3">
            <a:extLst>
              <a:ext uri="{FF2B5EF4-FFF2-40B4-BE49-F238E27FC236}">
                <a16:creationId xmlns:a16="http://schemas.microsoft.com/office/drawing/2014/main" id="{450D6412-C8AC-391A-6BBD-9758D532FC95}"/>
              </a:ext>
            </a:extLst>
          </p:cNvPr>
          <p:cNvPicPr>
            <a:picLocks noChangeAspect="1"/>
          </p:cNvPicPr>
          <p:nvPr/>
        </p:nvPicPr>
        <p:blipFill>
          <a:blip r:embed="rId4"/>
          <a:stretch>
            <a:fillRect/>
          </a:stretch>
        </p:blipFill>
        <p:spPr>
          <a:xfrm>
            <a:off x="7830351" y="1530930"/>
            <a:ext cx="2694599" cy="4701309"/>
          </a:xfrm>
          <a:prstGeom prst="rect">
            <a:avLst/>
          </a:prstGeom>
        </p:spPr>
      </p:pic>
      <p:sp>
        <p:nvSpPr>
          <p:cNvPr id="5" name="文字方塊 4">
            <a:extLst>
              <a:ext uri="{FF2B5EF4-FFF2-40B4-BE49-F238E27FC236}">
                <a16:creationId xmlns:a16="http://schemas.microsoft.com/office/drawing/2014/main" id="{191827C9-978A-E7CE-8514-6EDC161339AF}"/>
              </a:ext>
            </a:extLst>
          </p:cNvPr>
          <p:cNvSpPr txBox="1"/>
          <p:nvPr/>
        </p:nvSpPr>
        <p:spPr>
          <a:xfrm>
            <a:off x="9867398" y="6232239"/>
            <a:ext cx="825484" cy="246221"/>
          </a:xfrm>
          <a:prstGeom prst="rect">
            <a:avLst/>
          </a:prstGeom>
          <a:noFill/>
        </p:spPr>
        <p:txBody>
          <a:bodyPr wrap="square" rtlCol="0">
            <a:spAutoFit/>
          </a:bodyPr>
          <a:lstStyle/>
          <a:p>
            <a:r>
              <a:rPr lang="en-US" altLang="zh-HK" sz="1000">
                <a:solidFill>
                  <a:srgbClr val="FFFFCC"/>
                </a:solidFill>
              </a:rPr>
              <a:t>Rodney+18</a:t>
            </a:r>
            <a:endParaRPr lang="zh-HK" altLang="en-US" sz="1000">
              <a:solidFill>
                <a:srgbClr val="FFFFCC"/>
              </a:solidFill>
            </a:endParaRPr>
          </a:p>
        </p:txBody>
      </p:sp>
      <p:sp>
        <p:nvSpPr>
          <p:cNvPr id="14" name="矩形 13">
            <a:extLst>
              <a:ext uri="{FF2B5EF4-FFF2-40B4-BE49-F238E27FC236}">
                <a16:creationId xmlns:a16="http://schemas.microsoft.com/office/drawing/2014/main" id="{C478E79C-75D7-66C8-2FEE-700A048DCF6D}"/>
              </a:ext>
            </a:extLst>
          </p:cNvPr>
          <p:cNvSpPr/>
          <p:nvPr/>
        </p:nvSpPr>
        <p:spPr>
          <a:xfrm>
            <a:off x="7863670" y="1530929"/>
            <a:ext cx="2661280" cy="2357579"/>
          </a:xfrm>
          <a:prstGeom prst="rect">
            <a:avLst/>
          </a:prstGeom>
          <a:noFill/>
          <a:ln w="5715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矩形 15">
            <a:extLst>
              <a:ext uri="{FF2B5EF4-FFF2-40B4-BE49-F238E27FC236}">
                <a16:creationId xmlns:a16="http://schemas.microsoft.com/office/drawing/2014/main" id="{B7418B07-08F9-D0AE-1DA9-C59E5E670B27}"/>
              </a:ext>
            </a:extLst>
          </p:cNvPr>
          <p:cNvSpPr/>
          <p:nvPr/>
        </p:nvSpPr>
        <p:spPr>
          <a:xfrm>
            <a:off x="7830351" y="3941007"/>
            <a:ext cx="2694598" cy="2291231"/>
          </a:xfrm>
          <a:prstGeom prst="rect">
            <a:avLst/>
          </a:prstGeom>
          <a:noFill/>
          <a:ln w="57150">
            <a:solidFill>
              <a:srgbClr val="26457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文字方塊 18">
            <a:extLst>
              <a:ext uri="{FF2B5EF4-FFF2-40B4-BE49-F238E27FC236}">
                <a16:creationId xmlns:a16="http://schemas.microsoft.com/office/drawing/2014/main" id="{E6447E60-79F8-7F1F-36B8-61E40DA9D0E4}"/>
              </a:ext>
            </a:extLst>
          </p:cNvPr>
          <p:cNvSpPr txBox="1"/>
          <p:nvPr/>
        </p:nvSpPr>
        <p:spPr>
          <a:xfrm>
            <a:off x="7875743" y="1544776"/>
            <a:ext cx="825484" cy="246221"/>
          </a:xfrm>
          <a:prstGeom prst="rect">
            <a:avLst/>
          </a:prstGeom>
          <a:noFill/>
        </p:spPr>
        <p:txBody>
          <a:bodyPr wrap="square" rtlCol="0">
            <a:spAutoFit/>
          </a:bodyPr>
          <a:lstStyle/>
          <a:p>
            <a:r>
              <a:rPr lang="en-US" altLang="zh-HK" sz="1000" err="1">
                <a:solidFill>
                  <a:srgbClr val="FB9705"/>
                </a:solidFill>
              </a:rPr>
              <a:t>Obs</a:t>
            </a:r>
            <a:r>
              <a:rPr lang="en-US" altLang="zh-HK" sz="1000">
                <a:solidFill>
                  <a:srgbClr val="FB9705"/>
                </a:solidFill>
              </a:rPr>
              <a:t> 1</a:t>
            </a:r>
            <a:endParaRPr lang="zh-HK" altLang="en-US" sz="1000">
              <a:solidFill>
                <a:srgbClr val="FB9705"/>
              </a:solidFill>
            </a:endParaRPr>
          </a:p>
        </p:txBody>
      </p:sp>
      <p:sp>
        <p:nvSpPr>
          <p:cNvPr id="20" name="文字方塊 19">
            <a:extLst>
              <a:ext uri="{FF2B5EF4-FFF2-40B4-BE49-F238E27FC236}">
                <a16:creationId xmlns:a16="http://schemas.microsoft.com/office/drawing/2014/main" id="{51192BF1-2A39-B728-7D27-B704BE1EF1AA}"/>
              </a:ext>
            </a:extLst>
          </p:cNvPr>
          <p:cNvSpPr txBox="1"/>
          <p:nvPr/>
        </p:nvSpPr>
        <p:spPr>
          <a:xfrm>
            <a:off x="7875743" y="3941007"/>
            <a:ext cx="825484" cy="246221"/>
          </a:xfrm>
          <a:prstGeom prst="rect">
            <a:avLst/>
          </a:prstGeom>
          <a:noFill/>
        </p:spPr>
        <p:txBody>
          <a:bodyPr wrap="square" rtlCol="0">
            <a:spAutoFit/>
          </a:bodyPr>
          <a:lstStyle/>
          <a:p>
            <a:r>
              <a:rPr lang="en-US" altLang="zh-HK" sz="1000" b="1" err="1">
                <a:solidFill>
                  <a:srgbClr val="26457C"/>
                </a:solidFill>
              </a:rPr>
              <a:t>Obs</a:t>
            </a:r>
            <a:r>
              <a:rPr lang="en-US" altLang="zh-HK" sz="1000" b="1">
                <a:solidFill>
                  <a:srgbClr val="26457C"/>
                </a:solidFill>
              </a:rPr>
              <a:t> 2</a:t>
            </a:r>
            <a:endParaRPr lang="zh-HK" altLang="en-US" sz="1000" b="1">
              <a:solidFill>
                <a:srgbClr val="26457C"/>
              </a:solidFill>
            </a:endParaRPr>
          </a:p>
        </p:txBody>
      </p:sp>
      <p:sp>
        <p:nvSpPr>
          <p:cNvPr id="2" name="橢圓 1">
            <a:extLst>
              <a:ext uri="{FF2B5EF4-FFF2-40B4-BE49-F238E27FC236}">
                <a16:creationId xmlns:a16="http://schemas.microsoft.com/office/drawing/2014/main" id="{652C814A-B51B-FAF9-C17B-6CD7784434A1}"/>
              </a:ext>
            </a:extLst>
          </p:cNvPr>
          <p:cNvSpPr/>
          <p:nvPr/>
        </p:nvSpPr>
        <p:spPr>
          <a:xfrm>
            <a:off x="8701227" y="270639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橢圓 6">
            <a:extLst>
              <a:ext uri="{FF2B5EF4-FFF2-40B4-BE49-F238E27FC236}">
                <a16:creationId xmlns:a16="http://schemas.microsoft.com/office/drawing/2014/main" id="{A750A0B2-CE02-75CC-CF3D-51F9BC924107}"/>
              </a:ext>
            </a:extLst>
          </p:cNvPr>
          <p:cNvSpPr/>
          <p:nvPr/>
        </p:nvSpPr>
        <p:spPr>
          <a:xfrm>
            <a:off x="8853627" y="299354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橢圓 20">
            <a:extLst>
              <a:ext uri="{FF2B5EF4-FFF2-40B4-BE49-F238E27FC236}">
                <a16:creationId xmlns:a16="http://schemas.microsoft.com/office/drawing/2014/main" id="{C4962420-582F-D6FA-272F-2024A77C7726}"/>
              </a:ext>
            </a:extLst>
          </p:cNvPr>
          <p:cNvSpPr/>
          <p:nvPr/>
        </p:nvSpPr>
        <p:spPr>
          <a:xfrm>
            <a:off x="8969131" y="2724040"/>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2" name="橢圓 21">
            <a:extLst>
              <a:ext uri="{FF2B5EF4-FFF2-40B4-BE49-F238E27FC236}">
                <a16:creationId xmlns:a16="http://schemas.microsoft.com/office/drawing/2014/main" id="{2E311DE4-13B0-289B-59D5-84295FF6B348}"/>
              </a:ext>
            </a:extLst>
          </p:cNvPr>
          <p:cNvSpPr/>
          <p:nvPr/>
        </p:nvSpPr>
        <p:spPr>
          <a:xfrm>
            <a:off x="9094259" y="2916545"/>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橢圓 22">
            <a:extLst>
              <a:ext uri="{FF2B5EF4-FFF2-40B4-BE49-F238E27FC236}">
                <a16:creationId xmlns:a16="http://schemas.microsoft.com/office/drawing/2014/main" id="{2559BE32-D00B-3D8C-D972-ADE303C98B23}"/>
              </a:ext>
            </a:extLst>
          </p:cNvPr>
          <p:cNvSpPr/>
          <p:nvPr/>
        </p:nvSpPr>
        <p:spPr>
          <a:xfrm>
            <a:off x="8285736" y="292617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4" name="橢圓 23">
            <a:extLst>
              <a:ext uri="{FF2B5EF4-FFF2-40B4-BE49-F238E27FC236}">
                <a16:creationId xmlns:a16="http://schemas.microsoft.com/office/drawing/2014/main" id="{C19D399E-DFDB-4051-DA7A-C20E40A01B24}"/>
              </a:ext>
            </a:extLst>
          </p:cNvPr>
          <p:cNvSpPr/>
          <p:nvPr/>
        </p:nvSpPr>
        <p:spPr>
          <a:xfrm>
            <a:off x="8438136" y="321332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橢圓 24">
            <a:extLst>
              <a:ext uri="{FF2B5EF4-FFF2-40B4-BE49-F238E27FC236}">
                <a16:creationId xmlns:a16="http://schemas.microsoft.com/office/drawing/2014/main" id="{5DF7D524-8469-580A-42E3-E62817D8CBDB}"/>
              </a:ext>
            </a:extLst>
          </p:cNvPr>
          <p:cNvSpPr/>
          <p:nvPr/>
        </p:nvSpPr>
        <p:spPr>
          <a:xfrm>
            <a:off x="8553640" y="294381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6" name="橢圓 25">
            <a:extLst>
              <a:ext uri="{FF2B5EF4-FFF2-40B4-BE49-F238E27FC236}">
                <a16:creationId xmlns:a16="http://schemas.microsoft.com/office/drawing/2014/main" id="{7727E8A7-358C-3DAC-6F63-59D1EE1E7B93}"/>
              </a:ext>
            </a:extLst>
          </p:cNvPr>
          <p:cNvSpPr/>
          <p:nvPr/>
        </p:nvSpPr>
        <p:spPr>
          <a:xfrm>
            <a:off x="8678768" y="313632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7" name="橢圓 26">
            <a:extLst>
              <a:ext uri="{FF2B5EF4-FFF2-40B4-BE49-F238E27FC236}">
                <a16:creationId xmlns:a16="http://schemas.microsoft.com/office/drawing/2014/main" id="{BEB4062F-E47F-CCF1-6B48-99F7158ADC38}"/>
              </a:ext>
            </a:extLst>
          </p:cNvPr>
          <p:cNvSpPr/>
          <p:nvPr/>
        </p:nvSpPr>
        <p:spPr>
          <a:xfrm>
            <a:off x="8805502" y="231015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8" name="橢圓 27">
            <a:extLst>
              <a:ext uri="{FF2B5EF4-FFF2-40B4-BE49-F238E27FC236}">
                <a16:creationId xmlns:a16="http://schemas.microsoft.com/office/drawing/2014/main" id="{260AAF69-78DB-FC51-3A47-67014F00F830}"/>
              </a:ext>
            </a:extLst>
          </p:cNvPr>
          <p:cNvSpPr/>
          <p:nvPr/>
        </p:nvSpPr>
        <p:spPr>
          <a:xfrm>
            <a:off x="8957902" y="259730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9" name="橢圓 28">
            <a:extLst>
              <a:ext uri="{FF2B5EF4-FFF2-40B4-BE49-F238E27FC236}">
                <a16:creationId xmlns:a16="http://schemas.microsoft.com/office/drawing/2014/main" id="{E07FCF6E-775F-45E7-B643-AFAFD2FC0526}"/>
              </a:ext>
            </a:extLst>
          </p:cNvPr>
          <p:cNvSpPr/>
          <p:nvPr/>
        </p:nvSpPr>
        <p:spPr>
          <a:xfrm>
            <a:off x="9073406" y="232779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0" name="橢圓 29">
            <a:extLst>
              <a:ext uri="{FF2B5EF4-FFF2-40B4-BE49-F238E27FC236}">
                <a16:creationId xmlns:a16="http://schemas.microsoft.com/office/drawing/2014/main" id="{93EDC1AC-FEE7-16B2-0C18-A419001A1619}"/>
              </a:ext>
            </a:extLst>
          </p:cNvPr>
          <p:cNvSpPr/>
          <p:nvPr/>
        </p:nvSpPr>
        <p:spPr>
          <a:xfrm>
            <a:off x="9198534" y="252030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1" name="橢圓 30">
            <a:extLst>
              <a:ext uri="{FF2B5EF4-FFF2-40B4-BE49-F238E27FC236}">
                <a16:creationId xmlns:a16="http://schemas.microsoft.com/office/drawing/2014/main" id="{E054660F-BCC8-1512-FDF7-B60C8E546E3F}"/>
              </a:ext>
            </a:extLst>
          </p:cNvPr>
          <p:cNvSpPr/>
          <p:nvPr/>
        </p:nvSpPr>
        <p:spPr>
          <a:xfrm>
            <a:off x="9248263" y="274329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2" name="橢圓 31">
            <a:extLst>
              <a:ext uri="{FF2B5EF4-FFF2-40B4-BE49-F238E27FC236}">
                <a16:creationId xmlns:a16="http://schemas.microsoft.com/office/drawing/2014/main" id="{B9F58D99-9B85-15C9-AB3B-69AB54804F8E}"/>
              </a:ext>
            </a:extLst>
          </p:cNvPr>
          <p:cNvSpPr/>
          <p:nvPr/>
        </p:nvSpPr>
        <p:spPr>
          <a:xfrm>
            <a:off x="9400663" y="303044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3" name="橢圓 32">
            <a:extLst>
              <a:ext uri="{FF2B5EF4-FFF2-40B4-BE49-F238E27FC236}">
                <a16:creationId xmlns:a16="http://schemas.microsoft.com/office/drawing/2014/main" id="{1A28BBD3-C19D-68E1-6EF9-BB21D9B7F179}"/>
              </a:ext>
            </a:extLst>
          </p:cNvPr>
          <p:cNvSpPr/>
          <p:nvPr/>
        </p:nvSpPr>
        <p:spPr>
          <a:xfrm>
            <a:off x="9516167" y="276093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4" name="橢圓 33">
            <a:extLst>
              <a:ext uri="{FF2B5EF4-FFF2-40B4-BE49-F238E27FC236}">
                <a16:creationId xmlns:a16="http://schemas.microsoft.com/office/drawing/2014/main" id="{7173542E-B0D8-5B3F-D67A-FEA56414D19D}"/>
              </a:ext>
            </a:extLst>
          </p:cNvPr>
          <p:cNvSpPr/>
          <p:nvPr/>
        </p:nvSpPr>
        <p:spPr>
          <a:xfrm>
            <a:off x="9641295" y="295344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5" name="橢圓 34">
            <a:extLst>
              <a:ext uri="{FF2B5EF4-FFF2-40B4-BE49-F238E27FC236}">
                <a16:creationId xmlns:a16="http://schemas.microsoft.com/office/drawing/2014/main" id="{6FB8C609-30DB-F867-2F62-134C0186D9E6}"/>
              </a:ext>
            </a:extLst>
          </p:cNvPr>
          <p:cNvSpPr/>
          <p:nvPr/>
        </p:nvSpPr>
        <p:spPr>
          <a:xfrm>
            <a:off x="8853627" y="316680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6" name="橢圓 35">
            <a:extLst>
              <a:ext uri="{FF2B5EF4-FFF2-40B4-BE49-F238E27FC236}">
                <a16:creationId xmlns:a16="http://schemas.microsoft.com/office/drawing/2014/main" id="{B1D8C922-3725-94D1-9BFD-70EA95B83FEE}"/>
              </a:ext>
            </a:extLst>
          </p:cNvPr>
          <p:cNvSpPr/>
          <p:nvPr/>
        </p:nvSpPr>
        <p:spPr>
          <a:xfrm>
            <a:off x="9006027" y="345395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7" name="橢圓 36">
            <a:extLst>
              <a:ext uri="{FF2B5EF4-FFF2-40B4-BE49-F238E27FC236}">
                <a16:creationId xmlns:a16="http://schemas.microsoft.com/office/drawing/2014/main" id="{C5C10F40-976F-0A1E-C265-5D30251492ED}"/>
              </a:ext>
            </a:extLst>
          </p:cNvPr>
          <p:cNvSpPr/>
          <p:nvPr/>
        </p:nvSpPr>
        <p:spPr>
          <a:xfrm>
            <a:off x="9121531" y="318444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8" name="橢圓 37">
            <a:extLst>
              <a:ext uri="{FF2B5EF4-FFF2-40B4-BE49-F238E27FC236}">
                <a16:creationId xmlns:a16="http://schemas.microsoft.com/office/drawing/2014/main" id="{BC3D8ECA-BF77-D289-87BD-932B9EB08BC6}"/>
              </a:ext>
            </a:extLst>
          </p:cNvPr>
          <p:cNvSpPr/>
          <p:nvPr/>
        </p:nvSpPr>
        <p:spPr>
          <a:xfrm>
            <a:off x="9246659" y="337695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9" name="橢圓 38">
            <a:extLst>
              <a:ext uri="{FF2B5EF4-FFF2-40B4-BE49-F238E27FC236}">
                <a16:creationId xmlns:a16="http://schemas.microsoft.com/office/drawing/2014/main" id="{D7B9C22C-16DC-63E2-EBBF-2799C9699527}"/>
              </a:ext>
            </a:extLst>
          </p:cNvPr>
          <p:cNvSpPr/>
          <p:nvPr/>
        </p:nvSpPr>
        <p:spPr>
          <a:xfrm>
            <a:off x="9219388" y="2223525"/>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0" name="橢圓 39">
            <a:extLst>
              <a:ext uri="{FF2B5EF4-FFF2-40B4-BE49-F238E27FC236}">
                <a16:creationId xmlns:a16="http://schemas.microsoft.com/office/drawing/2014/main" id="{134D5D38-DD89-DF30-26DD-1202B3F18947}"/>
              </a:ext>
            </a:extLst>
          </p:cNvPr>
          <p:cNvSpPr/>
          <p:nvPr/>
        </p:nvSpPr>
        <p:spPr>
          <a:xfrm>
            <a:off x="9371788" y="2510680"/>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1" name="橢圓 40">
            <a:extLst>
              <a:ext uri="{FF2B5EF4-FFF2-40B4-BE49-F238E27FC236}">
                <a16:creationId xmlns:a16="http://schemas.microsoft.com/office/drawing/2014/main" id="{1863D0E1-FCB3-886C-C56D-B9C39B244C01}"/>
              </a:ext>
            </a:extLst>
          </p:cNvPr>
          <p:cNvSpPr/>
          <p:nvPr/>
        </p:nvSpPr>
        <p:spPr>
          <a:xfrm>
            <a:off x="9487292" y="224117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2" name="橢圓 41">
            <a:extLst>
              <a:ext uri="{FF2B5EF4-FFF2-40B4-BE49-F238E27FC236}">
                <a16:creationId xmlns:a16="http://schemas.microsoft.com/office/drawing/2014/main" id="{F355F74B-8C39-2018-912F-6EE8BCB07F1C}"/>
              </a:ext>
            </a:extLst>
          </p:cNvPr>
          <p:cNvSpPr/>
          <p:nvPr/>
        </p:nvSpPr>
        <p:spPr>
          <a:xfrm>
            <a:off x="9612420" y="243367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3" name="橢圓 42">
            <a:extLst>
              <a:ext uri="{FF2B5EF4-FFF2-40B4-BE49-F238E27FC236}">
                <a16:creationId xmlns:a16="http://schemas.microsoft.com/office/drawing/2014/main" id="{DDFDA42B-7323-AE8C-0C02-8EF99940E8B0}"/>
              </a:ext>
            </a:extLst>
          </p:cNvPr>
          <p:cNvSpPr/>
          <p:nvPr/>
        </p:nvSpPr>
        <p:spPr>
          <a:xfrm>
            <a:off x="9296392" y="321492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4" name="橢圓 43">
            <a:extLst>
              <a:ext uri="{FF2B5EF4-FFF2-40B4-BE49-F238E27FC236}">
                <a16:creationId xmlns:a16="http://schemas.microsoft.com/office/drawing/2014/main" id="{D9926BCE-84A2-0E3C-8B5E-DEF2D3B05E00}"/>
              </a:ext>
            </a:extLst>
          </p:cNvPr>
          <p:cNvSpPr/>
          <p:nvPr/>
        </p:nvSpPr>
        <p:spPr>
          <a:xfrm>
            <a:off x="9448792" y="350208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5" name="橢圓 44">
            <a:extLst>
              <a:ext uri="{FF2B5EF4-FFF2-40B4-BE49-F238E27FC236}">
                <a16:creationId xmlns:a16="http://schemas.microsoft.com/office/drawing/2014/main" id="{446E617D-13BD-6740-935B-CD511B7ADB5D}"/>
              </a:ext>
            </a:extLst>
          </p:cNvPr>
          <p:cNvSpPr/>
          <p:nvPr/>
        </p:nvSpPr>
        <p:spPr>
          <a:xfrm>
            <a:off x="9564296" y="323257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6" name="橢圓 45">
            <a:extLst>
              <a:ext uri="{FF2B5EF4-FFF2-40B4-BE49-F238E27FC236}">
                <a16:creationId xmlns:a16="http://schemas.microsoft.com/office/drawing/2014/main" id="{6E5AD5B5-6968-97A9-1744-0844EFD24520}"/>
              </a:ext>
            </a:extLst>
          </p:cNvPr>
          <p:cNvSpPr/>
          <p:nvPr/>
        </p:nvSpPr>
        <p:spPr>
          <a:xfrm>
            <a:off x="9689424" y="342507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7" name="矩形 46">
            <a:extLst>
              <a:ext uri="{FF2B5EF4-FFF2-40B4-BE49-F238E27FC236}">
                <a16:creationId xmlns:a16="http://schemas.microsoft.com/office/drawing/2014/main" id="{A2867DA3-E61C-6EFD-CAD9-3CFCE4802EF0}"/>
              </a:ext>
            </a:extLst>
          </p:cNvPr>
          <p:cNvSpPr/>
          <p:nvPr/>
        </p:nvSpPr>
        <p:spPr>
          <a:xfrm>
            <a:off x="8678768" y="2451232"/>
            <a:ext cx="770024" cy="733216"/>
          </a:xfrm>
          <a:prstGeom prst="rect">
            <a:avLst/>
          </a:prstGeom>
          <a:noFill/>
          <a:ln w="3810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48" name="群組 47">
            <a:extLst>
              <a:ext uri="{FF2B5EF4-FFF2-40B4-BE49-F238E27FC236}">
                <a16:creationId xmlns:a16="http://schemas.microsoft.com/office/drawing/2014/main" id="{56CB27D4-B1C4-B146-31A7-3BAC01A89BA3}"/>
              </a:ext>
            </a:extLst>
          </p:cNvPr>
          <p:cNvGrpSpPr/>
          <p:nvPr/>
        </p:nvGrpSpPr>
        <p:grpSpPr>
          <a:xfrm>
            <a:off x="1066891" y="1144627"/>
            <a:ext cx="6666473" cy="5454939"/>
            <a:chOff x="5761609" y="1278385"/>
            <a:chExt cx="6050262" cy="4862977"/>
          </a:xfrm>
        </p:grpSpPr>
        <p:grpSp>
          <p:nvGrpSpPr>
            <p:cNvPr id="49" name="群組 48">
              <a:extLst>
                <a:ext uri="{FF2B5EF4-FFF2-40B4-BE49-F238E27FC236}">
                  <a16:creationId xmlns:a16="http://schemas.microsoft.com/office/drawing/2014/main" id="{ADC6A5EA-24E7-8E03-F234-8D0B4FF76D9D}"/>
                </a:ext>
              </a:extLst>
            </p:cNvPr>
            <p:cNvGrpSpPr/>
            <p:nvPr/>
          </p:nvGrpSpPr>
          <p:grpSpPr>
            <a:xfrm>
              <a:off x="5761609" y="1278385"/>
              <a:ext cx="6050262" cy="4862977"/>
              <a:chOff x="6463707" y="1924191"/>
              <a:chExt cx="5370939" cy="4286250"/>
            </a:xfrm>
          </p:grpSpPr>
          <p:pic>
            <p:nvPicPr>
              <p:cNvPr id="52" name="圖片 51">
                <a:extLst>
                  <a:ext uri="{FF2B5EF4-FFF2-40B4-BE49-F238E27FC236}">
                    <a16:creationId xmlns:a16="http://schemas.microsoft.com/office/drawing/2014/main" id="{495E2D66-10EE-7D65-D358-4C61A24B536D}"/>
                  </a:ext>
                </a:extLst>
              </p:cNvPr>
              <p:cNvPicPr>
                <a:picLocks noChangeAspect="1"/>
              </p:cNvPicPr>
              <p:nvPr/>
            </p:nvPicPr>
            <p:blipFill rotWithShape="1">
              <a:blip r:embed="rId5"/>
              <a:srcRect l="891" t="2784" b="1515"/>
              <a:stretch/>
            </p:blipFill>
            <p:spPr>
              <a:xfrm>
                <a:off x="6463707" y="1924191"/>
                <a:ext cx="5370939" cy="4286250"/>
              </a:xfrm>
              <a:prstGeom prst="rect">
                <a:avLst/>
              </a:prstGeom>
            </p:spPr>
          </p:pic>
          <p:sp>
            <p:nvSpPr>
              <p:cNvPr id="53" name="文字方塊 52">
                <a:extLst>
                  <a:ext uri="{FF2B5EF4-FFF2-40B4-BE49-F238E27FC236}">
                    <a16:creationId xmlns:a16="http://schemas.microsoft.com/office/drawing/2014/main" id="{E5EEC07B-F439-3848-EF8D-8FE7795759A6}"/>
                  </a:ext>
                </a:extLst>
              </p:cNvPr>
              <p:cNvSpPr txBox="1"/>
              <p:nvPr/>
            </p:nvSpPr>
            <p:spPr>
              <a:xfrm>
                <a:off x="7428502" y="2302375"/>
                <a:ext cx="1236981" cy="406914"/>
              </a:xfrm>
              <a:prstGeom prst="rect">
                <a:avLst/>
              </a:prstGeom>
              <a:solidFill>
                <a:schemeClr val="bg1"/>
              </a:solidFill>
              <a:ln>
                <a:solidFill>
                  <a:schemeClr val="tx1"/>
                </a:solidFill>
              </a:ln>
            </p:spPr>
            <p:txBody>
              <a:bodyPr wrap="square" rtlCol="0">
                <a:spAutoFit/>
              </a:bodyPr>
              <a:lstStyle/>
              <a:p>
                <a:pPr marL="171450" indent="-171450">
                  <a:buFont typeface="Arial" panose="020B0604020202020204" pitchFamily="34" charset="0"/>
                  <a:buChar char="•"/>
                </a:pPr>
                <a:r>
                  <a:rPr lang="en-US" altLang="zh-TW" sz="1200">
                    <a:solidFill>
                      <a:srgbClr val="FF0000"/>
                    </a:solidFill>
                  </a:rPr>
                  <a:t>Stars 1yr ago</a:t>
                </a:r>
              </a:p>
              <a:p>
                <a:pPr marL="171450" indent="-171450">
                  <a:buFont typeface="Arial" panose="020B0604020202020204" pitchFamily="34" charset="0"/>
                  <a:buChar char="•"/>
                </a:pPr>
                <a:endParaRPr lang="en-US" altLang="zh-TW" sz="1200">
                  <a:solidFill>
                    <a:srgbClr val="FF0000"/>
                  </a:solidFill>
                </a:endParaRPr>
              </a:p>
            </p:txBody>
          </p:sp>
        </p:grpSp>
        <p:pic>
          <p:nvPicPr>
            <p:cNvPr id="50" name="圖片 49">
              <a:extLst>
                <a:ext uri="{FF2B5EF4-FFF2-40B4-BE49-F238E27FC236}">
                  <a16:creationId xmlns:a16="http://schemas.microsoft.com/office/drawing/2014/main" id="{2989D22B-C588-4D01-B586-A37C6747EEF0}"/>
                </a:ext>
              </a:extLst>
            </p:cNvPr>
            <p:cNvPicPr>
              <a:picLocks noChangeAspect="1"/>
            </p:cNvPicPr>
            <p:nvPr/>
          </p:nvPicPr>
          <p:blipFill rotWithShape="1">
            <a:blip r:embed="rId6"/>
            <a:srcRect l="10304" t="6031" r="17786" b="6062"/>
            <a:stretch/>
          </p:blipFill>
          <p:spPr>
            <a:xfrm>
              <a:off x="6651756" y="1563533"/>
              <a:ext cx="4112111" cy="4122043"/>
            </a:xfrm>
            <a:prstGeom prst="rect">
              <a:avLst/>
            </a:prstGeom>
          </p:spPr>
        </p:pic>
      </p:grpSp>
      <p:sp>
        <p:nvSpPr>
          <p:cNvPr id="12" name="箭號: 向右 11">
            <a:extLst>
              <a:ext uri="{FF2B5EF4-FFF2-40B4-BE49-F238E27FC236}">
                <a16:creationId xmlns:a16="http://schemas.microsoft.com/office/drawing/2014/main" id="{3DBCCD78-C681-1E7F-1AFB-3B1C4B26F33E}"/>
              </a:ext>
            </a:extLst>
          </p:cNvPr>
          <p:cNvSpPr/>
          <p:nvPr/>
        </p:nvSpPr>
        <p:spPr>
          <a:xfrm rot="6934343">
            <a:off x="378046" y="2265249"/>
            <a:ext cx="2592084" cy="9560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dirty="0"/>
              <a:t>Motion</a:t>
            </a:r>
            <a:endParaRPr lang="zh-TW" altLang="en-US" dirty="0"/>
          </a:p>
        </p:txBody>
      </p:sp>
      <p:sp>
        <p:nvSpPr>
          <p:cNvPr id="15" name="星形: 五角 14">
            <a:extLst>
              <a:ext uri="{FF2B5EF4-FFF2-40B4-BE49-F238E27FC236}">
                <a16:creationId xmlns:a16="http://schemas.microsoft.com/office/drawing/2014/main" id="{506A1CDB-7458-EB12-0D3C-2237C21D71AC}"/>
              </a:ext>
            </a:extLst>
          </p:cNvPr>
          <p:cNvSpPr/>
          <p:nvPr/>
        </p:nvSpPr>
        <p:spPr>
          <a:xfrm>
            <a:off x="3373382" y="4399057"/>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星形: 五角 16">
            <a:extLst>
              <a:ext uri="{FF2B5EF4-FFF2-40B4-BE49-F238E27FC236}">
                <a16:creationId xmlns:a16="http://schemas.microsoft.com/office/drawing/2014/main" id="{A4861AA9-C72B-2F31-9D5D-412FACB88E57}"/>
              </a:ext>
            </a:extLst>
          </p:cNvPr>
          <p:cNvSpPr/>
          <p:nvPr/>
        </p:nvSpPr>
        <p:spPr>
          <a:xfrm>
            <a:off x="3241728" y="2171266"/>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8" name="星形: 五角 17">
            <a:extLst>
              <a:ext uri="{FF2B5EF4-FFF2-40B4-BE49-F238E27FC236}">
                <a16:creationId xmlns:a16="http://schemas.microsoft.com/office/drawing/2014/main" id="{69AE4BF9-A566-11B4-61A1-F634FDC0CC62}"/>
              </a:ext>
            </a:extLst>
          </p:cNvPr>
          <p:cNvSpPr/>
          <p:nvPr/>
        </p:nvSpPr>
        <p:spPr>
          <a:xfrm>
            <a:off x="5411018" y="5171265"/>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5" name="星形: 五角 54">
            <a:extLst>
              <a:ext uri="{FF2B5EF4-FFF2-40B4-BE49-F238E27FC236}">
                <a16:creationId xmlns:a16="http://schemas.microsoft.com/office/drawing/2014/main" id="{85EAF244-E989-2CB2-639A-0427C7D2BB0D}"/>
              </a:ext>
            </a:extLst>
          </p:cNvPr>
          <p:cNvSpPr/>
          <p:nvPr/>
        </p:nvSpPr>
        <p:spPr>
          <a:xfrm>
            <a:off x="5889071" y="1964323"/>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文字方塊 5">
            <a:extLst>
              <a:ext uri="{FF2B5EF4-FFF2-40B4-BE49-F238E27FC236}">
                <a16:creationId xmlns:a16="http://schemas.microsoft.com/office/drawing/2014/main" id="{1C11419A-B368-90BF-3A4B-34BFFF6E1018}"/>
              </a:ext>
            </a:extLst>
          </p:cNvPr>
          <p:cNvSpPr txBox="1"/>
          <p:nvPr/>
        </p:nvSpPr>
        <p:spPr>
          <a:xfrm>
            <a:off x="6360160" y="6599566"/>
            <a:ext cx="1373204" cy="246221"/>
          </a:xfrm>
          <a:prstGeom prst="rect">
            <a:avLst/>
          </a:prstGeom>
          <a:noFill/>
        </p:spPr>
        <p:txBody>
          <a:bodyPr wrap="square" rtlCol="0">
            <a:spAutoFit/>
          </a:bodyPr>
          <a:lstStyle/>
          <a:p>
            <a:r>
              <a:rPr lang="en-US" altLang="zh-HK" sz="1000" dirty="0">
                <a:solidFill>
                  <a:srgbClr val="FFFFCC"/>
                </a:solidFill>
              </a:rPr>
              <a:t>Modified from Li+24</a:t>
            </a:r>
            <a:endParaRPr lang="zh-HK" altLang="en-US" sz="1000" dirty="0">
              <a:solidFill>
                <a:srgbClr val="FFFFCC"/>
              </a:solidFill>
            </a:endParaRPr>
          </a:p>
        </p:txBody>
      </p:sp>
    </p:spTree>
    <p:extLst>
      <p:ext uri="{BB962C8B-B14F-4D97-AF65-F5344CB8AC3E}">
        <p14:creationId xmlns:p14="http://schemas.microsoft.com/office/powerpoint/2010/main" val="3837186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81EB5-FAFE-7C71-6EC3-E6615A3E686A}"/>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FAFB9127-35E1-B88F-5518-34B4AFDBEAFF}"/>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Microlensing/Caustic Crossing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276D8912-0295-0DD3-EE79-C19CD796801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4" name="圖片 3">
            <a:extLst>
              <a:ext uri="{FF2B5EF4-FFF2-40B4-BE49-F238E27FC236}">
                <a16:creationId xmlns:a16="http://schemas.microsoft.com/office/drawing/2014/main" id="{5D2C3B13-26AA-DC28-7620-AA21DD5C703F}"/>
              </a:ext>
            </a:extLst>
          </p:cNvPr>
          <p:cNvPicPr>
            <a:picLocks noChangeAspect="1"/>
          </p:cNvPicPr>
          <p:nvPr/>
        </p:nvPicPr>
        <p:blipFill>
          <a:blip r:embed="rId4"/>
          <a:stretch>
            <a:fillRect/>
          </a:stretch>
        </p:blipFill>
        <p:spPr>
          <a:xfrm>
            <a:off x="7830351" y="1530930"/>
            <a:ext cx="2694599" cy="4701309"/>
          </a:xfrm>
          <a:prstGeom prst="rect">
            <a:avLst/>
          </a:prstGeom>
        </p:spPr>
      </p:pic>
      <p:sp>
        <p:nvSpPr>
          <p:cNvPr id="5" name="文字方塊 4">
            <a:extLst>
              <a:ext uri="{FF2B5EF4-FFF2-40B4-BE49-F238E27FC236}">
                <a16:creationId xmlns:a16="http://schemas.microsoft.com/office/drawing/2014/main" id="{5F562529-1AFB-15D6-F42B-7CAE6F0C2C2B}"/>
              </a:ext>
            </a:extLst>
          </p:cNvPr>
          <p:cNvSpPr txBox="1"/>
          <p:nvPr/>
        </p:nvSpPr>
        <p:spPr>
          <a:xfrm>
            <a:off x="9867398" y="6232239"/>
            <a:ext cx="825484" cy="246221"/>
          </a:xfrm>
          <a:prstGeom prst="rect">
            <a:avLst/>
          </a:prstGeom>
          <a:noFill/>
        </p:spPr>
        <p:txBody>
          <a:bodyPr wrap="square" rtlCol="0">
            <a:spAutoFit/>
          </a:bodyPr>
          <a:lstStyle/>
          <a:p>
            <a:r>
              <a:rPr lang="en-US" altLang="zh-HK" sz="1000">
                <a:solidFill>
                  <a:srgbClr val="FFFFCC"/>
                </a:solidFill>
              </a:rPr>
              <a:t>Rodney+18</a:t>
            </a:r>
            <a:endParaRPr lang="zh-HK" altLang="en-US" sz="1000">
              <a:solidFill>
                <a:srgbClr val="FFFFCC"/>
              </a:solidFill>
            </a:endParaRPr>
          </a:p>
        </p:txBody>
      </p:sp>
      <p:sp>
        <p:nvSpPr>
          <p:cNvPr id="14" name="矩形 13">
            <a:extLst>
              <a:ext uri="{FF2B5EF4-FFF2-40B4-BE49-F238E27FC236}">
                <a16:creationId xmlns:a16="http://schemas.microsoft.com/office/drawing/2014/main" id="{1F678C97-185B-30A7-9A9E-3B58AA7FA786}"/>
              </a:ext>
            </a:extLst>
          </p:cNvPr>
          <p:cNvSpPr/>
          <p:nvPr/>
        </p:nvSpPr>
        <p:spPr>
          <a:xfrm>
            <a:off x="7863670" y="1530929"/>
            <a:ext cx="2661280" cy="2357579"/>
          </a:xfrm>
          <a:prstGeom prst="rect">
            <a:avLst/>
          </a:prstGeom>
          <a:noFill/>
          <a:ln w="5715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矩形 15">
            <a:extLst>
              <a:ext uri="{FF2B5EF4-FFF2-40B4-BE49-F238E27FC236}">
                <a16:creationId xmlns:a16="http://schemas.microsoft.com/office/drawing/2014/main" id="{A5066C70-E1C0-3F94-37E8-6645A106E910}"/>
              </a:ext>
            </a:extLst>
          </p:cNvPr>
          <p:cNvSpPr/>
          <p:nvPr/>
        </p:nvSpPr>
        <p:spPr>
          <a:xfrm>
            <a:off x="7830351" y="3941007"/>
            <a:ext cx="2694598" cy="2291231"/>
          </a:xfrm>
          <a:prstGeom prst="rect">
            <a:avLst/>
          </a:prstGeom>
          <a:noFill/>
          <a:ln w="57150">
            <a:solidFill>
              <a:srgbClr val="26457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文字方塊 18">
            <a:extLst>
              <a:ext uri="{FF2B5EF4-FFF2-40B4-BE49-F238E27FC236}">
                <a16:creationId xmlns:a16="http://schemas.microsoft.com/office/drawing/2014/main" id="{AD44960A-0EB5-0824-080F-5C592778C4AB}"/>
              </a:ext>
            </a:extLst>
          </p:cNvPr>
          <p:cNvSpPr txBox="1"/>
          <p:nvPr/>
        </p:nvSpPr>
        <p:spPr>
          <a:xfrm>
            <a:off x="7875743" y="1544776"/>
            <a:ext cx="825484" cy="246221"/>
          </a:xfrm>
          <a:prstGeom prst="rect">
            <a:avLst/>
          </a:prstGeom>
          <a:noFill/>
        </p:spPr>
        <p:txBody>
          <a:bodyPr wrap="square" rtlCol="0">
            <a:spAutoFit/>
          </a:bodyPr>
          <a:lstStyle/>
          <a:p>
            <a:r>
              <a:rPr lang="en-US" altLang="zh-HK" sz="1000" err="1">
                <a:solidFill>
                  <a:srgbClr val="FB9705"/>
                </a:solidFill>
              </a:rPr>
              <a:t>Obs</a:t>
            </a:r>
            <a:r>
              <a:rPr lang="en-US" altLang="zh-HK" sz="1000">
                <a:solidFill>
                  <a:srgbClr val="FB9705"/>
                </a:solidFill>
              </a:rPr>
              <a:t> 1</a:t>
            </a:r>
            <a:endParaRPr lang="zh-HK" altLang="en-US" sz="1000">
              <a:solidFill>
                <a:srgbClr val="FB9705"/>
              </a:solidFill>
            </a:endParaRPr>
          </a:p>
        </p:txBody>
      </p:sp>
      <p:sp>
        <p:nvSpPr>
          <p:cNvPr id="20" name="文字方塊 19">
            <a:extLst>
              <a:ext uri="{FF2B5EF4-FFF2-40B4-BE49-F238E27FC236}">
                <a16:creationId xmlns:a16="http://schemas.microsoft.com/office/drawing/2014/main" id="{979E7362-29B9-818B-25CA-230D433CE311}"/>
              </a:ext>
            </a:extLst>
          </p:cNvPr>
          <p:cNvSpPr txBox="1"/>
          <p:nvPr/>
        </p:nvSpPr>
        <p:spPr>
          <a:xfrm>
            <a:off x="7875743" y="3941007"/>
            <a:ext cx="825484" cy="246221"/>
          </a:xfrm>
          <a:prstGeom prst="rect">
            <a:avLst/>
          </a:prstGeom>
          <a:noFill/>
        </p:spPr>
        <p:txBody>
          <a:bodyPr wrap="square" rtlCol="0">
            <a:spAutoFit/>
          </a:bodyPr>
          <a:lstStyle/>
          <a:p>
            <a:r>
              <a:rPr lang="en-US" altLang="zh-HK" sz="1000" b="1" err="1">
                <a:solidFill>
                  <a:srgbClr val="26457C"/>
                </a:solidFill>
              </a:rPr>
              <a:t>Obs</a:t>
            </a:r>
            <a:r>
              <a:rPr lang="en-US" altLang="zh-HK" sz="1000" b="1">
                <a:solidFill>
                  <a:srgbClr val="26457C"/>
                </a:solidFill>
              </a:rPr>
              <a:t> 2</a:t>
            </a:r>
            <a:endParaRPr lang="zh-HK" altLang="en-US" sz="1000" b="1">
              <a:solidFill>
                <a:srgbClr val="26457C"/>
              </a:solidFill>
            </a:endParaRPr>
          </a:p>
        </p:txBody>
      </p:sp>
      <p:sp>
        <p:nvSpPr>
          <p:cNvPr id="2" name="橢圓 1">
            <a:extLst>
              <a:ext uri="{FF2B5EF4-FFF2-40B4-BE49-F238E27FC236}">
                <a16:creationId xmlns:a16="http://schemas.microsoft.com/office/drawing/2014/main" id="{39784074-9AB6-FB38-BD90-7137915D7AC6}"/>
              </a:ext>
            </a:extLst>
          </p:cNvPr>
          <p:cNvSpPr/>
          <p:nvPr/>
        </p:nvSpPr>
        <p:spPr>
          <a:xfrm>
            <a:off x="8701227" y="270639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橢圓 6">
            <a:extLst>
              <a:ext uri="{FF2B5EF4-FFF2-40B4-BE49-F238E27FC236}">
                <a16:creationId xmlns:a16="http://schemas.microsoft.com/office/drawing/2014/main" id="{E8907C7B-1E47-ECF0-BB2F-D7915FEB4E3C}"/>
              </a:ext>
            </a:extLst>
          </p:cNvPr>
          <p:cNvSpPr/>
          <p:nvPr/>
        </p:nvSpPr>
        <p:spPr>
          <a:xfrm>
            <a:off x="8853627" y="299354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橢圓 20">
            <a:extLst>
              <a:ext uri="{FF2B5EF4-FFF2-40B4-BE49-F238E27FC236}">
                <a16:creationId xmlns:a16="http://schemas.microsoft.com/office/drawing/2014/main" id="{C6C5C0D2-6CC6-ECA6-5F63-5C8C257D5BC3}"/>
              </a:ext>
            </a:extLst>
          </p:cNvPr>
          <p:cNvSpPr/>
          <p:nvPr/>
        </p:nvSpPr>
        <p:spPr>
          <a:xfrm>
            <a:off x="8969131" y="2724040"/>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2" name="橢圓 21">
            <a:extLst>
              <a:ext uri="{FF2B5EF4-FFF2-40B4-BE49-F238E27FC236}">
                <a16:creationId xmlns:a16="http://schemas.microsoft.com/office/drawing/2014/main" id="{3776B61A-C63C-5D5F-3B9A-6943B6D3C40A}"/>
              </a:ext>
            </a:extLst>
          </p:cNvPr>
          <p:cNvSpPr/>
          <p:nvPr/>
        </p:nvSpPr>
        <p:spPr>
          <a:xfrm>
            <a:off x="9094259" y="2916545"/>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橢圓 22">
            <a:extLst>
              <a:ext uri="{FF2B5EF4-FFF2-40B4-BE49-F238E27FC236}">
                <a16:creationId xmlns:a16="http://schemas.microsoft.com/office/drawing/2014/main" id="{400F6FC8-B3FF-B40B-AD6E-F7F26FBACB0F}"/>
              </a:ext>
            </a:extLst>
          </p:cNvPr>
          <p:cNvSpPr/>
          <p:nvPr/>
        </p:nvSpPr>
        <p:spPr>
          <a:xfrm>
            <a:off x="8285736" y="292617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4" name="橢圓 23">
            <a:extLst>
              <a:ext uri="{FF2B5EF4-FFF2-40B4-BE49-F238E27FC236}">
                <a16:creationId xmlns:a16="http://schemas.microsoft.com/office/drawing/2014/main" id="{BA538BD2-F2FD-324A-4F45-88942EF153A7}"/>
              </a:ext>
            </a:extLst>
          </p:cNvPr>
          <p:cNvSpPr/>
          <p:nvPr/>
        </p:nvSpPr>
        <p:spPr>
          <a:xfrm>
            <a:off x="8438136" y="321332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橢圓 24">
            <a:extLst>
              <a:ext uri="{FF2B5EF4-FFF2-40B4-BE49-F238E27FC236}">
                <a16:creationId xmlns:a16="http://schemas.microsoft.com/office/drawing/2014/main" id="{27C6347B-FED1-0C04-35F6-3C5D5831CF16}"/>
              </a:ext>
            </a:extLst>
          </p:cNvPr>
          <p:cNvSpPr/>
          <p:nvPr/>
        </p:nvSpPr>
        <p:spPr>
          <a:xfrm>
            <a:off x="8553640" y="294381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6" name="橢圓 25">
            <a:extLst>
              <a:ext uri="{FF2B5EF4-FFF2-40B4-BE49-F238E27FC236}">
                <a16:creationId xmlns:a16="http://schemas.microsoft.com/office/drawing/2014/main" id="{6C6526F0-87CD-D1E8-1A41-01587B8B8DFC}"/>
              </a:ext>
            </a:extLst>
          </p:cNvPr>
          <p:cNvSpPr/>
          <p:nvPr/>
        </p:nvSpPr>
        <p:spPr>
          <a:xfrm>
            <a:off x="8678768" y="313632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7" name="橢圓 26">
            <a:extLst>
              <a:ext uri="{FF2B5EF4-FFF2-40B4-BE49-F238E27FC236}">
                <a16:creationId xmlns:a16="http://schemas.microsoft.com/office/drawing/2014/main" id="{B85C76A3-195B-C333-70CD-4F268748EFEB}"/>
              </a:ext>
            </a:extLst>
          </p:cNvPr>
          <p:cNvSpPr/>
          <p:nvPr/>
        </p:nvSpPr>
        <p:spPr>
          <a:xfrm>
            <a:off x="8805502" y="231015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8" name="橢圓 27">
            <a:extLst>
              <a:ext uri="{FF2B5EF4-FFF2-40B4-BE49-F238E27FC236}">
                <a16:creationId xmlns:a16="http://schemas.microsoft.com/office/drawing/2014/main" id="{C9E1C675-AB88-3310-4EB1-5955BFED11F4}"/>
              </a:ext>
            </a:extLst>
          </p:cNvPr>
          <p:cNvSpPr/>
          <p:nvPr/>
        </p:nvSpPr>
        <p:spPr>
          <a:xfrm>
            <a:off x="8957902" y="259730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9" name="橢圓 28">
            <a:extLst>
              <a:ext uri="{FF2B5EF4-FFF2-40B4-BE49-F238E27FC236}">
                <a16:creationId xmlns:a16="http://schemas.microsoft.com/office/drawing/2014/main" id="{7DC576F0-B74F-12D2-111B-FF522DBCC445}"/>
              </a:ext>
            </a:extLst>
          </p:cNvPr>
          <p:cNvSpPr/>
          <p:nvPr/>
        </p:nvSpPr>
        <p:spPr>
          <a:xfrm>
            <a:off x="9073406" y="232779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0" name="橢圓 29">
            <a:extLst>
              <a:ext uri="{FF2B5EF4-FFF2-40B4-BE49-F238E27FC236}">
                <a16:creationId xmlns:a16="http://schemas.microsoft.com/office/drawing/2014/main" id="{C3AF026E-A8B9-2D56-AB23-0CF4598D660A}"/>
              </a:ext>
            </a:extLst>
          </p:cNvPr>
          <p:cNvSpPr/>
          <p:nvPr/>
        </p:nvSpPr>
        <p:spPr>
          <a:xfrm>
            <a:off x="9198534" y="252030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1" name="橢圓 30">
            <a:extLst>
              <a:ext uri="{FF2B5EF4-FFF2-40B4-BE49-F238E27FC236}">
                <a16:creationId xmlns:a16="http://schemas.microsoft.com/office/drawing/2014/main" id="{D53D72E8-8B88-AF35-F654-85D4281C5EF6}"/>
              </a:ext>
            </a:extLst>
          </p:cNvPr>
          <p:cNvSpPr/>
          <p:nvPr/>
        </p:nvSpPr>
        <p:spPr>
          <a:xfrm>
            <a:off x="9248263" y="274329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2" name="橢圓 31">
            <a:extLst>
              <a:ext uri="{FF2B5EF4-FFF2-40B4-BE49-F238E27FC236}">
                <a16:creationId xmlns:a16="http://schemas.microsoft.com/office/drawing/2014/main" id="{A1EA4202-BE61-3C4E-D471-C41298C0F622}"/>
              </a:ext>
            </a:extLst>
          </p:cNvPr>
          <p:cNvSpPr/>
          <p:nvPr/>
        </p:nvSpPr>
        <p:spPr>
          <a:xfrm>
            <a:off x="9400663" y="303044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3" name="橢圓 32">
            <a:extLst>
              <a:ext uri="{FF2B5EF4-FFF2-40B4-BE49-F238E27FC236}">
                <a16:creationId xmlns:a16="http://schemas.microsoft.com/office/drawing/2014/main" id="{70249A3C-6D34-1136-3CD6-0735A38E2AC5}"/>
              </a:ext>
            </a:extLst>
          </p:cNvPr>
          <p:cNvSpPr/>
          <p:nvPr/>
        </p:nvSpPr>
        <p:spPr>
          <a:xfrm>
            <a:off x="9516167" y="276093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4" name="橢圓 33">
            <a:extLst>
              <a:ext uri="{FF2B5EF4-FFF2-40B4-BE49-F238E27FC236}">
                <a16:creationId xmlns:a16="http://schemas.microsoft.com/office/drawing/2014/main" id="{7F3DE0F9-3DAE-CFA8-A19F-7F05CD69C2D6}"/>
              </a:ext>
            </a:extLst>
          </p:cNvPr>
          <p:cNvSpPr/>
          <p:nvPr/>
        </p:nvSpPr>
        <p:spPr>
          <a:xfrm>
            <a:off x="9641295" y="295344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5" name="橢圓 34">
            <a:extLst>
              <a:ext uri="{FF2B5EF4-FFF2-40B4-BE49-F238E27FC236}">
                <a16:creationId xmlns:a16="http://schemas.microsoft.com/office/drawing/2014/main" id="{B8B60AB6-A635-4179-1FC1-56B320B9B5F0}"/>
              </a:ext>
            </a:extLst>
          </p:cNvPr>
          <p:cNvSpPr/>
          <p:nvPr/>
        </p:nvSpPr>
        <p:spPr>
          <a:xfrm>
            <a:off x="8853627" y="316680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6" name="橢圓 35">
            <a:extLst>
              <a:ext uri="{FF2B5EF4-FFF2-40B4-BE49-F238E27FC236}">
                <a16:creationId xmlns:a16="http://schemas.microsoft.com/office/drawing/2014/main" id="{14C00A9C-4C15-DEA7-C15B-234E36181919}"/>
              </a:ext>
            </a:extLst>
          </p:cNvPr>
          <p:cNvSpPr/>
          <p:nvPr/>
        </p:nvSpPr>
        <p:spPr>
          <a:xfrm>
            <a:off x="9006027" y="345395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7" name="橢圓 36">
            <a:extLst>
              <a:ext uri="{FF2B5EF4-FFF2-40B4-BE49-F238E27FC236}">
                <a16:creationId xmlns:a16="http://schemas.microsoft.com/office/drawing/2014/main" id="{24016FE1-C4A2-C9F3-44FC-5F50364E0D37}"/>
              </a:ext>
            </a:extLst>
          </p:cNvPr>
          <p:cNvSpPr/>
          <p:nvPr/>
        </p:nvSpPr>
        <p:spPr>
          <a:xfrm>
            <a:off x="9121531" y="3184449"/>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8" name="橢圓 37">
            <a:extLst>
              <a:ext uri="{FF2B5EF4-FFF2-40B4-BE49-F238E27FC236}">
                <a16:creationId xmlns:a16="http://schemas.microsoft.com/office/drawing/2014/main" id="{EA08F0D7-3206-6A55-4105-ED688C97E987}"/>
              </a:ext>
            </a:extLst>
          </p:cNvPr>
          <p:cNvSpPr/>
          <p:nvPr/>
        </p:nvSpPr>
        <p:spPr>
          <a:xfrm>
            <a:off x="9246659" y="3376954"/>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9" name="橢圓 38">
            <a:extLst>
              <a:ext uri="{FF2B5EF4-FFF2-40B4-BE49-F238E27FC236}">
                <a16:creationId xmlns:a16="http://schemas.microsoft.com/office/drawing/2014/main" id="{2048A929-C107-9601-7F3F-0B1C1E7BBBCE}"/>
              </a:ext>
            </a:extLst>
          </p:cNvPr>
          <p:cNvSpPr/>
          <p:nvPr/>
        </p:nvSpPr>
        <p:spPr>
          <a:xfrm>
            <a:off x="9219388" y="2223525"/>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0" name="橢圓 39">
            <a:extLst>
              <a:ext uri="{FF2B5EF4-FFF2-40B4-BE49-F238E27FC236}">
                <a16:creationId xmlns:a16="http://schemas.microsoft.com/office/drawing/2014/main" id="{4FE07CC8-A36E-4D52-ECE0-1B2D3895111C}"/>
              </a:ext>
            </a:extLst>
          </p:cNvPr>
          <p:cNvSpPr/>
          <p:nvPr/>
        </p:nvSpPr>
        <p:spPr>
          <a:xfrm>
            <a:off x="9371788" y="2510680"/>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1" name="橢圓 40">
            <a:extLst>
              <a:ext uri="{FF2B5EF4-FFF2-40B4-BE49-F238E27FC236}">
                <a16:creationId xmlns:a16="http://schemas.microsoft.com/office/drawing/2014/main" id="{74CF18C1-8EAE-05B6-FF29-FC8AA558BE1A}"/>
              </a:ext>
            </a:extLst>
          </p:cNvPr>
          <p:cNvSpPr/>
          <p:nvPr/>
        </p:nvSpPr>
        <p:spPr>
          <a:xfrm>
            <a:off x="9487292" y="2241171"/>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2" name="橢圓 41">
            <a:extLst>
              <a:ext uri="{FF2B5EF4-FFF2-40B4-BE49-F238E27FC236}">
                <a16:creationId xmlns:a16="http://schemas.microsoft.com/office/drawing/2014/main" id="{5BC64E99-9B93-75BE-0111-67324F1592EC}"/>
              </a:ext>
            </a:extLst>
          </p:cNvPr>
          <p:cNvSpPr/>
          <p:nvPr/>
        </p:nvSpPr>
        <p:spPr>
          <a:xfrm>
            <a:off x="9612420" y="2433676"/>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3" name="橢圓 42">
            <a:extLst>
              <a:ext uri="{FF2B5EF4-FFF2-40B4-BE49-F238E27FC236}">
                <a16:creationId xmlns:a16="http://schemas.microsoft.com/office/drawing/2014/main" id="{A1B47533-7AA2-9816-94FA-EF0F3E391B47}"/>
              </a:ext>
            </a:extLst>
          </p:cNvPr>
          <p:cNvSpPr/>
          <p:nvPr/>
        </p:nvSpPr>
        <p:spPr>
          <a:xfrm>
            <a:off x="9296392" y="3214927"/>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4" name="橢圓 43">
            <a:extLst>
              <a:ext uri="{FF2B5EF4-FFF2-40B4-BE49-F238E27FC236}">
                <a16:creationId xmlns:a16="http://schemas.microsoft.com/office/drawing/2014/main" id="{D05FB507-BBB2-7787-7C4B-7F93F59D4EBB}"/>
              </a:ext>
            </a:extLst>
          </p:cNvPr>
          <p:cNvSpPr/>
          <p:nvPr/>
        </p:nvSpPr>
        <p:spPr>
          <a:xfrm>
            <a:off x="9448792" y="3502082"/>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5" name="橢圓 44">
            <a:extLst>
              <a:ext uri="{FF2B5EF4-FFF2-40B4-BE49-F238E27FC236}">
                <a16:creationId xmlns:a16="http://schemas.microsoft.com/office/drawing/2014/main" id="{668F2751-1C98-A1F8-151B-E759EB6ADC1D}"/>
              </a:ext>
            </a:extLst>
          </p:cNvPr>
          <p:cNvSpPr/>
          <p:nvPr/>
        </p:nvSpPr>
        <p:spPr>
          <a:xfrm>
            <a:off x="9564296" y="3232573"/>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6" name="橢圓 45">
            <a:extLst>
              <a:ext uri="{FF2B5EF4-FFF2-40B4-BE49-F238E27FC236}">
                <a16:creationId xmlns:a16="http://schemas.microsoft.com/office/drawing/2014/main" id="{E1B1D9CE-E005-54BD-F33E-1EE7578C636F}"/>
              </a:ext>
            </a:extLst>
          </p:cNvPr>
          <p:cNvSpPr/>
          <p:nvPr/>
        </p:nvSpPr>
        <p:spPr>
          <a:xfrm>
            <a:off x="9689424" y="3425078"/>
            <a:ext cx="134765" cy="123433"/>
          </a:xfrm>
          <a:prstGeom prst="ellipse">
            <a:avLst/>
          </a:prstGeom>
          <a:solidFill>
            <a:srgbClr val="FFD966"/>
          </a:solidFill>
          <a:ln>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7" name="矩形 46">
            <a:extLst>
              <a:ext uri="{FF2B5EF4-FFF2-40B4-BE49-F238E27FC236}">
                <a16:creationId xmlns:a16="http://schemas.microsoft.com/office/drawing/2014/main" id="{5A7662C3-635F-0687-3A4B-5E1B7CA6BCEA}"/>
              </a:ext>
            </a:extLst>
          </p:cNvPr>
          <p:cNvSpPr/>
          <p:nvPr/>
        </p:nvSpPr>
        <p:spPr>
          <a:xfrm>
            <a:off x="8678768" y="2451232"/>
            <a:ext cx="770024" cy="733216"/>
          </a:xfrm>
          <a:prstGeom prst="rect">
            <a:avLst/>
          </a:prstGeom>
          <a:noFill/>
          <a:ln w="38100">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48" name="群組 47">
            <a:extLst>
              <a:ext uri="{FF2B5EF4-FFF2-40B4-BE49-F238E27FC236}">
                <a16:creationId xmlns:a16="http://schemas.microsoft.com/office/drawing/2014/main" id="{A75D4CC7-B2A9-26A6-B027-B5A5DA779196}"/>
              </a:ext>
            </a:extLst>
          </p:cNvPr>
          <p:cNvGrpSpPr/>
          <p:nvPr/>
        </p:nvGrpSpPr>
        <p:grpSpPr>
          <a:xfrm>
            <a:off x="1066891" y="1144627"/>
            <a:ext cx="6666473" cy="5454939"/>
            <a:chOff x="5761609" y="1278385"/>
            <a:chExt cx="6050262" cy="4862977"/>
          </a:xfrm>
        </p:grpSpPr>
        <p:grpSp>
          <p:nvGrpSpPr>
            <p:cNvPr id="49" name="群組 48">
              <a:extLst>
                <a:ext uri="{FF2B5EF4-FFF2-40B4-BE49-F238E27FC236}">
                  <a16:creationId xmlns:a16="http://schemas.microsoft.com/office/drawing/2014/main" id="{9819C6A2-C824-E554-27FE-EF6FD5B550FC}"/>
                </a:ext>
              </a:extLst>
            </p:cNvPr>
            <p:cNvGrpSpPr/>
            <p:nvPr/>
          </p:nvGrpSpPr>
          <p:grpSpPr>
            <a:xfrm>
              <a:off x="5761609" y="1278385"/>
              <a:ext cx="6050262" cy="4862977"/>
              <a:chOff x="6463707" y="1924191"/>
              <a:chExt cx="5370939" cy="4286250"/>
            </a:xfrm>
          </p:grpSpPr>
          <p:pic>
            <p:nvPicPr>
              <p:cNvPr id="52" name="圖片 51">
                <a:extLst>
                  <a:ext uri="{FF2B5EF4-FFF2-40B4-BE49-F238E27FC236}">
                    <a16:creationId xmlns:a16="http://schemas.microsoft.com/office/drawing/2014/main" id="{15C0AF13-52AA-2409-0298-9BA99F41BB6D}"/>
                  </a:ext>
                </a:extLst>
              </p:cNvPr>
              <p:cNvPicPr>
                <a:picLocks noChangeAspect="1"/>
              </p:cNvPicPr>
              <p:nvPr/>
            </p:nvPicPr>
            <p:blipFill rotWithShape="1">
              <a:blip r:embed="rId5"/>
              <a:srcRect l="891" t="2784" b="1515"/>
              <a:stretch/>
            </p:blipFill>
            <p:spPr>
              <a:xfrm>
                <a:off x="6463707" y="1924191"/>
                <a:ext cx="5370939" cy="4286250"/>
              </a:xfrm>
              <a:prstGeom prst="rect">
                <a:avLst/>
              </a:prstGeom>
            </p:spPr>
          </p:pic>
          <p:sp>
            <p:nvSpPr>
              <p:cNvPr id="53" name="文字方塊 52">
                <a:extLst>
                  <a:ext uri="{FF2B5EF4-FFF2-40B4-BE49-F238E27FC236}">
                    <a16:creationId xmlns:a16="http://schemas.microsoft.com/office/drawing/2014/main" id="{1D8D3D4C-3B4D-7CC0-ACCC-1FF56F61D2E0}"/>
                  </a:ext>
                </a:extLst>
              </p:cNvPr>
              <p:cNvSpPr txBox="1"/>
              <p:nvPr/>
            </p:nvSpPr>
            <p:spPr>
              <a:xfrm>
                <a:off x="7428502" y="2302375"/>
                <a:ext cx="1236981" cy="406914"/>
              </a:xfrm>
              <a:prstGeom prst="rect">
                <a:avLst/>
              </a:prstGeom>
              <a:solidFill>
                <a:schemeClr val="bg1"/>
              </a:solidFill>
              <a:ln>
                <a:solidFill>
                  <a:schemeClr val="tx1"/>
                </a:solidFill>
              </a:ln>
            </p:spPr>
            <p:txBody>
              <a:bodyPr wrap="square" rtlCol="0">
                <a:spAutoFit/>
              </a:bodyPr>
              <a:lstStyle/>
              <a:p>
                <a:pPr marL="171450" indent="-171450">
                  <a:buFont typeface="Arial" panose="020B0604020202020204" pitchFamily="34" charset="0"/>
                  <a:buChar char="•"/>
                </a:pPr>
                <a:r>
                  <a:rPr lang="en-US" altLang="zh-TW" sz="1200">
                    <a:solidFill>
                      <a:srgbClr val="FF0000"/>
                    </a:solidFill>
                  </a:rPr>
                  <a:t>Stars 1yr ago</a:t>
                </a:r>
              </a:p>
              <a:p>
                <a:pPr marL="171450" indent="-171450">
                  <a:buFont typeface="Arial" panose="020B0604020202020204" pitchFamily="34" charset="0"/>
                  <a:buChar char="•"/>
                </a:pPr>
                <a:endParaRPr lang="en-US" altLang="zh-TW" sz="1200">
                  <a:solidFill>
                    <a:srgbClr val="FF0000"/>
                  </a:solidFill>
                </a:endParaRPr>
              </a:p>
            </p:txBody>
          </p:sp>
        </p:grpSp>
        <p:pic>
          <p:nvPicPr>
            <p:cNvPr id="50" name="圖片 49">
              <a:extLst>
                <a:ext uri="{FF2B5EF4-FFF2-40B4-BE49-F238E27FC236}">
                  <a16:creationId xmlns:a16="http://schemas.microsoft.com/office/drawing/2014/main" id="{CA2D9611-B18B-F736-6EF5-4718CE6ABF41}"/>
                </a:ext>
              </a:extLst>
            </p:cNvPr>
            <p:cNvPicPr>
              <a:picLocks noChangeAspect="1"/>
            </p:cNvPicPr>
            <p:nvPr/>
          </p:nvPicPr>
          <p:blipFill rotWithShape="1">
            <a:blip r:embed="rId6"/>
            <a:srcRect l="10304" t="6031" r="17786" b="6062"/>
            <a:stretch/>
          </p:blipFill>
          <p:spPr>
            <a:xfrm>
              <a:off x="6651756" y="1563533"/>
              <a:ext cx="4112111" cy="4122043"/>
            </a:xfrm>
            <a:prstGeom prst="rect">
              <a:avLst/>
            </a:prstGeom>
          </p:spPr>
        </p:pic>
      </p:grpSp>
      <p:sp>
        <p:nvSpPr>
          <p:cNvPr id="12" name="箭號: 向右 11">
            <a:extLst>
              <a:ext uri="{FF2B5EF4-FFF2-40B4-BE49-F238E27FC236}">
                <a16:creationId xmlns:a16="http://schemas.microsoft.com/office/drawing/2014/main" id="{4C004686-FF98-4F38-9DB4-18FBB2F7B4CE}"/>
              </a:ext>
            </a:extLst>
          </p:cNvPr>
          <p:cNvSpPr/>
          <p:nvPr/>
        </p:nvSpPr>
        <p:spPr>
          <a:xfrm rot="6934343">
            <a:off x="378046" y="2265249"/>
            <a:ext cx="2592084" cy="9560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dirty="0"/>
              <a:t>Motion</a:t>
            </a:r>
            <a:endParaRPr lang="zh-TW" altLang="en-US" dirty="0"/>
          </a:p>
        </p:txBody>
      </p:sp>
      <p:sp>
        <p:nvSpPr>
          <p:cNvPr id="13" name="箭號: 向下 12">
            <a:extLst>
              <a:ext uri="{FF2B5EF4-FFF2-40B4-BE49-F238E27FC236}">
                <a16:creationId xmlns:a16="http://schemas.microsoft.com/office/drawing/2014/main" id="{6958FEE5-B7A5-9E60-9BAD-C63E4F265D61}"/>
              </a:ext>
            </a:extLst>
          </p:cNvPr>
          <p:cNvSpPr/>
          <p:nvPr/>
        </p:nvSpPr>
        <p:spPr>
          <a:xfrm rot="20253845">
            <a:off x="3074799" y="3597293"/>
            <a:ext cx="403192" cy="743967"/>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星形: 五角 14">
            <a:extLst>
              <a:ext uri="{FF2B5EF4-FFF2-40B4-BE49-F238E27FC236}">
                <a16:creationId xmlns:a16="http://schemas.microsoft.com/office/drawing/2014/main" id="{0C178FF9-BEF0-F1EB-2729-3E89E0662B1A}"/>
              </a:ext>
            </a:extLst>
          </p:cNvPr>
          <p:cNvSpPr/>
          <p:nvPr/>
        </p:nvSpPr>
        <p:spPr>
          <a:xfrm>
            <a:off x="3373382" y="4399057"/>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星形: 五角 16">
            <a:extLst>
              <a:ext uri="{FF2B5EF4-FFF2-40B4-BE49-F238E27FC236}">
                <a16:creationId xmlns:a16="http://schemas.microsoft.com/office/drawing/2014/main" id="{EBA1B056-65D6-BF2A-CD3F-2A5CC3D98480}"/>
              </a:ext>
            </a:extLst>
          </p:cNvPr>
          <p:cNvSpPr/>
          <p:nvPr/>
        </p:nvSpPr>
        <p:spPr>
          <a:xfrm>
            <a:off x="3241728" y="2171266"/>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8" name="星形: 五角 17">
            <a:extLst>
              <a:ext uri="{FF2B5EF4-FFF2-40B4-BE49-F238E27FC236}">
                <a16:creationId xmlns:a16="http://schemas.microsoft.com/office/drawing/2014/main" id="{20F28327-ED39-2B8E-24F9-69494F7DFFB8}"/>
              </a:ext>
            </a:extLst>
          </p:cNvPr>
          <p:cNvSpPr/>
          <p:nvPr/>
        </p:nvSpPr>
        <p:spPr>
          <a:xfrm>
            <a:off x="5411018" y="5171265"/>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5" name="星形: 五角 54">
            <a:extLst>
              <a:ext uri="{FF2B5EF4-FFF2-40B4-BE49-F238E27FC236}">
                <a16:creationId xmlns:a16="http://schemas.microsoft.com/office/drawing/2014/main" id="{5D307DFE-35F7-ECBC-302C-E538696BCC12}"/>
              </a:ext>
            </a:extLst>
          </p:cNvPr>
          <p:cNvSpPr/>
          <p:nvPr/>
        </p:nvSpPr>
        <p:spPr>
          <a:xfrm>
            <a:off x="5889071" y="1964323"/>
            <a:ext cx="237755" cy="2596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文字方塊 5">
            <a:extLst>
              <a:ext uri="{FF2B5EF4-FFF2-40B4-BE49-F238E27FC236}">
                <a16:creationId xmlns:a16="http://schemas.microsoft.com/office/drawing/2014/main" id="{840E4061-8764-2B7F-3982-1A8022D9BEEF}"/>
              </a:ext>
            </a:extLst>
          </p:cNvPr>
          <p:cNvSpPr txBox="1"/>
          <p:nvPr/>
        </p:nvSpPr>
        <p:spPr>
          <a:xfrm>
            <a:off x="6360160" y="6599566"/>
            <a:ext cx="1373204" cy="246221"/>
          </a:xfrm>
          <a:prstGeom prst="rect">
            <a:avLst/>
          </a:prstGeom>
          <a:noFill/>
        </p:spPr>
        <p:txBody>
          <a:bodyPr wrap="square" rtlCol="0">
            <a:spAutoFit/>
          </a:bodyPr>
          <a:lstStyle/>
          <a:p>
            <a:r>
              <a:rPr lang="en-US" altLang="zh-HK" sz="1000" dirty="0">
                <a:solidFill>
                  <a:srgbClr val="FFFFCC"/>
                </a:solidFill>
              </a:rPr>
              <a:t>Modified from Li+24</a:t>
            </a:r>
            <a:endParaRPr lang="zh-HK" altLang="en-US" sz="1000" dirty="0">
              <a:solidFill>
                <a:srgbClr val="FFFFCC"/>
              </a:solidFill>
            </a:endParaRPr>
          </a:p>
        </p:txBody>
      </p:sp>
    </p:spTree>
    <p:extLst>
      <p:ext uri="{BB962C8B-B14F-4D97-AF65-F5344CB8AC3E}">
        <p14:creationId xmlns:p14="http://schemas.microsoft.com/office/powerpoint/2010/main" val="1898116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AB3E1-C5F4-1320-9461-1789F67E285A}"/>
            </a:ext>
          </a:extLst>
        </p:cNvPr>
        <p:cNvGrpSpPr/>
        <p:nvPr/>
      </p:nvGrpSpPr>
      <p:grpSpPr>
        <a:xfrm>
          <a:off x="0" y="0"/>
          <a:ext cx="0" cy="0"/>
          <a:chOff x="0" y="0"/>
          <a:chExt cx="0" cy="0"/>
        </a:xfrm>
      </p:grpSpPr>
      <p:pic>
        <p:nvPicPr>
          <p:cNvPr id="29" name="Picture 6">
            <a:extLst>
              <a:ext uri="{FF2B5EF4-FFF2-40B4-BE49-F238E27FC236}">
                <a16:creationId xmlns:a16="http://schemas.microsoft.com/office/drawing/2014/main" id="{C38E75FE-9C82-A2BD-5B6E-F29D6C2592B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4F8EEBEF-B7A1-BB8E-3B84-BC7C049CEFD3}"/>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pic>
        <p:nvPicPr>
          <p:cNvPr id="8" name="圖片 7">
            <a:extLst>
              <a:ext uri="{FF2B5EF4-FFF2-40B4-BE49-F238E27FC236}">
                <a16:creationId xmlns:a16="http://schemas.microsoft.com/office/drawing/2014/main" id="{CE603F57-19E2-050D-2ED5-217CDB92E73B}"/>
              </a:ext>
            </a:extLst>
          </p:cNvPr>
          <p:cNvPicPr>
            <a:picLocks noChangeAspect="1"/>
          </p:cNvPicPr>
          <p:nvPr/>
        </p:nvPicPr>
        <p:blipFill>
          <a:blip r:embed="rId4"/>
          <a:stretch>
            <a:fillRect/>
          </a:stretch>
        </p:blipFill>
        <p:spPr>
          <a:xfrm>
            <a:off x="1968783" y="1141302"/>
            <a:ext cx="8411749" cy="1190791"/>
          </a:xfrm>
          <a:prstGeom prst="rect">
            <a:avLst/>
          </a:prstGeom>
        </p:spPr>
      </p:pic>
      <p:sp>
        <p:nvSpPr>
          <p:cNvPr id="2" name="文字方塊 1">
            <a:extLst>
              <a:ext uri="{FF2B5EF4-FFF2-40B4-BE49-F238E27FC236}">
                <a16:creationId xmlns:a16="http://schemas.microsoft.com/office/drawing/2014/main" id="{0E2246E0-091C-410B-EA50-A7B32B1E1974}"/>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3" name="文字方塊 2">
            <a:extLst>
              <a:ext uri="{FF2B5EF4-FFF2-40B4-BE49-F238E27FC236}">
                <a16:creationId xmlns:a16="http://schemas.microsoft.com/office/drawing/2014/main" id="{BBFA1BB6-161B-B9DF-7029-696A694EC167}"/>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5" name="文字方塊 4">
            <a:extLst>
              <a:ext uri="{FF2B5EF4-FFF2-40B4-BE49-F238E27FC236}">
                <a16:creationId xmlns:a16="http://schemas.microsoft.com/office/drawing/2014/main" id="{B3165227-CCA5-1761-1994-76E9C7BB0BB9}"/>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grpSp>
        <p:nvGrpSpPr>
          <p:cNvPr id="4" name="群組 3">
            <a:extLst>
              <a:ext uri="{FF2B5EF4-FFF2-40B4-BE49-F238E27FC236}">
                <a16:creationId xmlns:a16="http://schemas.microsoft.com/office/drawing/2014/main" id="{9FA64038-F65C-963B-4D7A-E24D38FBF42A}"/>
              </a:ext>
            </a:extLst>
          </p:cNvPr>
          <p:cNvGrpSpPr/>
          <p:nvPr/>
        </p:nvGrpSpPr>
        <p:grpSpPr>
          <a:xfrm>
            <a:off x="0" y="2434552"/>
            <a:ext cx="12369282" cy="3966233"/>
            <a:chOff x="0" y="2434552"/>
            <a:chExt cx="12369282" cy="3966233"/>
          </a:xfrm>
        </p:grpSpPr>
        <p:pic>
          <p:nvPicPr>
            <p:cNvPr id="6" name="圖片 5" descr="一張含有 太空, space, 宇宙, 天體 的圖片&#10;&#10;AI 產生的內容可能不正確。">
              <a:extLst>
                <a:ext uri="{FF2B5EF4-FFF2-40B4-BE49-F238E27FC236}">
                  <a16:creationId xmlns:a16="http://schemas.microsoft.com/office/drawing/2014/main" id="{990504CF-4835-36A9-7DF2-47B8070452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434552"/>
              <a:ext cx="12192000" cy="3966233"/>
            </a:xfrm>
            <a:prstGeom prst="rect">
              <a:avLst/>
            </a:prstGeom>
          </p:spPr>
        </p:pic>
        <p:sp>
          <p:nvSpPr>
            <p:cNvPr id="7" name="文字方塊 6">
              <a:extLst>
                <a:ext uri="{FF2B5EF4-FFF2-40B4-BE49-F238E27FC236}">
                  <a16:creationId xmlns:a16="http://schemas.microsoft.com/office/drawing/2014/main" id="{FD84AFFB-C8D8-9472-6CEC-38284D0F8998}"/>
                </a:ext>
              </a:extLst>
            </p:cNvPr>
            <p:cNvSpPr txBox="1"/>
            <p:nvPr/>
          </p:nvSpPr>
          <p:spPr>
            <a:xfrm>
              <a:off x="10017136" y="6034327"/>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sp>
          <p:nvSpPr>
            <p:cNvPr id="11" name="文字方塊 10">
              <a:extLst>
                <a:ext uri="{FF2B5EF4-FFF2-40B4-BE49-F238E27FC236}">
                  <a16:creationId xmlns:a16="http://schemas.microsoft.com/office/drawing/2014/main" id="{EB996C1F-1D3F-618F-1BCF-7C0D4280FF55}"/>
                </a:ext>
              </a:extLst>
            </p:cNvPr>
            <p:cNvSpPr txBox="1"/>
            <p:nvPr/>
          </p:nvSpPr>
          <p:spPr>
            <a:xfrm>
              <a:off x="1482200" y="4669412"/>
              <a:ext cx="2144442" cy="1569660"/>
            </a:xfrm>
            <a:prstGeom prst="rect">
              <a:avLst/>
            </a:prstGeom>
            <a:noFill/>
          </p:spPr>
          <p:txBody>
            <a:bodyPr wrap="square" rtlCol="0">
              <a:spAutoFit/>
            </a:bodyPr>
            <a:lstStyle/>
            <a:p>
              <a:r>
                <a:rPr lang="en-US" altLang="zh-TW" sz="4800" dirty="0">
                  <a:solidFill>
                    <a:srgbClr val="7030A0"/>
                  </a:solidFill>
                </a:rPr>
                <a:t>-</a:t>
              </a:r>
              <a:r>
                <a:rPr lang="en-US" altLang="zh-TW" sz="4800" dirty="0" err="1">
                  <a:solidFill>
                    <a:srgbClr val="7030A0"/>
                  </a:solidFill>
                </a:rPr>
                <a:t>ve</a:t>
              </a:r>
              <a:endParaRPr lang="en-US" altLang="zh-TW" sz="4800" dirty="0">
                <a:solidFill>
                  <a:srgbClr val="7030A0"/>
                </a:solidFill>
              </a:endParaRPr>
            </a:p>
            <a:p>
              <a:endParaRPr lang="zh-TW" altLang="en-US" sz="4800" dirty="0">
                <a:solidFill>
                  <a:srgbClr val="7030A0"/>
                </a:solidFill>
              </a:endParaRPr>
            </a:p>
          </p:txBody>
        </p:sp>
        <p:sp>
          <p:nvSpPr>
            <p:cNvPr id="12" name="文字方塊 11">
              <a:extLst>
                <a:ext uri="{FF2B5EF4-FFF2-40B4-BE49-F238E27FC236}">
                  <a16:creationId xmlns:a16="http://schemas.microsoft.com/office/drawing/2014/main" id="{BAAE9587-DBD3-6A93-E7D8-81840947DAC1}"/>
                </a:ext>
              </a:extLst>
            </p:cNvPr>
            <p:cNvSpPr txBox="1"/>
            <p:nvPr/>
          </p:nvSpPr>
          <p:spPr>
            <a:xfrm>
              <a:off x="396240" y="5408075"/>
              <a:ext cx="1572543" cy="830997"/>
            </a:xfrm>
            <a:prstGeom prst="rect">
              <a:avLst/>
            </a:prstGeom>
            <a:noFill/>
          </p:spPr>
          <p:txBody>
            <a:bodyPr wrap="square" rtlCol="0">
              <a:spAutoFit/>
            </a:bodyPr>
            <a:lstStyle/>
            <a:p>
              <a:r>
                <a:rPr lang="en-US" altLang="zh-TW" sz="4800" dirty="0">
                  <a:solidFill>
                    <a:srgbClr val="FFFF00"/>
                  </a:solidFill>
                </a:rPr>
                <a:t>+</a:t>
              </a:r>
              <a:r>
                <a:rPr lang="en-US" altLang="zh-TW" sz="4800" dirty="0" err="1">
                  <a:solidFill>
                    <a:srgbClr val="FFFF00"/>
                  </a:solidFill>
                </a:rPr>
                <a:t>ve</a:t>
              </a:r>
              <a:endParaRPr lang="zh-TW" altLang="en-US" sz="4800" dirty="0">
                <a:solidFill>
                  <a:srgbClr val="FFFF00"/>
                </a:solidFill>
              </a:endParaRPr>
            </a:p>
          </p:txBody>
        </p:sp>
      </p:grpSp>
      <p:sp>
        <p:nvSpPr>
          <p:cNvPr id="13" name="文字方塊 12">
            <a:extLst>
              <a:ext uri="{FF2B5EF4-FFF2-40B4-BE49-F238E27FC236}">
                <a16:creationId xmlns:a16="http://schemas.microsoft.com/office/drawing/2014/main" id="{29543142-8A24-1183-B5D1-04F0288D9277}"/>
              </a:ext>
            </a:extLst>
          </p:cNvPr>
          <p:cNvSpPr txBox="1"/>
          <p:nvPr/>
        </p:nvSpPr>
        <p:spPr>
          <a:xfrm>
            <a:off x="6257400" y="3871063"/>
            <a:ext cx="1829960" cy="1569660"/>
          </a:xfrm>
          <a:prstGeom prst="rect">
            <a:avLst/>
          </a:prstGeom>
          <a:noFill/>
        </p:spPr>
        <p:txBody>
          <a:bodyPr wrap="square" rtlCol="0">
            <a:spAutoFit/>
          </a:bodyPr>
          <a:lstStyle/>
          <a:p>
            <a:r>
              <a:rPr lang="en-US" altLang="zh-TW" sz="4800" dirty="0">
                <a:solidFill>
                  <a:srgbClr val="7030A0"/>
                </a:solidFill>
              </a:rPr>
              <a:t>-</a:t>
            </a:r>
            <a:r>
              <a:rPr lang="en-US" altLang="zh-TW" sz="4800" dirty="0" err="1">
                <a:solidFill>
                  <a:srgbClr val="7030A0"/>
                </a:solidFill>
              </a:rPr>
              <a:t>ve</a:t>
            </a:r>
            <a:endParaRPr lang="en-US" altLang="zh-TW" sz="4800" dirty="0">
              <a:solidFill>
                <a:srgbClr val="7030A0"/>
              </a:solidFill>
            </a:endParaRPr>
          </a:p>
          <a:p>
            <a:endParaRPr lang="zh-TW" altLang="en-US" sz="4800" dirty="0">
              <a:solidFill>
                <a:srgbClr val="7030A0"/>
              </a:solidFill>
            </a:endParaRPr>
          </a:p>
        </p:txBody>
      </p:sp>
      <p:sp>
        <p:nvSpPr>
          <p:cNvPr id="14" name="文字方塊 13">
            <a:extLst>
              <a:ext uri="{FF2B5EF4-FFF2-40B4-BE49-F238E27FC236}">
                <a16:creationId xmlns:a16="http://schemas.microsoft.com/office/drawing/2014/main" id="{631903D5-C769-D028-2B45-CC5053C707A6}"/>
              </a:ext>
            </a:extLst>
          </p:cNvPr>
          <p:cNvSpPr txBox="1"/>
          <p:nvPr/>
        </p:nvSpPr>
        <p:spPr>
          <a:xfrm>
            <a:off x="7573005" y="5285954"/>
            <a:ext cx="1572543" cy="830997"/>
          </a:xfrm>
          <a:prstGeom prst="rect">
            <a:avLst/>
          </a:prstGeom>
          <a:noFill/>
        </p:spPr>
        <p:txBody>
          <a:bodyPr wrap="square" rtlCol="0">
            <a:spAutoFit/>
          </a:bodyPr>
          <a:lstStyle/>
          <a:p>
            <a:r>
              <a:rPr lang="en-US" altLang="zh-TW" sz="4800" dirty="0">
                <a:solidFill>
                  <a:srgbClr val="FFFF00"/>
                </a:solidFill>
              </a:rPr>
              <a:t>+</a:t>
            </a:r>
            <a:r>
              <a:rPr lang="en-US" altLang="zh-TW" sz="4800" dirty="0" err="1">
                <a:solidFill>
                  <a:srgbClr val="FFFF00"/>
                </a:solidFill>
              </a:rPr>
              <a:t>ve</a:t>
            </a:r>
            <a:endParaRPr lang="zh-TW" altLang="en-US" sz="4800" dirty="0">
              <a:solidFill>
                <a:srgbClr val="FFFF00"/>
              </a:solidFill>
            </a:endParaRPr>
          </a:p>
        </p:txBody>
      </p:sp>
      <p:cxnSp>
        <p:nvCxnSpPr>
          <p:cNvPr id="16" name="直線接點 15">
            <a:extLst>
              <a:ext uri="{FF2B5EF4-FFF2-40B4-BE49-F238E27FC236}">
                <a16:creationId xmlns:a16="http://schemas.microsoft.com/office/drawing/2014/main" id="{F2951108-7C88-B2EB-6234-5279EC3F8EA2}"/>
              </a:ext>
            </a:extLst>
          </p:cNvPr>
          <p:cNvCxnSpPr>
            <a:cxnSpLocks/>
          </p:cNvCxnSpPr>
          <p:nvPr/>
        </p:nvCxnSpPr>
        <p:spPr>
          <a:xfrm flipV="1">
            <a:off x="6032418" y="113976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sp>
        <p:nvSpPr>
          <p:cNvPr id="9" name="文字方塊 8">
            <a:extLst>
              <a:ext uri="{FF2B5EF4-FFF2-40B4-BE49-F238E27FC236}">
                <a16:creationId xmlns:a16="http://schemas.microsoft.com/office/drawing/2014/main" id="{C2ECC20C-D68E-7207-6741-13F68BDA86C3}"/>
              </a:ext>
            </a:extLst>
          </p:cNvPr>
          <p:cNvSpPr txBox="1"/>
          <p:nvPr/>
        </p:nvSpPr>
        <p:spPr>
          <a:xfrm>
            <a:off x="2425557" y="5741400"/>
            <a:ext cx="1455398" cy="369332"/>
          </a:xfrm>
          <a:prstGeom prst="rect">
            <a:avLst/>
          </a:prstGeom>
          <a:noFill/>
        </p:spPr>
        <p:txBody>
          <a:bodyPr wrap="none" rtlCol="0">
            <a:spAutoFit/>
          </a:bodyPr>
          <a:lstStyle/>
          <a:p>
            <a:r>
              <a:rPr lang="en-US" altLang="zh-TW" dirty="0">
                <a:solidFill>
                  <a:srgbClr val="FFFFFF"/>
                </a:solidFill>
              </a:rPr>
              <a:t>Critical curve </a:t>
            </a:r>
            <a:endParaRPr lang="zh-TW" altLang="en-US" dirty="0">
              <a:solidFill>
                <a:srgbClr val="FFFFFF"/>
              </a:solidFill>
            </a:endParaRPr>
          </a:p>
        </p:txBody>
      </p:sp>
    </p:spTree>
    <p:extLst>
      <p:ext uri="{BB962C8B-B14F-4D97-AF65-F5344CB8AC3E}">
        <p14:creationId xmlns:p14="http://schemas.microsoft.com/office/powerpoint/2010/main" val="1102075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8FE4AD-80D9-2971-E39A-B13154BA1A69}"/>
            </a:ext>
          </a:extLst>
        </p:cNvPr>
        <p:cNvGrpSpPr/>
        <p:nvPr/>
      </p:nvGrpSpPr>
      <p:grpSpPr>
        <a:xfrm>
          <a:off x="0" y="0"/>
          <a:ext cx="0" cy="0"/>
          <a:chOff x="0" y="0"/>
          <a:chExt cx="0" cy="0"/>
        </a:xfrm>
      </p:grpSpPr>
      <p:pic>
        <p:nvPicPr>
          <p:cNvPr id="16" name="圖片 15">
            <a:extLst>
              <a:ext uri="{FF2B5EF4-FFF2-40B4-BE49-F238E27FC236}">
                <a16:creationId xmlns:a16="http://schemas.microsoft.com/office/drawing/2014/main" id="{4C6DF72F-DBC5-4CAF-527B-EC44BAB77E43}"/>
              </a:ext>
            </a:extLst>
          </p:cNvPr>
          <p:cNvPicPr>
            <a:picLocks noChangeAspect="1"/>
          </p:cNvPicPr>
          <p:nvPr/>
        </p:nvPicPr>
        <p:blipFill>
          <a:blip r:embed="rId3"/>
          <a:stretch>
            <a:fillRect/>
          </a:stretch>
        </p:blipFill>
        <p:spPr>
          <a:xfrm>
            <a:off x="1968783" y="1141302"/>
            <a:ext cx="8411749" cy="1190791"/>
          </a:xfrm>
          <a:prstGeom prst="rect">
            <a:avLst/>
          </a:prstGeom>
        </p:spPr>
      </p:pic>
      <p:sp>
        <p:nvSpPr>
          <p:cNvPr id="18" name="文字方塊 17">
            <a:extLst>
              <a:ext uri="{FF2B5EF4-FFF2-40B4-BE49-F238E27FC236}">
                <a16:creationId xmlns:a16="http://schemas.microsoft.com/office/drawing/2014/main" id="{40A0A5E8-1F69-6721-4A78-B6B45443A216}"/>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19" name="文字方塊 18">
            <a:extLst>
              <a:ext uri="{FF2B5EF4-FFF2-40B4-BE49-F238E27FC236}">
                <a16:creationId xmlns:a16="http://schemas.microsoft.com/office/drawing/2014/main" id="{29A8C3EE-C132-846E-E9F5-0F47B9C9F772}"/>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20" name="文字方塊 19">
            <a:extLst>
              <a:ext uri="{FF2B5EF4-FFF2-40B4-BE49-F238E27FC236}">
                <a16:creationId xmlns:a16="http://schemas.microsoft.com/office/drawing/2014/main" id="{E9E1E310-3D05-A999-3620-7A679392CFB1}"/>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21" name="直線接點 20">
            <a:extLst>
              <a:ext uri="{FF2B5EF4-FFF2-40B4-BE49-F238E27FC236}">
                <a16:creationId xmlns:a16="http://schemas.microsoft.com/office/drawing/2014/main" id="{46095BCE-FEEA-F889-2A8A-A6DC7A0DF5F0}"/>
              </a:ext>
            </a:extLst>
          </p:cNvPr>
          <p:cNvCxnSpPr>
            <a:cxnSpLocks/>
          </p:cNvCxnSpPr>
          <p:nvPr/>
        </p:nvCxnSpPr>
        <p:spPr>
          <a:xfrm flipV="1">
            <a:off x="6032418" y="113976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pic>
        <p:nvPicPr>
          <p:cNvPr id="29" name="Picture 6">
            <a:extLst>
              <a:ext uri="{FF2B5EF4-FFF2-40B4-BE49-F238E27FC236}">
                <a16:creationId xmlns:a16="http://schemas.microsoft.com/office/drawing/2014/main" id="{90B6734B-1B86-9AC0-EDF3-629E0758647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E9138575-D588-7157-6BB1-75093D785F9B}"/>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pic>
        <p:nvPicPr>
          <p:cNvPr id="17" name="圖片 16">
            <a:extLst>
              <a:ext uri="{FF2B5EF4-FFF2-40B4-BE49-F238E27FC236}">
                <a16:creationId xmlns:a16="http://schemas.microsoft.com/office/drawing/2014/main" id="{B179C57C-4805-A99D-60C4-F9722F6AF0B7}"/>
              </a:ext>
            </a:extLst>
          </p:cNvPr>
          <p:cNvPicPr>
            <a:picLocks noChangeAspect="1"/>
          </p:cNvPicPr>
          <p:nvPr/>
        </p:nvPicPr>
        <p:blipFill>
          <a:blip r:embed="rId5"/>
          <a:stretch>
            <a:fillRect/>
          </a:stretch>
        </p:blipFill>
        <p:spPr>
          <a:xfrm>
            <a:off x="1219037" y="2817039"/>
            <a:ext cx="3400900" cy="3429479"/>
          </a:xfrm>
          <a:prstGeom prst="rect">
            <a:avLst/>
          </a:prstGeom>
        </p:spPr>
      </p:pic>
      <p:sp>
        <p:nvSpPr>
          <p:cNvPr id="4" name="矩形 3">
            <a:extLst>
              <a:ext uri="{FF2B5EF4-FFF2-40B4-BE49-F238E27FC236}">
                <a16:creationId xmlns:a16="http://schemas.microsoft.com/office/drawing/2014/main" id="{941D1361-3CDE-27EE-B074-9B6229C59B10}"/>
              </a:ext>
            </a:extLst>
          </p:cNvPr>
          <p:cNvSpPr/>
          <p:nvPr/>
        </p:nvSpPr>
        <p:spPr>
          <a:xfrm>
            <a:off x="1968782" y="1131142"/>
            <a:ext cx="1855965" cy="1190791"/>
          </a:xfrm>
          <a:prstGeom prst="rect">
            <a:avLst/>
          </a:prstGeom>
          <a:noFill/>
          <a:ln w="28575">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3" name="圖片 2">
            <a:extLst>
              <a:ext uri="{FF2B5EF4-FFF2-40B4-BE49-F238E27FC236}">
                <a16:creationId xmlns:a16="http://schemas.microsoft.com/office/drawing/2014/main" id="{55434678-8AB0-AC88-8888-BAD98EB72D1A}"/>
              </a:ext>
            </a:extLst>
          </p:cNvPr>
          <p:cNvPicPr>
            <a:picLocks noChangeAspect="1"/>
          </p:cNvPicPr>
          <p:nvPr/>
        </p:nvPicPr>
        <p:blipFill>
          <a:blip r:embed="rId6"/>
          <a:stretch>
            <a:fillRect/>
          </a:stretch>
        </p:blipFill>
        <p:spPr>
          <a:xfrm>
            <a:off x="5502628" y="2576145"/>
            <a:ext cx="5767677" cy="3911266"/>
          </a:xfrm>
          <a:prstGeom prst="rect">
            <a:avLst/>
          </a:prstGeom>
        </p:spPr>
      </p:pic>
      <p:sp>
        <p:nvSpPr>
          <p:cNvPr id="7" name="文字方塊 6">
            <a:extLst>
              <a:ext uri="{FF2B5EF4-FFF2-40B4-BE49-F238E27FC236}">
                <a16:creationId xmlns:a16="http://schemas.microsoft.com/office/drawing/2014/main" id="{C914D290-79C7-90AF-A302-BBB41A2143EF}"/>
              </a:ext>
            </a:extLst>
          </p:cNvPr>
          <p:cNvSpPr txBox="1"/>
          <p:nvPr/>
        </p:nvSpPr>
        <p:spPr>
          <a:xfrm>
            <a:off x="1219038" y="2463799"/>
            <a:ext cx="3400899" cy="338554"/>
          </a:xfrm>
          <a:prstGeom prst="rect">
            <a:avLst/>
          </a:prstGeom>
          <a:noFill/>
        </p:spPr>
        <p:txBody>
          <a:bodyPr wrap="square" rtlCol="0">
            <a:spAutoFit/>
          </a:bodyPr>
          <a:lstStyle/>
          <a:p>
            <a:r>
              <a:rPr lang="en-US" altLang="zh-HK" sz="1600" dirty="0">
                <a:solidFill>
                  <a:srgbClr val="FFFFCC"/>
                </a:solidFill>
              </a:rPr>
              <a:t>Snapshot from Palencia+25 simulation</a:t>
            </a:r>
            <a:endParaRPr lang="zh-HK" altLang="en-US" sz="1600" dirty="0">
              <a:solidFill>
                <a:srgbClr val="FFFFCC"/>
              </a:solidFill>
            </a:endParaRPr>
          </a:p>
        </p:txBody>
      </p:sp>
      <p:sp>
        <p:nvSpPr>
          <p:cNvPr id="2" name="文字方塊 1">
            <a:extLst>
              <a:ext uri="{FF2B5EF4-FFF2-40B4-BE49-F238E27FC236}">
                <a16:creationId xmlns:a16="http://schemas.microsoft.com/office/drawing/2014/main" id="{2CEDEA34-5B28-B468-9244-07A20D38C1F9}"/>
              </a:ext>
            </a:extLst>
          </p:cNvPr>
          <p:cNvSpPr txBox="1"/>
          <p:nvPr/>
        </p:nvSpPr>
        <p:spPr>
          <a:xfrm>
            <a:off x="2441642" y="1506169"/>
            <a:ext cx="1293779" cy="369332"/>
          </a:xfrm>
          <a:prstGeom prst="rect">
            <a:avLst/>
          </a:prstGeom>
          <a:noFill/>
        </p:spPr>
        <p:txBody>
          <a:bodyPr wrap="square" rtlCol="0">
            <a:spAutoFit/>
          </a:bodyPr>
          <a:lstStyle/>
          <a:p>
            <a:r>
              <a:rPr lang="el-GR" altLang="zh-TW" dirty="0"/>
              <a:t>μ</a:t>
            </a:r>
            <a:r>
              <a:rPr lang="en-US" altLang="zh-TW" dirty="0"/>
              <a:t> ~ +10</a:t>
            </a:r>
            <a:endParaRPr lang="zh-TW" altLang="en-US" dirty="0"/>
          </a:p>
        </p:txBody>
      </p:sp>
      <p:cxnSp>
        <p:nvCxnSpPr>
          <p:cNvPr id="6" name="直線接點 5">
            <a:extLst>
              <a:ext uri="{FF2B5EF4-FFF2-40B4-BE49-F238E27FC236}">
                <a16:creationId xmlns:a16="http://schemas.microsoft.com/office/drawing/2014/main" id="{7A7BC3D3-AE10-D172-00F6-8F1718021632}"/>
              </a:ext>
            </a:extLst>
          </p:cNvPr>
          <p:cNvCxnSpPr>
            <a:cxnSpLocks/>
          </p:cNvCxnSpPr>
          <p:nvPr/>
        </p:nvCxnSpPr>
        <p:spPr>
          <a:xfrm flipV="1">
            <a:off x="9020784" y="2817039"/>
            <a:ext cx="0" cy="3204382"/>
          </a:xfrm>
          <a:prstGeom prst="line">
            <a:avLst/>
          </a:prstGeom>
          <a:ln w="57150">
            <a:solidFill>
              <a:srgbClr val="EA0000"/>
            </a:solidFill>
          </a:ln>
        </p:spPr>
        <p:style>
          <a:lnRef idx="1">
            <a:schemeClr val="accent1"/>
          </a:lnRef>
          <a:fillRef idx="0">
            <a:schemeClr val="accent1"/>
          </a:fillRef>
          <a:effectRef idx="0">
            <a:schemeClr val="accent1"/>
          </a:effectRef>
          <a:fontRef idx="minor">
            <a:schemeClr val="tx1"/>
          </a:fontRef>
        </p:style>
      </p:cxnSp>
      <p:sp>
        <p:nvSpPr>
          <p:cNvPr id="5" name="文字方塊 4">
            <a:extLst>
              <a:ext uri="{FF2B5EF4-FFF2-40B4-BE49-F238E27FC236}">
                <a16:creationId xmlns:a16="http://schemas.microsoft.com/office/drawing/2014/main" id="{02FC51E3-2013-D654-B3D6-165AB080D3A9}"/>
              </a:ext>
            </a:extLst>
          </p:cNvPr>
          <p:cNvSpPr txBox="1"/>
          <p:nvPr/>
        </p:nvSpPr>
        <p:spPr>
          <a:xfrm>
            <a:off x="9020784" y="2817039"/>
            <a:ext cx="1293779" cy="369332"/>
          </a:xfrm>
          <a:prstGeom prst="rect">
            <a:avLst/>
          </a:prstGeom>
          <a:noFill/>
        </p:spPr>
        <p:txBody>
          <a:bodyPr wrap="square" rtlCol="0">
            <a:spAutoFit/>
          </a:bodyPr>
          <a:lstStyle/>
          <a:p>
            <a:r>
              <a:rPr lang="el-GR" altLang="zh-TW" dirty="0"/>
              <a:t>μ</a:t>
            </a:r>
            <a:r>
              <a:rPr lang="en-US" altLang="zh-TW" dirty="0"/>
              <a:t> ~ +10</a:t>
            </a:r>
            <a:endParaRPr lang="zh-TW" altLang="en-US" dirty="0"/>
          </a:p>
        </p:txBody>
      </p:sp>
    </p:spTree>
    <p:extLst>
      <p:ext uri="{BB962C8B-B14F-4D97-AF65-F5344CB8AC3E}">
        <p14:creationId xmlns:p14="http://schemas.microsoft.com/office/powerpoint/2010/main" val="1513249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61DF6-DB17-4C30-3142-481ECA05D1AA}"/>
            </a:ext>
          </a:extLst>
        </p:cNvPr>
        <p:cNvGrpSpPr/>
        <p:nvPr/>
      </p:nvGrpSpPr>
      <p:grpSpPr>
        <a:xfrm>
          <a:off x="0" y="0"/>
          <a:ext cx="0" cy="0"/>
          <a:chOff x="0" y="0"/>
          <a:chExt cx="0" cy="0"/>
        </a:xfrm>
      </p:grpSpPr>
      <p:pic>
        <p:nvPicPr>
          <p:cNvPr id="1030" name="Picture 6">
            <a:extLst>
              <a:ext uri="{FF2B5EF4-FFF2-40B4-BE49-F238E27FC236}">
                <a16:creationId xmlns:a16="http://schemas.microsoft.com/office/drawing/2014/main" id="{EC6C7B1A-C06A-9103-395A-025F0839CA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8" name="文字方塊 7">
            <a:extLst>
              <a:ext uri="{FF2B5EF4-FFF2-40B4-BE49-F238E27FC236}">
                <a16:creationId xmlns:a16="http://schemas.microsoft.com/office/drawing/2014/main" id="{B4133F2F-CA07-1C01-C3F3-AD6499306773}"/>
              </a:ext>
            </a:extLst>
          </p:cNvPr>
          <p:cNvSpPr txBox="1"/>
          <p:nvPr/>
        </p:nvSpPr>
        <p:spPr>
          <a:xfrm>
            <a:off x="177282" y="5942776"/>
            <a:ext cx="508518" cy="369332"/>
          </a:xfrm>
          <a:prstGeom prst="rect">
            <a:avLst/>
          </a:prstGeom>
          <a:noFill/>
        </p:spPr>
        <p:txBody>
          <a:bodyPr wrap="square" rtlCol="0">
            <a:spAutoFit/>
          </a:bodyPr>
          <a:lstStyle/>
          <a:p>
            <a:r>
              <a:rPr lang="en-US" altLang="zh-TW"/>
              <a:t>1</a:t>
            </a:r>
            <a:endParaRPr lang="zh-TW" altLang="en-US"/>
          </a:p>
        </p:txBody>
      </p:sp>
      <p:sp>
        <p:nvSpPr>
          <p:cNvPr id="3" name="文字方塊 2">
            <a:extLst>
              <a:ext uri="{FF2B5EF4-FFF2-40B4-BE49-F238E27FC236}">
                <a16:creationId xmlns:a16="http://schemas.microsoft.com/office/drawing/2014/main" id="{A2091B3C-139F-2428-57A9-2FD8FCD03BBE}"/>
              </a:ext>
            </a:extLst>
          </p:cNvPr>
          <p:cNvSpPr txBox="1"/>
          <p:nvPr/>
        </p:nvSpPr>
        <p:spPr>
          <a:xfrm>
            <a:off x="18586" y="6489462"/>
            <a:ext cx="2858610" cy="338554"/>
          </a:xfrm>
          <a:prstGeom prst="rect">
            <a:avLst/>
          </a:prstGeom>
          <a:noFill/>
        </p:spPr>
        <p:txBody>
          <a:bodyPr wrap="square" rtlCol="0">
            <a:spAutoFit/>
          </a:bodyPr>
          <a:lstStyle/>
          <a:p>
            <a:r>
              <a:rPr lang="en-US" altLang="zh-HK" sz="1600">
                <a:solidFill>
                  <a:schemeClr val="accent4">
                    <a:lumMod val="60000"/>
                    <a:lumOff val="40000"/>
                  </a:schemeClr>
                </a:solidFill>
              </a:rPr>
              <a:t>Grant No.: RGC/GRF 17312122</a:t>
            </a:r>
            <a:endParaRPr lang="zh-HK" altLang="en-US" sz="1600">
              <a:solidFill>
                <a:schemeClr val="accent4">
                  <a:lumMod val="60000"/>
                  <a:lumOff val="40000"/>
                </a:schemeClr>
              </a:solidFill>
            </a:endParaRPr>
          </a:p>
        </p:txBody>
      </p:sp>
      <p:grpSp>
        <p:nvGrpSpPr>
          <p:cNvPr id="2" name="群組 1">
            <a:extLst>
              <a:ext uri="{FF2B5EF4-FFF2-40B4-BE49-F238E27FC236}">
                <a16:creationId xmlns:a16="http://schemas.microsoft.com/office/drawing/2014/main" id="{291280F6-EDDE-0C7A-F359-08420AA53DAE}"/>
              </a:ext>
            </a:extLst>
          </p:cNvPr>
          <p:cNvGrpSpPr/>
          <p:nvPr/>
        </p:nvGrpSpPr>
        <p:grpSpPr>
          <a:xfrm>
            <a:off x="0" y="2434552"/>
            <a:ext cx="12369282" cy="3966233"/>
            <a:chOff x="0" y="2434552"/>
            <a:chExt cx="12369282" cy="3966233"/>
          </a:xfrm>
        </p:grpSpPr>
        <p:pic>
          <p:nvPicPr>
            <p:cNvPr id="16" name="圖片 15" descr="一張含有 太空, space, 宇宙, 天體 的圖片&#10;&#10;AI 產生的內容可能不正確。">
              <a:extLst>
                <a:ext uri="{FF2B5EF4-FFF2-40B4-BE49-F238E27FC236}">
                  <a16:creationId xmlns:a16="http://schemas.microsoft.com/office/drawing/2014/main" id="{04ADE4FA-9A62-41EB-AF5C-9FA1D1A6C6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434552"/>
              <a:ext cx="12192000" cy="3966233"/>
            </a:xfrm>
            <a:prstGeom prst="rect">
              <a:avLst/>
            </a:prstGeom>
          </p:spPr>
        </p:pic>
        <p:sp>
          <p:nvSpPr>
            <p:cNvPr id="9" name="文字方塊 8">
              <a:extLst>
                <a:ext uri="{FF2B5EF4-FFF2-40B4-BE49-F238E27FC236}">
                  <a16:creationId xmlns:a16="http://schemas.microsoft.com/office/drawing/2014/main" id="{E5A6AF95-BD80-5442-3AAB-3948EFA39400}"/>
                </a:ext>
              </a:extLst>
            </p:cNvPr>
            <p:cNvSpPr txBox="1"/>
            <p:nvPr/>
          </p:nvSpPr>
          <p:spPr>
            <a:xfrm>
              <a:off x="10017136" y="6034327"/>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grpSp>
      <p:sp>
        <p:nvSpPr>
          <p:cNvPr id="6" name="文字方塊 5">
            <a:extLst>
              <a:ext uri="{FF2B5EF4-FFF2-40B4-BE49-F238E27FC236}">
                <a16:creationId xmlns:a16="http://schemas.microsoft.com/office/drawing/2014/main" id="{D18728D6-64FA-333A-5FAB-566D4DF08158}"/>
              </a:ext>
            </a:extLst>
          </p:cNvPr>
          <p:cNvSpPr txBox="1"/>
          <p:nvPr/>
        </p:nvSpPr>
        <p:spPr>
          <a:xfrm>
            <a:off x="431541" y="2590384"/>
            <a:ext cx="5730239" cy="1077218"/>
          </a:xfrm>
          <a:prstGeom prst="rect">
            <a:avLst/>
          </a:prstGeom>
          <a:noFill/>
        </p:spPr>
        <p:txBody>
          <a:bodyPr wrap="square" rtlCol="0">
            <a:spAutoFit/>
          </a:bodyPr>
          <a:lstStyle/>
          <a:p>
            <a:pPr marL="342900" indent="-342900">
              <a:buFont typeface="+mj-lt"/>
              <a:buAutoNum type="arabicPeriod"/>
            </a:pPr>
            <a:r>
              <a:rPr lang="en-US" altLang="zh-TW" sz="3200" dirty="0">
                <a:solidFill>
                  <a:srgbClr val="FFD966"/>
                </a:solidFill>
              </a:rPr>
              <a:t>Transient along Critical Curve</a:t>
            </a:r>
          </a:p>
          <a:p>
            <a:pPr marL="342900" indent="-342900">
              <a:buFont typeface="+mj-lt"/>
              <a:buAutoNum type="arabicPeriod"/>
            </a:pPr>
            <a:r>
              <a:rPr lang="en-US" altLang="zh-TW" sz="3200" dirty="0">
                <a:solidFill>
                  <a:srgbClr val="FFD966"/>
                </a:solidFill>
              </a:rPr>
              <a:t>More on the negative parity</a:t>
            </a:r>
          </a:p>
        </p:txBody>
      </p:sp>
      <p:sp>
        <p:nvSpPr>
          <p:cNvPr id="14" name="文字方塊 13">
            <a:extLst>
              <a:ext uri="{FF2B5EF4-FFF2-40B4-BE49-F238E27FC236}">
                <a16:creationId xmlns:a16="http://schemas.microsoft.com/office/drawing/2014/main" id="{A1A16056-7B24-EFA6-7B55-C4B6AEA84E01}"/>
              </a:ext>
            </a:extLst>
          </p:cNvPr>
          <p:cNvSpPr txBox="1"/>
          <p:nvPr/>
        </p:nvSpPr>
        <p:spPr>
          <a:xfrm>
            <a:off x="1635727" y="4854078"/>
            <a:ext cx="932070" cy="584775"/>
          </a:xfrm>
          <a:prstGeom prst="rect">
            <a:avLst/>
          </a:prstGeom>
          <a:noFill/>
        </p:spPr>
        <p:txBody>
          <a:bodyPr wrap="square" rtlCol="0">
            <a:spAutoFit/>
          </a:bodyPr>
          <a:lstStyle/>
          <a:p>
            <a:r>
              <a:rPr lang="en-US" altLang="zh-TW" sz="3200" dirty="0">
                <a:solidFill>
                  <a:srgbClr val="7030A0"/>
                </a:solidFill>
              </a:rPr>
              <a:t>-</a:t>
            </a:r>
            <a:r>
              <a:rPr lang="en-US" altLang="zh-TW" sz="3200" dirty="0" err="1">
                <a:solidFill>
                  <a:srgbClr val="7030A0"/>
                </a:solidFill>
              </a:rPr>
              <a:t>ve</a:t>
            </a:r>
            <a:endParaRPr lang="zh-TW" altLang="en-US" sz="3200" dirty="0">
              <a:solidFill>
                <a:srgbClr val="7030A0"/>
              </a:solidFill>
            </a:endParaRPr>
          </a:p>
        </p:txBody>
      </p:sp>
      <p:sp>
        <p:nvSpPr>
          <p:cNvPr id="15" name="文字方塊 14">
            <a:extLst>
              <a:ext uri="{FF2B5EF4-FFF2-40B4-BE49-F238E27FC236}">
                <a16:creationId xmlns:a16="http://schemas.microsoft.com/office/drawing/2014/main" id="{A5224E76-4111-26E1-08B0-CB9FD9AAD45F}"/>
              </a:ext>
            </a:extLst>
          </p:cNvPr>
          <p:cNvSpPr txBox="1"/>
          <p:nvPr/>
        </p:nvSpPr>
        <p:spPr>
          <a:xfrm>
            <a:off x="1219037" y="5760901"/>
            <a:ext cx="932070" cy="584775"/>
          </a:xfrm>
          <a:prstGeom prst="rect">
            <a:avLst/>
          </a:prstGeom>
          <a:noFill/>
        </p:spPr>
        <p:txBody>
          <a:bodyPr wrap="square" rtlCol="0">
            <a:spAutoFit/>
          </a:bodyPr>
          <a:lstStyle/>
          <a:p>
            <a:r>
              <a:rPr lang="en-US" altLang="zh-TW" sz="3200" dirty="0">
                <a:solidFill>
                  <a:srgbClr val="FFFF00"/>
                </a:solidFill>
              </a:rPr>
              <a:t>+</a:t>
            </a:r>
            <a:r>
              <a:rPr lang="en-US" altLang="zh-TW" sz="3200" dirty="0" err="1">
                <a:solidFill>
                  <a:srgbClr val="FFFF00"/>
                </a:solidFill>
              </a:rPr>
              <a:t>ve</a:t>
            </a:r>
            <a:endParaRPr lang="zh-TW" altLang="en-US" sz="3200" dirty="0">
              <a:solidFill>
                <a:srgbClr val="FFFF00"/>
              </a:solidFill>
            </a:endParaRPr>
          </a:p>
        </p:txBody>
      </p:sp>
      <p:sp>
        <p:nvSpPr>
          <p:cNvPr id="17" name="文字方塊 16">
            <a:extLst>
              <a:ext uri="{FF2B5EF4-FFF2-40B4-BE49-F238E27FC236}">
                <a16:creationId xmlns:a16="http://schemas.microsoft.com/office/drawing/2014/main" id="{9E2EF8F0-5C9A-943B-EE4E-B1DFCAC7E2B8}"/>
              </a:ext>
            </a:extLst>
          </p:cNvPr>
          <p:cNvSpPr txBox="1"/>
          <p:nvPr/>
        </p:nvSpPr>
        <p:spPr>
          <a:xfrm>
            <a:off x="7791692" y="5146465"/>
            <a:ext cx="932070" cy="584775"/>
          </a:xfrm>
          <a:prstGeom prst="rect">
            <a:avLst/>
          </a:prstGeom>
          <a:noFill/>
        </p:spPr>
        <p:txBody>
          <a:bodyPr wrap="square" rtlCol="0">
            <a:spAutoFit/>
          </a:bodyPr>
          <a:lstStyle/>
          <a:p>
            <a:r>
              <a:rPr lang="en-US" altLang="zh-TW" sz="3200" dirty="0">
                <a:solidFill>
                  <a:srgbClr val="FFFF00"/>
                </a:solidFill>
              </a:rPr>
              <a:t>+</a:t>
            </a:r>
            <a:r>
              <a:rPr lang="en-US" altLang="zh-TW" sz="3200" dirty="0" err="1">
                <a:solidFill>
                  <a:srgbClr val="FFFF00"/>
                </a:solidFill>
              </a:rPr>
              <a:t>ve</a:t>
            </a:r>
            <a:endParaRPr lang="zh-TW" altLang="en-US" sz="3200" dirty="0">
              <a:solidFill>
                <a:srgbClr val="FFFF00"/>
              </a:solidFill>
            </a:endParaRPr>
          </a:p>
        </p:txBody>
      </p:sp>
      <p:sp>
        <p:nvSpPr>
          <p:cNvPr id="18" name="文字方塊 17">
            <a:extLst>
              <a:ext uri="{FF2B5EF4-FFF2-40B4-BE49-F238E27FC236}">
                <a16:creationId xmlns:a16="http://schemas.microsoft.com/office/drawing/2014/main" id="{6FB9EA3E-F3C4-D13E-7BCB-E8D686D07085}"/>
              </a:ext>
            </a:extLst>
          </p:cNvPr>
          <p:cNvSpPr txBox="1"/>
          <p:nvPr/>
        </p:nvSpPr>
        <p:spPr>
          <a:xfrm>
            <a:off x="7185218" y="4125280"/>
            <a:ext cx="932070" cy="584775"/>
          </a:xfrm>
          <a:prstGeom prst="rect">
            <a:avLst/>
          </a:prstGeom>
          <a:noFill/>
        </p:spPr>
        <p:txBody>
          <a:bodyPr wrap="square" rtlCol="0">
            <a:spAutoFit/>
          </a:bodyPr>
          <a:lstStyle/>
          <a:p>
            <a:r>
              <a:rPr lang="en-US" altLang="zh-TW" sz="3200" dirty="0">
                <a:solidFill>
                  <a:srgbClr val="7030A0"/>
                </a:solidFill>
              </a:rPr>
              <a:t>-</a:t>
            </a:r>
            <a:r>
              <a:rPr lang="en-US" altLang="zh-TW" sz="3200" dirty="0" err="1">
                <a:solidFill>
                  <a:srgbClr val="7030A0"/>
                </a:solidFill>
              </a:rPr>
              <a:t>ve</a:t>
            </a:r>
            <a:endParaRPr lang="zh-TW" altLang="en-US" sz="3200" dirty="0">
              <a:solidFill>
                <a:srgbClr val="7030A0"/>
              </a:solidFill>
            </a:endParaRPr>
          </a:p>
        </p:txBody>
      </p:sp>
      <p:sp>
        <p:nvSpPr>
          <p:cNvPr id="5" name="文字方塊 4">
            <a:extLst>
              <a:ext uri="{FF2B5EF4-FFF2-40B4-BE49-F238E27FC236}">
                <a16:creationId xmlns:a16="http://schemas.microsoft.com/office/drawing/2014/main" id="{17CF28EA-3042-5196-A2D8-62D710393FE7}"/>
              </a:ext>
            </a:extLst>
          </p:cNvPr>
          <p:cNvSpPr txBox="1"/>
          <p:nvPr/>
        </p:nvSpPr>
        <p:spPr>
          <a:xfrm>
            <a:off x="2425557" y="5741400"/>
            <a:ext cx="1455398" cy="369332"/>
          </a:xfrm>
          <a:prstGeom prst="rect">
            <a:avLst/>
          </a:prstGeom>
          <a:noFill/>
        </p:spPr>
        <p:txBody>
          <a:bodyPr wrap="none" rtlCol="0">
            <a:spAutoFit/>
          </a:bodyPr>
          <a:lstStyle/>
          <a:p>
            <a:r>
              <a:rPr lang="en-US" altLang="zh-TW" dirty="0">
                <a:solidFill>
                  <a:srgbClr val="FFFFFF"/>
                </a:solidFill>
              </a:rPr>
              <a:t>Critical curve </a:t>
            </a:r>
            <a:endParaRPr lang="zh-TW" altLang="en-US" dirty="0">
              <a:solidFill>
                <a:srgbClr val="FFFFFF"/>
              </a:solidFill>
            </a:endParaRPr>
          </a:p>
        </p:txBody>
      </p:sp>
      <p:sp>
        <p:nvSpPr>
          <p:cNvPr id="10" name="標題 6">
            <a:extLst>
              <a:ext uri="{FF2B5EF4-FFF2-40B4-BE49-F238E27FC236}">
                <a16:creationId xmlns:a16="http://schemas.microsoft.com/office/drawing/2014/main" id="{C67314EF-FDAC-0C1E-B4BA-EAF45105D7F3}"/>
              </a:ext>
            </a:extLst>
          </p:cNvPr>
          <p:cNvSpPr txBox="1">
            <a:spLocks/>
          </p:cNvSpPr>
          <p:nvPr/>
        </p:nvSpPr>
        <p:spPr>
          <a:xfrm>
            <a:off x="1471198" y="-217641"/>
            <a:ext cx="10515600" cy="28080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D966"/>
                </a:solidFill>
                <a:latin typeface="+mn-lt"/>
              </a:rPr>
              <a:t>Mapping the nature of dark matter </a:t>
            </a:r>
            <a:br>
              <a:rPr lang="en-US" altLang="zh-HK" sz="3600" dirty="0">
                <a:solidFill>
                  <a:srgbClr val="FFD966"/>
                </a:solidFill>
                <a:latin typeface="+mn-lt"/>
              </a:rPr>
            </a:br>
            <a:r>
              <a:rPr lang="en-US" altLang="zh-HK" sz="3600" dirty="0">
                <a:solidFill>
                  <a:srgbClr val="FFD966"/>
                </a:solidFill>
                <a:latin typeface="+mn-lt"/>
              </a:rPr>
              <a:t>with extremely magnified stars</a:t>
            </a:r>
            <a:br>
              <a:rPr lang="en-US" altLang="zh-HK" sz="3600" dirty="0">
                <a:solidFill>
                  <a:srgbClr val="FFFFCC"/>
                </a:solidFill>
                <a:latin typeface="+mn-lt"/>
              </a:rPr>
            </a:br>
            <a:r>
              <a:rPr lang="en-US" altLang="zh-TW" sz="1800" dirty="0">
                <a:solidFill>
                  <a:srgbClr val="FFFFCC"/>
                </a:solidFill>
                <a:latin typeface="+mn-lt"/>
              </a:rPr>
              <a:t>Sung Kei ``Keith’’ Li, Ph.D. Candidate</a:t>
            </a:r>
            <a:br>
              <a:rPr lang="en-US" altLang="zh-TW" sz="1800" dirty="0">
                <a:solidFill>
                  <a:srgbClr val="FFFFCC"/>
                </a:solidFill>
                <a:latin typeface="+mn-lt"/>
              </a:rPr>
            </a:br>
            <a:r>
              <a:rPr lang="en-US" altLang="zh-TW" sz="1800" dirty="0">
                <a:solidFill>
                  <a:srgbClr val="FFFFCC"/>
                </a:solidFill>
                <a:latin typeface="+mn-lt"/>
              </a:rPr>
              <a:t>@The University of Hong Kong, HKIAA</a:t>
            </a:r>
            <a:br>
              <a:rPr lang="en-US" altLang="zh-TW" sz="1800" dirty="0">
                <a:solidFill>
                  <a:srgbClr val="FFFFCC"/>
                </a:solidFill>
                <a:latin typeface="+mn-lt"/>
              </a:rPr>
            </a:br>
            <a:r>
              <a:rPr lang="en-US" altLang="zh-TW" sz="1800" dirty="0">
                <a:solidFill>
                  <a:srgbClr val="FFFFCC"/>
                </a:solidFill>
                <a:latin typeface="+mn-lt"/>
              </a:rPr>
              <a:t>IAS FP 2026</a:t>
            </a:r>
            <a:endParaRPr lang="zh-HK" altLang="en-US" sz="2200" dirty="0">
              <a:solidFill>
                <a:srgbClr val="FFFFCC"/>
              </a:solidFill>
              <a:latin typeface="+mn-lt"/>
            </a:endParaRPr>
          </a:p>
        </p:txBody>
      </p:sp>
    </p:spTree>
    <p:extLst>
      <p:ext uri="{BB962C8B-B14F-4D97-AF65-F5344CB8AC3E}">
        <p14:creationId xmlns:p14="http://schemas.microsoft.com/office/powerpoint/2010/main" val="3000680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54DE61-BA6C-4D53-CE25-ABBB2D6A12E9}"/>
            </a:ext>
          </a:extLst>
        </p:cNvPr>
        <p:cNvGrpSpPr/>
        <p:nvPr/>
      </p:nvGrpSpPr>
      <p:grpSpPr>
        <a:xfrm>
          <a:off x="0" y="0"/>
          <a:ext cx="0" cy="0"/>
          <a:chOff x="0" y="0"/>
          <a:chExt cx="0" cy="0"/>
        </a:xfrm>
      </p:grpSpPr>
      <p:pic>
        <p:nvPicPr>
          <p:cNvPr id="14" name="圖片 13">
            <a:extLst>
              <a:ext uri="{FF2B5EF4-FFF2-40B4-BE49-F238E27FC236}">
                <a16:creationId xmlns:a16="http://schemas.microsoft.com/office/drawing/2014/main" id="{B01504ED-2C75-6AD9-F45B-0F4661CD1F32}"/>
              </a:ext>
            </a:extLst>
          </p:cNvPr>
          <p:cNvPicPr>
            <a:picLocks noChangeAspect="1"/>
          </p:cNvPicPr>
          <p:nvPr/>
        </p:nvPicPr>
        <p:blipFill>
          <a:blip r:embed="rId3"/>
          <a:stretch>
            <a:fillRect/>
          </a:stretch>
        </p:blipFill>
        <p:spPr>
          <a:xfrm>
            <a:off x="1968783" y="1141302"/>
            <a:ext cx="8411749" cy="1190791"/>
          </a:xfrm>
          <a:prstGeom prst="rect">
            <a:avLst/>
          </a:prstGeom>
        </p:spPr>
      </p:pic>
      <p:sp>
        <p:nvSpPr>
          <p:cNvPr id="15" name="文字方塊 14">
            <a:extLst>
              <a:ext uri="{FF2B5EF4-FFF2-40B4-BE49-F238E27FC236}">
                <a16:creationId xmlns:a16="http://schemas.microsoft.com/office/drawing/2014/main" id="{1328F371-CF8C-F811-1E07-93CA0DFBEADD}"/>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16" name="文字方塊 15">
            <a:extLst>
              <a:ext uri="{FF2B5EF4-FFF2-40B4-BE49-F238E27FC236}">
                <a16:creationId xmlns:a16="http://schemas.microsoft.com/office/drawing/2014/main" id="{3509BBA6-C1DF-F473-0281-C204E6EDCC72}"/>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17" name="文字方塊 16">
            <a:extLst>
              <a:ext uri="{FF2B5EF4-FFF2-40B4-BE49-F238E27FC236}">
                <a16:creationId xmlns:a16="http://schemas.microsoft.com/office/drawing/2014/main" id="{BDACA64D-7262-4765-4FB1-DFAA52D6FE2D}"/>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18" name="直線接點 17">
            <a:extLst>
              <a:ext uri="{FF2B5EF4-FFF2-40B4-BE49-F238E27FC236}">
                <a16:creationId xmlns:a16="http://schemas.microsoft.com/office/drawing/2014/main" id="{2FE74EB1-9B77-CFB2-C9BA-37596F08C4CB}"/>
              </a:ext>
            </a:extLst>
          </p:cNvPr>
          <p:cNvCxnSpPr>
            <a:cxnSpLocks/>
          </p:cNvCxnSpPr>
          <p:nvPr/>
        </p:nvCxnSpPr>
        <p:spPr>
          <a:xfrm flipV="1">
            <a:off x="6032418" y="113976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pic>
        <p:nvPicPr>
          <p:cNvPr id="29" name="Picture 6">
            <a:extLst>
              <a:ext uri="{FF2B5EF4-FFF2-40B4-BE49-F238E27FC236}">
                <a16:creationId xmlns:a16="http://schemas.microsoft.com/office/drawing/2014/main" id="{B3A0A867-5498-623D-E305-613748211F6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378013C9-58F4-4111-19E4-5280EE0BA2F4}"/>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sp>
        <p:nvSpPr>
          <p:cNvPr id="4" name="矩形 3">
            <a:extLst>
              <a:ext uri="{FF2B5EF4-FFF2-40B4-BE49-F238E27FC236}">
                <a16:creationId xmlns:a16="http://schemas.microsoft.com/office/drawing/2014/main" id="{E7112A19-C1A4-D44A-ABEE-542FC6E7DCF9}"/>
              </a:ext>
            </a:extLst>
          </p:cNvPr>
          <p:cNvSpPr/>
          <p:nvPr/>
        </p:nvSpPr>
        <p:spPr>
          <a:xfrm flipH="1">
            <a:off x="4129544" y="1131142"/>
            <a:ext cx="1189707" cy="1190791"/>
          </a:xfrm>
          <a:prstGeom prst="rect">
            <a:avLst/>
          </a:prstGeom>
          <a:noFill/>
          <a:ln w="28575">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2" name="圖片 1">
            <a:extLst>
              <a:ext uri="{FF2B5EF4-FFF2-40B4-BE49-F238E27FC236}">
                <a16:creationId xmlns:a16="http://schemas.microsoft.com/office/drawing/2014/main" id="{4CE40265-5EE5-0B55-A177-2839FE435699}"/>
              </a:ext>
            </a:extLst>
          </p:cNvPr>
          <p:cNvPicPr>
            <a:picLocks noChangeAspect="1"/>
          </p:cNvPicPr>
          <p:nvPr/>
        </p:nvPicPr>
        <p:blipFill>
          <a:blip r:embed="rId5"/>
          <a:stretch>
            <a:fillRect/>
          </a:stretch>
        </p:blipFill>
        <p:spPr>
          <a:xfrm>
            <a:off x="1260182" y="2817039"/>
            <a:ext cx="3315163" cy="3419952"/>
          </a:xfrm>
          <a:prstGeom prst="rect">
            <a:avLst/>
          </a:prstGeom>
        </p:spPr>
      </p:pic>
      <p:pic>
        <p:nvPicPr>
          <p:cNvPr id="5" name="圖片 4">
            <a:extLst>
              <a:ext uri="{FF2B5EF4-FFF2-40B4-BE49-F238E27FC236}">
                <a16:creationId xmlns:a16="http://schemas.microsoft.com/office/drawing/2014/main" id="{306C311D-7C68-E60A-B59F-DFA71B2B421C}"/>
              </a:ext>
            </a:extLst>
          </p:cNvPr>
          <p:cNvPicPr>
            <a:picLocks noChangeAspect="1"/>
          </p:cNvPicPr>
          <p:nvPr/>
        </p:nvPicPr>
        <p:blipFill>
          <a:blip r:embed="rId6"/>
          <a:stretch>
            <a:fillRect/>
          </a:stretch>
        </p:blipFill>
        <p:spPr>
          <a:xfrm>
            <a:off x="5527888" y="2578428"/>
            <a:ext cx="5708510" cy="3911266"/>
          </a:xfrm>
          <a:prstGeom prst="rect">
            <a:avLst/>
          </a:prstGeom>
        </p:spPr>
      </p:pic>
      <p:sp>
        <p:nvSpPr>
          <p:cNvPr id="9" name="文字方塊 8">
            <a:extLst>
              <a:ext uri="{FF2B5EF4-FFF2-40B4-BE49-F238E27FC236}">
                <a16:creationId xmlns:a16="http://schemas.microsoft.com/office/drawing/2014/main" id="{9D4E46C9-36E1-4925-48BE-D2C1B7A71B06}"/>
              </a:ext>
            </a:extLst>
          </p:cNvPr>
          <p:cNvSpPr txBox="1"/>
          <p:nvPr/>
        </p:nvSpPr>
        <p:spPr>
          <a:xfrm>
            <a:off x="1219038" y="2463799"/>
            <a:ext cx="3400899" cy="338554"/>
          </a:xfrm>
          <a:prstGeom prst="rect">
            <a:avLst/>
          </a:prstGeom>
          <a:noFill/>
        </p:spPr>
        <p:txBody>
          <a:bodyPr wrap="square" rtlCol="0">
            <a:spAutoFit/>
          </a:bodyPr>
          <a:lstStyle/>
          <a:p>
            <a:r>
              <a:rPr lang="en-US" altLang="zh-HK" sz="1600" dirty="0">
                <a:solidFill>
                  <a:srgbClr val="FFFFCC"/>
                </a:solidFill>
              </a:rPr>
              <a:t>Snapshot from Palencia+25 simulation</a:t>
            </a:r>
            <a:endParaRPr lang="zh-HK" altLang="en-US" sz="1600" dirty="0">
              <a:solidFill>
                <a:srgbClr val="FFFFCC"/>
              </a:solidFill>
            </a:endParaRPr>
          </a:p>
        </p:txBody>
      </p:sp>
      <p:sp>
        <p:nvSpPr>
          <p:cNvPr id="3" name="文字方塊 2">
            <a:extLst>
              <a:ext uri="{FF2B5EF4-FFF2-40B4-BE49-F238E27FC236}">
                <a16:creationId xmlns:a16="http://schemas.microsoft.com/office/drawing/2014/main" id="{1D1448CD-BD78-D59B-696F-DC3CF8D02498}"/>
              </a:ext>
            </a:extLst>
          </p:cNvPr>
          <p:cNvSpPr txBox="1"/>
          <p:nvPr/>
        </p:nvSpPr>
        <p:spPr>
          <a:xfrm>
            <a:off x="4205403" y="1524865"/>
            <a:ext cx="1293779" cy="369332"/>
          </a:xfrm>
          <a:prstGeom prst="rect">
            <a:avLst/>
          </a:prstGeom>
          <a:noFill/>
        </p:spPr>
        <p:txBody>
          <a:bodyPr wrap="square" rtlCol="0">
            <a:spAutoFit/>
          </a:bodyPr>
          <a:lstStyle/>
          <a:p>
            <a:r>
              <a:rPr lang="el-GR" altLang="zh-TW" dirty="0"/>
              <a:t>μ</a:t>
            </a:r>
            <a:r>
              <a:rPr lang="en-US" altLang="zh-TW" dirty="0"/>
              <a:t> ~ +100</a:t>
            </a:r>
            <a:endParaRPr lang="zh-TW" altLang="en-US" dirty="0"/>
          </a:p>
        </p:txBody>
      </p:sp>
      <p:cxnSp>
        <p:nvCxnSpPr>
          <p:cNvPr id="6" name="直線接點 5">
            <a:extLst>
              <a:ext uri="{FF2B5EF4-FFF2-40B4-BE49-F238E27FC236}">
                <a16:creationId xmlns:a16="http://schemas.microsoft.com/office/drawing/2014/main" id="{50156941-D8E1-FE0F-1A3A-A87A8044A149}"/>
              </a:ext>
            </a:extLst>
          </p:cNvPr>
          <p:cNvCxnSpPr>
            <a:cxnSpLocks/>
          </p:cNvCxnSpPr>
          <p:nvPr/>
        </p:nvCxnSpPr>
        <p:spPr>
          <a:xfrm flipV="1">
            <a:off x="9351522" y="2817039"/>
            <a:ext cx="0" cy="3253021"/>
          </a:xfrm>
          <a:prstGeom prst="line">
            <a:avLst/>
          </a:prstGeom>
          <a:ln w="57150">
            <a:solidFill>
              <a:srgbClr val="EA0000"/>
            </a:solidFill>
          </a:ln>
        </p:spPr>
        <p:style>
          <a:lnRef idx="1">
            <a:schemeClr val="accent1"/>
          </a:lnRef>
          <a:fillRef idx="0">
            <a:schemeClr val="accent1"/>
          </a:fillRef>
          <a:effectRef idx="0">
            <a:schemeClr val="accent1"/>
          </a:effectRef>
          <a:fontRef idx="minor">
            <a:schemeClr val="tx1"/>
          </a:fontRef>
        </p:style>
      </p:cxnSp>
      <p:sp>
        <p:nvSpPr>
          <p:cNvPr id="7" name="文字方塊 6">
            <a:extLst>
              <a:ext uri="{FF2B5EF4-FFF2-40B4-BE49-F238E27FC236}">
                <a16:creationId xmlns:a16="http://schemas.microsoft.com/office/drawing/2014/main" id="{20F0F7AD-0746-6760-FF78-7E53B3C25B0F}"/>
              </a:ext>
            </a:extLst>
          </p:cNvPr>
          <p:cNvSpPr txBox="1"/>
          <p:nvPr/>
        </p:nvSpPr>
        <p:spPr>
          <a:xfrm>
            <a:off x="8360843" y="2754225"/>
            <a:ext cx="1293779" cy="369332"/>
          </a:xfrm>
          <a:prstGeom prst="rect">
            <a:avLst/>
          </a:prstGeom>
          <a:noFill/>
        </p:spPr>
        <p:txBody>
          <a:bodyPr wrap="square" rtlCol="0">
            <a:spAutoFit/>
          </a:bodyPr>
          <a:lstStyle/>
          <a:p>
            <a:r>
              <a:rPr lang="el-GR" altLang="zh-TW" dirty="0"/>
              <a:t>μ</a:t>
            </a:r>
            <a:r>
              <a:rPr lang="en-US" altLang="zh-TW" dirty="0"/>
              <a:t> ~ +100</a:t>
            </a:r>
            <a:endParaRPr lang="zh-TW" altLang="en-US" dirty="0"/>
          </a:p>
        </p:txBody>
      </p:sp>
    </p:spTree>
    <p:extLst>
      <p:ext uri="{BB962C8B-B14F-4D97-AF65-F5344CB8AC3E}">
        <p14:creationId xmlns:p14="http://schemas.microsoft.com/office/powerpoint/2010/main" val="13748921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334819-4F14-A3E3-5005-8C0E9BE5BB41}"/>
            </a:ext>
          </a:extLst>
        </p:cNvPr>
        <p:cNvGrpSpPr/>
        <p:nvPr/>
      </p:nvGrpSpPr>
      <p:grpSpPr>
        <a:xfrm>
          <a:off x="0" y="0"/>
          <a:ext cx="0" cy="0"/>
          <a:chOff x="0" y="0"/>
          <a:chExt cx="0" cy="0"/>
        </a:xfrm>
      </p:grpSpPr>
      <p:pic>
        <p:nvPicPr>
          <p:cNvPr id="14" name="圖片 13">
            <a:extLst>
              <a:ext uri="{FF2B5EF4-FFF2-40B4-BE49-F238E27FC236}">
                <a16:creationId xmlns:a16="http://schemas.microsoft.com/office/drawing/2014/main" id="{6E6CFA12-79DD-3447-5D0A-678D2DD90773}"/>
              </a:ext>
            </a:extLst>
          </p:cNvPr>
          <p:cNvPicPr>
            <a:picLocks noChangeAspect="1"/>
          </p:cNvPicPr>
          <p:nvPr/>
        </p:nvPicPr>
        <p:blipFill>
          <a:blip r:embed="rId3"/>
          <a:stretch>
            <a:fillRect/>
          </a:stretch>
        </p:blipFill>
        <p:spPr>
          <a:xfrm>
            <a:off x="1968783" y="1141302"/>
            <a:ext cx="8411749" cy="1190791"/>
          </a:xfrm>
          <a:prstGeom prst="rect">
            <a:avLst/>
          </a:prstGeom>
        </p:spPr>
      </p:pic>
      <p:sp>
        <p:nvSpPr>
          <p:cNvPr id="15" name="文字方塊 14">
            <a:extLst>
              <a:ext uri="{FF2B5EF4-FFF2-40B4-BE49-F238E27FC236}">
                <a16:creationId xmlns:a16="http://schemas.microsoft.com/office/drawing/2014/main" id="{1FC9C912-9865-F132-FD13-7D492C94CADC}"/>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16" name="文字方塊 15">
            <a:extLst>
              <a:ext uri="{FF2B5EF4-FFF2-40B4-BE49-F238E27FC236}">
                <a16:creationId xmlns:a16="http://schemas.microsoft.com/office/drawing/2014/main" id="{7B413A27-CCCC-574A-B619-59AEB7386764}"/>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17" name="文字方塊 16">
            <a:extLst>
              <a:ext uri="{FF2B5EF4-FFF2-40B4-BE49-F238E27FC236}">
                <a16:creationId xmlns:a16="http://schemas.microsoft.com/office/drawing/2014/main" id="{3AE6C55B-9D25-E505-81D0-EE59613F5246}"/>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18" name="直線接點 17">
            <a:extLst>
              <a:ext uri="{FF2B5EF4-FFF2-40B4-BE49-F238E27FC236}">
                <a16:creationId xmlns:a16="http://schemas.microsoft.com/office/drawing/2014/main" id="{B2949495-3AE8-C624-BC8C-AB18CC01D87A}"/>
              </a:ext>
            </a:extLst>
          </p:cNvPr>
          <p:cNvCxnSpPr>
            <a:cxnSpLocks/>
          </p:cNvCxnSpPr>
          <p:nvPr/>
        </p:nvCxnSpPr>
        <p:spPr>
          <a:xfrm flipV="1">
            <a:off x="6032418" y="113976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pic>
        <p:nvPicPr>
          <p:cNvPr id="29" name="Picture 6">
            <a:extLst>
              <a:ext uri="{FF2B5EF4-FFF2-40B4-BE49-F238E27FC236}">
                <a16:creationId xmlns:a16="http://schemas.microsoft.com/office/drawing/2014/main" id="{4E0AF0DF-7AF6-E9E2-9402-523A99F1AC7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570ABF03-E51B-3FE6-DE74-0479A023968F}"/>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sp>
        <p:nvSpPr>
          <p:cNvPr id="4" name="矩形 3">
            <a:extLst>
              <a:ext uri="{FF2B5EF4-FFF2-40B4-BE49-F238E27FC236}">
                <a16:creationId xmlns:a16="http://schemas.microsoft.com/office/drawing/2014/main" id="{446F1779-7712-CF22-A296-CB25FD4D8595}"/>
              </a:ext>
            </a:extLst>
          </p:cNvPr>
          <p:cNvSpPr/>
          <p:nvPr/>
        </p:nvSpPr>
        <p:spPr>
          <a:xfrm>
            <a:off x="5319250" y="1131142"/>
            <a:ext cx="707923" cy="1190791"/>
          </a:xfrm>
          <a:prstGeom prst="rect">
            <a:avLst/>
          </a:prstGeom>
          <a:noFill/>
          <a:ln w="28575">
            <a:solidFill>
              <a:srgbClr val="FB9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6" name="圖片 5">
            <a:extLst>
              <a:ext uri="{FF2B5EF4-FFF2-40B4-BE49-F238E27FC236}">
                <a16:creationId xmlns:a16="http://schemas.microsoft.com/office/drawing/2014/main" id="{E1517E64-3B74-0B89-8E35-8AAA767E32A1}"/>
              </a:ext>
            </a:extLst>
          </p:cNvPr>
          <p:cNvPicPr>
            <a:picLocks noChangeAspect="1"/>
          </p:cNvPicPr>
          <p:nvPr/>
        </p:nvPicPr>
        <p:blipFill>
          <a:blip r:embed="rId5"/>
          <a:srcRect r="15942"/>
          <a:stretch/>
        </p:blipFill>
        <p:spPr>
          <a:xfrm>
            <a:off x="1267733" y="2827199"/>
            <a:ext cx="3315163" cy="3419952"/>
          </a:xfrm>
          <a:prstGeom prst="rect">
            <a:avLst/>
          </a:prstGeom>
        </p:spPr>
      </p:pic>
      <p:pic>
        <p:nvPicPr>
          <p:cNvPr id="7" name="圖片 6">
            <a:extLst>
              <a:ext uri="{FF2B5EF4-FFF2-40B4-BE49-F238E27FC236}">
                <a16:creationId xmlns:a16="http://schemas.microsoft.com/office/drawing/2014/main" id="{305760FF-1CF0-0FF3-AEE9-287D38E90679}"/>
              </a:ext>
            </a:extLst>
          </p:cNvPr>
          <p:cNvPicPr>
            <a:picLocks noChangeAspect="1"/>
          </p:cNvPicPr>
          <p:nvPr/>
        </p:nvPicPr>
        <p:blipFill>
          <a:blip r:embed="rId6"/>
          <a:stretch>
            <a:fillRect/>
          </a:stretch>
        </p:blipFill>
        <p:spPr>
          <a:xfrm>
            <a:off x="5516433" y="2577829"/>
            <a:ext cx="5791647" cy="3896931"/>
          </a:xfrm>
          <a:prstGeom prst="rect">
            <a:avLst/>
          </a:prstGeom>
        </p:spPr>
      </p:pic>
      <p:sp>
        <p:nvSpPr>
          <p:cNvPr id="9" name="文字方塊 8">
            <a:extLst>
              <a:ext uri="{FF2B5EF4-FFF2-40B4-BE49-F238E27FC236}">
                <a16:creationId xmlns:a16="http://schemas.microsoft.com/office/drawing/2014/main" id="{569973B8-4AEA-EEA8-7F40-CDEEDB17A378}"/>
              </a:ext>
            </a:extLst>
          </p:cNvPr>
          <p:cNvSpPr txBox="1"/>
          <p:nvPr/>
        </p:nvSpPr>
        <p:spPr>
          <a:xfrm>
            <a:off x="1219038" y="2463799"/>
            <a:ext cx="3400899" cy="338554"/>
          </a:xfrm>
          <a:prstGeom prst="rect">
            <a:avLst/>
          </a:prstGeom>
          <a:noFill/>
        </p:spPr>
        <p:txBody>
          <a:bodyPr wrap="square" rtlCol="0">
            <a:spAutoFit/>
          </a:bodyPr>
          <a:lstStyle/>
          <a:p>
            <a:r>
              <a:rPr lang="en-US" altLang="zh-HK" sz="1600" dirty="0">
                <a:solidFill>
                  <a:srgbClr val="FFFFCC"/>
                </a:solidFill>
              </a:rPr>
              <a:t>Snapshot from Palencia+25 simulation</a:t>
            </a:r>
            <a:endParaRPr lang="zh-HK" altLang="en-US" sz="1600" dirty="0">
              <a:solidFill>
                <a:srgbClr val="FFFFCC"/>
              </a:solidFill>
            </a:endParaRPr>
          </a:p>
        </p:txBody>
      </p:sp>
      <p:cxnSp>
        <p:nvCxnSpPr>
          <p:cNvPr id="2" name="直線接點 1">
            <a:extLst>
              <a:ext uri="{FF2B5EF4-FFF2-40B4-BE49-F238E27FC236}">
                <a16:creationId xmlns:a16="http://schemas.microsoft.com/office/drawing/2014/main" id="{7EDA721C-CC2D-3127-A332-E242E5EE5E83}"/>
              </a:ext>
            </a:extLst>
          </p:cNvPr>
          <p:cNvCxnSpPr>
            <a:cxnSpLocks/>
          </p:cNvCxnSpPr>
          <p:nvPr/>
        </p:nvCxnSpPr>
        <p:spPr>
          <a:xfrm flipV="1">
            <a:off x="9867091" y="2817039"/>
            <a:ext cx="0" cy="3233565"/>
          </a:xfrm>
          <a:prstGeom prst="line">
            <a:avLst/>
          </a:prstGeom>
          <a:ln w="57150">
            <a:solidFill>
              <a:srgbClr val="EA0000"/>
            </a:solidFill>
          </a:ln>
        </p:spPr>
        <p:style>
          <a:lnRef idx="1">
            <a:schemeClr val="accent1"/>
          </a:lnRef>
          <a:fillRef idx="0">
            <a:schemeClr val="accent1"/>
          </a:fillRef>
          <a:effectRef idx="0">
            <a:schemeClr val="accent1"/>
          </a:effectRef>
          <a:fontRef idx="minor">
            <a:schemeClr val="tx1"/>
          </a:fontRef>
        </p:style>
      </p:cxnSp>
      <p:sp>
        <p:nvSpPr>
          <p:cNvPr id="3" name="文字方塊 2">
            <a:extLst>
              <a:ext uri="{FF2B5EF4-FFF2-40B4-BE49-F238E27FC236}">
                <a16:creationId xmlns:a16="http://schemas.microsoft.com/office/drawing/2014/main" id="{91E9D40A-A8DC-62C2-FA0E-FB98C93D9284}"/>
              </a:ext>
            </a:extLst>
          </p:cNvPr>
          <p:cNvSpPr txBox="1"/>
          <p:nvPr/>
        </p:nvSpPr>
        <p:spPr>
          <a:xfrm>
            <a:off x="4969997" y="1514705"/>
            <a:ext cx="1293779" cy="369332"/>
          </a:xfrm>
          <a:prstGeom prst="rect">
            <a:avLst/>
          </a:prstGeom>
          <a:noFill/>
        </p:spPr>
        <p:txBody>
          <a:bodyPr wrap="square" rtlCol="0">
            <a:spAutoFit/>
          </a:bodyPr>
          <a:lstStyle/>
          <a:p>
            <a:r>
              <a:rPr lang="el-GR" altLang="zh-TW" dirty="0"/>
              <a:t>μ</a:t>
            </a:r>
            <a:r>
              <a:rPr lang="en-US" altLang="zh-TW" dirty="0"/>
              <a:t> ~ +1000</a:t>
            </a:r>
            <a:endParaRPr lang="zh-TW" altLang="en-US" dirty="0"/>
          </a:p>
        </p:txBody>
      </p:sp>
      <p:sp>
        <p:nvSpPr>
          <p:cNvPr id="5" name="文字方塊 4">
            <a:extLst>
              <a:ext uri="{FF2B5EF4-FFF2-40B4-BE49-F238E27FC236}">
                <a16:creationId xmlns:a16="http://schemas.microsoft.com/office/drawing/2014/main" id="{EF1FB3A4-98A5-49D6-8715-DA23D2ED476B}"/>
              </a:ext>
            </a:extLst>
          </p:cNvPr>
          <p:cNvSpPr txBox="1"/>
          <p:nvPr/>
        </p:nvSpPr>
        <p:spPr>
          <a:xfrm>
            <a:off x="8525997" y="2916785"/>
            <a:ext cx="1293779" cy="369332"/>
          </a:xfrm>
          <a:prstGeom prst="rect">
            <a:avLst/>
          </a:prstGeom>
          <a:noFill/>
        </p:spPr>
        <p:txBody>
          <a:bodyPr wrap="square" rtlCol="0">
            <a:spAutoFit/>
          </a:bodyPr>
          <a:lstStyle/>
          <a:p>
            <a:r>
              <a:rPr lang="el-GR" altLang="zh-TW" dirty="0"/>
              <a:t>μ</a:t>
            </a:r>
            <a:r>
              <a:rPr lang="en-US" altLang="zh-TW" dirty="0"/>
              <a:t> ~ +1000</a:t>
            </a:r>
            <a:endParaRPr lang="zh-TW" altLang="en-US" dirty="0"/>
          </a:p>
        </p:txBody>
      </p:sp>
    </p:spTree>
    <p:extLst>
      <p:ext uri="{BB962C8B-B14F-4D97-AF65-F5344CB8AC3E}">
        <p14:creationId xmlns:p14="http://schemas.microsoft.com/office/powerpoint/2010/main" val="18074987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3F0E1-6A0E-D7EE-81A4-CED8843854EE}"/>
            </a:ext>
          </a:extLst>
        </p:cNvPr>
        <p:cNvGrpSpPr/>
        <p:nvPr/>
      </p:nvGrpSpPr>
      <p:grpSpPr>
        <a:xfrm>
          <a:off x="0" y="0"/>
          <a:ext cx="0" cy="0"/>
          <a:chOff x="0" y="0"/>
          <a:chExt cx="0" cy="0"/>
        </a:xfrm>
      </p:grpSpPr>
      <p:pic>
        <p:nvPicPr>
          <p:cNvPr id="14" name="圖片 13">
            <a:extLst>
              <a:ext uri="{FF2B5EF4-FFF2-40B4-BE49-F238E27FC236}">
                <a16:creationId xmlns:a16="http://schemas.microsoft.com/office/drawing/2014/main" id="{6F761ED2-2AC0-F2D0-27AF-5DAFE86C0142}"/>
              </a:ext>
            </a:extLst>
          </p:cNvPr>
          <p:cNvPicPr>
            <a:picLocks noChangeAspect="1"/>
          </p:cNvPicPr>
          <p:nvPr/>
        </p:nvPicPr>
        <p:blipFill>
          <a:blip r:embed="rId3"/>
          <a:stretch>
            <a:fillRect/>
          </a:stretch>
        </p:blipFill>
        <p:spPr>
          <a:xfrm>
            <a:off x="1968783" y="1141302"/>
            <a:ext cx="8411749" cy="1190791"/>
          </a:xfrm>
          <a:prstGeom prst="rect">
            <a:avLst/>
          </a:prstGeom>
        </p:spPr>
      </p:pic>
      <p:sp>
        <p:nvSpPr>
          <p:cNvPr id="15" name="文字方塊 14">
            <a:extLst>
              <a:ext uri="{FF2B5EF4-FFF2-40B4-BE49-F238E27FC236}">
                <a16:creationId xmlns:a16="http://schemas.microsoft.com/office/drawing/2014/main" id="{6122E2A6-ACA6-4A13-5151-10864FEE5CA9}"/>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16" name="文字方塊 15">
            <a:extLst>
              <a:ext uri="{FF2B5EF4-FFF2-40B4-BE49-F238E27FC236}">
                <a16:creationId xmlns:a16="http://schemas.microsoft.com/office/drawing/2014/main" id="{7683A163-4CBB-880A-6B79-0674541DDC3B}"/>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17" name="文字方塊 16">
            <a:extLst>
              <a:ext uri="{FF2B5EF4-FFF2-40B4-BE49-F238E27FC236}">
                <a16:creationId xmlns:a16="http://schemas.microsoft.com/office/drawing/2014/main" id="{96A9FB2E-E01F-31CA-40EB-049078887ACA}"/>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18" name="直線接點 17">
            <a:extLst>
              <a:ext uri="{FF2B5EF4-FFF2-40B4-BE49-F238E27FC236}">
                <a16:creationId xmlns:a16="http://schemas.microsoft.com/office/drawing/2014/main" id="{CB063646-DFD8-5D2D-A761-40147C0DA76E}"/>
              </a:ext>
            </a:extLst>
          </p:cNvPr>
          <p:cNvCxnSpPr>
            <a:cxnSpLocks/>
          </p:cNvCxnSpPr>
          <p:nvPr/>
        </p:nvCxnSpPr>
        <p:spPr>
          <a:xfrm flipV="1">
            <a:off x="6032418" y="113976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pic>
        <p:nvPicPr>
          <p:cNvPr id="29" name="Picture 6">
            <a:extLst>
              <a:ext uri="{FF2B5EF4-FFF2-40B4-BE49-F238E27FC236}">
                <a16:creationId xmlns:a16="http://schemas.microsoft.com/office/drawing/2014/main" id="{866BA7D2-A093-6C53-6D8E-57B6CB115C1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B84FEB3F-BFBE-6D7B-2D23-DC2E6F26DC34}"/>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sp>
        <p:nvSpPr>
          <p:cNvPr id="4" name="矩形 3">
            <a:extLst>
              <a:ext uri="{FF2B5EF4-FFF2-40B4-BE49-F238E27FC236}">
                <a16:creationId xmlns:a16="http://schemas.microsoft.com/office/drawing/2014/main" id="{EE244D08-2BD4-109B-91EA-C5957F13E257}"/>
              </a:ext>
            </a:extLst>
          </p:cNvPr>
          <p:cNvSpPr/>
          <p:nvPr/>
        </p:nvSpPr>
        <p:spPr>
          <a:xfrm>
            <a:off x="7777317" y="1137303"/>
            <a:ext cx="2623542" cy="1190791"/>
          </a:xfrm>
          <a:prstGeom prst="rect">
            <a:avLst/>
          </a:prstGeom>
          <a:noFill/>
          <a:ln w="28575">
            <a:solidFill>
              <a:srgbClr val="B34B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3" name="圖片 2">
            <a:extLst>
              <a:ext uri="{FF2B5EF4-FFF2-40B4-BE49-F238E27FC236}">
                <a16:creationId xmlns:a16="http://schemas.microsoft.com/office/drawing/2014/main" id="{3A91DCF2-4AFD-4DBF-C893-9DB2982B80BC}"/>
              </a:ext>
            </a:extLst>
          </p:cNvPr>
          <p:cNvPicPr>
            <a:picLocks noChangeAspect="1"/>
          </p:cNvPicPr>
          <p:nvPr/>
        </p:nvPicPr>
        <p:blipFill>
          <a:blip r:embed="rId5"/>
          <a:stretch>
            <a:fillRect/>
          </a:stretch>
        </p:blipFill>
        <p:spPr>
          <a:xfrm>
            <a:off x="5461076" y="2493749"/>
            <a:ext cx="5883412" cy="4101452"/>
          </a:xfrm>
          <a:prstGeom prst="rect">
            <a:avLst/>
          </a:prstGeom>
        </p:spPr>
      </p:pic>
      <p:pic>
        <p:nvPicPr>
          <p:cNvPr id="6" name="圖片 5">
            <a:extLst>
              <a:ext uri="{FF2B5EF4-FFF2-40B4-BE49-F238E27FC236}">
                <a16:creationId xmlns:a16="http://schemas.microsoft.com/office/drawing/2014/main" id="{635E11E6-7D8E-078C-4E0E-099E264FD100}"/>
              </a:ext>
            </a:extLst>
          </p:cNvPr>
          <p:cNvPicPr>
            <a:picLocks noChangeAspect="1"/>
          </p:cNvPicPr>
          <p:nvPr/>
        </p:nvPicPr>
        <p:blipFill>
          <a:blip r:embed="rId6"/>
          <a:stretch>
            <a:fillRect/>
          </a:stretch>
        </p:blipFill>
        <p:spPr>
          <a:xfrm>
            <a:off x="1214638" y="2816714"/>
            <a:ext cx="3572374" cy="3496163"/>
          </a:xfrm>
          <a:prstGeom prst="rect">
            <a:avLst/>
          </a:prstGeom>
        </p:spPr>
      </p:pic>
      <p:sp>
        <p:nvSpPr>
          <p:cNvPr id="7" name="文字方塊 6">
            <a:extLst>
              <a:ext uri="{FF2B5EF4-FFF2-40B4-BE49-F238E27FC236}">
                <a16:creationId xmlns:a16="http://schemas.microsoft.com/office/drawing/2014/main" id="{FEDE9389-B2BE-1FA7-6774-7643E8D59493}"/>
              </a:ext>
            </a:extLst>
          </p:cNvPr>
          <p:cNvSpPr txBox="1"/>
          <p:nvPr/>
        </p:nvSpPr>
        <p:spPr>
          <a:xfrm>
            <a:off x="1219038" y="2463799"/>
            <a:ext cx="3400899" cy="338554"/>
          </a:xfrm>
          <a:prstGeom prst="rect">
            <a:avLst/>
          </a:prstGeom>
          <a:noFill/>
        </p:spPr>
        <p:txBody>
          <a:bodyPr wrap="square" rtlCol="0">
            <a:spAutoFit/>
          </a:bodyPr>
          <a:lstStyle/>
          <a:p>
            <a:r>
              <a:rPr lang="en-US" altLang="zh-HK" sz="1600" dirty="0">
                <a:solidFill>
                  <a:srgbClr val="FFFFCC"/>
                </a:solidFill>
              </a:rPr>
              <a:t>Snapshot from Palencia+25 simulation</a:t>
            </a:r>
            <a:endParaRPr lang="zh-HK" altLang="en-US" sz="1600" dirty="0">
              <a:solidFill>
                <a:srgbClr val="FFFFCC"/>
              </a:solidFill>
            </a:endParaRPr>
          </a:p>
        </p:txBody>
      </p:sp>
      <p:sp>
        <p:nvSpPr>
          <p:cNvPr id="2" name="文字方塊 1">
            <a:extLst>
              <a:ext uri="{FF2B5EF4-FFF2-40B4-BE49-F238E27FC236}">
                <a16:creationId xmlns:a16="http://schemas.microsoft.com/office/drawing/2014/main" id="{24F3BB2C-C0E9-3142-8DF5-33C78C4A8150}"/>
              </a:ext>
            </a:extLst>
          </p:cNvPr>
          <p:cNvSpPr txBox="1"/>
          <p:nvPr/>
        </p:nvSpPr>
        <p:spPr>
          <a:xfrm>
            <a:off x="8660681" y="1535025"/>
            <a:ext cx="1293779" cy="369332"/>
          </a:xfrm>
          <a:prstGeom prst="rect">
            <a:avLst/>
          </a:prstGeom>
          <a:noFill/>
        </p:spPr>
        <p:txBody>
          <a:bodyPr wrap="square" rtlCol="0">
            <a:spAutoFit/>
          </a:bodyPr>
          <a:lstStyle/>
          <a:p>
            <a:r>
              <a:rPr lang="el-GR" altLang="zh-TW" dirty="0">
                <a:solidFill>
                  <a:srgbClr val="FFFFCC"/>
                </a:solidFill>
              </a:rPr>
              <a:t>μ</a:t>
            </a:r>
            <a:r>
              <a:rPr lang="en-US" altLang="zh-TW" dirty="0">
                <a:solidFill>
                  <a:srgbClr val="FFFFCC"/>
                </a:solidFill>
              </a:rPr>
              <a:t> ~ -10</a:t>
            </a:r>
            <a:endParaRPr lang="zh-TW" altLang="en-US" dirty="0">
              <a:solidFill>
                <a:srgbClr val="FFFFCC"/>
              </a:solidFill>
            </a:endParaRPr>
          </a:p>
        </p:txBody>
      </p:sp>
      <p:cxnSp>
        <p:nvCxnSpPr>
          <p:cNvPr id="5" name="直線接點 4">
            <a:extLst>
              <a:ext uri="{FF2B5EF4-FFF2-40B4-BE49-F238E27FC236}">
                <a16:creationId xmlns:a16="http://schemas.microsoft.com/office/drawing/2014/main" id="{A38BFF61-D040-38A8-CE5B-E3C0FDEFD665}"/>
              </a:ext>
            </a:extLst>
          </p:cNvPr>
          <p:cNvCxnSpPr>
            <a:cxnSpLocks/>
          </p:cNvCxnSpPr>
          <p:nvPr/>
        </p:nvCxnSpPr>
        <p:spPr>
          <a:xfrm flipV="1">
            <a:off x="6909875" y="2748943"/>
            <a:ext cx="0" cy="3398938"/>
          </a:xfrm>
          <a:prstGeom prst="line">
            <a:avLst/>
          </a:prstGeom>
          <a:ln w="57150">
            <a:solidFill>
              <a:srgbClr val="EA0000"/>
            </a:solidFill>
          </a:ln>
        </p:spPr>
        <p:style>
          <a:lnRef idx="1">
            <a:schemeClr val="accent1"/>
          </a:lnRef>
          <a:fillRef idx="0">
            <a:schemeClr val="accent1"/>
          </a:fillRef>
          <a:effectRef idx="0">
            <a:schemeClr val="accent1"/>
          </a:effectRef>
          <a:fontRef idx="minor">
            <a:schemeClr val="tx1"/>
          </a:fontRef>
        </p:style>
      </p:cxnSp>
      <p:sp>
        <p:nvSpPr>
          <p:cNvPr id="10" name="文字方塊 9">
            <a:extLst>
              <a:ext uri="{FF2B5EF4-FFF2-40B4-BE49-F238E27FC236}">
                <a16:creationId xmlns:a16="http://schemas.microsoft.com/office/drawing/2014/main" id="{69F1B0E4-E72D-52FF-BC9D-4C4F8616DB81}"/>
              </a:ext>
            </a:extLst>
          </p:cNvPr>
          <p:cNvSpPr txBox="1"/>
          <p:nvPr/>
        </p:nvSpPr>
        <p:spPr>
          <a:xfrm>
            <a:off x="7228121" y="2825345"/>
            <a:ext cx="1293779" cy="369332"/>
          </a:xfrm>
          <a:prstGeom prst="rect">
            <a:avLst/>
          </a:prstGeom>
          <a:noFill/>
        </p:spPr>
        <p:txBody>
          <a:bodyPr wrap="square" rtlCol="0">
            <a:spAutoFit/>
          </a:bodyPr>
          <a:lstStyle/>
          <a:p>
            <a:r>
              <a:rPr lang="el-GR" altLang="zh-TW" dirty="0">
                <a:solidFill>
                  <a:srgbClr val="26457C"/>
                </a:solidFill>
              </a:rPr>
              <a:t>μ</a:t>
            </a:r>
            <a:r>
              <a:rPr lang="en-US" altLang="zh-TW" dirty="0">
                <a:solidFill>
                  <a:srgbClr val="26457C"/>
                </a:solidFill>
              </a:rPr>
              <a:t> ~ -10</a:t>
            </a:r>
            <a:endParaRPr lang="zh-TW" altLang="en-US" dirty="0">
              <a:solidFill>
                <a:srgbClr val="26457C"/>
              </a:solidFill>
            </a:endParaRPr>
          </a:p>
        </p:txBody>
      </p:sp>
    </p:spTree>
    <p:extLst>
      <p:ext uri="{BB962C8B-B14F-4D97-AF65-F5344CB8AC3E}">
        <p14:creationId xmlns:p14="http://schemas.microsoft.com/office/powerpoint/2010/main" val="31936793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632B8A-F102-6A62-ACAA-6B946156B3F9}"/>
            </a:ext>
          </a:extLst>
        </p:cNvPr>
        <p:cNvGrpSpPr/>
        <p:nvPr/>
      </p:nvGrpSpPr>
      <p:grpSpPr>
        <a:xfrm>
          <a:off x="0" y="0"/>
          <a:ext cx="0" cy="0"/>
          <a:chOff x="0" y="0"/>
          <a:chExt cx="0" cy="0"/>
        </a:xfrm>
      </p:grpSpPr>
      <p:pic>
        <p:nvPicPr>
          <p:cNvPr id="14" name="圖片 13">
            <a:extLst>
              <a:ext uri="{FF2B5EF4-FFF2-40B4-BE49-F238E27FC236}">
                <a16:creationId xmlns:a16="http://schemas.microsoft.com/office/drawing/2014/main" id="{8EA0D923-C670-5497-0C56-3247BEA6E661}"/>
              </a:ext>
            </a:extLst>
          </p:cNvPr>
          <p:cNvPicPr>
            <a:picLocks noChangeAspect="1"/>
          </p:cNvPicPr>
          <p:nvPr/>
        </p:nvPicPr>
        <p:blipFill>
          <a:blip r:embed="rId3"/>
          <a:stretch>
            <a:fillRect/>
          </a:stretch>
        </p:blipFill>
        <p:spPr>
          <a:xfrm>
            <a:off x="1968783" y="1141302"/>
            <a:ext cx="8411749" cy="1190791"/>
          </a:xfrm>
          <a:prstGeom prst="rect">
            <a:avLst/>
          </a:prstGeom>
        </p:spPr>
      </p:pic>
      <p:sp>
        <p:nvSpPr>
          <p:cNvPr id="15" name="文字方塊 14">
            <a:extLst>
              <a:ext uri="{FF2B5EF4-FFF2-40B4-BE49-F238E27FC236}">
                <a16:creationId xmlns:a16="http://schemas.microsoft.com/office/drawing/2014/main" id="{FFA5676D-ADB8-6C8C-5CF4-68F5376D9A5F}"/>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16" name="文字方塊 15">
            <a:extLst>
              <a:ext uri="{FF2B5EF4-FFF2-40B4-BE49-F238E27FC236}">
                <a16:creationId xmlns:a16="http://schemas.microsoft.com/office/drawing/2014/main" id="{D0747F4E-E484-4DFB-9D30-A59ED23634BB}"/>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17" name="文字方塊 16">
            <a:extLst>
              <a:ext uri="{FF2B5EF4-FFF2-40B4-BE49-F238E27FC236}">
                <a16:creationId xmlns:a16="http://schemas.microsoft.com/office/drawing/2014/main" id="{86CBA235-B960-E004-2F0A-E6F7564DB4D6}"/>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18" name="直線接點 17">
            <a:extLst>
              <a:ext uri="{FF2B5EF4-FFF2-40B4-BE49-F238E27FC236}">
                <a16:creationId xmlns:a16="http://schemas.microsoft.com/office/drawing/2014/main" id="{CD3B91A1-2216-A2F6-F5D6-763660F8306B}"/>
              </a:ext>
            </a:extLst>
          </p:cNvPr>
          <p:cNvCxnSpPr>
            <a:cxnSpLocks/>
          </p:cNvCxnSpPr>
          <p:nvPr/>
        </p:nvCxnSpPr>
        <p:spPr>
          <a:xfrm flipV="1">
            <a:off x="6032418" y="113976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pic>
        <p:nvPicPr>
          <p:cNvPr id="29" name="Picture 6">
            <a:extLst>
              <a:ext uri="{FF2B5EF4-FFF2-40B4-BE49-F238E27FC236}">
                <a16:creationId xmlns:a16="http://schemas.microsoft.com/office/drawing/2014/main" id="{63F680DC-8B37-6516-643D-8C1921C4565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2C1786AD-0CD9-6319-40AB-C5D0AD18835D}"/>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sp>
        <p:nvSpPr>
          <p:cNvPr id="4" name="矩形 3">
            <a:extLst>
              <a:ext uri="{FF2B5EF4-FFF2-40B4-BE49-F238E27FC236}">
                <a16:creationId xmlns:a16="http://schemas.microsoft.com/office/drawing/2014/main" id="{FFF2CC96-FDFD-B925-015C-FF8326CCDC52}"/>
              </a:ext>
            </a:extLst>
          </p:cNvPr>
          <p:cNvSpPr/>
          <p:nvPr/>
        </p:nvSpPr>
        <p:spPr>
          <a:xfrm>
            <a:off x="7777317" y="1137303"/>
            <a:ext cx="2623542" cy="1190791"/>
          </a:xfrm>
          <a:prstGeom prst="rect">
            <a:avLst/>
          </a:prstGeom>
          <a:noFill/>
          <a:ln w="28575">
            <a:solidFill>
              <a:srgbClr val="B34B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3" name="圖片 2">
            <a:extLst>
              <a:ext uri="{FF2B5EF4-FFF2-40B4-BE49-F238E27FC236}">
                <a16:creationId xmlns:a16="http://schemas.microsoft.com/office/drawing/2014/main" id="{2C5B2982-D627-DF2D-5EAA-DB3131FCA3A1}"/>
              </a:ext>
            </a:extLst>
          </p:cNvPr>
          <p:cNvPicPr>
            <a:picLocks noChangeAspect="1"/>
          </p:cNvPicPr>
          <p:nvPr/>
        </p:nvPicPr>
        <p:blipFill>
          <a:blip r:embed="rId5"/>
          <a:stretch>
            <a:fillRect/>
          </a:stretch>
        </p:blipFill>
        <p:spPr>
          <a:xfrm>
            <a:off x="5461076" y="2493749"/>
            <a:ext cx="5883412" cy="4101452"/>
          </a:xfrm>
          <a:prstGeom prst="rect">
            <a:avLst/>
          </a:prstGeom>
        </p:spPr>
      </p:pic>
      <p:pic>
        <p:nvPicPr>
          <p:cNvPr id="6" name="圖片 5">
            <a:extLst>
              <a:ext uri="{FF2B5EF4-FFF2-40B4-BE49-F238E27FC236}">
                <a16:creationId xmlns:a16="http://schemas.microsoft.com/office/drawing/2014/main" id="{33B527FF-BB22-9145-92E6-E53517CDA5B4}"/>
              </a:ext>
            </a:extLst>
          </p:cNvPr>
          <p:cNvPicPr>
            <a:picLocks noChangeAspect="1"/>
          </p:cNvPicPr>
          <p:nvPr/>
        </p:nvPicPr>
        <p:blipFill>
          <a:blip r:embed="rId6"/>
          <a:stretch>
            <a:fillRect/>
          </a:stretch>
        </p:blipFill>
        <p:spPr>
          <a:xfrm>
            <a:off x="1214638" y="2816714"/>
            <a:ext cx="3572374" cy="3496163"/>
          </a:xfrm>
          <a:prstGeom prst="rect">
            <a:avLst/>
          </a:prstGeom>
        </p:spPr>
      </p:pic>
      <p:sp>
        <p:nvSpPr>
          <p:cNvPr id="7" name="文字方塊 6">
            <a:extLst>
              <a:ext uri="{FF2B5EF4-FFF2-40B4-BE49-F238E27FC236}">
                <a16:creationId xmlns:a16="http://schemas.microsoft.com/office/drawing/2014/main" id="{FC942DAE-C4C6-2FB8-224D-B949B106884C}"/>
              </a:ext>
            </a:extLst>
          </p:cNvPr>
          <p:cNvSpPr txBox="1"/>
          <p:nvPr/>
        </p:nvSpPr>
        <p:spPr>
          <a:xfrm>
            <a:off x="1219038" y="2463799"/>
            <a:ext cx="3400899" cy="338554"/>
          </a:xfrm>
          <a:prstGeom prst="rect">
            <a:avLst/>
          </a:prstGeom>
          <a:noFill/>
        </p:spPr>
        <p:txBody>
          <a:bodyPr wrap="square" rtlCol="0">
            <a:spAutoFit/>
          </a:bodyPr>
          <a:lstStyle/>
          <a:p>
            <a:r>
              <a:rPr lang="en-US" altLang="zh-HK" sz="1600" dirty="0">
                <a:solidFill>
                  <a:srgbClr val="FFFFCC"/>
                </a:solidFill>
              </a:rPr>
              <a:t>Snapshot from Palencia+25 simulation</a:t>
            </a:r>
            <a:endParaRPr lang="zh-HK" altLang="en-US" sz="1600" dirty="0">
              <a:solidFill>
                <a:srgbClr val="FFFFCC"/>
              </a:solidFill>
            </a:endParaRPr>
          </a:p>
        </p:txBody>
      </p:sp>
      <p:sp>
        <p:nvSpPr>
          <p:cNvPr id="2" name="文字方塊 1">
            <a:extLst>
              <a:ext uri="{FF2B5EF4-FFF2-40B4-BE49-F238E27FC236}">
                <a16:creationId xmlns:a16="http://schemas.microsoft.com/office/drawing/2014/main" id="{FFD14697-B383-3646-221B-C32053289F7F}"/>
              </a:ext>
            </a:extLst>
          </p:cNvPr>
          <p:cNvSpPr txBox="1"/>
          <p:nvPr/>
        </p:nvSpPr>
        <p:spPr>
          <a:xfrm>
            <a:off x="8660681" y="1535025"/>
            <a:ext cx="1293779" cy="369332"/>
          </a:xfrm>
          <a:prstGeom prst="rect">
            <a:avLst/>
          </a:prstGeom>
          <a:noFill/>
        </p:spPr>
        <p:txBody>
          <a:bodyPr wrap="square" rtlCol="0">
            <a:spAutoFit/>
          </a:bodyPr>
          <a:lstStyle/>
          <a:p>
            <a:r>
              <a:rPr lang="el-GR" altLang="zh-TW" dirty="0">
                <a:solidFill>
                  <a:srgbClr val="FFFFCC"/>
                </a:solidFill>
              </a:rPr>
              <a:t>μ</a:t>
            </a:r>
            <a:r>
              <a:rPr lang="en-US" altLang="zh-TW" dirty="0">
                <a:solidFill>
                  <a:srgbClr val="FFFFCC"/>
                </a:solidFill>
              </a:rPr>
              <a:t> ~ -10</a:t>
            </a:r>
            <a:endParaRPr lang="zh-TW" altLang="en-US" dirty="0">
              <a:solidFill>
                <a:srgbClr val="FFFFCC"/>
              </a:solidFill>
            </a:endParaRPr>
          </a:p>
        </p:txBody>
      </p:sp>
      <p:cxnSp>
        <p:nvCxnSpPr>
          <p:cNvPr id="5" name="直線接點 4">
            <a:extLst>
              <a:ext uri="{FF2B5EF4-FFF2-40B4-BE49-F238E27FC236}">
                <a16:creationId xmlns:a16="http://schemas.microsoft.com/office/drawing/2014/main" id="{518CCB4A-34A5-C5B5-9816-F7D71D856937}"/>
              </a:ext>
            </a:extLst>
          </p:cNvPr>
          <p:cNvCxnSpPr>
            <a:cxnSpLocks/>
          </p:cNvCxnSpPr>
          <p:nvPr/>
        </p:nvCxnSpPr>
        <p:spPr>
          <a:xfrm flipV="1">
            <a:off x="6909875" y="2748943"/>
            <a:ext cx="0" cy="3398938"/>
          </a:xfrm>
          <a:prstGeom prst="line">
            <a:avLst/>
          </a:prstGeom>
          <a:ln w="57150">
            <a:solidFill>
              <a:srgbClr val="EA0000"/>
            </a:solidFill>
          </a:ln>
        </p:spPr>
        <p:style>
          <a:lnRef idx="1">
            <a:schemeClr val="accent1"/>
          </a:lnRef>
          <a:fillRef idx="0">
            <a:schemeClr val="accent1"/>
          </a:fillRef>
          <a:effectRef idx="0">
            <a:schemeClr val="accent1"/>
          </a:effectRef>
          <a:fontRef idx="minor">
            <a:schemeClr val="tx1"/>
          </a:fontRef>
        </p:style>
      </p:cxnSp>
      <p:sp>
        <p:nvSpPr>
          <p:cNvPr id="10" name="文字方塊 9">
            <a:extLst>
              <a:ext uri="{FF2B5EF4-FFF2-40B4-BE49-F238E27FC236}">
                <a16:creationId xmlns:a16="http://schemas.microsoft.com/office/drawing/2014/main" id="{51D5DCA3-5803-B119-7CE8-53124A10E68D}"/>
              </a:ext>
            </a:extLst>
          </p:cNvPr>
          <p:cNvSpPr txBox="1"/>
          <p:nvPr/>
        </p:nvSpPr>
        <p:spPr>
          <a:xfrm>
            <a:off x="7228121" y="2825345"/>
            <a:ext cx="1293779" cy="369332"/>
          </a:xfrm>
          <a:prstGeom prst="rect">
            <a:avLst/>
          </a:prstGeom>
          <a:noFill/>
        </p:spPr>
        <p:txBody>
          <a:bodyPr wrap="square" rtlCol="0">
            <a:spAutoFit/>
          </a:bodyPr>
          <a:lstStyle/>
          <a:p>
            <a:r>
              <a:rPr lang="el-GR" altLang="zh-TW" dirty="0">
                <a:solidFill>
                  <a:srgbClr val="26457C"/>
                </a:solidFill>
              </a:rPr>
              <a:t>μ</a:t>
            </a:r>
            <a:r>
              <a:rPr lang="en-US" altLang="zh-TW" dirty="0">
                <a:solidFill>
                  <a:srgbClr val="26457C"/>
                </a:solidFill>
              </a:rPr>
              <a:t> ~ -10</a:t>
            </a:r>
            <a:endParaRPr lang="zh-TW" altLang="en-US" dirty="0">
              <a:solidFill>
                <a:srgbClr val="26457C"/>
              </a:solidFill>
            </a:endParaRPr>
          </a:p>
        </p:txBody>
      </p:sp>
      <p:sp>
        <p:nvSpPr>
          <p:cNvPr id="8" name="箭號: 向下 7">
            <a:extLst>
              <a:ext uri="{FF2B5EF4-FFF2-40B4-BE49-F238E27FC236}">
                <a16:creationId xmlns:a16="http://schemas.microsoft.com/office/drawing/2014/main" id="{D9CC87FE-F745-3658-5D9E-7FFEA04A7E24}"/>
              </a:ext>
            </a:extLst>
          </p:cNvPr>
          <p:cNvSpPr/>
          <p:nvPr/>
        </p:nvSpPr>
        <p:spPr>
          <a:xfrm rot="19523115">
            <a:off x="1195223" y="2916842"/>
            <a:ext cx="429075" cy="727866"/>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箭號: 向下 8">
            <a:extLst>
              <a:ext uri="{FF2B5EF4-FFF2-40B4-BE49-F238E27FC236}">
                <a16:creationId xmlns:a16="http://schemas.microsoft.com/office/drawing/2014/main" id="{8BA9C624-8165-F9F8-4C15-C71501DB44B5}"/>
              </a:ext>
            </a:extLst>
          </p:cNvPr>
          <p:cNvSpPr/>
          <p:nvPr/>
        </p:nvSpPr>
        <p:spPr>
          <a:xfrm rot="1479080">
            <a:off x="3731896" y="4055295"/>
            <a:ext cx="429075" cy="727866"/>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箭號: 向下 10">
            <a:extLst>
              <a:ext uri="{FF2B5EF4-FFF2-40B4-BE49-F238E27FC236}">
                <a16:creationId xmlns:a16="http://schemas.microsoft.com/office/drawing/2014/main" id="{153A19AA-48EE-1C97-152B-D406F9BC712D}"/>
              </a:ext>
            </a:extLst>
          </p:cNvPr>
          <p:cNvSpPr/>
          <p:nvPr/>
        </p:nvSpPr>
        <p:spPr>
          <a:xfrm rot="21009092">
            <a:off x="6129304" y="2396475"/>
            <a:ext cx="429075" cy="727866"/>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3253345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3AEF2-667C-9515-E5F1-33BBB35EBEE9}"/>
            </a:ext>
          </a:extLst>
        </p:cNvPr>
        <p:cNvGrpSpPr/>
        <p:nvPr/>
      </p:nvGrpSpPr>
      <p:grpSpPr>
        <a:xfrm>
          <a:off x="0" y="0"/>
          <a:ext cx="0" cy="0"/>
          <a:chOff x="0" y="0"/>
          <a:chExt cx="0" cy="0"/>
        </a:xfrm>
      </p:grpSpPr>
      <p:pic>
        <p:nvPicPr>
          <p:cNvPr id="14" name="圖片 13">
            <a:extLst>
              <a:ext uri="{FF2B5EF4-FFF2-40B4-BE49-F238E27FC236}">
                <a16:creationId xmlns:a16="http://schemas.microsoft.com/office/drawing/2014/main" id="{3630B294-0CA7-156D-8A20-4DD590F786F3}"/>
              </a:ext>
            </a:extLst>
          </p:cNvPr>
          <p:cNvPicPr>
            <a:picLocks noChangeAspect="1"/>
          </p:cNvPicPr>
          <p:nvPr/>
        </p:nvPicPr>
        <p:blipFill>
          <a:blip r:embed="rId3"/>
          <a:stretch>
            <a:fillRect/>
          </a:stretch>
        </p:blipFill>
        <p:spPr>
          <a:xfrm>
            <a:off x="1968783" y="1141302"/>
            <a:ext cx="8411749" cy="1190791"/>
          </a:xfrm>
          <a:prstGeom prst="rect">
            <a:avLst/>
          </a:prstGeom>
        </p:spPr>
      </p:pic>
      <p:sp>
        <p:nvSpPr>
          <p:cNvPr id="15" name="文字方塊 14">
            <a:extLst>
              <a:ext uri="{FF2B5EF4-FFF2-40B4-BE49-F238E27FC236}">
                <a16:creationId xmlns:a16="http://schemas.microsoft.com/office/drawing/2014/main" id="{AFE28169-33A3-F138-D9A3-4AB5330DFF96}"/>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16" name="文字方塊 15">
            <a:extLst>
              <a:ext uri="{FF2B5EF4-FFF2-40B4-BE49-F238E27FC236}">
                <a16:creationId xmlns:a16="http://schemas.microsoft.com/office/drawing/2014/main" id="{C01F491F-06F3-10C2-61DD-55CE6320274E}"/>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17" name="文字方塊 16">
            <a:extLst>
              <a:ext uri="{FF2B5EF4-FFF2-40B4-BE49-F238E27FC236}">
                <a16:creationId xmlns:a16="http://schemas.microsoft.com/office/drawing/2014/main" id="{DFEB6564-A3EC-5771-40D7-E671BF4B9341}"/>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18" name="直線接點 17">
            <a:extLst>
              <a:ext uri="{FF2B5EF4-FFF2-40B4-BE49-F238E27FC236}">
                <a16:creationId xmlns:a16="http://schemas.microsoft.com/office/drawing/2014/main" id="{BCB7B6C9-D088-0DC4-6F52-B64CB4763403}"/>
              </a:ext>
            </a:extLst>
          </p:cNvPr>
          <p:cNvCxnSpPr>
            <a:cxnSpLocks/>
          </p:cNvCxnSpPr>
          <p:nvPr/>
        </p:nvCxnSpPr>
        <p:spPr>
          <a:xfrm flipV="1">
            <a:off x="6032418" y="113976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pic>
        <p:nvPicPr>
          <p:cNvPr id="29" name="Picture 6">
            <a:extLst>
              <a:ext uri="{FF2B5EF4-FFF2-40B4-BE49-F238E27FC236}">
                <a16:creationId xmlns:a16="http://schemas.microsoft.com/office/drawing/2014/main" id="{25CD3EC7-7A83-9B27-9AEC-D5237189E78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CCFA3A44-460F-7BA9-5C05-3AEB0660BA64}"/>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sp>
        <p:nvSpPr>
          <p:cNvPr id="4" name="矩形 3">
            <a:extLst>
              <a:ext uri="{FF2B5EF4-FFF2-40B4-BE49-F238E27FC236}">
                <a16:creationId xmlns:a16="http://schemas.microsoft.com/office/drawing/2014/main" id="{CE309965-4888-B98A-3A7B-BDB52FC7C1E7}"/>
              </a:ext>
            </a:extLst>
          </p:cNvPr>
          <p:cNvSpPr/>
          <p:nvPr/>
        </p:nvSpPr>
        <p:spPr>
          <a:xfrm flipH="1">
            <a:off x="6695768" y="1106823"/>
            <a:ext cx="1081549" cy="1190791"/>
          </a:xfrm>
          <a:prstGeom prst="rect">
            <a:avLst/>
          </a:prstGeom>
          <a:noFill/>
          <a:ln w="28575">
            <a:solidFill>
              <a:srgbClr val="B34B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3" name="圖片 2">
            <a:extLst>
              <a:ext uri="{FF2B5EF4-FFF2-40B4-BE49-F238E27FC236}">
                <a16:creationId xmlns:a16="http://schemas.microsoft.com/office/drawing/2014/main" id="{CE926D7B-ACF7-5E73-3389-CB5C048D7C67}"/>
              </a:ext>
            </a:extLst>
          </p:cNvPr>
          <p:cNvPicPr>
            <a:picLocks noChangeAspect="1"/>
          </p:cNvPicPr>
          <p:nvPr/>
        </p:nvPicPr>
        <p:blipFill>
          <a:blip r:embed="rId5"/>
          <a:stretch>
            <a:fillRect/>
          </a:stretch>
        </p:blipFill>
        <p:spPr>
          <a:xfrm>
            <a:off x="5652262" y="2426070"/>
            <a:ext cx="5594858" cy="4144339"/>
          </a:xfrm>
          <a:prstGeom prst="rect">
            <a:avLst/>
          </a:prstGeom>
        </p:spPr>
      </p:pic>
      <p:pic>
        <p:nvPicPr>
          <p:cNvPr id="2" name="圖片 1">
            <a:extLst>
              <a:ext uri="{FF2B5EF4-FFF2-40B4-BE49-F238E27FC236}">
                <a16:creationId xmlns:a16="http://schemas.microsoft.com/office/drawing/2014/main" id="{28E6D552-1C0F-AE5F-68A3-4FCDB3BE5317}"/>
              </a:ext>
            </a:extLst>
          </p:cNvPr>
          <p:cNvPicPr>
            <a:picLocks noChangeAspect="1"/>
          </p:cNvPicPr>
          <p:nvPr/>
        </p:nvPicPr>
        <p:blipFill>
          <a:blip r:embed="rId6"/>
          <a:stretch>
            <a:fillRect/>
          </a:stretch>
        </p:blipFill>
        <p:spPr>
          <a:xfrm>
            <a:off x="1226676" y="2816715"/>
            <a:ext cx="3603195" cy="3532346"/>
          </a:xfrm>
          <a:prstGeom prst="rect">
            <a:avLst/>
          </a:prstGeom>
        </p:spPr>
      </p:pic>
      <p:sp>
        <p:nvSpPr>
          <p:cNvPr id="5" name="文字方塊 4">
            <a:extLst>
              <a:ext uri="{FF2B5EF4-FFF2-40B4-BE49-F238E27FC236}">
                <a16:creationId xmlns:a16="http://schemas.microsoft.com/office/drawing/2014/main" id="{5D8D71EC-2A04-6026-E6D1-0C960197E2AA}"/>
              </a:ext>
            </a:extLst>
          </p:cNvPr>
          <p:cNvSpPr txBox="1"/>
          <p:nvPr/>
        </p:nvSpPr>
        <p:spPr>
          <a:xfrm>
            <a:off x="1219038" y="2463799"/>
            <a:ext cx="3400899" cy="338554"/>
          </a:xfrm>
          <a:prstGeom prst="rect">
            <a:avLst/>
          </a:prstGeom>
          <a:noFill/>
        </p:spPr>
        <p:txBody>
          <a:bodyPr wrap="square" rtlCol="0">
            <a:spAutoFit/>
          </a:bodyPr>
          <a:lstStyle/>
          <a:p>
            <a:r>
              <a:rPr lang="en-US" altLang="zh-HK" sz="1600" dirty="0">
                <a:solidFill>
                  <a:srgbClr val="FFFFCC"/>
                </a:solidFill>
              </a:rPr>
              <a:t>Snapshot from Palencia+25 simulation</a:t>
            </a:r>
            <a:endParaRPr lang="zh-HK" altLang="en-US" sz="1600" dirty="0">
              <a:solidFill>
                <a:srgbClr val="FFFFCC"/>
              </a:solidFill>
            </a:endParaRPr>
          </a:p>
        </p:txBody>
      </p:sp>
      <p:sp>
        <p:nvSpPr>
          <p:cNvPr id="11" name="文字方塊 10">
            <a:extLst>
              <a:ext uri="{FF2B5EF4-FFF2-40B4-BE49-F238E27FC236}">
                <a16:creationId xmlns:a16="http://schemas.microsoft.com/office/drawing/2014/main" id="{F1EF95A2-7D02-4874-D420-6C833FEB0BCA}"/>
              </a:ext>
            </a:extLst>
          </p:cNvPr>
          <p:cNvSpPr txBox="1"/>
          <p:nvPr/>
        </p:nvSpPr>
        <p:spPr>
          <a:xfrm>
            <a:off x="6822149" y="1504545"/>
            <a:ext cx="1293779" cy="369332"/>
          </a:xfrm>
          <a:prstGeom prst="rect">
            <a:avLst/>
          </a:prstGeom>
          <a:noFill/>
        </p:spPr>
        <p:txBody>
          <a:bodyPr wrap="square" rtlCol="0">
            <a:spAutoFit/>
          </a:bodyPr>
          <a:lstStyle/>
          <a:p>
            <a:r>
              <a:rPr lang="el-GR" altLang="zh-TW" dirty="0">
                <a:solidFill>
                  <a:srgbClr val="FFFFCC"/>
                </a:solidFill>
              </a:rPr>
              <a:t>μ</a:t>
            </a:r>
            <a:r>
              <a:rPr lang="en-US" altLang="zh-TW" dirty="0">
                <a:solidFill>
                  <a:srgbClr val="FFFFCC"/>
                </a:solidFill>
              </a:rPr>
              <a:t> ~ -100</a:t>
            </a:r>
            <a:endParaRPr lang="zh-TW" altLang="en-US" dirty="0">
              <a:solidFill>
                <a:srgbClr val="FFFFCC"/>
              </a:solidFill>
            </a:endParaRPr>
          </a:p>
        </p:txBody>
      </p:sp>
      <p:cxnSp>
        <p:nvCxnSpPr>
          <p:cNvPr id="12" name="直線接點 11">
            <a:extLst>
              <a:ext uri="{FF2B5EF4-FFF2-40B4-BE49-F238E27FC236}">
                <a16:creationId xmlns:a16="http://schemas.microsoft.com/office/drawing/2014/main" id="{BBA9BF53-1115-0D09-174E-C39F582A1AA4}"/>
              </a:ext>
            </a:extLst>
          </p:cNvPr>
          <p:cNvCxnSpPr>
            <a:cxnSpLocks/>
          </p:cNvCxnSpPr>
          <p:nvPr/>
        </p:nvCxnSpPr>
        <p:spPr>
          <a:xfrm flipV="1">
            <a:off x="7269797" y="2719759"/>
            <a:ext cx="0" cy="3398938"/>
          </a:xfrm>
          <a:prstGeom prst="line">
            <a:avLst/>
          </a:prstGeom>
          <a:ln w="57150">
            <a:solidFill>
              <a:srgbClr val="EA0000"/>
            </a:solidFill>
          </a:ln>
        </p:spPr>
        <p:style>
          <a:lnRef idx="1">
            <a:schemeClr val="accent1"/>
          </a:lnRef>
          <a:fillRef idx="0">
            <a:schemeClr val="accent1"/>
          </a:fillRef>
          <a:effectRef idx="0">
            <a:schemeClr val="accent1"/>
          </a:effectRef>
          <a:fontRef idx="minor">
            <a:schemeClr val="tx1"/>
          </a:fontRef>
        </p:style>
      </p:cxnSp>
      <p:sp>
        <p:nvSpPr>
          <p:cNvPr id="10" name="文字方塊 9">
            <a:extLst>
              <a:ext uri="{FF2B5EF4-FFF2-40B4-BE49-F238E27FC236}">
                <a16:creationId xmlns:a16="http://schemas.microsoft.com/office/drawing/2014/main" id="{E5B8AD8C-B307-404E-3D4B-412699461F27}"/>
              </a:ext>
            </a:extLst>
          </p:cNvPr>
          <p:cNvSpPr txBox="1"/>
          <p:nvPr/>
        </p:nvSpPr>
        <p:spPr>
          <a:xfrm>
            <a:off x="6375109" y="2733905"/>
            <a:ext cx="1293779" cy="369332"/>
          </a:xfrm>
          <a:prstGeom prst="rect">
            <a:avLst/>
          </a:prstGeom>
          <a:noFill/>
        </p:spPr>
        <p:txBody>
          <a:bodyPr wrap="square" rtlCol="0">
            <a:spAutoFit/>
          </a:bodyPr>
          <a:lstStyle/>
          <a:p>
            <a:r>
              <a:rPr lang="el-GR" altLang="zh-TW" dirty="0">
                <a:solidFill>
                  <a:srgbClr val="26457C"/>
                </a:solidFill>
              </a:rPr>
              <a:t>μ</a:t>
            </a:r>
            <a:r>
              <a:rPr lang="en-US" altLang="zh-TW" dirty="0">
                <a:solidFill>
                  <a:srgbClr val="26457C"/>
                </a:solidFill>
              </a:rPr>
              <a:t> ~ -100</a:t>
            </a:r>
            <a:endParaRPr lang="zh-TW" altLang="en-US" dirty="0">
              <a:solidFill>
                <a:srgbClr val="26457C"/>
              </a:solidFill>
            </a:endParaRPr>
          </a:p>
        </p:txBody>
      </p:sp>
    </p:spTree>
    <p:extLst>
      <p:ext uri="{BB962C8B-B14F-4D97-AF65-F5344CB8AC3E}">
        <p14:creationId xmlns:p14="http://schemas.microsoft.com/office/powerpoint/2010/main" val="28631031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B1DFA-A4ED-0DFD-0D82-EC24DC3B3C8B}"/>
            </a:ext>
          </a:extLst>
        </p:cNvPr>
        <p:cNvGrpSpPr/>
        <p:nvPr/>
      </p:nvGrpSpPr>
      <p:grpSpPr>
        <a:xfrm>
          <a:off x="0" y="0"/>
          <a:ext cx="0" cy="0"/>
          <a:chOff x="0" y="0"/>
          <a:chExt cx="0" cy="0"/>
        </a:xfrm>
      </p:grpSpPr>
      <p:pic>
        <p:nvPicPr>
          <p:cNvPr id="14" name="圖片 13">
            <a:extLst>
              <a:ext uri="{FF2B5EF4-FFF2-40B4-BE49-F238E27FC236}">
                <a16:creationId xmlns:a16="http://schemas.microsoft.com/office/drawing/2014/main" id="{9780DEAE-108B-D6E0-7E53-F4D38D1CF0A0}"/>
              </a:ext>
            </a:extLst>
          </p:cNvPr>
          <p:cNvPicPr>
            <a:picLocks noChangeAspect="1"/>
          </p:cNvPicPr>
          <p:nvPr/>
        </p:nvPicPr>
        <p:blipFill>
          <a:blip r:embed="rId3"/>
          <a:stretch>
            <a:fillRect/>
          </a:stretch>
        </p:blipFill>
        <p:spPr>
          <a:xfrm>
            <a:off x="1968783" y="1141302"/>
            <a:ext cx="8411749" cy="1190791"/>
          </a:xfrm>
          <a:prstGeom prst="rect">
            <a:avLst/>
          </a:prstGeom>
        </p:spPr>
      </p:pic>
      <p:sp>
        <p:nvSpPr>
          <p:cNvPr id="15" name="文字方塊 14">
            <a:extLst>
              <a:ext uri="{FF2B5EF4-FFF2-40B4-BE49-F238E27FC236}">
                <a16:creationId xmlns:a16="http://schemas.microsoft.com/office/drawing/2014/main" id="{33E16445-E65B-17CB-5970-82B621756D8D}"/>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16" name="文字方塊 15">
            <a:extLst>
              <a:ext uri="{FF2B5EF4-FFF2-40B4-BE49-F238E27FC236}">
                <a16:creationId xmlns:a16="http://schemas.microsoft.com/office/drawing/2014/main" id="{BA40F246-BABA-59D6-BB1B-C28BEC4FD0BA}"/>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17" name="文字方塊 16">
            <a:extLst>
              <a:ext uri="{FF2B5EF4-FFF2-40B4-BE49-F238E27FC236}">
                <a16:creationId xmlns:a16="http://schemas.microsoft.com/office/drawing/2014/main" id="{D39DDD94-508B-12C9-AC7D-99DA9347FE33}"/>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18" name="直線接點 17">
            <a:extLst>
              <a:ext uri="{FF2B5EF4-FFF2-40B4-BE49-F238E27FC236}">
                <a16:creationId xmlns:a16="http://schemas.microsoft.com/office/drawing/2014/main" id="{46D6BED2-357F-A01C-8492-3522775D57CC}"/>
              </a:ext>
            </a:extLst>
          </p:cNvPr>
          <p:cNvCxnSpPr>
            <a:cxnSpLocks/>
          </p:cNvCxnSpPr>
          <p:nvPr/>
        </p:nvCxnSpPr>
        <p:spPr>
          <a:xfrm flipV="1">
            <a:off x="6032418" y="113976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pic>
        <p:nvPicPr>
          <p:cNvPr id="29" name="Picture 6">
            <a:extLst>
              <a:ext uri="{FF2B5EF4-FFF2-40B4-BE49-F238E27FC236}">
                <a16:creationId xmlns:a16="http://schemas.microsoft.com/office/drawing/2014/main" id="{E2A62844-1902-2710-5A7D-7C5F0AF8EAB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EE5B0CF7-0222-5612-1F0D-03B3B8D510AE}"/>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sp>
        <p:nvSpPr>
          <p:cNvPr id="4" name="矩形 3">
            <a:extLst>
              <a:ext uri="{FF2B5EF4-FFF2-40B4-BE49-F238E27FC236}">
                <a16:creationId xmlns:a16="http://schemas.microsoft.com/office/drawing/2014/main" id="{41516E31-E176-0AB8-DABC-08C7FB180947}"/>
              </a:ext>
            </a:extLst>
          </p:cNvPr>
          <p:cNvSpPr/>
          <p:nvPr/>
        </p:nvSpPr>
        <p:spPr>
          <a:xfrm>
            <a:off x="6017342" y="1106823"/>
            <a:ext cx="678426" cy="1190791"/>
          </a:xfrm>
          <a:prstGeom prst="rect">
            <a:avLst/>
          </a:prstGeom>
          <a:noFill/>
          <a:ln w="28575">
            <a:solidFill>
              <a:srgbClr val="B34B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6" name="圖片 5">
            <a:extLst>
              <a:ext uri="{FF2B5EF4-FFF2-40B4-BE49-F238E27FC236}">
                <a16:creationId xmlns:a16="http://schemas.microsoft.com/office/drawing/2014/main" id="{0942DC11-9108-72DC-CB66-99F07036BC36}"/>
              </a:ext>
            </a:extLst>
          </p:cNvPr>
          <p:cNvPicPr>
            <a:picLocks noChangeAspect="1"/>
          </p:cNvPicPr>
          <p:nvPr/>
        </p:nvPicPr>
        <p:blipFill>
          <a:blip r:embed="rId5"/>
          <a:stretch>
            <a:fillRect/>
          </a:stretch>
        </p:blipFill>
        <p:spPr>
          <a:xfrm>
            <a:off x="5827517" y="2474262"/>
            <a:ext cx="5389680" cy="4001330"/>
          </a:xfrm>
          <a:prstGeom prst="rect">
            <a:avLst/>
          </a:prstGeom>
        </p:spPr>
      </p:pic>
      <p:pic>
        <p:nvPicPr>
          <p:cNvPr id="2" name="圖片 1">
            <a:extLst>
              <a:ext uri="{FF2B5EF4-FFF2-40B4-BE49-F238E27FC236}">
                <a16:creationId xmlns:a16="http://schemas.microsoft.com/office/drawing/2014/main" id="{DA9559A3-4457-7327-863F-AFCFA5AA9EC1}"/>
              </a:ext>
            </a:extLst>
          </p:cNvPr>
          <p:cNvPicPr>
            <a:picLocks noChangeAspect="1"/>
          </p:cNvPicPr>
          <p:nvPr/>
        </p:nvPicPr>
        <p:blipFill>
          <a:blip r:embed="rId6"/>
          <a:srcRect l="17391" r="14070"/>
          <a:stretch/>
        </p:blipFill>
        <p:spPr>
          <a:xfrm>
            <a:off x="1214638" y="2813567"/>
            <a:ext cx="3603195" cy="3522814"/>
          </a:xfrm>
          <a:prstGeom prst="rect">
            <a:avLst/>
          </a:prstGeom>
        </p:spPr>
      </p:pic>
      <p:sp>
        <p:nvSpPr>
          <p:cNvPr id="3" name="文字方塊 2">
            <a:extLst>
              <a:ext uri="{FF2B5EF4-FFF2-40B4-BE49-F238E27FC236}">
                <a16:creationId xmlns:a16="http://schemas.microsoft.com/office/drawing/2014/main" id="{1365D525-44C1-3FA9-3C96-3D248D63F868}"/>
              </a:ext>
            </a:extLst>
          </p:cNvPr>
          <p:cNvSpPr txBox="1"/>
          <p:nvPr/>
        </p:nvSpPr>
        <p:spPr>
          <a:xfrm>
            <a:off x="1219038" y="2463799"/>
            <a:ext cx="3400899" cy="338554"/>
          </a:xfrm>
          <a:prstGeom prst="rect">
            <a:avLst/>
          </a:prstGeom>
          <a:noFill/>
        </p:spPr>
        <p:txBody>
          <a:bodyPr wrap="square" rtlCol="0">
            <a:spAutoFit/>
          </a:bodyPr>
          <a:lstStyle/>
          <a:p>
            <a:r>
              <a:rPr lang="en-US" altLang="zh-HK" sz="1600" dirty="0">
                <a:solidFill>
                  <a:srgbClr val="FFFFCC"/>
                </a:solidFill>
              </a:rPr>
              <a:t>Snapshot from Palencia+25 simulation</a:t>
            </a:r>
            <a:endParaRPr lang="zh-HK" altLang="en-US" sz="1600" dirty="0">
              <a:solidFill>
                <a:srgbClr val="FFFFCC"/>
              </a:solidFill>
            </a:endParaRPr>
          </a:p>
        </p:txBody>
      </p:sp>
      <p:sp>
        <p:nvSpPr>
          <p:cNvPr id="11" name="文字方塊 10">
            <a:extLst>
              <a:ext uri="{FF2B5EF4-FFF2-40B4-BE49-F238E27FC236}">
                <a16:creationId xmlns:a16="http://schemas.microsoft.com/office/drawing/2014/main" id="{98C9656F-6636-0262-56DB-EDDE52C0F4B1}"/>
              </a:ext>
            </a:extLst>
          </p:cNvPr>
          <p:cNvSpPr txBox="1"/>
          <p:nvPr/>
        </p:nvSpPr>
        <p:spPr>
          <a:xfrm>
            <a:off x="6043934" y="1504545"/>
            <a:ext cx="1293779" cy="369332"/>
          </a:xfrm>
          <a:prstGeom prst="rect">
            <a:avLst/>
          </a:prstGeom>
          <a:noFill/>
        </p:spPr>
        <p:txBody>
          <a:bodyPr wrap="square" rtlCol="0">
            <a:spAutoFit/>
          </a:bodyPr>
          <a:lstStyle/>
          <a:p>
            <a:r>
              <a:rPr lang="el-GR" altLang="zh-TW" dirty="0">
                <a:solidFill>
                  <a:srgbClr val="FFFFCC"/>
                </a:solidFill>
              </a:rPr>
              <a:t>μ</a:t>
            </a:r>
            <a:r>
              <a:rPr lang="en-US" altLang="zh-TW" dirty="0">
                <a:solidFill>
                  <a:srgbClr val="FFFFCC"/>
                </a:solidFill>
              </a:rPr>
              <a:t> ~ -1000</a:t>
            </a:r>
            <a:endParaRPr lang="zh-TW" altLang="en-US" dirty="0">
              <a:solidFill>
                <a:srgbClr val="FFFFCC"/>
              </a:solidFill>
            </a:endParaRPr>
          </a:p>
        </p:txBody>
      </p:sp>
      <p:cxnSp>
        <p:nvCxnSpPr>
          <p:cNvPr id="12" name="直線接點 11">
            <a:extLst>
              <a:ext uri="{FF2B5EF4-FFF2-40B4-BE49-F238E27FC236}">
                <a16:creationId xmlns:a16="http://schemas.microsoft.com/office/drawing/2014/main" id="{0359EA8B-7A03-D7E4-DE39-79E964D1B6AE}"/>
              </a:ext>
            </a:extLst>
          </p:cNvPr>
          <p:cNvCxnSpPr>
            <a:cxnSpLocks/>
          </p:cNvCxnSpPr>
          <p:nvPr/>
        </p:nvCxnSpPr>
        <p:spPr>
          <a:xfrm flipV="1">
            <a:off x="7892368" y="2661392"/>
            <a:ext cx="0" cy="3398938"/>
          </a:xfrm>
          <a:prstGeom prst="line">
            <a:avLst/>
          </a:prstGeom>
          <a:ln w="57150">
            <a:solidFill>
              <a:srgbClr val="EA0000"/>
            </a:solidFill>
          </a:ln>
        </p:spPr>
        <p:style>
          <a:lnRef idx="1">
            <a:schemeClr val="accent1"/>
          </a:lnRef>
          <a:fillRef idx="0">
            <a:schemeClr val="accent1"/>
          </a:fillRef>
          <a:effectRef idx="0">
            <a:schemeClr val="accent1"/>
          </a:effectRef>
          <a:fontRef idx="minor">
            <a:schemeClr val="tx1"/>
          </a:fontRef>
        </p:style>
      </p:cxnSp>
      <p:sp>
        <p:nvSpPr>
          <p:cNvPr id="10" name="文字方塊 9">
            <a:extLst>
              <a:ext uri="{FF2B5EF4-FFF2-40B4-BE49-F238E27FC236}">
                <a16:creationId xmlns:a16="http://schemas.microsoft.com/office/drawing/2014/main" id="{B5704B07-750A-9BC2-E9BA-12FA45A12BA5}"/>
              </a:ext>
            </a:extLst>
          </p:cNvPr>
          <p:cNvSpPr txBox="1"/>
          <p:nvPr/>
        </p:nvSpPr>
        <p:spPr>
          <a:xfrm>
            <a:off x="6562094" y="2693265"/>
            <a:ext cx="1293779" cy="369332"/>
          </a:xfrm>
          <a:prstGeom prst="rect">
            <a:avLst/>
          </a:prstGeom>
          <a:noFill/>
        </p:spPr>
        <p:txBody>
          <a:bodyPr wrap="square" rtlCol="0">
            <a:spAutoFit/>
          </a:bodyPr>
          <a:lstStyle/>
          <a:p>
            <a:r>
              <a:rPr lang="el-GR" altLang="zh-TW" dirty="0">
                <a:solidFill>
                  <a:srgbClr val="26457C"/>
                </a:solidFill>
              </a:rPr>
              <a:t>μ</a:t>
            </a:r>
            <a:r>
              <a:rPr lang="en-US" altLang="zh-TW" dirty="0">
                <a:solidFill>
                  <a:srgbClr val="26457C"/>
                </a:solidFill>
              </a:rPr>
              <a:t> ~ -1000</a:t>
            </a:r>
            <a:endParaRPr lang="zh-TW" altLang="en-US" dirty="0">
              <a:solidFill>
                <a:srgbClr val="26457C"/>
              </a:solidFill>
            </a:endParaRPr>
          </a:p>
        </p:txBody>
      </p:sp>
    </p:spTree>
    <p:extLst>
      <p:ext uri="{BB962C8B-B14F-4D97-AF65-F5344CB8AC3E}">
        <p14:creationId xmlns:p14="http://schemas.microsoft.com/office/powerpoint/2010/main" val="14743260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0515D1-6B9B-F3B6-C791-670F67DCFB66}"/>
            </a:ext>
          </a:extLst>
        </p:cNvPr>
        <p:cNvGrpSpPr/>
        <p:nvPr/>
      </p:nvGrpSpPr>
      <p:grpSpPr>
        <a:xfrm>
          <a:off x="0" y="0"/>
          <a:ext cx="0" cy="0"/>
          <a:chOff x="0" y="0"/>
          <a:chExt cx="0" cy="0"/>
        </a:xfrm>
      </p:grpSpPr>
      <p:pic>
        <p:nvPicPr>
          <p:cNvPr id="7" name="圖片 6">
            <a:extLst>
              <a:ext uri="{FF2B5EF4-FFF2-40B4-BE49-F238E27FC236}">
                <a16:creationId xmlns:a16="http://schemas.microsoft.com/office/drawing/2014/main" id="{EC4144DA-D534-1AAF-A90D-806236115219}"/>
              </a:ext>
            </a:extLst>
          </p:cNvPr>
          <p:cNvPicPr>
            <a:picLocks noChangeAspect="1"/>
          </p:cNvPicPr>
          <p:nvPr/>
        </p:nvPicPr>
        <p:blipFill>
          <a:blip r:embed="rId3"/>
          <a:stretch>
            <a:fillRect/>
          </a:stretch>
        </p:blipFill>
        <p:spPr>
          <a:xfrm>
            <a:off x="1968783" y="1141302"/>
            <a:ext cx="8411749" cy="1190791"/>
          </a:xfrm>
          <a:prstGeom prst="rect">
            <a:avLst/>
          </a:prstGeom>
        </p:spPr>
      </p:pic>
      <p:sp>
        <p:nvSpPr>
          <p:cNvPr id="9" name="文字方塊 8">
            <a:extLst>
              <a:ext uri="{FF2B5EF4-FFF2-40B4-BE49-F238E27FC236}">
                <a16:creationId xmlns:a16="http://schemas.microsoft.com/office/drawing/2014/main" id="{809D5C90-7766-D544-6E29-F1F8680B2385}"/>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10" name="文字方塊 9">
            <a:extLst>
              <a:ext uri="{FF2B5EF4-FFF2-40B4-BE49-F238E27FC236}">
                <a16:creationId xmlns:a16="http://schemas.microsoft.com/office/drawing/2014/main" id="{330C7B56-F1DA-D0C9-B5C4-16823AE98EA7}"/>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11" name="文字方塊 10">
            <a:extLst>
              <a:ext uri="{FF2B5EF4-FFF2-40B4-BE49-F238E27FC236}">
                <a16:creationId xmlns:a16="http://schemas.microsoft.com/office/drawing/2014/main" id="{5C19255A-D8CD-DAC4-986E-0C308C331A67}"/>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pic>
        <p:nvPicPr>
          <p:cNvPr id="29" name="Picture 6">
            <a:extLst>
              <a:ext uri="{FF2B5EF4-FFF2-40B4-BE49-F238E27FC236}">
                <a16:creationId xmlns:a16="http://schemas.microsoft.com/office/drawing/2014/main" id="{B7923A3E-9C0E-1BAD-3545-F7C932D954E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FD70719B-4481-777A-1AE1-C4BEC834D5DA}"/>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pic>
        <p:nvPicPr>
          <p:cNvPr id="6" name="圖片 5">
            <a:extLst>
              <a:ext uri="{FF2B5EF4-FFF2-40B4-BE49-F238E27FC236}">
                <a16:creationId xmlns:a16="http://schemas.microsoft.com/office/drawing/2014/main" id="{F6A07B97-A84A-055A-04DE-4E5B3EBEC5B0}"/>
              </a:ext>
            </a:extLst>
          </p:cNvPr>
          <p:cNvPicPr>
            <a:picLocks noChangeAspect="1"/>
          </p:cNvPicPr>
          <p:nvPr/>
        </p:nvPicPr>
        <p:blipFill>
          <a:blip r:embed="rId5"/>
          <a:stretch>
            <a:fillRect/>
          </a:stretch>
        </p:blipFill>
        <p:spPr>
          <a:xfrm>
            <a:off x="5827517" y="2474262"/>
            <a:ext cx="5389680" cy="4001330"/>
          </a:xfrm>
          <a:prstGeom prst="rect">
            <a:avLst/>
          </a:prstGeom>
        </p:spPr>
      </p:pic>
      <p:cxnSp>
        <p:nvCxnSpPr>
          <p:cNvPr id="2" name="直線接點 1">
            <a:extLst>
              <a:ext uri="{FF2B5EF4-FFF2-40B4-BE49-F238E27FC236}">
                <a16:creationId xmlns:a16="http://schemas.microsoft.com/office/drawing/2014/main" id="{9317ACC2-BFCC-CFCF-02A3-68AF5E7AB0F8}"/>
              </a:ext>
            </a:extLst>
          </p:cNvPr>
          <p:cNvCxnSpPr>
            <a:cxnSpLocks/>
          </p:cNvCxnSpPr>
          <p:nvPr/>
        </p:nvCxnSpPr>
        <p:spPr>
          <a:xfrm flipV="1">
            <a:off x="6032418" y="112960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28216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AA35F-9259-3061-3ADD-CB04D49D5E6C}"/>
            </a:ext>
          </a:extLst>
        </p:cNvPr>
        <p:cNvGrpSpPr/>
        <p:nvPr/>
      </p:nvGrpSpPr>
      <p:grpSpPr>
        <a:xfrm>
          <a:off x="0" y="0"/>
          <a:ext cx="0" cy="0"/>
          <a:chOff x="0" y="0"/>
          <a:chExt cx="0" cy="0"/>
        </a:xfrm>
      </p:grpSpPr>
      <p:pic>
        <p:nvPicPr>
          <p:cNvPr id="19" name="圖片 18">
            <a:extLst>
              <a:ext uri="{FF2B5EF4-FFF2-40B4-BE49-F238E27FC236}">
                <a16:creationId xmlns:a16="http://schemas.microsoft.com/office/drawing/2014/main" id="{74C89402-2C56-3F25-4B5D-ABC100FAFFEE}"/>
              </a:ext>
            </a:extLst>
          </p:cNvPr>
          <p:cNvPicPr>
            <a:picLocks noChangeAspect="1"/>
          </p:cNvPicPr>
          <p:nvPr/>
        </p:nvPicPr>
        <p:blipFill>
          <a:blip r:embed="rId3"/>
          <a:stretch>
            <a:fillRect/>
          </a:stretch>
        </p:blipFill>
        <p:spPr>
          <a:xfrm>
            <a:off x="1968783" y="1141302"/>
            <a:ext cx="8411749" cy="1190791"/>
          </a:xfrm>
          <a:prstGeom prst="rect">
            <a:avLst/>
          </a:prstGeom>
        </p:spPr>
      </p:pic>
      <p:sp>
        <p:nvSpPr>
          <p:cNvPr id="20" name="文字方塊 19">
            <a:extLst>
              <a:ext uri="{FF2B5EF4-FFF2-40B4-BE49-F238E27FC236}">
                <a16:creationId xmlns:a16="http://schemas.microsoft.com/office/drawing/2014/main" id="{2D0A0DF3-013F-A271-B422-E564E96711F0}"/>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21" name="文字方塊 20">
            <a:extLst>
              <a:ext uri="{FF2B5EF4-FFF2-40B4-BE49-F238E27FC236}">
                <a16:creationId xmlns:a16="http://schemas.microsoft.com/office/drawing/2014/main" id="{6FC21DD5-87B4-8080-5C01-E4028740AC73}"/>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22" name="文字方塊 21">
            <a:extLst>
              <a:ext uri="{FF2B5EF4-FFF2-40B4-BE49-F238E27FC236}">
                <a16:creationId xmlns:a16="http://schemas.microsoft.com/office/drawing/2014/main" id="{A2107949-63A3-CB07-A509-FD58AAFEFFD8}"/>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23" name="直線接點 22">
            <a:extLst>
              <a:ext uri="{FF2B5EF4-FFF2-40B4-BE49-F238E27FC236}">
                <a16:creationId xmlns:a16="http://schemas.microsoft.com/office/drawing/2014/main" id="{E4AA216A-695E-5A08-ACB9-2020A3B92295}"/>
              </a:ext>
            </a:extLst>
          </p:cNvPr>
          <p:cNvCxnSpPr>
            <a:cxnSpLocks/>
          </p:cNvCxnSpPr>
          <p:nvPr/>
        </p:nvCxnSpPr>
        <p:spPr>
          <a:xfrm flipV="1">
            <a:off x="6032418" y="112960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pic>
        <p:nvPicPr>
          <p:cNvPr id="16" name="圖片 15">
            <a:extLst>
              <a:ext uri="{FF2B5EF4-FFF2-40B4-BE49-F238E27FC236}">
                <a16:creationId xmlns:a16="http://schemas.microsoft.com/office/drawing/2014/main" id="{E5551298-CA3E-152E-9C99-2C0C7C64AFA7}"/>
              </a:ext>
            </a:extLst>
          </p:cNvPr>
          <p:cNvPicPr>
            <a:picLocks noChangeAspect="1"/>
          </p:cNvPicPr>
          <p:nvPr/>
        </p:nvPicPr>
        <p:blipFill>
          <a:blip r:embed="rId4"/>
          <a:stretch>
            <a:fillRect/>
          </a:stretch>
        </p:blipFill>
        <p:spPr>
          <a:xfrm>
            <a:off x="778412" y="2474262"/>
            <a:ext cx="4917559" cy="3932446"/>
          </a:xfrm>
          <a:prstGeom prst="rect">
            <a:avLst/>
          </a:prstGeom>
        </p:spPr>
      </p:pic>
      <p:pic>
        <p:nvPicPr>
          <p:cNvPr id="29" name="Picture 6">
            <a:extLst>
              <a:ext uri="{FF2B5EF4-FFF2-40B4-BE49-F238E27FC236}">
                <a16:creationId xmlns:a16="http://schemas.microsoft.com/office/drawing/2014/main" id="{5CA8D7C5-C2FF-6740-4DC3-AF521DEAC90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A60F3A12-F3F7-9395-E4D3-2ECCA1A721ED}"/>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sp>
        <p:nvSpPr>
          <p:cNvPr id="11" name="箭號: 向右 10">
            <a:extLst>
              <a:ext uri="{FF2B5EF4-FFF2-40B4-BE49-F238E27FC236}">
                <a16:creationId xmlns:a16="http://schemas.microsoft.com/office/drawing/2014/main" id="{09F55807-4502-261E-7B69-B80784D11E47}"/>
              </a:ext>
            </a:extLst>
          </p:cNvPr>
          <p:cNvSpPr/>
          <p:nvPr/>
        </p:nvSpPr>
        <p:spPr>
          <a:xfrm>
            <a:off x="1928131" y="1622826"/>
            <a:ext cx="4116758" cy="23820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4" name="圖片 13">
            <a:extLst>
              <a:ext uri="{FF2B5EF4-FFF2-40B4-BE49-F238E27FC236}">
                <a16:creationId xmlns:a16="http://schemas.microsoft.com/office/drawing/2014/main" id="{5A7018B9-67B2-3A3B-E69B-8453A18A271F}"/>
              </a:ext>
            </a:extLst>
          </p:cNvPr>
          <p:cNvPicPr>
            <a:picLocks noChangeAspect="1"/>
          </p:cNvPicPr>
          <p:nvPr/>
        </p:nvPicPr>
        <p:blipFill>
          <a:blip r:embed="rId6"/>
          <a:stretch>
            <a:fillRect/>
          </a:stretch>
        </p:blipFill>
        <p:spPr>
          <a:xfrm>
            <a:off x="5827517" y="2474262"/>
            <a:ext cx="5389680" cy="4001330"/>
          </a:xfrm>
          <a:prstGeom prst="rect">
            <a:avLst/>
          </a:prstGeom>
        </p:spPr>
      </p:pic>
      <p:cxnSp>
        <p:nvCxnSpPr>
          <p:cNvPr id="6" name="直線接點 5">
            <a:extLst>
              <a:ext uri="{FF2B5EF4-FFF2-40B4-BE49-F238E27FC236}">
                <a16:creationId xmlns:a16="http://schemas.microsoft.com/office/drawing/2014/main" id="{5D03408C-AA28-447E-495D-5F4CDA017E10}"/>
              </a:ext>
            </a:extLst>
          </p:cNvPr>
          <p:cNvCxnSpPr>
            <a:cxnSpLocks/>
          </p:cNvCxnSpPr>
          <p:nvPr/>
        </p:nvCxnSpPr>
        <p:spPr>
          <a:xfrm flipV="1">
            <a:off x="7525938" y="2661920"/>
            <a:ext cx="0" cy="3378573"/>
          </a:xfrm>
          <a:prstGeom prst="line">
            <a:avLst/>
          </a:prstGeom>
          <a:ln w="381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線接點 9">
            <a:extLst>
              <a:ext uri="{FF2B5EF4-FFF2-40B4-BE49-F238E27FC236}">
                <a16:creationId xmlns:a16="http://schemas.microsoft.com/office/drawing/2014/main" id="{5BBC8496-0573-EEB9-F961-275C74EBC687}"/>
              </a:ext>
            </a:extLst>
          </p:cNvPr>
          <p:cNvCxnSpPr>
            <a:cxnSpLocks/>
          </p:cNvCxnSpPr>
          <p:nvPr/>
        </p:nvCxnSpPr>
        <p:spPr>
          <a:xfrm flipV="1">
            <a:off x="9557938" y="2631440"/>
            <a:ext cx="0" cy="3378573"/>
          </a:xfrm>
          <a:prstGeom prst="line">
            <a:avLst/>
          </a:prstGeom>
          <a:ln w="381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4" name="文字方塊 3">
            <a:extLst>
              <a:ext uri="{FF2B5EF4-FFF2-40B4-BE49-F238E27FC236}">
                <a16:creationId xmlns:a16="http://schemas.microsoft.com/office/drawing/2014/main" id="{88A1C6E4-4FE4-7832-F6B4-D9496209E507}"/>
              </a:ext>
            </a:extLst>
          </p:cNvPr>
          <p:cNvSpPr txBox="1"/>
          <p:nvPr/>
        </p:nvSpPr>
        <p:spPr>
          <a:xfrm>
            <a:off x="8243809" y="6455936"/>
            <a:ext cx="3350082" cy="338554"/>
          </a:xfrm>
          <a:prstGeom prst="rect">
            <a:avLst/>
          </a:prstGeom>
          <a:noFill/>
        </p:spPr>
        <p:txBody>
          <a:bodyPr wrap="square" rtlCol="0">
            <a:spAutoFit/>
          </a:bodyPr>
          <a:lstStyle/>
          <a:p>
            <a:r>
              <a:rPr lang="en-US" altLang="zh-HK" sz="1600" dirty="0">
                <a:solidFill>
                  <a:srgbClr val="FFFFCC"/>
                </a:solidFill>
              </a:rPr>
              <a:t>Mod. from Li+25a with Palencia+23</a:t>
            </a:r>
            <a:endParaRPr lang="zh-HK" altLang="en-US" sz="1600" dirty="0">
              <a:solidFill>
                <a:srgbClr val="FFFFCC"/>
              </a:solidFill>
            </a:endParaRPr>
          </a:p>
        </p:txBody>
      </p:sp>
      <p:sp>
        <p:nvSpPr>
          <p:cNvPr id="5" name="文字方塊 4">
            <a:extLst>
              <a:ext uri="{FF2B5EF4-FFF2-40B4-BE49-F238E27FC236}">
                <a16:creationId xmlns:a16="http://schemas.microsoft.com/office/drawing/2014/main" id="{00865868-B704-D499-3AC7-76A996DE970E}"/>
              </a:ext>
            </a:extLst>
          </p:cNvPr>
          <p:cNvSpPr txBox="1"/>
          <p:nvPr/>
        </p:nvSpPr>
        <p:spPr>
          <a:xfrm>
            <a:off x="2919968" y="6462415"/>
            <a:ext cx="3350082" cy="338554"/>
          </a:xfrm>
          <a:prstGeom prst="rect">
            <a:avLst/>
          </a:prstGeom>
          <a:noFill/>
        </p:spPr>
        <p:txBody>
          <a:bodyPr wrap="square" rtlCol="0">
            <a:spAutoFit/>
          </a:bodyPr>
          <a:lstStyle/>
          <a:p>
            <a:r>
              <a:rPr lang="en-US" altLang="zh-HK" sz="1600" dirty="0">
                <a:solidFill>
                  <a:srgbClr val="FFFFCC"/>
                </a:solidFill>
              </a:rPr>
              <a:t>Li+25a, Palencia+25, see also Li+25b</a:t>
            </a:r>
            <a:endParaRPr lang="zh-HK" altLang="en-US" sz="1600" dirty="0">
              <a:solidFill>
                <a:srgbClr val="FFFFCC"/>
              </a:solidFill>
            </a:endParaRPr>
          </a:p>
        </p:txBody>
      </p:sp>
    </p:spTree>
    <p:extLst>
      <p:ext uri="{BB962C8B-B14F-4D97-AF65-F5344CB8AC3E}">
        <p14:creationId xmlns:p14="http://schemas.microsoft.com/office/powerpoint/2010/main" val="28621776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93A1C3-9627-0D7F-3F1D-BCEBCADC0272}"/>
            </a:ext>
          </a:extLst>
        </p:cNvPr>
        <p:cNvGrpSpPr/>
        <p:nvPr/>
      </p:nvGrpSpPr>
      <p:grpSpPr>
        <a:xfrm>
          <a:off x="0" y="0"/>
          <a:ext cx="0" cy="0"/>
          <a:chOff x="0" y="0"/>
          <a:chExt cx="0" cy="0"/>
        </a:xfrm>
      </p:grpSpPr>
      <p:pic>
        <p:nvPicPr>
          <p:cNvPr id="14" name="圖片 13">
            <a:extLst>
              <a:ext uri="{FF2B5EF4-FFF2-40B4-BE49-F238E27FC236}">
                <a16:creationId xmlns:a16="http://schemas.microsoft.com/office/drawing/2014/main" id="{1450F8EC-1075-F12A-B28F-86B355486A36}"/>
              </a:ext>
            </a:extLst>
          </p:cNvPr>
          <p:cNvPicPr>
            <a:picLocks noChangeAspect="1"/>
          </p:cNvPicPr>
          <p:nvPr/>
        </p:nvPicPr>
        <p:blipFill>
          <a:blip r:embed="rId3"/>
          <a:stretch>
            <a:fillRect/>
          </a:stretch>
        </p:blipFill>
        <p:spPr>
          <a:xfrm>
            <a:off x="1968783" y="1141302"/>
            <a:ext cx="8411749" cy="1190791"/>
          </a:xfrm>
          <a:prstGeom prst="rect">
            <a:avLst/>
          </a:prstGeom>
        </p:spPr>
      </p:pic>
      <p:pic>
        <p:nvPicPr>
          <p:cNvPr id="17" name="圖片 16">
            <a:extLst>
              <a:ext uri="{FF2B5EF4-FFF2-40B4-BE49-F238E27FC236}">
                <a16:creationId xmlns:a16="http://schemas.microsoft.com/office/drawing/2014/main" id="{EAA57B0D-73DA-B1FB-B5BF-59E1C11DDDC9}"/>
              </a:ext>
            </a:extLst>
          </p:cNvPr>
          <p:cNvPicPr>
            <a:picLocks noChangeAspect="1"/>
          </p:cNvPicPr>
          <p:nvPr/>
        </p:nvPicPr>
        <p:blipFill>
          <a:blip r:embed="rId4"/>
          <a:stretch>
            <a:fillRect/>
          </a:stretch>
        </p:blipFill>
        <p:spPr>
          <a:xfrm>
            <a:off x="793060" y="2476438"/>
            <a:ext cx="5119055" cy="3930269"/>
          </a:xfrm>
          <a:prstGeom prst="rect">
            <a:avLst/>
          </a:prstGeom>
        </p:spPr>
      </p:pic>
      <p:pic>
        <p:nvPicPr>
          <p:cNvPr id="29" name="Picture 6">
            <a:extLst>
              <a:ext uri="{FF2B5EF4-FFF2-40B4-BE49-F238E27FC236}">
                <a16:creationId xmlns:a16="http://schemas.microsoft.com/office/drawing/2014/main" id="{9B339363-D03A-5DCF-62B3-F3330519299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8E0C7FB0-07E7-450D-BA17-9A67ACC19F64}"/>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ea typeface="新細明體"/>
              </a:rPr>
              <a:t>Main Methodology</a:t>
            </a:r>
            <a:endParaRPr lang="zh-HK" altLang="en-US" sz="2200">
              <a:solidFill>
                <a:srgbClr val="FFFFCC"/>
              </a:solidFill>
              <a:latin typeface="+mn-lt"/>
            </a:endParaRPr>
          </a:p>
        </p:txBody>
      </p:sp>
      <p:sp>
        <p:nvSpPr>
          <p:cNvPr id="7" name="文字方塊 6">
            <a:extLst>
              <a:ext uri="{FF2B5EF4-FFF2-40B4-BE49-F238E27FC236}">
                <a16:creationId xmlns:a16="http://schemas.microsoft.com/office/drawing/2014/main" id="{5F562153-C376-4D28-D350-3AF8F3C75C35}"/>
              </a:ext>
            </a:extLst>
          </p:cNvPr>
          <p:cNvSpPr txBox="1"/>
          <p:nvPr/>
        </p:nvSpPr>
        <p:spPr>
          <a:xfrm>
            <a:off x="8243809" y="6455936"/>
            <a:ext cx="3350082" cy="338554"/>
          </a:xfrm>
          <a:prstGeom prst="rect">
            <a:avLst/>
          </a:prstGeom>
          <a:noFill/>
        </p:spPr>
        <p:txBody>
          <a:bodyPr wrap="square" rtlCol="0">
            <a:spAutoFit/>
          </a:bodyPr>
          <a:lstStyle/>
          <a:p>
            <a:r>
              <a:rPr lang="en-US" altLang="zh-HK" sz="1600" dirty="0">
                <a:solidFill>
                  <a:srgbClr val="FFFFCC"/>
                </a:solidFill>
              </a:rPr>
              <a:t>Mod. from Li+25a with Palencia+23</a:t>
            </a:r>
            <a:endParaRPr lang="zh-HK" altLang="en-US" sz="1600" dirty="0">
              <a:solidFill>
                <a:srgbClr val="FFFFCC"/>
              </a:solidFill>
            </a:endParaRPr>
          </a:p>
        </p:txBody>
      </p:sp>
      <p:sp>
        <p:nvSpPr>
          <p:cNvPr id="9" name="文字方塊 8">
            <a:extLst>
              <a:ext uri="{FF2B5EF4-FFF2-40B4-BE49-F238E27FC236}">
                <a16:creationId xmlns:a16="http://schemas.microsoft.com/office/drawing/2014/main" id="{98BEE585-878F-AD60-E362-1041D032FDED}"/>
              </a:ext>
            </a:extLst>
          </p:cNvPr>
          <p:cNvSpPr txBox="1"/>
          <p:nvPr/>
        </p:nvSpPr>
        <p:spPr>
          <a:xfrm>
            <a:off x="2919968" y="6462415"/>
            <a:ext cx="3350082" cy="338554"/>
          </a:xfrm>
          <a:prstGeom prst="rect">
            <a:avLst/>
          </a:prstGeom>
          <a:noFill/>
        </p:spPr>
        <p:txBody>
          <a:bodyPr wrap="square" rtlCol="0">
            <a:spAutoFit/>
          </a:bodyPr>
          <a:lstStyle/>
          <a:p>
            <a:r>
              <a:rPr lang="en-US" altLang="zh-HK" sz="1600" dirty="0">
                <a:solidFill>
                  <a:srgbClr val="FFFFCC"/>
                </a:solidFill>
              </a:rPr>
              <a:t>Li+25a, Palencia+25, see also Li+25b</a:t>
            </a:r>
            <a:endParaRPr lang="zh-HK" altLang="en-US" sz="1600" dirty="0">
              <a:solidFill>
                <a:srgbClr val="FFFFCC"/>
              </a:solidFill>
            </a:endParaRPr>
          </a:p>
        </p:txBody>
      </p:sp>
      <p:sp>
        <p:nvSpPr>
          <p:cNvPr id="12" name="箭號: 向右 11">
            <a:extLst>
              <a:ext uri="{FF2B5EF4-FFF2-40B4-BE49-F238E27FC236}">
                <a16:creationId xmlns:a16="http://schemas.microsoft.com/office/drawing/2014/main" id="{FF560062-6C04-9DCD-5F32-5C399A1FA509}"/>
              </a:ext>
            </a:extLst>
          </p:cNvPr>
          <p:cNvSpPr/>
          <p:nvPr/>
        </p:nvSpPr>
        <p:spPr>
          <a:xfrm flipH="1">
            <a:off x="6044889" y="1642342"/>
            <a:ext cx="4335643" cy="256224"/>
          </a:xfrm>
          <a:prstGeom prst="right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3" name="文字方塊 12">
            <a:extLst>
              <a:ext uri="{FF2B5EF4-FFF2-40B4-BE49-F238E27FC236}">
                <a16:creationId xmlns:a16="http://schemas.microsoft.com/office/drawing/2014/main" id="{1CFC2B51-3B79-F04C-CA40-A73F229DFA50}"/>
              </a:ext>
            </a:extLst>
          </p:cNvPr>
          <p:cNvSpPr txBox="1"/>
          <p:nvPr/>
        </p:nvSpPr>
        <p:spPr>
          <a:xfrm>
            <a:off x="2418080" y="4685310"/>
            <a:ext cx="3194596" cy="338554"/>
          </a:xfrm>
          <a:prstGeom prst="rect">
            <a:avLst/>
          </a:prstGeom>
          <a:noFill/>
        </p:spPr>
        <p:txBody>
          <a:bodyPr wrap="square" rtlCol="0">
            <a:spAutoFit/>
          </a:bodyPr>
          <a:lstStyle/>
          <a:p>
            <a:pPr algn="ctr"/>
            <a:r>
              <a:rPr lang="en-US" altLang="zh-HK" sz="1600" dirty="0">
                <a:solidFill>
                  <a:srgbClr val="FB9705"/>
                </a:solidFill>
              </a:rPr>
              <a:t>Neg Parity </a:t>
            </a:r>
            <a:r>
              <a:rPr lang="en-US" altLang="zh-HK" sz="1600" dirty="0">
                <a:solidFill>
                  <a:srgbClr val="26457C"/>
                </a:solidFill>
              </a:rPr>
              <a:t>&gt; Pos Parity</a:t>
            </a:r>
          </a:p>
        </p:txBody>
      </p:sp>
      <p:pic>
        <p:nvPicPr>
          <p:cNvPr id="6" name="圖片 5">
            <a:extLst>
              <a:ext uri="{FF2B5EF4-FFF2-40B4-BE49-F238E27FC236}">
                <a16:creationId xmlns:a16="http://schemas.microsoft.com/office/drawing/2014/main" id="{E31E3156-7D0D-12F3-D267-18D52EF07310}"/>
              </a:ext>
            </a:extLst>
          </p:cNvPr>
          <p:cNvPicPr>
            <a:picLocks noChangeAspect="1"/>
          </p:cNvPicPr>
          <p:nvPr/>
        </p:nvPicPr>
        <p:blipFill>
          <a:blip r:embed="rId6"/>
          <a:stretch>
            <a:fillRect/>
          </a:stretch>
        </p:blipFill>
        <p:spPr>
          <a:xfrm>
            <a:off x="7193220" y="2476438"/>
            <a:ext cx="2976940" cy="3946013"/>
          </a:xfrm>
          <a:prstGeom prst="rect">
            <a:avLst/>
          </a:prstGeom>
        </p:spPr>
      </p:pic>
      <p:cxnSp>
        <p:nvCxnSpPr>
          <p:cNvPr id="2" name="直線接點 1">
            <a:extLst>
              <a:ext uri="{FF2B5EF4-FFF2-40B4-BE49-F238E27FC236}">
                <a16:creationId xmlns:a16="http://schemas.microsoft.com/office/drawing/2014/main" id="{134D1625-CA87-F12E-DA12-3FB5D227977A}"/>
              </a:ext>
            </a:extLst>
          </p:cNvPr>
          <p:cNvCxnSpPr>
            <a:cxnSpLocks/>
          </p:cNvCxnSpPr>
          <p:nvPr/>
        </p:nvCxnSpPr>
        <p:spPr>
          <a:xfrm flipV="1">
            <a:off x="8858629" y="2613280"/>
            <a:ext cx="0" cy="3554056"/>
          </a:xfrm>
          <a:prstGeom prst="line">
            <a:avLst/>
          </a:prstGeom>
          <a:ln w="381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15" name="文字方塊 14">
            <a:extLst>
              <a:ext uri="{FF2B5EF4-FFF2-40B4-BE49-F238E27FC236}">
                <a16:creationId xmlns:a16="http://schemas.microsoft.com/office/drawing/2014/main" id="{B11B9E59-B0E6-E20B-CEBE-10359D30F848}"/>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16" name="文字方塊 15">
            <a:extLst>
              <a:ext uri="{FF2B5EF4-FFF2-40B4-BE49-F238E27FC236}">
                <a16:creationId xmlns:a16="http://schemas.microsoft.com/office/drawing/2014/main" id="{7041782E-37F1-C663-3894-9E89F75114F6}"/>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18" name="文字方塊 17">
            <a:extLst>
              <a:ext uri="{FF2B5EF4-FFF2-40B4-BE49-F238E27FC236}">
                <a16:creationId xmlns:a16="http://schemas.microsoft.com/office/drawing/2014/main" id="{74305D1D-28B8-BB47-D14C-A6FF287F6D66}"/>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19" name="直線接點 18">
            <a:extLst>
              <a:ext uri="{FF2B5EF4-FFF2-40B4-BE49-F238E27FC236}">
                <a16:creationId xmlns:a16="http://schemas.microsoft.com/office/drawing/2014/main" id="{20EBACD7-A962-DB37-FB28-810775C4D56A}"/>
              </a:ext>
            </a:extLst>
          </p:cNvPr>
          <p:cNvCxnSpPr>
            <a:cxnSpLocks/>
          </p:cNvCxnSpPr>
          <p:nvPr/>
        </p:nvCxnSpPr>
        <p:spPr>
          <a:xfrm flipV="1">
            <a:off x="6032418" y="112960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sp>
        <p:nvSpPr>
          <p:cNvPr id="20" name="箭號: 向右 19">
            <a:extLst>
              <a:ext uri="{FF2B5EF4-FFF2-40B4-BE49-F238E27FC236}">
                <a16:creationId xmlns:a16="http://schemas.microsoft.com/office/drawing/2014/main" id="{9771FED3-EA90-4910-E639-D2C5C8A5B52A}"/>
              </a:ext>
            </a:extLst>
          </p:cNvPr>
          <p:cNvSpPr/>
          <p:nvPr/>
        </p:nvSpPr>
        <p:spPr>
          <a:xfrm>
            <a:off x="1928131" y="1622826"/>
            <a:ext cx="4116758" cy="23820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1915527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A7AC77-B1CE-3B82-3069-652E842A7FEB}"/>
            </a:ext>
          </a:extLst>
        </p:cNvPr>
        <p:cNvGrpSpPr/>
        <p:nvPr/>
      </p:nvGrpSpPr>
      <p:grpSpPr>
        <a:xfrm>
          <a:off x="0" y="0"/>
          <a:ext cx="0" cy="0"/>
          <a:chOff x="0" y="0"/>
          <a:chExt cx="0" cy="0"/>
        </a:xfrm>
      </p:grpSpPr>
      <p:pic>
        <p:nvPicPr>
          <p:cNvPr id="8" name="Picture 6">
            <a:extLst>
              <a:ext uri="{FF2B5EF4-FFF2-40B4-BE49-F238E27FC236}">
                <a16:creationId xmlns:a16="http://schemas.microsoft.com/office/drawing/2014/main" id="{E458D012-73D3-0277-6E5D-9578FA74392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群組 9">
            <a:extLst>
              <a:ext uri="{FF2B5EF4-FFF2-40B4-BE49-F238E27FC236}">
                <a16:creationId xmlns:a16="http://schemas.microsoft.com/office/drawing/2014/main" id="{A3461052-B84E-21C9-BC7D-5E99AC3F8D35}"/>
              </a:ext>
            </a:extLst>
          </p:cNvPr>
          <p:cNvGrpSpPr/>
          <p:nvPr/>
        </p:nvGrpSpPr>
        <p:grpSpPr>
          <a:xfrm>
            <a:off x="4312499" y="393935"/>
            <a:ext cx="7325086" cy="6464065"/>
            <a:chOff x="5074206" y="319705"/>
            <a:chExt cx="7325086" cy="6464065"/>
          </a:xfrm>
        </p:grpSpPr>
        <p:grpSp>
          <p:nvGrpSpPr>
            <p:cNvPr id="4" name="群組 3">
              <a:extLst>
                <a:ext uri="{FF2B5EF4-FFF2-40B4-BE49-F238E27FC236}">
                  <a16:creationId xmlns:a16="http://schemas.microsoft.com/office/drawing/2014/main" id="{F6316039-D270-42A7-1D83-5F02E8E9F08B}"/>
                </a:ext>
              </a:extLst>
            </p:cNvPr>
            <p:cNvGrpSpPr/>
            <p:nvPr/>
          </p:nvGrpSpPr>
          <p:grpSpPr>
            <a:xfrm>
              <a:off x="5074206" y="319705"/>
              <a:ext cx="6940512" cy="6230626"/>
              <a:chOff x="123480" y="315895"/>
              <a:chExt cx="6940512" cy="6230626"/>
            </a:xfrm>
          </p:grpSpPr>
          <p:pic>
            <p:nvPicPr>
              <p:cNvPr id="12" name="圖片 11">
                <a:extLst>
                  <a:ext uri="{FF2B5EF4-FFF2-40B4-BE49-F238E27FC236}">
                    <a16:creationId xmlns:a16="http://schemas.microsoft.com/office/drawing/2014/main" id="{9FDC6701-DFBF-21A0-3178-19566C3B90C4}"/>
                  </a:ext>
                </a:extLst>
              </p:cNvPr>
              <p:cNvPicPr>
                <a:picLocks noChangeAspect="1"/>
              </p:cNvPicPr>
              <p:nvPr/>
            </p:nvPicPr>
            <p:blipFill>
              <a:blip r:embed="rId4"/>
              <a:srcRect r="813"/>
              <a:stretch/>
            </p:blipFill>
            <p:spPr>
              <a:xfrm>
                <a:off x="123480" y="315895"/>
                <a:ext cx="6940512" cy="6230626"/>
              </a:xfrm>
              <a:prstGeom prst="rect">
                <a:avLst/>
              </a:prstGeom>
            </p:spPr>
          </p:pic>
          <p:grpSp>
            <p:nvGrpSpPr>
              <p:cNvPr id="13" name="群組 12">
                <a:extLst>
                  <a:ext uri="{FF2B5EF4-FFF2-40B4-BE49-F238E27FC236}">
                    <a16:creationId xmlns:a16="http://schemas.microsoft.com/office/drawing/2014/main" id="{4AC24B4F-3BB6-D464-3CC7-6E0F70E812FD}"/>
                  </a:ext>
                </a:extLst>
              </p:cNvPr>
              <p:cNvGrpSpPr/>
              <p:nvPr/>
            </p:nvGrpSpPr>
            <p:grpSpPr>
              <a:xfrm>
                <a:off x="2790151" y="341624"/>
                <a:ext cx="1756910" cy="5513957"/>
                <a:chOff x="4608704" y="341623"/>
                <a:chExt cx="1756910" cy="5513957"/>
              </a:xfrm>
            </p:grpSpPr>
            <p:pic>
              <p:nvPicPr>
                <p:cNvPr id="15" name="圖片 14">
                  <a:extLst>
                    <a:ext uri="{FF2B5EF4-FFF2-40B4-BE49-F238E27FC236}">
                      <a16:creationId xmlns:a16="http://schemas.microsoft.com/office/drawing/2014/main" id="{E4BF10D1-EAC0-5954-D8CE-6D2A4C576015}"/>
                    </a:ext>
                  </a:extLst>
                </p:cNvPr>
                <p:cNvPicPr>
                  <a:picLocks noChangeAspect="1"/>
                </p:cNvPicPr>
                <p:nvPr/>
              </p:nvPicPr>
              <p:blipFill>
                <a:blip r:embed="rId5"/>
                <a:stretch>
                  <a:fillRect/>
                </a:stretch>
              </p:blipFill>
              <p:spPr>
                <a:xfrm>
                  <a:off x="4616324" y="2334590"/>
                  <a:ext cx="1749290" cy="1742612"/>
                </a:xfrm>
                <a:prstGeom prst="rect">
                  <a:avLst/>
                </a:prstGeom>
              </p:spPr>
            </p:pic>
            <p:sp>
              <p:nvSpPr>
                <p:cNvPr id="16" name="文字方塊 15">
                  <a:extLst>
                    <a:ext uri="{FF2B5EF4-FFF2-40B4-BE49-F238E27FC236}">
                      <a16:creationId xmlns:a16="http://schemas.microsoft.com/office/drawing/2014/main" id="{68B2A107-2FCB-6FAE-71C1-635C95388B64}"/>
                    </a:ext>
                  </a:extLst>
                </p:cNvPr>
                <p:cNvSpPr txBox="1"/>
                <p:nvPr/>
              </p:nvSpPr>
              <p:spPr>
                <a:xfrm>
                  <a:off x="4775361" y="341623"/>
                  <a:ext cx="1404730" cy="246221"/>
                </a:xfrm>
                <a:prstGeom prst="rect">
                  <a:avLst/>
                </a:prstGeom>
                <a:solidFill>
                  <a:srgbClr val="FFFFFF"/>
                </a:solidFill>
              </p:spPr>
              <p:txBody>
                <a:bodyPr wrap="square" rtlCol="0">
                  <a:spAutoFit/>
                </a:bodyPr>
                <a:lstStyle/>
                <a:p>
                  <a:pPr algn="ctr"/>
                  <a:r>
                    <a:rPr lang="en-US" altLang="zh-TW" sz="1000"/>
                    <a:t>Smooth Model</a:t>
                  </a:r>
                  <a:endParaRPr lang="zh-TW" altLang="en-US" sz="1000"/>
                </a:p>
              </p:txBody>
            </p:sp>
            <p:sp>
              <p:nvSpPr>
                <p:cNvPr id="17" name="矩形 16">
                  <a:extLst>
                    <a:ext uri="{FF2B5EF4-FFF2-40B4-BE49-F238E27FC236}">
                      <a16:creationId xmlns:a16="http://schemas.microsoft.com/office/drawing/2014/main" id="{FEE286FC-3080-5BF8-B0FC-13553122ECD0}"/>
                    </a:ext>
                  </a:extLst>
                </p:cNvPr>
                <p:cNvSpPr/>
                <p:nvPr/>
              </p:nvSpPr>
              <p:spPr>
                <a:xfrm>
                  <a:off x="4608704" y="568794"/>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8" name="圖片 17">
                  <a:extLst>
                    <a:ext uri="{FF2B5EF4-FFF2-40B4-BE49-F238E27FC236}">
                      <a16:creationId xmlns:a16="http://schemas.microsoft.com/office/drawing/2014/main" id="{50DF75C7-3886-F263-80D3-B71E678B5EF2}"/>
                    </a:ext>
                  </a:extLst>
                </p:cNvPr>
                <p:cNvPicPr>
                  <a:picLocks noChangeAspect="1"/>
                </p:cNvPicPr>
                <p:nvPr/>
              </p:nvPicPr>
              <p:blipFill>
                <a:blip r:embed="rId6"/>
                <a:stretch>
                  <a:fillRect/>
                </a:stretch>
              </p:blipFill>
              <p:spPr>
                <a:xfrm>
                  <a:off x="4611905" y="4152327"/>
                  <a:ext cx="1718811" cy="1703253"/>
                </a:xfrm>
                <a:prstGeom prst="rect">
                  <a:avLst/>
                </a:prstGeom>
              </p:spPr>
            </p:pic>
          </p:grpSp>
          <p:pic>
            <p:nvPicPr>
              <p:cNvPr id="14" name="圖片 13">
                <a:extLst>
                  <a:ext uri="{FF2B5EF4-FFF2-40B4-BE49-F238E27FC236}">
                    <a16:creationId xmlns:a16="http://schemas.microsoft.com/office/drawing/2014/main" id="{E1761942-B759-3CC0-CF33-48B7A0657F8F}"/>
                  </a:ext>
                </a:extLst>
              </p:cNvPr>
              <p:cNvPicPr>
                <a:picLocks noChangeAspect="1"/>
              </p:cNvPicPr>
              <p:nvPr/>
            </p:nvPicPr>
            <p:blipFill>
              <a:blip r:embed="rId4"/>
              <a:srcRect l="37057" t="-71" r="36620" b="8412"/>
              <a:stretch/>
            </p:blipFill>
            <p:spPr>
              <a:xfrm>
                <a:off x="4552359" y="315895"/>
                <a:ext cx="1841956" cy="5710853"/>
              </a:xfrm>
              <a:prstGeom prst="rect">
                <a:avLst/>
              </a:prstGeom>
            </p:spPr>
          </p:pic>
        </p:grpSp>
        <p:sp>
          <p:nvSpPr>
            <p:cNvPr id="19" name="文字方塊 18">
              <a:extLst>
                <a:ext uri="{FF2B5EF4-FFF2-40B4-BE49-F238E27FC236}">
                  <a16:creationId xmlns:a16="http://schemas.microsoft.com/office/drawing/2014/main" id="{7E7D8D18-C989-8757-C565-409570D63C79}"/>
                </a:ext>
              </a:extLst>
            </p:cNvPr>
            <p:cNvSpPr txBox="1"/>
            <p:nvPr/>
          </p:nvSpPr>
          <p:spPr>
            <a:xfrm>
              <a:off x="9756949" y="6537549"/>
              <a:ext cx="2642343" cy="246221"/>
            </a:xfrm>
            <a:prstGeom prst="rect">
              <a:avLst/>
            </a:prstGeom>
            <a:noFill/>
          </p:spPr>
          <p:txBody>
            <a:bodyPr wrap="square" rtlCol="0">
              <a:spAutoFit/>
            </a:bodyPr>
            <a:lstStyle/>
            <a:p>
              <a:r>
                <a:rPr lang="en-US" altLang="zh-HK" sz="1000">
                  <a:solidFill>
                    <a:srgbClr val="FFFFCC"/>
                  </a:solidFill>
                </a:rPr>
                <a:t>Modified from Broadhurst, Li, </a:t>
              </a:r>
              <a:r>
                <a:rPr lang="en-US" altLang="zh-HK" sz="1000" err="1">
                  <a:solidFill>
                    <a:srgbClr val="FFFFCC"/>
                  </a:solidFill>
                </a:rPr>
                <a:t>Amruth</a:t>
              </a:r>
              <a:r>
                <a:rPr lang="en-US" altLang="zh-HK" sz="1000">
                  <a:solidFill>
                    <a:srgbClr val="FFFFCC"/>
                  </a:solidFill>
                </a:rPr>
                <a:t> + 24</a:t>
              </a:r>
              <a:endParaRPr lang="zh-HK" altLang="en-US" sz="1000">
                <a:solidFill>
                  <a:srgbClr val="FFFFCC"/>
                </a:solidFill>
              </a:endParaRPr>
            </a:p>
          </p:txBody>
        </p:sp>
        <p:sp>
          <p:nvSpPr>
            <p:cNvPr id="5" name="文字方塊 4">
              <a:extLst>
                <a:ext uri="{FF2B5EF4-FFF2-40B4-BE49-F238E27FC236}">
                  <a16:creationId xmlns:a16="http://schemas.microsoft.com/office/drawing/2014/main" id="{B8F018A8-47E4-800A-8861-B740846FFBBE}"/>
                </a:ext>
              </a:extLst>
            </p:cNvPr>
            <p:cNvSpPr txBox="1"/>
            <p:nvPr/>
          </p:nvSpPr>
          <p:spPr>
            <a:xfrm>
              <a:off x="5904199" y="561510"/>
              <a:ext cx="1746057" cy="5297881"/>
            </a:xfrm>
            <a:prstGeom prst="rect">
              <a:avLst/>
            </a:prstGeom>
            <a:solidFill>
              <a:schemeClr val="bg1"/>
            </a:solidFill>
          </p:spPr>
          <p:txBody>
            <a:bodyPr wrap="square" rtlCol="0">
              <a:spAutoFit/>
            </a:bodyPr>
            <a:lstStyle/>
            <a:p>
              <a:endParaRPr lang="zh-TW" altLang="en-US"/>
            </a:p>
          </p:txBody>
        </p:sp>
        <p:sp>
          <p:nvSpPr>
            <p:cNvPr id="6" name="文字方塊 5">
              <a:extLst>
                <a:ext uri="{FF2B5EF4-FFF2-40B4-BE49-F238E27FC236}">
                  <a16:creationId xmlns:a16="http://schemas.microsoft.com/office/drawing/2014/main" id="{0EB581A4-1EF5-E122-DA22-01D45E2B4488}"/>
                </a:ext>
              </a:extLst>
            </p:cNvPr>
            <p:cNvSpPr txBox="1"/>
            <p:nvPr/>
          </p:nvSpPr>
          <p:spPr>
            <a:xfrm>
              <a:off x="9504301" y="561510"/>
              <a:ext cx="1824537" cy="5297881"/>
            </a:xfrm>
            <a:prstGeom prst="rect">
              <a:avLst/>
            </a:prstGeom>
            <a:solidFill>
              <a:schemeClr val="bg1"/>
            </a:solidFill>
          </p:spPr>
          <p:txBody>
            <a:bodyPr wrap="square" rtlCol="0">
              <a:spAutoFit/>
            </a:bodyPr>
            <a:lstStyle/>
            <a:p>
              <a:endParaRPr lang="zh-TW" altLang="en-US"/>
            </a:p>
          </p:txBody>
        </p:sp>
      </p:grpSp>
      <p:sp>
        <p:nvSpPr>
          <p:cNvPr id="11" name="箭號: 向右 10">
            <a:extLst>
              <a:ext uri="{FF2B5EF4-FFF2-40B4-BE49-F238E27FC236}">
                <a16:creationId xmlns:a16="http://schemas.microsoft.com/office/drawing/2014/main" id="{F6488138-9FA0-1CB7-6FF2-44C086C19FB3}"/>
              </a:ext>
            </a:extLst>
          </p:cNvPr>
          <p:cNvSpPr/>
          <p:nvPr/>
        </p:nvSpPr>
        <p:spPr>
          <a:xfrm>
            <a:off x="2000263" y="628164"/>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Change in Surface Mass Density</a:t>
            </a:r>
            <a:endParaRPr lang="zh-TW" altLang="en-US"/>
          </a:p>
        </p:txBody>
      </p:sp>
      <p:sp>
        <p:nvSpPr>
          <p:cNvPr id="20" name="箭號: 向右 19">
            <a:extLst>
              <a:ext uri="{FF2B5EF4-FFF2-40B4-BE49-F238E27FC236}">
                <a16:creationId xmlns:a16="http://schemas.microsoft.com/office/drawing/2014/main" id="{104D055B-9F59-5C3E-797E-FA753C6BE5C1}"/>
              </a:ext>
            </a:extLst>
          </p:cNvPr>
          <p:cNvSpPr/>
          <p:nvPr/>
        </p:nvSpPr>
        <p:spPr>
          <a:xfrm>
            <a:off x="2053864" y="2411736"/>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Parity</a:t>
            </a:r>
            <a:endParaRPr lang="zh-TW" altLang="en-US"/>
          </a:p>
        </p:txBody>
      </p:sp>
      <p:sp>
        <p:nvSpPr>
          <p:cNvPr id="21" name="箭號: 向右 20">
            <a:extLst>
              <a:ext uri="{FF2B5EF4-FFF2-40B4-BE49-F238E27FC236}">
                <a16:creationId xmlns:a16="http://schemas.microsoft.com/office/drawing/2014/main" id="{431BA553-8F19-4A44-A1A6-83BE6D219383}"/>
              </a:ext>
            </a:extLst>
          </p:cNvPr>
          <p:cNvSpPr/>
          <p:nvPr/>
        </p:nvSpPr>
        <p:spPr>
          <a:xfrm>
            <a:off x="2053864" y="4230368"/>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Transient Detection Rate</a:t>
            </a:r>
            <a:endParaRPr lang="zh-TW" altLang="en-US"/>
          </a:p>
        </p:txBody>
      </p:sp>
      <p:sp>
        <p:nvSpPr>
          <p:cNvPr id="23" name="矩形 22">
            <a:extLst>
              <a:ext uri="{FF2B5EF4-FFF2-40B4-BE49-F238E27FC236}">
                <a16:creationId xmlns:a16="http://schemas.microsoft.com/office/drawing/2014/main" id="{73497174-FC87-4A13-3591-629E4BB2D680}"/>
              </a:ext>
            </a:extLst>
          </p:cNvPr>
          <p:cNvSpPr/>
          <p:nvPr/>
        </p:nvSpPr>
        <p:spPr>
          <a:xfrm>
            <a:off x="6983493" y="4214368"/>
            <a:ext cx="1723228" cy="1735252"/>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箭號: 向下 1">
            <a:extLst>
              <a:ext uri="{FF2B5EF4-FFF2-40B4-BE49-F238E27FC236}">
                <a16:creationId xmlns:a16="http://schemas.microsoft.com/office/drawing/2014/main" id="{0025BCED-F3A5-A3B5-2A23-B329F56B9D5B}"/>
              </a:ext>
            </a:extLst>
          </p:cNvPr>
          <p:cNvSpPr/>
          <p:nvPr/>
        </p:nvSpPr>
        <p:spPr>
          <a:xfrm>
            <a:off x="7261877" y="97277"/>
            <a:ext cx="1041755" cy="22088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副標題 4">
            <a:extLst>
              <a:ext uri="{FF2B5EF4-FFF2-40B4-BE49-F238E27FC236}">
                <a16:creationId xmlns:a16="http://schemas.microsoft.com/office/drawing/2014/main" id="{86312C26-A864-5430-2207-4E4C159A7C90}"/>
              </a:ext>
            </a:extLst>
          </p:cNvPr>
          <p:cNvSpPr txBox="1">
            <a:spLocks/>
          </p:cNvSpPr>
          <p:nvPr/>
        </p:nvSpPr>
        <p:spPr>
          <a:xfrm>
            <a:off x="1272855" y="3123935"/>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Smooth Critical Curve</a:t>
            </a:r>
          </a:p>
          <a:p>
            <a:pPr marL="0" indent="0" algn="ctr">
              <a:buNone/>
            </a:pPr>
            <a:r>
              <a:rPr lang="en-US" altLang="zh-TW" sz="2200">
                <a:solidFill>
                  <a:srgbClr val="FFD966"/>
                </a:solidFill>
                <a:cs typeface="Calibri Light"/>
              </a:rPr>
              <a:t>+</a:t>
            </a:r>
            <a:r>
              <a:rPr lang="en-US" altLang="zh-TW" sz="2200" err="1">
                <a:solidFill>
                  <a:srgbClr val="FFD966"/>
                </a:solidFill>
                <a:cs typeface="Calibri Light"/>
              </a:rPr>
              <a:t>ve</a:t>
            </a:r>
            <a:r>
              <a:rPr lang="en-US" altLang="zh-TW" sz="2200">
                <a:solidFill>
                  <a:srgbClr val="FFD966"/>
                </a:solidFill>
                <a:cs typeface="Calibri Light"/>
              </a:rPr>
              <a:t> </a:t>
            </a:r>
            <a:r>
              <a:rPr lang="en-US" altLang="zh-TW" sz="2200">
                <a:solidFill>
                  <a:srgbClr val="FFFFCC"/>
                </a:solidFill>
                <a:cs typeface="Calibri Light"/>
              </a:rPr>
              <a:t>&amp; </a:t>
            </a:r>
            <a:r>
              <a:rPr lang="en-US" altLang="zh-TW" sz="2200">
                <a:solidFill>
                  <a:srgbClr val="7030A0"/>
                </a:solidFill>
                <a:cs typeface="Calibri Light"/>
              </a:rPr>
              <a:t>-</a:t>
            </a:r>
            <a:r>
              <a:rPr lang="en-US" altLang="zh-TW" sz="2200" err="1">
                <a:solidFill>
                  <a:srgbClr val="7030A0"/>
                </a:solidFill>
                <a:cs typeface="Calibri Light"/>
              </a:rPr>
              <a:t>ve</a:t>
            </a:r>
            <a:endParaRPr lang="en-US" altLang="zh-TW" sz="2200">
              <a:solidFill>
                <a:srgbClr val="FFD966"/>
              </a:solidFill>
              <a:cs typeface="Calibri Light"/>
            </a:endParaRPr>
          </a:p>
        </p:txBody>
      </p:sp>
      <p:sp>
        <p:nvSpPr>
          <p:cNvPr id="9" name="副標題 4">
            <a:extLst>
              <a:ext uri="{FF2B5EF4-FFF2-40B4-BE49-F238E27FC236}">
                <a16:creationId xmlns:a16="http://schemas.microsoft.com/office/drawing/2014/main" id="{33109D21-DD9E-ECF6-9AA0-111177B3D21D}"/>
              </a:ext>
            </a:extLst>
          </p:cNvPr>
          <p:cNvSpPr txBox="1">
            <a:spLocks/>
          </p:cNvSpPr>
          <p:nvPr/>
        </p:nvSpPr>
        <p:spPr>
          <a:xfrm>
            <a:off x="1272855" y="1392495"/>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Smooth Model</a:t>
            </a:r>
            <a:br>
              <a:rPr lang="en-US" altLang="zh-TW" sz="2200">
                <a:solidFill>
                  <a:srgbClr val="FFFFCC"/>
                </a:solidFill>
                <a:cs typeface="Calibri Light"/>
              </a:rPr>
            </a:br>
            <a:r>
              <a:rPr lang="en-US" altLang="zh-TW" sz="2200">
                <a:solidFill>
                  <a:srgbClr val="FFFFCC"/>
                </a:solidFill>
                <a:cs typeface="Calibri Light"/>
              </a:rPr>
              <a:t>Net change = 0</a:t>
            </a:r>
            <a:endParaRPr lang="en-US" altLang="zh-TW" sz="2200">
              <a:solidFill>
                <a:srgbClr val="FFD966"/>
              </a:solidFill>
              <a:cs typeface="Calibri Light"/>
            </a:endParaRPr>
          </a:p>
        </p:txBody>
      </p:sp>
      <p:sp>
        <p:nvSpPr>
          <p:cNvPr id="3" name="文字方塊 2">
            <a:extLst>
              <a:ext uri="{FF2B5EF4-FFF2-40B4-BE49-F238E27FC236}">
                <a16:creationId xmlns:a16="http://schemas.microsoft.com/office/drawing/2014/main" id="{08FB2F7D-6819-73B9-1FD1-64C04D07DCD6}"/>
              </a:ext>
            </a:extLst>
          </p:cNvPr>
          <p:cNvSpPr txBox="1"/>
          <p:nvPr/>
        </p:nvSpPr>
        <p:spPr>
          <a:xfrm>
            <a:off x="7118862" y="2553641"/>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22" name="文字方塊 21">
            <a:extLst>
              <a:ext uri="{FF2B5EF4-FFF2-40B4-BE49-F238E27FC236}">
                <a16:creationId xmlns:a16="http://schemas.microsoft.com/office/drawing/2014/main" id="{9500E992-1E88-4A5F-0961-B72DD26FDFAE}"/>
              </a:ext>
            </a:extLst>
          </p:cNvPr>
          <p:cNvSpPr txBox="1"/>
          <p:nvPr/>
        </p:nvSpPr>
        <p:spPr>
          <a:xfrm>
            <a:off x="8003537" y="2543245"/>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24" name="文字方塊 23">
            <a:extLst>
              <a:ext uri="{FF2B5EF4-FFF2-40B4-BE49-F238E27FC236}">
                <a16:creationId xmlns:a16="http://schemas.microsoft.com/office/drawing/2014/main" id="{E57A505F-3B75-A428-8588-F6CE0EC6D1AD}"/>
              </a:ext>
            </a:extLst>
          </p:cNvPr>
          <p:cNvSpPr txBox="1"/>
          <p:nvPr/>
        </p:nvSpPr>
        <p:spPr>
          <a:xfrm>
            <a:off x="5311122" y="404759"/>
            <a:ext cx="1404730" cy="24622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sp>
        <p:nvSpPr>
          <p:cNvPr id="25" name="文字方塊 24">
            <a:extLst>
              <a:ext uri="{FF2B5EF4-FFF2-40B4-BE49-F238E27FC236}">
                <a16:creationId xmlns:a16="http://schemas.microsoft.com/office/drawing/2014/main" id="{4EE911BF-44AD-6996-0892-8259382331CB}"/>
              </a:ext>
            </a:extLst>
          </p:cNvPr>
          <p:cNvSpPr txBox="1"/>
          <p:nvPr/>
        </p:nvSpPr>
        <p:spPr>
          <a:xfrm>
            <a:off x="8950272" y="400614"/>
            <a:ext cx="1404730" cy="246221"/>
          </a:xfrm>
          <a:prstGeom prst="rect">
            <a:avLst/>
          </a:prstGeom>
          <a:solidFill>
            <a:srgbClr val="FFFFFF"/>
          </a:solidFill>
        </p:spPr>
        <p:txBody>
          <a:bodyPr wrap="square" rtlCol="0">
            <a:spAutoFit/>
          </a:bodyPr>
          <a:lstStyle/>
          <a:p>
            <a:pPr algn="ctr"/>
            <a:r>
              <a:rPr lang="en-US" altLang="zh-TW" sz="1000" dirty="0"/>
              <a:t>Density Modulations</a:t>
            </a:r>
          </a:p>
        </p:txBody>
      </p:sp>
      <p:sp>
        <p:nvSpPr>
          <p:cNvPr id="26" name="文字方塊 25">
            <a:extLst>
              <a:ext uri="{FF2B5EF4-FFF2-40B4-BE49-F238E27FC236}">
                <a16:creationId xmlns:a16="http://schemas.microsoft.com/office/drawing/2014/main" id="{850C3153-A5AD-139C-449A-57BAF3DF0CF4}"/>
              </a:ext>
            </a:extLst>
          </p:cNvPr>
          <p:cNvSpPr txBox="1"/>
          <p:nvPr/>
        </p:nvSpPr>
        <p:spPr>
          <a:xfrm>
            <a:off x="6979170" y="409504"/>
            <a:ext cx="1763424" cy="246221"/>
          </a:xfrm>
          <a:prstGeom prst="rect">
            <a:avLst/>
          </a:prstGeom>
          <a:solidFill>
            <a:srgbClr val="FFFFFF"/>
          </a:solidFill>
        </p:spPr>
        <p:txBody>
          <a:bodyPr wrap="square" rtlCol="0">
            <a:spAutoFit/>
          </a:bodyPr>
          <a:lstStyle/>
          <a:p>
            <a:pPr algn="ctr"/>
            <a:r>
              <a:rPr lang="en-US" altLang="zh-TW" sz="1000" dirty="0"/>
              <a:t>Smooth Model + microlenses</a:t>
            </a:r>
            <a:endParaRPr lang="zh-TW" altLang="en-US" sz="1000" dirty="0"/>
          </a:p>
        </p:txBody>
      </p:sp>
      <p:sp>
        <p:nvSpPr>
          <p:cNvPr id="27" name="文字方塊 26">
            <a:extLst>
              <a:ext uri="{FF2B5EF4-FFF2-40B4-BE49-F238E27FC236}">
                <a16:creationId xmlns:a16="http://schemas.microsoft.com/office/drawing/2014/main" id="{FC71570D-B8D7-A04A-B781-C2A67815A6E9}"/>
              </a:ext>
            </a:extLst>
          </p:cNvPr>
          <p:cNvSpPr txBox="1"/>
          <p:nvPr/>
        </p:nvSpPr>
        <p:spPr>
          <a:xfrm>
            <a:off x="5252720" y="404759"/>
            <a:ext cx="1483452" cy="246221"/>
          </a:xfrm>
          <a:prstGeom prst="rect">
            <a:avLst/>
          </a:prstGeom>
          <a:solidFill>
            <a:srgbClr val="FFFFFF"/>
          </a:solidFill>
        </p:spPr>
        <p:txBody>
          <a:bodyPr wrap="square" rtlCol="0">
            <a:spAutoFit/>
          </a:bodyPr>
          <a:lstStyle/>
          <a:p>
            <a:pPr algn="ctr"/>
            <a:r>
              <a:rPr lang="en-US" altLang="zh-TW" sz="1000" dirty="0" err="1"/>
              <a:t>Subhaloes</a:t>
            </a:r>
            <a:r>
              <a:rPr lang="en-US" altLang="zh-TW" sz="1000" dirty="0"/>
              <a:t> + microlenses</a:t>
            </a:r>
          </a:p>
        </p:txBody>
      </p:sp>
      <p:sp>
        <p:nvSpPr>
          <p:cNvPr id="28" name="文字方塊 27">
            <a:extLst>
              <a:ext uri="{FF2B5EF4-FFF2-40B4-BE49-F238E27FC236}">
                <a16:creationId xmlns:a16="http://schemas.microsoft.com/office/drawing/2014/main" id="{A0FE1EFE-9C20-B3B2-141E-DC4C683FF42E}"/>
              </a:ext>
            </a:extLst>
          </p:cNvPr>
          <p:cNvSpPr txBox="1"/>
          <p:nvPr/>
        </p:nvSpPr>
        <p:spPr>
          <a:xfrm>
            <a:off x="8607883" y="394881"/>
            <a:ext cx="2110162" cy="246221"/>
          </a:xfrm>
          <a:prstGeom prst="rect">
            <a:avLst/>
          </a:prstGeom>
          <a:solidFill>
            <a:srgbClr val="FFFFFF"/>
          </a:solidFill>
        </p:spPr>
        <p:txBody>
          <a:bodyPr wrap="square" rtlCol="0">
            <a:spAutoFit/>
          </a:bodyPr>
          <a:lstStyle/>
          <a:p>
            <a:pPr algn="ctr"/>
            <a:r>
              <a:rPr lang="en-US" altLang="zh-TW" sz="1000" dirty="0"/>
              <a:t>Density Modulations + microlenses</a:t>
            </a:r>
          </a:p>
        </p:txBody>
      </p:sp>
    </p:spTree>
    <p:extLst>
      <p:ext uri="{BB962C8B-B14F-4D97-AF65-F5344CB8AC3E}">
        <p14:creationId xmlns:p14="http://schemas.microsoft.com/office/powerpoint/2010/main" val="2984312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95DF1-42B8-F049-3C5A-C3AF9E71511E}"/>
            </a:ext>
          </a:extLst>
        </p:cNvPr>
        <p:cNvGrpSpPr/>
        <p:nvPr/>
      </p:nvGrpSpPr>
      <p:grpSpPr>
        <a:xfrm>
          <a:off x="0" y="0"/>
          <a:ext cx="0" cy="0"/>
          <a:chOff x="0" y="0"/>
          <a:chExt cx="0" cy="0"/>
        </a:xfrm>
      </p:grpSpPr>
      <p:sp>
        <p:nvSpPr>
          <p:cNvPr id="14" name="標題 6">
            <a:extLst>
              <a:ext uri="{FF2B5EF4-FFF2-40B4-BE49-F238E27FC236}">
                <a16:creationId xmlns:a16="http://schemas.microsoft.com/office/drawing/2014/main" id="{E825D107-ED23-8087-F261-6A4B580A2919}"/>
              </a:ext>
            </a:extLst>
          </p:cNvPr>
          <p:cNvSpPr txBox="1">
            <a:spLocks/>
          </p:cNvSpPr>
          <p:nvPr/>
        </p:nvSpPr>
        <p:spPr>
          <a:xfrm>
            <a:off x="1471198" y="-217641"/>
            <a:ext cx="10515600" cy="28080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D966"/>
                </a:solidFill>
                <a:latin typeface="+mn-lt"/>
              </a:rPr>
              <a:t>Mapping the nature of dark matter </a:t>
            </a:r>
            <a:br>
              <a:rPr lang="en-US" altLang="zh-HK" sz="3600" dirty="0">
                <a:solidFill>
                  <a:srgbClr val="FFD966"/>
                </a:solidFill>
                <a:latin typeface="+mn-lt"/>
              </a:rPr>
            </a:br>
            <a:r>
              <a:rPr lang="en-US" altLang="zh-HK" sz="3600" dirty="0">
                <a:solidFill>
                  <a:srgbClr val="FFD966"/>
                </a:solidFill>
                <a:latin typeface="+mn-lt"/>
              </a:rPr>
              <a:t>with extremely magnified stars</a:t>
            </a:r>
            <a:br>
              <a:rPr lang="en-US" altLang="zh-HK" sz="3600" dirty="0">
                <a:solidFill>
                  <a:srgbClr val="FFFFCC"/>
                </a:solidFill>
                <a:latin typeface="+mn-lt"/>
              </a:rPr>
            </a:br>
            <a:r>
              <a:rPr lang="en-US" altLang="zh-TW" sz="1800" dirty="0">
                <a:solidFill>
                  <a:srgbClr val="FFFFCC"/>
                </a:solidFill>
                <a:latin typeface="+mn-lt"/>
              </a:rPr>
              <a:t>Sung Kei ``Keith’’ Li, Ph.D. Candidate</a:t>
            </a:r>
            <a:br>
              <a:rPr lang="en-US" altLang="zh-TW" sz="1800" dirty="0">
                <a:solidFill>
                  <a:srgbClr val="FFFFCC"/>
                </a:solidFill>
                <a:latin typeface="+mn-lt"/>
              </a:rPr>
            </a:br>
            <a:r>
              <a:rPr lang="en-US" altLang="zh-TW" sz="1800" dirty="0">
                <a:solidFill>
                  <a:srgbClr val="FFFFCC"/>
                </a:solidFill>
                <a:latin typeface="+mn-lt"/>
              </a:rPr>
              <a:t>@The University of Hong Kong, HKIAA</a:t>
            </a:r>
            <a:br>
              <a:rPr lang="en-US" altLang="zh-TW" sz="1800" dirty="0">
                <a:solidFill>
                  <a:srgbClr val="FFFFCC"/>
                </a:solidFill>
                <a:latin typeface="+mn-lt"/>
              </a:rPr>
            </a:br>
            <a:r>
              <a:rPr lang="en-US" altLang="zh-TW" sz="1800" dirty="0">
                <a:solidFill>
                  <a:srgbClr val="FFFFCC"/>
                </a:solidFill>
                <a:latin typeface="+mn-lt"/>
              </a:rPr>
              <a:t>IAS FP 2026</a:t>
            </a:r>
            <a:endParaRPr lang="zh-HK" altLang="en-US" sz="2200" dirty="0">
              <a:solidFill>
                <a:srgbClr val="FFFFCC"/>
              </a:solidFill>
              <a:latin typeface="+mn-lt"/>
            </a:endParaRPr>
          </a:p>
        </p:txBody>
      </p:sp>
      <p:pic>
        <p:nvPicPr>
          <p:cNvPr id="1030" name="Picture 6">
            <a:extLst>
              <a:ext uri="{FF2B5EF4-FFF2-40B4-BE49-F238E27FC236}">
                <a16:creationId xmlns:a16="http://schemas.microsoft.com/office/drawing/2014/main" id="{7A3C24FB-4B51-76CD-B3A6-9CDB85ED753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8" name="文字方塊 7">
            <a:extLst>
              <a:ext uri="{FF2B5EF4-FFF2-40B4-BE49-F238E27FC236}">
                <a16:creationId xmlns:a16="http://schemas.microsoft.com/office/drawing/2014/main" id="{FC1C5332-B59C-6FD8-1A1D-B5EC115CA986}"/>
              </a:ext>
            </a:extLst>
          </p:cNvPr>
          <p:cNvSpPr txBox="1"/>
          <p:nvPr/>
        </p:nvSpPr>
        <p:spPr>
          <a:xfrm>
            <a:off x="177282" y="5942776"/>
            <a:ext cx="508518" cy="369332"/>
          </a:xfrm>
          <a:prstGeom prst="rect">
            <a:avLst/>
          </a:prstGeom>
          <a:noFill/>
        </p:spPr>
        <p:txBody>
          <a:bodyPr wrap="square" rtlCol="0">
            <a:spAutoFit/>
          </a:bodyPr>
          <a:lstStyle/>
          <a:p>
            <a:r>
              <a:rPr lang="en-US" altLang="zh-TW"/>
              <a:t>1</a:t>
            </a:r>
            <a:endParaRPr lang="zh-TW" altLang="en-US"/>
          </a:p>
        </p:txBody>
      </p:sp>
      <p:sp>
        <p:nvSpPr>
          <p:cNvPr id="3" name="文字方塊 2">
            <a:extLst>
              <a:ext uri="{FF2B5EF4-FFF2-40B4-BE49-F238E27FC236}">
                <a16:creationId xmlns:a16="http://schemas.microsoft.com/office/drawing/2014/main" id="{448C8E95-006F-456B-ADD4-04F6C9961209}"/>
              </a:ext>
            </a:extLst>
          </p:cNvPr>
          <p:cNvSpPr txBox="1"/>
          <p:nvPr/>
        </p:nvSpPr>
        <p:spPr>
          <a:xfrm>
            <a:off x="18586" y="6489462"/>
            <a:ext cx="2858610" cy="338554"/>
          </a:xfrm>
          <a:prstGeom prst="rect">
            <a:avLst/>
          </a:prstGeom>
          <a:noFill/>
        </p:spPr>
        <p:txBody>
          <a:bodyPr wrap="square" rtlCol="0">
            <a:spAutoFit/>
          </a:bodyPr>
          <a:lstStyle/>
          <a:p>
            <a:r>
              <a:rPr lang="en-US" altLang="zh-HK" sz="1600">
                <a:solidFill>
                  <a:schemeClr val="accent4">
                    <a:lumMod val="60000"/>
                    <a:lumOff val="40000"/>
                  </a:schemeClr>
                </a:solidFill>
              </a:rPr>
              <a:t>Grant No.: RGC/GRF 17312122</a:t>
            </a:r>
            <a:endParaRPr lang="zh-HK" altLang="en-US" sz="1600">
              <a:solidFill>
                <a:schemeClr val="accent4">
                  <a:lumMod val="60000"/>
                  <a:lumOff val="40000"/>
                </a:schemeClr>
              </a:solidFill>
            </a:endParaRPr>
          </a:p>
        </p:txBody>
      </p:sp>
      <p:grpSp>
        <p:nvGrpSpPr>
          <p:cNvPr id="2" name="群組 1">
            <a:extLst>
              <a:ext uri="{FF2B5EF4-FFF2-40B4-BE49-F238E27FC236}">
                <a16:creationId xmlns:a16="http://schemas.microsoft.com/office/drawing/2014/main" id="{EAC794C3-EF8A-90F0-01C7-3468F24B5371}"/>
              </a:ext>
            </a:extLst>
          </p:cNvPr>
          <p:cNvGrpSpPr/>
          <p:nvPr/>
        </p:nvGrpSpPr>
        <p:grpSpPr>
          <a:xfrm>
            <a:off x="0" y="2434552"/>
            <a:ext cx="12369282" cy="3966233"/>
            <a:chOff x="0" y="2434552"/>
            <a:chExt cx="12369282" cy="3966233"/>
          </a:xfrm>
        </p:grpSpPr>
        <p:pic>
          <p:nvPicPr>
            <p:cNvPr id="16" name="圖片 15" descr="一張含有 太空, space, 宇宙, 天體 的圖片&#10;&#10;AI 產生的內容可能不正確。">
              <a:extLst>
                <a:ext uri="{FF2B5EF4-FFF2-40B4-BE49-F238E27FC236}">
                  <a16:creationId xmlns:a16="http://schemas.microsoft.com/office/drawing/2014/main" id="{3B5BF9F7-6E12-47E1-503F-B00C90CFE6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434552"/>
              <a:ext cx="12192000" cy="3966233"/>
            </a:xfrm>
            <a:prstGeom prst="rect">
              <a:avLst/>
            </a:prstGeom>
          </p:spPr>
        </p:pic>
        <p:sp>
          <p:nvSpPr>
            <p:cNvPr id="9" name="文字方塊 8">
              <a:extLst>
                <a:ext uri="{FF2B5EF4-FFF2-40B4-BE49-F238E27FC236}">
                  <a16:creationId xmlns:a16="http://schemas.microsoft.com/office/drawing/2014/main" id="{0FEF1397-CAF7-CCFA-2751-2BF0F795D6A5}"/>
                </a:ext>
              </a:extLst>
            </p:cNvPr>
            <p:cNvSpPr txBox="1"/>
            <p:nvPr/>
          </p:nvSpPr>
          <p:spPr>
            <a:xfrm>
              <a:off x="10017136" y="6034327"/>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sp>
          <p:nvSpPr>
            <p:cNvPr id="7" name="文字方塊 6">
              <a:extLst>
                <a:ext uri="{FF2B5EF4-FFF2-40B4-BE49-F238E27FC236}">
                  <a16:creationId xmlns:a16="http://schemas.microsoft.com/office/drawing/2014/main" id="{00748DC8-8E9D-F692-20D1-076E45E731EA}"/>
                </a:ext>
              </a:extLst>
            </p:cNvPr>
            <p:cNvSpPr txBox="1"/>
            <p:nvPr/>
          </p:nvSpPr>
          <p:spPr>
            <a:xfrm>
              <a:off x="7443286" y="4484746"/>
              <a:ext cx="932070" cy="369332"/>
            </a:xfrm>
            <a:prstGeom prst="rect">
              <a:avLst/>
            </a:prstGeom>
            <a:noFill/>
          </p:spPr>
          <p:txBody>
            <a:bodyPr wrap="square" rtlCol="0">
              <a:spAutoFit/>
            </a:bodyPr>
            <a:lstStyle/>
            <a:p>
              <a:r>
                <a:rPr lang="en-US" altLang="zh-TW" dirty="0">
                  <a:solidFill>
                    <a:srgbClr val="7030A0"/>
                  </a:solidFill>
                </a:rPr>
                <a:t>-</a:t>
              </a:r>
              <a:r>
                <a:rPr lang="en-US" altLang="zh-TW" dirty="0" err="1">
                  <a:solidFill>
                    <a:srgbClr val="7030A0"/>
                  </a:solidFill>
                </a:rPr>
                <a:t>ve</a:t>
              </a:r>
              <a:endParaRPr lang="zh-TW" altLang="en-US" dirty="0">
                <a:solidFill>
                  <a:srgbClr val="7030A0"/>
                </a:solidFill>
              </a:endParaRPr>
            </a:p>
          </p:txBody>
        </p:sp>
      </p:grpSp>
      <p:sp>
        <p:nvSpPr>
          <p:cNvPr id="17" name="文字方塊 16">
            <a:extLst>
              <a:ext uri="{FF2B5EF4-FFF2-40B4-BE49-F238E27FC236}">
                <a16:creationId xmlns:a16="http://schemas.microsoft.com/office/drawing/2014/main" id="{3A808CE2-66A6-CB13-C9EE-F498CEEAD1B9}"/>
              </a:ext>
            </a:extLst>
          </p:cNvPr>
          <p:cNvSpPr txBox="1"/>
          <p:nvPr/>
        </p:nvSpPr>
        <p:spPr>
          <a:xfrm>
            <a:off x="1635727" y="4854078"/>
            <a:ext cx="932070" cy="584775"/>
          </a:xfrm>
          <a:prstGeom prst="rect">
            <a:avLst/>
          </a:prstGeom>
          <a:noFill/>
        </p:spPr>
        <p:txBody>
          <a:bodyPr wrap="square" rtlCol="0">
            <a:spAutoFit/>
          </a:bodyPr>
          <a:lstStyle/>
          <a:p>
            <a:r>
              <a:rPr lang="en-US" altLang="zh-TW" sz="3200" dirty="0">
                <a:solidFill>
                  <a:srgbClr val="7030A0"/>
                </a:solidFill>
              </a:rPr>
              <a:t>-</a:t>
            </a:r>
            <a:r>
              <a:rPr lang="en-US" altLang="zh-TW" sz="3200" dirty="0" err="1">
                <a:solidFill>
                  <a:srgbClr val="7030A0"/>
                </a:solidFill>
              </a:rPr>
              <a:t>ve</a:t>
            </a:r>
            <a:endParaRPr lang="zh-TW" altLang="en-US" sz="3200" dirty="0">
              <a:solidFill>
                <a:srgbClr val="7030A0"/>
              </a:solidFill>
            </a:endParaRPr>
          </a:p>
        </p:txBody>
      </p:sp>
      <p:sp>
        <p:nvSpPr>
          <p:cNvPr id="18" name="文字方塊 17">
            <a:extLst>
              <a:ext uri="{FF2B5EF4-FFF2-40B4-BE49-F238E27FC236}">
                <a16:creationId xmlns:a16="http://schemas.microsoft.com/office/drawing/2014/main" id="{89B6D743-8337-47AA-C960-425F000DB0E5}"/>
              </a:ext>
            </a:extLst>
          </p:cNvPr>
          <p:cNvSpPr txBox="1"/>
          <p:nvPr/>
        </p:nvSpPr>
        <p:spPr>
          <a:xfrm>
            <a:off x="1219037" y="5760901"/>
            <a:ext cx="932070" cy="584775"/>
          </a:xfrm>
          <a:prstGeom prst="rect">
            <a:avLst/>
          </a:prstGeom>
          <a:noFill/>
        </p:spPr>
        <p:txBody>
          <a:bodyPr wrap="square" rtlCol="0">
            <a:spAutoFit/>
          </a:bodyPr>
          <a:lstStyle/>
          <a:p>
            <a:r>
              <a:rPr lang="en-US" altLang="zh-TW" sz="3200" dirty="0">
                <a:solidFill>
                  <a:srgbClr val="FFFF00"/>
                </a:solidFill>
              </a:rPr>
              <a:t>+</a:t>
            </a:r>
            <a:r>
              <a:rPr lang="en-US" altLang="zh-TW" sz="3200" dirty="0" err="1">
                <a:solidFill>
                  <a:srgbClr val="FFFF00"/>
                </a:solidFill>
              </a:rPr>
              <a:t>ve</a:t>
            </a:r>
            <a:endParaRPr lang="zh-TW" altLang="en-US" sz="3200" dirty="0">
              <a:solidFill>
                <a:srgbClr val="FFFF00"/>
              </a:solidFill>
            </a:endParaRPr>
          </a:p>
        </p:txBody>
      </p:sp>
      <p:sp>
        <p:nvSpPr>
          <p:cNvPr id="19" name="文字方塊 18">
            <a:extLst>
              <a:ext uri="{FF2B5EF4-FFF2-40B4-BE49-F238E27FC236}">
                <a16:creationId xmlns:a16="http://schemas.microsoft.com/office/drawing/2014/main" id="{69C307CF-876E-DA1E-7210-45A374C83A6A}"/>
              </a:ext>
            </a:extLst>
          </p:cNvPr>
          <p:cNvSpPr txBox="1"/>
          <p:nvPr/>
        </p:nvSpPr>
        <p:spPr>
          <a:xfrm>
            <a:off x="7791692" y="5146465"/>
            <a:ext cx="932070" cy="584775"/>
          </a:xfrm>
          <a:prstGeom prst="rect">
            <a:avLst/>
          </a:prstGeom>
          <a:noFill/>
        </p:spPr>
        <p:txBody>
          <a:bodyPr wrap="square" rtlCol="0">
            <a:spAutoFit/>
          </a:bodyPr>
          <a:lstStyle/>
          <a:p>
            <a:r>
              <a:rPr lang="en-US" altLang="zh-TW" sz="3200" dirty="0">
                <a:solidFill>
                  <a:srgbClr val="FFFF00"/>
                </a:solidFill>
              </a:rPr>
              <a:t>+</a:t>
            </a:r>
            <a:r>
              <a:rPr lang="en-US" altLang="zh-TW" sz="3200" dirty="0" err="1">
                <a:solidFill>
                  <a:srgbClr val="FFFF00"/>
                </a:solidFill>
              </a:rPr>
              <a:t>ve</a:t>
            </a:r>
            <a:endParaRPr lang="zh-TW" altLang="en-US" sz="3200" dirty="0">
              <a:solidFill>
                <a:srgbClr val="FFFF00"/>
              </a:solidFill>
            </a:endParaRPr>
          </a:p>
        </p:txBody>
      </p:sp>
      <p:sp>
        <p:nvSpPr>
          <p:cNvPr id="20" name="文字方塊 19">
            <a:extLst>
              <a:ext uri="{FF2B5EF4-FFF2-40B4-BE49-F238E27FC236}">
                <a16:creationId xmlns:a16="http://schemas.microsoft.com/office/drawing/2014/main" id="{6BB625DD-27FD-6447-E4C1-22B24350D58C}"/>
              </a:ext>
            </a:extLst>
          </p:cNvPr>
          <p:cNvSpPr txBox="1"/>
          <p:nvPr/>
        </p:nvSpPr>
        <p:spPr>
          <a:xfrm>
            <a:off x="7185218" y="4125280"/>
            <a:ext cx="932070" cy="584775"/>
          </a:xfrm>
          <a:prstGeom prst="rect">
            <a:avLst/>
          </a:prstGeom>
          <a:noFill/>
        </p:spPr>
        <p:txBody>
          <a:bodyPr wrap="square" rtlCol="0">
            <a:spAutoFit/>
          </a:bodyPr>
          <a:lstStyle/>
          <a:p>
            <a:r>
              <a:rPr lang="en-US" altLang="zh-TW" sz="3200" dirty="0">
                <a:solidFill>
                  <a:srgbClr val="7030A0"/>
                </a:solidFill>
              </a:rPr>
              <a:t>-</a:t>
            </a:r>
            <a:r>
              <a:rPr lang="en-US" altLang="zh-TW" sz="3200" dirty="0" err="1">
                <a:solidFill>
                  <a:srgbClr val="7030A0"/>
                </a:solidFill>
              </a:rPr>
              <a:t>ve</a:t>
            </a:r>
            <a:endParaRPr lang="zh-TW" altLang="en-US" sz="3200" dirty="0">
              <a:solidFill>
                <a:srgbClr val="7030A0"/>
              </a:solidFill>
            </a:endParaRPr>
          </a:p>
        </p:txBody>
      </p:sp>
      <p:grpSp>
        <p:nvGrpSpPr>
          <p:cNvPr id="6" name="群組 5">
            <a:extLst>
              <a:ext uri="{FF2B5EF4-FFF2-40B4-BE49-F238E27FC236}">
                <a16:creationId xmlns:a16="http://schemas.microsoft.com/office/drawing/2014/main" id="{1B61491B-825D-992F-3450-53253588932E}"/>
              </a:ext>
            </a:extLst>
          </p:cNvPr>
          <p:cNvGrpSpPr/>
          <p:nvPr/>
        </p:nvGrpSpPr>
        <p:grpSpPr>
          <a:xfrm>
            <a:off x="6932026" y="873691"/>
            <a:ext cx="5362575" cy="4114800"/>
            <a:chOff x="3414712" y="1705897"/>
            <a:chExt cx="5362575" cy="4114800"/>
          </a:xfrm>
        </p:grpSpPr>
        <p:pic>
          <p:nvPicPr>
            <p:cNvPr id="13" name="Picture 2">
              <a:extLst>
                <a:ext uri="{FF2B5EF4-FFF2-40B4-BE49-F238E27FC236}">
                  <a16:creationId xmlns:a16="http://schemas.microsoft.com/office/drawing/2014/main" id="{BB994635-4F79-62E1-7166-54FFF631CA5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4712" y="1705897"/>
              <a:ext cx="5362575" cy="4114800"/>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直線接點 14">
              <a:extLst>
                <a:ext uri="{FF2B5EF4-FFF2-40B4-BE49-F238E27FC236}">
                  <a16:creationId xmlns:a16="http://schemas.microsoft.com/office/drawing/2014/main" id="{C65B244C-7051-44BE-3AEF-345632FC2AFE}"/>
                </a:ext>
              </a:extLst>
            </p:cNvPr>
            <p:cNvCxnSpPr/>
            <p:nvPr/>
          </p:nvCxnSpPr>
          <p:spPr>
            <a:xfrm flipV="1">
              <a:off x="6471920" y="1788160"/>
              <a:ext cx="0" cy="3525520"/>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grpSp>
      <p:sp>
        <p:nvSpPr>
          <p:cNvPr id="5" name="文字方塊 4">
            <a:extLst>
              <a:ext uri="{FF2B5EF4-FFF2-40B4-BE49-F238E27FC236}">
                <a16:creationId xmlns:a16="http://schemas.microsoft.com/office/drawing/2014/main" id="{FE5CBABF-DD46-C84E-D7F2-6B3B800EED31}"/>
              </a:ext>
            </a:extLst>
          </p:cNvPr>
          <p:cNvSpPr txBox="1"/>
          <p:nvPr/>
        </p:nvSpPr>
        <p:spPr>
          <a:xfrm>
            <a:off x="2425557" y="5741400"/>
            <a:ext cx="1455398" cy="369332"/>
          </a:xfrm>
          <a:prstGeom prst="rect">
            <a:avLst/>
          </a:prstGeom>
          <a:noFill/>
        </p:spPr>
        <p:txBody>
          <a:bodyPr wrap="none" rtlCol="0">
            <a:spAutoFit/>
          </a:bodyPr>
          <a:lstStyle/>
          <a:p>
            <a:r>
              <a:rPr lang="en-US" altLang="zh-TW" dirty="0">
                <a:solidFill>
                  <a:srgbClr val="FFFFFF"/>
                </a:solidFill>
              </a:rPr>
              <a:t>Critical curve </a:t>
            </a:r>
            <a:endParaRPr lang="zh-TW" altLang="en-US" dirty="0">
              <a:solidFill>
                <a:srgbClr val="FFFFFF"/>
              </a:solidFill>
            </a:endParaRPr>
          </a:p>
        </p:txBody>
      </p:sp>
      <p:sp>
        <p:nvSpPr>
          <p:cNvPr id="10" name="文字方塊 9">
            <a:extLst>
              <a:ext uri="{FF2B5EF4-FFF2-40B4-BE49-F238E27FC236}">
                <a16:creationId xmlns:a16="http://schemas.microsoft.com/office/drawing/2014/main" id="{5A5B40B5-89DF-39A7-B7D5-D8B5CCA0EE50}"/>
              </a:ext>
            </a:extLst>
          </p:cNvPr>
          <p:cNvSpPr txBox="1"/>
          <p:nvPr/>
        </p:nvSpPr>
        <p:spPr>
          <a:xfrm>
            <a:off x="10515567" y="1287918"/>
            <a:ext cx="932070" cy="584775"/>
          </a:xfrm>
          <a:prstGeom prst="rect">
            <a:avLst/>
          </a:prstGeom>
          <a:noFill/>
        </p:spPr>
        <p:txBody>
          <a:bodyPr wrap="square" rtlCol="0">
            <a:spAutoFit/>
          </a:bodyPr>
          <a:lstStyle/>
          <a:p>
            <a:r>
              <a:rPr lang="en-US" altLang="zh-TW" sz="3200" dirty="0">
                <a:solidFill>
                  <a:srgbClr val="7030A0"/>
                </a:solidFill>
              </a:rPr>
              <a:t>-</a:t>
            </a:r>
            <a:r>
              <a:rPr lang="en-US" altLang="zh-TW" sz="3200" dirty="0" err="1">
                <a:solidFill>
                  <a:srgbClr val="7030A0"/>
                </a:solidFill>
              </a:rPr>
              <a:t>ve</a:t>
            </a:r>
            <a:endParaRPr lang="zh-TW" altLang="en-US" sz="3200" dirty="0">
              <a:solidFill>
                <a:srgbClr val="7030A0"/>
              </a:solidFill>
            </a:endParaRPr>
          </a:p>
        </p:txBody>
      </p:sp>
      <p:sp>
        <p:nvSpPr>
          <p:cNvPr id="11" name="文字方塊 10">
            <a:extLst>
              <a:ext uri="{FF2B5EF4-FFF2-40B4-BE49-F238E27FC236}">
                <a16:creationId xmlns:a16="http://schemas.microsoft.com/office/drawing/2014/main" id="{0D1D7852-3C32-DA8F-126A-ABC77A4D4679}"/>
              </a:ext>
            </a:extLst>
          </p:cNvPr>
          <p:cNvSpPr txBox="1"/>
          <p:nvPr/>
        </p:nvSpPr>
        <p:spPr>
          <a:xfrm>
            <a:off x="8634972" y="1295825"/>
            <a:ext cx="932070" cy="584775"/>
          </a:xfrm>
          <a:prstGeom prst="rect">
            <a:avLst/>
          </a:prstGeom>
          <a:noFill/>
        </p:spPr>
        <p:txBody>
          <a:bodyPr wrap="square" rtlCol="0">
            <a:spAutoFit/>
          </a:bodyPr>
          <a:lstStyle/>
          <a:p>
            <a:r>
              <a:rPr lang="en-US" altLang="zh-TW" sz="3200" dirty="0">
                <a:solidFill>
                  <a:srgbClr val="FB9705"/>
                </a:solidFill>
              </a:rPr>
              <a:t>+</a:t>
            </a:r>
            <a:r>
              <a:rPr lang="en-US" altLang="zh-TW" sz="3200" dirty="0" err="1">
                <a:solidFill>
                  <a:srgbClr val="FB9705"/>
                </a:solidFill>
              </a:rPr>
              <a:t>ve</a:t>
            </a:r>
            <a:endParaRPr lang="zh-TW" altLang="en-US" sz="3200" dirty="0">
              <a:solidFill>
                <a:srgbClr val="FB9705"/>
              </a:solidFill>
            </a:endParaRPr>
          </a:p>
        </p:txBody>
      </p:sp>
      <p:sp>
        <p:nvSpPr>
          <p:cNvPr id="12" name="文字方塊 11">
            <a:extLst>
              <a:ext uri="{FF2B5EF4-FFF2-40B4-BE49-F238E27FC236}">
                <a16:creationId xmlns:a16="http://schemas.microsoft.com/office/drawing/2014/main" id="{9D8991C7-4D2A-1A84-5736-2FAA1D9A36C2}"/>
              </a:ext>
            </a:extLst>
          </p:cNvPr>
          <p:cNvSpPr txBox="1"/>
          <p:nvPr/>
        </p:nvSpPr>
        <p:spPr>
          <a:xfrm>
            <a:off x="431541" y="2590384"/>
            <a:ext cx="5730239" cy="1077218"/>
          </a:xfrm>
          <a:prstGeom prst="rect">
            <a:avLst/>
          </a:prstGeom>
          <a:noFill/>
        </p:spPr>
        <p:txBody>
          <a:bodyPr wrap="square" rtlCol="0">
            <a:spAutoFit/>
          </a:bodyPr>
          <a:lstStyle/>
          <a:p>
            <a:pPr marL="342900" indent="-342900">
              <a:buFont typeface="+mj-lt"/>
              <a:buAutoNum type="arabicPeriod"/>
            </a:pPr>
            <a:r>
              <a:rPr lang="en-US" altLang="zh-TW" sz="3200" dirty="0">
                <a:solidFill>
                  <a:srgbClr val="FFD966"/>
                </a:solidFill>
              </a:rPr>
              <a:t>Transient along Critical Curve</a:t>
            </a:r>
          </a:p>
          <a:p>
            <a:pPr marL="342900" indent="-342900">
              <a:buFont typeface="+mj-lt"/>
              <a:buAutoNum type="arabicPeriod"/>
            </a:pPr>
            <a:r>
              <a:rPr lang="en-US" altLang="zh-TW" sz="3200" dirty="0">
                <a:solidFill>
                  <a:srgbClr val="FFD966"/>
                </a:solidFill>
              </a:rPr>
              <a:t>More on the negative parity</a:t>
            </a:r>
          </a:p>
        </p:txBody>
      </p:sp>
    </p:spTree>
    <p:extLst>
      <p:ext uri="{BB962C8B-B14F-4D97-AF65-F5344CB8AC3E}">
        <p14:creationId xmlns:p14="http://schemas.microsoft.com/office/powerpoint/2010/main" val="17718414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785FD-0F1B-174A-7A00-2E580298926E}"/>
            </a:ext>
          </a:extLst>
        </p:cNvPr>
        <p:cNvGrpSpPr/>
        <p:nvPr/>
      </p:nvGrpSpPr>
      <p:grpSpPr>
        <a:xfrm>
          <a:off x="0" y="0"/>
          <a:ext cx="0" cy="0"/>
          <a:chOff x="0" y="0"/>
          <a:chExt cx="0" cy="0"/>
        </a:xfrm>
      </p:grpSpPr>
      <p:pic>
        <p:nvPicPr>
          <p:cNvPr id="8" name="Picture 6">
            <a:extLst>
              <a:ext uri="{FF2B5EF4-FFF2-40B4-BE49-F238E27FC236}">
                <a16:creationId xmlns:a16="http://schemas.microsoft.com/office/drawing/2014/main" id="{60EC1975-09B5-642E-CCC8-A8D84EB828F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群組 9">
            <a:extLst>
              <a:ext uri="{FF2B5EF4-FFF2-40B4-BE49-F238E27FC236}">
                <a16:creationId xmlns:a16="http://schemas.microsoft.com/office/drawing/2014/main" id="{C7470D58-1261-0E82-3DDE-B414F46D0527}"/>
              </a:ext>
            </a:extLst>
          </p:cNvPr>
          <p:cNvGrpSpPr/>
          <p:nvPr/>
        </p:nvGrpSpPr>
        <p:grpSpPr>
          <a:xfrm>
            <a:off x="4312499" y="393935"/>
            <a:ext cx="7325086" cy="6464065"/>
            <a:chOff x="5074206" y="319705"/>
            <a:chExt cx="7325086" cy="6464065"/>
          </a:xfrm>
        </p:grpSpPr>
        <p:grpSp>
          <p:nvGrpSpPr>
            <p:cNvPr id="4" name="群組 3">
              <a:extLst>
                <a:ext uri="{FF2B5EF4-FFF2-40B4-BE49-F238E27FC236}">
                  <a16:creationId xmlns:a16="http://schemas.microsoft.com/office/drawing/2014/main" id="{09F9BEC0-F391-21D6-5FDC-73C571FE3563}"/>
                </a:ext>
              </a:extLst>
            </p:cNvPr>
            <p:cNvGrpSpPr/>
            <p:nvPr/>
          </p:nvGrpSpPr>
          <p:grpSpPr>
            <a:xfrm>
              <a:off x="5074206" y="319705"/>
              <a:ext cx="6940512" cy="6230626"/>
              <a:chOff x="123480" y="315895"/>
              <a:chExt cx="6940512" cy="6230626"/>
            </a:xfrm>
          </p:grpSpPr>
          <p:pic>
            <p:nvPicPr>
              <p:cNvPr id="12" name="圖片 11">
                <a:extLst>
                  <a:ext uri="{FF2B5EF4-FFF2-40B4-BE49-F238E27FC236}">
                    <a16:creationId xmlns:a16="http://schemas.microsoft.com/office/drawing/2014/main" id="{617B1388-F9B1-70DB-F404-C6218380D7E4}"/>
                  </a:ext>
                </a:extLst>
              </p:cNvPr>
              <p:cNvPicPr>
                <a:picLocks noChangeAspect="1"/>
              </p:cNvPicPr>
              <p:nvPr/>
            </p:nvPicPr>
            <p:blipFill>
              <a:blip r:embed="rId4"/>
              <a:srcRect r="813"/>
              <a:stretch/>
            </p:blipFill>
            <p:spPr>
              <a:xfrm>
                <a:off x="123480" y="315895"/>
                <a:ext cx="6940512" cy="6230626"/>
              </a:xfrm>
              <a:prstGeom prst="rect">
                <a:avLst/>
              </a:prstGeom>
            </p:spPr>
          </p:pic>
          <p:grpSp>
            <p:nvGrpSpPr>
              <p:cNvPr id="13" name="群組 12">
                <a:extLst>
                  <a:ext uri="{FF2B5EF4-FFF2-40B4-BE49-F238E27FC236}">
                    <a16:creationId xmlns:a16="http://schemas.microsoft.com/office/drawing/2014/main" id="{3EF4D92A-8D8C-0410-8325-C4A1D3C883E1}"/>
                  </a:ext>
                </a:extLst>
              </p:cNvPr>
              <p:cNvGrpSpPr/>
              <p:nvPr/>
            </p:nvGrpSpPr>
            <p:grpSpPr>
              <a:xfrm>
                <a:off x="2790151" y="341624"/>
                <a:ext cx="1756910" cy="5513957"/>
                <a:chOff x="4608704" y="341623"/>
                <a:chExt cx="1756910" cy="5513957"/>
              </a:xfrm>
            </p:grpSpPr>
            <p:pic>
              <p:nvPicPr>
                <p:cNvPr id="15" name="圖片 14">
                  <a:extLst>
                    <a:ext uri="{FF2B5EF4-FFF2-40B4-BE49-F238E27FC236}">
                      <a16:creationId xmlns:a16="http://schemas.microsoft.com/office/drawing/2014/main" id="{C96A20AC-DCF8-4EC8-4C15-2B4566421B80}"/>
                    </a:ext>
                  </a:extLst>
                </p:cNvPr>
                <p:cNvPicPr>
                  <a:picLocks noChangeAspect="1"/>
                </p:cNvPicPr>
                <p:nvPr/>
              </p:nvPicPr>
              <p:blipFill>
                <a:blip r:embed="rId5"/>
                <a:stretch>
                  <a:fillRect/>
                </a:stretch>
              </p:blipFill>
              <p:spPr>
                <a:xfrm>
                  <a:off x="4616324" y="2334590"/>
                  <a:ext cx="1749290" cy="1742612"/>
                </a:xfrm>
                <a:prstGeom prst="rect">
                  <a:avLst/>
                </a:prstGeom>
              </p:spPr>
            </p:pic>
            <p:sp>
              <p:nvSpPr>
                <p:cNvPr id="16" name="文字方塊 15">
                  <a:extLst>
                    <a:ext uri="{FF2B5EF4-FFF2-40B4-BE49-F238E27FC236}">
                      <a16:creationId xmlns:a16="http://schemas.microsoft.com/office/drawing/2014/main" id="{7310648A-3ED7-DD3C-1A17-57210FAC42B1}"/>
                    </a:ext>
                  </a:extLst>
                </p:cNvPr>
                <p:cNvSpPr txBox="1"/>
                <p:nvPr/>
              </p:nvSpPr>
              <p:spPr>
                <a:xfrm>
                  <a:off x="4775361" y="341623"/>
                  <a:ext cx="1404730" cy="246221"/>
                </a:xfrm>
                <a:prstGeom prst="rect">
                  <a:avLst/>
                </a:prstGeom>
                <a:solidFill>
                  <a:srgbClr val="FFFFFF"/>
                </a:solidFill>
              </p:spPr>
              <p:txBody>
                <a:bodyPr wrap="square" rtlCol="0">
                  <a:spAutoFit/>
                </a:bodyPr>
                <a:lstStyle/>
                <a:p>
                  <a:pPr algn="ctr"/>
                  <a:r>
                    <a:rPr lang="en-US" altLang="zh-TW" sz="1000"/>
                    <a:t>Smooth Model</a:t>
                  </a:r>
                  <a:endParaRPr lang="zh-TW" altLang="en-US" sz="1000"/>
                </a:p>
              </p:txBody>
            </p:sp>
            <p:sp>
              <p:nvSpPr>
                <p:cNvPr id="17" name="矩形 16">
                  <a:extLst>
                    <a:ext uri="{FF2B5EF4-FFF2-40B4-BE49-F238E27FC236}">
                      <a16:creationId xmlns:a16="http://schemas.microsoft.com/office/drawing/2014/main" id="{37BFA6C8-5F51-318A-816D-76A23B037AD6}"/>
                    </a:ext>
                  </a:extLst>
                </p:cNvPr>
                <p:cNvSpPr/>
                <p:nvPr/>
              </p:nvSpPr>
              <p:spPr>
                <a:xfrm>
                  <a:off x="4608704" y="568794"/>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8" name="圖片 17">
                  <a:extLst>
                    <a:ext uri="{FF2B5EF4-FFF2-40B4-BE49-F238E27FC236}">
                      <a16:creationId xmlns:a16="http://schemas.microsoft.com/office/drawing/2014/main" id="{841B61C5-7C03-FDBA-8C5A-7E0D3E156E6D}"/>
                    </a:ext>
                  </a:extLst>
                </p:cNvPr>
                <p:cNvPicPr>
                  <a:picLocks noChangeAspect="1"/>
                </p:cNvPicPr>
                <p:nvPr/>
              </p:nvPicPr>
              <p:blipFill>
                <a:blip r:embed="rId6"/>
                <a:stretch>
                  <a:fillRect/>
                </a:stretch>
              </p:blipFill>
              <p:spPr>
                <a:xfrm>
                  <a:off x="4611905" y="4152327"/>
                  <a:ext cx="1718811" cy="1703253"/>
                </a:xfrm>
                <a:prstGeom prst="rect">
                  <a:avLst/>
                </a:prstGeom>
              </p:spPr>
            </p:pic>
          </p:grpSp>
          <p:pic>
            <p:nvPicPr>
              <p:cNvPr id="14" name="圖片 13">
                <a:extLst>
                  <a:ext uri="{FF2B5EF4-FFF2-40B4-BE49-F238E27FC236}">
                    <a16:creationId xmlns:a16="http://schemas.microsoft.com/office/drawing/2014/main" id="{606061FD-47C1-8B50-5F98-D4D87B72D189}"/>
                  </a:ext>
                </a:extLst>
              </p:cNvPr>
              <p:cNvPicPr>
                <a:picLocks noChangeAspect="1"/>
              </p:cNvPicPr>
              <p:nvPr/>
            </p:nvPicPr>
            <p:blipFill>
              <a:blip r:embed="rId4"/>
              <a:srcRect l="37057" t="-71" r="36620" b="8412"/>
              <a:stretch/>
            </p:blipFill>
            <p:spPr>
              <a:xfrm>
                <a:off x="4552359" y="315895"/>
                <a:ext cx="1841956" cy="5710853"/>
              </a:xfrm>
              <a:prstGeom prst="rect">
                <a:avLst/>
              </a:prstGeom>
            </p:spPr>
          </p:pic>
        </p:grpSp>
        <p:sp>
          <p:nvSpPr>
            <p:cNvPr id="19" name="文字方塊 18">
              <a:extLst>
                <a:ext uri="{FF2B5EF4-FFF2-40B4-BE49-F238E27FC236}">
                  <a16:creationId xmlns:a16="http://schemas.microsoft.com/office/drawing/2014/main" id="{FBEBA63D-A044-09D7-9510-03015B92DF44}"/>
                </a:ext>
              </a:extLst>
            </p:cNvPr>
            <p:cNvSpPr txBox="1"/>
            <p:nvPr/>
          </p:nvSpPr>
          <p:spPr>
            <a:xfrm>
              <a:off x="9756949" y="6537549"/>
              <a:ext cx="2642343" cy="246221"/>
            </a:xfrm>
            <a:prstGeom prst="rect">
              <a:avLst/>
            </a:prstGeom>
            <a:noFill/>
          </p:spPr>
          <p:txBody>
            <a:bodyPr wrap="square" rtlCol="0">
              <a:spAutoFit/>
            </a:bodyPr>
            <a:lstStyle/>
            <a:p>
              <a:r>
                <a:rPr lang="en-US" altLang="zh-HK" sz="1000">
                  <a:solidFill>
                    <a:srgbClr val="FFFFCC"/>
                  </a:solidFill>
                </a:rPr>
                <a:t>Modified from Broadhurst, Li, </a:t>
              </a:r>
              <a:r>
                <a:rPr lang="en-US" altLang="zh-HK" sz="1000" err="1">
                  <a:solidFill>
                    <a:srgbClr val="FFFFCC"/>
                  </a:solidFill>
                </a:rPr>
                <a:t>Amruth</a:t>
              </a:r>
              <a:r>
                <a:rPr lang="en-US" altLang="zh-HK" sz="1000">
                  <a:solidFill>
                    <a:srgbClr val="FFFFCC"/>
                  </a:solidFill>
                </a:rPr>
                <a:t> + 24</a:t>
              </a:r>
              <a:endParaRPr lang="zh-HK" altLang="en-US" sz="1000">
                <a:solidFill>
                  <a:srgbClr val="FFFFCC"/>
                </a:solidFill>
              </a:endParaRPr>
            </a:p>
          </p:txBody>
        </p:sp>
        <p:sp>
          <p:nvSpPr>
            <p:cNvPr id="5" name="文字方塊 4">
              <a:extLst>
                <a:ext uri="{FF2B5EF4-FFF2-40B4-BE49-F238E27FC236}">
                  <a16:creationId xmlns:a16="http://schemas.microsoft.com/office/drawing/2014/main" id="{76D21C28-AF3F-3C70-54DE-042FE6D20095}"/>
                </a:ext>
              </a:extLst>
            </p:cNvPr>
            <p:cNvSpPr txBox="1"/>
            <p:nvPr/>
          </p:nvSpPr>
          <p:spPr>
            <a:xfrm>
              <a:off x="5904199" y="561510"/>
              <a:ext cx="1746057" cy="5297881"/>
            </a:xfrm>
            <a:prstGeom prst="rect">
              <a:avLst/>
            </a:prstGeom>
            <a:solidFill>
              <a:schemeClr val="bg1"/>
            </a:solidFill>
          </p:spPr>
          <p:txBody>
            <a:bodyPr wrap="square" rtlCol="0">
              <a:spAutoFit/>
            </a:bodyPr>
            <a:lstStyle/>
            <a:p>
              <a:endParaRPr lang="zh-TW" altLang="en-US"/>
            </a:p>
          </p:txBody>
        </p:sp>
        <p:sp>
          <p:nvSpPr>
            <p:cNvPr id="6" name="文字方塊 5">
              <a:extLst>
                <a:ext uri="{FF2B5EF4-FFF2-40B4-BE49-F238E27FC236}">
                  <a16:creationId xmlns:a16="http://schemas.microsoft.com/office/drawing/2014/main" id="{B624A3E7-4E9A-7AF7-C464-A065A61BF0FF}"/>
                </a:ext>
              </a:extLst>
            </p:cNvPr>
            <p:cNvSpPr txBox="1"/>
            <p:nvPr/>
          </p:nvSpPr>
          <p:spPr>
            <a:xfrm>
              <a:off x="9504301" y="561510"/>
              <a:ext cx="1824537" cy="5297881"/>
            </a:xfrm>
            <a:prstGeom prst="rect">
              <a:avLst/>
            </a:prstGeom>
            <a:solidFill>
              <a:schemeClr val="bg1"/>
            </a:solidFill>
          </p:spPr>
          <p:txBody>
            <a:bodyPr wrap="square" rtlCol="0">
              <a:spAutoFit/>
            </a:bodyPr>
            <a:lstStyle/>
            <a:p>
              <a:endParaRPr lang="zh-TW" altLang="en-US"/>
            </a:p>
          </p:txBody>
        </p:sp>
      </p:grpSp>
      <p:sp>
        <p:nvSpPr>
          <p:cNvPr id="11" name="箭號: 向右 10">
            <a:extLst>
              <a:ext uri="{FF2B5EF4-FFF2-40B4-BE49-F238E27FC236}">
                <a16:creationId xmlns:a16="http://schemas.microsoft.com/office/drawing/2014/main" id="{86E01C07-28E1-AA77-F226-0D18F7F26639}"/>
              </a:ext>
            </a:extLst>
          </p:cNvPr>
          <p:cNvSpPr/>
          <p:nvPr/>
        </p:nvSpPr>
        <p:spPr>
          <a:xfrm>
            <a:off x="2000263" y="628164"/>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Change in Surface Mass Density</a:t>
            </a:r>
            <a:endParaRPr lang="zh-TW" altLang="en-US"/>
          </a:p>
        </p:txBody>
      </p:sp>
      <p:sp>
        <p:nvSpPr>
          <p:cNvPr id="20" name="箭號: 向右 19">
            <a:extLst>
              <a:ext uri="{FF2B5EF4-FFF2-40B4-BE49-F238E27FC236}">
                <a16:creationId xmlns:a16="http://schemas.microsoft.com/office/drawing/2014/main" id="{33D115D7-8B30-926E-8F82-57882A9F3860}"/>
              </a:ext>
            </a:extLst>
          </p:cNvPr>
          <p:cNvSpPr/>
          <p:nvPr/>
        </p:nvSpPr>
        <p:spPr>
          <a:xfrm>
            <a:off x="2053864" y="2411736"/>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Parity</a:t>
            </a:r>
            <a:endParaRPr lang="zh-TW" altLang="en-US"/>
          </a:p>
        </p:txBody>
      </p:sp>
      <p:sp>
        <p:nvSpPr>
          <p:cNvPr id="21" name="箭號: 向右 20">
            <a:extLst>
              <a:ext uri="{FF2B5EF4-FFF2-40B4-BE49-F238E27FC236}">
                <a16:creationId xmlns:a16="http://schemas.microsoft.com/office/drawing/2014/main" id="{FF8E9C73-EDAC-F8CF-E4B7-80D709564FF5}"/>
              </a:ext>
            </a:extLst>
          </p:cNvPr>
          <p:cNvSpPr/>
          <p:nvPr/>
        </p:nvSpPr>
        <p:spPr>
          <a:xfrm>
            <a:off x="2053864" y="4230368"/>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Transient Detection Rate</a:t>
            </a:r>
            <a:endParaRPr lang="zh-TW" altLang="en-US"/>
          </a:p>
        </p:txBody>
      </p:sp>
      <p:sp>
        <p:nvSpPr>
          <p:cNvPr id="2" name="箭號: 向下 1">
            <a:extLst>
              <a:ext uri="{FF2B5EF4-FFF2-40B4-BE49-F238E27FC236}">
                <a16:creationId xmlns:a16="http://schemas.microsoft.com/office/drawing/2014/main" id="{1EB784D9-7804-CC61-E7DF-B688AE432E8E}"/>
              </a:ext>
            </a:extLst>
          </p:cNvPr>
          <p:cNvSpPr/>
          <p:nvPr/>
        </p:nvSpPr>
        <p:spPr>
          <a:xfrm>
            <a:off x="7261877" y="97277"/>
            <a:ext cx="1041755" cy="22088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副標題 4">
            <a:extLst>
              <a:ext uri="{FF2B5EF4-FFF2-40B4-BE49-F238E27FC236}">
                <a16:creationId xmlns:a16="http://schemas.microsoft.com/office/drawing/2014/main" id="{6EB284A4-5E07-3D9E-50FA-AEBF8B04BE3D}"/>
              </a:ext>
            </a:extLst>
          </p:cNvPr>
          <p:cNvSpPr txBox="1">
            <a:spLocks/>
          </p:cNvSpPr>
          <p:nvPr/>
        </p:nvSpPr>
        <p:spPr>
          <a:xfrm>
            <a:off x="1272855" y="3123935"/>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Smooth Critical Curve</a:t>
            </a:r>
          </a:p>
          <a:p>
            <a:pPr marL="0" indent="0" algn="ctr">
              <a:buNone/>
            </a:pPr>
            <a:r>
              <a:rPr lang="en-US" altLang="zh-TW" sz="2200">
                <a:solidFill>
                  <a:srgbClr val="FFD966"/>
                </a:solidFill>
                <a:cs typeface="Calibri Light"/>
              </a:rPr>
              <a:t>+</a:t>
            </a:r>
            <a:r>
              <a:rPr lang="en-US" altLang="zh-TW" sz="2200" err="1">
                <a:solidFill>
                  <a:srgbClr val="FFD966"/>
                </a:solidFill>
                <a:cs typeface="Calibri Light"/>
              </a:rPr>
              <a:t>ve</a:t>
            </a:r>
            <a:r>
              <a:rPr lang="en-US" altLang="zh-TW" sz="2200">
                <a:solidFill>
                  <a:srgbClr val="FFD966"/>
                </a:solidFill>
                <a:cs typeface="Calibri Light"/>
              </a:rPr>
              <a:t> </a:t>
            </a:r>
            <a:r>
              <a:rPr lang="en-US" altLang="zh-TW" sz="2200">
                <a:solidFill>
                  <a:srgbClr val="FFFFCC"/>
                </a:solidFill>
                <a:cs typeface="Calibri Light"/>
              </a:rPr>
              <a:t>&amp; </a:t>
            </a:r>
            <a:r>
              <a:rPr lang="en-US" altLang="zh-TW" sz="2200">
                <a:solidFill>
                  <a:srgbClr val="7030A0"/>
                </a:solidFill>
                <a:cs typeface="Calibri Light"/>
              </a:rPr>
              <a:t>-</a:t>
            </a:r>
            <a:r>
              <a:rPr lang="en-US" altLang="zh-TW" sz="2200" err="1">
                <a:solidFill>
                  <a:srgbClr val="7030A0"/>
                </a:solidFill>
                <a:cs typeface="Calibri Light"/>
              </a:rPr>
              <a:t>ve</a:t>
            </a:r>
            <a:endParaRPr lang="en-US" altLang="zh-TW" sz="2200">
              <a:solidFill>
                <a:srgbClr val="FFD966"/>
              </a:solidFill>
              <a:cs typeface="Calibri Light"/>
            </a:endParaRPr>
          </a:p>
        </p:txBody>
      </p:sp>
      <p:sp>
        <p:nvSpPr>
          <p:cNvPr id="3" name="副標題 4">
            <a:extLst>
              <a:ext uri="{FF2B5EF4-FFF2-40B4-BE49-F238E27FC236}">
                <a16:creationId xmlns:a16="http://schemas.microsoft.com/office/drawing/2014/main" id="{2F73FE1E-D3A4-FD65-D71E-1BD1E274C11E}"/>
              </a:ext>
            </a:extLst>
          </p:cNvPr>
          <p:cNvSpPr txBox="1">
            <a:spLocks/>
          </p:cNvSpPr>
          <p:nvPr/>
        </p:nvSpPr>
        <p:spPr>
          <a:xfrm>
            <a:off x="1272855" y="5116950"/>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Slight negative skewness</a:t>
            </a:r>
            <a:endParaRPr lang="en-US" altLang="zh-TW" sz="2200">
              <a:solidFill>
                <a:srgbClr val="FFD966"/>
              </a:solidFill>
              <a:cs typeface="Calibri Light"/>
            </a:endParaRPr>
          </a:p>
        </p:txBody>
      </p:sp>
      <p:sp>
        <p:nvSpPr>
          <p:cNvPr id="24" name="副標題 4">
            <a:extLst>
              <a:ext uri="{FF2B5EF4-FFF2-40B4-BE49-F238E27FC236}">
                <a16:creationId xmlns:a16="http://schemas.microsoft.com/office/drawing/2014/main" id="{99C2885C-487C-8529-A3D1-136896F3D16A}"/>
              </a:ext>
            </a:extLst>
          </p:cNvPr>
          <p:cNvSpPr txBox="1">
            <a:spLocks/>
          </p:cNvSpPr>
          <p:nvPr/>
        </p:nvSpPr>
        <p:spPr>
          <a:xfrm>
            <a:off x="1272855" y="1392495"/>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Smooth Model</a:t>
            </a:r>
            <a:br>
              <a:rPr lang="en-US" altLang="zh-TW" sz="2200">
                <a:solidFill>
                  <a:srgbClr val="FFFFCC"/>
                </a:solidFill>
                <a:cs typeface="Calibri Light"/>
              </a:rPr>
            </a:br>
            <a:r>
              <a:rPr lang="en-US" altLang="zh-TW" sz="2200">
                <a:solidFill>
                  <a:srgbClr val="FFFFCC"/>
                </a:solidFill>
                <a:cs typeface="Calibri Light"/>
              </a:rPr>
              <a:t>Net change = 0</a:t>
            </a:r>
            <a:endParaRPr lang="en-US" altLang="zh-TW" sz="2200">
              <a:solidFill>
                <a:srgbClr val="FFD966"/>
              </a:solidFill>
              <a:cs typeface="Calibri Light"/>
            </a:endParaRPr>
          </a:p>
        </p:txBody>
      </p:sp>
      <p:sp>
        <p:nvSpPr>
          <p:cNvPr id="9" name="文字方塊 8">
            <a:extLst>
              <a:ext uri="{FF2B5EF4-FFF2-40B4-BE49-F238E27FC236}">
                <a16:creationId xmlns:a16="http://schemas.microsoft.com/office/drawing/2014/main" id="{09D3B263-E08E-E5DA-D366-0915121AF46A}"/>
              </a:ext>
            </a:extLst>
          </p:cNvPr>
          <p:cNvSpPr txBox="1"/>
          <p:nvPr/>
        </p:nvSpPr>
        <p:spPr>
          <a:xfrm>
            <a:off x="7118862" y="2553641"/>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23" name="文字方塊 22">
            <a:extLst>
              <a:ext uri="{FF2B5EF4-FFF2-40B4-BE49-F238E27FC236}">
                <a16:creationId xmlns:a16="http://schemas.microsoft.com/office/drawing/2014/main" id="{83F5E873-6BBC-6D62-AFAE-EDE9D5748DC5}"/>
              </a:ext>
            </a:extLst>
          </p:cNvPr>
          <p:cNvSpPr txBox="1"/>
          <p:nvPr/>
        </p:nvSpPr>
        <p:spPr>
          <a:xfrm>
            <a:off x="8003537" y="2543245"/>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22" name="文字方塊 21">
            <a:extLst>
              <a:ext uri="{FF2B5EF4-FFF2-40B4-BE49-F238E27FC236}">
                <a16:creationId xmlns:a16="http://schemas.microsoft.com/office/drawing/2014/main" id="{E0E9E599-5CCD-2F88-17CA-48ADCC18EEF7}"/>
              </a:ext>
            </a:extLst>
          </p:cNvPr>
          <p:cNvSpPr txBox="1"/>
          <p:nvPr/>
        </p:nvSpPr>
        <p:spPr>
          <a:xfrm>
            <a:off x="5311122" y="404759"/>
            <a:ext cx="1404730" cy="24622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sp>
        <p:nvSpPr>
          <p:cNvPr id="26" name="文字方塊 25">
            <a:extLst>
              <a:ext uri="{FF2B5EF4-FFF2-40B4-BE49-F238E27FC236}">
                <a16:creationId xmlns:a16="http://schemas.microsoft.com/office/drawing/2014/main" id="{4F19B2F1-5A5A-CBBA-54A1-136520BA1483}"/>
              </a:ext>
            </a:extLst>
          </p:cNvPr>
          <p:cNvSpPr txBox="1"/>
          <p:nvPr/>
        </p:nvSpPr>
        <p:spPr>
          <a:xfrm>
            <a:off x="8950272" y="400614"/>
            <a:ext cx="1404730" cy="246221"/>
          </a:xfrm>
          <a:prstGeom prst="rect">
            <a:avLst/>
          </a:prstGeom>
          <a:solidFill>
            <a:srgbClr val="FFFFFF"/>
          </a:solidFill>
        </p:spPr>
        <p:txBody>
          <a:bodyPr wrap="square" rtlCol="0">
            <a:spAutoFit/>
          </a:bodyPr>
          <a:lstStyle/>
          <a:p>
            <a:pPr algn="ctr"/>
            <a:r>
              <a:rPr lang="en-US" altLang="zh-TW" sz="1000" dirty="0"/>
              <a:t>Density Modulations</a:t>
            </a:r>
          </a:p>
        </p:txBody>
      </p:sp>
      <p:sp>
        <p:nvSpPr>
          <p:cNvPr id="27" name="文字方塊 26">
            <a:extLst>
              <a:ext uri="{FF2B5EF4-FFF2-40B4-BE49-F238E27FC236}">
                <a16:creationId xmlns:a16="http://schemas.microsoft.com/office/drawing/2014/main" id="{D1764F61-28E8-1E5E-069C-AD143127A38F}"/>
              </a:ext>
            </a:extLst>
          </p:cNvPr>
          <p:cNvSpPr txBox="1"/>
          <p:nvPr/>
        </p:nvSpPr>
        <p:spPr>
          <a:xfrm>
            <a:off x="6979170" y="409504"/>
            <a:ext cx="1763424" cy="246221"/>
          </a:xfrm>
          <a:prstGeom prst="rect">
            <a:avLst/>
          </a:prstGeom>
          <a:solidFill>
            <a:srgbClr val="FFFFFF"/>
          </a:solidFill>
        </p:spPr>
        <p:txBody>
          <a:bodyPr wrap="square" rtlCol="0">
            <a:spAutoFit/>
          </a:bodyPr>
          <a:lstStyle/>
          <a:p>
            <a:pPr algn="ctr"/>
            <a:r>
              <a:rPr lang="en-US" altLang="zh-TW" sz="1000" dirty="0"/>
              <a:t>Smooth Model + microlenses</a:t>
            </a:r>
            <a:endParaRPr lang="zh-TW" altLang="en-US" sz="1000" dirty="0"/>
          </a:p>
        </p:txBody>
      </p:sp>
      <p:sp>
        <p:nvSpPr>
          <p:cNvPr id="28" name="文字方塊 27">
            <a:extLst>
              <a:ext uri="{FF2B5EF4-FFF2-40B4-BE49-F238E27FC236}">
                <a16:creationId xmlns:a16="http://schemas.microsoft.com/office/drawing/2014/main" id="{CCE1FEDC-7F08-0AFF-1EA8-6FA6B9DB3934}"/>
              </a:ext>
            </a:extLst>
          </p:cNvPr>
          <p:cNvSpPr txBox="1"/>
          <p:nvPr/>
        </p:nvSpPr>
        <p:spPr>
          <a:xfrm>
            <a:off x="5252720" y="404759"/>
            <a:ext cx="1483452" cy="246221"/>
          </a:xfrm>
          <a:prstGeom prst="rect">
            <a:avLst/>
          </a:prstGeom>
          <a:solidFill>
            <a:srgbClr val="FFFFFF"/>
          </a:solidFill>
        </p:spPr>
        <p:txBody>
          <a:bodyPr wrap="square" rtlCol="0">
            <a:spAutoFit/>
          </a:bodyPr>
          <a:lstStyle/>
          <a:p>
            <a:pPr algn="ctr"/>
            <a:r>
              <a:rPr lang="en-US" altLang="zh-TW" sz="1000" dirty="0" err="1"/>
              <a:t>Subhaloes</a:t>
            </a:r>
            <a:r>
              <a:rPr lang="en-US" altLang="zh-TW" sz="1000" dirty="0"/>
              <a:t> + microlenses</a:t>
            </a:r>
          </a:p>
        </p:txBody>
      </p:sp>
      <p:sp>
        <p:nvSpPr>
          <p:cNvPr id="29" name="文字方塊 28">
            <a:extLst>
              <a:ext uri="{FF2B5EF4-FFF2-40B4-BE49-F238E27FC236}">
                <a16:creationId xmlns:a16="http://schemas.microsoft.com/office/drawing/2014/main" id="{BF557D29-533A-2936-EF25-775E2072A6E2}"/>
              </a:ext>
            </a:extLst>
          </p:cNvPr>
          <p:cNvSpPr txBox="1"/>
          <p:nvPr/>
        </p:nvSpPr>
        <p:spPr>
          <a:xfrm>
            <a:off x="8607883" y="394881"/>
            <a:ext cx="2110162" cy="246221"/>
          </a:xfrm>
          <a:prstGeom prst="rect">
            <a:avLst/>
          </a:prstGeom>
          <a:solidFill>
            <a:srgbClr val="FFFFFF"/>
          </a:solidFill>
        </p:spPr>
        <p:txBody>
          <a:bodyPr wrap="square" rtlCol="0">
            <a:spAutoFit/>
          </a:bodyPr>
          <a:lstStyle/>
          <a:p>
            <a:pPr algn="ctr"/>
            <a:r>
              <a:rPr lang="en-US" altLang="zh-TW" sz="1000" dirty="0"/>
              <a:t>Density Modulations + microlenses</a:t>
            </a:r>
          </a:p>
        </p:txBody>
      </p:sp>
    </p:spTree>
    <p:extLst>
      <p:ext uri="{BB962C8B-B14F-4D97-AF65-F5344CB8AC3E}">
        <p14:creationId xmlns:p14="http://schemas.microsoft.com/office/powerpoint/2010/main" val="29887841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6477B-4399-6C55-ACBB-96B7CE43E861}"/>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0D70CED3-B8CC-6968-5DF8-138D412FCC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8CDCDBBA-A2F7-E4A6-2310-DA46FF88515E}"/>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Results</a:t>
            </a:r>
          </a:p>
        </p:txBody>
      </p:sp>
      <p:grpSp>
        <p:nvGrpSpPr>
          <p:cNvPr id="4" name="群組 3">
            <a:extLst>
              <a:ext uri="{FF2B5EF4-FFF2-40B4-BE49-F238E27FC236}">
                <a16:creationId xmlns:a16="http://schemas.microsoft.com/office/drawing/2014/main" id="{B27A2AAA-233C-2555-8176-EBD43233AD8D}"/>
              </a:ext>
            </a:extLst>
          </p:cNvPr>
          <p:cNvGrpSpPr/>
          <p:nvPr/>
        </p:nvGrpSpPr>
        <p:grpSpPr>
          <a:xfrm>
            <a:off x="3414712" y="2396562"/>
            <a:ext cx="5591610" cy="4477088"/>
            <a:chOff x="3414712" y="1705897"/>
            <a:chExt cx="5591610" cy="4477088"/>
          </a:xfrm>
        </p:grpSpPr>
        <p:pic>
          <p:nvPicPr>
            <p:cNvPr id="1026" name="Picture 2">
              <a:extLst>
                <a:ext uri="{FF2B5EF4-FFF2-40B4-BE49-F238E27FC236}">
                  <a16:creationId xmlns:a16="http://schemas.microsoft.com/office/drawing/2014/main" id="{442FC44D-5E85-1D5D-102F-27FFCDA2FE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4712" y="1705897"/>
              <a:ext cx="5362575" cy="4114800"/>
            </a:xfrm>
            <a:prstGeom prst="rect">
              <a:avLst/>
            </a:prstGeom>
            <a:noFill/>
            <a:extLst>
              <a:ext uri="{909E8E84-426E-40DD-AFC4-6F175D3DCCD1}">
                <a14:hiddenFill xmlns:a14="http://schemas.microsoft.com/office/drawing/2010/main">
                  <a:solidFill>
                    <a:srgbClr val="FFFFFF"/>
                  </a:solidFill>
                </a14:hiddenFill>
              </a:ext>
            </a:extLst>
          </p:spPr>
        </p:pic>
        <p:sp>
          <p:nvSpPr>
            <p:cNvPr id="2" name="文字方塊 1">
              <a:extLst>
                <a:ext uri="{FF2B5EF4-FFF2-40B4-BE49-F238E27FC236}">
                  <a16:creationId xmlns:a16="http://schemas.microsoft.com/office/drawing/2014/main" id="{ECB6D5ED-4521-2921-7433-192A62555B52}"/>
                </a:ext>
              </a:extLst>
            </p:cNvPr>
            <p:cNvSpPr txBox="1"/>
            <p:nvPr/>
          </p:nvSpPr>
          <p:spPr>
            <a:xfrm>
              <a:off x="6654176" y="5875208"/>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cxnSp>
          <p:nvCxnSpPr>
            <p:cNvPr id="3" name="直線接點 2">
              <a:extLst>
                <a:ext uri="{FF2B5EF4-FFF2-40B4-BE49-F238E27FC236}">
                  <a16:creationId xmlns:a16="http://schemas.microsoft.com/office/drawing/2014/main" id="{AE3B8B0F-4F5C-74F9-C1EB-A897D0F672E3}"/>
                </a:ext>
              </a:extLst>
            </p:cNvPr>
            <p:cNvCxnSpPr/>
            <p:nvPr/>
          </p:nvCxnSpPr>
          <p:spPr>
            <a:xfrm flipV="1">
              <a:off x="6471920" y="1788160"/>
              <a:ext cx="0" cy="3525520"/>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90885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4DA2E-939B-BB2F-B57B-7159210DC96A}"/>
            </a:ext>
          </a:extLst>
        </p:cNvPr>
        <p:cNvGrpSpPr/>
        <p:nvPr/>
      </p:nvGrpSpPr>
      <p:grpSpPr>
        <a:xfrm>
          <a:off x="0" y="0"/>
          <a:ext cx="0" cy="0"/>
          <a:chOff x="0" y="0"/>
          <a:chExt cx="0" cy="0"/>
        </a:xfrm>
      </p:grpSpPr>
      <p:pic>
        <p:nvPicPr>
          <p:cNvPr id="29" name="Picture 6">
            <a:extLst>
              <a:ext uri="{FF2B5EF4-FFF2-40B4-BE49-F238E27FC236}">
                <a16:creationId xmlns:a16="http://schemas.microsoft.com/office/drawing/2014/main" id="{160A7653-923C-A485-D549-2915BBAD58E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30" name="標題 6">
            <a:extLst>
              <a:ext uri="{FF2B5EF4-FFF2-40B4-BE49-F238E27FC236}">
                <a16:creationId xmlns:a16="http://schemas.microsoft.com/office/drawing/2014/main" id="{8F0444CD-A802-28AC-258B-1E45F50474CC}"/>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zh-HK" altLang="en-US" sz="2200" dirty="0">
              <a:solidFill>
                <a:srgbClr val="FFFFCC"/>
              </a:solidFill>
              <a:latin typeface="+mn-lt"/>
            </a:endParaRPr>
          </a:p>
        </p:txBody>
      </p:sp>
      <p:pic>
        <p:nvPicPr>
          <p:cNvPr id="2050" name="Picture 2">
            <a:extLst>
              <a:ext uri="{FF2B5EF4-FFF2-40B4-BE49-F238E27FC236}">
                <a16:creationId xmlns:a16="http://schemas.microsoft.com/office/drawing/2014/main" id="{A5B089D5-B99A-55E4-405E-8A6BC144DB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4712" y="2425996"/>
            <a:ext cx="5362575" cy="4114800"/>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直線接點 13">
            <a:extLst>
              <a:ext uri="{FF2B5EF4-FFF2-40B4-BE49-F238E27FC236}">
                <a16:creationId xmlns:a16="http://schemas.microsoft.com/office/drawing/2014/main" id="{AEB56C28-2FFC-4627-E0EF-79A75B988454}"/>
              </a:ext>
            </a:extLst>
          </p:cNvPr>
          <p:cNvCxnSpPr/>
          <p:nvPr/>
        </p:nvCxnSpPr>
        <p:spPr>
          <a:xfrm flipV="1">
            <a:off x="6471920" y="2527462"/>
            <a:ext cx="0" cy="3525520"/>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pic>
        <p:nvPicPr>
          <p:cNvPr id="2" name="圖片 1">
            <a:extLst>
              <a:ext uri="{FF2B5EF4-FFF2-40B4-BE49-F238E27FC236}">
                <a16:creationId xmlns:a16="http://schemas.microsoft.com/office/drawing/2014/main" id="{1B1C3A32-B25B-2D31-A257-848800C13ED6}"/>
              </a:ext>
            </a:extLst>
          </p:cNvPr>
          <p:cNvPicPr>
            <a:picLocks noChangeAspect="1"/>
          </p:cNvPicPr>
          <p:nvPr/>
        </p:nvPicPr>
        <p:blipFill>
          <a:blip r:embed="rId5"/>
          <a:stretch>
            <a:fillRect/>
          </a:stretch>
        </p:blipFill>
        <p:spPr>
          <a:xfrm>
            <a:off x="1968783" y="1141302"/>
            <a:ext cx="8411749" cy="1190791"/>
          </a:xfrm>
          <a:prstGeom prst="rect">
            <a:avLst/>
          </a:prstGeom>
        </p:spPr>
      </p:pic>
      <p:sp>
        <p:nvSpPr>
          <p:cNvPr id="6" name="箭號: 向右 5">
            <a:extLst>
              <a:ext uri="{FF2B5EF4-FFF2-40B4-BE49-F238E27FC236}">
                <a16:creationId xmlns:a16="http://schemas.microsoft.com/office/drawing/2014/main" id="{1EE565F1-6AEE-C361-CCB2-08A22BDD0C99}"/>
              </a:ext>
            </a:extLst>
          </p:cNvPr>
          <p:cNvSpPr/>
          <p:nvPr/>
        </p:nvSpPr>
        <p:spPr>
          <a:xfrm flipH="1">
            <a:off x="6044889" y="1642342"/>
            <a:ext cx="4335643" cy="256224"/>
          </a:xfrm>
          <a:prstGeom prst="right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文字方塊 6">
            <a:extLst>
              <a:ext uri="{FF2B5EF4-FFF2-40B4-BE49-F238E27FC236}">
                <a16:creationId xmlns:a16="http://schemas.microsoft.com/office/drawing/2014/main" id="{C520818A-8E1F-4C7B-1A91-1A1CF7DA8B40}"/>
              </a:ext>
            </a:extLst>
          </p:cNvPr>
          <p:cNvSpPr txBox="1"/>
          <p:nvPr/>
        </p:nvSpPr>
        <p:spPr>
          <a:xfrm>
            <a:off x="5345358" y="801209"/>
            <a:ext cx="3400899" cy="338554"/>
          </a:xfrm>
          <a:prstGeom prst="rect">
            <a:avLst/>
          </a:prstGeom>
          <a:noFill/>
        </p:spPr>
        <p:txBody>
          <a:bodyPr wrap="square" rtlCol="0">
            <a:spAutoFit/>
          </a:bodyPr>
          <a:lstStyle/>
          <a:p>
            <a:r>
              <a:rPr lang="en-US" altLang="zh-HK" sz="1600" dirty="0">
                <a:solidFill>
                  <a:srgbClr val="FFFFCC"/>
                </a:solidFill>
              </a:rPr>
              <a:t>Critical Curve</a:t>
            </a:r>
            <a:endParaRPr lang="zh-HK" altLang="en-US" sz="1600" dirty="0">
              <a:solidFill>
                <a:srgbClr val="FFFFCC"/>
              </a:solidFill>
            </a:endParaRPr>
          </a:p>
        </p:txBody>
      </p:sp>
      <p:sp>
        <p:nvSpPr>
          <p:cNvPr id="9" name="文字方塊 8">
            <a:extLst>
              <a:ext uri="{FF2B5EF4-FFF2-40B4-BE49-F238E27FC236}">
                <a16:creationId xmlns:a16="http://schemas.microsoft.com/office/drawing/2014/main" id="{5E9B8B97-4543-7F4B-BE74-7F7B92785BE2}"/>
              </a:ext>
            </a:extLst>
          </p:cNvPr>
          <p:cNvSpPr txBox="1"/>
          <p:nvPr/>
        </p:nvSpPr>
        <p:spPr>
          <a:xfrm>
            <a:off x="3376857" y="2007988"/>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sp>
        <p:nvSpPr>
          <p:cNvPr id="10" name="文字方塊 9">
            <a:extLst>
              <a:ext uri="{FF2B5EF4-FFF2-40B4-BE49-F238E27FC236}">
                <a16:creationId xmlns:a16="http://schemas.microsoft.com/office/drawing/2014/main" id="{109D72C7-3469-7541-3D42-3CE8EB569268}"/>
              </a:ext>
            </a:extLst>
          </p:cNvPr>
          <p:cNvSpPr txBox="1"/>
          <p:nvPr/>
        </p:nvSpPr>
        <p:spPr>
          <a:xfrm>
            <a:off x="7969177" y="1993539"/>
            <a:ext cx="1022423" cy="338554"/>
          </a:xfrm>
          <a:prstGeom prst="rect">
            <a:avLst/>
          </a:prstGeom>
          <a:noFill/>
        </p:spPr>
        <p:txBody>
          <a:bodyPr wrap="square" rtlCol="0">
            <a:spAutoFit/>
          </a:bodyPr>
          <a:lstStyle/>
          <a:p>
            <a:r>
              <a:rPr lang="en-US" altLang="zh-HK" sz="1600" dirty="0">
                <a:solidFill>
                  <a:srgbClr val="FFFFCC"/>
                </a:solidFill>
              </a:rPr>
              <a:t>-</a:t>
            </a:r>
            <a:r>
              <a:rPr lang="en-US" altLang="zh-HK" sz="1600" dirty="0" err="1">
                <a:solidFill>
                  <a:srgbClr val="FFFFCC"/>
                </a:solidFill>
              </a:rPr>
              <a:t>ve</a:t>
            </a:r>
            <a:r>
              <a:rPr lang="en-US" altLang="zh-HK" sz="1600" dirty="0">
                <a:solidFill>
                  <a:srgbClr val="FFFFCC"/>
                </a:solidFill>
              </a:rPr>
              <a:t> parity</a:t>
            </a:r>
            <a:endParaRPr lang="zh-HK" altLang="en-US" sz="1600" dirty="0">
              <a:solidFill>
                <a:srgbClr val="FFFFCC"/>
              </a:solidFill>
            </a:endParaRPr>
          </a:p>
        </p:txBody>
      </p:sp>
      <p:cxnSp>
        <p:nvCxnSpPr>
          <p:cNvPr id="13" name="直線接點 12">
            <a:extLst>
              <a:ext uri="{FF2B5EF4-FFF2-40B4-BE49-F238E27FC236}">
                <a16:creationId xmlns:a16="http://schemas.microsoft.com/office/drawing/2014/main" id="{C022C983-A99A-D29A-5762-36BDEEF6C848}"/>
              </a:ext>
            </a:extLst>
          </p:cNvPr>
          <p:cNvCxnSpPr>
            <a:cxnSpLocks/>
          </p:cNvCxnSpPr>
          <p:nvPr/>
        </p:nvCxnSpPr>
        <p:spPr>
          <a:xfrm flipV="1">
            <a:off x="6032418" y="1129603"/>
            <a:ext cx="0" cy="1192330"/>
          </a:xfrm>
          <a:prstGeom prst="line">
            <a:avLst/>
          </a:prstGeom>
          <a:ln w="38100">
            <a:solidFill>
              <a:srgbClr val="EA0000"/>
            </a:solidFill>
          </a:ln>
        </p:spPr>
        <p:style>
          <a:lnRef idx="1">
            <a:schemeClr val="accent1"/>
          </a:lnRef>
          <a:fillRef idx="0">
            <a:schemeClr val="accent1"/>
          </a:fillRef>
          <a:effectRef idx="0">
            <a:schemeClr val="accent1"/>
          </a:effectRef>
          <a:fontRef idx="minor">
            <a:schemeClr val="tx1"/>
          </a:fontRef>
        </p:style>
      </p:cxnSp>
      <p:sp>
        <p:nvSpPr>
          <p:cNvPr id="15" name="箭號: 向右 14">
            <a:extLst>
              <a:ext uri="{FF2B5EF4-FFF2-40B4-BE49-F238E27FC236}">
                <a16:creationId xmlns:a16="http://schemas.microsoft.com/office/drawing/2014/main" id="{CB57A4FB-DEDC-0030-A921-181EA6F9C87B}"/>
              </a:ext>
            </a:extLst>
          </p:cNvPr>
          <p:cNvSpPr/>
          <p:nvPr/>
        </p:nvSpPr>
        <p:spPr>
          <a:xfrm>
            <a:off x="1928131" y="1622826"/>
            <a:ext cx="4116758" cy="23820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標題 6">
            <a:extLst>
              <a:ext uri="{FF2B5EF4-FFF2-40B4-BE49-F238E27FC236}">
                <a16:creationId xmlns:a16="http://schemas.microsoft.com/office/drawing/2014/main" id="{A77460CA-AFD8-067B-05E5-54C87F73EDA4}"/>
              </a:ext>
            </a:extLst>
          </p:cNvPr>
          <p:cNvSpPr txBox="1">
            <a:spLocks/>
          </p:cNvSpPr>
          <p:nvPr/>
        </p:nvSpPr>
        <p:spPr>
          <a:xfrm>
            <a:off x="1651518" y="15240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Results</a:t>
            </a:r>
          </a:p>
        </p:txBody>
      </p:sp>
    </p:spTree>
    <p:extLst>
      <p:ext uri="{BB962C8B-B14F-4D97-AF65-F5344CB8AC3E}">
        <p14:creationId xmlns:p14="http://schemas.microsoft.com/office/powerpoint/2010/main" val="6243634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05DBD-5B54-42EF-2332-C81AB27DD94B}"/>
            </a:ext>
          </a:extLst>
        </p:cNvPr>
        <p:cNvGrpSpPr/>
        <p:nvPr/>
      </p:nvGrpSpPr>
      <p:grpSpPr>
        <a:xfrm>
          <a:off x="0" y="0"/>
          <a:ext cx="0" cy="0"/>
          <a:chOff x="0" y="0"/>
          <a:chExt cx="0" cy="0"/>
        </a:xfrm>
      </p:grpSpPr>
      <p:pic>
        <p:nvPicPr>
          <p:cNvPr id="8" name="Picture 6">
            <a:extLst>
              <a:ext uri="{FF2B5EF4-FFF2-40B4-BE49-F238E27FC236}">
                <a16:creationId xmlns:a16="http://schemas.microsoft.com/office/drawing/2014/main" id="{37FB9B1A-81AE-7E15-7C45-8C3CF9B6B6C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群組 9">
            <a:extLst>
              <a:ext uri="{FF2B5EF4-FFF2-40B4-BE49-F238E27FC236}">
                <a16:creationId xmlns:a16="http://schemas.microsoft.com/office/drawing/2014/main" id="{740A68D7-E6CC-3CE1-3ECB-C690968511EA}"/>
              </a:ext>
            </a:extLst>
          </p:cNvPr>
          <p:cNvGrpSpPr/>
          <p:nvPr/>
        </p:nvGrpSpPr>
        <p:grpSpPr>
          <a:xfrm>
            <a:off x="4312499" y="393935"/>
            <a:ext cx="7325086" cy="6464065"/>
            <a:chOff x="5074206" y="319705"/>
            <a:chExt cx="7325086" cy="6464065"/>
          </a:xfrm>
        </p:grpSpPr>
        <p:grpSp>
          <p:nvGrpSpPr>
            <p:cNvPr id="4" name="群組 3">
              <a:extLst>
                <a:ext uri="{FF2B5EF4-FFF2-40B4-BE49-F238E27FC236}">
                  <a16:creationId xmlns:a16="http://schemas.microsoft.com/office/drawing/2014/main" id="{CC1E05F4-26E2-F314-A07C-265E036B0480}"/>
                </a:ext>
              </a:extLst>
            </p:cNvPr>
            <p:cNvGrpSpPr/>
            <p:nvPr/>
          </p:nvGrpSpPr>
          <p:grpSpPr>
            <a:xfrm>
              <a:off x="5074206" y="319705"/>
              <a:ext cx="6940512" cy="6230626"/>
              <a:chOff x="123480" y="315895"/>
              <a:chExt cx="6940512" cy="6230626"/>
            </a:xfrm>
          </p:grpSpPr>
          <p:pic>
            <p:nvPicPr>
              <p:cNvPr id="12" name="圖片 11">
                <a:extLst>
                  <a:ext uri="{FF2B5EF4-FFF2-40B4-BE49-F238E27FC236}">
                    <a16:creationId xmlns:a16="http://schemas.microsoft.com/office/drawing/2014/main" id="{0A8F3D14-D1F3-F7E6-9BD3-AF0B490537C1}"/>
                  </a:ext>
                </a:extLst>
              </p:cNvPr>
              <p:cNvPicPr>
                <a:picLocks noChangeAspect="1"/>
              </p:cNvPicPr>
              <p:nvPr/>
            </p:nvPicPr>
            <p:blipFill>
              <a:blip r:embed="rId4"/>
              <a:srcRect r="813"/>
              <a:stretch/>
            </p:blipFill>
            <p:spPr>
              <a:xfrm>
                <a:off x="123480" y="315895"/>
                <a:ext cx="6940512" cy="6230626"/>
              </a:xfrm>
              <a:prstGeom prst="rect">
                <a:avLst/>
              </a:prstGeom>
            </p:spPr>
          </p:pic>
          <p:grpSp>
            <p:nvGrpSpPr>
              <p:cNvPr id="13" name="群組 12">
                <a:extLst>
                  <a:ext uri="{FF2B5EF4-FFF2-40B4-BE49-F238E27FC236}">
                    <a16:creationId xmlns:a16="http://schemas.microsoft.com/office/drawing/2014/main" id="{F9DA8F97-1F10-935A-5C89-0FDD56FE95EF}"/>
                  </a:ext>
                </a:extLst>
              </p:cNvPr>
              <p:cNvGrpSpPr/>
              <p:nvPr/>
            </p:nvGrpSpPr>
            <p:grpSpPr>
              <a:xfrm>
                <a:off x="2790151" y="341624"/>
                <a:ext cx="1756910" cy="5513957"/>
                <a:chOff x="4608704" y="341623"/>
                <a:chExt cx="1756910" cy="5513957"/>
              </a:xfrm>
            </p:grpSpPr>
            <p:pic>
              <p:nvPicPr>
                <p:cNvPr id="15" name="圖片 14">
                  <a:extLst>
                    <a:ext uri="{FF2B5EF4-FFF2-40B4-BE49-F238E27FC236}">
                      <a16:creationId xmlns:a16="http://schemas.microsoft.com/office/drawing/2014/main" id="{D9EAD008-F5E3-E20F-A616-16631CB54E66}"/>
                    </a:ext>
                  </a:extLst>
                </p:cNvPr>
                <p:cNvPicPr>
                  <a:picLocks noChangeAspect="1"/>
                </p:cNvPicPr>
                <p:nvPr/>
              </p:nvPicPr>
              <p:blipFill>
                <a:blip r:embed="rId5"/>
                <a:stretch>
                  <a:fillRect/>
                </a:stretch>
              </p:blipFill>
              <p:spPr>
                <a:xfrm>
                  <a:off x="4616324" y="2334590"/>
                  <a:ext cx="1749290" cy="1742612"/>
                </a:xfrm>
                <a:prstGeom prst="rect">
                  <a:avLst/>
                </a:prstGeom>
              </p:spPr>
            </p:pic>
            <p:sp>
              <p:nvSpPr>
                <p:cNvPr id="16" name="文字方塊 15">
                  <a:extLst>
                    <a:ext uri="{FF2B5EF4-FFF2-40B4-BE49-F238E27FC236}">
                      <a16:creationId xmlns:a16="http://schemas.microsoft.com/office/drawing/2014/main" id="{6683E77F-35B8-2E92-55D3-8B7A2405C690}"/>
                    </a:ext>
                  </a:extLst>
                </p:cNvPr>
                <p:cNvSpPr txBox="1"/>
                <p:nvPr/>
              </p:nvSpPr>
              <p:spPr>
                <a:xfrm>
                  <a:off x="4775361" y="341623"/>
                  <a:ext cx="1404730" cy="246221"/>
                </a:xfrm>
                <a:prstGeom prst="rect">
                  <a:avLst/>
                </a:prstGeom>
                <a:solidFill>
                  <a:srgbClr val="FFFFFF"/>
                </a:solidFill>
              </p:spPr>
              <p:txBody>
                <a:bodyPr wrap="square" rtlCol="0">
                  <a:spAutoFit/>
                </a:bodyPr>
                <a:lstStyle/>
                <a:p>
                  <a:pPr algn="ctr"/>
                  <a:r>
                    <a:rPr lang="en-US" altLang="zh-TW" sz="1000"/>
                    <a:t>Smooth Model</a:t>
                  </a:r>
                  <a:endParaRPr lang="zh-TW" altLang="en-US" sz="1000"/>
                </a:p>
              </p:txBody>
            </p:sp>
            <p:sp>
              <p:nvSpPr>
                <p:cNvPr id="17" name="矩形 16">
                  <a:extLst>
                    <a:ext uri="{FF2B5EF4-FFF2-40B4-BE49-F238E27FC236}">
                      <a16:creationId xmlns:a16="http://schemas.microsoft.com/office/drawing/2014/main" id="{57FF2C78-8624-DC54-C910-924A275C9A1A}"/>
                    </a:ext>
                  </a:extLst>
                </p:cNvPr>
                <p:cNvSpPr/>
                <p:nvPr/>
              </p:nvSpPr>
              <p:spPr>
                <a:xfrm>
                  <a:off x="4608704" y="568794"/>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8" name="圖片 17">
                  <a:extLst>
                    <a:ext uri="{FF2B5EF4-FFF2-40B4-BE49-F238E27FC236}">
                      <a16:creationId xmlns:a16="http://schemas.microsoft.com/office/drawing/2014/main" id="{C5814AF8-52EB-DAF2-03D0-B841998FD0BD}"/>
                    </a:ext>
                  </a:extLst>
                </p:cNvPr>
                <p:cNvPicPr>
                  <a:picLocks noChangeAspect="1"/>
                </p:cNvPicPr>
                <p:nvPr/>
              </p:nvPicPr>
              <p:blipFill>
                <a:blip r:embed="rId6"/>
                <a:stretch>
                  <a:fillRect/>
                </a:stretch>
              </p:blipFill>
              <p:spPr>
                <a:xfrm>
                  <a:off x="4611905" y="4152327"/>
                  <a:ext cx="1718811" cy="1703253"/>
                </a:xfrm>
                <a:prstGeom prst="rect">
                  <a:avLst/>
                </a:prstGeom>
              </p:spPr>
            </p:pic>
          </p:grpSp>
          <p:pic>
            <p:nvPicPr>
              <p:cNvPr id="14" name="圖片 13">
                <a:extLst>
                  <a:ext uri="{FF2B5EF4-FFF2-40B4-BE49-F238E27FC236}">
                    <a16:creationId xmlns:a16="http://schemas.microsoft.com/office/drawing/2014/main" id="{DC13D3DE-6B70-5190-DCEB-6D3A744627DB}"/>
                  </a:ext>
                </a:extLst>
              </p:cNvPr>
              <p:cNvPicPr>
                <a:picLocks noChangeAspect="1"/>
              </p:cNvPicPr>
              <p:nvPr/>
            </p:nvPicPr>
            <p:blipFill>
              <a:blip r:embed="rId4"/>
              <a:srcRect l="37057" t="-71" r="36620" b="8412"/>
              <a:stretch/>
            </p:blipFill>
            <p:spPr>
              <a:xfrm>
                <a:off x="4552359" y="315895"/>
                <a:ext cx="1841956" cy="5710853"/>
              </a:xfrm>
              <a:prstGeom prst="rect">
                <a:avLst/>
              </a:prstGeom>
            </p:spPr>
          </p:pic>
        </p:grpSp>
        <p:sp>
          <p:nvSpPr>
            <p:cNvPr id="19" name="文字方塊 18">
              <a:extLst>
                <a:ext uri="{FF2B5EF4-FFF2-40B4-BE49-F238E27FC236}">
                  <a16:creationId xmlns:a16="http://schemas.microsoft.com/office/drawing/2014/main" id="{74D790C5-7004-7061-0A92-31070229C319}"/>
                </a:ext>
              </a:extLst>
            </p:cNvPr>
            <p:cNvSpPr txBox="1"/>
            <p:nvPr/>
          </p:nvSpPr>
          <p:spPr>
            <a:xfrm>
              <a:off x="9756949" y="6537549"/>
              <a:ext cx="2642343" cy="246221"/>
            </a:xfrm>
            <a:prstGeom prst="rect">
              <a:avLst/>
            </a:prstGeom>
            <a:noFill/>
          </p:spPr>
          <p:txBody>
            <a:bodyPr wrap="square" rtlCol="0">
              <a:spAutoFit/>
            </a:bodyPr>
            <a:lstStyle/>
            <a:p>
              <a:r>
                <a:rPr lang="en-US" altLang="zh-HK" sz="1000">
                  <a:solidFill>
                    <a:srgbClr val="FFFFCC"/>
                  </a:solidFill>
                </a:rPr>
                <a:t>Modified from Broadhurst, Li, </a:t>
              </a:r>
              <a:r>
                <a:rPr lang="en-US" altLang="zh-HK" sz="1000" err="1">
                  <a:solidFill>
                    <a:srgbClr val="FFFFCC"/>
                  </a:solidFill>
                </a:rPr>
                <a:t>Amruth</a:t>
              </a:r>
              <a:r>
                <a:rPr lang="en-US" altLang="zh-HK" sz="1000">
                  <a:solidFill>
                    <a:srgbClr val="FFFFCC"/>
                  </a:solidFill>
                </a:rPr>
                <a:t> + 24</a:t>
              </a:r>
              <a:endParaRPr lang="zh-HK" altLang="en-US" sz="1000">
                <a:solidFill>
                  <a:srgbClr val="FFFFCC"/>
                </a:solidFill>
              </a:endParaRPr>
            </a:p>
          </p:txBody>
        </p:sp>
        <p:sp>
          <p:nvSpPr>
            <p:cNvPr id="6" name="文字方塊 5">
              <a:extLst>
                <a:ext uri="{FF2B5EF4-FFF2-40B4-BE49-F238E27FC236}">
                  <a16:creationId xmlns:a16="http://schemas.microsoft.com/office/drawing/2014/main" id="{5AAED05C-7C8E-2CA0-D3CF-7D6A745E5099}"/>
                </a:ext>
              </a:extLst>
            </p:cNvPr>
            <p:cNvSpPr txBox="1"/>
            <p:nvPr/>
          </p:nvSpPr>
          <p:spPr>
            <a:xfrm>
              <a:off x="9504301" y="561510"/>
              <a:ext cx="1824537" cy="5297881"/>
            </a:xfrm>
            <a:prstGeom prst="rect">
              <a:avLst/>
            </a:prstGeom>
            <a:solidFill>
              <a:schemeClr val="bg1"/>
            </a:solidFill>
          </p:spPr>
          <p:txBody>
            <a:bodyPr wrap="square" rtlCol="0">
              <a:spAutoFit/>
            </a:bodyPr>
            <a:lstStyle/>
            <a:p>
              <a:endParaRPr lang="zh-TW" altLang="en-US"/>
            </a:p>
          </p:txBody>
        </p:sp>
      </p:grpSp>
      <p:sp>
        <p:nvSpPr>
          <p:cNvPr id="11" name="箭號: 向右 10">
            <a:extLst>
              <a:ext uri="{FF2B5EF4-FFF2-40B4-BE49-F238E27FC236}">
                <a16:creationId xmlns:a16="http://schemas.microsoft.com/office/drawing/2014/main" id="{871C2CB2-7AD6-7C9D-B55B-16A1E223EFDA}"/>
              </a:ext>
            </a:extLst>
          </p:cNvPr>
          <p:cNvSpPr/>
          <p:nvPr/>
        </p:nvSpPr>
        <p:spPr>
          <a:xfrm>
            <a:off x="2000263" y="628164"/>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Change in Surface Mass Density</a:t>
            </a:r>
            <a:endParaRPr lang="zh-TW" altLang="en-US"/>
          </a:p>
        </p:txBody>
      </p:sp>
      <p:sp>
        <p:nvSpPr>
          <p:cNvPr id="20" name="箭號: 向右 19">
            <a:extLst>
              <a:ext uri="{FF2B5EF4-FFF2-40B4-BE49-F238E27FC236}">
                <a16:creationId xmlns:a16="http://schemas.microsoft.com/office/drawing/2014/main" id="{D3EFA9E4-6E07-0FDD-3B52-31DC74243289}"/>
              </a:ext>
            </a:extLst>
          </p:cNvPr>
          <p:cNvSpPr/>
          <p:nvPr/>
        </p:nvSpPr>
        <p:spPr>
          <a:xfrm>
            <a:off x="2053864" y="2411736"/>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Parity</a:t>
            </a:r>
            <a:endParaRPr lang="zh-TW" altLang="en-US"/>
          </a:p>
        </p:txBody>
      </p:sp>
      <p:sp>
        <p:nvSpPr>
          <p:cNvPr id="21" name="箭號: 向右 20">
            <a:extLst>
              <a:ext uri="{FF2B5EF4-FFF2-40B4-BE49-F238E27FC236}">
                <a16:creationId xmlns:a16="http://schemas.microsoft.com/office/drawing/2014/main" id="{97F6A16F-59DD-612F-AE7D-4C0B0622CA36}"/>
              </a:ext>
            </a:extLst>
          </p:cNvPr>
          <p:cNvSpPr/>
          <p:nvPr/>
        </p:nvSpPr>
        <p:spPr>
          <a:xfrm>
            <a:off x="2053864" y="4230368"/>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Transient Detection Rate</a:t>
            </a:r>
            <a:endParaRPr lang="zh-TW" altLang="en-US"/>
          </a:p>
        </p:txBody>
      </p:sp>
      <p:sp>
        <p:nvSpPr>
          <p:cNvPr id="2" name="箭號: 向下 1">
            <a:extLst>
              <a:ext uri="{FF2B5EF4-FFF2-40B4-BE49-F238E27FC236}">
                <a16:creationId xmlns:a16="http://schemas.microsoft.com/office/drawing/2014/main" id="{13AEF467-3198-036D-7090-0424C2201AD0}"/>
              </a:ext>
            </a:extLst>
          </p:cNvPr>
          <p:cNvSpPr/>
          <p:nvPr/>
        </p:nvSpPr>
        <p:spPr>
          <a:xfrm>
            <a:off x="5442805" y="85502"/>
            <a:ext cx="1041755" cy="22088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矩形 8">
            <a:extLst>
              <a:ext uri="{FF2B5EF4-FFF2-40B4-BE49-F238E27FC236}">
                <a16:creationId xmlns:a16="http://schemas.microsoft.com/office/drawing/2014/main" id="{DF1576C8-B5D3-061F-CC29-911D6DB5298C}"/>
              </a:ext>
            </a:extLst>
          </p:cNvPr>
          <p:cNvSpPr/>
          <p:nvPr/>
        </p:nvSpPr>
        <p:spPr>
          <a:xfrm>
            <a:off x="5150708" y="2429856"/>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矩形 22">
            <a:extLst>
              <a:ext uri="{FF2B5EF4-FFF2-40B4-BE49-F238E27FC236}">
                <a16:creationId xmlns:a16="http://schemas.microsoft.com/office/drawing/2014/main" id="{F45720D3-DE9B-C069-8530-CAFDB4DCB9C6}"/>
              </a:ext>
            </a:extLst>
          </p:cNvPr>
          <p:cNvSpPr/>
          <p:nvPr/>
        </p:nvSpPr>
        <p:spPr>
          <a:xfrm>
            <a:off x="5149746" y="4222077"/>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副標題 4">
            <a:extLst>
              <a:ext uri="{FF2B5EF4-FFF2-40B4-BE49-F238E27FC236}">
                <a16:creationId xmlns:a16="http://schemas.microsoft.com/office/drawing/2014/main" id="{137E5997-1AEB-4670-8719-8B3AD08E7037}"/>
              </a:ext>
            </a:extLst>
          </p:cNvPr>
          <p:cNvSpPr txBox="1">
            <a:spLocks/>
          </p:cNvSpPr>
          <p:nvPr/>
        </p:nvSpPr>
        <p:spPr>
          <a:xfrm>
            <a:off x="1258590" y="1237660"/>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err="1">
                <a:solidFill>
                  <a:srgbClr val="FFFFCC"/>
                </a:solidFill>
                <a:cs typeface="Calibri Light"/>
              </a:rPr>
              <a:t>Subhaloes</a:t>
            </a:r>
            <a:br>
              <a:rPr lang="en-US" altLang="zh-TW" sz="2200" dirty="0">
                <a:solidFill>
                  <a:srgbClr val="FFFFCC"/>
                </a:solidFill>
                <a:cs typeface="Calibri Light"/>
              </a:rPr>
            </a:br>
            <a:r>
              <a:rPr lang="en-US" altLang="zh-TW" sz="2200" dirty="0">
                <a:solidFill>
                  <a:srgbClr val="FF0000"/>
                </a:solidFill>
                <a:cs typeface="Calibri Light"/>
              </a:rPr>
              <a:t>Positive </a:t>
            </a:r>
            <a:r>
              <a:rPr lang="en-US" altLang="zh-TW" sz="2200" dirty="0">
                <a:solidFill>
                  <a:srgbClr val="FFFFCC"/>
                </a:solidFill>
                <a:cs typeface="Calibri Light"/>
              </a:rPr>
              <a:t>Mass</a:t>
            </a:r>
            <a:endParaRPr lang="en-US" altLang="zh-TW" sz="2200" dirty="0">
              <a:solidFill>
                <a:srgbClr val="FFD966"/>
              </a:solidFill>
              <a:cs typeface="Calibri Light"/>
            </a:endParaRPr>
          </a:p>
        </p:txBody>
      </p:sp>
      <p:pic>
        <p:nvPicPr>
          <p:cNvPr id="27" name="圖片 26">
            <a:extLst>
              <a:ext uri="{FF2B5EF4-FFF2-40B4-BE49-F238E27FC236}">
                <a16:creationId xmlns:a16="http://schemas.microsoft.com/office/drawing/2014/main" id="{3B769B6D-996B-BDD1-B3F4-86F9BCCA119E}"/>
              </a:ext>
            </a:extLst>
          </p:cNvPr>
          <p:cNvPicPr>
            <a:picLocks noChangeAspect="1"/>
          </p:cNvPicPr>
          <p:nvPr/>
        </p:nvPicPr>
        <p:blipFill>
          <a:blip r:embed="rId7"/>
          <a:stretch>
            <a:fillRect/>
          </a:stretch>
        </p:blipFill>
        <p:spPr>
          <a:xfrm>
            <a:off x="177282" y="2039276"/>
            <a:ext cx="3143689" cy="390580"/>
          </a:xfrm>
          <a:prstGeom prst="rect">
            <a:avLst/>
          </a:prstGeom>
        </p:spPr>
      </p:pic>
      <p:sp>
        <p:nvSpPr>
          <p:cNvPr id="3" name="文字方塊 2">
            <a:extLst>
              <a:ext uri="{FF2B5EF4-FFF2-40B4-BE49-F238E27FC236}">
                <a16:creationId xmlns:a16="http://schemas.microsoft.com/office/drawing/2014/main" id="{56F5DD36-F588-E5E5-4421-67954F61E186}"/>
              </a:ext>
            </a:extLst>
          </p:cNvPr>
          <p:cNvSpPr txBox="1"/>
          <p:nvPr/>
        </p:nvSpPr>
        <p:spPr>
          <a:xfrm>
            <a:off x="7118862" y="2553641"/>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5" name="文字方塊 4">
            <a:extLst>
              <a:ext uri="{FF2B5EF4-FFF2-40B4-BE49-F238E27FC236}">
                <a16:creationId xmlns:a16="http://schemas.microsoft.com/office/drawing/2014/main" id="{C261BFCC-2967-38F7-354D-C39358D672D0}"/>
              </a:ext>
            </a:extLst>
          </p:cNvPr>
          <p:cNvSpPr txBox="1"/>
          <p:nvPr/>
        </p:nvSpPr>
        <p:spPr>
          <a:xfrm>
            <a:off x="8003537" y="2543245"/>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26" name="副標題 4">
            <a:extLst>
              <a:ext uri="{FF2B5EF4-FFF2-40B4-BE49-F238E27FC236}">
                <a16:creationId xmlns:a16="http://schemas.microsoft.com/office/drawing/2014/main" id="{FB6C245F-42E0-6D1E-03EC-409EA5C4F763}"/>
              </a:ext>
            </a:extLst>
          </p:cNvPr>
          <p:cNvSpPr txBox="1">
            <a:spLocks/>
          </p:cNvSpPr>
          <p:nvPr/>
        </p:nvSpPr>
        <p:spPr>
          <a:xfrm>
            <a:off x="2161537" y="2049949"/>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FFFFCC"/>
                </a:solidFill>
                <a:cs typeface="Calibri Light"/>
              </a:rPr>
              <a:t>Dai+20</a:t>
            </a:r>
            <a:endParaRPr lang="en-US" altLang="zh-TW" sz="2200" dirty="0">
              <a:solidFill>
                <a:srgbClr val="FFD966"/>
              </a:solidFill>
              <a:cs typeface="Calibri Light"/>
            </a:endParaRPr>
          </a:p>
        </p:txBody>
      </p:sp>
      <p:sp>
        <p:nvSpPr>
          <p:cNvPr id="28" name="文字方塊 27">
            <a:extLst>
              <a:ext uri="{FF2B5EF4-FFF2-40B4-BE49-F238E27FC236}">
                <a16:creationId xmlns:a16="http://schemas.microsoft.com/office/drawing/2014/main" id="{5F7EA94F-6817-7759-3DA6-D6A34BDA5310}"/>
              </a:ext>
            </a:extLst>
          </p:cNvPr>
          <p:cNvSpPr txBox="1"/>
          <p:nvPr/>
        </p:nvSpPr>
        <p:spPr>
          <a:xfrm>
            <a:off x="5311122" y="394599"/>
            <a:ext cx="1404730" cy="24622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sp>
        <p:nvSpPr>
          <p:cNvPr id="29" name="文字方塊 28">
            <a:extLst>
              <a:ext uri="{FF2B5EF4-FFF2-40B4-BE49-F238E27FC236}">
                <a16:creationId xmlns:a16="http://schemas.microsoft.com/office/drawing/2014/main" id="{79106AF3-E89D-358F-817B-D7CD24701A6B}"/>
              </a:ext>
            </a:extLst>
          </p:cNvPr>
          <p:cNvSpPr txBox="1"/>
          <p:nvPr/>
        </p:nvSpPr>
        <p:spPr>
          <a:xfrm>
            <a:off x="8950272" y="390454"/>
            <a:ext cx="1404730" cy="246221"/>
          </a:xfrm>
          <a:prstGeom prst="rect">
            <a:avLst/>
          </a:prstGeom>
          <a:solidFill>
            <a:srgbClr val="FFFFFF"/>
          </a:solidFill>
        </p:spPr>
        <p:txBody>
          <a:bodyPr wrap="square" rtlCol="0">
            <a:spAutoFit/>
          </a:bodyPr>
          <a:lstStyle/>
          <a:p>
            <a:pPr algn="ctr"/>
            <a:r>
              <a:rPr lang="en-US" altLang="zh-TW" sz="1000" dirty="0"/>
              <a:t>Density Modulations</a:t>
            </a:r>
          </a:p>
        </p:txBody>
      </p:sp>
      <p:pic>
        <p:nvPicPr>
          <p:cNvPr id="30" name="圖片 29">
            <a:extLst>
              <a:ext uri="{FF2B5EF4-FFF2-40B4-BE49-F238E27FC236}">
                <a16:creationId xmlns:a16="http://schemas.microsoft.com/office/drawing/2014/main" id="{414BBB2D-1711-ECEA-11A3-8ED3E539DC9E}"/>
              </a:ext>
            </a:extLst>
          </p:cNvPr>
          <p:cNvPicPr>
            <a:picLocks noChangeAspect="1"/>
          </p:cNvPicPr>
          <p:nvPr/>
        </p:nvPicPr>
        <p:blipFill>
          <a:blip r:embed="rId8"/>
          <a:stretch>
            <a:fillRect/>
          </a:stretch>
        </p:blipFill>
        <p:spPr>
          <a:xfrm>
            <a:off x="196532" y="1702315"/>
            <a:ext cx="1592602" cy="257702"/>
          </a:xfrm>
          <a:prstGeom prst="rect">
            <a:avLst/>
          </a:prstGeom>
        </p:spPr>
      </p:pic>
      <p:sp>
        <p:nvSpPr>
          <p:cNvPr id="31" name="文字方塊 30">
            <a:extLst>
              <a:ext uri="{FF2B5EF4-FFF2-40B4-BE49-F238E27FC236}">
                <a16:creationId xmlns:a16="http://schemas.microsoft.com/office/drawing/2014/main" id="{B5E46C5F-046D-4F2B-9AD9-C70FA9F57868}"/>
              </a:ext>
            </a:extLst>
          </p:cNvPr>
          <p:cNvSpPr txBox="1"/>
          <p:nvPr/>
        </p:nvSpPr>
        <p:spPr>
          <a:xfrm>
            <a:off x="6979170" y="409504"/>
            <a:ext cx="1763424" cy="246221"/>
          </a:xfrm>
          <a:prstGeom prst="rect">
            <a:avLst/>
          </a:prstGeom>
          <a:solidFill>
            <a:srgbClr val="FFFFFF"/>
          </a:solidFill>
        </p:spPr>
        <p:txBody>
          <a:bodyPr wrap="square" rtlCol="0">
            <a:spAutoFit/>
          </a:bodyPr>
          <a:lstStyle/>
          <a:p>
            <a:pPr algn="ctr"/>
            <a:r>
              <a:rPr lang="en-US" altLang="zh-TW" sz="1000" dirty="0"/>
              <a:t>Smooth Model + microlenses</a:t>
            </a:r>
            <a:endParaRPr lang="zh-TW" altLang="en-US" sz="1000" dirty="0"/>
          </a:p>
        </p:txBody>
      </p:sp>
      <p:sp>
        <p:nvSpPr>
          <p:cNvPr id="32" name="文字方塊 31">
            <a:extLst>
              <a:ext uri="{FF2B5EF4-FFF2-40B4-BE49-F238E27FC236}">
                <a16:creationId xmlns:a16="http://schemas.microsoft.com/office/drawing/2014/main" id="{78274C3F-5BA4-98AA-1198-D24F1520AC02}"/>
              </a:ext>
            </a:extLst>
          </p:cNvPr>
          <p:cNvSpPr txBox="1"/>
          <p:nvPr/>
        </p:nvSpPr>
        <p:spPr>
          <a:xfrm>
            <a:off x="5252720" y="404759"/>
            <a:ext cx="1483452" cy="246221"/>
          </a:xfrm>
          <a:prstGeom prst="rect">
            <a:avLst/>
          </a:prstGeom>
          <a:solidFill>
            <a:srgbClr val="FFFFFF"/>
          </a:solidFill>
        </p:spPr>
        <p:txBody>
          <a:bodyPr wrap="square" rtlCol="0">
            <a:spAutoFit/>
          </a:bodyPr>
          <a:lstStyle/>
          <a:p>
            <a:pPr algn="ctr"/>
            <a:r>
              <a:rPr lang="en-US" altLang="zh-TW" sz="1000" dirty="0" err="1"/>
              <a:t>Subhaloes</a:t>
            </a:r>
            <a:r>
              <a:rPr lang="en-US" altLang="zh-TW" sz="1000" dirty="0"/>
              <a:t> + microlenses</a:t>
            </a:r>
          </a:p>
        </p:txBody>
      </p:sp>
      <p:sp>
        <p:nvSpPr>
          <p:cNvPr id="33" name="文字方塊 32">
            <a:extLst>
              <a:ext uri="{FF2B5EF4-FFF2-40B4-BE49-F238E27FC236}">
                <a16:creationId xmlns:a16="http://schemas.microsoft.com/office/drawing/2014/main" id="{B0248161-1E13-A822-DD94-74BF16D2A3CD}"/>
              </a:ext>
            </a:extLst>
          </p:cNvPr>
          <p:cNvSpPr txBox="1"/>
          <p:nvPr/>
        </p:nvSpPr>
        <p:spPr>
          <a:xfrm>
            <a:off x="8607883" y="394881"/>
            <a:ext cx="2110162" cy="246221"/>
          </a:xfrm>
          <a:prstGeom prst="rect">
            <a:avLst/>
          </a:prstGeom>
          <a:solidFill>
            <a:srgbClr val="FFFFFF"/>
          </a:solidFill>
        </p:spPr>
        <p:txBody>
          <a:bodyPr wrap="square" rtlCol="0">
            <a:spAutoFit/>
          </a:bodyPr>
          <a:lstStyle/>
          <a:p>
            <a:pPr algn="ctr"/>
            <a:r>
              <a:rPr lang="en-US" altLang="zh-TW" sz="1000" dirty="0"/>
              <a:t>Density Modulations + microlenses</a:t>
            </a:r>
          </a:p>
        </p:txBody>
      </p:sp>
      <p:grpSp>
        <p:nvGrpSpPr>
          <p:cNvPr id="7" name="群組 6">
            <a:extLst>
              <a:ext uri="{FF2B5EF4-FFF2-40B4-BE49-F238E27FC236}">
                <a16:creationId xmlns:a16="http://schemas.microsoft.com/office/drawing/2014/main" id="{B70EC8F0-EE11-6E1D-D439-A1D22BE11E61}"/>
              </a:ext>
            </a:extLst>
          </p:cNvPr>
          <p:cNvGrpSpPr/>
          <p:nvPr/>
        </p:nvGrpSpPr>
        <p:grpSpPr>
          <a:xfrm>
            <a:off x="8765004" y="419664"/>
            <a:ext cx="3230321" cy="5710853"/>
            <a:chOff x="1807425" y="3587330"/>
            <a:chExt cx="2915018" cy="3083656"/>
          </a:xfrm>
        </p:grpSpPr>
        <p:pic>
          <p:nvPicPr>
            <p:cNvPr id="22" name="圖片 21">
              <a:extLst>
                <a:ext uri="{FF2B5EF4-FFF2-40B4-BE49-F238E27FC236}">
                  <a16:creationId xmlns:a16="http://schemas.microsoft.com/office/drawing/2014/main" id="{031A1734-F2E9-C466-8616-90A08DDBF68D}"/>
                </a:ext>
              </a:extLst>
            </p:cNvPr>
            <p:cNvPicPr>
              <a:picLocks noChangeAspect="1"/>
            </p:cNvPicPr>
            <p:nvPr/>
          </p:nvPicPr>
          <p:blipFill>
            <a:blip r:embed="rId9"/>
            <a:stretch>
              <a:fillRect/>
            </a:stretch>
          </p:blipFill>
          <p:spPr>
            <a:xfrm>
              <a:off x="1807425" y="3587330"/>
              <a:ext cx="2915018" cy="3083656"/>
            </a:xfrm>
            <a:prstGeom prst="rect">
              <a:avLst/>
            </a:prstGeom>
          </p:spPr>
        </p:pic>
        <p:sp>
          <p:nvSpPr>
            <p:cNvPr id="24" name="文字方塊 23">
              <a:extLst>
                <a:ext uri="{FF2B5EF4-FFF2-40B4-BE49-F238E27FC236}">
                  <a16:creationId xmlns:a16="http://schemas.microsoft.com/office/drawing/2014/main" id="{0E493944-D761-4ADF-870A-A02C7042F3B6}"/>
                </a:ext>
              </a:extLst>
            </p:cNvPr>
            <p:cNvSpPr txBox="1"/>
            <p:nvPr/>
          </p:nvSpPr>
          <p:spPr>
            <a:xfrm>
              <a:off x="4039756" y="6424765"/>
              <a:ext cx="682687" cy="246221"/>
            </a:xfrm>
            <a:prstGeom prst="rect">
              <a:avLst/>
            </a:prstGeom>
            <a:noFill/>
          </p:spPr>
          <p:txBody>
            <a:bodyPr wrap="square" rtlCol="0">
              <a:spAutoFit/>
            </a:bodyPr>
            <a:lstStyle/>
            <a:p>
              <a:r>
                <a:rPr lang="en-US" altLang="zh-HK" sz="1000">
                  <a:solidFill>
                    <a:srgbClr val="FFFFCC"/>
                  </a:solidFill>
                </a:rPr>
                <a:t>Lovell+14</a:t>
              </a:r>
              <a:endParaRPr lang="zh-HK" altLang="en-US" sz="1000">
                <a:solidFill>
                  <a:srgbClr val="FFFFCC"/>
                </a:solidFill>
              </a:endParaRPr>
            </a:p>
          </p:txBody>
        </p:sp>
      </p:grpSp>
    </p:spTree>
    <p:extLst>
      <p:ext uri="{BB962C8B-B14F-4D97-AF65-F5344CB8AC3E}">
        <p14:creationId xmlns:p14="http://schemas.microsoft.com/office/powerpoint/2010/main" val="4550175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08ED1B-910F-495A-7C6D-15927D2136D5}"/>
            </a:ext>
          </a:extLst>
        </p:cNvPr>
        <p:cNvGrpSpPr/>
        <p:nvPr/>
      </p:nvGrpSpPr>
      <p:grpSpPr>
        <a:xfrm>
          <a:off x="0" y="0"/>
          <a:ext cx="0" cy="0"/>
          <a:chOff x="0" y="0"/>
          <a:chExt cx="0" cy="0"/>
        </a:xfrm>
      </p:grpSpPr>
      <p:pic>
        <p:nvPicPr>
          <p:cNvPr id="8" name="Picture 6">
            <a:extLst>
              <a:ext uri="{FF2B5EF4-FFF2-40B4-BE49-F238E27FC236}">
                <a16:creationId xmlns:a16="http://schemas.microsoft.com/office/drawing/2014/main" id="{9E0EE232-3F9B-F3BD-31C1-7E65A0C6E7C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群組 9">
            <a:extLst>
              <a:ext uri="{FF2B5EF4-FFF2-40B4-BE49-F238E27FC236}">
                <a16:creationId xmlns:a16="http://schemas.microsoft.com/office/drawing/2014/main" id="{ADEDAA20-C145-2227-2774-8422E3C1CA9D}"/>
              </a:ext>
            </a:extLst>
          </p:cNvPr>
          <p:cNvGrpSpPr/>
          <p:nvPr/>
        </p:nvGrpSpPr>
        <p:grpSpPr>
          <a:xfrm>
            <a:off x="4312499" y="393935"/>
            <a:ext cx="7325086" cy="6464065"/>
            <a:chOff x="5074206" y="319705"/>
            <a:chExt cx="7325086" cy="6464065"/>
          </a:xfrm>
        </p:grpSpPr>
        <p:grpSp>
          <p:nvGrpSpPr>
            <p:cNvPr id="4" name="群組 3">
              <a:extLst>
                <a:ext uri="{FF2B5EF4-FFF2-40B4-BE49-F238E27FC236}">
                  <a16:creationId xmlns:a16="http://schemas.microsoft.com/office/drawing/2014/main" id="{F815F619-C311-9E0F-D921-42F1C80ACCD9}"/>
                </a:ext>
              </a:extLst>
            </p:cNvPr>
            <p:cNvGrpSpPr/>
            <p:nvPr/>
          </p:nvGrpSpPr>
          <p:grpSpPr>
            <a:xfrm>
              <a:off x="5074206" y="319705"/>
              <a:ext cx="6940512" cy="6230626"/>
              <a:chOff x="123480" y="315895"/>
              <a:chExt cx="6940512" cy="6230626"/>
            </a:xfrm>
          </p:grpSpPr>
          <p:pic>
            <p:nvPicPr>
              <p:cNvPr id="12" name="圖片 11">
                <a:extLst>
                  <a:ext uri="{FF2B5EF4-FFF2-40B4-BE49-F238E27FC236}">
                    <a16:creationId xmlns:a16="http://schemas.microsoft.com/office/drawing/2014/main" id="{F6EEB7B5-E011-3FE7-9DEF-590B2949EB4E}"/>
                  </a:ext>
                </a:extLst>
              </p:cNvPr>
              <p:cNvPicPr>
                <a:picLocks noChangeAspect="1"/>
              </p:cNvPicPr>
              <p:nvPr/>
            </p:nvPicPr>
            <p:blipFill>
              <a:blip r:embed="rId4"/>
              <a:srcRect r="813"/>
              <a:stretch/>
            </p:blipFill>
            <p:spPr>
              <a:xfrm>
                <a:off x="123480" y="315895"/>
                <a:ext cx="6940512" cy="6230626"/>
              </a:xfrm>
              <a:prstGeom prst="rect">
                <a:avLst/>
              </a:prstGeom>
            </p:spPr>
          </p:pic>
          <p:grpSp>
            <p:nvGrpSpPr>
              <p:cNvPr id="13" name="群組 12">
                <a:extLst>
                  <a:ext uri="{FF2B5EF4-FFF2-40B4-BE49-F238E27FC236}">
                    <a16:creationId xmlns:a16="http://schemas.microsoft.com/office/drawing/2014/main" id="{84062277-42DB-4303-095A-6B46E00060AA}"/>
                  </a:ext>
                </a:extLst>
              </p:cNvPr>
              <p:cNvGrpSpPr/>
              <p:nvPr/>
            </p:nvGrpSpPr>
            <p:grpSpPr>
              <a:xfrm>
                <a:off x="2790151" y="341624"/>
                <a:ext cx="1756910" cy="5513957"/>
                <a:chOff x="4608704" y="341623"/>
                <a:chExt cx="1756910" cy="5513957"/>
              </a:xfrm>
            </p:grpSpPr>
            <p:pic>
              <p:nvPicPr>
                <p:cNvPr id="15" name="圖片 14">
                  <a:extLst>
                    <a:ext uri="{FF2B5EF4-FFF2-40B4-BE49-F238E27FC236}">
                      <a16:creationId xmlns:a16="http://schemas.microsoft.com/office/drawing/2014/main" id="{11E7440E-9390-55D2-7296-1474C5E557B2}"/>
                    </a:ext>
                  </a:extLst>
                </p:cNvPr>
                <p:cNvPicPr>
                  <a:picLocks noChangeAspect="1"/>
                </p:cNvPicPr>
                <p:nvPr/>
              </p:nvPicPr>
              <p:blipFill>
                <a:blip r:embed="rId5"/>
                <a:stretch>
                  <a:fillRect/>
                </a:stretch>
              </p:blipFill>
              <p:spPr>
                <a:xfrm>
                  <a:off x="4616324" y="2334590"/>
                  <a:ext cx="1749290" cy="1742612"/>
                </a:xfrm>
                <a:prstGeom prst="rect">
                  <a:avLst/>
                </a:prstGeom>
              </p:spPr>
            </p:pic>
            <p:sp>
              <p:nvSpPr>
                <p:cNvPr id="16" name="文字方塊 15">
                  <a:extLst>
                    <a:ext uri="{FF2B5EF4-FFF2-40B4-BE49-F238E27FC236}">
                      <a16:creationId xmlns:a16="http://schemas.microsoft.com/office/drawing/2014/main" id="{3B13D420-7B2A-79D0-1754-D04866B6648B}"/>
                    </a:ext>
                  </a:extLst>
                </p:cNvPr>
                <p:cNvSpPr txBox="1"/>
                <p:nvPr/>
              </p:nvSpPr>
              <p:spPr>
                <a:xfrm>
                  <a:off x="4775361" y="341623"/>
                  <a:ext cx="1404730" cy="246221"/>
                </a:xfrm>
                <a:prstGeom prst="rect">
                  <a:avLst/>
                </a:prstGeom>
                <a:solidFill>
                  <a:srgbClr val="FFFFFF"/>
                </a:solidFill>
              </p:spPr>
              <p:txBody>
                <a:bodyPr wrap="square" rtlCol="0">
                  <a:spAutoFit/>
                </a:bodyPr>
                <a:lstStyle/>
                <a:p>
                  <a:pPr algn="ctr"/>
                  <a:r>
                    <a:rPr lang="en-US" altLang="zh-TW" sz="1000"/>
                    <a:t>Smooth Model</a:t>
                  </a:r>
                  <a:endParaRPr lang="zh-TW" altLang="en-US" sz="1000"/>
                </a:p>
              </p:txBody>
            </p:sp>
            <p:sp>
              <p:nvSpPr>
                <p:cNvPr id="17" name="矩形 16">
                  <a:extLst>
                    <a:ext uri="{FF2B5EF4-FFF2-40B4-BE49-F238E27FC236}">
                      <a16:creationId xmlns:a16="http://schemas.microsoft.com/office/drawing/2014/main" id="{4B8A546E-61A5-5AA2-3FA7-01E73BB01B38}"/>
                    </a:ext>
                  </a:extLst>
                </p:cNvPr>
                <p:cNvSpPr/>
                <p:nvPr/>
              </p:nvSpPr>
              <p:spPr>
                <a:xfrm>
                  <a:off x="4608704" y="568794"/>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8" name="圖片 17">
                  <a:extLst>
                    <a:ext uri="{FF2B5EF4-FFF2-40B4-BE49-F238E27FC236}">
                      <a16:creationId xmlns:a16="http://schemas.microsoft.com/office/drawing/2014/main" id="{FBD0CAA5-1A55-1392-E740-88B85765AEF1}"/>
                    </a:ext>
                  </a:extLst>
                </p:cNvPr>
                <p:cNvPicPr>
                  <a:picLocks noChangeAspect="1"/>
                </p:cNvPicPr>
                <p:nvPr/>
              </p:nvPicPr>
              <p:blipFill>
                <a:blip r:embed="rId6"/>
                <a:stretch>
                  <a:fillRect/>
                </a:stretch>
              </p:blipFill>
              <p:spPr>
                <a:xfrm>
                  <a:off x="4611905" y="4152327"/>
                  <a:ext cx="1718811" cy="1703253"/>
                </a:xfrm>
                <a:prstGeom prst="rect">
                  <a:avLst/>
                </a:prstGeom>
              </p:spPr>
            </p:pic>
          </p:grpSp>
          <p:pic>
            <p:nvPicPr>
              <p:cNvPr id="14" name="圖片 13">
                <a:extLst>
                  <a:ext uri="{FF2B5EF4-FFF2-40B4-BE49-F238E27FC236}">
                    <a16:creationId xmlns:a16="http://schemas.microsoft.com/office/drawing/2014/main" id="{F68434E0-6830-7586-D181-F239E8BCA5FF}"/>
                  </a:ext>
                </a:extLst>
              </p:cNvPr>
              <p:cNvPicPr>
                <a:picLocks noChangeAspect="1"/>
              </p:cNvPicPr>
              <p:nvPr/>
            </p:nvPicPr>
            <p:blipFill>
              <a:blip r:embed="rId4"/>
              <a:srcRect l="37057" t="-71" r="36620" b="8412"/>
              <a:stretch/>
            </p:blipFill>
            <p:spPr>
              <a:xfrm>
                <a:off x="4552359" y="315895"/>
                <a:ext cx="1841956" cy="5710853"/>
              </a:xfrm>
              <a:prstGeom prst="rect">
                <a:avLst/>
              </a:prstGeom>
            </p:spPr>
          </p:pic>
        </p:grpSp>
        <p:sp>
          <p:nvSpPr>
            <p:cNvPr id="19" name="文字方塊 18">
              <a:extLst>
                <a:ext uri="{FF2B5EF4-FFF2-40B4-BE49-F238E27FC236}">
                  <a16:creationId xmlns:a16="http://schemas.microsoft.com/office/drawing/2014/main" id="{01F3AD9B-5908-238C-7074-AE4D56D6AF06}"/>
                </a:ext>
              </a:extLst>
            </p:cNvPr>
            <p:cNvSpPr txBox="1"/>
            <p:nvPr/>
          </p:nvSpPr>
          <p:spPr>
            <a:xfrm>
              <a:off x="9756949" y="6537549"/>
              <a:ext cx="2642343" cy="246221"/>
            </a:xfrm>
            <a:prstGeom prst="rect">
              <a:avLst/>
            </a:prstGeom>
            <a:noFill/>
          </p:spPr>
          <p:txBody>
            <a:bodyPr wrap="square" rtlCol="0">
              <a:spAutoFit/>
            </a:bodyPr>
            <a:lstStyle/>
            <a:p>
              <a:r>
                <a:rPr lang="en-US" altLang="zh-HK" sz="1000">
                  <a:solidFill>
                    <a:srgbClr val="FFFFCC"/>
                  </a:solidFill>
                </a:rPr>
                <a:t>Modified from Broadhurst, Li, </a:t>
              </a:r>
              <a:r>
                <a:rPr lang="en-US" altLang="zh-HK" sz="1000" err="1">
                  <a:solidFill>
                    <a:srgbClr val="FFFFCC"/>
                  </a:solidFill>
                </a:rPr>
                <a:t>Amruth</a:t>
              </a:r>
              <a:r>
                <a:rPr lang="en-US" altLang="zh-HK" sz="1000">
                  <a:solidFill>
                    <a:srgbClr val="FFFFCC"/>
                  </a:solidFill>
                </a:rPr>
                <a:t> + 24</a:t>
              </a:r>
              <a:endParaRPr lang="zh-HK" altLang="en-US" sz="1000">
                <a:solidFill>
                  <a:srgbClr val="FFFFCC"/>
                </a:solidFill>
              </a:endParaRPr>
            </a:p>
          </p:txBody>
        </p:sp>
        <p:sp>
          <p:nvSpPr>
            <p:cNvPr id="6" name="文字方塊 5">
              <a:extLst>
                <a:ext uri="{FF2B5EF4-FFF2-40B4-BE49-F238E27FC236}">
                  <a16:creationId xmlns:a16="http://schemas.microsoft.com/office/drawing/2014/main" id="{E1B667F6-4F0F-8299-1551-7B52B793F14B}"/>
                </a:ext>
              </a:extLst>
            </p:cNvPr>
            <p:cNvSpPr txBox="1"/>
            <p:nvPr/>
          </p:nvSpPr>
          <p:spPr>
            <a:xfrm>
              <a:off x="9504301" y="561510"/>
              <a:ext cx="1824537" cy="5297881"/>
            </a:xfrm>
            <a:prstGeom prst="rect">
              <a:avLst/>
            </a:prstGeom>
            <a:solidFill>
              <a:schemeClr val="bg1"/>
            </a:solidFill>
          </p:spPr>
          <p:txBody>
            <a:bodyPr wrap="square" rtlCol="0">
              <a:spAutoFit/>
            </a:bodyPr>
            <a:lstStyle/>
            <a:p>
              <a:endParaRPr lang="zh-TW" altLang="en-US"/>
            </a:p>
          </p:txBody>
        </p:sp>
      </p:grpSp>
      <p:sp>
        <p:nvSpPr>
          <p:cNvPr id="11" name="箭號: 向右 10">
            <a:extLst>
              <a:ext uri="{FF2B5EF4-FFF2-40B4-BE49-F238E27FC236}">
                <a16:creationId xmlns:a16="http://schemas.microsoft.com/office/drawing/2014/main" id="{2A85CCEE-ACCF-D568-36F6-2E354B7397E2}"/>
              </a:ext>
            </a:extLst>
          </p:cNvPr>
          <p:cNvSpPr/>
          <p:nvPr/>
        </p:nvSpPr>
        <p:spPr>
          <a:xfrm>
            <a:off x="2000263" y="628164"/>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Change in Surface Mass Density</a:t>
            </a:r>
            <a:endParaRPr lang="zh-TW" altLang="en-US"/>
          </a:p>
        </p:txBody>
      </p:sp>
      <p:sp>
        <p:nvSpPr>
          <p:cNvPr id="20" name="箭號: 向右 19">
            <a:extLst>
              <a:ext uri="{FF2B5EF4-FFF2-40B4-BE49-F238E27FC236}">
                <a16:creationId xmlns:a16="http://schemas.microsoft.com/office/drawing/2014/main" id="{E70951F2-12E1-4167-75BF-DD16387E13F8}"/>
              </a:ext>
            </a:extLst>
          </p:cNvPr>
          <p:cNvSpPr/>
          <p:nvPr/>
        </p:nvSpPr>
        <p:spPr>
          <a:xfrm>
            <a:off x="2053864" y="2411736"/>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Parity</a:t>
            </a:r>
            <a:endParaRPr lang="zh-TW" altLang="en-US"/>
          </a:p>
        </p:txBody>
      </p:sp>
      <p:sp>
        <p:nvSpPr>
          <p:cNvPr id="21" name="箭號: 向右 20">
            <a:extLst>
              <a:ext uri="{FF2B5EF4-FFF2-40B4-BE49-F238E27FC236}">
                <a16:creationId xmlns:a16="http://schemas.microsoft.com/office/drawing/2014/main" id="{928AC624-E9CC-8BA2-601D-6A5A4F59603D}"/>
              </a:ext>
            </a:extLst>
          </p:cNvPr>
          <p:cNvSpPr/>
          <p:nvPr/>
        </p:nvSpPr>
        <p:spPr>
          <a:xfrm>
            <a:off x="2053864" y="4230368"/>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Transient Detection Rate</a:t>
            </a:r>
            <a:endParaRPr lang="zh-TW" altLang="en-US"/>
          </a:p>
        </p:txBody>
      </p:sp>
      <p:sp>
        <p:nvSpPr>
          <p:cNvPr id="2" name="箭號: 向下 1">
            <a:extLst>
              <a:ext uri="{FF2B5EF4-FFF2-40B4-BE49-F238E27FC236}">
                <a16:creationId xmlns:a16="http://schemas.microsoft.com/office/drawing/2014/main" id="{32F1834E-6303-4913-ADAD-C6B5A354F40E}"/>
              </a:ext>
            </a:extLst>
          </p:cNvPr>
          <p:cNvSpPr/>
          <p:nvPr/>
        </p:nvSpPr>
        <p:spPr>
          <a:xfrm>
            <a:off x="5442805" y="85502"/>
            <a:ext cx="1041755" cy="22088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矩形 22">
            <a:extLst>
              <a:ext uri="{FF2B5EF4-FFF2-40B4-BE49-F238E27FC236}">
                <a16:creationId xmlns:a16="http://schemas.microsoft.com/office/drawing/2014/main" id="{E96F1D2F-1A03-2E00-C722-CEC8FBF1693B}"/>
              </a:ext>
            </a:extLst>
          </p:cNvPr>
          <p:cNvSpPr/>
          <p:nvPr/>
        </p:nvSpPr>
        <p:spPr>
          <a:xfrm>
            <a:off x="5149746" y="4222077"/>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 name="副標題 4">
            <a:extLst>
              <a:ext uri="{FF2B5EF4-FFF2-40B4-BE49-F238E27FC236}">
                <a16:creationId xmlns:a16="http://schemas.microsoft.com/office/drawing/2014/main" id="{E56F5710-BC25-2065-7842-962120B1CD70}"/>
              </a:ext>
            </a:extLst>
          </p:cNvPr>
          <p:cNvSpPr txBox="1">
            <a:spLocks/>
          </p:cNvSpPr>
          <p:nvPr/>
        </p:nvSpPr>
        <p:spPr>
          <a:xfrm>
            <a:off x="2139345" y="3071261"/>
            <a:ext cx="2391785" cy="12048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Critical Curve </a:t>
            </a:r>
            <a:br>
              <a:rPr lang="en-US" altLang="zh-TW" sz="2200">
                <a:solidFill>
                  <a:srgbClr val="FFFFCC"/>
                </a:solidFill>
                <a:cs typeface="Calibri Light"/>
              </a:rPr>
            </a:br>
            <a:endParaRPr lang="en-US" altLang="zh-TW" sz="2200">
              <a:solidFill>
                <a:srgbClr val="FFFFCC"/>
              </a:solidFill>
              <a:cs typeface="Calibri Light"/>
            </a:endParaRPr>
          </a:p>
          <a:p>
            <a:pPr marL="0" indent="0" algn="ctr">
              <a:buNone/>
            </a:pPr>
            <a:r>
              <a:rPr lang="en-US" altLang="zh-TW" sz="2200">
                <a:solidFill>
                  <a:srgbClr val="FFD966"/>
                </a:solidFill>
                <a:cs typeface="Calibri Light"/>
              </a:rPr>
              <a:t>+</a:t>
            </a:r>
            <a:r>
              <a:rPr lang="en-US" altLang="zh-TW" sz="2200" err="1">
                <a:solidFill>
                  <a:srgbClr val="FFD966"/>
                </a:solidFill>
                <a:cs typeface="Calibri Light"/>
              </a:rPr>
              <a:t>ve</a:t>
            </a:r>
            <a:endParaRPr lang="en-US" altLang="zh-TW" sz="2200">
              <a:solidFill>
                <a:srgbClr val="FFD966"/>
              </a:solidFill>
              <a:cs typeface="Calibri Light"/>
            </a:endParaRPr>
          </a:p>
        </p:txBody>
      </p:sp>
      <p:sp>
        <p:nvSpPr>
          <p:cNvPr id="7" name="等於 6">
            <a:extLst>
              <a:ext uri="{FF2B5EF4-FFF2-40B4-BE49-F238E27FC236}">
                <a16:creationId xmlns:a16="http://schemas.microsoft.com/office/drawing/2014/main" id="{DD6C0012-2A79-42E3-EDF8-C2E1698253FB}"/>
              </a:ext>
            </a:extLst>
          </p:cNvPr>
          <p:cNvSpPr/>
          <p:nvPr/>
        </p:nvSpPr>
        <p:spPr>
          <a:xfrm>
            <a:off x="2029542" y="3368269"/>
            <a:ext cx="445198" cy="445960"/>
          </a:xfrm>
          <a:prstGeom prst="mathEqual">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22" name="副標題 4">
            <a:extLst>
              <a:ext uri="{FF2B5EF4-FFF2-40B4-BE49-F238E27FC236}">
                <a16:creationId xmlns:a16="http://schemas.microsoft.com/office/drawing/2014/main" id="{4C078FD0-F1D4-FBFA-65A9-618D979FE6FC}"/>
              </a:ext>
            </a:extLst>
          </p:cNvPr>
          <p:cNvSpPr txBox="1">
            <a:spLocks/>
          </p:cNvSpPr>
          <p:nvPr/>
        </p:nvSpPr>
        <p:spPr>
          <a:xfrm>
            <a:off x="-76230" y="3065545"/>
            <a:ext cx="2391785" cy="120487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sub-critical </a:t>
            </a:r>
            <a:r>
              <a:rPr lang="en-US" altLang="zh-TW" sz="2200">
                <a:solidFill>
                  <a:srgbClr val="FFD966"/>
                </a:solidFill>
                <a:cs typeface="Calibri Light"/>
              </a:rPr>
              <a:t>(+</a:t>
            </a:r>
            <a:r>
              <a:rPr lang="en-US" altLang="zh-TW" sz="2200" err="1">
                <a:solidFill>
                  <a:srgbClr val="FFD966"/>
                </a:solidFill>
                <a:cs typeface="Calibri Light"/>
              </a:rPr>
              <a:t>ve</a:t>
            </a:r>
            <a:r>
              <a:rPr lang="en-US" altLang="zh-TW" sz="2200">
                <a:solidFill>
                  <a:srgbClr val="FFD966"/>
                </a:solidFill>
                <a:cs typeface="Calibri Light"/>
              </a:rPr>
              <a:t>)</a:t>
            </a:r>
          </a:p>
          <a:p>
            <a:pPr marL="0" indent="0" algn="ctr">
              <a:buNone/>
            </a:pPr>
            <a:r>
              <a:rPr lang="en-US" altLang="zh-TW" sz="2200">
                <a:solidFill>
                  <a:srgbClr val="FFFFCC"/>
                </a:solidFill>
                <a:cs typeface="Calibri Light"/>
              </a:rPr>
              <a:t> </a:t>
            </a:r>
          </a:p>
          <a:p>
            <a:pPr marL="0" indent="0" algn="ctr">
              <a:buNone/>
            </a:pPr>
            <a:r>
              <a:rPr lang="en-US" altLang="zh-TW" sz="2200">
                <a:solidFill>
                  <a:srgbClr val="FFFFCC"/>
                </a:solidFill>
                <a:cs typeface="Calibri Light"/>
              </a:rPr>
              <a:t>super-critical </a:t>
            </a:r>
            <a:r>
              <a:rPr lang="en-US" altLang="zh-TW" sz="2200">
                <a:solidFill>
                  <a:srgbClr val="7030A0"/>
                </a:solidFill>
                <a:cs typeface="Calibri Light"/>
              </a:rPr>
              <a:t>(-</a:t>
            </a:r>
            <a:r>
              <a:rPr lang="en-US" altLang="zh-TW" sz="2200" err="1">
                <a:solidFill>
                  <a:srgbClr val="7030A0"/>
                </a:solidFill>
                <a:cs typeface="Calibri Light"/>
              </a:rPr>
              <a:t>ve</a:t>
            </a:r>
            <a:r>
              <a:rPr lang="en-US" altLang="zh-TW" sz="2200">
                <a:solidFill>
                  <a:srgbClr val="7030A0"/>
                </a:solidFill>
                <a:cs typeface="Calibri Light"/>
              </a:rPr>
              <a:t>) </a:t>
            </a:r>
          </a:p>
        </p:txBody>
      </p:sp>
      <p:sp>
        <p:nvSpPr>
          <p:cNvPr id="24" name="箭號: 向上 23">
            <a:extLst>
              <a:ext uri="{FF2B5EF4-FFF2-40B4-BE49-F238E27FC236}">
                <a16:creationId xmlns:a16="http://schemas.microsoft.com/office/drawing/2014/main" id="{CB8FAAE3-8D82-1EDB-9F92-282C4BCBE850}"/>
              </a:ext>
            </a:extLst>
          </p:cNvPr>
          <p:cNvSpPr/>
          <p:nvPr/>
        </p:nvSpPr>
        <p:spPr>
          <a:xfrm rot="10800000">
            <a:off x="992833" y="3368269"/>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6" name="箭號: 向上 25">
            <a:extLst>
              <a:ext uri="{FF2B5EF4-FFF2-40B4-BE49-F238E27FC236}">
                <a16:creationId xmlns:a16="http://schemas.microsoft.com/office/drawing/2014/main" id="{8F1717FF-A78E-B5B1-D439-D8957AEAC449}"/>
              </a:ext>
            </a:extLst>
          </p:cNvPr>
          <p:cNvSpPr/>
          <p:nvPr/>
        </p:nvSpPr>
        <p:spPr>
          <a:xfrm rot="10800000">
            <a:off x="3273034" y="3383590"/>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文字方塊 2">
            <a:extLst>
              <a:ext uri="{FF2B5EF4-FFF2-40B4-BE49-F238E27FC236}">
                <a16:creationId xmlns:a16="http://schemas.microsoft.com/office/drawing/2014/main" id="{13145D03-2F16-D0B5-82CE-F953A96419AC}"/>
              </a:ext>
            </a:extLst>
          </p:cNvPr>
          <p:cNvSpPr txBox="1"/>
          <p:nvPr/>
        </p:nvSpPr>
        <p:spPr>
          <a:xfrm>
            <a:off x="7118862" y="2553641"/>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9" name="文字方塊 8">
            <a:extLst>
              <a:ext uri="{FF2B5EF4-FFF2-40B4-BE49-F238E27FC236}">
                <a16:creationId xmlns:a16="http://schemas.microsoft.com/office/drawing/2014/main" id="{9B6F0747-FBC5-9D32-720D-9DD4969577F1}"/>
              </a:ext>
            </a:extLst>
          </p:cNvPr>
          <p:cNvSpPr txBox="1"/>
          <p:nvPr/>
        </p:nvSpPr>
        <p:spPr>
          <a:xfrm>
            <a:off x="8003537" y="2543245"/>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28" name="副標題 4">
            <a:extLst>
              <a:ext uri="{FF2B5EF4-FFF2-40B4-BE49-F238E27FC236}">
                <a16:creationId xmlns:a16="http://schemas.microsoft.com/office/drawing/2014/main" id="{8BC31B02-9A53-621F-443E-13C639951833}"/>
              </a:ext>
            </a:extLst>
          </p:cNvPr>
          <p:cNvSpPr txBox="1">
            <a:spLocks/>
          </p:cNvSpPr>
          <p:nvPr/>
        </p:nvSpPr>
        <p:spPr>
          <a:xfrm>
            <a:off x="1258590" y="1237660"/>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err="1">
                <a:solidFill>
                  <a:srgbClr val="FFFFCC"/>
                </a:solidFill>
                <a:cs typeface="Calibri Light"/>
              </a:rPr>
              <a:t>Subhaloes</a:t>
            </a:r>
            <a:br>
              <a:rPr lang="en-US" altLang="zh-TW" sz="2200" dirty="0">
                <a:solidFill>
                  <a:srgbClr val="FFFFCC"/>
                </a:solidFill>
                <a:cs typeface="Calibri Light"/>
              </a:rPr>
            </a:br>
            <a:r>
              <a:rPr lang="en-US" altLang="zh-TW" sz="2200" dirty="0">
                <a:solidFill>
                  <a:srgbClr val="FF0000"/>
                </a:solidFill>
                <a:cs typeface="Calibri Light"/>
              </a:rPr>
              <a:t>Positive </a:t>
            </a:r>
            <a:r>
              <a:rPr lang="en-US" altLang="zh-TW" sz="2200" dirty="0">
                <a:solidFill>
                  <a:srgbClr val="FFFFCC"/>
                </a:solidFill>
                <a:cs typeface="Calibri Light"/>
              </a:rPr>
              <a:t>Mass</a:t>
            </a:r>
            <a:endParaRPr lang="en-US" altLang="zh-TW" sz="2200" dirty="0">
              <a:solidFill>
                <a:srgbClr val="FFD966"/>
              </a:solidFill>
              <a:cs typeface="Calibri Light"/>
            </a:endParaRPr>
          </a:p>
        </p:txBody>
      </p:sp>
      <p:pic>
        <p:nvPicPr>
          <p:cNvPr id="29" name="圖片 28">
            <a:extLst>
              <a:ext uri="{FF2B5EF4-FFF2-40B4-BE49-F238E27FC236}">
                <a16:creationId xmlns:a16="http://schemas.microsoft.com/office/drawing/2014/main" id="{15120193-2CE0-26AD-4926-EEAA36A6C190}"/>
              </a:ext>
            </a:extLst>
          </p:cNvPr>
          <p:cNvPicPr>
            <a:picLocks noChangeAspect="1"/>
          </p:cNvPicPr>
          <p:nvPr/>
        </p:nvPicPr>
        <p:blipFill>
          <a:blip r:embed="rId7"/>
          <a:stretch>
            <a:fillRect/>
          </a:stretch>
        </p:blipFill>
        <p:spPr>
          <a:xfrm>
            <a:off x="177282" y="2039276"/>
            <a:ext cx="3143689" cy="390580"/>
          </a:xfrm>
          <a:prstGeom prst="rect">
            <a:avLst/>
          </a:prstGeom>
        </p:spPr>
      </p:pic>
      <p:sp>
        <p:nvSpPr>
          <p:cNvPr id="30" name="副標題 4">
            <a:extLst>
              <a:ext uri="{FF2B5EF4-FFF2-40B4-BE49-F238E27FC236}">
                <a16:creationId xmlns:a16="http://schemas.microsoft.com/office/drawing/2014/main" id="{C1A7C5E2-FB94-573F-778D-7D9D127DFA07}"/>
              </a:ext>
            </a:extLst>
          </p:cNvPr>
          <p:cNvSpPr txBox="1">
            <a:spLocks/>
          </p:cNvSpPr>
          <p:nvPr/>
        </p:nvSpPr>
        <p:spPr>
          <a:xfrm>
            <a:off x="2161537" y="2049949"/>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FFFFCC"/>
                </a:solidFill>
                <a:cs typeface="Calibri Light"/>
              </a:rPr>
              <a:t>Dai+20</a:t>
            </a:r>
            <a:endParaRPr lang="en-US" altLang="zh-TW" sz="2200" dirty="0">
              <a:solidFill>
                <a:srgbClr val="FFD966"/>
              </a:solidFill>
              <a:cs typeface="Calibri Light"/>
            </a:endParaRPr>
          </a:p>
        </p:txBody>
      </p:sp>
      <p:sp>
        <p:nvSpPr>
          <p:cNvPr id="25" name="文字方塊 24">
            <a:extLst>
              <a:ext uri="{FF2B5EF4-FFF2-40B4-BE49-F238E27FC236}">
                <a16:creationId xmlns:a16="http://schemas.microsoft.com/office/drawing/2014/main" id="{2EA8401C-CA9E-38EF-B4AD-1CDBAC22544E}"/>
              </a:ext>
            </a:extLst>
          </p:cNvPr>
          <p:cNvSpPr txBox="1"/>
          <p:nvPr/>
        </p:nvSpPr>
        <p:spPr>
          <a:xfrm>
            <a:off x="5311122" y="394599"/>
            <a:ext cx="1404730" cy="24622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sp>
        <p:nvSpPr>
          <p:cNvPr id="27" name="文字方塊 26">
            <a:extLst>
              <a:ext uri="{FF2B5EF4-FFF2-40B4-BE49-F238E27FC236}">
                <a16:creationId xmlns:a16="http://schemas.microsoft.com/office/drawing/2014/main" id="{4280D229-5447-7A34-F49F-AE7BE632DDC7}"/>
              </a:ext>
            </a:extLst>
          </p:cNvPr>
          <p:cNvSpPr txBox="1"/>
          <p:nvPr/>
        </p:nvSpPr>
        <p:spPr>
          <a:xfrm>
            <a:off x="8950272" y="390454"/>
            <a:ext cx="1404730" cy="246221"/>
          </a:xfrm>
          <a:prstGeom prst="rect">
            <a:avLst/>
          </a:prstGeom>
          <a:solidFill>
            <a:srgbClr val="FFFFFF"/>
          </a:solidFill>
        </p:spPr>
        <p:txBody>
          <a:bodyPr wrap="square" rtlCol="0">
            <a:spAutoFit/>
          </a:bodyPr>
          <a:lstStyle/>
          <a:p>
            <a:pPr algn="ctr"/>
            <a:r>
              <a:rPr lang="en-US" altLang="zh-TW" sz="1000" dirty="0"/>
              <a:t>Density Modulations</a:t>
            </a:r>
          </a:p>
        </p:txBody>
      </p:sp>
      <p:pic>
        <p:nvPicPr>
          <p:cNvPr id="32" name="圖片 31">
            <a:extLst>
              <a:ext uri="{FF2B5EF4-FFF2-40B4-BE49-F238E27FC236}">
                <a16:creationId xmlns:a16="http://schemas.microsoft.com/office/drawing/2014/main" id="{6942BD69-B5F8-E09B-C07D-2D3DF46E261E}"/>
              </a:ext>
            </a:extLst>
          </p:cNvPr>
          <p:cNvPicPr>
            <a:picLocks noChangeAspect="1"/>
          </p:cNvPicPr>
          <p:nvPr/>
        </p:nvPicPr>
        <p:blipFill>
          <a:blip r:embed="rId8"/>
          <a:stretch>
            <a:fillRect/>
          </a:stretch>
        </p:blipFill>
        <p:spPr>
          <a:xfrm>
            <a:off x="196532" y="1702315"/>
            <a:ext cx="1592602" cy="257702"/>
          </a:xfrm>
          <a:prstGeom prst="rect">
            <a:avLst/>
          </a:prstGeom>
        </p:spPr>
      </p:pic>
      <p:sp>
        <p:nvSpPr>
          <p:cNvPr id="33" name="文字方塊 32">
            <a:extLst>
              <a:ext uri="{FF2B5EF4-FFF2-40B4-BE49-F238E27FC236}">
                <a16:creationId xmlns:a16="http://schemas.microsoft.com/office/drawing/2014/main" id="{33B05757-2E69-EE84-982B-EE0CF679524E}"/>
              </a:ext>
            </a:extLst>
          </p:cNvPr>
          <p:cNvSpPr txBox="1"/>
          <p:nvPr/>
        </p:nvSpPr>
        <p:spPr>
          <a:xfrm>
            <a:off x="6979170" y="409504"/>
            <a:ext cx="1763424" cy="246221"/>
          </a:xfrm>
          <a:prstGeom prst="rect">
            <a:avLst/>
          </a:prstGeom>
          <a:solidFill>
            <a:srgbClr val="FFFFFF"/>
          </a:solidFill>
        </p:spPr>
        <p:txBody>
          <a:bodyPr wrap="square" rtlCol="0">
            <a:spAutoFit/>
          </a:bodyPr>
          <a:lstStyle/>
          <a:p>
            <a:pPr algn="ctr"/>
            <a:r>
              <a:rPr lang="en-US" altLang="zh-TW" sz="1000" dirty="0"/>
              <a:t>Smooth Model + microlenses</a:t>
            </a:r>
            <a:endParaRPr lang="zh-TW" altLang="en-US" sz="1000" dirty="0"/>
          </a:p>
        </p:txBody>
      </p:sp>
      <p:sp>
        <p:nvSpPr>
          <p:cNvPr id="34" name="文字方塊 33">
            <a:extLst>
              <a:ext uri="{FF2B5EF4-FFF2-40B4-BE49-F238E27FC236}">
                <a16:creationId xmlns:a16="http://schemas.microsoft.com/office/drawing/2014/main" id="{8D70E176-3D8E-C0DD-7E43-0FB33C804D9C}"/>
              </a:ext>
            </a:extLst>
          </p:cNvPr>
          <p:cNvSpPr txBox="1"/>
          <p:nvPr/>
        </p:nvSpPr>
        <p:spPr>
          <a:xfrm>
            <a:off x="5252720" y="404759"/>
            <a:ext cx="1483452" cy="246221"/>
          </a:xfrm>
          <a:prstGeom prst="rect">
            <a:avLst/>
          </a:prstGeom>
          <a:solidFill>
            <a:srgbClr val="FFFFFF"/>
          </a:solidFill>
        </p:spPr>
        <p:txBody>
          <a:bodyPr wrap="square" rtlCol="0">
            <a:spAutoFit/>
          </a:bodyPr>
          <a:lstStyle/>
          <a:p>
            <a:pPr algn="ctr"/>
            <a:r>
              <a:rPr lang="en-US" altLang="zh-TW" sz="1000" dirty="0" err="1"/>
              <a:t>Subhaloes</a:t>
            </a:r>
            <a:r>
              <a:rPr lang="en-US" altLang="zh-TW" sz="1000" dirty="0"/>
              <a:t> + microlenses</a:t>
            </a:r>
          </a:p>
        </p:txBody>
      </p:sp>
      <p:sp>
        <p:nvSpPr>
          <p:cNvPr id="35" name="文字方塊 34">
            <a:extLst>
              <a:ext uri="{FF2B5EF4-FFF2-40B4-BE49-F238E27FC236}">
                <a16:creationId xmlns:a16="http://schemas.microsoft.com/office/drawing/2014/main" id="{27B6CAAD-FBAE-03A2-C33F-72FAC6A5B808}"/>
              </a:ext>
            </a:extLst>
          </p:cNvPr>
          <p:cNvSpPr txBox="1"/>
          <p:nvPr/>
        </p:nvSpPr>
        <p:spPr>
          <a:xfrm>
            <a:off x="8607883" y="394881"/>
            <a:ext cx="2110162" cy="246221"/>
          </a:xfrm>
          <a:prstGeom prst="rect">
            <a:avLst/>
          </a:prstGeom>
          <a:solidFill>
            <a:srgbClr val="FFFFFF"/>
          </a:solidFill>
        </p:spPr>
        <p:txBody>
          <a:bodyPr wrap="square" rtlCol="0">
            <a:spAutoFit/>
          </a:bodyPr>
          <a:lstStyle/>
          <a:p>
            <a:pPr algn="ctr"/>
            <a:r>
              <a:rPr lang="en-US" altLang="zh-TW" sz="1000" dirty="0"/>
              <a:t>Density Modulations + microlenses</a:t>
            </a:r>
          </a:p>
        </p:txBody>
      </p:sp>
      <p:grpSp>
        <p:nvGrpSpPr>
          <p:cNvPr id="31" name="群組 30">
            <a:extLst>
              <a:ext uri="{FF2B5EF4-FFF2-40B4-BE49-F238E27FC236}">
                <a16:creationId xmlns:a16="http://schemas.microsoft.com/office/drawing/2014/main" id="{D9EB548A-2060-5F1E-D07F-C78349C34B6F}"/>
              </a:ext>
            </a:extLst>
          </p:cNvPr>
          <p:cNvGrpSpPr/>
          <p:nvPr/>
        </p:nvGrpSpPr>
        <p:grpSpPr>
          <a:xfrm>
            <a:off x="8765004" y="419664"/>
            <a:ext cx="3230321" cy="5710853"/>
            <a:chOff x="1807425" y="3587330"/>
            <a:chExt cx="2915018" cy="3083656"/>
          </a:xfrm>
        </p:grpSpPr>
        <p:pic>
          <p:nvPicPr>
            <p:cNvPr id="36" name="圖片 35">
              <a:extLst>
                <a:ext uri="{FF2B5EF4-FFF2-40B4-BE49-F238E27FC236}">
                  <a16:creationId xmlns:a16="http://schemas.microsoft.com/office/drawing/2014/main" id="{A920FAF2-A99C-9D3C-1736-15FD9AF669C6}"/>
                </a:ext>
              </a:extLst>
            </p:cNvPr>
            <p:cNvPicPr>
              <a:picLocks noChangeAspect="1"/>
            </p:cNvPicPr>
            <p:nvPr/>
          </p:nvPicPr>
          <p:blipFill>
            <a:blip r:embed="rId9"/>
            <a:stretch>
              <a:fillRect/>
            </a:stretch>
          </p:blipFill>
          <p:spPr>
            <a:xfrm>
              <a:off x="1807425" y="3587330"/>
              <a:ext cx="2915018" cy="3083656"/>
            </a:xfrm>
            <a:prstGeom prst="rect">
              <a:avLst/>
            </a:prstGeom>
          </p:spPr>
        </p:pic>
        <p:sp>
          <p:nvSpPr>
            <p:cNvPr id="37" name="文字方塊 36">
              <a:extLst>
                <a:ext uri="{FF2B5EF4-FFF2-40B4-BE49-F238E27FC236}">
                  <a16:creationId xmlns:a16="http://schemas.microsoft.com/office/drawing/2014/main" id="{6A59343D-5632-7E31-FADE-CBB1442052C8}"/>
                </a:ext>
              </a:extLst>
            </p:cNvPr>
            <p:cNvSpPr txBox="1"/>
            <p:nvPr/>
          </p:nvSpPr>
          <p:spPr>
            <a:xfrm>
              <a:off x="4039756" y="6424765"/>
              <a:ext cx="682687" cy="246221"/>
            </a:xfrm>
            <a:prstGeom prst="rect">
              <a:avLst/>
            </a:prstGeom>
            <a:noFill/>
          </p:spPr>
          <p:txBody>
            <a:bodyPr wrap="square" rtlCol="0">
              <a:spAutoFit/>
            </a:bodyPr>
            <a:lstStyle/>
            <a:p>
              <a:r>
                <a:rPr lang="en-US" altLang="zh-HK" sz="1000">
                  <a:solidFill>
                    <a:srgbClr val="FFFFCC"/>
                  </a:solidFill>
                </a:rPr>
                <a:t>Lovell+14</a:t>
              </a:r>
              <a:endParaRPr lang="zh-HK" altLang="en-US" sz="1000">
                <a:solidFill>
                  <a:srgbClr val="FFFFCC"/>
                </a:solidFill>
              </a:endParaRPr>
            </a:p>
          </p:txBody>
        </p:sp>
      </p:grpSp>
    </p:spTree>
    <p:extLst>
      <p:ext uri="{BB962C8B-B14F-4D97-AF65-F5344CB8AC3E}">
        <p14:creationId xmlns:p14="http://schemas.microsoft.com/office/powerpoint/2010/main" val="686730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5CD67F-D364-D985-6AF4-CAB7C01CE160}"/>
            </a:ext>
          </a:extLst>
        </p:cNvPr>
        <p:cNvGrpSpPr/>
        <p:nvPr/>
      </p:nvGrpSpPr>
      <p:grpSpPr>
        <a:xfrm>
          <a:off x="0" y="0"/>
          <a:ext cx="0" cy="0"/>
          <a:chOff x="0" y="0"/>
          <a:chExt cx="0" cy="0"/>
        </a:xfrm>
      </p:grpSpPr>
      <p:pic>
        <p:nvPicPr>
          <p:cNvPr id="8" name="Picture 6">
            <a:extLst>
              <a:ext uri="{FF2B5EF4-FFF2-40B4-BE49-F238E27FC236}">
                <a16:creationId xmlns:a16="http://schemas.microsoft.com/office/drawing/2014/main" id="{8C6DC586-D441-6DD4-7F94-E70CA9DBF4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群組 9">
            <a:extLst>
              <a:ext uri="{FF2B5EF4-FFF2-40B4-BE49-F238E27FC236}">
                <a16:creationId xmlns:a16="http://schemas.microsoft.com/office/drawing/2014/main" id="{60C45952-7BBE-331E-C9DE-3A27466BC18F}"/>
              </a:ext>
            </a:extLst>
          </p:cNvPr>
          <p:cNvGrpSpPr/>
          <p:nvPr/>
        </p:nvGrpSpPr>
        <p:grpSpPr>
          <a:xfrm>
            <a:off x="4312499" y="393935"/>
            <a:ext cx="7325086" cy="6464065"/>
            <a:chOff x="5074206" y="319705"/>
            <a:chExt cx="7325086" cy="6464065"/>
          </a:xfrm>
        </p:grpSpPr>
        <p:grpSp>
          <p:nvGrpSpPr>
            <p:cNvPr id="4" name="群組 3">
              <a:extLst>
                <a:ext uri="{FF2B5EF4-FFF2-40B4-BE49-F238E27FC236}">
                  <a16:creationId xmlns:a16="http://schemas.microsoft.com/office/drawing/2014/main" id="{9EDF080D-A0C8-3F7F-8215-4598850047C8}"/>
                </a:ext>
              </a:extLst>
            </p:cNvPr>
            <p:cNvGrpSpPr/>
            <p:nvPr/>
          </p:nvGrpSpPr>
          <p:grpSpPr>
            <a:xfrm>
              <a:off x="5074206" y="319705"/>
              <a:ext cx="6940512" cy="6230626"/>
              <a:chOff x="123480" y="315895"/>
              <a:chExt cx="6940512" cy="6230626"/>
            </a:xfrm>
          </p:grpSpPr>
          <p:pic>
            <p:nvPicPr>
              <p:cNvPr id="12" name="圖片 11">
                <a:extLst>
                  <a:ext uri="{FF2B5EF4-FFF2-40B4-BE49-F238E27FC236}">
                    <a16:creationId xmlns:a16="http://schemas.microsoft.com/office/drawing/2014/main" id="{B5EFB26A-3C1F-88FF-ED41-25C5F05A3FF6}"/>
                  </a:ext>
                </a:extLst>
              </p:cNvPr>
              <p:cNvPicPr>
                <a:picLocks noChangeAspect="1"/>
              </p:cNvPicPr>
              <p:nvPr/>
            </p:nvPicPr>
            <p:blipFill>
              <a:blip r:embed="rId4"/>
              <a:srcRect r="813"/>
              <a:stretch/>
            </p:blipFill>
            <p:spPr>
              <a:xfrm>
                <a:off x="123480" y="315895"/>
                <a:ext cx="6940512" cy="6230626"/>
              </a:xfrm>
              <a:prstGeom prst="rect">
                <a:avLst/>
              </a:prstGeom>
            </p:spPr>
          </p:pic>
          <p:grpSp>
            <p:nvGrpSpPr>
              <p:cNvPr id="13" name="群組 12">
                <a:extLst>
                  <a:ext uri="{FF2B5EF4-FFF2-40B4-BE49-F238E27FC236}">
                    <a16:creationId xmlns:a16="http://schemas.microsoft.com/office/drawing/2014/main" id="{2D810C7D-1901-BE76-36E2-ACE880E6685A}"/>
                  </a:ext>
                </a:extLst>
              </p:cNvPr>
              <p:cNvGrpSpPr/>
              <p:nvPr/>
            </p:nvGrpSpPr>
            <p:grpSpPr>
              <a:xfrm>
                <a:off x="2790151" y="341624"/>
                <a:ext cx="1756910" cy="5513957"/>
                <a:chOff x="4608704" y="341623"/>
                <a:chExt cx="1756910" cy="5513957"/>
              </a:xfrm>
            </p:grpSpPr>
            <p:pic>
              <p:nvPicPr>
                <p:cNvPr id="15" name="圖片 14">
                  <a:extLst>
                    <a:ext uri="{FF2B5EF4-FFF2-40B4-BE49-F238E27FC236}">
                      <a16:creationId xmlns:a16="http://schemas.microsoft.com/office/drawing/2014/main" id="{DE800FD1-B8F9-74C2-3D64-8F00E824AABD}"/>
                    </a:ext>
                  </a:extLst>
                </p:cNvPr>
                <p:cNvPicPr>
                  <a:picLocks noChangeAspect="1"/>
                </p:cNvPicPr>
                <p:nvPr/>
              </p:nvPicPr>
              <p:blipFill>
                <a:blip r:embed="rId5"/>
                <a:stretch>
                  <a:fillRect/>
                </a:stretch>
              </p:blipFill>
              <p:spPr>
                <a:xfrm>
                  <a:off x="4616324" y="2334590"/>
                  <a:ext cx="1749290" cy="1742612"/>
                </a:xfrm>
                <a:prstGeom prst="rect">
                  <a:avLst/>
                </a:prstGeom>
              </p:spPr>
            </p:pic>
            <p:sp>
              <p:nvSpPr>
                <p:cNvPr id="16" name="文字方塊 15">
                  <a:extLst>
                    <a:ext uri="{FF2B5EF4-FFF2-40B4-BE49-F238E27FC236}">
                      <a16:creationId xmlns:a16="http://schemas.microsoft.com/office/drawing/2014/main" id="{5FC405BB-889A-1943-60CB-FDDF8B594FB8}"/>
                    </a:ext>
                  </a:extLst>
                </p:cNvPr>
                <p:cNvSpPr txBox="1"/>
                <p:nvPr/>
              </p:nvSpPr>
              <p:spPr>
                <a:xfrm>
                  <a:off x="4775361" y="341623"/>
                  <a:ext cx="1404730" cy="246221"/>
                </a:xfrm>
                <a:prstGeom prst="rect">
                  <a:avLst/>
                </a:prstGeom>
                <a:solidFill>
                  <a:srgbClr val="FFFFFF"/>
                </a:solidFill>
              </p:spPr>
              <p:txBody>
                <a:bodyPr wrap="square" rtlCol="0">
                  <a:spAutoFit/>
                </a:bodyPr>
                <a:lstStyle/>
                <a:p>
                  <a:pPr algn="ctr"/>
                  <a:r>
                    <a:rPr lang="en-US" altLang="zh-TW" sz="1000"/>
                    <a:t>Smooth Model</a:t>
                  </a:r>
                  <a:endParaRPr lang="zh-TW" altLang="en-US" sz="1000"/>
                </a:p>
              </p:txBody>
            </p:sp>
            <p:sp>
              <p:nvSpPr>
                <p:cNvPr id="17" name="矩形 16">
                  <a:extLst>
                    <a:ext uri="{FF2B5EF4-FFF2-40B4-BE49-F238E27FC236}">
                      <a16:creationId xmlns:a16="http://schemas.microsoft.com/office/drawing/2014/main" id="{9C993C84-6E9E-B541-6048-45D9A0AD6D1B}"/>
                    </a:ext>
                  </a:extLst>
                </p:cNvPr>
                <p:cNvSpPr/>
                <p:nvPr/>
              </p:nvSpPr>
              <p:spPr>
                <a:xfrm>
                  <a:off x="4608704" y="568794"/>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8" name="圖片 17">
                  <a:extLst>
                    <a:ext uri="{FF2B5EF4-FFF2-40B4-BE49-F238E27FC236}">
                      <a16:creationId xmlns:a16="http://schemas.microsoft.com/office/drawing/2014/main" id="{6A26DFD6-A793-3B4E-9C12-64EC9C50F517}"/>
                    </a:ext>
                  </a:extLst>
                </p:cNvPr>
                <p:cNvPicPr>
                  <a:picLocks noChangeAspect="1"/>
                </p:cNvPicPr>
                <p:nvPr/>
              </p:nvPicPr>
              <p:blipFill>
                <a:blip r:embed="rId6"/>
                <a:stretch>
                  <a:fillRect/>
                </a:stretch>
              </p:blipFill>
              <p:spPr>
                <a:xfrm>
                  <a:off x="4611905" y="4152327"/>
                  <a:ext cx="1718811" cy="1703253"/>
                </a:xfrm>
                <a:prstGeom prst="rect">
                  <a:avLst/>
                </a:prstGeom>
              </p:spPr>
            </p:pic>
          </p:grpSp>
          <p:pic>
            <p:nvPicPr>
              <p:cNvPr id="14" name="圖片 13">
                <a:extLst>
                  <a:ext uri="{FF2B5EF4-FFF2-40B4-BE49-F238E27FC236}">
                    <a16:creationId xmlns:a16="http://schemas.microsoft.com/office/drawing/2014/main" id="{8BC96C08-C615-141D-F5F3-5E194F751A8A}"/>
                  </a:ext>
                </a:extLst>
              </p:cNvPr>
              <p:cNvPicPr>
                <a:picLocks noChangeAspect="1"/>
              </p:cNvPicPr>
              <p:nvPr/>
            </p:nvPicPr>
            <p:blipFill>
              <a:blip r:embed="rId4"/>
              <a:srcRect l="37057" t="-71" r="36620" b="8412"/>
              <a:stretch/>
            </p:blipFill>
            <p:spPr>
              <a:xfrm>
                <a:off x="4552359" y="315895"/>
                <a:ext cx="1841956" cy="5710853"/>
              </a:xfrm>
              <a:prstGeom prst="rect">
                <a:avLst/>
              </a:prstGeom>
            </p:spPr>
          </p:pic>
        </p:grpSp>
        <p:sp>
          <p:nvSpPr>
            <p:cNvPr id="19" name="文字方塊 18">
              <a:extLst>
                <a:ext uri="{FF2B5EF4-FFF2-40B4-BE49-F238E27FC236}">
                  <a16:creationId xmlns:a16="http://schemas.microsoft.com/office/drawing/2014/main" id="{4E88F723-F853-5BBC-3BB2-C3AEFBC38CD4}"/>
                </a:ext>
              </a:extLst>
            </p:cNvPr>
            <p:cNvSpPr txBox="1"/>
            <p:nvPr/>
          </p:nvSpPr>
          <p:spPr>
            <a:xfrm>
              <a:off x="9756949" y="6537549"/>
              <a:ext cx="2642343" cy="246221"/>
            </a:xfrm>
            <a:prstGeom prst="rect">
              <a:avLst/>
            </a:prstGeom>
            <a:noFill/>
          </p:spPr>
          <p:txBody>
            <a:bodyPr wrap="square" rtlCol="0">
              <a:spAutoFit/>
            </a:bodyPr>
            <a:lstStyle/>
            <a:p>
              <a:r>
                <a:rPr lang="en-US" altLang="zh-HK" sz="1000">
                  <a:solidFill>
                    <a:srgbClr val="FFFFCC"/>
                  </a:solidFill>
                </a:rPr>
                <a:t>Modified from Broadhurst, Li, </a:t>
              </a:r>
              <a:r>
                <a:rPr lang="en-US" altLang="zh-HK" sz="1000" err="1">
                  <a:solidFill>
                    <a:srgbClr val="FFFFCC"/>
                  </a:solidFill>
                </a:rPr>
                <a:t>Amruth</a:t>
              </a:r>
              <a:r>
                <a:rPr lang="en-US" altLang="zh-HK" sz="1000">
                  <a:solidFill>
                    <a:srgbClr val="FFFFCC"/>
                  </a:solidFill>
                </a:rPr>
                <a:t> + 24</a:t>
              </a:r>
              <a:endParaRPr lang="zh-HK" altLang="en-US" sz="1000">
                <a:solidFill>
                  <a:srgbClr val="FFFFCC"/>
                </a:solidFill>
              </a:endParaRPr>
            </a:p>
          </p:txBody>
        </p:sp>
        <p:sp>
          <p:nvSpPr>
            <p:cNvPr id="6" name="文字方塊 5">
              <a:extLst>
                <a:ext uri="{FF2B5EF4-FFF2-40B4-BE49-F238E27FC236}">
                  <a16:creationId xmlns:a16="http://schemas.microsoft.com/office/drawing/2014/main" id="{6BF1FA37-3A89-23D5-BEDF-A55FC61FD436}"/>
                </a:ext>
              </a:extLst>
            </p:cNvPr>
            <p:cNvSpPr txBox="1"/>
            <p:nvPr/>
          </p:nvSpPr>
          <p:spPr>
            <a:xfrm>
              <a:off x="9504301" y="561510"/>
              <a:ext cx="1824537" cy="5297881"/>
            </a:xfrm>
            <a:prstGeom prst="rect">
              <a:avLst/>
            </a:prstGeom>
            <a:solidFill>
              <a:schemeClr val="bg1"/>
            </a:solidFill>
          </p:spPr>
          <p:txBody>
            <a:bodyPr wrap="square" rtlCol="0">
              <a:spAutoFit/>
            </a:bodyPr>
            <a:lstStyle/>
            <a:p>
              <a:endParaRPr lang="zh-TW" altLang="en-US"/>
            </a:p>
          </p:txBody>
        </p:sp>
      </p:grpSp>
      <p:sp>
        <p:nvSpPr>
          <p:cNvPr id="11" name="箭號: 向右 10">
            <a:extLst>
              <a:ext uri="{FF2B5EF4-FFF2-40B4-BE49-F238E27FC236}">
                <a16:creationId xmlns:a16="http://schemas.microsoft.com/office/drawing/2014/main" id="{02143408-874D-1440-BFB8-3EF60FDD4C7E}"/>
              </a:ext>
            </a:extLst>
          </p:cNvPr>
          <p:cNvSpPr/>
          <p:nvPr/>
        </p:nvSpPr>
        <p:spPr>
          <a:xfrm>
            <a:off x="2000263" y="628164"/>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Change in Surface Mass Density</a:t>
            </a:r>
            <a:endParaRPr lang="zh-TW" altLang="en-US"/>
          </a:p>
        </p:txBody>
      </p:sp>
      <p:sp>
        <p:nvSpPr>
          <p:cNvPr id="20" name="箭號: 向右 19">
            <a:extLst>
              <a:ext uri="{FF2B5EF4-FFF2-40B4-BE49-F238E27FC236}">
                <a16:creationId xmlns:a16="http://schemas.microsoft.com/office/drawing/2014/main" id="{F9359639-DFF7-200B-226D-A41C69C39F14}"/>
              </a:ext>
            </a:extLst>
          </p:cNvPr>
          <p:cNvSpPr/>
          <p:nvPr/>
        </p:nvSpPr>
        <p:spPr>
          <a:xfrm>
            <a:off x="2053864" y="2411736"/>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Parity</a:t>
            </a:r>
            <a:endParaRPr lang="zh-TW" altLang="en-US"/>
          </a:p>
        </p:txBody>
      </p:sp>
      <p:sp>
        <p:nvSpPr>
          <p:cNvPr id="21" name="箭號: 向右 20">
            <a:extLst>
              <a:ext uri="{FF2B5EF4-FFF2-40B4-BE49-F238E27FC236}">
                <a16:creationId xmlns:a16="http://schemas.microsoft.com/office/drawing/2014/main" id="{E02AB812-9E42-B2BF-FF68-3BAAF67AB553}"/>
              </a:ext>
            </a:extLst>
          </p:cNvPr>
          <p:cNvSpPr/>
          <p:nvPr/>
        </p:nvSpPr>
        <p:spPr>
          <a:xfrm>
            <a:off x="2053864" y="4230368"/>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Transient Detection Rate</a:t>
            </a:r>
            <a:endParaRPr lang="zh-TW" altLang="en-US"/>
          </a:p>
        </p:txBody>
      </p:sp>
      <p:sp>
        <p:nvSpPr>
          <p:cNvPr id="2" name="箭號: 向下 1">
            <a:extLst>
              <a:ext uri="{FF2B5EF4-FFF2-40B4-BE49-F238E27FC236}">
                <a16:creationId xmlns:a16="http://schemas.microsoft.com/office/drawing/2014/main" id="{FFF94849-1BA3-2265-0563-AE92BA3ABDB4}"/>
              </a:ext>
            </a:extLst>
          </p:cNvPr>
          <p:cNvSpPr/>
          <p:nvPr/>
        </p:nvSpPr>
        <p:spPr>
          <a:xfrm>
            <a:off x="5442805" y="85502"/>
            <a:ext cx="1041755" cy="22088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副標題 4">
            <a:extLst>
              <a:ext uri="{FF2B5EF4-FFF2-40B4-BE49-F238E27FC236}">
                <a16:creationId xmlns:a16="http://schemas.microsoft.com/office/drawing/2014/main" id="{1FC87193-7779-68C4-8E37-A96654FC2DAA}"/>
              </a:ext>
            </a:extLst>
          </p:cNvPr>
          <p:cNvSpPr txBox="1">
            <a:spLocks/>
          </p:cNvSpPr>
          <p:nvPr/>
        </p:nvSpPr>
        <p:spPr>
          <a:xfrm>
            <a:off x="-76230" y="3065545"/>
            <a:ext cx="2391785" cy="120487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sub-critical </a:t>
            </a:r>
            <a:r>
              <a:rPr lang="en-US" altLang="zh-TW" sz="2200">
                <a:solidFill>
                  <a:srgbClr val="FFD966"/>
                </a:solidFill>
                <a:cs typeface="Calibri Light"/>
              </a:rPr>
              <a:t>(+</a:t>
            </a:r>
            <a:r>
              <a:rPr lang="en-US" altLang="zh-TW" sz="2200" err="1">
                <a:solidFill>
                  <a:srgbClr val="FFD966"/>
                </a:solidFill>
                <a:cs typeface="Calibri Light"/>
              </a:rPr>
              <a:t>ve</a:t>
            </a:r>
            <a:r>
              <a:rPr lang="en-US" altLang="zh-TW" sz="2200">
                <a:solidFill>
                  <a:srgbClr val="FFD966"/>
                </a:solidFill>
                <a:cs typeface="Calibri Light"/>
              </a:rPr>
              <a:t>)</a:t>
            </a:r>
          </a:p>
          <a:p>
            <a:pPr marL="0" indent="0" algn="ctr">
              <a:buNone/>
            </a:pPr>
            <a:r>
              <a:rPr lang="en-US" altLang="zh-TW" sz="2200">
                <a:solidFill>
                  <a:srgbClr val="FFFFCC"/>
                </a:solidFill>
                <a:cs typeface="Calibri Light"/>
              </a:rPr>
              <a:t> </a:t>
            </a:r>
          </a:p>
          <a:p>
            <a:pPr marL="0" indent="0" algn="ctr">
              <a:buNone/>
            </a:pPr>
            <a:r>
              <a:rPr lang="en-US" altLang="zh-TW" sz="2200">
                <a:solidFill>
                  <a:srgbClr val="FFFFCC"/>
                </a:solidFill>
                <a:cs typeface="Calibri Light"/>
              </a:rPr>
              <a:t>super-critical </a:t>
            </a:r>
            <a:r>
              <a:rPr lang="en-US" altLang="zh-TW" sz="2200">
                <a:solidFill>
                  <a:srgbClr val="7030A0"/>
                </a:solidFill>
                <a:cs typeface="Calibri Light"/>
              </a:rPr>
              <a:t>(-</a:t>
            </a:r>
            <a:r>
              <a:rPr lang="en-US" altLang="zh-TW" sz="2200" err="1">
                <a:solidFill>
                  <a:srgbClr val="7030A0"/>
                </a:solidFill>
                <a:cs typeface="Calibri Light"/>
              </a:rPr>
              <a:t>ve</a:t>
            </a:r>
            <a:r>
              <a:rPr lang="en-US" altLang="zh-TW" sz="2200">
                <a:solidFill>
                  <a:srgbClr val="7030A0"/>
                </a:solidFill>
                <a:cs typeface="Calibri Light"/>
              </a:rPr>
              <a:t>) </a:t>
            </a:r>
          </a:p>
        </p:txBody>
      </p:sp>
      <p:sp>
        <p:nvSpPr>
          <p:cNvPr id="7" name="等於 6">
            <a:extLst>
              <a:ext uri="{FF2B5EF4-FFF2-40B4-BE49-F238E27FC236}">
                <a16:creationId xmlns:a16="http://schemas.microsoft.com/office/drawing/2014/main" id="{FBFDEBF3-4C12-AC36-2EBD-D5D0B59369DC}"/>
              </a:ext>
            </a:extLst>
          </p:cNvPr>
          <p:cNvSpPr/>
          <p:nvPr/>
        </p:nvSpPr>
        <p:spPr>
          <a:xfrm>
            <a:off x="2029542" y="3368269"/>
            <a:ext cx="445198" cy="445960"/>
          </a:xfrm>
          <a:prstGeom prst="mathEqual">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9" name="箭號: 向上 8">
            <a:extLst>
              <a:ext uri="{FF2B5EF4-FFF2-40B4-BE49-F238E27FC236}">
                <a16:creationId xmlns:a16="http://schemas.microsoft.com/office/drawing/2014/main" id="{6FC5BF3B-185F-DFE9-C85B-9339C60F3CA2}"/>
              </a:ext>
            </a:extLst>
          </p:cNvPr>
          <p:cNvSpPr/>
          <p:nvPr/>
        </p:nvSpPr>
        <p:spPr>
          <a:xfrm rot="10800000">
            <a:off x="992833" y="3368269"/>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2" name="副標題 4">
            <a:extLst>
              <a:ext uri="{FF2B5EF4-FFF2-40B4-BE49-F238E27FC236}">
                <a16:creationId xmlns:a16="http://schemas.microsoft.com/office/drawing/2014/main" id="{8A0EF752-13A3-B2FF-5AE7-88AB045D9BD7}"/>
              </a:ext>
            </a:extLst>
          </p:cNvPr>
          <p:cNvSpPr txBox="1">
            <a:spLocks/>
          </p:cNvSpPr>
          <p:nvPr/>
        </p:nvSpPr>
        <p:spPr>
          <a:xfrm>
            <a:off x="2139345" y="3071261"/>
            <a:ext cx="2391785" cy="12048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Critical Curve </a:t>
            </a:r>
            <a:br>
              <a:rPr lang="en-US" altLang="zh-TW" sz="2200">
                <a:solidFill>
                  <a:srgbClr val="FFFFCC"/>
                </a:solidFill>
                <a:cs typeface="Calibri Light"/>
              </a:rPr>
            </a:br>
            <a:endParaRPr lang="en-US" altLang="zh-TW" sz="2200">
              <a:solidFill>
                <a:srgbClr val="FFFFCC"/>
              </a:solidFill>
              <a:cs typeface="Calibri Light"/>
            </a:endParaRPr>
          </a:p>
          <a:p>
            <a:pPr marL="0" indent="0" algn="ctr">
              <a:buNone/>
            </a:pPr>
            <a:r>
              <a:rPr lang="en-US" altLang="zh-TW" sz="2200">
                <a:solidFill>
                  <a:srgbClr val="FFD966"/>
                </a:solidFill>
                <a:cs typeface="Calibri Light"/>
              </a:rPr>
              <a:t>+</a:t>
            </a:r>
            <a:r>
              <a:rPr lang="en-US" altLang="zh-TW" sz="2200" err="1">
                <a:solidFill>
                  <a:srgbClr val="FFD966"/>
                </a:solidFill>
                <a:cs typeface="Calibri Light"/>
              </a:rPr>
              <a:t>ve</a:t>
            </a:r>
            <a:endParaRPr lang="en-US" altLang="zh-TW" sz="2200">
              <a:solidFill>
                <a:srgbClr val="FFD966"/>
              </a:solidFill>
              <a:cs typeface="Calibri Light"/>
            </a:endParaRPr>
          </a:p>
        </p:txBody>
      </p:sp>
      <p:sp>
        <p:nvSpPr>
          <p:cNvPr id="24" name="箭號: 向上 23">
            <a:extLst>
              <a:ext uri="{FF2B5EF4-FFF2-40B4-BE49-F238E27FC236}">
                <a16:creationId xmlns:a16="http://schemas.microsoft.com/office/drawing/2014/main" id="{E677D712-0719-953E-F8B2-5C5E3F7CBE4A}"/>
              </a:ext>
            </a:extLst>
          </p:cNvPr>
          <p:cNvSpPr/>
          <p:nvPr/>
        </p:nvSpPr>
        <p:spPr>
          <a:xfrm rot="10800000">
            <a:off x="3273034" y="3383590"/>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6" name="副標題 4">
            <a:extLst>
              <a:ext uri="{FF2B5EF4-FFF2-40B4-BE49-F238E27FC236}">
                <a16:creationId xmlns:a16="http://schemas.microsoft.com/office/drawing/2014/main" id="{B3C91205-2298-48CB-E449-73EB353F6568}"/>
              </a:ext>
            </a:extLst>
          </p:cNvPr>
          <p:cNvSpPr txBox="1">
            <a:spLocks/>
          </p:cNvSpPr>
          <p:nvPr/>
        </p:nvSpPr>
        <p:spPr>
          <a:xfrm>
            <a:off x="1425262" y="5169624"/>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Positive skewness</a:t>
            </a:r>
            <a:endParaRPr lang="en-US" altLang="zh-TW" sz="2200">
              <a:solidFill>
                <a:srgbClr val="FFD966"/>
              </a:solidFill>
              <a:cs typeface="Calibri Light"/>
            </a:endParaRPr>
          </a:p>
        </p:txBody>
      </p:sp>
      <p:sp>
        <p:nvSpPr>
          <p:cNvPr id="5" name="文字方塊 4">
            <a:extLst>
              <a:ext uri="{FF2B5EF4-FFF2-40B4-BE49-F238E27FC236}">
                <a16:creationId xmlns:a16="http://schemas.microsoft.com/office/drawing/2014/main" id="{66C0F23D-3E00-CDF2-2605-95141170D4AF}"/>
              </a:ext>
            </a:extLst>
          </p:cNvPr>
          <p:cNvSpPr txBox="1"/>
          <p:nvPr/>
        </p:nvSpPr>
        <p:spPr>
          <a:xfrm>
            <a:off x="7118862" y="2553641"/>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23" name="文字方塊 22">
            <a:extLst>
              <a:ext uri="{FF2B5EF4-FFF2-40B4-BE49-F238E27FC236}">
                <a16:creationId xmlns:a16="http://schemas.microsoft.com/office/drawing/2014/main" id="{3B4D32B9-CF48-C284-5220-740F298087FF}"/>
              </a:ext>
            </a:extLst>
          </p:cNvPr>
          <p:cNvSpPr txBox="1"/>
          <p:nvPr/>
        </p:nvSpPr>
        <p:spPr>
          <a:xfrm>
            <a:off x="8003537" y="2543245"/>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28" name="副標題 4">
            <a:extLst>
              <a:ext uri="{FF2B5EF4-FFF2-40B4-BE49-F238E27FC236}">
                <a16:creationId xmlns:a16="http://schemas.microsoft.com/office/drawing/2014/main" id="{07EBCE8D-C640-E5E5-5539-B5EBA16D5E99}"/>
              </a:ext>
            </a:extLst>
          </p:cNvPr>
          <p:cNvSpPr txBox="1">
            <a:spLocks/>
          </p:cNvSpPr>
          <p:nvPr/>
        </p:nvSpPr>
        <p:spPr>
          <a:xfrm>
            <a:off x="1258590" y="1237660"/>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err="1">
                <a:solidFill>
                  <a:srgbClr val="FFFFCC"/>
                </a:solidFill>
                <a:cs typeface="Calibri Light"/>
              </a:rPr>
              <a:t>Subhaloes</a:t>
            </a:r>
            <a:br>
              <a:rPr lang="en-US" altLang="zh-TW" sz="2200" dirty="0">
                <a:solidFill>
                  <a:srgbClr val="FFFFCC"/>
                </a:solidFill>
                <a:cs typeface="Calibri Light"/>
              </a:rPr>
            </a:br>
            <a:r>
              <a:rPr lang="en-US" altLang="zh-TW" sz="2200" dirty="0">
                <a:solidFill>
                  <a:srgbClr val="FF0000"/>
                </a:solidFill>
                <a:cs typeface="Calibri Light"/>
              </a:rPr>
              <a:t>Positive </a:t>
            </a:r>
            <a:r>
              <a:rPr lang="en-US" altLang="zh-TW" sz="2200" dirty="0">
                <a:solidFill>
                  <a:srgbClr val="FFFFCC"/>
                </a:solidFill>
                <a:cs typeface="Calibri Light"/>
              </a:rPr>
              <a:t>Mass</a:t>
            </a:r>
            <a:endParaRPr lang="en-US" altLang="zh-TW" sz="2200" dirty="0">
              <a:solidFill>
                <a:srgbClr val="FFD966"/>
              </a:solidFill>
              <a:cs typeface="Calibri Light"/>
            </a:endParaRPr>
          </a:p>
        </p:txBody>
      </p:sp>
      <p:pic>
        <p:nvPicPr>
          <p:cNvPr id="29" name="圖片 28">
            <a:extLst>
              <a:ext uri="{FF2B5EF4-FFF2-40B4-BE49-F238E27FC236}">
                <a16:creationId xmlns:a16="http://schemas.microsoft.com/office/drawing/2014/main" id="{8CA139B9-E550-6112-632F-C994A27A286B}"/>
              </a:ext>
            </a:extLst>
          </p:cNvPr>
          <p:cNvPicPr>
            <a:picLocks noChangeAspect="1"/>
          </p:cNvPicPr>
          <p:nvPr/>
        </p:nvPicPr>
        <p:blipFill>
          <a:blip r:embed="rId7"/>
          <a:stretch>
            <a:fillRect/>
          </a:stretch>
        </p:blipFill>
        <p:spPr>
          <a:xfrm>
            <a:off x="177282" y="2039276"/>
            <a:ext cx="3143689" cy="390580"/>
          </a:xfrm>
          <a:prstGeom prst="rect">
            <a:avLst/>
          </a:prstGeom>
        </p:spPr>
      </p:pic>
      <p:sp>
        <p:nvSpPr>
          <p:cNvPr id="30" name="副標題 4">
            <a:extLst>
              <a:ext uri="{FF2B5EF4-FFF2-40B4-BE49-F238E27FC236}">
                <a16:creationId xmlns:a16="http://schemas.microsoft.com/office/drawing/2014/main" id="{1EE3BAF4-C60E-6D6F-E162-24BA647791D3}"/>
              </a:ext>
            </a:extLst>
          </p:cNvPr>
          <p:cNvSpPr txBox="1">
            <a:spLocks/>
          </p:cNvSpPr>
          <p:nvPr/>
        </p:nvSpPr>
        <p:spPr>
          <a:xfrm>
            <a:off x="2161537" y="2049949"/>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FFFFCC"/>
                </a:solidFill>
                <a:cs typeface="Calibri Light"/>
              </a:rPr>
              <a:t>Dai+20</a:t>
            </a:r>
            <a:endParaRPr lang="en-US" altLang="zh-TW" sz="2200" dirty="0">
              <a:solidFill>
                <a:srgbClr val="FFD966"/>
              </a:solidFill>
              <a:cs typeface="Calibri Light"/>
            </a:endParaRPr>
          </a:p>
        </p:txBody>
      </p:sp>
      <p:sp>
        <p:nvSpPr>
          <p:cNvPr id="25" name="文字方塊 24">
            <a:extLst>
              <a:ext uri="{FF2B5EF4-FFF2-40B4-BE49-F238E27FC236}">
                <a16:creationId xmlns:a16="http://schemas.microsoft.com/office/drawing/2014/main" id="{DA5C010C-DF58-3BDF-8730-FC6A7FEC9108}"/>
              </a:ext>
            </a:extLst>
          </p:cNvPr>
          <p:cNvSpPr txBox="1"/>
          <p:nvPr/>
        </p:nvSpPr>
        <p:spPr>
          <a:xfrm>
            <a:off x="5311122" y="394599"/>
            <a:ext cx="1404730" cy="24622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sp>
        <p:nvSpPr>
          <p:cNvPr id="27" name="文字方塊 26">
            <a:extLst>
              <a:ext uri="{FF2B5EF4-FFF2-40B4-BE49-F238E27FC236}">
                <a16:creationId xmlns:a16="http://schemas.microsoft.com/office/drawing/2014/main" id="{8C1A218C-7638-CC1B-678E-E14F59CC467C}"/>
              </a:ext>
            </a:extLst>
          </p:cNvPr>
          <p:cNvSpPr txBox="1"/>
          <p:nvPr/>
        </p:nvSpPr>
        <p:spPr>
          <a:xfrm>
            <a:off x="8950272" y="390454"/>
            <a:ext cx="1404730" cy="246221"/>
          </a:xfrm>
          <a:prstGeom prst="rect">
            <a:avLst/>
          </a:prstGeom>
          <a:solidFill>
            <a:srgbClr val="FFFFFF"/>
          </a:solidFill>
        </p:spPr>
        <p:txBody>
          <a:bodyPr wrap="square" rtlCol="0">
            <a:spAutoFit/>
          </a:bodyPr>
          <a:lstStyle/>
          <a:p>
            <a:pPr algn="ctr"/>
            <a:r>
              <a:rPr lang="en-US" altLang="zh-TW" sz="1000" dirty="0"/>
              <a:t>Density Modulations</a:t>
            </a:r>
          </a:p>
        </p:txBody>
      </p:sp>
      <p:sp>
        <p:nvSpPr>
          <p:cNvPr id="31" name="副標題 4">
            <a:extLst>
              <a:ext uri="{FF2B5EF4-FFF2-40B4-BE49-F238E27FC236}">
                <a16:creationId xmlns:a16="http://schemas.microsoft.com/office/drawing/2014/main" id="{DBC59EC2-491F-F0B1-FBB3-A2A6761D0BD9}"/>
              </a:ext>
            </a:extLst>
          </p:cNvPr>
          <p:cNvSpPr txBox="1">
            <a:spLocks/>
          </p:cNvSpPr>
          <p:nvPr/>
        </p:nvSpPr>
        <p:spPr>
          <a:xfrm>
            <a:off x="1433364" y="5474671"/>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1600" dirty="0">
                <a:solidFill>
                  <a:srgbClr val="FFFFCC"/>
                </a:solidFill>
                <a:cs typeface="Calibri Light"/>
              </a:rPr>
              <a:t>(Also found in Williams+24)</a:t>
            </a:r>
            <a:endParaRPr lang="en-US" altLang="zh-TW" sz="1600" dirty="0">
              <a:solidFill>
                <a:srgbClr val="FFD966"/>
              </a:solidFill>
              <a:cs typeface="Calibri Light"/>
            </a:endParaRPr>
          </a:p>
        </p:txBody>
      </p:sp>
      <p:pic>
        <p:nvPicPr>
          <p:cNvPr id="32" name="圖片 31">
            <a:extLst>
              <a:ext uri="{FF2B5EF4-FFF2-40B4-BE49-F238E27FC236}">
                <a16:creationId xmlns:a16="http://schemas.microsoft.com/office/drawing/2014/main" id="{D5415FCE-05B3-4436-6CE9-5698898C9151}"/>
              </a:ext>
            </a:extLst>
          </p:cNvPr>
          <p:cNvPicPr>
            <a:picLocks noChangeAspect="1"/>
          </p:cNvPicPr>
          <p:nvPr/>
        </p:nvPicPr>
        <p:blipFill>
          <a:blip r:embed="rId8"/>
          <a:stretch>
            <a:fillRect/>
          </a:stretch>
        </p:blipFill>
        <p:spPr>
          <a:xfrm>
            <a:off x="196532" y="1702315"/>
            <a:ext cx="1592602" cy="257702"/>
          </a:xfrm>
          <a:prstGeom prst="rect">
            <a:avLst/>
          </a:prstGeom>
        </p:spPr>
      </p:pic>
      <p:sp>
        <p:nvSpPr>
          <p:cNvPr id="33" name="文字方塊 32">
            <a:extLst>
              <a:ext uri="{FF2B5EF4-FFF2-40B4-BE49-F238E27FC236}">
                <a16:creationId xmlns:a16="http://schemas.microsoft.com/office/drawing/2014/main" id="{82EAC718-4246-F886-B5E8-CBCE75E40296}"/>
              </a:ext>
            </a:extLst>
          </p:cNvPr>
          <p:cNvSpPr txBox="1"/>
          <p:nvPr/>
        </p:nvSpPr>
        <p:spPr>
          <a:xfrm>
            <a:off x="6979170" y="409504"/>
            <a:ext cx="1763424" cy="246221"/>
          </a:xfrm>
          <a:prstGeom prst="rect">
            <a:avLst/>
          </a:prstGeom>
          <a:solidFill>
            <a:srgbClr val="FFFFFF"/>
          </a:solidFill>
        </p:spPr>
        <p:txBody>
          <a:bodyPr wrap="square" rtlCol="0">
            <a:spAutoFit/>
          </a:bodyPr>
          <a:lstStyle/>
          <a:p>
            <a:pPr algn="ctr"/>
            <a:r>
              <a:rPr lang="en-US" altLang="zh-TW" sz="1000" dirty="0"/>
              <a:t>Smooth Model + microlenses</a:t>
            </a:r>
            <a:endParaRPr lang="zh-TW" altLang="en-US" sz="1000" dirty="0"/>
          </a:p>
        </p:txBody>
      </p:sp>
      <p:sp>
        <p:nvSpPr>
          <p:cNvPr id="34" name="文字方塊 33">
            <a:extLst>
              <a:ext uri="{FF2B5EF4-FFF2-40B4-BE49-F238E27FC236}">
                <a16:creationId xmlns:a16="http://schemas.microsoft.com/office/drawing/2014/main" id="{E6222107-3E64-9210-ADA3-B7BD92D39678}"/>
              </a:ext>
            </a:extLst>
          </p:cNvPr>
          <p:cNvSpPr txBox="1"/>
          <p:nvPr/>
        </p:nvSpPr>
        <p:spPr>
          <a:xfrm>
            <a:off x="5252720" y="404759"/>
            <a:ext cx="1483452" cy="246221"/>
          </a:xfrm>
          <a:prstGeom prst="rect">
            <a:avLst/>
          </a:prstGeom>
          <a:solidFill>
            <a:srgbClr val="FFFFFF"/>
          </a:solidFill>
        </p:spPr>
        <p:txBody>
          <a:bodyPr wrap="square" rtlCol="0">
            <a:spAutoFit/>
          </a:bodyPr>
          <a:lstStyle/>
          <a:p>
            <a:pPr algn="ctr"/>
            <a:r>
              <a:rPr lang="en-US" altLang="zh-TW" sz="1000" dirty="0" err="1"/>
              <a:t>Subhaloes</a:t>
            </a:r>
            <a:r>
              <a:rPr lang="en-US" altLang="zh-TW" sz="1000" dirty="0"/>
              <a:t> + microlenses</a:t>
            </a:r>
          </a:p>
        </p:txBody>
      </p:sp>
      <p:sp>
        <p:nvSpPr>
          <p:cNvPr id="35" name="文字方塊 34">
            <a:extLst>
              <a:ext uri="{FF2B5EF4-FFF2-40B4-BE49-F238E27FC236}">
                <a16:creationId xmlns:a16="http://schemas.microsoft.com/office/drawing/2014/main" id="{5CA3A955-B5B9-E803-DCB0-2B3C49E312E6}"/>
              </a:ext>
            </a:extLst>
          </p:cNvPr>
          <p:cNvSpPr txBox="1"/>
          <p:nvPr/>
        </p:nvSpPr>
        <p:spPr>
          <a:xfrm>
            <a:off x="8607883" y="394881"/>
            <a:ext cx="2110162" cy="246221"/>
          </a:xfrm>
          <a:prstGeom prst="rect">
            <a:avLst/>
          </a:prstGeom>
          <a:solidFill>
            <a:srgbClr val="FFFFFF"/>
          </a:solidFill>
        </p:spPr>
        <p:txBody>
          <a:bodyPr wrap="square" rtlCol="0">
            <a:spAutoFit/>
          </a:bodyPr>
          <a:lstStyle/>
          <a:p>
            <a:pPr algn="ctr"/>
            <a:r>
              <a:rPr lang="en-US" altLang="zh-TW" sz="1000" dirty="0"/>
              <a:t>Density Modulations + microlenses</a:t>
            </a:r>
          </a:p>
        </p:txBody>
      </p:sp>
      <p:grpSp>
        <p:nvGrpSpPr>
          <p:cNvPr id="36" name="群組 35">
            <a:extLst>
              <a:ext uri="{FF2B5EF4-FFF2-40B4-BE49-F238E27FC236}">
                <a16:creationId xmlns:a16="http://schemas.microsoft.com/office/drawing/2014/main" id="{DB89684C-3117-C9C6-B311-1490C3451246}"/>
              </a:ext>
            </a:extLst>
          </p:cNvPr>
          <p:cNvGrpSpPr/>
          <p:nvPr/>
        </p:nvGrpSpPr>
        <p:grpSpPr>
          <a:xfrm>
            <a:off x="8765004" y="419664"/>
            <a:ext cx="3230321" cy="5710853"/>
            <a:chOff x="1807425" y="3587330"/>
            <a:chExt cx="2915018" cy="3083656"/>
          </a:xfrm>
        </p:grpSpPr>
        <p:pic>
          <p:nvPicPr>
            <p:cNvPr id="37" name="圖片 36">
              <a:extLst>
                <a:ext uri="{FF2B5EF4-FFF2-40B4-BE49-F238E27FC236}">
                  <a16:creationId xmlns:a16="http://schemas.microsoft.com/office/drawing/2014/main" id="{55741C2B-18F7-7A29-7886-531B6A54280F}"/>
                </a:ext>
              </a:extLst>
            </p:cNvPr>
            <p:cNvPicPr>
              <a:picLocks noChangeAspect="1"/>
            </p:cNvPicPr>
            <p:nvPr/>
          </p:nvPicPr>
          <p:blipFill>
            <a:blip r:embed="rId9"/>
            <a:stretch>
              <a:fillRect/>
            </a:stretch>
          </p:blipFill>
          <p:spPr>
            <a:xfrm>
              <a:off x="1807425" y="3587330"/>
              <a:ext cx="2915018" cy="3083656"/>
            </a:xfrm>
            <a:prstGeom prst="rect">
              <a:avLst/>
            </a:prstGeom>
          </p:spPr>
        </p:pic>
        <p:sp>
          <p:nvSpPr>
            <p:cNvPr id="38" name="文字方塊 37">
              <a:extLst>
                <a:ext uri="{FF2B5EF4-FFF2-40B4-BE49-F238E27FC236}">
                  <a16:creationId xmlns:a16="http://schemas.microsoft.com/office/drawing/2014/main" id="{95A53DD0-7137-D958-A684-44053A3ECD07}"/>
                </a:ext>
              </a:extLst>
            </p:cNvPr>
            <p:cNvSpPr txBox="1"/>
            <p:nvPr/>
          </p:nvSpPr>
          <p:spPr>
            <a:xfrm>
              <a:off x="4039756" y="6424765"/>
              <a:ext cx="682687" cy="246221"/>
            </a:xfrm>
            <a:prstGeom prst="rect">
              <a:avLst/>
            </a:prstGeom>
            <a:noFill/>
          </p:spPr>
          <p:txBody>
            <a:bodyPr wrap="square" rtlCol="0">
              <a:spAutoFit/>
            </a:bodyPr>
            <a:lstStyle/>
            <a:p>
              <a:r>
                <a:rPr lang="en-US" altLang="zh-HK" sz="1000">
                  <a:solidFill>
                    <a:srgbClr val="FFFFCC"/>
                  </a:solidFill>
                </a:rPr>
                <a:t>Lovell+14</a:t>
              </a:r>
              <a:endParaRPr lang="zh-HK" altLang="en-US" sz="1000">
                <a:solidFill>
                  <a:srgbClr val="FFFFCC"/>
                </a:solidFill>
              </a:endParaRPr>
            </a:p>
          </p:txBody>
        </p:sp>
      </p:grpSp>
    </p:spTree>
    <p:extLst>
      <p:ext uri="{BB962C8B-B14F-4D97-AF65-F5344CB8AC3E}">
        <p14:creationId xmlns:p14="http://schemas.microsoft.com/office/powerpoint/2010/main" val="30004056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A4C79-874D-AB54-1672-04740587BEC7}"/>
            </a:ext>
          </a:extLst>
        </p:cNvPr>
        <p:cNvGrpSpPr/>
        <p:nvPr/>
      </p:nvGrpSpPr>
      <p:grpSpPr>
        <a:xfrm>
          <a:off x="0" y="0"/>
          <a:ext cx="0" cy="0"/>
          <a:chOff x="0" y="0"/>
          <a:chExt cx="0" cy="0"/>
        </a:xfrm>
      </p:grpSpPr>
      <p:pic>
        <p:nvPicPr>
          <p:cNvPr id="8" name="Picture 6">
            <a:extLst>
              <a:ext uri="{FF2B5EF4-FFF2-40B4-BE49-F238E27FC236}">
                <a16:creationId xmlns:a16="http://schemas.microsoft.com/office/drawing/2014/main" id="{9A88001D-09A3-7E98-8ED8-115F20A3EA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群組 9">
            <a:extLst>
              <a:ext uri="{FF2B5EF4-FFF2-40B4-BE49-F238E27FC236}">
                <a16:creationId xmlns:a16="http://schemas.microsoft.com/office/drawing/2014/main" id="{4A609CB3-2AA2-CDA1-8DCD-48AA8C5C3330}"/>
              </a:ext>
            </a:extLst>
          </p:cNvPr>
          <p:cNvGrpSpPr/>
          <p:nvPr/>
        </p:nvGrpSpPr>
        <p:grpSpPr>
          <a:xfrm>
            <a:off x="4312499" y="393935"/>
            <a:ext cx="7325086" cy="6464065"/>
            <a:chOff x="5074206" y="319705"/>
            <a:chExt cx="7325086" cy="6464065"/>
          </a:xfrm>
        </p:grpSpPr>
        <p:grpSp>
          <p:nvGrpSpPr>
            <p:cNvPr id="4" name="群組 3">
              <a:extLst>
                <a:ext uri="{FF2B5EF4-FFF2-40B4-BE49-F238E27FC236}">
                  <a16:creationId xmlns:a16="http://schemas.microsoft.com/office/drawing/2014/main" id="{A2BC5CE2-ACB0-19B2-4103-08842F7F75A4}"/>
                </a:ext>
              </a:extLst>
            </p:cNvPr>
            <p:cNvGrpSpPr/>
            <p:nvPr/>
          </p:nvGrpSpPr>
          <p:grpSpPr>
            <a:xfrm>
              <a:off x="5074206" y="319705"/>
              <a:ext cx="6940512" cy="6230626"/>
              <a:chOff x="123480" y="315895"/>
              <a:chExt cx="6940512" cy="6230626"/>
            </a:xfrm>
          </p:grpSpPr>
          <p:pic>
            <p:nvPicPr>
              <p:cNvPr id="12" name="圖片 11">
                <a:extLst>
                  <a:ext uri="{FF2B5EF4-FFF2-40B4-BE49-F238E27FC236}">
                    <a16:creationId xmlns:a16="http://schemas.microsoft.com/office/drawing/2014/main" id="{C04E5836-76E5-3F91-DE57-94603AC2069C}"/>
                  </a:ext>
                </a:extLst>
              </p:cNvPr>
              <p:cNvPicPr>
                <a:picLocks noChangeAspect="1"/>
              </p:cNvPicPr>
              <p:nvPr/>
            </p:nvPicPr>
            <p:blipFill>
              <a:blip r:embed="rId4"/>
              <a:srcRect r="813"/>
              <a:stretch/>
            </p:blipFill>
            <p:spPr>
              <a:xfrm>
                <a:off x="123480" y="315895"/>
                <a:ext cx="6940512" cy="6230626"/>
              </a:xfrm>
              <a:prstGeom prst="rect">
                <a:avLst/>
              </a:prstGeom>
            </p:spPr>
          </p:pic>
          <p:grpSp>
            <p:nvGrpSpPr>
              <p:cNvPr id="13" name="群組 12">
                <a:extLst>
                  <a:ext uri="{FF2B5EF4-FFF2-40B4-BE49-F238E27FC236}">
                    <a16:creationId xmlns:a16="http://schemas.microsoft.com/office/drawing/2014/main" id="{6D8FFFE0-BB08-8A90-DA63-C68AB08551E3}"/>
                  </a:ext>
                </a:extLst>
              </p:cNvPr>
              <p:cNvGrpSpPr/>
              <p:nvPr/>
            </p:nvGrpSpPr>
            <p:grpSpPr>
              <a:xfrm>
                <a:off x="2790151" y="341624"/>
                <a:ext cx="1756910" cy="5513957"/>
                <a:chOff x="4608704" y="341623"/>
                <a:chExt cx="1756910" cy="5513957"/>
              </a:xfrm>
            </p:grpSpPr>
            <p:pic>
              <p:nvPicPr>
                <p:cNvPr id="15" name="圖片 14">
                  <a:extLst>
                    <a:ext uri="{FF2B5EF4-FFF2-40B4-BE49-F238E27FC236}">
                      <a16:creationId xmlns:a16="http://schemas.microsoft.com/office/drawing/2014/main" id="{E5247655-A18A-89B9-D1A8-C4AE8DC2500C}"/>
                    </a:ext>
                  </a:extLst>
                </p:cNvPr>
                <p:cNvPicPr>
                  <a:picLocks noChangeAspect="1"/>
                </p:cNvPicPr>
                <p:nvPr/>
              </p:nvPicPr>
              <p:blipFill>
                <a:blip r:embed="rId5"/>
                <a:stretch>
                  <a:fillRect/>
                </a:stretch>
              </p:blipFill>
              <p:spPr>
                <a:xfrm>
                  <a:off x="4616324" y="2334590"/>
                  <a:ext cx="1749290" cy="1742612"/>
                </a:xfrm>
                <a:prstGeom prst="rect">
                  <a:avLst/>
                </a:prstGeom>
              </p:spPr>
            </p:pic>
            <p:sp>
              <p:nvSpPr>
                <p:cNvPr id="16" name="文字方塊 15">
                  <a:extLst>
                    <a:ext uri="{FF2B5EF4-FFF2-40B4-BE49-F238E27FC236}">
                      <a16:creationId xmlns:a16="http://schemas.microsoft.com/office/drawing/2014/main" id="{124C526F-E35F-BFAE-6637-E120C973F4E8}"/>
                    </a:ext>
                  </a:extLst>
                </p:cNvPr>
                <p:cNvSpPr txBox="1"/>
                <p:nvPr/>
              </p:nvSpPr>
              <p:spPr>
                <a:xfrm>
                  <a:off x="4775361" y="341623"/>
                  <a:ext cx="1404730" cy="246221"/>
                </a:xfrm>
                <a:prstGeom prst="rect">
                  <a:avLst/>
                </a:prstGeom>
                <a:solidFill>
                  <a:srgbClr val="FFFFFF"/>
                </a:solidFill>
              </p:spPr>
              <p:txBody>
                <a:bodyPr wrap="square" rtlCol="0">
                  <a:spAutoFit/>
                </a:bodyPr>
                <a:lstStyle/>
                <a:p>
                  <a:pPr algn="ctr"/>
                  <a:r>
                    <a:rPr lang="en-US" altLang="zh-TW" sz="1000"/>
                    <a:t>Smooth Model</a:t>
                  </a:r>
                  <a:endParaRPr lang="zh-TW" altLang="en-US" sz="1000"/>
                </a:p>
              </p:txBody>
            </p:sp>
            <p:sp>
              <p:nvSpPr>
                <p:cNvPr id="17" name="矩形 16">
                  <a:extLst>
                    <a:ext uri="{FF2B5EF4-FFF2-40B4-BE49-F238E27FC236}">
                      <a16:creationId xmlns:a16="http://schemas.microsoft.com/office/drawing/2014/main" id="{86538A1C-95E1-A372-7908-3CDF02D289F4}"/>
                    </a:ext>
                  </a:extLst>
                </p:cNvPr>
                <p:cNvSpPr/>
                <p:nvPr/>
              </p:nvSpPr>
              <p:spPr>
                <a:xfrm>
                  <a:off x="4608704" y="568794"/>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8" name="圖片 17">
                  <a:extLst>
                    <a:ext uri="{FF2B5EF4-FFF2-40B4-BE49-F238E27FC236}">
                      <a16:creationId xmlns:a16="http://schemas.microsoft.com/office/drawing/2014/main" id="{284C25E9-409B-2FFE-D3B9-08C1734B481D}"/>
                    </a:ext>
                  </a:extLst>
                </p:cNvPr>
                <p:cNvPicPr>
                  <a:picLocks noChangeAspect="1"/>
                </p:cNvPicPr>
                <p:nvPr/>
              </p:nvPicPr>
              <p:blipFill>
                <a:blip r:embed="rId6"/>
                <a:stretch>
                  <a:fillRect/>
                </a:stretch>
              </p:blipFill>
              <p:spPr>
                <a:xfrm>
                  <a:off x="4611905" y="4152327"/>
                  <a:ext cx="1718811" cy="1703253"/>
                </a:xfrm>
                <a:prstGeom prst="rect">
                  <a:avLst/>
                </a:prstGeom>
              </p:spPr>
            </p:pic>
          </p:grpSp>
          <p:pic>
            <p:nvPicPr>
              <p:cNvPr id="14" name="圖片 13">
                <a:extLst>
                  <a:ext uri="{FF2B5EF4-FFF2-40B4-BE49-F238E27FC236}">
                    <a16:creationId xmlns:a16="http://schemas.microsoft.com/office/drawing/2014/main" id="{6BC74FE1-2D2E-69B0-A58B-1CDAA9801369}"/>
                  </a:ext>
                </a:extLst>
              </p:cNvPr>
              <p:cNvPicPr>
                <a:picLocks noChangeAspect="1"/>
              </p:cNvPicPr>
              <p:nvPr/>
            </p:nvPicPr>
            <p:blipFill>
              <a:blip r:embed="rId4"/>
              <a:srcRect l="37057" t="-71" r="36620" b="8412"/>
              <a:stretch/>
            </p:blipFill>
            <p:spPr>
              <a:xfrm>
                <a:off x="4552359" y="315895"/>
                <a:ext cx="1841956" cy="5710853"/>
              </a:xfrm>
              <a:prstGeom prst="rect">
                <a:avLst/>
              </a:prstGeom>
            </p:spPr>
          </p:pic>
        </p:grpSp>
        <p:sp>
          <p:nvSpPr>
            <p:cNvPr id="19" name="文字方塊 18">
              <a:extLst>
                <a:ext uri="{FF2B5EF4-FFF2-40B4-BE49-F238E27FC236}">
                  <a16:creationId xmlns:a16="http://schemas.microsoft.com/office/drawing/2014/main" id="{A9D34B2D-E375-CA76-2092-E0A38DEA793F}"/>
                </a:ext>
              </a:extLst>
            </p:cNvPr>
            <p:cNvSpPr txBox="1"/>
            <p:nvPr/>
          </p:nvSpPr>
          <p:spPr>
            <a:xfrm>
              <a:off x="9756949" y="6537549"/>
              <a:ext cx="2642343" cy="246221"/>
            </a:xfrm>
            <a:prstGeom prst="rect">
              <a:avLst/>
            </a:prstGeom>
            <a:noFill/>
          </p:spPr>
          <p:txBody>
            <a:bodyPr wrap="square" rtlCol="0">
              <a:spAutoFit/>
            </a:bodyPr>
            <a:lstStyle/>
            <a:p>
              <a:r>
                <a:rPr lang="en-US" altLang="zh-HK" sz="1000">
                  <a:solidFill>
                    <a:srgbClr val="FFFFCC"/>
                  </a:solidFill>
                </a:rPr>
                <a:t>Modified from Broadhurst, Li, </a:t>
              </a:r>
              <a:r>
                <a:rPr lang="en-US" altLang="zh-HK" sz="1000" err="1">
                  <a:solidFill>
                    <a:srgbClr val="FFFFCC"/>
                  </a:solidFill>
                </a:rPr>
                <a:t>Amruth</a:t>
              </a:r>
              <a:r>
                <a:rPr lang="en-US" altLang="zh-HK" sz="1000">
                  <a:solidFill>
                    <a:srgbClr val="FFFFCC"/>
                  </a:solidFill>
                </a:rPr>
                <a:t> + 24</a:t>
              </a:r>
              <a:endParaRPr lang="zh-HK" altLang="en-US" sz="1000">
                <a:solidFill>
                  <a:srgbClr val="FFFFCC"/>
                </a:solidFill>
              </a:endParaRPr>
            </a:p>
          </p:txBody>
        </p:sp>
      </p:grpSp>
      <p:sp>
        <p:nvSpPr>
          <p:cNvPr id="11" name="箭號: 向右 10">
            <a:extLst>
              <a:ext uri="{FF2B5EF4-FFF2-40B4-BE49-F238E27FC236}">
                <a16:creationId xmlns:a16="http://schemas.microsoft.com/office/drawing/2014/main" id="{1A2CA7D8-5D61-6723-1E1F-C0914E6427A8}"/>
              </a:ext>
            </a:extLst>
          </p:cNvPr>
          <p:cNvSpPr/>
          <p:nvPr/>
        </p:nvSpPr>
        <p:spPr>
          <a:xfrm>
            <a:off x="2000263" y="628164"/>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Change in Surface Mass Density</a:t>
            </a:r>
            <a:endParaRPr lang="zh-TW" altLang="en-US"/>
          </a:p>
        </p:txBody>
      </p:sp>
      <p:sp>
        <p:nvSpPr>
          <p:cNvPr id="20" name="箭號: 向右 19">
            <a:extLst>
              <a:ext uri="{FF2B5EF4-FFF2-40B4-BE49-F238E27FC236}">
                <a16:creationId xmlns:a16="http://schemas.microsoft.com/office/drawing/2014/main" id="{FC91EEF7-F32F-23DE-DAAC-27F547AAB019}"/>
              </a:ext>
            </a:extLst>
          </p:cNvPr>
          <p:cNvSpPr/>
          <p:nvPr/>
        </p:nvSpPr>
        <p:spPr>
          <a:xfrm>
            <a:off x="2053864" y="2411736"/>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Parity</a:t>
            </a:r>
            <a:endParaRPr lang="zh-TW" altLang="en-US"/>
          </a:p>
        </p:txBody>
      </p:sp>
      <p:sp>
        <p:nvSpPr>
          <p:cNvPr id="21" name="箭號: 向右 20">
            <a:extLst>
              <a:ext uri="{FF2B5EF4-FFF2-40B4-BE49-F238E27FC236}">
                <a16:creationId xmlns:a16="http://schemas.microsoft.com/office/drawing/2014/main" id="{DF8812CE-DB01-A520-DD7B-DAC4F7631AD1}"/>
              </a:ext>
            </a:extLst>
          </p:cNvPr>
          <p:cNvSpPr/>
          <p:nvPr/>
        </p:nvSpPr>
        <p:spPr>
          <a:xfrm>
            <a:off x="2053864" y="4230368"/>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Transient Detection Rate</a:t>
            </a:r>
            <a:endParaRPr lang="zh-TW" altLang="en-US"/>
          </a:p>
        </p:txBody>
      </p:sp>
      <p:sp>
        <p:nvSpPr>
          <p:cNvPr id="2" name="箭號: 向下 1">
            <a:extLst>
              <a:ext uri="{FF2B5EF4-FFF2-40B4-BE49-F238E27FC236}">
                <a16:creationId xmlns:a16="http://schemas.microsoft.com/office/drawing/2014/main" id="{900ABA0C-E37F-B010-9836-6D41362EC639}"/>
              </a:ext>
            </a:extLst>
          </p:cNvPr>
          <p:cNvSpPr/>
          <p:nvPr/>
        </p:nvSpPr>
        <p:spPr>
          <a:xfrm>
            <a:off x="9141478" y="12559"/>
            <a:ext cx="1041755" cy="22088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矩形 5">
            <a:extLst>
              <a:ext uri="{FF2B5EF4-FFF2-40B4-BE49-F238E27FC236}">
                <a16:creationId xmlns:a16="http://schemas.microsoft.com/office/drawing/2014/main" id="{BB1022F7-B359-EC99-807A-361F11D702FC}"/>
              </a:ext>
            </a:extLst>
          </p:cNvPr>
          <p:cNvSpPr/>
          <p:nvPr/>
        </p:nvSpPr>
        <p:spPr>
          <a:xfrm>
            <a:off x="8813972" y="2435248"/>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2" name="矩形 21">
            <a:extLst>
              <a:ext uri="{FF2B5EF4-FFF2-40B4-BE49-F238E27FC236}">
                <a16:creationId xmlns:a16="http://schemas.microsoft.com/office/drawing/2014/main" id="{8C59C73D-8D1B-887D-6587-A40ACCC89B6D}"/>
              </a:ext>
            </a:extLst>
          </p:cNvPr>
          <p:cNvSpPr/>
          <p:nvPr/>
        </p:nvSpPr>
        <p:spPr>
          <a:xfrm>
            <a:off x="8822717" y="4231106"/>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副標題 4">
            <a:extLst>
              <a:ext uri="{FF2B5EF4-FFF2-40B4-BE49-F238E27FC236}">
                <a16:creationId xmlns:a16="http://schemas.microsoft.com/office/drawing/2014/main" id="{CBC5BE26-D806-8362-4349-26D136B670E6}"/>
              </a:ext>
            </a:extLst>
          </p:cNvPr>
          <p:cNvSpPr txBox="1">
            <a:spLocks/>
          </p:cNvSpPr>
          <p:nvPr/>
        </p:nvSpPr>
        <p:spPr>
          <a:xfrm>
            <a:off x="1219037" y="1392495"/>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Density Modulation</a:t>
            </a:r>
            <a:br>
              <a:rPr lang="en-US" altLang="zh-TW" sz="2200">
                <a:solidFill>
                  <a:srgbClr val="FFFFCC"/>
                </a:solidFill>
                <a:cs typeface="Calibri Light"/>
              </a:rPr>
            </a:br>
            <a:r>
              <a:rPr lang="en-US" altLang="zh-TW" sz="2200">
                <a:solidFill>
                  <a:srgbClr val="FF0000"/>
                </a:solidFill>
                <a:cs typeface="Calibri Light"/>
              </a:rPr>
              <a:t>Positive </a:t>
            </a:r>
            <a:r>
              <a:rPr lang="en-US" altLang="zh-TW" sz="2200">
                <a:solidFill>
                  <a:srgbClr val="FFFFCC"/>
                </a:solidFill>
                <a:cs typeface="Calibri Light"/>
              </a:rPr>
              <a:t>&amp;</a:t>
            </a:r>
            <a:r>
              <a:rPr lang="en-US" altLang="zh-TW" sz="2200">
                <a:solidFill>
                  <a:srgbClr val="FF0000"/>
                </a:solidFill>
                <a:cs typeface="Calibri Light"/>
              </a:rPr>
              <a:t> </a:t>
            </a:r>
            <a:r>
              <a:rPr lang="en-US" altLang="zh-TW" sz="2200">
                <a:solidFill>
                  <a:srgbClr val="00B0F0"/>
                </a:solidFill>
                <a:cs typeface="Calibri Light"/>
              </a:rPr>
              <a:t>Negative</a:t>
            </a:r>
            <a:r>
              <a:rPr lang="en-US" altLang="zh-TW" sz="2200">
                <a:solidFill>
                  <a:srgbClr val="FFFFCC"/>
                </a:solidFill>
                <a:cs typeface="Calibri Light"/>
              </a:rPr>
              <a:t> Mass</a:t>
            </a:r>
            <a:endParaRPr lang="en-US" altLang="zh-TW" sz="2200">
              <a:solidFill>
                <a:srgbClr val="FFD966"/>
              </a:solidFill>
              <a:cs typeface="Calibri Light"/>
            </a:endParaRPr>
          </a:p>
        </p:txBody>
      </p:sp>
      <p:sp>
        <p:nvSpPr>
          <p:cNvPr id="3" name="文字方塊 2">
            <a:extLst>
              <a:ext uri="{FF2B5EF4-FFF2-40B4-BE49-F238E27FC236}">
                <a16:creationId xmlns:a16="http://schemas.microsoft.com/office/drawing/2014/main" id="{9FF65A6F-AF03-A566-27C2-F99618F9AA5B}"/>
              </a:ext>
            </a:extLst>
          </p:cNvPr>
          <p:cNvSpPr txBox="1"/>
          <p:nvPr/>
        </p:nvSpPr>
        <p:spPr>
          <a:xfrm>
            <a:off x="7118862" y="2553641"/>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5" name="文字方塊 4">
            <a:extLst>
              <a:ext uri="{FF2B5EF4-FFF2-40B4-BE49-F238E27FC236}">
                <a16:creationId xmlns:a16="http://schemas.microsoft.com/office/drawing/2014/main" id="{535D01D0-C186-BECB-7F4D-BC44B29D5C00}"/>
              </a:ext>
            </a:extLst>
          </p:cNvPr>
          <p:cNvSpPr txBox="1"/>
          <p:nvPr/>
        </p:nvSpPr>
        <p:spPr>
          <a:xfrm>
            <a:off x="8003537" y="2543245"/>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9" name="文字方塊 8">
            <a:extLst>
              <a:ext uri="{FF2B5EF4-FFF2-40B4-BE49-F238E27FC236}">
                <a16:creationId xmlns:a16="http://schemas.microsoft.com/office/drawing/2014/main" id="{D83A73F4-DB16-697D-BCE2-BA99CF811EA4}"/>
              </a:ext>
            </a:extLst>
          </p:cNvPr>
          <p:cNvSpPr txBox="1"/>
          <p:nvPr/>
        </p:nvSpPr>
        <p:spPr>
          <a:xfrm>
            <a:off x="270010" y="6104788"/>
            <a:ext cx="1182176" cy="246221"/>
          </a:xfrm>
          <a:prstGeom prst="rect">
            <a:avLst/>
          </a:prstGeom>
          <a:noFill/>
        </p:spPr>
        <p:txBody>
          <a:bodyPr wrap="square" rtlCol="0">
            <a:spAutoFit/>
          </a:bodyPr>
          <a:lstStyle/>
          <a:p>
            <a:r>
              <a:rPr lang="en-US" altLang="zh-HK" sz="1000" dirty="0">
                <a:solidFill>
                  <a:srgbClr val="FFFFCC"/>
                </a:solidFill>
              </a:rPr>
              <a:t>Schive+14</a:t>
            </a:r>
            <a:endParaRPr lang="zh-HK" altLang="en-US" sz="1000" dirty="0">
              <a:solidFill>
                <a:srgbClr val="FFFFCC"/>
              </a:solidFill>
            </a:endParaRPr>
          </a:p>
        </p:txBody>
      </p:sp>
      <p:grpSp>
        <p:nvGrpSpPr>
          <p:cNvPr id="30" name="群組 29">
            <a:extLst>
              <a:ext uri="{FF2B5EF4-FFF2-40B4-BE49-F238E27FC236}">
                <a16:creationId xmlns:a16="http://schemas.microsoft.com/office/drawing/2014/main" id="{B841FD55-2ECF-F029-6058-765E4875C449}"/>
              </a:ext>
            </a:extLst>
          </p:cNvPr>
          <p:cNvGrpSpPr/>
          <p:nvPr/>
        </p:nvGrpSpPr>
        <p:grpSpPr>
          <a:xfrm>
            <a:off x="270010" y="2344213"/>
            <a:ext cx="6621370" cy="3794588"/>
            <a:chOff x="4289315" y="2387303"/>
            <a:chExt cx="7767028" cy="4272892"/>
          </a:xfrm>
        </p:grpSpPr>
        <p:pic>
          <p:nvPicPr>
            <p:cNvPr id="7" name="圖片 6">
              <a:extLst>
                <a:ext uri="{FF2B5EF4-FFF2-40B4-BE49-F238E27FC236}">
                  <a16:creationId xmlns:a16="http://schemas.microsoft.com/office/drawing/2014/main" id="{5ACE7296-D01F-2819-6C38-9F054EE16E51}"/>
                </a:ext>
              </a:extLst>
            </p:cNvPr>
            <p:cNvPicPr>
              <a:picLocks noChangeAspect="1"/>
            </p:cNvPicPr>
            <p:nvPr/>
          </p:nvPicPr>
          <p:blipFill>
            <a:blip r:embed="rId7"/>
            <a:stretch>
              <a:fillRect/>
            </a:stretch>
          </p:blipFill>
          <p:spPr>
            <a:xfrm>
              <a:off x="4293094" y="2387303"/>
              <a:ext cx="7763249" cy="4272892"/>
            </a:xfrm>
            <a:prstGeom prst="rect">
              <a:avLst/>
            </a:prstGeom>
          </p:spPr>
        </p:pic>
        <p:pic>
          <p:nvPicPr>
            <p:cNvPr id="24" name="圖片 23">
              <a:extLst>
                <a:ext uri="{FF2B5EF4-FFF2-40B4-BE49-F238E27FC236}">
                  <a16:creationId xmlns:a16="http://schemas.microsoft.com/office/drawing/2014/main" id="{DF527F74-30BF-F542-1C03-BDDADEA5C1BB}"/>
                </a:ext>
              </a:extLst>
            </p:cNvPr>
            <p:cNvPicPr>
              <a:picLocks noChangeAspect="1"/>
            </p:cNvPicPr>
            <p:nvPr/>
          </p:nvPicPr>
          <p:blipFill>
            <a:blip r:embed="rId8"/>
            <a:stretch>
              <a:fillRect/>
            </a:stretch>
          </p:blipFill>
          <p:spPr>
            <a:xfrm>
              <a:off x="4289315" y="2411736"/>
              <a:ext cx="3694124" cy="637534"/>
            </a:xfrm>
            <a:prstGeom prst="rect">
              <a:avLst/>
            </a:prstGeom>
          </p:spPr>
        </p:pic>
      </p:grpSp>
      <p:sp>
        <p:nvSpPr>
          <p:cNvPr id="25" name="文字方塊 24">
            <a:extLst>
              <a:ext uri="{FF2B5EF4-FFF2-40B4-BE49-F238E27FC236}">
                <a16:creationId xmlns:a16="http://schemas.microsoft.com/office/drawing/2014/main" id="{5F9D2261-59B8-E463-181C-CF33505B6897}"/>
              </a:ext>
            </a:extLst>
          </p:cNvPr>
          <p:cNvSpPr txBox="1"/>
          <p:nvPr/>
        </p:nvSpPr>
        <p:spPr>
          <a:xfrm>
            <a:off x="5311122" y="394599"/>
            <a:ext cx="1404730" cy="24622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sp>
        <p:nvSpPr>
          <p:cNvPr id="26" name="文字方塊 25">
            <a:extLst>
              <a:ext uri="{FF2B5EF4-FFF2-40B4-BE49-F238E27FC236}">
                <a16:creationId xmlns:a16="http://schemas.microsoft.com/office/drawing/2014/main" id="{FC6054AA-099E-A956-8ED9-2062984D61FD}"/>
              </a:ext>
            </a:extLst>
          </p:cNvPr>
          <p:cNvSpPr txBox="1"/>
          <p:nvPr/>
        </p:nvSpPr>
        <p:spPr>
          <a:xfrm>
            <a:off x="8950272" y="390454"/>
            <a:ext cx="1404730" cy="246221"/>
          </a:xfrm>
          <a:prstGeom prst="rect">
            <a:avLst/>
          </a:prstGeom>
          <a:solidFill>
            <a:srgbClr val="FFFFFF"/>
          </a:solidFill>
        </p:spPr>
        <p:txBody>
          <a:bodyPr wrap="square" rtlCol="0">
            <a:spAutoFit/>
          </a:bodyPr>
          <a:lstStyle/>
          <a:p>
            <a:pPr algn="ctr"/>
            <a:r>
              <a:rPr lang="en-US" altLang="zh-TW" sz="1000" dirty="0"/>
              <a:t>Density Modulations</a:t>
            </a:r>
          </a:p>
        </p:txBody>
      </p:sp>
      <p:sp>
        <p:nvSpPr>
          <p:cNvPr id="27" name="文字方塊 26">
            <a:extLst>
              <a:ext uri="{FF2B5EF4-FFF2-40B4-BE49-F238E27FC236}">
                <a16:creationId xmlns:a16="http://schemas.microsoft.com/office/drawing/2014/main" id="{FB42CBFE-B92C-2202-51D8-8874AB991C29}"/>
              </a:ext>
            </a:extLst>
          </p:cNvPr>
          <p:cNvSpPr txBox="1"/>
          <p:nvPr/>
        </p:nvSpPr>
        <p:spPr>
          <a:xfrm>
            <a:off x="6979170" y="409504"/>
            <a:ext cx="1763424" cy="246221"/>
          </a:xfrm>
          <a:prstGeom prst="rect">
            <a:avLst/>
          </a:prstGeom>
          <a:solidFill>
            <a:srgbClr val="FFFFFF"/>
          </a:solidFill>
        </p:spPr>
        <p:txBody>
          <a:bodyPr wrap="square" rtlCol="0">
            <a:spAutoFit/>
          </a:bodyPr>
          <a:lstStyle/>
          <a:p>
            <a:pPr algn="ctr"/>
            <a:r>
              <a:rPr lang="en-US" altLang="zh-TW" sz="1000" dirty="0"/>
              <a:t>Smooth Model + microlenses</a:t>
            </a:r>
            <a:endParaRPr lang="zh-TW" altLang="en-US" sz="1000" dirty="0"/>
          </a:p>
        </p:txBody>
      </p:sp>
      <p:sp>
        <p:nvSpPr>
          <p:cNvPr id="28" name="文字方塊 27">
            <a:extLst>
              <a:ext uri="{FF2B5EF4-FFF2-40B4-BE49-F238E27FC236}">
                <a16:creationId xmlns:a16="http://schemas.microsoft.com/office/drawing/2014/main" id="{D9F57193-25BE-7A86-9951-4F15684603F1}"/>
              </a:ext>
            </a:extLst>
          </p:cNvPr>
          <p:cNvSpPr txBox="1"/>
          <p:nvPr/>
        </p:nvSpPr>
        <p:spPr>
          <a:xfrm>
            <a:off x="5252720" y="404759"/>
            <a:ext cx="1483452" cy="246221"/>
          </a:xfrm>
          <a:prstGeom prst="rect">
            <a:avLst/>
          </a:prstGeom>
          <a:solidFill>
            <a:srgbClr val="FFFFFF"/>
          </a:solidFill>
        </p:spPr>
        <p:txBody>
          <a:bodyPr wrap="square" rtlCol="0">
            <a:spAutoFit/>
          </a:bodyPr>
          <a:lstStyle/>
          <a:p>
            <a:pPr algn="ctr"/>
            <a:r>
              <a:rPr lang="en-US" altLang="zh-TW" sz="1000" dirty="0" err="1"/>
              <a:t>Subhaloes</a:t>
            </a:r>
            <a:r>
              <a:rPr lang="en-US" altLang="zh-TW" sz="1000" dirty="0"/>
              <a:t> + microlenses</a:t>
            </a:r>
          </a:p>
        </p:txBody>
      </p:sp>
      <p:sp>
        <p:nvSpPr>
          <p:cNvPr id="29" name="文字方塊 28">
            <a:extLst>
              <a:ext uri="{FF2B5EF4-FFF2-40B4-BE49-F238E27FC236}">
                <a16:creationId xmlns:a16="http://schemas.microsoft.com/office/drawing/2014/main" id="{BEF2D0E2-D689-487C-389E-7457183D4DEC}"/>
              </a:ext>
            </a:extLst>
          </p:cNvPr>
          <p:cNvSpPr txBox="1"/>
          <p:nvPr/>
        </p:nvSpPr>
        <p:spPr>
          <a:xfrm>
            <a:off x="8607883" y="394881"/>
            <a:ext cx="2110162" cy="246221"/>
          </a:xfrm>
          <a:prstGeom prst="rect">
            <a:avLst/>
          </a:prstGeom>
          <a:solidFill>
            <a:srgbClr val="FFFFFF"/>
          </a:solidFill>
        </p:spPr>
        <p:txBody>
          <a:bodyPr wrap="square" rtlCol="0">
            <a:spAutoFit/>
          </a:bodyPr>
          <a:lstStyle/>
          <a:p>
            <a:pPr algn="ctr"/>
            <a:r>
              <a:rPr lang="en-US" altLang="zh-TW" sz="1000" dirty="0"/>
              <a:t>Density Modulations + microlenses</a:t>
            </a:r>
          </a:p>
        </p:txBody>
      </p:sp>
    </p:spTree>
    <p:extLst>
      <p:ext uri="{BB962C8B-B14F-4D97-AF65-F5344CB8AC3E}">
        <p14:creationId xmlns:p14="http://schemas.microsoft.com/office/powerpoint/2010/main" val="10678152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0A8219-3B0A-A7F2-8630-A2531B3E951E}"/>
            </a:ext>
          </a:extLst>
        </p:cNvPr>
        <p:cNvGrpSpPr/>
        <p:nvPr/>
      </p:nvGrpSpPr>
      <p:grpSpPr>
        <a:xfrm>
          <a:off x="0" y="0"/>
          <a:ext cx="0" cy="0"/>
          <a:chOff x="0" y="0"/>
          <a:chExt cx="0" cy="0"/>
        </a:xfrm>
      </p:grpSpPr>
      <p:pic>
        <p:nvPicPr>
          <p:cNvPr id="8" name="Picture 6">
            <a:extLst>
              <a:ext uri="{FF2B5EF4-FFF2-40B4-BE49-F238E27FC236}">
                <a16:creationId xmlns:a16="http://schemas.microsoft.com/office/drawing/2014/main" id="{5E5FC1ED-F809-0D36-E2CF-A275C4581C9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群組 9">
            <a:extLst>
              <a:ext uri="{FF2B5EF4-FFF2-40B4-BE49-F238E27FC236}">
                <a16:creationId xmlns:a16="http://schemas.microsoft.com/office/drawing/2014/main" id="{12BD0972-EE78-4F05-311A-61BF44F5759A}"/>
              </a:ext>
            </a:extLst>
          </p:cNvPr>
          <p:cNvGrpSpPr/>
          <p:nvPr/>
        </p:nvGrpSpPr>
        <p:grpSpPr>
          <a:xfrm>
            <a:off x="4312499" y="393935"/>
            <a:ext cx="7325086" cy="6464065"/>
            <a:chOff x="5074206" y="319705"/>
            <a:chExt cx="7325086" cy="6464065"/>
          </a:xfrm>
        </p:grpSpPr>
        <p:grpSp>
          <p:nvGrpSpPr>
            <p:cNvPr id="4" name="群組 3">
              <a:extLst>
                <a:ext uri="{FF2B5EF4-FFF2-40B4-BE49-F238E27FC236}">
                  <a16:creationId xmlns:a16="http://schemas.microsoft.com/office/drawing/2014/main" id="{BAD21F6F-981D-EADB-DE99-B8015425E5B6}"/>
                </a:ext>
              </a:extLst>
            </p:cNvPr>
            <p:cNvGrpSpPr/>
            <p:nvPr/>
          </p:nvGrpSpPr>
          <p:grpSpPr>
            <a:xfrm>
              <a:off x="5074206" y="319705"/>
              <a:ext cx="6940512" cy="6230626"/>
              <a:chOff x="123480" y="315895"/>
              <a:chExt cx="6940512" cy="6230626"/>
            </a:xfrm>
          </p:grpSpPr>
          <p:pic>
            <p:nvPicPr>
              <p:cNvPr id="12" name="圖片 11">
                <a:extLst>
                  <a:ext uri="{FF2B5EF4-FFF2-40B4-BE49-F238E27FC236}">
                    <a16:creationId xmlns:a16="http://schemas.microsoft.com/office/drawing/2014/main" id="{501B265A-F160-5FC6-5CAB-2BF654C8770D}"/>
                  </a:ext>
                </a:extLst>
              </p:cNvPr>
              <p:cNvPicPr>
                <a:picLocks noChangeAspect="1"/>
              </p:cNvPicPr>
              <p:nvPr/>
            </p:nvPicPr>
            <p:blipFill>
              <a:blip r:embed="rId4"/>
              <a:srcRect r="813"/>
              <a:stretch/>
            </p:blipFill>
            <p:spPr>
              <a:xfrm>
                <a:off x="123480" y="315895"/>
                <a:ext cx="6940512" cy="6230626"/>
              </a:xfrm>
              <a:prstGeom prst="rect">
                <a:avLst/>
              </a:prstGeom>
            </p:spPr>
          </p:pic>
          <p:grpSp>
            <p:nvGrpSpPr>
              <p:cNvPr id="13" name="群組 12">
                <a:extLst>
                  <a:ext uri="{FF2B5EF4-FFF2-40B4-BE49-F238E27FC236}">
                    <a16:creationId xmlns:a16="http://schemas.microsoft.com/office/drawing/2014/main" id="{F6A12F9E-8D47-DFEE-767D-18B2BFD7C38B}"/>
                  </a:ext>
                </a:extLst>
              </p:cNvPr>
              <p:cNvGrpSpPr/>
              <p:nvPr/>
            </p:nvGrpSpPr>
            <p:grpSpPr>
              <a:xfrm>
                <a:off x="2790151" y="341624"/>
                <a:ext cx="1756910" cy="5513957"/>
                <a:chOff x="4608704" y="341623"/>
                <a:chExt cx="1756910" cy="5513957"/>
              </a:xfrm>
            </p:grpSpPr>
            <p:pic>
              <p:nvPicPr>
                <p:cNvPr id="15" name="圖片 14">
                  <a:extLst>
                    <a:ext uri="{FF2B5EF4-FFF2-40B4-BE49-F238E27FC236}">
                      <a16:creationId xmlns:a16="http://schemas.microsoft.com/office/drawing/2014/main" id="{A3FF2F04-8E02-9D6F-DCDF-F91776586274}"/>
                    </a:ext>
                  </a:extLst>
                </p:cNvPr>
                <p:cNvPicPr>
                  <a:picLocks noChangeAspect="1"/>
                </p:cNvPicPr>
                <p:nvPr/>
              </p:nvPicPr>
              <p:blipFill>
                <a:blip r:embed="rId5"/>
                <a:stretch>
                  <a:fillRect/>
                </a:stretch>
              </p:blipFill>
              <p:spPr>
                <a:xfrm>
                  <a:off x="4616324" y="2334590"/>
                  <a:ext cx="1749290" cy="1742612"/>
                </a:xfrm>
                <a:prstGeom prst="rect">
                  <a:avLst/>
                </a:prstGeom>
              </p:spPr>
            </p:pic>
            <p:sp>
              <p:nvSpPr>
                <p:cNvPr id="16" name="文字方塊 15">
                  <a:extLst>
                    <a:ext uri="{FF2B5EF4-FFF2-40B4-BE49-F238E27FC236}">
                      <a16:creationId xmlns:a16="http://schemas.microsoft.com/office/drawing/2014/main" id="{96860DF1-E2CA-43D0-F530-029CB18667E7}"/>
                    </a:ext>
                  </a:extLst>
                </p:cNvPr>
                <p:cNvSpPr txBox="1"/>
                <p:nvPr/>
              </p:nvSpPr>
              <p:spPr>
                <a:xfrm>
                  <a:off x="4775361" y="341623"/>
                  <a:ext cx="1404730" cy="246221"/>
                </a:xfrm>
                <a:prstGeom prst="rect">
                  <a:avLst/>
                </a:prstGeom>
                <a:solidFill>
                  <a:srgbClr val="FFFFFF"/>
                </a:solidFill>
              </p:spPr>
              <p:txBody>
                <a:bodyPr wrap="square" rtlCol="0">
                  <a:spAutoFit/>
                </a:bodyPr>
                <a:lstStyle/>
                <a:p>
                  <a:pPr algn="ctr"/>
                  <a:r>
                    <a:rPr lang="en-US" altLang="zh-TW" sz="1000"/>
                    <a:t>Smooth Model</a:t>
                  </a:r>
                  <a:endParaRPr lang="zh-TW" altLang="en-US" sz="1000"/>
                </a:p>
              </p:txBody>
            </p:sp>
            <p:sp>
              <p:nvSpPr>
                <p:cNvPr id="17" name="矩形 16">
                  <a:extLst>
                    <a:ext uri="{FF2B5EF4-FFF2-40B4-BE49-F238E27FC236}">
                      <a16:creationId xmlns:a16="http://schemas.microsoft.com/office/drawing/2014/main" id="{21B22BF5-BE59-571B-20CD-4947810D0C97}"/>
                    </a:ext>
                  </a:extLst>
                </p:cNvPr>
                <p:cNvSpPr/>
                <p:nvPr/>
              </p:nvSpPr>
              <p:spPr>
                <a:xfrm>
                  <a:off x="4608704" y="568794"/>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8" name="圖片 17">
                  <a:extLst>
                    <a:ext uri="{FF2B5EF4-FFF2-40B4-BE49-F238E27FC236}">
                      <a16:creationId xmlns:a16="http://schemas.microsoft.com/office/drawing/2014/main" id="{9A06A952-FEF8-4C6D-92D3-50AD2A2E344D}"/>
                    </a:ext>
                  </a:extLst>
                </p:cNvPr>
                <p:cNvPicPr>
                  <a:picLocks noChangeAspect="1"/>
                </p:cNvPicPr>
                <p:nvPr/>
              </p:nvPicPr>
              <p:blipFill>
                <a:blip r:embed="rId6"/>
                <a:stretch>
                  <a:fillRect/>
                </a:stretch>
              </p:blipFill>
              <p:spPr>
                <a:xfrm>
                  <a:off x="4611905" y="4152327"/>
                  <a:ext cx="1718811" cy="1703253"/>
                </a:xfrm>
                <a:prstGeom prst="rect">
                  <a:avLst/>
                </a:prstGeom>
              </p:spPr>
            </p:pic>
          </p:grpSp>
          <p:pic>
            <p:nvPicPr>
              <p:cNvPr id="14" name="圖片 13">
                <a:extLst>
                  <a:ext uri="{FF2B5EF4-FFF2-40B4-BE49-F238E27FC236}">
                    <a16:creationId xmlns:a16="http://schemas.microsoft.com/office/drawing/2014/main" id="{04B18B1F-1484-4348-41B4-16901BBDE3A8}"/>
                  </a:ext>
                </a:extLst>
              </p:cNvPr>
              <p:cNvPicPr>
                <a:picLocks noChangeAspect="1"/>
              </p:cNvPicPr>
              <p:nvPr/>
            </p:nvPicPr>
            <p:blipFill>
              <a:blip r:embed="rId4"/>
              <a:srcRect l="37057" t="-71" r="36620" b="8412"/>
              <a:stretch/>
            </p:blipFill>
            <p:spPr>
              <a:xfrm>
                <a:off x="4552359" y="315895"/>
                <a:ext cx="1841956" cy="5710853"/>
              </a:xfrm>
              <a:prstGeom prst="rect">
                <a:avLst/>
              </a:prstGeom>
            </p:spPr>
          </p:pic>
        </p:grpSp>
        <p:sp>
          <p:nvSpPr>
            <p:cNvPr id="19" name="文字方塊 18">
              <a:extLst>
                <a:ext uri="{FF2B5EF4-FFF2-40B4-BE49-F238E27FC236}">
                  <a16:creationId xmlns:a16="http://schemas.microsoft.com/office/drawing/2014/main" id="{E7A4385E-6FCB-5B2F-888E-99CE90131F10}"/>
                </a:ext>
              </a:extLst>
            </p:cNvPr>
            <p:cNvSpPr txBox="1"/>
            <p:nvPr/>
          </p:nvSpPr>
          <p:spPr>
            <a:xfrm>
              <a:off x="9756949" y="6537549"/>
              <a:ext cx="2642343" cy="246221"/>
            </a:xfrm>
            <a:prstGeom prst="rect">
              <a:avLst/>
            </a:prstGeom>
            <a:noFill/>
          </p:spPr>
          <p:txBody>
            <a:bodyPr wrap="square" rtlCol="0">
              <a:spAutoFit/>
            </a:bodyPr>
            <a:lstStyle/>
            <a:p>
              <a:r>
                <a:rPr lang="en-US" altLang="zh-HK" sz="1000">
                  <a:solidFill>
                    <a:srgbClr val="FFFFCC"/>
                  </a:solidFill>
                </a:rPr>
                <a:t>Modified from Broadhurst, Li, </a:t>
              </a:r>
              <a:r>
                <a:rPr lang="en-US" altLang="zh-HK" sz="1000" err="1">
                  <a:solidFill>
                    <a:srgbClr val="FFFFCC"/>
                  </a:solidFill>
                </a:rPr>
                <a:t>Amruth</a:t>
              </a:r>
              <a:r>
                <a:rPr lang="en-US" altLang="zh-HK" sz="1000">
                  <a:solidFill>
                    <a:srgbClr val="FFFFCC"/>
                  </a:solidFill>
                </a:rPr>
                <a:t> + 24</a:t>
              </a:r>
              <a:endParaRPr lang="zh-HK" altLang="en-US" sz="1000">
                <a:solidFill>
                  <a:srgbClr val="FFFFCC"/>
                </a:solidFill>
              </a:endParaRPr>
            </a:p>
          </p:txBody>
        </p:sp>
      </p:grpSp>
      <p:sp>
        <p:nvSpPr>
          <p:cNvPr id="11" name="箭號: 向右 10">
            <a:extLst>
              <a:ext uri="{FF2B5EF4-FFF2-40B4-BE49-F238E27FC236}">
                <a16:creationId xmlns:a16="http://schemas.microsoft.com/office/drawing/2014/main" id="{587AC9A5-33F9-0494-001E-03906E75A5AF}"/>
              </a:ext>
            </a:extLst>
          </p:cNvPr>
          <p:cNvSpPr/>
          <p:nvPr/>
        </p:nvSpPr>
        <p:spPr>
          <a:xfrm>
            <a:off x="2000263" y="628164"/>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Change in Surface Mass Density</a:t>
            </a:r>
            <a:endParaRPr lang="zh-TW" altLang="en-US"/>
          </a:p>
        </p:txBody>
      </p:sp>
      <p:sp>
        <p:nvSpPr>
          <p:cNvPr id="20" name="箭號: 向右 19">
            <a:extLst>
              <a:ext uri="{FF2B5EF4-FFF2-40B4-BE49-F238E27FC236}">
                <a16:creationId xmlns:a16="http://schemas.microsoft.com/office/drawing/2014/main" id="{62C9E7AB-08EC-2CCA-FD21-B30F00411FA7}"/>
              </a:ext>
            </a:extLst>
          </p:cNvPr>
          <p:cNvSpPr/>
          <p:nvPr/>
        </p:nvSpPr>
        <p:spPr>
          <a:xfrm>
            <a:off x="2053864" y="2411736"/>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Parity</a:t>
            </a:r>
            <a:endParaRPr lang="zh-TW" altLang="en-US"/>
          </a:p>
        </p:txBody>
      </p:sp>
      <p:sp>
        <p:nvSpPr>
          <p:cNvPr id="21" name="箭號: 向右 20">
            <a:extLst>
              <a:ext uri="{FF2B5EF4-FFF2-40B4-BE49-F238E27FC236}">
                <a16:creationId xmlns:a16="http://schemas.microsoft.com/office/drawing/2014/main" id="{ED24A364-F057-7669-68BB-7F40B0B8AAC0}"/>
              </a:ext>
            </a:extLst>
          </p:cNvPr>
          <p:cNvSpPr/>
          <p:nvPr/>
        </p:nvSpPr>
        <p:spPr>
          <a:xfrm>
            <a:off x="2053864" y="4230368"/>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Transient Detection Rate</a:t>
            </a:r>
            <a:endParaRPr lang="zh-TW" altLang="en-US"/>
          </a:p>
        </p:txBody>
      </p:sp>
      <p:sp>
        <p:nvSpPr>
          <p:cNvPr id="2" name="箭號: 向下 1">
            <a:extLst>
              <a:ext uri="{FF2B5EF4-FFF2-40B4-BE49-F238E27FC236}">
                <a16:creationId xmlns:a16="http://schemas.microsoft.com/office/drawing/2014/main" id="{CC09503C-845B-A63B-57DC-4777363E3FFE}"/>
              </a:ext>
            </a:extLst>
          </p:cNvPr>
          <p:cNvSpPr/>
          <p:nvPr/>
        </p:nvSpPr>
        <p:spPr>
          <a:xfrm>
            <a:off x="9141478" y="12559"/>
            <a:ext cx="1041755" cy="22088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2" name="矩形 21">
            <a:extLst>
              <a:ext uri="{FF2B5EF4-FFF2-40B4-BE49-F238E27FC236}">
                <a16:creationId xmlns:a16="http://schemas.microsoft.com/office/drawing/2014/main" id="{5D185F33-5061-BBF6-A72B-100A4628EB8D}"/>
              </a:ext>
            </a:extLst>
          </p:cNvPr>
          <p:cNvSpPr/>
          <p:nvPr/>
        </p:nvSpPr>
        <p:spPr>
          <a:xfrm>
            <a:off x="8822717" y="4231106"/>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副標題 4">
            <a:extLst>
              <a:ext uri="{FF2B5EF4-FFF2-40B4-BE49-F238E27FC236}">
                <a16:creationId xmlns:a16="http://schemas.microsoft.com/office/drawing/2014/main" id="{59282D52-1D2C-6638-6B9A-260C475D0738}"/>
              </a:ext>
            </a:extLst>
          </p:cNvPr>
          <p:cNvSpPr txBox="1">
            <a:spLocks/>
          </p:cNvSpPr>
          <p:nvPr/>
        </p:nvSpPr>
        <p:spPr>
          <a:xfrm>
            <a:off x="1219037" y="1392495"/>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FFFFCC"/>
                </a:solidFill>
                <a:cs typeface="Calibri Light"/>
              </a:rPr>
              <a:t>Density Modulation</a:t>
            </a:r>
            <a:br>
              <a:rPr lang="en-US" altLang="zh-TW" sz="2200" dirty="0">
                <a:solidFill>
                  <a:srgbClr val="FFFFCC"/>
                </a:solidFill>
                <a:cs typeface="Calibri Light"/>
              </a:rPr>
            </a:br>
            <a:r>
              <a:rPr lang="en-US" altLang="zh-TW" sz="2200" dirty="0">
                <a:solidFill>
                  <a:srgbClr val="FF0000"/>
                </a:solidFill>
                <a:cs typeface="Calibri Light"/>
              </a:rPr>
              <a:t>Positive </a:t>
            </a:r>
            <a:r>
              <a:rPr lang="en-US" altLang="zh-TW" sz="2200" dirty="0">
                <a:solidFill>
                  <a:srgbClr val="FFFFCC"/>
                </a:solidFill>
                <a:cs typeface="Calibri Light"/>
              </a:rPr>
              <a:t>&amp;</a:t>
            </a:r>
            <a:r>
              <a:rPr lang="en-US" altLang="zh-TW" sz="2200" dirty="0">
                <a:solidFill>
                  <a:srgbClr val="FF0000"/>
                </a:solidFill>
                <a:cs typeface="Calibri Light"/>
              </a:rPr>
              <a:t> </a:t>
            </a:r>
            <a:r>
              <a:rPr lang="en-US" altLang="zh-TW" sz="2200" dirty="0">
                <a:solidFill>
                  <a:srgbClr val="00B0F0"/>
                </a:solidFill>
                <a:cs typeface="Calibri Light"/>
              </a:rPr>
              <a:t>Negative</a:t>
            </a:r>
            <a:r>
              <a:rPr lang="en-US" altLang="zh-TW" sz="2200" dirty="0">
                <a:solidFill>
                  <a:srgbClr val="FFFFCC"/>
                </a:solidFill>
                <a:cs typeface="Calibri Light"/>
              </a:rPr>
              <a:t> Mass</a:t>
            </a:r>
            <a:endParaRPr lang="en-US" altLang="zh-TW" sz="2200" dirty="0">
              <a:solidFill>
                <a:srgbClr val="FFD966"/>
              </a:solidFill>
              <a:cs typeface="Calibri Light"/>
            </a:endParaRPr>
          </a:p>
        </p:txBody>
      </p:sp>
      <p:sp>
        <p:nvSpPr>
          <p:cNvPr id="24" name="副標題 4">
            <a:extLst>
              <a:ext uri="{FF2B5EF4-FFF2-40B4-BE49-F238E27FC236}">
                <a16:creationId xmlns:a16="http://schemas.microsoft.com/office/drawing/2014/main" id="{52AAE574-FE82-5722-6340-8883FE2CEF4D}"/>
              </a:ext>
            </a:extLst>
          </p:cNvPr>
          <p:cNvSpPr txBox="1">
            <a:spLocks/>
          </p:cNvSpPr>
          <p:nvPr/>
        </p:nvSpPr>
        <p:spPr>
          <a:xfrm>
            <a:off x="-76230" y="3065545"/>
            <a:ext cx="2391785" cy="120487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sub-critical </a:t>
            </a:r>
            <a:r>
              <a:rPr lang="en-US" altLang="zh-TW" sz="2200">
                <a:solidFill>
                  <a:srgbClr val="FFD966"/>
                </a:solidFill>
                <a:cs typeface="Calibri Light"/>
              </a:rPr>
              <a:t>(+</a:t>
            </a:r>
            <a:r>
              <a:rPr lang="en-US" altLang="zh-TW" sz="2200" err="1">
                <a:solidFill>
                  <a:srgbClr val="FFD966"/>
                </a:solidFill>
                <a:cs typeface="Calibri Light"/>
              </a:rPr>
              <a:t>ve</a:t>
            </a:r>
            <a:r>
              <a:rPr lang="en-US" altLang="zh-TW" sz="2200">
                <a:solidFill>
                  <a:srgbClr val="FFD966"/>
                </a:solidFill>
                <a:cs typeface="Calibri Light"/>
              </a:rPr>
              <a:t>)</a:t>
            </a:r>
          </a:p>
          <a:p>
            <a:pPr marL="0" indent="0" algn="ctr">
              <a:buNone/>
            </a:pPr>
            <a:endParaRPr lang="en-US" altLang="zh-TW" sz="2200">
              <a:solidFill>
                <a:srgbClr val="FFFFCC"/>
              </a:solidFill>
              <a:cs typeface="Calibri Light"/>
            </a:endParaRPr>
          </a:p>
          <a:p>
            <a:pPr marL="0" indent="0" algn="ctr">
              <a:buNone/>
            </a:pPr>
            <a:r>
              <a:rPr lang="en-US" altLang="zh-TW" sz="2200">
                <a:solidFill>
                  <a:srgbClr val="FFFFCC"/>
                </a:solidFill>
                <a:cs typeface="Calibri Light"/>
              </a:rPr>
              <a:t>super-critical </a:t>
            </a:r>
            <a:r>
              <a:rPr lang="en-US" altLang="zh-TW" sz="2200">
                <a:solidFill>
                  <a:srgbClr val="7030A0"/>
                </a:solidFill>
                <a:cs typeface="Calibri Light"/>
              </a:rPr>
              <a:t>(-</a:t>
            </a:r>
            <a:r>
              <a:rPr lang="en-US" altLang="zh-TW" sz="2200" err="1">
                <a:solidFill>
                  <a:srgbClr val="7030A0"/>
                </a:solidFill>
                <a:cs typeface="Calibri Light"/>
              </a:rPr>
              <a:t>ve</a:t>
            </a:r>
            <a:r>
              <a:rPr lang="en-US" altLang="zh-TW" sz="2200">
                <a:solidFill>
                  <a:srgbClr val="7030A0"/>
                </a:solidFill>
                <a:cs typeface="Calibri Light"/>
              </a:rPr>
              <a:t>) </a:t>
            </a:r>
          </a:p>
        </p:txBody>
      </p:sp>
      <p:sp>
        <p:nvSpPr>
          <p:cNvPr id="25" name="副標題 4">
            <a:extLst>
              <a:ext uri="{FF2B5EF4-FFF2-40B4-BE49-F238E27FC236}">
                <a16:creationId xmlns:a16="http://schemas.microsoft.com/office/drawing/2014/main" id="{B4704165-1A55-9304-CEDA-34B1A57E8D68}"/>
              </a:ext>
            </a:extLst>
          </p:cNvPr>
          <p:cNvSpPr txBox="1">
            <a:spLocks/>
          </p:cNvSpPr>
          <p:nvPr/>
        </p:nvSpPr>
        <p:spPr>
          <a:xfrm>
            <a:off x="2191466" y="3262498"/>
            <a:ext cx="2391785" cy="12048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altLang="zh-TW" sz="2200">
              <a:solidFill>
                <a:srgbClr val="FFD966"/>
              </a:solidFill>
              <a:cs typeface="Calibri Light"/>
            </a:endParaRPr>
          </a:p>
        </p:txBody>
      </p:sp>
      <p:sp>
        <p:nvSpPr>
          <p:cNvPr id="28" name="箭號: 向上 27">
            <a:extLst>
              <a:ext uri="{FF2B5EF4-FFF2-40B4-BE49-F238E27FC236}">
                <a16:creationId xmlns:a16="http://schemas.microsoft.com/office/drawing/2014/main" id="{B37EF54D-5318-70A8-9A7C-708AE50A76D8}"/>
              </a:ext>
            </a:extLst>
          </p:cNvPr>
          <p:cNvSpPr/>
          <p:nvPr/>
        </p:nvSpPr>
        <p:spPr>
          <a:xfrm>
            <a:off x="848812" y="3429000"/>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9" name="箭號: 向上 28">
            <a:extLst>
              <a:ext uri="{FF2B5EF4-FFF2-40B4-BE49-F238E27FC236}">
                <a16:creationId xmlns:a16="http://schemas.microsoft.com/office/drawing/2014/main" id="{349969E0-53CD-0EEA-2BFC-A8631E991C1A}"/>
              </a:ext>
            </a:extLst>
          </p:cNvPr>
          <p:cNvSpPr/>
          <p:nvPr/>
        </p:nvSpPr>
        <p:spPr>
          <a:xfrm rot="10800000">
            <a:off x="1049192" y="3429000"/>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0" name="等於 29">
            <a:extLst>
              <a:ext uri="{FF2B5EF4-FFF2-40B4-BE49-F238E27FC236}">
                <a16:creationId xmlns:a16="http://schemas.microsoft.com/office/drawing/2014/main" id="{C02FF8E0-2F3A-D695-5A49-186D0CA7660D}"/>
              </a:ext>
            </a:extLst>
          </p:cNvPr>
          <p:cNvSpPr/>
          <p:nvPr/>
        </p:nvSpPr>
        <p:spPr>
          <a:xfrm>
            <a:off x="2029542" y="3368269"/>
            <a:ext cx="445198" cy="445960"/>
          </a:xfrm>
          <a:prstGeom prst="mathEqual">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1" name="副標題 4">
            <a:extLst>
              <a:ext uri="{FF2B5EF4-FFF2-40B4-BE49-F238E27FC236}">
                <a16:creationId xmlns:a16="http://schemas.microsoft.com/office/drawing/2014/main" id="{A505819A-5282-C5FA-4155-CEA8F5F5AFD0}"/>
              </a:ext>
            </a:extLst>
          </p:cNvPr>
          <p:cNvSpPr txBox="1">
            <a:spLocks/>
          </p:cNvSpPr>
          <p:nvPr/>
        </p:nvSpPr>
        <p:spPr>
          <a:xfrm>
            <a:off x="2113219" y="3105134"/>
            <a:ext cx="2391785" cy="12048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FFFFCC"/>
                </a:solidFill>
                <a:cs typeface="Calibri Light"/>
              </a:rPr>
              <a:t>Critical Curve </a:t>
            </a:r>
            <a:br>
              <a:rPr lang="en-US" altLang="zh-TW" sz="2200" dirty="0">
                <a:solidFill>
                  <a:srgbClr val="FFFFCC"/>
                </a:solidFill>
                <a:cs typeface="Calibri Light"/>
              </a:rPr>
            </a:br>
            <a:endParaRPr lang="en-US" altLang="zh-TW" sz="2200" dirty="0">
              <a:solidFill>
                <a:srgbClr val="FFFFCC"/>
              </a:solidFill>
              <a:cs typeface="Calibri Light"/>
            </a:endParaRPr>
          </a:p>
          <a:p>
            <a:pPr marL="0" indent="0" algn="ctr">
              <a:buNone/>
            </a:pPr>
            <a:r>
              <a:rPr lang="en-US" altLang="zh-TW" sz="2200" dirty="0">
                <a:solidFill>
                  <a:srgbClr val="FFD966"/>
                </a:solidFill>
                <a:cs typeface="Calibri Light"/>
              </a:rPr>
              <a:t>+</a:t>
            </a:r>
            <a:r>
              <a:rPr lang="en-US" altLang="zh-TW" sz="2200" dirty="0" err="1">
                <a:solidFill>
                  <a:srgbClr val="FFD966"/>
                </a:solidFill>
                <a:cs typeface="Calibri Light"/>
              </a:rPr>
              <a:t>ve</a:t>
            </a:r>
            <a:r>
              <a:rPr lang="en-US" altLang="zh-TW" sz="2200" dirty="0">
                <a:solidFill>
                  <a:srgbClr val="FFD966"/>
                </a:solidFill>
                <a:cs typeface="Calibri Light"/>
              </a:rPr>
              <a:t>     </a:t>
            </a:r>
            <a:r>
              <a:rPr lang="en-US" altLang="zh-TW" sz="2200" dirty="0">
                <a:solidFill>
                  <a:srgbClr val="7030A0"/>
                </a:solidFill>
                <a:cs typeface="Calibri Light"/>
              </a:rPr>
              <a:t>-</a:t>
            </a:r>
            <a:r>
              <a:rPr lang="en-US" altLang="zh-TW" sz="2200" dirty="0" err="1">
                <a:solidFill>
                  <a:srgbClr val="7030A0"/>
                </a:solidFill>
                <a:cs typeface="Calibri Light"/>
              </a:rPr>
              <a:t>ve</a:t>
            </a:r>
            <a:endParaRPr lang="en-US" altLang="zh-TW" sz="2200" dirty="0">
              <a:solidFill>
                <a:srgbClr val="7030A0"/>
              </a:solidFill>
              <a:cs typeface="Calibri Light"/>
            </a:endParaRPr>
          </a:p>
        </p:txBody>
      </p:sp>
      <p:sp>
        <p:nvSpPr>
          <p:cNvPr id="32" name="箭號: 向上 31">
            <a:extLst>
              <a:ext uri="{FF2B5EF4-FFF2-40B4-BE49-F238E27FC236}">
                <a16:creationId xmlns:a16="http://schemas.microsoft.com/office/drawing/2014/main" id="{F3080A26-F256-D08A-2EE4-4080B0F169C9}"/>
              </a:ext>
            </a:extLst>
          </p:cNvPr>
          <p:cNvSpPr/>
          <p:nvPr/>
        </p:nvSpPr>
        <p:spPr>
          <a:xfrm rot="10800000">
            <a:off x="2890852" y="3417463"/>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3" name="箭號: 向上 32">
            <a:extLst>
              <a:ext uri="{FF2B5EF4-FFF2-40B4-BE49-F238E27FC236}">
                <a16:creationId xmlns:a16="http://schemas.microsoft.com/office/drawing/2014/main" id="{AE3F68C9-0843-E457-CA6C-9B3A36A0FEB8}"/>
              </a:ext>
            </a:extLst>
          </p:cNvPr>
          <p:cNvSpPr/>
          <p:nvPr/>
        </p:nvSpPr>
        <p:spPr>
          <a:xfrm rot="10800000">
            <a:off x="3589965" y="3429000"/>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文字方塊 2">
            <a:extLst>
              <a:ext uri="{FF2B5EF4-FFF2-40B4-BE49-F238E27FC236}">
                <a16:creationId xmlns:a16="http://schemas.microsoft.com/office/drawing/2014/main" id="{26D1C5A9-97DC-3BCF-B3EC-59509D1F03B8}"/>
              </a:ext>
            </a:extLst>
          </p:cNvPr>
          <p:cNvSpPr txBox="1"/>
          <p:nvPr/>
        </p:nvSpPr>
        <p:spPr>
          <a:xfrm>
            <a:off x="7118862" y="2553641"/>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5" name="文字方塊 4">
            <a:extLst>
              <a:ext uri="{FF2B5EF4-FFF2-40B4-BE49-F238E27FC236}">
                <a16:creationId xmlns:a16="http://schemas.microsoft.com/office/drawing/2014/main" id="{BE73760F-4B4F-AA68-E5C4-024C9E2BCDE4}"/>
              </a:ext>
            </a:extLst>
          </p:cNvPr>
          <p:cNvSpPr txBox="1"/>
          <p:nvPr/>
        </p:nvSpPr>
        <p:spPr>
          <a:xfrm>
            <a:off x="8003537" y="2543245"/>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6" name="文字方塊 5">
            <a:extLst>
              <a:ext uri="{FF2B5EF4-FFF2-40B4-BE49-F238E27FC236}">
                <a16:creationId xmlns:a16="http://schemas.microsoft.com/office/drawing/2014/main" id="{344415BC-82FF-A3DC-BC73-F16B28807F25}"/>
              </a:ext>
            </a:extLst>
          </p:cNvPr>
          <p:cNvSpPr txBox="1"/>
          <p:nvPr/>
        </p:nvSpPr>
        <p:spPr>
          <a:xfrm>
            <a:off x="5311122" y="394599"/>
            <a:ext cx="1404730" cy="24622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sp>
        <p:nvSpPr>
          <p:cNvPr id="7" name="文字方塊 6">
            <a:extLst>
              <a:ext uri="{FF2B5EF4-FFF2-40B4-BE49-F238E27FC236}">
                <a16:creationId xmlns:a16="http://schemas.microsoft.com/office/drawing/2014/main" id="{6ABFCD88-28E9-E4DD-B944-7BD2753B9489}"/>
              </a:ext>
            </a:extLst>
          </p:cNvPr>
          <p:cNvSpPr txBox="1"/>
          <p:nvPr/>
        </p:nvSpPr>
        <p:spPr>
          <a:xfrm>
            <a:off x="8950272" y="390454"/>
            <a:ext cx="1404730" cy="246221"/>
          </a:xfrm>
          <a:prstGeom prst="rect">
            <a:avLst/>
          </a:prstGeom>
          <a:solidFill>
            <a:srgbClr val="FFFFFF"/>
          </a:solidFill>
        </p:spPr>
        <p:txBody>
          <a:bodyPr wrap="square" rtlCol="0">
            <a:spAutoFit/>
          </a:bodyPr>
          <a:lstStyle/>
          <a:p>
            <a:pPr algn="ctr"/>
            <a:r>
              <a:rPr lang="en-US" altLang="zh-TW" sz="1000" dirty="0"/>
              <a:t>Density Modulations</a:t>
            </a:r>
          </a:p>
        </p:txBody>
      </p:sp>
      <p:sp>
        <p:nvSpPr>
          <p:cNvPr id="9" name="文字方塊 8">
            <a:extLst>
              <a:ext uri="{FF2B5EF4-FFF2-40B4-BE49-F238E27FC236}">
                <a16:creationId xmlns:a16="http://schemas.microsoft.com/office/drawing/2014/main" id="{96F6990A-3F15-1668-F501-7CCD9F1D1683}"/>
              </a:ext>
            </a:extLst>
          </p:cNvPr>
          <p:cNvSpPr txBox="1"/>
          <p:nvPr/>
        </p:nvSpPr>
        <p:spPr>
          <a:xfrm>
            <a:off x="6979170" y="409504"/>
            <a:ext cx="1763424" cy="246221"/>
          </a:xfrm>
          <a:prstGeom prst="rect">
            <a:avLst/>
          </a:prstGeom>
          <a:solidFill>
            <a:srgbClr val="FFFFFF"/>
          </a:solidFill>
        </p:spPr>
        <p:txBody>
          <a:bodyPr wrap="square" rtlCol="0">
            <a:spAutoFit/>
          </a:bodyPr>
          <a:lstStyle/>
          <a:p>
            <a:pPr algn="ctr"/>
            <a:r>
              <a:rPr lang="en-US" altLang="zh-TW" sz="1000" dirty="0"/>
              <a:t>Smooth Model + microlenses</a:t>
            </a:r>
            <a:endParaRPr lang="zh-TW" altLang="en-US" sz="1000" dirty="0"/>
          </a:p>
        </p:txBody>
      </p:sp>
      <p:sp>
        <p:nvSpPr>
          <p:cNvPr id="26" name="文字方塊 25">
            <a:extLst>
              <a:ext uri="{FF2B5EF4-FFF2-40B4-BE49-F238E27FC236}">
                <a16:creationId xmlns:a16="http://schemas.microsoft.com/office/drawing/2014/main" id="{64243EB5-8C55-8794-E484-2F13300CF179}"/>
              </a:ext>
            </a:extLst>
          </p:cNvPr>
          <p:cNvSpPr txBox="1"/>
          <p:nvPr/>
        </p:nvSpPr>
        <p:spPr>
          <a:xfrm>
            <a:off x="5252720" y="404759"/>
            <a:ext cx="1483452" cy="246221"/>
          </a:xfrm>
          <a:prstGeom prst="rect">
            <a:avLst/>
          </a:prstGeom>
          <a:solidFill>
            <a:srgbClr val="FFFFFF"/>
          </a:solidFill>
        </p:spPr>
        <p:txBody>
          <a:bodyPr wrap="square" rtlCol="0">
            <a:spAutoFit/>
          </a:bodyPr>
          <a:lstStyle/>
          <a:p>
            <a:pPr algn="ctr"/>
            <a:r>
              <a:rPr lang="en-US" altLang="zh-TW" sz="1000" dirty="0" err="1"/>
              <a:t>Subhaloes</a:t>
            </a:r>
            <a:r>
              <a:rPr lang="en-US" altLang="zh-TW" sz="1000" dirty="0"/>
              <a:t> + microlenses</a:t>
            </a:r>
          </a:p>
        </p:txBody>
      </p:sp>
      <p:sp>
        <p:nvSpPr>
          <p:cNvPr id="27" name="文字方塊 26">
            <a:extLst>
              <a:ext uri="{FF2B5EF4-FFF2-40B4-BE49-F238E27FC236}">
                <a16:creationId xmlns:a16="http://schemas.microsoft.com/office/drawing/2014/main" id="{D2B0A06F-0D68-FA5B-8D27-19421B2F5107}"/>
              </a:ext>
            </a:extLst>
          </p:cNvPr>
          <p:cNvSpPr txBox="1"/>
          <p:nvPr/>
        </p:nvSpPr>
        <p:spPr>
          <a:xfrm>
            <a:off x="8607883" y="394881"/>
            <a:ext cx="2110162" cy="246221"/>
          </a:xfrm>
          <a:prstGeom prst="rect">
            <a:avLst/>
          </a:prstGeom>
          <a:solidFill>
            <a:srgbClr val="FFFFFF"/>
          </a:solidFill>
        </p:spPr>
        <p:txBody>
          <a:bodyPr wrap="square" rtlCol="0">
            <a:spAutoFit/>
          </a:bodyPr>
          <a:lstStyle/>
          <a:p>
            <a:pPr algn="ctr"/>
            <a:r>
              <a:rPr lang="en-US" altLang="zh-TW" sz="1000" dirty="0"/>
              <a:t>Density Modulations + microlenses</a:t>
            </a:r>
          </a:p>
        </p:txBody>
      </p:sp>
    </p:spTree>
    <p:extLst>
      <p:ext uri="{BB962C8B-B14F-4D97-AF65-F5344CB8AC3E}">
        <p14:creationId xmlns:p14="http://schemas.microsoft.com/office/powerpoint/2010/main" val="41988455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79E494-AFFB-0D49-D333-11772070906E}"/>
            </a:ext>
          </a:extLst>
        </p:cNvPr>
        <p:cNvGrpSpPr/>
        <p:nvPr/>
      </p:nvGrpSpPr>
      <p:grpSpPr>
        <a:xfrm>
          <a:off x="0" y="0"/>
          <a:ext cx="0" cy="0"/>
          <a:chOff x="0" y="0"/>
          <a:chExt cx="0" cy="0"/>
        </a:xfrm>
      </p:grpSpPr>
      <p:pic>
        <p:nvPicPr>
          <p:cNvPr id="8" name="Picture 6">
            <a:extLst>
              <a:ext uri="{FF2B5EF4-FFF2-40B4-BE49-F238E27FC236}">
                <a16:creationId xmlns:a16="http://schemas.microsoft.com/office/drawing/2014/main" id="{82EF1BE8-5FBA-DF83-6525-86FAFF6379C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群組 9">
            <a:extLst>
              <a:ext uri="{FF2B5EF4-FFF2-40B4-BE49-F238E27FC236}">
                <a16:creationId xmlns:a16="http://schemas.microsoft.com/office/drawing/2014/main" id="{2D99D064-4082-9729-2696-F49B85A76320}"/>
              </a:ext>
            </a:extLst>
          </p:cNvPr>
          <p:cNvGrpSpPr/>
          <p:nvPr/>
        </p:nvGrpSpPr>
        <p:grpSpPr>
          <a:xfrm>
            <a:off x="4312499" y="393935"/>
            <a:ext cx="7325086" cy="6464065"/>
            <a:chOff x="5074206" y="319705"/>
            <a:chExt cx="7325086" cy="6464065"/>
          </a:xfrm>
        </p:grpSpPr>
        <p:grpSp>
          <p:nvGrpSpPr>
            <p:cNvPr id="4" name="群組 3">
              <a:extLst>
                <a:ext uri="{FF2B5EF4-FFF2-40B4-BE49-F238E27FC236}">
                  <a16:creationId xmlns:a16="http://schemas.microsoft.com/office/drawing/2014/main" id="{52670890-7AD9-4F35-586B-EC8836C28D46}"/>
                </a:ext>
              </a:extLst>
            </p:cNvPr>
            <p:cNvGrpSpPr/>
            <p:nvPr/>
          </p:nvGrpSpPr>
          <p:grpSpPr>
            <a:xfrm>
              <a:off x="5074206" y="319705"/>
              <a:ext cx="6940512" cy="6230626"/>
              <a:chOff x="123480" y="315895"/>
              <a:chExt cx="6940512" cy="6230626"/>
            </a:xfrm>
          </p:grpSpPr>
          <p:pic>
            <p:nvPicPr>
              <p:cNvPr id="12" name="圖片 11">
                <a:extLst>
                  <a:ext uri="{FF2B5EF4-FFF2-40B4-BE49-F238E27FC236}">
                    <a16:creationId xmlns:a16="http://schemas.microsoft.com/office/drawing/2014/main" id="{E07FC5BF-3070-7C61-3ADA-EBD89F761EDC}"/>
                  </a:ext>
                </a:extLst>
              </p:cNvPr>
              <p:cNvPicPr>
                <a:picLocks noChangeAspect="1"/>
              </p:cNvPicPr>
              <p:nvPr/>
            </p:nvPicPr>
            <p:blipFill>
              <a:blip r:embed="rId4"/>
              <a:srcRect r="813"/>
              <a:stretch/>
            </p:blipFill>
            <p:spPr>
              <a:xfrm>
                <a:off x="123480" y="315895"/>
                <a:ext cx="6940512" cy="6230626"/>
              </a:xfrm>
              <a:prstGeom prst="rect">
                <a:avLst/>
              </a:prstGeom>
            </p:spPr>
          </p:pic>
          <p:grpSp>
            <p:nvGrpSpPr>
              <p:cNvPr id="13" name="群組 12">
                <a:extLst>
                  <a:ext uri="{FF2B5EF4-FFF2-40B4-BE49-F238E27FC236}">
                    <a16:creationId xmlns:a16="http://schemas.microsoft.com/office/drawing/2014/main" id="{CADA799B-DFA0-B608-60C5-0C838613C021}"/>
                  </a:ext>
                </a:extLst>
              </p:cNvPr>
              <p:cNvGrpSpPr/>
              <p:nvPr/>
            </p:nvGrpSpPr>
            <p:grpSpPr>
              <a:xfrm>
                <a:off x="2790151" y="341624"/>
                <a:ext cx="1756910" cy="5513957"/>
                <a:chOff x="4608704" y="341623"/>
                <a:chExt cx="1756910" cy="5513957"/>
              </a:xfrm>
            </p:grpSpPr>
            <p:pic>
              <p:nvPicPr>
                <p:cNvPr id="15" name="圖片 14">
                  <a:extLst>
                    <a:ext uri="{FF2B5EF4-FFF2-40B4-BE49-F238E27FC236}">
                      <a16:creationId xmlns:a16="http://schemas.microsoft.com/office/drawing/2014/main" id="{E2E8CF6C-5657-3941-3B0C-8DE799FBB846}"/>
                    </a:ext>
                  </a:extLst>
                </p:cNvPr>
                <p:cNvPicPr>
                  <a:picLocks noChangeAspect="1"/>
                </p:cNvPicPr>
                <p:nvPr/>
              </p:nvPicPr>
              <p:blipFill>
                <a:blip r:embed="rId5"/>
                <a:stretch>
                  <a:fillRect/>
                </a:stretch>
              </p:blipFill>
              <p:spPr>
                <a:xfrm>
                  <a:off x="4616324" y="2334590"/>
                  <a:ext cx="1749290" cy="1742612"/>
                </a:xfrm>
                <a:prstGeom prst="rect">
                  <a:avLst/>
                </a:prstGeom>
              </p:spPr>
            </p:pic>
            <p:sp>
              <p:nvSpPr>
                <p:cNvPr id="16" name="文字方塊 15">
                  <a:extLst>
                    <a:ext uri="{FF2B5EF4-FFF2-40B4-BE49-F238E27FC236}">
                      <a16:creationId xmlns:a16="http://schemas.microsoft.com/office/drawing/2014/main" id="{9DDDCB2C-F08D-00BF-2F03-28A4BCD70FF3}"/>
                    </a:ext>
                  </a:extLst>
                </p:cNvPr>
                <p:cNvSpPr txBox="1"/>
                <p:nvPr/>
              </p:nvSpPr>
              <p:spPr>
                <a:xfrm>
                  <a:off x="4775361" y="341623"/>
                  <a:ext cx="1404730" cy="246221"/>
                </a:xfrm>
                <a:prstGeom prst="rect">
                  <a:avLst/>
                </a:prstGeom>
                <a:solidFill>
                  <a:srgbClr val="FFFFFF"/>
                </a:solidFill>
              </p:spPr>
              <p:txBody>
                <a:bodyPr wrap="square" rtlCol="0">
                  <a:spAutoFit/>
                </a:bodyPr>
                <a:lstStyle/>
                <a:p>
                  <a:pPr algn="ctr"/>
                  <a:r>
                    <a:rPr lang="en-US" altLang="zh-TW" sz="1000"/>
                    <a:t>Smooth Model</a:t>
                  </a:r>
                  <a:endParaRPr lang="zh-TW" altLang="en-US" sz="1000"/>
                </a:p>
              </p:txBody>
            </p:sp>
            <p:sp>
              <p:nvSpPr>
                <p:cNvPr id="17" name="矩形 16">
                  <a:extLst>
                    <a:ext uri="{FF2B5EF4-FFF2-40B4-BE49-F238E27FC236}">
                      <a16:creationId xmlns:a16="http://schemas.microsoft.com/office/drawing/2014/main" id="{F3388386-4B2A-EDFF-E86D-37BDA58A3D17}"/>
                    </a:ext>
                  </a:extLst>
                </p:cNvPr>
                <p:cNvSpPr/>
                <p:nvPr/>
              </p:nvSpPr>
              <p:spPr>
                <a:xfrm>
                  <a:off x="4608704" y="568794"/>
                  <a:ext cx="1723228" cy="1697378"/>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8" name="圖片 17">
                  <a:extLst>
                    <a:ext uri="{FF2B5EF4-FFF2-40B4-BE49-F238E27FC236}">
                      <a16:creationId xmlns:a16="http://schemas.microsoft.com/office/drawing/2014/main" id="{8A1890E1-A5D2-7129-A7B8-73CA437B6047}"/>
                    </a:ext>
                  </a:extLst>
                </p:cNvPr>
                <p:cNvPicPr>
                  <a:picLocks noChangeAspect="1"/>
                </p:cNvPicPr>
                <p:nvPr/>
              </p:nvPicPr>
              <p:blipFill>
                <a:blip r:embed="rId6"/>
                <a:stretch>
                  <a:fillRect/>
                </a:stretch>
              </p:blipFill>
              <p:spPr>
                <a:xfrm>
                  <a:off x="4611905" y="4152327"/>
                  <a:ext cx="1718811" cy="1703253"/>
                </a:xfrm>
                <a:prstGeom prst="rect">
                  <a:avLst/>
                </a:prstGeom>
              </p:spPr>
            </p:pic>
          </p:grpSp>
          <p:pic>
            <p:nvPicPr>
              <p:cNvPr id="14" name="圖片 13">
                <a:extLst>
                  <a:ext uri="{FF2B5EF4-FFF2-40B4-BE49-F238E27FC236}">
                    <a16:creationId xmlns:a16="http://schemas.microsoft.com/office/drawing/2014/main" id="{7E59DE90-8DFC-602E-3AB4-FA2B42525C33}"/>
                  </a:ext>
                </a:extLst>
              </p:cNvPr>
              <p:cNvPicPr>
                <a:picLocks noChangeAspect="1"/>
              </p:cNvPicPr>
              <p:nvPr/>
            </p:nvPicPr>
            <p:blipFill>
              <a:blip r:embed="rId4"/>
              <a:srcRect l="37057" t="-71" r="36620" b="8412"/>
              <a:stretch/>
            </p:blipFill>
            <p:spPr>
              <a:xfrm>
                <a:off x="4552359" y="315895"/>
                <a:ext cx="1841956" cy="5710853"/>
              </a:xfrm>
              <a:prstGeom prst="rect">
                <a:avLst/>
              </a:prstGeom>
            </p:spPr>
          </p:pic>
        </p:grpSp>
        <p:sp>
          <p:nvSpPr>
            <p:cNvPr id="19" name="文字方塊 18">
              <a:extLst>
                <a:ext uri="{FF2B5EF4-FFF2-40B4-BE49-F238E27FC236}">
                  <a16:creationId xmlns:a16="http://schemas.microsoft.com/office/drawing/2014/main" id="{AAA44D35-0EF8-B621-FE53-B41105593DC2}"/>
                </a:ext>
              </a:extLst>
            </p:cNvPr>
            <p:cNvSpPr txBox="1"/>
            <p:nvPr/>
          </p:nvSpPr>
          <p:spPr>
            <a:xfrm>
              <a:off x="9756949" y="6537549"/>
              <a:ext cx="2642343" cy="246221"/>
            </a:xfrm>
            <a:prstGeom prst="rect">
              <a:avLst/>
            </a:prstGeom>
            <a:noFill/>
          </p:spPr>
          <p:txBody>
            <a:bodyPr wrap="square" rtlCol="0">
              <a:spAutoFit/>
            </a:bodyPr>
            <a:lstStyle/>
            <a:p>
              <a:r>
                <a:rPr lang="en-US" altLang="zh-HK" sz="1000" dirty="0">
                  <a:solidFill>
                    <a:srgbClr val="FFFFCC"/>
                  </a:solidFill>
                </a:rPr>
                <a:t>Modified from Broadhurst, Li, Amruth + 24</a:t>
              </a:r>
              <a:endParaRPr lang="zh-HK" altLang="en-US" sz="1000" dirty="0">
                <a:solidFill>
                  <a:srgbClr val="FFFFCC"/>
                </a:solidFill>
              </a:endParaRPr>
            </a:p>
          </p:txBody>
        </p:sp>
      </p:grpSp>
      <p:sp>
        <p:nvSpPr>
          <p:cNvPr id="11" name="箭號: 向右 10">
            <a:extLst>
              <a:ext uri="{FF2B5EF4-FFF2-40B4-BE49-F238E27FC236}">
                <a16:creationId xmlns:a16="http://schemas.microsoft.com/office/drawing/2014/main" id="{8AAFC6B4-B985-F55E-EB59-185CE58695D9}"/>
              </a:ext>
            </a:extLst>
          </p:cNvPr>
          <p:cNvSpPr/>
          <p:nvPr/>
        </p:nvSpPr>
        <p:spPr>
          <a:xfrm>
            <a:off x="2000263" y="628164"/>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Change in Surface Mass Density</a:t>
            </a:r>
            <a:endParaRPr lang="zh-TW" altLang="en-US"/>
          </a:p>
        </p:txBody>
      </p:sp>
      <p:sp>
        <p:nvSpPr>
          <p:cNvPr id="20" name="箭號: 向右 19">
            <a:extLst>
              <a:ext uri="{FF2B5EF4-FFF2-40B4-BE49-F238E27FC236}">
                <a16:creationId xmlns:a16="http://schemas.microsoft.com/office/drawing/2014/main" id="{B24DD745-D846-6B83-BCE4-50F003C3CF8A}"/>
              </a:ext>
            </a:extLst>
          </p:cNvPr>
          <p:cNvSpPr/>
          <p:nvPr/>
        </p:nvSpPr>
        <p:spPr>
          <a:xfrm>
            <a:off x="2053864" y="2411736"/>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Parity</a:t>
            </a:r>
            <a:endParaRPr lang="zh-TW" altLang="en-US"/>
          </a:p>
        </p:txBody>
      </p:sp>
      <p:sp>
        <p:nvSpPr>
          <p:cNvPr id="21" name="箭號: 向右 20">
            <a:extLst>
              <a:ext uri="{FF2B5EF4-FFF2-40B4-BE49-F238E27FC236}">
                <a16:creationId xmlns:a16="http://schemas.microsoft.com/office/drawing/2014/main" id="{CFAE7773-6A08-28E4-F0B0-038BA90B1CBB}"/>
              </a:ext>
            </a:extLst>
          </p:cNvPr>
          <p:cNvSpPr/>
          <p:nvPr/>
        </p:nvSpPr>
        <p:spPr>
          <a:xfrm>
            <a:off x="2053864" y="4230368"/>
            <a:ext cx="2160395" cy="6531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a:t>Transient Detection Rate</a:t>
            </a:r>
            <a:endParaRPr lang="zh-TW" altLang="en-US"/>
          </a:p>
        </p:txBody>
      </p:sp>
      <p:sp>
        <p:nvSpPr>
          <p:cNvPr id="2" name="箭號: 向下 1">
            <a:extLst>
              <a:ext uri="{FF2B5EF4-FFF2-40B4-BE49-F238E27FC236}">
                <a16:creationId xmlns:a16="http://schemas.microsoft.com/office/drawing/2014/main" id="{9682C9AE-90B7-0B58-369C-CF2E8141DEF9}"/>
              </a:ext>
            </a:extLst>
          </p:cNvPr>
          <p:cNvSpPr/>
          <p:nvPr/>
        </p:nvSpPr>
        <p:spPr>
          <a:xfrm>
            <a:off x="9141478" y="12559"/>
            <a:ext cx="1041755" cy="22088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副標題 4">
            <a:extLst>
              <a:ext uri="{FF2B5EF4-FFF2-40B4-BE49-F238E27FC236}">
                <a16:creationId xmlns:a16="http://schemas.microsoft.com/office/drawing/2014/main" id="{EDAD73EB-0C7F-BB66-E5D9-87E12D277D9A}"/>
              </a:ext>
            </a:extLst>
          </p:cNvPr>
          <p:cNvSpPr txBox="1">
            <a:spLocks/>
          </p:cNvSpPr>
          <p:nvPr/>
        </p:nvSpPr>
        <p:spPr>
          <a:xfrm>
            <a:off x="1219037" y="1392495"/>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FFFFCC"/>
                </a:solidFill>
                <a:cs typeface="Calibri Light"/>
              </a:rPr>
              <a:t>Density Modulation</a:t>
            </a:r>
            <a:br>
              <a:rPr lang="en-US" altLang="zh-TW" sz="2200" dirty="0">
                <a:solidFill>
                  <a:srgbClr val="FFFFCC"/>
                </a:solidFill>
                <a:cs typeface="Calibri Light"/>
              </a:rPr>
            </a:br>
            <a:r>
              <a:rPr lang="en-US" altLang="zh-TW" sz="2200" dirty="0">
                <a:solidFill>
                  <a:srgbClr val="FF0000"/>
                </a:solidFill>
                <a:cs typeface="Calibri Light"/>
              </a:rPr>
              <a:t>Positive </a:t>
            </a:r>
            <a:r>
              <a:rPr lang="en-US" altLang="zh-TW" sz="2200" dirty="0">
                <a:solidFill>
                  <a:srgbClr val="FFFFCC"/>
                </a:solidFill>
                <a:cs typeface="Calibri Light"/>
              </a:rPr>
              <a:t>&amp;</a:t>
            </a:r>
            <a:r>
              <a:rPr lang="en-US" altLang="zh-TW" sz="2200" dirty="0">
                <a:solidFill>
                  <a:srgbClr val="FF0000"/>
                </a:solidFill>
                <a:cs typeface="Calibri Light"/>
              </a:rPr>
              <a:t> </a:t>
            </a:r>
            <a:r>
              <a:rPr lang="en-US" altLang="zh-TW" sz="2200" dirty="0">
                <a:solidFill>
                  <a:srgbClr val="00B0F0"/>
                </a:solidFill>
                <a:cs typeface="Calibri Light"/>
              </a:rPr>
              <a:t>Negative</a:t>
            </a:r>
            <a:r>
              <a:rPr lang="en-US" altLang="zh-TW" sz="2200" dirty="0">
                <a:solidFill>
                  <a:srgbClr val="FFFFCC"/>
                </a:solidFill>
                <a:cs typeface="Calibri Light"/>
              </a:rPr>
              <a:t> Mass</a:t>
            </a:r>
            <a:endParaRPr lang="en-US" altLang="zh-TW" sz="2200" dirty="0">
              <a:solidFill>
                <a:srgbClr val="FFD966"/>
              </a:solidFill>
              <a:cs typeface="Calibri Light"/>
            </a:endParaRPr>
          </a:p>
        </p:txBody>
      </p:sp>
      <p:sp>
        <p:nvSpPr>
          <p:cNvPr id="24" name="副標題 4">
            <a:extLst>
              <a:ext uri="{FF2B5EF4-FFF2-40B4-BE49-F238E27FC236}">
                <a16:creationId xmlns:a16="http://schemas.microsoft.com/office/drawing/2014/main" id="{B80F3ED3-6AEA-BF3F-85AF-26415AFC6754}"/>
              </a:ext>
            </a:extLst>
          </p:cNvPr>
          <p:cNvSpPr txBox="1">
            <a:spLocks/>
          </p:cNvSpPr>
          <p:nvPr/>
        </p:nvSpPr>
        <p:spPr>
          <a:xfrm>
            <a:off x="-76230" y="3065545"/>
            <a:ext cx="2391785" cy="120487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sub-critical </a:t>
            </a:r>
            <a:r>
              <a:rPr lang="en-US" altLang="zh-TW" sz="2200">
                <a:solidFill>
                  <a:srgbClr val="FFD966"/>
                </a:solidFill>
                <a:cs typeface="Calibri Light"/>
              </a:rPr>
              <a:t>(+</a:t>
            </a:r>
            <a:r>
              <a:rPr lang="en-US" altLang="zh-TW" sz="2200" err="1">
                <a:solidFill>
                  <a:srgbClr val="FFD966"/>
                </a:solidFill>
                <a:cs typeface="Calibri Light"/>
              </a:rPr>
              <a:t>ve</a:t>
            </a:r>
            <a:r>
              <a:rPr lang="en-US" altLang="zh-TW" sz="2200">
                <a:solidFill>
                  <a:srgbClr val="FFD966"/>
                </a:solidFill>
                <a:cs typeface="Calibri Light"/>
              </a:rPr>
              <a:t>)</a:t>
            </a:r>
          </a:p>
          <a:p>
            <a:pPr marL="0" indent="0" algn="ctr">
              <a:buNone/>
            </a:pPr>
            <a:endParaRPr lang="en-US" altLang="zh-TW" sz="2200">
              <a:solidFill>
                <a:srgbClr val="FFFFCC"/>
              </a:solidFill>
              <a:cs typeface="Calibri Light"/>
            </a:endParaRPr>
          </a:p>
          <a:p>
            <a:pPr marL="0" indent="0" algn="ctr">
              <a:buNone/>
            </a:pPr>
            <a:r>
              <a:rPr lang="en-US" altLang="zh-TW" sz="2200">
                <a:solidFill>
                  <a:srgbClr val="FFFFCC"/>
                </a:solidFill>
                <a:cs typeface="Calibri Light"/>
              </a:rPr>
              <a:t>super-critical </a:t>
            </a:r>
            <a:r>
              <a:rPr lang="en-US" altLang="zh-TW" sz="2200">
                <a:solidFill>
                  <a:srgbClr val="7030A0"/>
                </a:solidFill>
                <a:cs typeface="Calibri Light"/>
              </a:rPr>
              <a:t>(-</a:t>
            </a:r>
            <a:r>
              <a:rPr lang="en-US" altLang="zh-TW" sz="2200" err="1">
                <a:solidFill>
                  <a:srgbClr val="7030A0"/>
                </a:solidFill>
                <a:cs typeface="Calibri Light"/>
              </a:rPr>
              <a:t>ve</a:t>
            </a:r>
            <a:r>
              <a:rPr lang="en-US" altLang="zh-TW" sz="2200">
                <a:solidFill>
                  <a:srgbClr val="7030A0"/>
                </a:solidFill>
                <a:cs typeface="Calibri Light"/>
              </a:rPr>
              <a:t>) </a:t>
            </a:r>
          </a:p>
        </p:txBody>
      </p:sp>
      <p:sp>
        <p:nvSpPr>
          <p:cNvPr id="25" name="副標題 4">
            <a:extLst>
              <a:ext uri="{FF2B5EF4-FFF2-40B4-BE49-F238E27FC236}">
                <a16:creationId xmlns:a16="http://schemas.microsoft.com/office/drawing/2014/main" id="{CD52B4AB-8D2B-B3F7-8D59-37563FB9C8A6}"/>
              </a:ext>
            </a:extLst>
          </p:cNvPr>
          <p:cNvSpPr txBox="1">
            <a:spLocks/>
          </p:cNvSpPr>
          <p:nvPr/>
        </p:nvSpPr>
        <p:spPr>
          <a:xfrm>
            <a:off x="2191466" y="3262498"/>
            <a:ext cx="2391785" cy="12048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altLang="zh-TW" sz="2200">
              <a:solidFill>
                <a:srgbClr val="FFD966"/>
              </a:solidFill>
              <a:cs typeface="Calibri Light"/>
            </a:endParaRPr>
          </a:p>
        </p:txBody>
      </p:sp>
      <p:sp>
        <p:nvSpPr>
          <p:cNvPr id="28" name="箭號: 向上 27">
            <a:extLst>
              <a:ext uri="{FF2B5EF4-FFF2-40B4-BE49-F238E27FC236}">
                <a16:creationId xmlns:a16="http://schemas.microsoft.com/office/drawing/2014/main" id="{1D00F54F-6666-DAE6-7202-2C8EB1994303}"/>
              </a:ext>
            </a:extLst>
          </p:cNvPr>
          <p:cNvSpPr/>
          <p:nvPr/>
        </p:nvSpPr>
        <p:spPr>
          <a:xfrm>
            <a:off x="848812" y="3429000"/>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9" name="箭號: 向上 28">
            <a:extLst>
              <a:ext uri="{FF2B5EF4-FFF2-40B4-BE49-F238E27FC236}">
                <a16:creationId xmlns:a16="http://schemas.microsoft.com/office/drawing/2014/main" id="{B619737B-AAE6-A845-0D7C-6B60B2C7C261}"/>
              </a:ext>
            </a:extLst>
          </p:cNvPr>
          <p:cNvSpPr/>
          <p:nvPr/>
        </p:nvSpPr>
        <p:spPr>
          <a:xfrm rot="10800000">
            <a:off x="1049192" y="3429000"/>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0" name="等於 29">
            <a:extLst>
              <a:ext uri="{FF2B5EF4-FFF2-40B4-BE49-F238E27FC236}">
                <a16:creationId xmlns:a16="http://schemas.microsoft.com/office/drawing/2014/main" id="{3D88B2A3-429F-839E-4744-2D75922D3766}"/>
              </a:ext>
            </a:extLst>
          </p:cNvPr>
          <p:cNvSpPr/>
          <p:nvPr/>
        </p:nvSpPr>
        <p:spPr>
          <a:xfrm>
            <a:off x="2029542" y="3368269"/>
            <a:ext cx="445198" cy="445960"/>
          </a:xfrm>
          <a:prstGeom prst="mathEqual">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1" name="副標題 4">
            <a:extLst>
              <a:ext uri="{FF2B5EF4-FFF2-40B4-BE49-F238E27FC236}">
                <a16:creationId xmlns:a16="http://schemas.microsoft.com/office/drawing/2014/main" id="{52CE56FE-6BEC-17CC-80C8-D36B4F45342F}"/>
              </a:ext>
            </a:extLst>
          </p:cNvPr>
          <p:cNvSpPr txBox="1">
            <a:spLocks/>
          </p:cNvSpPr>
          <p:nvPr/>
        </p:nvSpPr>
        <p:spPr>
          <a:xfrm>
            <a:off x="2113219" y="3105134"/>
            <a:ext cx="2391785" cy="12048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FFFFCC"/>
                </a:solidFill>
                <a:cs typeface="Calibri Light"/>
              </a:rPr>
              <a:t>Critical Curve </a:t>
            </a:r>
            <a:br>
              <a:rPr lang="en-US" altLang="zh-TW" sz="2200" dirty="0">
                <a:solidFill>
                  <a:srgbClr val="FFFFCC"/>
                </a:solidFill>
                <a:cs typeface="Calibri Light"/>
              </a:rPr>
            </a:br>
            <a:endParaRPr lang="en-US" altLang="zh-TW" sz="2200" dirty="0">
              <a:solidFill>
                <a:srgbClr val="FFFFCC"/>
              </a:solidFill>
              <a:cs typeface="Calibri Light"/>
            </a:endParaRPr>
          </a:p>
          <a:p>
            <a:pPr marL="0" indent="0" algn="ctr">
              <a:buNone/>
            </a:pPr>
            <a:r>
              <a:rPr lang="en-US" altLang="zh-TW" sz="2200" dirty="0">
                <a:solidFill>
                  <a:srgbClr val="FFD966"/>
                </a:solidFill>
                <a:cs typeface="Calibri Light"/>
              </a:rPr>
              <a:t>+</a:t>
            </a:r>
            <a:r>
              <a:rPr lang="en-US" altLang="zh-TW" sz="2200" dirty="0" err="1">
                <a:solidFill>
                  <a:srgbClr val="FFD966"/>
                </a:solidFill>
                <a:cs typeface="Calibri Light"/>
              </a:rPr>
              <a:t>ve</a:t>
            </a:r>
            <a:r>
              <a:rPr lang="en-US" altLang="zh-TW" sz="2200" dirty="0">
                <a:solidFill>
                  <a:srgbClr val="FFD966"/>
                </a:solidFill>
                <a:cs typeface="Calibri Light"/>
              </a:rPr>
              <a:t>     </a:t>
            </a:r>
            <a:r>
              <a:rPr lang="en-US" altLang="zh-TW" sz="2200" dirty="0">
                <a:solidFill>
                  <a:srgbClr val="7030A0"/>
                </a:solidFill>
                <a:cs typeface="Calibri Light"/>
              </a:rPr>
              <a:t>-</a:t>
            </a:r>
            <a:r>
              <a:rPr lang="en-US" altLang="zh-TW" sz="2200" dirty="0" err="1">
                <a:solidFill>
                  <a:srgbClr val="7030A0"/>
                </a:solidFill>
                <a:cs typeface="Calibri Light"/>
              </a:rPr>
              <a:t>ve</a:t>
            </a:r>
            <a:endParaRPr lang="en-US" altLang="zh-TW" sz="2200" dirty="0">
              <a:solidFill>
                <a:srgbClr val="7030A0"/>
              </a:solidFill>
              <a:cs typeface="Calibri Light"/>
            </a:endParaRPr>
          </a:p>
        </p:txBody>
      </p:sp>
      <p:sp>
        <p:nvSpPr>
          <p:cNvPr id="32" name="箭號: 向上 31">
            <a:extLst>
              <a:ext uri="{FF2B5EF4-FFF2-40B4-BE49-F238E27FC236}">
                <a16:creationId xmlns:a16="http://schemas.microsoft.com/office/drawing/2014/main" id="{730E6057-193D-FA44-312A-404ECF554E35}"/>
              </a:ext>
            </a:extLst>
          </p:cNvPr>
          <p:cNvSpPr/>
          <p:nvPr/>
        </p:nvSpPr>
        <p:spPr>
          <a:xfrm rot="10800000">
            <a:off x="2890852" y="3417463"/>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3" name="箭號: 向上 32">
            <a:extLst>
              <a:ext uri="{FF2B5EF4-FFF2-40B4-BE49-F238E27FC236}">
                <a16:creationId xmlns:a16="http://schemas.microsoft.com/office/drawing/2014/main" id="{0A7B77C0-A5A3-DAFE-F02B-14E2EF980BC5}"/>
              </a:ext>
            </a:extLst>
          </p:cNvPr>
          <p:cNvSpPr/>
          <p:nvPr/>
        </p:nvSpPr>
        <p:spPr>
          <a:xfrm rot="10800000">
            <a:off x="3589965" y="3429000"/>
            <a:ext cx="204281" cy="447472"/>
          </a:xfrm>
          <a:prstGeom prst="up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副標題 4">
            <a:extLst>
              <a:ext uri="{FF2B5EF4-FFF2-40B4-BE49-F238E27FC236}">
                <a16:creationId xmlns:a16="http://schemas.microsoft.com/office/drawing/2014/main" id="{F4DBCB71-1DBC-2B3C-2A3D-0B4D3AE0DFBB}"/>
              </a:ext>
            </a:extLst>
          </p:cNvPr>
          <p:cNvSpPr txBox="1">
            <a:spLocks/>
          </p:cNvSpPr>
          <p:nvPr/>
        </p:nvSpPr>
        <p:spPr>
          <a:xfrm>
            <a:off x="1425262" y="5169624"/>
            <a:ext cx="3310396" cy="872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a:solidFill>
                  <a:srgbClr val="FFFFCC"/>
                </a:solidFill>
                <a:cs typeface="Calibri Light"/>
              </a:rPr>
              <a:t>Negative skewness</a:t>
            </a:r>
            <a:endParaRPr lang="en-US" altLang="zh-TW" sz="2200">
              <a:solidFill>
                <a:srgbClr val="FFD966"/>
              </a:solidFill>
              <a:cs typeface="Calibri Light"/>
            </a:endParaRPr>
          </a:p>
        </p:txBody>
      </p:sp>
      <p:sp>
        <p:nvSpPr>
          <p:cNvPr id="5" name="文字方塊 4">
            <a:extLst>
              <a:ext uri="{FF2B5EF4-FFF2-40B4-BE49-F238E27FC236}">
                <a16:creationId xmlns:a16="http://schemas.microsoft.com/office/drawing/2014/main" id="{265264E5-7D71-90D0-42A9-ED25473548B0}"/>
              </a:ext>
            </a:extLst>
          </p:cNvPr>
          <p:cNvSpPr txBox="1"/>
          <p:nvPr/>
        </p:nvSpPr>
        <p:spPr>
          <a:xfrm>
            <a:off x="7118862" y="2553641"/>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6" name="文字方塊 5">
            <a:extLst>
              <a:ext uri="{FF2B5EF4-FFF2-40B4-BE49-F238E27FC236}">
                <a16:creationId xmlns:a16="http://schemas.microsoft.com/office/drawing/2014/main" id="{9FD751E6-9A67-4257-6877-54776FCC7DA3}"/>
              </a:ext>
            </a:extLst>
          </p:cNvPr>
          <p:cNvSpPr txBox="1"/>
          <p:nvPr/>
        </p:nvSpPr>
        <p:spPr>
          <a:xfrm>
            <a:off x="8003537" y="2543245"/>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7" name="文字方塊 6">
            <a:extLst>
              <a:ext uri="{FF2B5EF4-FFF2-40B4-BE49-F238E27FC236}">
                <a16:creationId xmlns:a16="http://schemas.microsoft.com/office/drawing/2014/main" id="{F53675C9-27EC-AE8B-A629-776CDC7E9A61}"/>
              </a:ext>
            </a:extLst>
          </p:cNvPr>
          <p:cNvSpPr txBox="1"/>
          <p:nvPr/>
        </p:nvSpPr>
        <p:spPr>
          <a:xfrm>
            <a:off x="5311122" y="394599"/>
            <a:ext cx="1404730" cy="24622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sp>
        <p:nvSpPr>
          <p:cNvPr id="9" name="文字方塊 8">
            <a:extLst>
              <a:ext uri="{FF2B5EF4-FFF2-40B4-BE49-F238E27FC236}">
                <a16:creationId xmlns:a16="http://schemas.microsoft.com/office/drawing/2014/main" id="{CECB1426-92E4-3B0C-5657-FEE764A00BAA}"/>
              </a:ext>
            </a:extLst>
          </p:cNvPr>
          <p:cNvSpPr txBox="1"/>
          <p:nvPr/>
        </p:nvSpPr>
        <p:spPr>
          <a:xfrm>
            <a:off x="8950272" y="390454"/>
            <a:ext cx="1404730" cy="246221"/>
          </a:xfrm>
          <a:prstGeom prst="rect">
            <a:avLst/>
          </a:prstGeom>
          <a:solidFill>
            <a:srgbClr val="FFFFFF"/>
          </a:solidFill>
        </p:spPr>
        <p:txBody>
          <a:bodyPr wrap="square" rtlCol="0">
            <a:spAutoFit/>
          </a:bodyPr>
          <a:lstStyle/>
          <a:p>
            <a:pPr algn="ctr"/>
            <a:r>
              <a:rPr lang="en-US" altLang="zh-TW" sz="1000" dirty="0"/>
              <a:t>Density Modulations</a:t>
            </a:r>
          </a:p>
        </p:txBody>
      </p:sp>
      <p:sp>
        <p:nvSpPr>
          <p:cNvPr id="22" name="文字方塊 21">
            <a:extLst>
              <a:ext uri="{FF2B5EF4-FFF2-40B4-BE49-F238E27FC236}">
                <a16:creationId xmlns:a16="http://schemas.microsoft.com/office/drawing/2014/main" id="{BB3618E5-5300-2EA8-DBCF-ADFBBBE10E28}"/>
              </a:ext>
            </a:extLst>
          </p:cNvPr>
          <p:cNvSpPr txBox="1"/>
          <p:nvPr/>
        </p:nvSpPr>
        <p:spPr>
          <a:xfrm>
            <a:off x="6979170" y="409504"/>
            <a:ext cx="1763424" cy="246221"/>
          </a:xfrm>
          <a:prstGeom prst="rect">
            <a:avLst/>
          </a:prstGeom>
          <a:solidFill>
            <a:srgbClr val="FFFFFF"/>
          </a:solidFill>
        </p:spPr>
        <p:txBody>
          <a:bodyPr wrap="square" rtlCol="0">
            <a:spAutoFit/>
          </a:bodyPr>
          <a:lstStyle/>
          <a:p>
            <a:pPr algn="ctr"/>
            <a:r>
              <a:rPr lang="en-US" altLang="zh-TW" sz="1000" dirty="0"/>
              <a:t>Smooth Model + microlenses</a:t>
            </a:r>
            <a:endParaRPr lang="zh-TW" altLang="en-US" sz="1000" dirty="0"/>
          </a:p>
        </p:txBody>
      </p:sp>
      <p:sp>
        <p:nvSpPr>
          <p:cNvPr id="26" name="文字方塊 25">
            <a:extLst>
              <a:ext uri="{FF2B5EF4-FFF2-40B4-BE49-F238E27FC236}">
                <a16:creationId xmlns:a16="http://schemas.microsoft.com/office/drawing/2014/main" id="{FAF9BDB5-B3C7-CBBF-3D7A-45DAA57C03E3}"/>
              </a:ext>
            </a:extLst>
          </p:cNvPr>
          <p:cNvSpPr txBox="1"/>
          <p:nvPr/>
        </p:nvSpPr>
        <p:spPr>
          <a:xfrm>
            <a:off x="5252720" y="404759"/>
            <a:ext cx="1483452" cy="246221"/>
          </a:xfrm>
          <a:prstGeom prst="rect">
            <a:avLst/>
          </a:prstGeom>
          <a:solidFill>
            <a:srgbClr val="FFFFFF"/>
          </a:solidFill>
        </p:spPr>
        <p:txBody>
          <a:bodyPr wrap="square" rtlCol="0">
            <a:spAutoFit/>
          </a:bodyPr>
          <a:lstStyle/>
          <a:p>
            <a:pPr algn="ctr"/>
            <a:r>
              <a:rPr lang="en-US" altLang="zh-TW" sz="1000" dirty="0" err="1"/>
              <a:t>Subhaloes</a:t>
            </a:r>
            <a:r>
              <a:rPr lang="en-US" altLang="zh-TW" sz="1000" dirty="0"/>
              <a:t> + microlenses</a:t>
            </a:r>
          </a:p>
        </p:txBody>
      </p:sp>
      <p:sp>
        <p:nvSpPr>
          <p:cNvPr id="27" name="文字方塊 26">
            <a:extLst>
              <a:ext uri="{FF2B5EF4-FFF2-40B4-BE49-F238E27FC236}">
                <a16:creationId xmlns:a16="http://schemas.microsoft.com/office/drawing/2014/main" id="{57FF9434-5271-1882-BED7-4553A0F95E9F}"/>
              </a:ext>
            </a:extLst>
          </p:cNvPr>
          <p:cNvSpPr txBox="1"/>
          <p:nvPr/>
        </p:nvSpPr>
        <p:spPr>
          <a:xfrm>
            <a:off x="8607883" y="394881"/>
            <a:ext cx="2110162" cy="246221"/>
          </a:xfrm>
          <a:prstGeom prst="rect">
            <a:avLst/>
          </a:prstGeom>
          <a:solidFill>
            <a:srgbClr val="FFFFFF"/>
          </a:solidFill>
        </p:spPr>
        <p:txBody>
          <a:bodyPr wrap="square" rtlCol="0">
            <a:spAutoFit/>
          </a:bodyPr>
          <a:lstStyle/>
          <a:p>
            <a:pPr algn="ctr"/>
            <a:r>
              <a:rPr lang="en-US" altLang="zh-TW" sz="1000" dirty="0"/>
              <a:t>Density Modulations + microlenses</a:t>
            </a:r>
          </a:p>
        </p:txBody>
      </p:sp>
    </p:spTree>
    <p:extLst>
      <p:ext uri="{BB962C8B-B14F-4D97-AF65-F5344CB8AC3E}">
        <p14:creationId xmlns:p14="http://schemas.microsoft.com/office/powerpoint/2010/main" val="38979555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A8E9A2-E303-9C90-BB7C-6D06C4ECC255}"/>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AFAB174F-6060-8FC5-F068-4FC174E6BB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EA53697A-5FE1-7B8C-C8FF-26E844FABF07}"/>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Results</a:t>
            </a:r>
          </a:p>
        </p:txBody>
      </p:sp>
      <p:pic>
        <p:nvPicPr>
          <p:cNvPr id="1026" name="Picture 2">
            <a:extLst>
              <a:ext uri="{FF2B5EF4-FFF2-40B4-BE49-F238E27FC236}">
                <a16:creationId xmlns:a16="http://schemas.microsoft.com/office/drawing/2014/main" id="{012A0343-271B-8AEA-297E-E54A79B339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4712" y="1705897"/>
            <a:ext cx="5362575" cy="4114800"/>
          </a:xfrm>
          <a:prstGeom prst="rect">
            <a:avLst/>
          </a:prstGeom>
          <a:noFill/>
          <a:extLst>
            <a:ext uri="{909E8E84-426E-40DD-AFC4-6F175D3DCCD1}">
              <a14:hiddenFill xmlns:a14="http://schemas.microsoft.com/office/drawing/2010/main">
                <a:solidFill>
                  <a:srgbClr val="FFFFFF"/>
                </a:solidFill>
              </a14:hiddenFill>
            </a:ext>
          </a:extLst>
        </p:spPr>
      </p:pic>
      <p:sp>
        <p:nvSpPr>
          <p:cNvPr id="2" name="文字方塊 1">
            <a:extLst>
              <a:ext uri="{FF2B5EF4-FFF2-40B4-BE49-F238E27FC236}">
                <a16:creationId xmlns:a16="http://schemas.microsoft.com/office/drawing/2014/main" id="{04C189C8-37C3-A583-02A6-39C29C8A71EA}"/>
              </a:ext>
            </a:extLst>
          </p:cNvPr>
          <p:cNvSpPr txBox="1"/>
          <p:nvPr/>
        </p:nvSpPr>
        <p:spPr>
          <a:xfrm>
            <a:off x="6654176" y="5875208"/>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cxnSp>
        <p:nvCxnSpPr>
          <p:cNvPr id="3" name="直線接點 2">
            <a:extLst>
              <a:ext uri="{FF2B5EF4-FFF2-40B4-BE49-F238E27FC236}">
                <a16:creationId xmlns:a16="http://schemas.microsoft.com/office/drawing/2014/main" id="{F8C84576-6A43-9406-2EEE-10D30F9295D7}"/>
              </a:ext>
            </a:extLst>
          </p:cNvPr>
          <p:cNvCxnSpPr/>
          <p:nvPr/>
        </p:nvCxnSpPr>
        <p:spPr>
          <a:xfrm flipV="1">
            <a:off x="6471920" y="1788160"/>
            <a:ext cx="0" cy="3525520"/>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159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46132-0527-EF72-3109-C9334E95FB0D}"/>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22636C38-F13F-E2EE-0C73-082A894A5CC6}"/>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Strong Lensing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F652F22D-448F-1911-36F8-445DD8F222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6" name="圖片 5" descr="一張含有 螢幕擷取畫面, space, 行, 星星 的圖片&#10;&#10;自動產生的描述">
            <a:extLst>
              <a:ext uri="{FF2B5EF4-FFF2-40B4-BE49-F238E27FC236}">
                <a16:creationId xmlns:a16="http://schemas.microsoft.com/office/drawing/2014/main" id="{2DBCAE67-690A-A9E8-FA1E-0BA80A47D8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4034" y="1175026"/>
            <a:ext cx="7494840" cy="5621130"/>
          </a:xfrm>
          <a:prstGeom prst="rect">
            <a:avLst/>
          </a:prstGeom>
        </p:spPr>
      </p:pic>
      <p:sp>
        <p:nvSpPr>
          <p:cNvPr id="2" name="文字方塊 1">
            <a:extLst>
              <a:ext uri="{FF2B5EF4-FFF2-40B4-BE49-F238E27FC236}">
                <a16:creationId xmlns:a16="http://schemas.microsoft.com/office/drawing/2014/main" id="{41937281-7714-797A-28F5-5106D5ACAED4}"/>
              </a:ext>
            </a:extLst>
          </p:cNvPr>
          <p:cNvSpPr txBox="1"/>
          <p:nvPr/>
        </p:nvSpPr>
        <p:spPr>
          <a:xfrm>
            <a:off x="7918181" y="6507787"/>
            <a:ext cx="2793599" cy="246221"/>
          </a:xfrm>
          <a:prstGeom prst="rect">
            <a:avLst/>
          </a:prstGeom>
          <a:noFill/>
        </p:spPr>
        <p:txBody>
          <a:bodyPr wrap="square" rtlCol="0">
            <a:spAutoFit/>
          </a:bodyPr>
          <a:lstStyle/>
          <a:p>
            <a:r>
              <a:rPr lang="en-US" altLang="zh-HK" sz="1000">
                <a:solidFill>
                  <a:srgbClr val="FFFFCC"/>
                </a:solidFill>
              </a:rPr>
              <a:t>Credit: NASA, ESA &amp; L </a:t>
            </a:r>
            <a:r>
              <a:rPr lang="en-US" altLang="zh-HK" sz="1000" err="1">
                <a:solidFill>
                  <a:srgbClr val="FFFFCC"/>
                </a:solidFill>
              </a:rPr>
              <a:t>Calcada</a:t>
            </a:r>
            <a:endParaRPr lang="zh-HK" altLang="en-US" sz="1000">
              <a:solidFill>
                <a:srgbClr val="FFFFCC"/>
              </a:solidFill>
            </a:endParaRPr>
          </a:p>
        </p:txBody>
      </p:sp>
    </p:spTree>
    <p:extLst>
      <p:ext uri="{BB962C8B-B14F-4D97-AF65-F5344CB8AC3E}">
        <p14:creationId xmlns:p14="http://schemas.microsoft.com/office/powerpoint/2010/main" val="36500665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D1326-98FC-15D3-5F99-6D19C9FC1F6D}"/>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1792B035-AB74-3CFB-8579-B4490CE5C9F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63D68C0B-C3B0-08E4-6543-3CE098D0B2B9}"/>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Results</a:t>
            </a:r>
          </a:p>
        </p:txBody>
      </p:sp>
      <p:pic>
        <p:nvPicPr>
          <p:cNvPr id="1026" name="Picture 2">
            <a:extLst>
              <a:ext uri="{FF2B5EF4-FFF2-40B4-BE49-F238E27FC236}">
                <a16:creationId xmlns:a16="http://schemas.microsoft.com/office/drawing/2014/main" id="{7268B1AA-0E55-46B3-20CB-5C97A05544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4712" y="1705897"/>
            <a:ext cx="5362575" cy="4114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9AB2392-C3C3-BCEF-C94C-6AF7430C8C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4712" y="1705897"/>
            <a:ext cx="5362575" cy="4114800"/>
          </a:xfrm>
          <a:prstGeom prst="rect">
            <a:avLst/>
          </a:prstGeom>
          <a:noFill/>
          <a:extLst>
            <a:ext uri="{909E8E84-426E-40DD-AFC4-6F175D3DCCD1}">
              <a14:hiddenFill xmlns:a14="http://schemas.microsoft.com/office/drawing/2010/main">
                <a:solidFill>
                  <a:srgbClr val="FFFFFF"/>
                </a:solidFill>
              </a14:hiddenFill>
            </a:ext>
          </a:extLst>
        </p:spPr>
      </p:pic>
      <p:sp>
        <p:nvSpPr>
          <p:cNvPr id="2" name="文字方塊 1">
            <a:extLst>
              <a:ext uri="{FF2B5EF4-FFF2-40B4-BE49-F238E27FC236}">
                <a16:creationId xmlns:a16="http://schemas.microsoft.com/office/drawing/2014/main" id="{4C2C3712-4D80-AD6F-C1B5-2179CAEE71A2}"/>
              </a:ext>
            </a:extLst>
          </p:cNvPr>
          <p:cNvSpPr txBox="1"/>
          <p:nvPr/>
        </p:nvSpPr>
        <p:spPr>
          <a:xfrm>
            <a:off x="6654176" y="5875208"/>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sp>
        <p:nvSpPr>
          <p:cNvPr id="3" name="文字方塊 2">
            <a:extLst>
              <a:ext uri="{FF2B5EF4-FFF2-40B4-BE49-F238E27FC236}">
                <a16:creationId xmlns:a16="http://schemas.microsoft.com/office/drawing/2014/main" id="{E3C3AA77-B626-EA11-9C30-AFBBFF9D6A31}"/>
              </a:ext>
            </a:extLst>
          </p:cNvPr>
          <p:cNvSpPr txBox="1"/>
          <p:nvPr/>
        </p:nvSpPr>
        <p:spPr>
          <a:xfrm>
            <a:off x="4358622" y="2044700"/>
            <a:ext cx="772178" cy="25257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cxnSp>
        <p:nvCxnSpPr>
          <p:cNvPr id="4" name="直線接點 3">
            <a:extLst>
              <a:ext uri="{FF2B5EF4-FFF2-40B4-BE49-F238E27FC236}">
                <a16:creationId xmlns:a16="http://schemas.microsoft.com/office/drawing/2014/main" id="{D51325E4-8B42-717A-53D1-343C6F0F6410}"/>
              </a:ext>
            </a:extLst>
          </p:cNvPr>
          <p:cNvCxnSpPr/>
          <p:nvPr/>
        </p:nvCxnSpPr>
        <p:spPr>
          <a:xfrm flipV="1">
            <a:off x="6471920" y="1788160"/>
            <a:ext cx="0" cy="3525520"/>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74388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74838F-36B9-E934-579B-BE116A0C9DDB}"/>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9DEEC543-A21E-3A29-6196-2F2BE26053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0A7D0C0E-6061-21D4-2B93-E9DE4F90F528}"/>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Results</a:t>
            </a:r>
          </a:p>
        </p:txBody>
      </p:sp>
      <p:pic>
        <p:nvPicPr>
          <p:cNvPr id="1026" name="Picture 2">
            <a:extLst>
              <a:ext uri="{FF2B5EF4-FFF2-40B4-BE49-F238E27FC236}">
                <a16:creationId xmlns:a16="http://schemas.microsoft.com/office/drawing/2014/main" id="{DE1B8B15-6957-611B-F78B-832FDF1750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4712" y="1705897"/>
            <a:ext cx="5362575" cy="4114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66631CC3-70DB-4D86-D30E-591F742648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4712" y="1705897"/>
            <a:ext cx="5362575" cy="41148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801F67FD-395C-882E-DC70-1953B283ADD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4711" y="1705897"/>
            <a:ext cx="5362575" cy="4114800"/>
          </a:xfrm>
          <a:prstGeom prst="rect">
            <a:avLst/>
          </a:prstGeom>
          <a:noFill/>
          <a:extLst>
            <a:ext uri="{909E8E84-426E-40DD-AFC4-6F175D3DCCD1}">
              <a14:hiddenFill xmlns:a14="http://schemas.microsoft.com/office/drawing/2010/main">
                <a:solidFill>
                  <a:srgbClr val="FFFFFF"/>
                </a:solidFill>
              </a14:hiddenFill>
            </a:ext>
          </a:extLst>
        </p:spPr>
      </p:pic>
      <p:sp>
        <p:nvSpPr>
          <p:cNvPr id="2" name="文字方塊 1">
            <a:extLst>
              <a:ext uri="{FF2B5EF4-FFF2-40B4-BE49-F238E27FC236}">
                <a16:creationId xmlns:a16="http://schemas.microsoft.com/office/drawing/2014/main" id="{537557A5-5107-7E10-4697-EB3514003253}"/>
              </a:ext>
            </a:extLst>
          </p:cNvPr>
          <p:cNvSpPr txBox="1"/>
          <p:nvPr/>
        </p:nvSpPr>
        <p:spPr>
          <a:xfrm>
            <a:off x="6654176" y="5875208"/>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sp>
        <p:nvSpPr>
          <p:cNvPr id="3" name="文字方塊 2">
            <a:extLst>
              <a:ext uri="{FF2B5EF4-FFF2-40B4-BE49-F238E27FC236}">
                <a16:creationId xmlns:a16="http://schemas.microsoft.com/office/drawing/2014/main" id="{C5ABC8B5-38AD-9904-03E7-B8FE56718724}"/>
              </a:ext>
            </a:extLst>
          </p:cNvPr>
          <p:cNvSpPr txBox="1"/>
          <p:nvPr/>
        </p:nvSpPr>
        <p:spPr>
          <a:xfrm>
            <a:off x="4358622" y="2044700"/>
            <a:ext cx="772178" cy="252571"/>
          </a:xfrm>
          <a:prstGeom prst="rect">
            <a:avLst/>
          </a:prstGeom>
          <a:solidFill>
            <a:srgbClr val="FFFFFF"/>
          </a:solidFill>
        </p:spPr>
        <p:txBody>
          <a:bodyPr wrap="square" rtlCol="0">
            <a:spAutoFit/>
          </a:bodyPr>
          <a:lstStyle/>
          <a:p>
            <a:pPr algn="ctr"/>
            <a:r>
              <a:rPr lang="en-US" altLang="zh-TW" sz="1000" dirty="0" err="1"/>
              <a:t>Subhaloes</a:t>
            </a:r>
            <a:endParaRPr lang="en-US" altLang="zh-TW" sz="1000" dirty="0"/>
          </a:p>
        </p:txBody>
      </p:sp>
      <p:sp>
        <p:nvSpPr>
          <p:cNvPr id="7" name="文字方塊 6">
            <a:extLst>
              <a:ext uri="{FF2B5EF4-FFF2-40B4-BE49-F238E27FC236}">
                <a16:creationId xmlns:a16="http://schemas.microsoft.com/office/drawing/2014/main" id="{C8C47AB6-ED31-3662-C944-F00139566AC2}"/>
              </a:ext>
            </a:extLst>
          </p:cNvPr>
          <p:cNvSpPr txBox="1"/>
          <p:nvPr/>
        </p:nvSpPr>
        <p:spPr>
          <a:xfrm>
            <a:off x="4358621" y="2256367"/>
            <a:ext cx="1136245" cy="252571"/>
          </a:xfrm>
          <a:prstGeom prst="rect">
            <a:avLst/>
          </a:prstGeom>
          <a:solidFill>
            <a:srgbClr val="FFFFFF"/>
          </a:solidFill>
        </p:spPr>
        <p:txBody>
          <a:bodyPr wrap="square" rtlCol="0">
            <a:spAutoFit/>
          </a:bodyPr>
          <a:lstStyle/>
          <a:p>
            <a:pPr algn="ctr"/>
            <a:r>
              <a:rPr lang="en-US" altLang="zh-TW" sz="1000" dirty="0" err="1">
                <a:solidFill>
                  <a:srgbClr val="FFFFFF"/>
                </a:solidFill>
              </a:rPr>
              <a:t>Subhaloes</a:t>
            </a:r>
            <a:endParaRPr lang="en-US" altLang="zh-TW" sz="1000" dirty="0">
              <a:solidFill>
                <a:srgbClr val="FFFFFF"/>
              </a:solidFill>
            </a:endParaRPr>
          </a:p>
        </p:txBody>
      </p:sp>
      <p:pic>
        <p:nvPicPr>
          <p:cNvPr id="6" name="圖片 5">
            <a:extLst>
              <a:ext uri="{FF2B5EF4-FFF2-40B4-BE49-F238E27FC236}">
                <a16:creationId xmlns:a16="http://schemas.microsoft.com/office/drawing/2014/main" id="{2DFA7018-3F77-5E29-9A2B-C1C46676D37B}"/>
              </a:ext>
            </a:extLst>
          </p:cNvPr>
          <p:cNvPicPr>
            <a:picLocks noChangeAspect="1"/>
          </p:cNvPicPr>
          <p:nvPr/>
        </p:nvPicPr>
        <p:blipFill>
          <a:blip r:embed="rId7"/>
          <a:stretch>
            <a:fillRect/>
          </a:stretch>
        </p:blipFill>
        <p:spPr>
          <a:xfrm>
            <a:off x="4391976" y="2301447"/>
            <a:ext cx="810792" cy="217529"/>
          </a:xfrm>
          <a:prstGeom prst="rect">
            <a:avLst/>
          </a:prstGeom>
        </p:spPr>
      </p:pic>
      <p:cxnSp>
        <p:nvCxnSpPr>
          <p:cNvPr id="4" name="直線接點 3">
            <a:extLst>
              <a:ext uri="{FF2B5EF4-FFF2-40B4-BE49-F238E27FC236}">
                <a16:creationId xmlns:a16="http://schemas.microsoft.com/office/drawing/2014/main" id="{F54F2B0E-82B5-EF3F-B54C-94244C7DD094}"/>
              </a:ext>
            </a:extLst>
          </p:cNvPr>
          <p:cNvCxnSpPr/>
          <p:nvPr/>
        </p:nvCxnSpPr>
        <p:spPr>
          <a:xfrm flipV="1">
            <a:off x="6471920" y="1788160"/>
            <a:ext cx="0" cy="3525520"/>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pic>
        <p:nvPicPr>
          <p:cNvPr id="5" name="圖片 4">
            <a:extLst>
              <a:ext uri="{FF2B5EF4-FFF2-40B4-BE49-F238E27FC236}">
                <a16:creationId xmlns:a16="http://schemas.microsoft.com/office/drawing/2014/main" id="{24824BA8-FF2D-D9D2-DA55-21497011CA25}"/>
              </a:ext>
            </a:extLst>
          </p:cNvPr>
          <p:cNvPicPr>
            <a:picLocks noChangeAspect="1"/>
          </p:cNvPicPr>
          <p:nvPr/>
        </p:nvPicPr>
        <p:blipFill>
          <a:blip r:embed="rId8"/>
          <a:stretch>
            <a:fillRect/>
          </a:stretch>
        </p:blipFill>
        <p:spPr>
          <a:xfrm>
            <a:off x="3414711" y="696863"/>
            <a:ext cx="3896269" cy="752580"/>
          </a:xfrm>
          <a:prstGeom prst="rect">
            <a:avLst/>
          </a:prstGeom>
        </p:spPr>
      </p:pic>
      <p:sp>
        <p:nvSpPr>
          <p:cNvPr id="8" name="副標題 4">
            <a:extLst>
              <a:ext uri="{FF2B5EF4-FFF2-40B4-BE49-F238E27FC236}">
                <a16:creationId xmlns:a16="http://schemas.microsoft.com/office/drawing/2014/main" id="{1C156A80-04DE-FE89-C333-F3F71DC9013D}"/>
              </a:ext>
            </a:extLst>
          </p:cNvPr>
          <p:cNvSpPr txBox="1">
            <a:spLocks/>
          </p:cNvSpPr>
          <p:nvPr/>
        </p:nvSpPr>
        <p:spPr>
          <a:xfrm>
            <a:off x="7682470" y="443001"/>
            <a:ext cx="4103099" cy="118860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FFFFCC"/>
                </a:solidFill>
                <a:cs typeface="Calibri Light"/>
              </a:rPr>
              <a:t>Axion mass of 1e-22 eV</a:t>
            </a:r>
          </a:p>
          <a:p>
            <a:pPr marL="0" indent="0" algn="ctr">
              <a:buNone/>
            </a:pPr>
            <a:r>
              <a:rPr lang="en-US" altLang="zh-TW" sz="2200" dirty="0">
                <a:solidFill>
                  <a:srgbClr val="FFFFCC"/>
                </a:solidFill>
                <a:cs typeface="Calibri Light"/>
              </a:rPr>
              <a:t>Cluster halo mass ~ 10^15 pc</a:t>
            </a:r>
          </a:p>
          <a:p>
            <a:pPr marL="0" indent="0" algn="ctr">
              <a:buNone/>
            </a:pPr>
            <a:r>
              <a:rPr lang="en-US" altLang="zh-TW" sz="2200" dirty="0" err="1">
                <a:solidFill>
                  <a:srgbClr val="FFFFCC"/>
                </a:solidFill>
                <a:cs typeface="Calibri Light"/>
              </a:rPr>
              <a:t>lambda_dB</a:t>
            </a:r>
            <a:r>
              <a:rPr lang="en-US" altLang="zh-TW" sz="2200" dirty="0">
                <a:solidFill>
                  <a:srgbClr val="FFFFCC"/>
                </a:solidFill>
                <a:cs typeface="Calibri Light"/>
              </a:rPr>
              <a:t> ~10 pc!</a:t>
            </a:r>
          </a:p>
        </p:txBody>
      </p:sp>
    </p:spTree>
    <p:extLst>
      <p:ext uri="{BB962C8B-B14F-4D97-AF65-F5344CB8AC3E}">
        <p14:creationId xmlns:p14="http://schemas.microsoft.com/office/powerpoint/2010/main" val="19541267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662FB-60B1-00BB-A4EF-3B4A7377CE06}"/>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A6BC95AF-E2C3-D911-85C7-6735A202C5A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B3B0C8ED-F022-0E06-7D4A-FC56BB6AD8A4}"/>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Beyond the Dragon </a:t>
            </a:r>
            <a:endParaRPr lang="zh-HK" altLang="en-US" sz="2200" dirty="0">
              <a:solidFill>
                <a:srgbClr val="FFFFCC"/>
              </a:solidFill>
              <a:latin typeface="+mn-lt"/>
            </a:endParaRPr>
          </a:p>
        </p:txBody>
      </p:sp>
      <p:pic>
        <p:nvPicPr>
          <p:cNvPr id="1026" name="Picture 2" descr="A field of galaxies on the black background of space. In the middle, stretching from left to right, is a collection of dozens of yellowish spiral and elliptical galaxies that form a foreground galaxy cluster. They form a rough, flat line along the center. Among them are distorted linear features, which mostly appear to follow invisible concentric circles curving around the center of the image. The linear features are created when the light of a background galaxy is bent and magnified through gravitational lensing. At center left, a particularly prominent example stretches vertically about three times the length of a nearby galaxy. A variety of brightly colored, red and blue galaxies of various shapes are scattered across the image, making it feel densely populated. Near the center are two tiny galaxies compared to the galaxy cluster: a very red edge-on spiral and a very blue face-on spiral, which provide a striking color contrast.">
            <a:extLst>
              <a:ext uri="{FF2B5EF4-FFF2-40B4-BE49-F238E27FC236}">
                <a16:creationId xmlns:a16="http://schemas.microsoft.com/office/drawing/2014/main" id="{99648B0B-783C-0D2A-2EC1-538B8149870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488" t="12759" r="23233" b="26022"/>
          <a:stretch/>
        </p:blipFill>
        <p:spPr bwMode="auto">
          <a:xfrm rot="5400000">
            <a:off x="5579958" y="938828"/>
            <a:ext cx="6764290" cy="4886633"/>
          </a:xfrm>
          <a:prstGeom prst="rect">
            <a:avLst/>
          </a:prstGeom>
          <a:noFill/>
          <a:extLst>
            <a:ext uri="{909E8E84-426E-40DD-AFC4-6F175D3DCCD1}">
              <a14:hiddenFill xmlns:a14="http://schemas.microsoft.com/office/drawing/2010/main">
                <a:solidFill>
                  <a:srgbClr val="FFFFFF"/>
                </a:solidFill>
              </a14:hiddenFill>
            </a:ext>
          </a:extLst>
        </p:spPr>
      </p:pic>
      <p:sp>
        <p:nvSpPr>
          <p:cNvPr id="2" name="文字方塊 1">
            <a:extLst>
              <a:ext uri="{FF2B5EF4-FFF2-40B4-BE49-F238E27FC236}">
                <a16:creationId xmlns:a16="http://schemas.microsoft.com/office/drawing/2014/main" id="{EC9B7F3D-D721-1C70-0176-30F0BDB2C150}"/>
              </a:ext>
            </a:extLst>
          </p:cNvPr>
          <p:cNvSpPr txBox="1"/>
          <p:nvPr/>
        </p:nvSpPr>
        <p:spPr>
          <a:xfrm>
            <a:off x="9549657" y="6611779"/>
            <a:ext cx="2642343" cy="246221"/>
          </a:xfrm>
          <a:prstGeom prst="rect">
            <a:avLst/>
          </a:prstGeom>
          <a:noFill/>
        </p:spPr>
        <p:txBody>
          <a:bodyPr wrap="square" rtlCol="0">
            <a:spAutoFit/>
          </a:bodyPr>
          <a:lstStyle/>
          <a:p>
            <a:r>
              <a:rPr lang="en-US" altLang="zh-HK" sz="1000" dirty="0">
                <a:solidFill>
                  <a:srgbClr val="FFFFCC"/>
                </a:solidFill>
              </a:rPr>
              <a:t>Credit NASA, ESA, CSA, </a:t>
            </a:r>
            <a:r>
              <a:rPr lang="en-US" altLang="zh-HK" sz="1000" dirty="0" err="1">
                <a:solidFill>
                  <a:srgbClr val="FFFFCC"/>
                </a:solidFill>
              </a:rPr>
              <a:t>STScI</a:t>
            </a:r>
            <a:endParaRPr lang="zh-HK" altLang="en-US" sz="1000" dirty="0">
              <a:solidFill>
                <a:srgbClr val="FFFFCC"/>
              </a:solidFill>
            </a:endParaRPr>
          </a:p>
        </p:txBody>
      </p:sp>
    </p:spTree>
    <p:extLst>
      <p:ext uri="{BB962C8B-B14F-4D97-AF65-F5344CB8AC3E}">
        <p14:creationId xmlns:p14="http://schemas.microsoft.com/office/powerpoint/2010/main" val="1090667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F4218D-3E9B-B0AA-A61D-B8B211682A7B}"/>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56CC12C3-2418-8EC7-E4A8-9A8F7969DB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9CD5DCCD-24B3-5D25-F70A-ACD58573F981}"/>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Beyond the Dragon </a:t>
            </a:r>
            <a:endParaRPr lang="zh-HK" altLang="en-US" sz="2200" dirty="0">
              <a:solidFill>
                <a:srgbClr val="FFFFCC"/>
              </a:solidFill>
              <a:latin typeface="+mn-lt"/>
            </a:endParaRPr>
          </a:p>
        </p:txBody>
      </p:sp>
      <p:pic>
        <p:nvPicPr>
          <p:cNvPr id="1026" name="Picture 2" descr="A field of galaxies on the black background of space. In the middle, stretching from left to right, is a collection of dozens of yellowish spiral and elliptical galaxies that form a foreground galaxy cluster. They form a rough, flat line along the center. Among them are distorted linear features, which mostly appear to follow invisible concentric circles curving around the center of the image. The linear features are created when the light of a background galaxy is bent and magnified through gravitational lensing. At center left, a particularly prominent example stretches vertically about three times the length of a nearby galaxy. A variety of brightly colored, red and blue galaxies of various shapes are scattered across the image, making it feel densely populated. Near the center are two tiny galaxies compared to the galaxy cluster: a very red edge-on spiral and a very blue face-on spiral, which provide a striking color contrast.">
            <a:extLst>
              <a:ext uri="{FF2B5EF4-FFF2-40B4-BE49-F238E27FC236}">
                <a16:creationId xmlns:a16="http://schemas.microsoft.com/office/drawing/2014/main" id="{B1137DEE-2065-A6CB-9FA7-4959C8A8B3E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488" t="12759" r="23233" b="26022"/>
          <a:stretch/>
        </p:blipFill>
        <p:spPr bwMode="auto">
          <a:xfrm rot="5400000">
            <a:off x="5579958" y="938828"/>
            <a:ext cx="6764290" cy="4886633"/>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a:extLst>
              <a:ext uri="{FF2B5EF4-FFF2-40B4-BE49-F238E27FC236}">
                <a16:creationId xmlns:a16="http://schemas.microsoft.com/office/drawing/2014/main" id="{ED263DA9-F4AF-6DDB-F920-67E05269291B}"/>
              </a:ext>
            </a:extLst>
          </p:cNvPr>
          <p:cNvSpPr/>
          <p:nvPr/>
        </p:nvSpPr>
        <p:spPr>
          <a:xfrm>
            <a:off x="8898194" y="1986115"/>
            <a:ext cx="668593" cy="678427"/>
          </a:xfrm>
          <a:prstGeom prst="rect">
            <a:avLst/>
          </a:prstGeom>
          <a:noFill/>
          <a:ln w="19050">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文字方塊 2">
            <a:extLst>
              <a:ext uri="{FF2B5EF4-FFF2-40B4-BE49-F238E27FC236}">
                <a16:creationId xmlns:a16="http://schemas.microsoft.com/office/drawing/2014/main" id="{9838A212-6842-8EC9-7FBA-FEF11BED3235}"/>
              </a:ext>
            </a:extLst>
          </p:cNvPr>
          <p:cNvSpPr txBox="1"/>
          <p:nvPr/>
        </p:nvSpPr>
        <p:spPr>
          <a:xfrm>
            <a:off x="9549657" y="6611779"/>
            <a:ext cx="2642343" cy="246221"/>
          </a:xfrm>
          <a:prstGeom prst="rect">
            <a:avLst/>
          </a:prstGeom>
          <a:noFill/>
        </p:spPr>
        <p:txBody>
          <a:bodyPr wrap="square" rtlCol="0">
            <a:spAutoFit/>
          </a:bodyPr>
          <a:lstStyle/>
          <a:p>
            <a:r>
              <a:rPr lang="en-US" altLang="zh-HK" sz="1000" dirty="0">
                <a:solidFill>
                  <a:srgbClr val="FFFFCC"/>
                </a:solidFill>
              </a:rPr>
              <a:t>Credit NASA, ESA, CSA, </a:t>
            </a:r>
            <a:r>
              <a:rPr lang="en-US" altLang="zh-HK" sz="1000" dirty="0" err="1">
                <a:solidFill>
                  <a:srgbClr val="FFFFCC"/>
                </a:solidFill>
              </a:rPr>
              <a:t>STScI</a:t>
            </a:r>
            <a:endParaRPr lang="zh-HK" altLang="en-US" sz="1000" dirty="0">
              <a:solidFill>
                <a:srgbClr val="FFFFCC"/>
              </a:solidFill>
            </a:endParaRPr>
          </a:p>
        </p:txBody>
      </p:sp>
    </p:spTree>
    <p:extLst>
      <p:ext uri="{BB962C8B-B14F-4D97-AF65-F5344CB8AC3E}">
        <p14:creationId xmlns:p14="http://schemas.microsoft.com/office/powerpoint/2010/main" val="32020545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675CB6-F6A5-2985-C193-0A736303E659}"/>
            </a:ext>
          </a:extLst>
        </p:cNvPr>
        <p:cNvGrpSpPr/>
        <p:nvPr/>
      </p:nvGrpSpPr>
      <p:grpSpPr>
        <a:xfrm>
          <a:off x="0" y="0"/>
          <a:ext cx="0" cy="0"/>
          <a:chOff x="0" y="0"/>
          <a:chExt cx="0" cy="0"/>
        </a:xfrm>
      </p:grpSpPr>
      <p:pic>
        <p:nvPicPr>
          <p:cNvPr id="6" name="圖片 5">
            <a:extLst>
              <a:ext uri="{FF2B5EF4-FFF2-40B4-BE49-F238E27FC236}">
                <a16:creationId xmlns:a16="http://schemas.microsoft.com/office/drawing/2014/main" id="{E80C2263-B5E2-6ACB-B0E6-FC7A617B6C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419" y="2047949"/>
            <a:ext cx="4925303" cy="3943900"/>
          </a:xfrm>
          <a:prstGeom prst="rect">
            <a:avLst/>
          </a:prstGeom>
        </p:spPr>
      </p:pic>
      <p:pic>
        <p:nvPicPr>
          <p:cNvPr id="9" name="Picture 6">
            <a:extLst>
              <a:ext uri="{FF2B5EF4-FFF2-40B4-BE49-F238E27FC236}">
                <a16:creationId xmlns:a16="http://schemas.microsoft.com/office/drawing/2014/main" id="{019ED76B-D50F-3F05-88ED-7D9C58754CD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6F69AE22-5C9C-0C42-402C-D0E2FCCD4CE2}"/>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Beyond the Dragon </a:t>
            </a:r>
            <a:endParaRPr lang="zh-HK" altLang="en-US" sz="2200" dirty="0">
              <a:solidFill>
                <a:srgbClr val="FFFFCC"/>
              </a:solidFill>
              <a:latin typeface="+mn-lt"/>
            </a:endParaRPr>
          </a:p>
        </p:txBody>
      </p:sp>
      <p:pic>
        <p:nvPicPr>
          <p:cNvPr id="5" name="Picture 2" descr="A field of galaxies on the black background of space. In the middle, stretching from left to right, is a collection of dozens of yellowish spiral and elliptical galaxies that form a foreground galaxy cluster. They form a rough, flat line along the center. Among them are distorted linear features, which mostly appear to follow invisible concentric circles curving around the center of the image. The linear features are created when the light of a background galaxy is bent and magnified through gravitational lensing. At center left, a particularly prominent example stretches vertically about three times the length of a nearby galaxy. A variety of brightly colored, red and blue galaxies of various shapes are scattered across the image, making it feel densely populated. Near the center are two tiny galaxies compared to the galaxy cluster: a very red edge-on spiral and a very blue face-on spiral, which provide a striking color contrast.">
            <a:extLst>
              <a:ext uri="{FF2B5EF4-FFF2-40B4-BE49-F238E27FC236}">
                <a16:creationId xmlns:a16="http://schemas.microsoft.com/office/drawing/2014/main" id="{8F9594C7-7FBB-3A18-FCAC-9E5AE0E15B3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0488" t="12759" r="23233" b="26022"/>
          <a:stretch/>
        </p:blipFill>
        <p:spPr bwMode="auto">
          <a:xfrm rot="5400000">
            <a:off x="5579958" y="938828"/>
            <a:ext cx="6764290" cy="4886633"/>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a:extLst>
              <a:ext uri="{FF2B5EF4-FFF2-40B4-BE49-F238E27FC236}">
                <a16:creationId xmlns:a16="http://schemas.microsoft.com/office/drawing/2014/main" id="{E79194CE-A734-AD19-D796-9B47C8849346}"/>
              </a:ext>
            </a:extLst>
          </p:cNvPr>
          <p:cNvSpPr/>
          <p:nvPr/>
        </p:nvSpPr>
        <p:spPr>
          <a:xfrm>
            <a:off x="8898194" y="1986115"/>
            <a:ext cx="668593" cy="678427"/>
          </a:xfrm>
          <a:prstGeom prst="rect">
            <a:avLst/>
          </a:prstGeom>
          <a:noFill/>
          <a:ln w="19050">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文字方塊 7">
            <a:extLst>
              <a:ext uri="{FF2B5EF4-FFF2-40B4-BE49-F238E27FC236}">
                <a16:creationId xmlns:a16="http://schemas.microsoft.com/office/drawing/2014/main" id="{C4F21846-F2BE-8FC9-0D1F-D41EC72ACE2B}"/>
              </a:ext>
            </a:extLst>
          </p:cNvPr>
          <p:cNvSpPr txBox="1"/>
          <p:nvPr/>
        </p:nvSpPr>
        <p:spPr>
          <a:xfrm>
            <a:off x="9549657" y="6611779"/>
            <a:ext cx="2642343" cy="246221"/>
          </a:xfrm>
          <a:prstGeom prst="rect">
            <a:avLst/>
          </a:prstGeom>
          <a:noFill/>
        </p:spPr>
        <p:txBody>
          <a:bodyPr wrap="square" rtlCol="0">
            <a:spAutoFit/>
          </a:bodyPr>
          <a:lstStyle/>
          <a:p>
            <a:r>
              <a:rPr lang="en-US" altLang="zh-HK" sz="1000" dirty="0">
                <a:solidFill>
                  <a:srgbClr val="FFFFCC"/>
                </a:solidFill>
              </a:rPr>
              <a:t>Credit NASA, ESA, CSA, </a:t>
            </a:r>
            <a:r>
              <a:rPr lang="en-US" altLang="zh-HK" sz="1000" dirty="0" err="1">
                <a:solidFill>
                  <a:srgbClr val="FFFFCC"/>
                </a:solidFill>
              </a:rPr>
              <a:t>STScI</a:t>
            </a:r>
            <a:endParaRPr lang="zh-HK" altLang="en-US" sz="1000" dirty="0">
              <a:solidFill>
                <a:srgbClr val="FFFFCC"/>
              </a:solidFill>
            </a:endParaRPr>
          </a:p>
        </p:txBody>
      </p:sp>
      <p:sp>
        <p:nvSpPr>
          <p:cNvPr id="2" name="文字方塊 1">
            <a:extLst>
              <a:ext uri="{FF2B5EF4-FFF2-40B4-BE49-F238E27FC236}">
                <a16:creationId xmlns:a16="http://schemas.microsoft.com/office/drawing/2014/main" id="{FE79FE79-14F8-3091-F1A5-BC0FF6C93975}"/>
              </a:ext>
            </a:extLst>
          </p:cNvPr>
          <p:cNvSpPr txBox="1"/>
          <p:nvPr/>
        </p:nvSpPr>
        <p:spPr>
          <a:xfrm>
            <a:off x="3778896" y="5976808"/>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spTree>
    <p:extLst>
      <p:ext uri="{BB962C8B-B14F-4D97-AF65-F5344CB8AC3E}">
        <p14:creationId xmlns:p14="http://schemas.microsoft.com/office/powerpoint/2010/main" val="19000718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5EF18-5CAB-1B53-3125-E661FD1C103F}"/>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4A7B6242-7968-0425-CFCA-1A76AD7D1C2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4B142629-6123-2CE3-3E22-5403CBEAF46E}"/>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Beyond the Dragon </a:t>
            </a:r>
            <a:endParaRPr lang="zh-HK" altLang="en-US" sz="2200" dirty="0">
              <a:solidFill>
                <a:srgbClr val="FFFFCC"/>
              </a:solidFill>
              <a:latin typeface="+mn-lt"/>
            </a:endParaRPr>
          </a:p>
        </p:txBody>
      </p:sp>
      <p:pic>
        <p:nvPicPr>
          <p:cNvPr id="16" name="圖片 15">
            <a:extLst>
              <a:ext uri="{FF2B5EF4-FFF2-40B4-BE49-F238E27FC236}">
                <a16:creationId xmlns:a16="http://schemas.microsoft.com/office/drawing/2014/main" id="{53B148FC-AD9D-A227-355E-1AC9A862A2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8419" y="2047949"/>
            <a:ext cx="4925303" cy="3943900"/>
          </a:xfrm>
          <a:prstGeom prst="rect">
            <a:avLst/>
          </a:prstGeom>
        </p:spPr>
      </p:pic>
      <p:pic>
        <p:nvPicPr>
          <p:cNvPr id="6" name="圖片 5">
            <a:extLst>
              <a:ext uri="{FF2B5EF4-FFF2-40B4-BE49-F238E27FC236}">
                <a16:creationId xmlns:a16="http://schemas.microsoft.com/office/drawing/2014/main" id="{7F299399-24BB-D1C2-B75B-61C405CA6E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8260" y="2047949"/>
            <a:ext cx="4925303" cy="3943900"/>
          </a:xfrm>
          <a:prstGeom prst="rect">
            <a:avLst/>
          </a:prstGeom>
        </p:spPr>
      </p:pic>
      <p:pic>
        <p:nvPicPr>
          <p:cNvPr id="5" name="圖片 4">
            <a:extLst>
              <a:ext uri="{FF2B5EF4-FFF2-40B4-BE49-F238E27FC236}">
                <a16:creationId xmlns:a16="http://schemas.microsoft.com/office/drawing/2014/main" id="{F8535D1F-B540-0785-9790-4FE4BCE270BE}"/>
              </a:ext>
            </a:extLst>
          </p:cNvPr>
          <p:cNvPicPr>
            <a:picLocks noChangeAspect="1"/>
          </p:cNvPicPr>
          <p:nvPr/>
        </p:nvPicPr>
        <p:blipFill>
          <a:blip r:embed="rId5"/>
          <a:stretch>
            <a:fillRect/>
          </a:stretch>
        </p:blipFill>
        <p:spPr>
          <a:xfrm>
            <a:off x="908419" y="2037788"/>
            <a:ext cx="4916201" cy="3943899"/>
          </a:xfrm>
          <a:prstGeom prst="rect">
            <a:avLst/>
          </a:prstGeom>
        </p:spPr>
      </p:pic>
      <p:sp>
        <p:nvSpPr>
          <p:cNvPr id="2" name="箭號: 向下 1">
            <a:extLst>
              <a:ext uri="{FF2B5EF4-FFF2-40B4-BE49-F238E27FC236}">
                <a16:creationId xmlns:a16="http://schemas.microsoft.com/office/drawing/2014/main" id="{D3E8F94A-258B-028C-B94A-931D3C9A5BED}"/>
              </a:ext>
            </a:extLst>
          </p:cNvPr>
          <p:cNvSpPr/>
          <p:nvPr/>
        </p:nvSpPr>
        <p:spPr>
          <a:xfrm>
            <a:off x="1749160" y="2387272"/>
            <a:ext cx="447040" cy="59944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 name="箭號: 向下 3">
            <a:extLst>
              <a:ext uri="{FF2B5EF4-FFF2-40B4-BE49-F238E27FC236}">
                <a16:creationId xmlns:a16="http://schemas.microsoft.com/office/drawing/2014/main" id="{3A22B52E-1C1A-08C2-DADD-AAE4D07DE753}"/>
              </a:ext>
            </a:extLst>
          </p:cNvPr>
          <p:cNvSpPr/>
          <p:nvPr/>
        </p:nvSpPr>
        <p:spPr>
          <a:xfrm>
            <a:off x="2226680" y="2143432"/>
            <a:ext cx="447040" cy="599440"/>
          </a:xfrm>
          <a:prstGeom prst="downArrow">
            <a:avLst/>
          </a:prstGeom>
          <a:solidFill>
            <a:srgbClr val="FB970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箭號: 向下 6">
            <a:extLst>
              <a:ext uri="{FF2B5EF4-FFF2-40B4-BE49-F238E27FC236}">
                <a16:creationId xmlns:a16="http://schemas.microsoft.com/office/drawing/2014/main" id="{4B4D06DA-138F-1F5B-8D11-BA12CCCE661C}"/>
              </a:ext>
            </a:extLst>
          </p:cNvPr>
          <p:cNvSpPr/>
          <p:nvPr/>
        </p:nvSpPr>
        <p:spPr>
          <a:xfrm>
            <a:off x="1606920" y="3544826"/>
            <a:ext cx="447040" cy="599440"/>
          </a:xfrm>
          <a:prstGeom prst="downArrow">
            <a:avLst/>
          </a:prstGeom>
          <a:solidFill>
            <a:srgbClr val="FFD9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箭號: 向下 7">
            <a:extLst>
              <a:ext uri="{FF2B5EF4-FFF2-40B4-BE49-F238E27FC236}">
                <a16:creationId xmlns:a16="http://schemas.microsoft.com/office/drawing/2014/main" id="{A7200977-5553-46B5-015F-C590D1860231}"/>
              </a:ext>
            </a:extLst>
          </p:cNvPr>
          <p:cNvSpPr/>
          <p:nvPr/>
        </p:nvSpPr>
        <p:spPr>
          <a:xfrm>
            <a:off x="3610980" y="2274826"/>
            <a:ext cx="447040" cy="599440"/>
          </a:xfrm>
          <a:prstGeom prst="downArrow">
            <a:avLst/>
          </a:prstGeom>
          <a:solidFill>
            <a:srgbClr val="FFD9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箭號: 向下 10">
            <a:extLst>
              <a:ext uri="{FF2B5EF4-FFF2-40B4-BE49-F238E27FC236}">
                <a16:creationId xmlns:a16="http://schemas.microsoft.com/office/drawing/2014/main" id="{6347DD11-7044-53A3-19C0-6B627030D20B}"/>
              </a:ext>
            </a:extLst>
          </p:cNvPr>
          <p:cNvSpPr/>
          <p:nvPr/>
        </p:nvSpPr>
        <p:spPr>
          <a:xfrm>
            <a:off x="2226680" y="4377946"/>
            <a:ext cx="447040" cy="599440"/>
          </a:xfrm>
          <a:prstGeom prst="downArrow">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箭號: 向下 11">
            <a:extLst>
              <a:ext uri="{FF2B5EF4-FFF2-40B4-BE49-F238E27FC236}">
                <a16:creationId xmlns:a16="http://schemas.microsoft.com/office/drawing/2014/main" id="{F2BDB1CF-E62D-5582-6035-4452099787F2}"/>
              </a:ext>
            </a:extLst>
          </p:cNvPr>
          <p:cNvSpPr/>
          <p:nvPr/>
        </p:nvSpPr>
        <p:spPr>
          <a:xfrm>
            <a:off x="4289160" y="3245106"/>
            <a:ext cx="447040" cy="599440"/>
          </a:xfrm>
          <a:prstGeom prst="downArrow">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7" name="Picture 2" descr="A field of galaxies on the black background of space. In the middle, stretching from left to right, is a collection of dozens of yellowish spiral and elliptical galaxies that form a foreground galaxy cluster. They form a rough, flat line along the center. Among them are distorted linear features, which mostly appear to follow invisible concentric circles curving around the center of the image. The linear features are created when the light of a background galaxy is bent and magnified through gravitational lensing. At center left, a particularly prominent example stretches vertically about three times the length of a nearby galaxy. A variety of brightly colored, red and blue galaxies of various shapes are scattered across the image, making it feel densely populated. Near the center are two tiny galaxies compared to the galaxy cluster: a very red edge-on spiral and a very blue face-on spiral, which provide a striking color contrast.">
            <a:extLst>
              <a:ext uri="{FF2B5EF4-FFF2-40B4-BE49-F238E27FC236}">
                <a16:creationId xmlns:a16="http://schemas.microsoft.com/office/drawing/2014/main" id="{F2C66B97-3803-4293-7E1D-4E22B541870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0488" t="12759" r="23233" b="26022"/>
          <a:stretch/>
        </p:blipFill>
        <p:spPr bwMode="auto">
          <a:xfrm rot="5400000">
            <a:off x="5579958" y="938828"/>
            <a:ext cx="6764290" cy="4886633"/>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a:extLst>
              <a:ext uri="{FF2B5EF4-FFF2-40B4-BE49-F238E27FC236}">
                <a16:creationId xmlns:a16="http://schemas.microsoft.com/office/drawing/2014/main" id="{D87F2C6D-8C5E-7C14-CC9F-82D5ED3EF6F7}"/>
              </a:ext>
            </a:extLst>
          </p:cNvPr>
          <p:cNvSpPr/>
          <p:nvPr/>
        </p:nvSpPr>
        <p:spPr>
          <a:xfrm>
            <a:off x="8898194" y="1986115"/>
            <a:ext cx="668593" cy="678427"/>
          </a:xfrm>
          <a:prstGeom prst="rect">
            <a:avLst/>
          </a:prstGeom>
          <a:noFill/>
          <a:ln w="19050">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文字方塊 18">
            <a:extLst>
              <a:ext uri="{FF2B5EF4-FFF2-40B4-BE49-F238E27FC236}">
                <a16:creationId xmlns:a16="http://schemas.microsoft.com/office/drawing/2014/main" id="{4F4B6A79-ED1E-16C2-BCD5-008503FC0F97}"/>
              </a:ext>
            </a:extLst>
          </p:cNvPr>
          <p:cNvSpPr txBox="1"/>
          <p:nvPr/>
        </p:nvSpPr>
        <p:spPr>
          <a:xfrm>
            <a:off x="9549657" y="6611779"/>
            <a:ext cx="2642343" cy="246221"/>
          </a:xfrm>
          <a:prstGeom prst="rect">
            <a:avLst/>
          </a:prstGeom>
          <a:noFill/>
        </p:spPr>
        <p:txBody>
          <a:bodyPr wrap="square" rtlCol="0">
            <a:spAutoFit/>
          </a:bodyPr>
          <a:lstStyle/>
          <a:p>
            <a:r>
              <a:rPr lang="en-US" altLang="zh-HK" sz="1000" dirty="0">
                <a:solidFill>
                  <a:srgbClr val="FFFFCC"/>
                </a:solidFill>
              </a:rPr>
              <a:t>Credit NASA, ESA, CSA, </a:t>
            </a:r>
            <a:r>
              <a:rPr lang="en-US" altLang="zh-HK" sz="1000" dirty="0" err="1">
                <a:solidFill>
                  <a:srgbClr val="FFFFCC"/>
                </a:solidFill>
              </a:rPr>
              <a:t>STScI</a:t>
            </a:r>
            <a:endParaRPr lang="zh-HK" altLang="en-US" sz="1000" dirty="0">
              <a:solidFill>
                <a:srgbClr val="FFFFCC"/>
              </a:solidFill>
            </a:endParaRPr>
          </a:p>
        </p:txBody>
      </p:sp>
      <p:sp>
        <p:nvSpPr>
          <p:cNvPr id="3" name="文字方塊 2">
            <a:extLst>
              <a:ext uri="{FF2B5EF4-FFF2-40B4-BE49-F238E27FC236}">
                <a16:creationId xmlns:a16="http://schemas.microsoft.com/office/drawing/2014/main" id="{E569B05E-1AB5-6C9B-66FE-6E2BCC5F0524}"/>
              </a:ext>
            </a:extLst>
          </p:cNvPr>
          <p:cNvSpPr txBox="1"/>
          <p:nvPr/>
        </p:nvSpPr>
        <p:spPr>
          <a:xfrm>
            <a:off x="2078591" y="3499682"/>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13" name="文字方塊 12">
            <a:extLst>
              <a:ext uri="{FF2B5EF4-FFF2-40B4-BE49-F238E27FC236}">
                <a16:creationId xmlns:a16="http://schemas.microsoft.com/office/drawing/2014/main" id="{E394E800-F6BD-47C1-DB4D-D7C632CF0E9A}"/>
              </a:ext>
            </a:extLst>
          </p:cNvPr>
          <p:cNvSpPr txBox="1"/>
          <p:nvPr/>
        </p:nvSpPr>
        <p:spPr>
          <a:xfrm>
            <a:off x="2808090" y="3155312"/>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14" name="文字方塊 13">
            <a:extLst>
              <a:ext uri="{FF2B5EF4-FFF2-40B4-BE49-F238E27FC236}">
                <a16:creationId xmlns:a16="http://schemas.microsoft.com/office/drawing/2014/main" id="{78EB84B5-D978-529F-6E97-73370C934CF9}"/>
              </a:ext>
            </a:extLst>
          </p:cNvPr>
          <p:cNvSpPr txBox="1"/>
          <p:nvPr/>
        </p:nvSpPr>
        <p:spPr>
          <a:xfrm>
            <a:off x="3778896" y="5976808"/>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spTree>
    <p:extLst>
      <p:ext uri="{BB962C8B-B14F-4D97-AF65-F5344CB8AC3E}">
        <p14:creationId xmlns:p14="http://schemas.microsoft.com/office/powerpoint/2010/main" val="22167534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15F0ED-6ACD-59A0-8AA7-7E4686200B2A}"/>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2F12764B-A5CA-6F10-D0BC-EE00B7CF04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B4587370-3908-1E1B-2FF3-747B5F728BC7}"/>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Beyond the Dragon </a:t>
            </a:r>
            <a:endParaRPr lang="zh-HK" altLang="en-US" sz="2200" dirty="0">
              <a:solidFill>
                <a:srgbClr val="FFFFCC"/>
              </a:solidFill>
              <a:latin typeface="+mn-lt"/>
            </a:endParaRPr>
          </a:p>
        </p:txBody>
      </p:sp>
      <p:pic>
        <p:nvPicPr>
          <p:cNvPr id="6" name="圖片 5">
            <a:extLst>
              <a:ext uri="{FF2B5EF4-FFF2-40B4-BE49-F238E27FC236}">
                <a16:creationId xmlns:a16="http://schemas.microsoft.com/office/drawing/2014/main" id="{B6997BF0-B5F2-D030-DFBC-0297B1F179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8419" y="2047949"/>
            <a:ext cx="4925303" cy="3943900"/>
          </a:xfrm>
          <a:prstGeom prst="rect">
            <a:avLst/>
          </a:prstGeom>
        </p:spPr>
      </p:pic>
      <p:pic>
        <p:nvPicPr>
          <p:cNvPr id="4" name="圖片 3">
            <a:extLst>
              <a:ext uri="{FF2B5EF4-FFF2-40B4-BE49-F238E27FC236}">
                <a16:creationId xmlns:a16="http://schemas.microsoft.com/office/drawing/2014/main" id="{A68CE639-1913-6EDD-9D4C-DE980CD15E5D}"/>
              </a:ext>
            </a:extLst>
          </p:cNvPr>
          <p:cNvPicPr>
            <a:picLocks noChangeAspect="1"/>
          </p:cNvPicPr>
          <p:nvPr/>
        </p:nvPicPr>
        <p:blipFill>
          <a:blip r:embed="rId5"/>
          <a:stretch>
            <a:fillRect/>
          </a:stretch>
        </p:blipFill>
        <p:spPr>
          <a:xfrm>
            <a:off x="908419" y="2103931"/>
            <a:ext cx="4925112" cy="3943900"/>
          </a:xfrm>
          <a:prstGeom prst="rect">
            <a:avLst/>
          </a:prstGeom>
        </p:spPr>
      </p:pic>
      <p:pic>
        <p:nvPicPr>
          <p:cNvPr id="8" name="Picture 2" descr="A field of galaxies on the black background of space. In the middle, stretching from left to right, is a collection of dozens of yellowish spiral and elliptical galaxies that form a foreground galaxy cluster. They form a rough, flat line along the center. Among them are distorted linear features, which mostly appear to follow invisible concentric circles curving around the center of the image. The linear features are created when the light of a background galaxy is bent and magnified through gravitational lensing. At center left, a particularly prominent example stretches vertically about three times the length of a nearby galaxy. A variety of brightly colored, red and blue galaxies of various shapes are scattered across the image, making it feel densely populated. Near the center are two tiny galaxies compared to the galaxy cluster: a very red edge-on spiral and a very blue face-on spiral, which provide a striking color contrast.">
            <a:extLst>
              <a:ext uri="{FF2B5EF4-FFF2-40B4-BE49-F238E27FC236}">
                <a16:creationId xmlns:a16="http://schemas.microsoft.com/office/drawing/2014/main" id="{E734DE8F-FA4E-CCD0-FC7F-A5138515D95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0488" t="12759" r="23233" b="26022"/>
          <a:stretch/>
        </p:blipFill>
        <p:spPr bwMode="auto">
          <a:xfrm rot="5400000">
            <a:off x="5579958" y="938828"/>
            <a:ext cx="6764290" cy="4886633"/>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a:extLst>
              <a:ext uri="{FF2B5EF4-FFF2-40B4-BE49-F238E27FC236}">
                <a16:creationId xmlns:a16="http://schemas.microsoft.com/office/drawing/2014/main" id="{9C1F6DC1-F376-991D-66A3-CDF964368F11}"/>
              </a:ext>
            </a:extLst>
          </p:cNvPr>
          <p:cNvSpPr/>
          <p:nvPr/>
        </p:nvSpPr>
        <p:spPr>
          <a:xfrm>
            <a:off x="8898194" y="1986115"/>
            <a:ext cx="668593" cy="678427"/>
          </a:xfrm>
          <a:prstGeom prst="rect">
            <a:avLst/>
          </a:prstGeom>
          <a:noFill/>
          <a:ln w="19050">
            <a:solidFill>
              <a:srgbClr val="FFD9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文字方塊 11">
            <a:extLst>
              <a:ext uri="{FF2B5EF4-FFF2-40B4-BE49-F238E27FC236}">
                <a16:creationId xmlns:a16="http://schemas.microsoft.com/office/drawing/2014/main" id="{DEE7EEE7-E964-1095-95C5-91A09A2E25C3}"/>
              </a:ext>
            </a:extLst>
          </p:cNvPr>
          <p:cNvSpPr txBox="1"/>
          <p:nvPr/>
        </p:nvSpPr>
        <p:spPr>
          <a:xfrm>
            <a:off x="9549657" y="6611779"/>
            <a:ext cx="2642343" cy="246221"/>
          </a:xfrm>
          <a:prstGeom prst="rect">
            <a:avLst/>
          </a:prstGeom>
          <a:noFill/>
        </p:spPr>
        <p:txBody>
          <a:bodyPr wrap="square" rtlCol="0">
            <a:spAutoFit/>
          </a:bodyPr>
          <a:lstStyle/>
          <a:p>
            <a:r>
              <a:rPr lang="en-US" altLang="zh-HK" sz="1000" dirty="0">
                <a:solidFill>
                  <a:srgbClr val="FFFFCC"/>
                </a:solidFill>
              </a:rPr>
              <a:t>Credit NASA, ESA, CSA, </a:t>
            </a:r>
            <a:r>
              <a:rPr lang="en-US" altLang="zh-HK" sz="1000" dirty="0" err="1">
                <a:solidFill>
                  <a:srgbClr val="FFFFCC"/>
                </a:solidFill>
              </a:rPr>
              <a:t>STScI</a:t>
            </a:r>
            <a:endParaRPr lang="zh-HK" altLang="en-US" sz="1000" dirty="0">
              <a:solidFill>
                <a:srgbClr val="FFFFCC"/>
              </a:solidFill>
            </a:endParaRPr>
          </a:p>
        </p:txBody>
      </p:sp>
      <p:sp>
        <p:nvSpPr>
          <p:cNvPr id="2" name="文字方塊 1">
            <a:extLst>
              <a:ext uri="{FF2B5EF4-FFF2-40B4-BE49-F238E27FC236}">
                <a16:creationId xmlns:a16="http://schemas.microsoft.com/office/drawing/2014/main" id="{0523BDF4-0926-AFCD-1594-DFD66044A784}"/>
              </a:ext>
            </a:extLst>
          </p:cNvPr>
          <p:cNvSpPr txBox="1"/>
          <p:nvPr/>
        </p:nvSpPr>
        <p:spPr>
          <a:xfrm>
            <a:off x="2078591" y="3499682"/>
            <a:ext cx="640830" cy="369332"/>
          </a:xfrm>
          <a:prstGeom prst="rect">
            <a:avLst/>
          </a:prstGeom>
          <a:noFill/>
        </p:spPr>
        <p:txBody>
          <a:bodyPr wrap="square" rtlCol="0">
            <a:spAutoFit/>
          </a:bodyPr>
          <a:lstStyle/>
          <a:p>
            <a:r>
              <a:rPr lang="en-US" altLang="zh-TW" dirty="0"/>
              <a:t>-</a:t>
            </a:r>
            <a:r>
              <a:rPr lang="en-US" altLang="zh-TW" dirty="0" err="1"/>
              <a:t>ve</a:t>
            </a:r>
            <a:endParaRPr lang="zh-TW" altLang="en-US" dirty="0"/>
          </a:p>
        </p:txBody>
      </p:sp>
      <p:sp>
        <p:nvSpPr>
          <p:cNvPr id="3" name="文字方塊 2">
            <a:extLst>
              <a:ext uri="{FF2B5EF4-FFF2-40B4-BE49-F238E27FC236}">
                <a16:creationId xmlns:a16="http://schemas.microsoft.com/office/drawing/2014/main" id="{B17A16F2-0212-9843-22F5-C513FC122018}"/>
              </a:ext>
            </a:extLst>
          </p:cNvPr>
          <p:cNvSpPr txBox="1"/>
          <p:nvPr/>
        </p:nvSpPr>
        <p:spPr>
          <a:xfrm>
            <a:off x="2808090" y="3155312"/>
            <a:ext cx="640830" cy="369332"/>
          </a:xfrm>
          <a:prstGeom prst="rect">
            <a:avLst/>
          </a:prstGeom>
          <a:noFill/>
        </p:spPr>
        <p:txBody>
          <a:bodyPr wrap="square" rtlCol="0">
            <a:spAutoFit/>
          </a:bodyPr>
          <a:lstStyle/>
          <a:p>
            <a:r>
              <a:rPr lang="en-US" altLang="zh-TW" dirty="0">
                <a:solidFill>
                  <a:srgbClr val="FFFFCC"/>
                </a:solidFill>
              </a:rPr>
              <a:t>+</a:t>
            </a:r>
            <a:r>
              <a:rPr lang="en-US" altLang="zh-TW" dirty="0" err="1">
                <a:solidFill>
                  <a:srgbClr val="FFFFCC"/>
                </a:solidFill>
              </a:rPr>
              <a:t>ve</a:t>
            </a:r>
            <a:endParaRPr lang="zh-TW" altLang="en-US" dirty="0">
              <a:solidFill>
                <a:srgbClr val="FFFFCC"/>
              </a:solidFill>
            </a:endParaRPr>
          </a:p>
        </p:txBody>
      </p:sp>
      <p:sp>
        <p:nvSpPr>
          <p:cNvPr id="5" name="橢圓 4">
            <a:extLst>
              <a:ext uri="{FF2B5EF4-FFF2-40B4-BE49-F238E27FC236}">
                <a16:creationId xmlns:a16="http://schemas.microsoft.com/office/drawing/2014/main" id="{31917C15-E7E6-46CA-336D-274FC247D762}"/>
              </a:ext>
            </a:extLst>
          </p:cNvPr>
          <p:cNvSpPr/>
          <p:nvPr/>
        </p:nvSpPr>
        <p:spPr>
          <a:xfrm>
            <a:off x="3128505" y="3755319"/>
            <a:ext cx="146304" cy="148250"/>
          </a:xfrm>
          <a:prstGeom prst="ellipse">
            <a:avLst/>
          </a:prstGeom>
          <a:noFill/>
          <a:ln w="28575">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bg1"/>
              </a:solidFill>
            </a:endParaRPr>
          </a:p>
        </p:txBody>
      </p:sp>
      <p:sp>
        <p:nvSpPr>
          <p:cNvPr id="7" name="文字方塊 6">
            <a:extLst>
              <a:ext uri="{FF2B5EF4-FFF2-40B4-BE49-F238E27FC236}">
                <a16:creationId xmlns:a16="http://schemas.microsoft.com/office/drawing/2014/main" id="{B940CEEF-6201-5A44-2B66-E0E9D32599A9}"/>
              </a:ext>
            </a:extLst>
          </p:cNvPr>
          <p:cNvSpPr txBox="1"/>
          <p:nvPr/>
        </p:nvSpPr>
        <p:spPr>
          <a:xfrm>
            <a:off x="3778896" y="5976808"/>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spTree>
    <p:extLst>
      <p:ext uri="{BB962C8B-B14F-4D97-AF65-F5344CB8AC3E}">
        <p14:creationId xmlns:p14="http://schemas.microsoft.com/office/powerpoint/2010/main" val="11054588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A31F1-9E0C-D83F-5801-FED48BF24AE0}"/>
            </a:ext>
          </a:extLst>
        </p:cNvPr>
        <p:cNvGrpSpPr/>
        <p:nvPr/>
      </p:nvGrpSpPr>
      <p:grpSpPr>
        <a:xfrm>
          <a:off x="0" y="0"/>
          <a:ext cx="0" cy="0"/>
          <a:chOff x="0" y="0"/>
          <a:chExt cx="0" cy="0"/>
        </a:xfrm>
      </p:grpSpPr>
      <p:pic>
        <p:nvPicPr>
          <p:cNvPr id="15" name="Picture 2" descr="A field of galaxies on the black background of space. In the middle, stretching from left to right, is a collection of dozens of yellowish spiral and elliptical galaxies that form a foreground galaxy cluster. They form a rough, flat line along the center. Among them are distorted linear features, which mostly appear to follow invisible concentric circles curving around the center of the image. The linear features are created when the light of a background galaxy is bent and magnified through gravitational lensing. At center left, a particularly prominent example stretches vertically about three times the length of a nearby galaxy. A variety of brightly colored, red and blue galaxies of various shapes are scattered across the image, making it feel densely populated. Near the center are two tiny galaxies compared to the galaxy cluster: a very red edge-on spiral and a very blue face-on spiral, which provide a striking color contrast.">
            <a:extLst>
              <a:ext uri="{FF2B5EF4-FFF2-40B4-BE49-F238E27FC236}">
                <a16:creationId xmlns:a16="http://schemas.microsoft.com/office/drawing/2014/main" id="{2C153DBB-44A9-5AFB-351A-788790FA4D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88" t="12759" r="23233" b="26022"/>
          <a:stretch/>
        </p:blipFill>
        <p:spPr bwMode="auto">
          <a:xfrm rot="5400000">
            <a:off x="5579958" y="938828"/>
            <a:ext cx="6764290" cy="4886633"/>
          </a:xfrm>
          <a:prstGeom prst="rect">
            <a:avLst/>
          </a:prstGeom>
          <a:noFill/>
          <a:extLst>
            <a:ext uri="{909E8E84-426E-40DD-AFC4-6F175D3DCCD1}">
              <a14:hiddenFill xmlns:a14="http://schemas.microsoft.com/office/drawing/2010/main">
                <a:solidFill>
                  <a:srgbClr val="FFFFFF"/>
                </a:solidFill>
              </a14:hiddenFill>
            </a:ext>
          </a:extLst>
        </p:spPr>
      </p:pic>
      <p:sp>
        <p:nvSpPr>
          <p:cNvPr id="12" name="文字方塊 11">
            <a:extLst>
              <a:ext uri="{FF2B5EF4-FFF2-40B4-BE49-F238E27FC236}">
                <a16:creationId xmlns:a16="http://schemas.microsoft.com/office/drawing/2014/main" id="{E9219446-CAE2-C1B6-69CC-B1DAA66E368D}"/>
              </a:ext>
            </a:extLst>
          </p:cNvPr>
          <p:cNvSpPr txBox="1"/>
          <p:nvPr/>
        </p:nvSpPr>
        <p:spPr>
          <a:xfrm>
            <a:off x="9652456" y="6611779"/>
            <a:ext cx="2642343" cy="246221"/>
          </a:xfrm>
          <a:prstGeom prst="rect">
            <a:avLst/>
          </a:prstGeom>
          <a:noFill/>
        </p:spPr>
        <p:txBody>
          <a:bodyPr wrap="square" rtlCol="0">
            <a:spAutoFit/>
          </a:bodyPr>
          <a:lstStyle/>
          <a:p>
            <a:r>
              <a:rPr lang="en-US" altLang="zh-HK" sz="1000" dirty="0">
                <a:solidFill>
                  <a:srgbClr val="FFFFCC"/>
                </a:solidFill>
              </a:rPr>
              <a:t>Credit NASA, ESA, CSA, </a:t>
            </a:r>
            <a:r>
              <a:rPr lang="en-US" altLang="zh-HK" sz="1000" dirty="0" err="1">
                <a:solidFill>
                  <a:srgbClr val="FFFFCC"/>
                </a:solidFill>
              </a:rPr>
              <a:t>STScI</a:t>
            </a:r>
            <a:endParaRPr lang="zh-HK" altLang="en-US" sz="1000" dirty="0">
              <a:solidFill>
                <a:srgbClr val="FFFFCC"/>
              </a:solidFill>
            </a:endParaRPr>
          </a:p>
        </p:txBody>
      </p:sp>
      <p:pic>
        <p:nvPicPr>
          <p:cNvPr id="9" name="Picture 6">
            <a:extLst>
              <a:ext uri="{FF2B5EF4-FFF2-40B4-BE49-F238E27FC236}">
                <a16:creationId xmlns:a16="http://schemas.microsoft.com/office/drawing/2014/main" id="{DD5254F6-3F4A-F3C5-C4F8-CA44A6643D2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D824EFCE-47F5-EF85-C731-AAE43866BAFA}"/>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A new frontier – Galaxy-galaxy </a:t>
            </a:r>
            <a:r>
              <a:rPr lang="en-US" altLang="zh-HK" sz="3600">
                <a:solidFill>
                  <a:srgbClr val="FFFFCC"/>
                </a:solidFill>
                <a:latin typeface="+mn-lt"/>
                <a:ea typeface="新細明體"/>
              </a:rPr>
              <a:t>strong lensing</a:t>
            </a:r>
            <a:endParaRPr lang="zh-HK" altLang="en-US" sz="2200" dirty="0">
              <a:solidFill>
                <a:srgbClr val="FFFFCC"/>
              </a:solidFill>
              <a:latin typeface="+mn-lt"/>
            </a:endParaRPr>
          </a:p>
        </p:txBody>
      </p:sp>
      <p:pic>
        <p:nvPicPr>
          <p:cNvPr id="5" name="圖片 4">
            <a:extLst>
              <a:ext uri="{FF2B5EF4-FFF2-40B4-BE49-F238E27FC236}">
                <a16:creationId xmlns:a16="http://schemas.microsoft.com/office/drawing/2014/main" id="{627CE1E1-31F6-40D1-1706-C87E32FDB46D}"/>
              </a:ext>
            </a:extLst>
          </p:cNvPr>
          <p:cNvPicPr>
            <a:picLocks noChangeAspect="1"/>
          </p:cNvPicPr>
          <p:nvPr/>
        </p:nvPicPr>
        <p:blipFill>
          <a:blip r:embed="rId5"/>
          <a:stretch>
            <a:fillRect/>
          </a:stretch>
        </p:blipFill>
        <p:spPr>
          <a:xfrm>
            <a:off x="4817366" y="5069840"/>
            <a:ext cx="7477433" cy="1448229"/>
          </a:xfrm>
          <a:prstGeom prst="rect">
            <a:avLst/>
          </a:prstGeom>
        </p:spPr>
      </p:pic>
      <p:pic>
        <p:nvPicPr>
          <p:cNvPr id="1026" name="Picture 2" descr="undefined">
            <a:extLst>
              <a:ext uri="{FF2B5EF4-FFF2-40B4-BE49-F238E27FC236}">
                <a16:creationId xmlns:a16="http://schemas.microsoft.com/office/drawing/2014/main" id="{307628FC-2A28-A7E5-1EB2-06AAEDB87D3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8855" t="28587" r="33695" b="18557"/>
          <a:stretch>
            <a:fillRect/>
          </a:stretch>
        </p:blipFill>
        <p:spPr bwMode="auto">
          <a:xfrm>
            <a:off x="2090906" y="1150569"/>
            <a:ext cx="3616961" cy="3373121"/>
          </a:xfrm>
          <a:prstGeom prst="rect">
            <a:avLst/>
          </a:prstGeom>
          <a:noFill/>
          <a:extLst>
            <a:ext uri="{909E8E84-426E-40DD-AFC4-6F175D3DCCD1}">
              <a14:hiddenFill xmlns:a14="http://schemas.microsoft.com/office/drawing/2010/main">
                <a:solidFill>
                  <a:srgbClr val="FFFFFF"/>
                </a:solidFill>
              </a14:hiddenFill>
            </a:ext>
          </a:extLst>
        </p:spPr>
      </p:pic>
      <p:sp>
        <p:nvSpPr>
          <p:cNvPr id="17" name="副標題 4">
            <a:extLst>
              <a:ext uri="{FF2B5EF4-FFF2-40B4-BE49-F238E27FC236}">
                <a16:creationId xmlns:a16="http://schemas.microsoft.com/office/drawing/2014/main" id="{F3EB26DF-988D-CE18-1978-A5B03E30D8EC}"/>
              </a:ext>
            </a:extLst>
          </p:cNvPr>
          <p:cNvSpPr txBox="1">
            <a:spLocks/>
          </p:cNvSpPr>
          <p:nvPr/>
        </p:nvSpPr>
        <p:spPr>
          <a:xfrm>
            <a:off x="501727" y="5199652"/>
            <a:ext cx="4103099" cy="11886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TW" sz="2200" dirty="0">
                <a:solidFill>
                  <a:srgbClr val="FFFFCC"/>
                </a:solidFill>
                <a:cs typeface="Calibri Light"/>
              </a:rPr>
              <a:t>All lensed stars are only found in clusters so far, leaving behind a huge population of GGSLs</a:t>
            </a:r>
          </a:p>
        </p:txBody>
      </p:sp>
      <p:sp>
        <p:nvSpPr>
          <p:cNvPr id="18" name="文字方塊 17">
            <a:extLst>
              <a:ext uri="{FF2B5EF4-FFF2-40B4-BE49-F238E27FC236}">
                <a16:creationId xmlns:a16="http://schemas.microsoft.com/office/drawing/2014/main" id="{501BDBFE-34E4-3B21-F287-F3D75EBCFC38}"/>
              </a:ext>
            </a:extLst>
          </p:cNvPr>
          <p:cNvSpPr txBox="1"/>
          <p:nvPr/>
        </p:nvSpPr>
        <p:spPr>
          <a:xfrm>
            <a:off x="4068337" y="4564968"/>
            <a:ext cx="2642343" cy="246221"/>
          </a:xfrm>
          <a:prstGeom prst="rect">
            <a:avLst/>
          </a:prstGeom>
          <a:noFill/>
        </p:spPr>
        <p:txBody>
          <a:bodyPr wrap="square" rtlCol="0">
            <a:spAutoFit/>
          </a:bodyPr>
          <a:lstStyle/>
          <a:p>
            <a:r>
              <a:rPr lang="en-US" altLang="zh-HK" sz="1000" dirty="0">
                <a:solidFill>
                  <a:srgbClr val="FFFFCC"/>
                </a:solidFill>
              </a:rPr>
              <a:t>Credit ESA/Hubble, NASA</a:t>
            </a:r>
            <a:endParaRPr lang="zh-HK" altLang="en-US" sz="1000" dirty="0">
              <a:solidFill>
                <a:srgbClr val="FFFFCC"/>
              </a:solidFill>
            </a:endParaRPr>
          </a:p>
        </p:txBody>
      </p:sp>
    </p:spTree>
    <p:extLst>
      <p:ext uri="{BB962C8B-B14F-4D97-AF65-F5344CB8AC3E}">
        <p14:creationId xmlns:p14="http://schemas.microsoft.com/office/powerpoint/2010/main" val="2518069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6EB6D-F561-CCEB-B0A2-6A97CFA7578B}"/>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5D087261-FA94-B11D-03A2-1B237D949F3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62F93893-D402-A2AF-59CD-D5E9262AAAC9}"/>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A new frontier – Galaxy-galaxy </a:t>
            </a:r>
            <a:r>
              <a:rPr lang="en-US" altLang="zh-HK" sz="3600">
                <a:solidFill>
                  <a:srgbClr val="FFFFCC"/>
                </a:solidFill>
                <a:latin typeface="+mn-lt"/>
                <a:ea typeface="新細明體"/>
              </a:rPr>
              <a:t>strong lensing</a:t>
            </a:r>
            <a:endParaRPr lang="zh-HK" altLang="en-US" sz="2200" dirty="0">
              <a:solidFill>
                <a:srgbClr val="FFFFCC"/>
              </a:solidFill>
              <a:latin typeface="+mn-lt"/>
            </a:endParaRPr>
          </a:p>
        </p:txBody>
      </p:sp>
      <p:grpSp>
        <p:nvGrpSpPr>
          <p:cNvPr id="11" name="群組 10">
            <a:extLst>
              <a:ext uri="{FF2B5EF4-FFF2-40B4-BE49-F238E27FC236}">
                <a16:creationId xmlns:a16="http://schemas.microsoft.com/office/drawing/2014/main" id="{632092CB-FFE0-49D8-970B-FA20C3D8679E}"/>
              </a:ext>
            </a:extLst>
          </p:cNvPr>
          <p:cNvGrpSpPr/>
          <p:nvPr/>
        </p:nvGrpSpPr>
        <p:grpSpPr>
          <a:xfrm>
            <a:off x="1219037" y="1266106"/>
            <a:ext cx="9796295" cy="5395952"/>
            <a:chOff x="1050045" y="1266106"/>
            <a:chExt cx="9796295" cy="5395952"/>
          </a:xfrm>
        </p:grpSpPr>
        <p:pic>
          <p:nvPicPr>
            <p:cNvPr id="7" name="圖片 6" descr="一張含有 文字, 螢幕擷取畫面, 圓形, 天文學 的圖片&#10;&#10;AI 產生的內容可能不正確。">
              <a:extLst>
                <a:ext uri="{FF2B5EF4-FFF2-40B4-BE49-F238E27FC236}">
                  <a16:creationId xmlns:a16="http://schemas.microsoft.com/office/drawing/2014/main" id="{B5B49222-3728-5739-5AAA-9802940E98C7}"/>
                </a:ext>
              </a:extLst>
            </p:cNvPr>
            <p:cNvPicPr>
              <a:picLocks noChangeAspect="1"/>
            </p:cNvPicPr>
            <p:nvPr/>
          </p:nvPicPr>
          <p:blipFill>
            <a:blip r:embed="rId4"/>
            <a:stretch>
              <a:fillRect/>
            </a:stretch>
          </p:blipFill>
          <p:spPr>
            <a:xfrm>
              <a:off x="1050045" y="1266106"/>
              <a:ext cx="9796295" cy="5395952"/>
            </a:xfrm>
            <a:prstGeom prst="rect">
              <a:avLst/>
            </a:prstGeom>
          </p:spPr>
        </p:pic>
        <p:sp>
          <p:nvSpPr>
            <p:cNvPr id="8" name="矩形 7">
              <a:extLst>
                <a:ext uri="{FF2B5EF4-FFF2-40B4-BE49-F238E27FC236}">
                  <a16:creationId xmlns:a16="http://schemas.microsoft.com/office/drawing/2014/main" id="{9288B51C-09A1-5E14-A32B-D59D84372163}"/>
                </a:ext>
              </a:extLst>
            </p:cNvPr>
            <p:cNvSpPr/>
            <p:nvPr/>
          </p:nvSpPr>
          <p:spPr>
            <a:xfrm>
              <a:off x="6756918" y="1343609"/>
              <a:ext cx="3935964" cy="2664187"/>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
        <p:nvSpPr>
          <p:cNvPr id="13" name="副標題 4">
            <a:extLst>
              <a:ext uri="{FF2B5EF4-FFF2-40B4-BE49-F238E27FC236}">
                <a16:creationId xmlns:a16="http://schemas.microsoft.com/office/drawing/2014/main" id="{E90083C9-9D24-E2E9-DBAE-4D4FD9E31CEC}"/>
              </a:ext>
            </a:extLst>
          </p:cNvPr>
          <p:cNvSpPr txBox="1">
            <a:spLocks/>
          </p:cNvSpPr>
          <p:nvPr/>
        </p:nvSpPr>
        <p:spPr>
          <a:xfrm>
            <a:off x="7238694" y="1399591"/>
            <a:ext cx="3310396" cy="118860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26457C"/>
                </a:solidFill>
                <a:cs typeface="Calibri Light"/>
              </a:rPr>
              <a:t>Resolved stellar kinematics</a:t>
            </a:r>
            <a:br>
              <a:rPr lang="en-US" altLang="zh-TW" sz="2200" dirty="0">
                <a:solidFill>
                  <a:srgbClr val="26457C"/>
                </a:solidFill>
                <a:cs typeface="Calibri Light"/>
              </a:rPr>
            </a:br>
            <a:r>
              <a:rPr lang="en-US" altLang="zh-TW" sz="2200" dirty="0">
                <a:solidFill>
                  <a:srgbClr val="26457C"/>
                </a:solidFill>
                <a:cs typeface="Calibri Light"/>
              </a:rPr>
              <a:t>+</a:t>
            </a:r>
            <a:br>
              <a:rPr lang="en-US" altLang="zh-TW" sz="2200" dirty="0">
                <a:solidFill>
                  <a:srgbClr val="26457C"/>
                </a:solidFill>
                <a:cs typeface="Calibri Light"/>
              </a:rPr>
            </a:br>
            <a:r>
              <a:rPr lang="en-US" altLang="zh-TW" sz="2200" dirty="0">
                <a:solidFill>
                  <a:srgbClr val="26457C"/>
                </a:solidFill>
                <a:cs typeface="Calibri Light"/>
              </a:rPr>
              <a:t>double source plane</a:t>
            </a:r>
          </a:p>
          <a:p>
            <a:pPr marL="0" indent="0" algn="ctr">
              <a:buNone/>
            </a:pPr>
            <a:r>
              <a:rPr lang="en-US" altLang="zh-TW" sz="2200" dirty="0">
                <a:solidFill>
                  <a:srgbClr val="26457C"/>
                </a:solidFill>
                <a:cs typeface="Calibri Light"/>
              </a:rPr>
              <a:t>= confident lens model</a:t>
            </a:r>
          </a:p>
          <a:p>
            <a:pPr marL="0" indent="0" algn="ctr">
              <a:buNone/>
            </a:pPr>
            <a:endParaRPr lang="en-US" altLang="zh-TW" sz="2200" dirty="0">
              <a:solidFill>
                <a:srgbClr val="26457C"/>
              </a:solidFill>
              <a:cs typeface="Calibri Light"/>
            </a:endParaRPr>
          </a:p>
        </p:txBody>
      </p:sp>
      <p:sp>
        <p:nvSpPr>
          <p:cNvPr id="14" name="矩形 13">
            <a:extLst>
              <a:ext uri="{FF2B5EF4-FFF2-40B4-BE49-F238E27FC236}">
                <a16:creationId xmlns:a16="http://schemas.microsoft.com/office/drawing/2014/main" id="{D7194662-9769-B703-D307-9386981F555A}"/>
              </a:ext>
            </a:extLst>
          </p:cNvPr>
          <p:cNvSpPr/>
          <p:nvPr/>
        </p:nvSpPr>
        <p:spPr>
          <a:xfrm>
            <a:off x="6925910" y="3941808"/>
            <a:ext cx="3935964" cy="2664187"/>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文字方塊 15">
            <a:extLst>
              <a:ext uri="{FF2B5EF4-FFF2-40B4-BE49-F238E27FC236}">
                <a16:creationId xmlns:a16="http://schemas.microsoft.com/office/drawing/2014/main" id="{C05E6393-6371-2625-8F16-56154D4EBA4D}"/>
              </a:ext>
            </a:extLst>
          </p:cNvPr>
          <p:cNvSpPr txBox="1"/>
          <p:nvPr/>
        </p:nvSpPr>
        <p:spPr>
          <a:xfrm>
            <a:off x="9321911" y="6605995"/>
            <a:ext cx="2352146" cy="307777"/>
          </a:xfrm>
          <a:prstGeom prst="rect">
            <a:avLst/>
          </a:prstGeom>
          <a:noFill/>
        </p:spPr>
        <p:txBody>
          <a:bodyPr wrap="square" rtlCol="0">
            <a:spAutoFit/>
          </a:bodyPr>
          <a:lstStyle/>
          <a:p>
            <a:r>
              <a:rPr lang="en-US" altLang="zh-HK" sz="1400" dirty="0">
                <a:solidFill>
                  <a:srgbClr val="FFFFCC"/>
                </a:solidFill>
              </a:rPr>
              <a:t>Modified from Li+25c</a:t>
            </a:r>
            <a:endParaRPr lang="zh-HK" altLang="en-US" sz="1400" dirty="0">
              <a:solidFill>
                <a:srgbClr val="FFFFCC"/>
              </a:solidFill>
            </a:endParaRPr>
          </a:p>
        </p:txBody>
      </p:sp>
    </p:spTree>
    <p:extLst>
      <p:ext uri="{BB962C8B-B14F-4D97-AF65-F5344CB8AC3E}">
        <p14:creationId xmlns:p14="http://schemas.microsoft.com/office/powerpoint/2010/main" val="38868617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7B254-A98A-2323-0CB4-E698683EA14B}"/>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72A273EA-3599-25D7-16F1-5C12CC01DC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A0567D7A-7734-6B43-AF50-ECE656230BD5}"/>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A new frontier – Galaxy-galaxy </a:t>
            </a:r>
            <a:r>
              <a:rPr lang="en-US" altLang="zh-HK" sz="3600">
                <a:solidFill>
                  <a:srgbClr val="FFFFCC"/>
                </a:solidFill>
                <a:latin typeface="+mn-lt"/>
                <a:ea typeface="新細明體"/>
              </a:rPr>
              <a:t>strong lensing</a:t>
            </a:r>
            <a:endParaRPr lang="zh-HK" altLang="en-US" sz="2200" dirty="0">
              <a:solidFill>
                <a:srgbClr val="FFFFCC"/>
              </a:solidFill>
              <a:latin typeface="+mn-lt"/>
            </a:endParaRPr>
          </a:p>
        </p:txBody>
      </p:sp>
      <p:grpSp>
        <p:nvGrpSpPr>
          <p:cNvPr id="11" name="群組 10">
            <a:extLst>
              <a:ext uri="{FF2B5EF4-FFF2-40B4-BE49-F238E27FC236}">
                <a16:creationId xmlns:a16="http://schemas.microsoft.com/office/drawing/2014/main" id="{F43416D6-9AF5-7B22-572C-9F702927F80E}"/>
              </a:ext>
            </a:extLst>
          </p:cNvPr>
          <p:cNvGrpSpPr/>
          <p:nvPr/>
        </p:nvGrpSpPr>
        <p:grpSpPr>
          <a:xfrm>
            <a:off x="1219037" y="1266106"/>
            <a:ext cx="9796295" cy="5395952"/>
            <a:chOff x="1050045" y="1266106"/>
            <a:chExt cx="9796295" cy="5395952"/>
          </a:xfrm>
        </p:grpSpPr>
        <p:pic>
          <p:nvPicPr>
            <p:cNvPr id="7" name="圖片 6" descr="一張含有 文字, 螢幕擷取畫面, 圓形, 天文學 的圖片&#10;&#10;AI 產生的內容可能不正確。">
              <a:extLst>
                <a:ext uri="{FF2B5EF4-FFF2-40B4-BE49-F238E27FC236}">
                  <a16:creationId xmlns:a16="http://schemas.microsoft.com/office/drawing/2014/main" id="{E4DADBC5-D8A8-57DC-C5E1-95608DB3EF88}"/>
                </a:ext>
              </a:extLst>
            </p:cNvPr>
            <p:cNvPicPr>
              <a:picLocks noChangeAspect="1"/>
            </p:cNvPicPr>
            <p:nvPr/>
          </p:nvPicPr>
          <p:blipFill>
            <a:blip r:embed="rId4"/>
            <a:stretch>
              <a:fillRect/>
            </a:stretch>
          </p:blipFill>
          <p:spPr>
            <a:xfrm>
              <a:off x="1050045" y="1266106"/>
              <a:ext cx="9796295" cy="5395952"/>
            </a:xfrm>
            <a:prstGeom prst="rect">
              <a:avLst/>
            </a:prstGeom>
          </p:spPr>
        </p:pic>
        <p:sp>
          <p:nvSpPr>
            <p:cNvPr id="8" name="矩形 7">
              <a:extLst>
                <a:ext uri="{FF2B5EF4-FFF2-40B4-BE49-F238E27FC236}">
                  <a16:creationId xmlns:a16="http://schemas.microsoft.com/office/drawing/2014/main" id="{99842507-67BE-EBE2-F529-7D847183C264}"/>
                </a:ext>
              </a:extLst>
            </p:cNvPr>
            <p:cNvSpPr/>
            <p:nvPr/>
          </p:nvSpPr>
          <p:spPr>
            <a:xfrm>
              <a:off x="6756918" y="1343609"/>
              <a:ext cx="3935964" cy="2664187"/>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
        <p:nvSpPr>
          <p:cNvPr id="13" name="副標題 4">
            <a:extLst>
              <a:ext uri="{FF2B5EF4-FFF2-40B4-BE49-F238E27FC236}">
                <a16:creationId xmlns:a16="http://schemas.microsoft.com/office/drawing/2014/main" id="{FEFC35D4-B4A6-60F3-A9D5-96C15DF46FFF}"/>
              </a:ext>
            </a:extLst>
          </p:cNvPr>
          <p:cNvSpPr txBox="1">
            <a:spLocks/>
          </p:cNvSpPr>
          <p:nvPr/>
        </p:nvSpPr>
        <p:spPr>
          <a:xfrm>
            <a:off x="7238694" y="1399591"/>
            <a:ext cx="3310396" cy="118860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26457C"/>
                </a:solidFill>
                <a:cs typeface="Calibri Light"/>
              </a:rPr>
              <a:t>Resolved stellar kinematics</a:t>
            </a:r>
            <a:br>
              <a:rPr lang="en-US" altLang="zh-TW" sz="2200" dirty="0">
                <a:solidFill>
                  <a:srgbClr val="26457C"/>
                </a:solidFill>
                <a:cs typeface="Calibri Light"/>
              </a:rPr>
            </a:br>
            <a:r>
              <a:rPr lang="en-US" altLang="zh-TW" sz="2200" dirty="0">
                <a:solidFill>
                  <a:srgbClr val="26457C"/>
                </a:solidFill>
                <a:cs typeface="Calibri Light"/>
              </a:rPr>
              <a:t>+</a:t>
            </a:r>
            <a:br>
              <a:rPr lang="en-US" altLang="zh-TW" sz="2200" dirty="0">
                <a:solidFill>
                  <a:srgbClr val="26457C"/>
                </a:solidFill>
                <a:cs typeface="Calibri Light"/>
              </a:rPr>
            </a:br>
            <a:r>
              <a:rPr lang="en-US" altLang="zh-TW" sz="2200" dirty="0">
                <a:solidFill>
                  <a:srgbClr val="26457C"/>
                </a:solidFill>
                <a:cs typeface="Calibri Light"/>
              </a:rPr>
              <a:t>double source plane</a:t>
            </a:r>
          </a:p>
          <a:p>
            <a:pPr marL="0" indent="0" algn="ctr">
              <a:buNone/>
            </a:pPr>
            <a:r>
              <a:rPr lang="en-US" altLang="zh-TW" sz="2200" dirty="0">
                <a:solidFill>
                  <a:srgbClr val="26457C"/>
                </a:solidFill>
                <a:cs typeface="Calibri Light"/>
              </a:rPr>
              <a:t>= confident lens model</a:t>
            </a:r>
          </a:p>
          <a:p>
            <a:pPr marL="0" indent="0" algn="ctr">
              <a:buNone/>
            </a:pPr>
            <a:endParaRPr lang="en-US" altLang="zh-TW" sz="2200" dirty="0">
              <a:solidFill>
                <a:srgbClr val="26457C"/>
              </a:solidFill>
              <a:cs typeface="Calibri Light"/>
            </a:endParaRPr>
          </a:p>
        </p:txBody>
      </p:sp>
      <p:sp>
        <p:nvSpPr>
          <p:cNvPr id="14" name="矩形 13">
            <a:extLst>
              <a:ext uri="{FF2B5EF4-FFF2-40B4-BE49-F238E27FC236}">
                <a16:creationId xmlns:a16="http://schemas.microsoft.com/office/drawing/2014/main" id="{4BB5E7B9-A1AE-4B9F-7CB4-AA01CF020630}"/>
              </a:ext>
            </a:extLst>
          </p:cNvPr>
          <p:cNvSpPr/>
          <p:nvPr/>
        </p:nvSpPr>
        <p:spPr>
          <a:xfrm>
            <a:off x="6925910" y="3941808"/>
            <a:ext cx="3935964" cy="2664187"/>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文字方塊 15">
            <a:extLst>
              <a:ext uri="{FF2B5EF4-FFF2-40B4-BE49-F238E27FC236}">
                <a16:creationId xmlns:a16="http://schemas.microsoft.com/office/drawing/2014/main" id="{72689D6F-095E-2CC1-3312-21DB76DE5AC4}"/>
              </a:ext>
            </a:extLst>
          </p:cNvPr>
          <p:cNvSpPr txBox="1"/>
          <p:nvPr/>
        </p:nvSpPr>
        <p:spPr>
          <a:xfrm>
            <a:off x="9321911" y="6605995"/>
            <a:ext cx="2352146" cy="307777"/>
          </a:xfrm>
          <a:prstGeom prst="rect">
            <a:avLst/>
          </a:prstGeom>
          <a:noFill/>
        </p:spPr>
        <p:txBody>
          <a:bodyPr wrap="square" rtlCol="0">
            <a:spAutoFit/>
          </a:bodyPr>
          <a:lstStyle/>
          <a:p>
            <a:r>
              <a:rPr lang="en-US" altLang="zh-HK" sz="1400" dirty="0">
                <a:solidFill>
                  <a:srgbClr val="FFFFCC"/>
                </a:solidFill>
              </a:rPr>
              <a:t>Modified from Li+25c</a:t>
            </a:r>
            <a:endParaRPr lang="zh-HK" altLang="en-US" sz="1400" dirty="0">
              <a:solidFill>
                <a:srgbClr val="FFFFCC"/>
              </a:solidFill>
            </a:endParaRPr>
          </a:p>
        </p:txBody>
      </p:sp>
      <p:pic>
        <p:nvPicPr>
          <p:cNvPr id="3" name="圖片 2">
            <a:extLst>
              <a:ext uri="{FF2B5EF4-FFF2-40B4-BE49-F238E27FC236}">
                <a16:creationId xmlns:a16="http://schemas.microsoft.com/office/drawing/2014/main" id="{F5774074-E830-04F7-DA6E-77780FC8A48A}"/>
              </a:ext>
            </a:extLst>
          </p:cNvPr>
          <p:cNvPicPr>
            <a:picLocks noChangeAspect="1"/>
          </p:cNvPicPr>
          <p:nvPr/>
        </p:nvPicPr>
        <p:blipFill>
          <a:blip r:embed="rId5"/>
          <a:stretch>
            <a:fillRect/>
          </a:stretch>
        </p:blipFill>
        <p:spPr>
          <a:xfrm>
            <a:off x="1560078" y="2697223"/>
            <a:ext cx="8602275" cy="3848637"/>
          </a:xfrm>
          <a:prstGeom prst="rect">
            <a:avLst/>
          </a:prstGeom>
        </p:spPr>
      </p:pic>
    </p:spTree>
    <p:extLst>
      <p:ext uri="{BB962C8B-B14F-4D97-AF65-F5344CB8AC3E}">
        <p14:creationId xmlns:p14="http://schemas.microsoft.com/office/powerpoint/2010/main" val="3447782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275260-BF62-967A-5C4E-5EDF8DB38F50}"/>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1D08308B-7ED9-A009-0E30-3EF09DB78D8D}"/>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Strong Lensing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84D8EB69-F81E-7D54-5705-4EE1747F56B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6" name="圖片 5" descr="一張含有 螢幕擷取畫面, space, 行, 星星 的圖片&#10;&#10;自動產生的描述">
            <a:extLst>
              <a:ext uri="{FF2B5EF4-FFF2-40B4-BE49-F238E27FC236}">
                <a16:creationId xmlns:a16="http://schemas.microsoft.com/office/drawing/2014/main" id="{37A3828C-6CAD-F3F7-D9BB-72DF76C435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4034" y="1175026"/>
            <a:ext cx="7494840" cy="5621130"/>
          </a:xfrm>
          <a:prstGeom prst="rect">
            <a:avLst/>
          </a:prstGeom>
        </p:spPr>
      </p:pic>
      <p:sp>
        <p:nvSpPr>
          <p:cNvPr id="2" name="文字方塊 1">
            <a:extLst>
              <a:ext uri="{FF2B5EF4-FFF2-40B4-BE49-F238E27FC236}">
                <a16:creationId xmlns:a16="http://schemas.microsoft.com/office/drawing/2014/main" id="{93F4F23B-8CD9-F13F-2B87-F3B1C5D516AD}"/>
              </a:ext>
            </a:extLst>
          </p:cNvPr>
          <p:cNvSpPr txBox="1"/>
          <p:nvPr/>
        </p:nvSpPr>
        <p:spPr>
          <a:xfrm>
            <a:off x="7931828" y="6516886"/>
            <a:ext cx="2793599" cy="246221"/>
          </a:xfrm>
          <a:prstGeom prst="rect">
            <a:avLst/>
          </a:prstGeom>
          <a:noFill/>
        </p:spPr>
        <p:txBody>
          <a:bodyPr wrap="square" rtlCol="0">
            <a:spAutoFit/>
          </a:bodyPr>
          <a:lstStyle/>
          <a:p>
            <a:r>
              <a:rPr lang="en-US" altLang="zh-HK" sz="1000">
                <a:solidFill>
                  <a:srgbClr val="FFFFCC"/>
                </a:solidFill>
              </a:rPr>
              <a:t>Credit: NASA, ESA &amp; L </a:t>
            </a:r>
            <a:r>
              <a:rPr lang="en-US" altLang="zh-HK" sz="1000" err="1">
                <a:solidFill>
                  <a:srgbClr val="FFFFCC"/>
                </a:solidFill>
              </a:rPr>
              <a:t>Calcada</a:t>
            </a:r>
            <a:endParaRPr lang="zh-HK" altLang="en-US" sz="1000">
              <a:solidFill>
                <a:srgbClr val="FFFFCC"/>
              </a:solidFill>
            </a:endParaRPr>
          </a:p>
        </p:txBody>
      </p:sp>
      <p:pic>
        <p:nvPicPr>
          <p:cNvPr id="4" name="圖片 3">
            <a:extLst>
              <a:ext uri="{FF2B5EF4-FFF2-40B4-BE49-F238E27FC236}">
                <a16:creationId xmlns:a16="http://schemas.microsoft.com/office/drawing/2014/main" id="{C9F68659-82E3-DA44-2509-C331B3B4234C}"/>
              </a:ext>
            </a:extLst>
          </p:cNvPr>
          <p:cNvPicPr>
            <a:picLocks noChangeAspect="1"/>
          </p:cNvPicPr>
          <p:nvPr/>
        </p:nvPicPr>
        <p:blipFill>
          <a:blip r:embed="rId5"/>
          <a:stretch>
            <a:fillRect/>
          </a:stretch>
        </p:blipFill>
        <p:spPr>
          <a:xfrm>
            <a:off x="9498468" y="2518635"/>
            <a:ext cx="1970643" cy="644773"/>
          </a:xfrm>
          <a:prstGeom prst="rect">
            <a:avLst/>
          </a:prstGeom>
        </p:spPr>
      </p:pic>
      <p:sp>
        <p:nvSpPr>
          <p:cNvPr id="5" name="文字方塊 4">
            <a:extLst>
              <a:ext uri="{FF2B5EF4-FFF2-40B4-BE49-F238E27FC236}">
                <a16:creationId xmlns:a16="http://schemas.microsoft.com/office/drawing/2014/main" id="{62A68539-171C-5FA6-773F-1477CBB34CD1}"/>
              </a:ext>
            </a:extLst>
          </p:cNvPr>
          <p:cNvSpPr txBox="1"/>
          <p:nvPr/>
        </p:nvSpPr>
        <p:spPr>
          <a:xfrm>
            <a:off x="8863562" y="1839255"/>
            <a:ext cx="3723729" cy="646331"/>
          </a:xfrm>
          <a:prstGeom prst="rect">
            <a:avLst/>
          </a:prstGeom>
          <a:noFill/>
        </p:spPr>
        <p:txBody>
          <a:bodyPr wrap="square" rtlCol="0">
            <a:spAutoFit/>
          </a:bodyPr>
          <a:lstStyle/>
          <a:p>
            <a:r>
              <a:rPr lang="en-US" altLang="zh-HK">
                <a:solidFill>
                  <a:srgbClr val="FFFFCC"/>
                </a:solidFill>
              </a:rPr>
              <a:t>Deflection described by the lens equation:</a:t>
            </a:r>
            <a:endParaRPr lang="zh-HK" altLang="en-US">
              <a:solidFill>
                <a:srgbClr val="FFFFCC"/>
              </a:solidFill>
            </a:endParaRPr>
          </a:p>
        </p:txBody>
      </p:sp>
      <p:cxnSp>
        <p:nvCxnSpPr>
          <p:cNvPr id="8" name="直線接點 7">
            <a:extLst>
              <a:ext uri="{FF2B5EF4-FFF2-40B4-BE49-F238E27FC236}">
                <a16:creationId xmlns:a16="http://schemas.microsoft.com/office/drawing/2014/main" id="{F9B0A8B5-68EB-3E74-B8CB-E6DB7BEF5CFC}"/>
              </a:ext>
            </a:extLst>
          </p:cNvPr>
          <p:cNvCxnSpPr/>
          <p:nvPr/>
        </p:nvCxnSpPr>
        <p:spPr>
          <a:xfrm flipH="1" flipV="1">
            <a:off x="2805043" y="4108174"/>
            <a:ext cx="4779618" cy="1064591"/>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9" name="直線接點 8">
            <a:extLst>
              <a:ext uri="{FF2B5EF4-FFF2-40B4-BE49-F238E27FC236}">
                <a16:creationId xmlns:a16="http://schemas.microsoft.com/office/drawing/2014/main" id="{ED315DB6-7E58-A041-60A5-12F267FDCC27}"/>
              </a:ext>
            </a:extLst>
          </p:cNvPr>
          <p:cNvCxnSpPr>
            <a:cxnSpLocks/>
          </p:cNvCxnSpPr>
          <p:nvPr/>
        </p:nvCxnSpPr>
        <p:spPr>
          <a:xfrm flipH="1" flipV="1">
            <a:off x="3790122" y="2129183"/>
            <a:ext cx="3999947" cy="2920999"/>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4" name="橢圓 13">
            <a:extLst>
              <a:ext uri="{FF2B5EF4-FFF2-40B4-BE49-F238E27FC236}">
                <a16:creationId xmlns:a16="http://schemas.microsoft.com/office/drawing/2014/main" id="{F6E480FD-655D-EFE3-5A08-14E0D7AC3BB8}"/>
              </a:ext>
            </a:extLst>
          </p:cNvPr>
          <p:cNvSpPr/>
          <p:nvPr/>
        </p:nvSpPr>
        <p:spPr>
          <a:xfrm rot="21045344">
            <a:off x="2482574" y="3798956"/>
            <a:ext cx="388730" cy="6184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橢圓 14">
            <a:extLst>
              <a:ext uri="{FF2B5EF4-FFF2-40B4-BE49-F238E27FC236}">
                <a16:creationId xmlns:a16="http://schemas.microsoft.com/office/drawing/2014/main" id="{A4251ECA-7F82-298A-0B26-640DF94D8BF5}"/>
              </a:ext>
            </a:extLst>
          </p:cNvPr>
          <p:cNvSpPr/>
          <p:nvPr/>
        </p:nvSpPr>
        <p:spPr>
          <a:xfrm rot="1950896">
            <a:off x="3536124" y="1697384"/>
            <a:ext cx="388730" cy="6184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9736268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AF96B3-36F1-1F49-1FAC-425CC66B69A9}"/>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EE08CC2C-3898-BCCD-F848-41FD78F4566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0EDBC9F4-AB69-555B-6906-3D04D5E0649B}"/>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A new frontier – Galaxy-galaxy </a:t>
            </a:r>
            <a:r>
              <a:rPr lang="en-US" altLang="zh-HK" sz="3600">
                <a:solidFill>
                  <a:srgbClr val="FFFFCC"/>
                </a:solidFill>
                <a:latin typeface="+mn-lt"/>
                <a:ea typeface="新細明體"/>
              </a:rPr>
              <a:t>strong lensing</a:t>
            </a:r>
            <a:endParaRPr lang="zh-HK" altLang="en-US" sz="2200" dirty="0">
              <a:solidFill>
                <a:srgbClr val="FFFFCC"/>
              </a:solidFill>
              <a:latin typeface="+mn-lt"/>
            </a:endParaRPr>
          </a:p>
        </p:txBody>
      </p:sp>
      <p:grpSp>
        <p:nvGrpSpPr>
          <p:cNvPr id="11" name="群組 10">
            <a:extLst>
              <a:ext uri="{FF2B5EF4-FFF2-40B4-BE49-F238E27FC236}">
                <a16:creationId xmlns:a16="http://schemas.microsoft.com/office/drawing/2014/main" id="{41EB7EBF-8FF2-8283-75AB-312E5ABB6328}"/>
              </a:ext>
            </a:extLst>
          </p:cNvPr>
          <p:cNvGrpSpPr/>
          <p:nvPr/>
        </p:nvGrpSpPr>
        <p:grpSpPr>
          <a:xfrm>
            <a:off x="1219037" y="1266106"/>
            <a:ext cx="9796295" cy="5395952"/>
            <a:chOff x="1050045" y="1266106"/>
            <a:chExt cx="9796295" cy="5395952"/>
          </a:xfrm>
        </p:grpSpPr>
        <p:pic>
          <p:nvPicPr>
            <p:cNvPr id="7" name="圖片 6" descr="一張含有 文字, 螢幕擷取畫面, 圓形, 天文學 的圖片&#10;&#10;AI 產生的內容可能不正確。">
              <a:extLst>
                <a:ext uri="{FF2B5EF4-FFF2-40B4-BE49-F238E27FC236}">
                  <a16:creationId xmlns:a16="http://schemas.microsoft.com/office/drawing/2014/main" id="{F762A41F-12CD-5B9F-240B-397AA36AA1A6}"/>
                </a:ext>
              </a:extLst>
            </p:cNvPr>
            <p:cNvPicPr>
              <a:picLocks noChangeAspect="1"/>
            </p:cNvPicPr>
            <p:nvPr/>
          </p:nvPicPr>
          <p:blipFill>
            <a:blip r:embed="rId4"/>
            <a:stretch>
              <a:fillRect/>
            </a:stretch>
          </p:blipFill>
          <p:spPr>
            <a:xfrm>
              <a:off x="1050045" y="1266106"/>
              <a:ext cx="9796295" cy="5395952"/>
            </a:xfrm>
            <a:prstGeom prst="rect">
              <a:avLst/>
            </a:prstGeom>
          </p:spPr>
        </p:pic>
        <p:sp>
          <p:nvSpPr>
            <p:cNvPr id="8" name="矩形 7">
              <a:extLst>
                <a:ext uri="{FF2B5EF4-FFF2-40B4-BE49-F238E27FC236}">
                  <a16:creationId xmlns:a16="http://schemas.microsoft.com/office/drawing/2014/main" id="{95E1D7DD-B1D6-8F90-E1D9-CAADDEE331C9}"/>
                </a:ext>
              </a:extLst>
            </p:cNvPr>
            <p:cNvSpPr/>
            <p:nvPr/>
          </p:nvSpPr>
          <p:spPr>
            <a:xfrm>
              <a:off x="6756918" y="1343609"/>
              <a:ext cx="3935964" cy="2664187"/>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
        <p:nvSpPr>
          <p:cNvPr id="13" name="副標題 4">
            <a:extLst>
              <a:ext uri="{FF2B5EF4-FFF2-40B4-BE49-F238E27FC236}">
                <a16:creationId xmlns:a16="http://schemas.microsoft.com/office/drawing/2014/main" id="{CCD3D82D-1857-A7B8-504B-F38329CE896C}"/>
              </a:ext>
            </a:extLst>
          </p:cNvPr>
          <p:cNvSpPr txBox="1">
            <a:spLocks/>
          </p:cNvSpPr>
          <p:nvPr/>
        </p:nvSpPr>
        <p:spPr>
          <a:xfrm>
            <a:off x="7238694" y="1399591"/>
            <a:ext cx="3310396" cy="118860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26457C"/>
                </a:solidFill>
                <a:cs typeface="Calibri Light"/>
              </a:rPr>
              <a:t>Resolved stellar kinematics</a:t>
            </a:r>
            <a:br>
              <a:rPr lang="en-US" altLang="zh-TW" sz="2200" dirty="0">
                <a:solidFill>
                  <a:srgbClr val="26457C"/>
                </a:solidFill>
                <a:cs typeface="Calibri Light"/>
              </a:rPr>
            </a:br>
            <a:r>
              <a:rPr lang="en-US" altLang="zh-TW" sz="2200" dirty="0">
                <a:solidFill>
                  <a:srgbClr val="26457C"/>
                </a:solidFill>
                <a:cs typeface="Calibri Light"/>
              </a:rPr>
              <a:t>+</a:t>
            </a:r>
            <a:br>
              <a:rPr lang="en-US" altLang="zh-TW" sz="2200" dirty="0">
                <a:solidFill>
                  <a:srgbClr val="26457C"/>
                </a:solidFill>
                <a:cs typeface="Calibri Light"/>
              </a:rPr>
            </a:br>
            <a:r>
              <a:rPr lang="en-US" altLang="zh-TW" sz="2200" dirty="0">
                <a:solidFill>
                  <a:srgbClr val="26457C"/>
                </a:solidFill>
                <a:cs typeface="Calibri Light"/>
              </a:rPr>
              <a:t>double source plane</a:t>
            </a:r>
          </a:p>
          <a:p>
            <a:pPr marL="0" indent="0" algn="ctr">
              <a:buNone/>
            </a:pPr>
            <a:r>
              <a:rPr lang="en-US" altLang="zh-TW" sz="2200" dirty="0">
                <a:solidFill>
                  <a:srgbClr val="26457C"/>
                </a:solidFill>
                <a:cs typeface="Calibri Light"/>
              </a:rPr>
              <a:t>= confident lens model</a:t>
            </a:r>
          </a:p>
          <a:p>
            <a:pPr marL="0" indent="0" algn="ctr">
              <a:buNone/>
            </a:pPr>
            <a:endParaRPr lang="en-US" altLang="zh-TW" sz="2200" dirty="0">
              <a:solidFill>
                <a:srgbClr val="26457C"/>
              </a:solidFill>
              <a:cs typeface="Calibri Light"/>
            </a:endParaRPr>
          </a:p>
        </p:txBody>
      </p:sp>
      <p:sp>
        <p:nvSpPr>
          <p:cNvPr id="14" name="矩形 13">
            <a:extLst>
              <a:ext uri="{FF2B5EF4-FFF2-40B4-BE49-F238E27FC236}">
                <a16:creationId xmlns:a16="http://schemas.microsoft.com/office/drawing/2014/main" id="{2CC05E8B-FE9D-E764-F187-D4A852800B52}"/>
              </a:ext>
            </a:extLst>
          </p:cNvPr>
          <p:cNvSpPr/>
          <p:nvPr/>
        </p:nvSpPr>
        <p:spPr>
          <a:xfrm>
            <a:off x="6925910" y="3941808"/>
            <a:ext cx="3935964" cy="2664187"/>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副標題 4">
            <a:extLst>
              <a:ext uri="{FF2B5EF4-FFF2-40B4-BE49-F238E27FC236}">
                <a16:creationId xmlns:a16="http://schemas.microsoft.com/office/drawing/2014/main" id="{6276E9B7-5911-49CB-445C-4D2931B4EFBE}"/>
              </a:ext>
            </a:extLst>
          </p:cNvPr>
          <p:cNvSpPr txBox="1">
            <a:spLocks/>
          </p:cNvSpPr>
          <p:nvPr/>
        </p:nvSpPr>
        <p:spPr>
          <a:xfrm>
            <a:off x="7264630" y="2814230"/>
            <a:ext cx="3310396" cy="118860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26457C"/>
                </a:solidFill>
                <a:cs typeface="Calibri Light"/>
              </a:rPr>
              <a:t>Lower halo mass</a:t>
            </a:r>
          </a:p>
          <a:p>
            <a:pPr marL="0" indent="0" algn="ctr">
              <a:buNone/>
            </a:pPr>
            <a:r>
              <a:rPr lang="en-US" altLang="zh-TW" sz="2200" dirty="0">
                <a:solidFill>
                  <a:srgbClr val="26457C"/>
                </a:solidFill>
                <a:cs typeface="Calibri Light"/>
              </a:rPr>
              <a:t>= longer dB wavelength</a:t>
            </a:r>
          </a:p>
          <a:p>
            <a:pPr marL="0" indent="0" algn="ctr">
              <a:buNone/>
            </a:pPr>
            <a:r>
              <a:rPr lang="en-US" altLang="zh-TW" sz="2200" dirty="0">
                <a:solidFill>
                  <a:srgbClr val="26457C"/>
                </a:solidFill>
                <a:cs typeface="Calibri Light"/>
              </a:rPr>
              <a:t>= broader lensed star dist.</a:t>
            </a:r>
          </a:p>
        </p:txBody>
      </p:sp>
      <p:sp>
        <p:nvSpPr>
          <p:cNvPr id="3" name="文字方塊 2">
            <a:extLst>
              <a:ext uri="{FF2B5EF4-FFF2-40B4-BE49-F238E27FC236}">
                <a16:creationId xmlns:a16="http://schemas.microsoft.com/office/drawing/2014/main" id="{B6DB6B42-D809-0FE3-F1F3-194E6E10BE4F}"/>
              </a:ext>
            </a:extLst>
          </p:cNvPr>
          <p:cNvSpPr txBox="1"/>
          <p:nvPr/>
        </p:nvSpPr>
        <p:spPr>
          <a:xfrm>
            <a:off x="9321911" y="6605995"/>
            <a:ext cx="2352146" cy="307777"/>
          </a:xfrm>
          <a:prstGeom prst="rect">
            <a:avLst/>
          </a:prstGeom>
          <a:noFill/>
        </p:spPr>
        <p:txBody>
          <a:bodyPr wrap="square" rtlCol="0">
            <a:spAutoFit/>
          </a:bodyPr>
          <a:lstStyle/>
          <a:p>
            <a:r>
              <a:rPr lang="en-US" altLang="zh-HK" sz="1400" dirty="0">
                <a:solidFill>
                  <a:srgbClr val="FFFFCC"/>
                </a:solidFill>
              </a:rPr>
              <a:t>Modified from Li+25c</a:t>
            </a:r>
            <a:endParaRPr lang="zh-HK" altLang="en-US" sz="1400" dirty="0">
              <a:solidFill>
                <a:srgbClr val="FFFFCC"/>
              </a:solidFill>
            </a:endParaRPr>
          </a:p>
        </p:txBody>
      </p:sp>
      <p:pic>
        <p:nvPicPr>
          <p:cNvPr id="5" name="圖片 4">
            <a:extLst>
              <a:ext uri="{FF2B5EF4-FFF2-40B4-BE49-F238E27FC236}">
                <a16:creationId xmlns:a16="http://schemas.microsoft.com/office/drawing/2014/main" id="{F2C3F52B-AC71-C1B4-2A5C-97404B593ED2}"/>
              </a:ext>
            </a:extLst>
          </p:cNvPr>
          <p:cNvPicPr>
            <a:picLocks noChangeAspect="1"/>
          </p:cNvPicPr>
          <p:nvPr/>
        </p:nvPicPr>
        <p:blipFill>
          <a:blip r:embed="rId5"/>
          <a:stretch>
            <a:fillRect/>
          </a:stretch>
        </p:blipFill>
        <p:spPr>
          <a:xfrm>
            <a:off x="7747780" y="4348813"/>
            <a:ext cx="3126124" cy="526875"/>
          </a:xfrm>
          <a:prstGeom prst="rect">
            <a:avLst/>
          </a:prstGeom>
        </p:spPr>
      </p:pic>
      <p:pic>
        <p:nvPicPr>
          <p:cNvPr id="12" name="圖片 11">
            <a:extLst>
              <a:ext uri="{FF2B5EF4-FFF2-40B4-BE49-F238E27FC236}">
                <a16:creationId xmlns:a16="http://schemas.microsoft.com/office/drawing/2014/main" id="{6D9EF60F-C072-4D1D-45B8-D1014354ADF3}"/>
              </a:ext>
            </a:extLst>
          </p:cNvPr>
          <p:cNvPicPr>
            <a:picLocks noChangeAspect="1"/>
          </p:cNvPicPr>
          <p:nvPr/>
        </p:nvPicPr>
        <p:blipFill>
          <a:blip r:embed="rId6"/>
          <a:stretch>
            <a:fillRect/>
          </a:stretch>
        </p:blipFill>
        <p:spPr>
          <a:xfrm>
            <a:off x="7042334" y="5124525"/>
            <a:ext cx="3896269" cy="752580"/>
          </a:xfrm>
          <a:prstGeom prst="rect">
            <a:avLst/>
          </a:prstGeom>
        </p:spPr>
      </p:pic>
      <p:pic>
        <p:nvPicPr>
          <p:cNvPr id="16" name="圖片 15">
            <a:extLst>
              <a:ext uri="{FF2B5EF4-FFF2-40B4-BE49-F238E27FC236}">
                <a16:creationId xmlns:a16="http://schemas.microsoft.com/office/drawing/2014/main" id="{08F91263-0C3C-CDBE-064A-BE322402B725}"/>
              </a:ext>
            </a:extLst>
          </p:cNvPr>
          <p:cNvPicPr>
            <a:picLocks noChangeAspect="1"/>
          </p:cNvPicPr>
          <p:nvPr/>
        </p:nvPicPr>
        <p:blipFill>
          <a:blip r:embed="rId7"/>
          <a:stretch>
            <a:fillRect/>
          </a:stretch>
        </p:blipFill>
        <p:spPr>
          <a:xfrm>
            <a:off x="7178960" y="4362030"/>
            <a:ext cx="881533" cy="473017"/>
          </a:xfrm>
          <a:prstGeom prst="rect">
            <a:avLst/>
          </a:prstGeom>
        </p:spPr>
      </p:pic>
    </p:spTree>
    <p:extLst>
      <p:ext uri="{BB962C8B-B14F-4D97-AF65-F5344CB8AC3E}">
        <p14:creationId xmlns:p14="http://schemas.microsoft.com/office/powerpoint/2010/main" val="17861522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10D03-9EAB-E5C3-91E7-289739C881B7}"/>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124CDE37-2EF8-F27B-ED3C-0A1849332D9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753EE942-4060-1210-8624-15D6E743407B}"/>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A new frontier – Galaxy-galaxy </a:t>
            </a:r>
            <a:r>
              <a:rPr lang="en-US" altLang="zh-HK" sz="3600">
                <a:solidFill>
                  <a:srgbClr val="FFFFCC"/>
                </a:solidFill>
                <a:latin typeface="+mn-lt"/>
                <a:ea typeface="新細明體"/>
              </a:rPr>
              <a:t>strong lensing</a:t>
            </a:r>
            <a:endParaRPr lang="zh-HK" altLang="en-US" sz="2200" dirty="0">
              <a:solidFill>
                <a:srgbClr val="FFFFCC"/>
              </a:solidFill>
              <a:latin typeface="+mn-lt"/>
            </a:endParaRPr>
          </a:p>
        </p:txBody>
      </p:sp>
      <p:grpSp>
        <p:nvGrpSpPr>
          <p:cNvPr id="11" name="群組 10">
            <a:extLst>
              <a:ext uri="{FF2B5EF4-FFF2-40B4-BE49-F238E27FC236}">
                <a16:creationId xmlns:a16="http://schemas.microsoft.com/office/drawing/2014/main" id="{F502D59F-FE9D-360B-425F-19A38A52DDF3}"/>
              </a:ext>
            </a:extLst>
          </p:cNvPr>
          <p:cNvGrpSpPr/>
          <p:nvPr/>
        </p:nvGrpSpPr>
        <p:grpSpPr>
          <a:xfrm>
            <a:off x="1219037" y="1266106"/>
            <a:ext cx="9796295" cy="5395952"/>
            <a:chOff x="1050045" y="1266106"/>
            <a:chExt cx="9796295" cy="5395952"/>
          </a:xfrm>
        </p:grpSpPr>
        <p:pic>
          <p:nvPicPr>
            <p:cNvPr id="7" name="圖片 6" descr="一張含有 文字, 螢幕擷取畫面, 圓形, 天文學 的圖片&#10;&#10;AI 產生的內容可能不正確。">
              <a:extLst>
                <a:ext uri="{FF2B5EF4-FFF2-40B4-BE49-F238E27FC236}">
                  <a16:creationId xmlns:a16="http://schemas.microsoft.com/office/drawing/2014/main" id="{8456A2C9-BC84-984E-F088-B82F323406EE}"/>
                </a:ext>
              </a:extLst>
            </p:cNvPr>
            <p:cNvPicPr>
              <a:picLocks noChangeAspect="1"/>
            </p:cNvPicPr>
            <p:nvPr/>
          </p:nvPicPr>
          <p:blipFill>
            <a:blip r:embed="rId4"/>
            <a:stretch>
              <a:fillRect/>
            </a:stretch>
          </p:blipFill>
          <p:spPr>
            <a:xfrm>
              <a:off x="1050045" y="1266106"/>
              <a:ext cx="9796295" cy="5395952"/>
            </a:xfrm>
            <a:prstGeom prst="rect">
              <a:avLst/>
            </a:prstGeom>
          </p:spPr>
        </p:pic>
        <p:sp>
          <p:nvSpPr>
            <p:cNvPr id="8" name="矩形 7">
              <a:extLst>
                <a:ext uri="{FF2B5EF4-FFF2-40B4-BE49-F238E27FC236}">
                  <a16:creationId xmlns:a16="http://schemas.microsoft.com/office/drawing/2014/main" id="{33918562-601F-AD0F-7E0A-B99B64C6B286}"/>
                </a:ext>
              </a:extLst>
            </p:cNvPr>
            <p:cNvSpPr/>
            <p:nvPr/>
          </p:nvSpPr>
          <p:spPr>
            <a:xfrm>
              <a:off x="6756918" y="1343609"/>
              <a:ext cx="3935964" cy="2664187"/>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
        <p:nvSpPr>
          <p:cNvPr id="13" name="副標題 4">
            <a:extLst>
              <a:ext uri="{FF2B5EF4-FFF2-40B4-BE49-F238E27FC236}">
                <a16:creationId xmlns:a16="http://schemas.microsoft.com/office/drawing/2014/main" id="{EDE95F86-1241-3C9E-9702-B5D1244EBFDA}"/>
              </a:ext>
            </a:extLst>
          </p:cNvPr>
          <p:cNvSpPr txBox="1">
            <a:spLocks/>
          </p:cNvSpPr>
          <p:nvPr/>
        </p:nvSpPr>
        <p:spPr>
          <a:xfrm>
            <a:off x="7238694" y="1399591"/>
            <a:ext cx="3310396" cy="118860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26457C"/>
                </a:solidFill>
                <a:cs typeface="Calibri Light"/>
              </a:rPr>
              <a:t>Resolved stellar kinematics</a:t>
            </a:r>
            <a:br>
              <a:rPr lang="en-US" altLang="zh-TW" sz="2200" dirty="0">
                <a:solidFill>
                  <a:srgbClr val="26457C"/>
                </a:solidFill>
                <a:cs typeface="Calibri Light"/>
              </a:rPr>
            </a:br>
            <a:r>
              <a:rPr lang="en-US" altLang="zh-TW" sz="2200" dirty="0">
                <a:solidFill>
                  <a:srgbClr val="26457C"/>
                </a:solidFill>
                <a:cs typeface="Calibri Light"/>
              </a:rPr>
              <a:t>+</a:t>
            </a:r>
            <a:br>
              <a:rPr lang="en-US" altLang="zh-TW" sz="2200" dirty="0">
                <a:solidFill>
                  <a:srgbClr val="26457C"/>
                </a:solidFill>
                <a:cs typeface="Calibri Light"/>
              </a:rPr>
            </a:br>
            <a:r>
              <a:rPr lang="en-US" altLang="zh-TW" sz="2200" dirty="0">
                <a:solidFill>
                  <a:srgbClr val="26457C"/>
                </a:solidFill>
                <a:cs typeface="Calibri Light"/>
              </a:rPr>
              <a:t>double source plane</a:t>
            </a:r>
          </a:p>
          <a:p>
            <a:pPr marL="0" indent="0" algn="ctr">
              <a:buNone/>
            </a:pPr>
            <a:r>
              <a:rPr lang="en-US" altLang="zh-TW" sz="2200" dirty="0">
                <a:solidFill>
                  <a:srgbClr val="26457C"/>
                </a:solidFill>
                <a:cs typeface="Calibri Light"/>
              </a:rPr>
              <a:t>= confident lens model</a:t>
            </a:r>
          </a:p>
          <a:p>
            <a:pPr marL="0" indent="0" algn="ctr">
              <a:buNone/>
            </a:pPr>
            <a:endParaRPr lang="en-US" altLang="zh-TW" sz="2200" dirty="0">
              <a:solidFill>
                <a:srgbClr val="26457C"/>
              </a:solidFill>
              <a:cs typeface="Calibri Light"/>
            </a:endParaRPr>
          </a:p>
        </p:txBody>
      </p:sp>
      <p:sp>
        <p:nvSpPr>
          <p:cNvPr id="2" name="副標題 4">
            <a:extLst>
              <a:ext uri="{FF2B5EF4-FFF2-40B4-BE49-F238E27FC236}">
                <a16:creationId xmlns:a16="http://schemas.microsoft.com/office/drawing/2014/main" id="{0EB6657B-E7D8-0BD8-3D7A-2CFE8B8CBD05}"/>
              </a:ext>
            </a:extLst>
          </p:cNvPr>
          <p:cNvSpPr txBox="1">
            <a:spLocks/>
          </p:cNvSpPr>
          <p:nvPr/>
        </p:nvSpPr>
        <p:spPr>
          <a:xfrm>
            <a:off x="7264630" y="2814230"/>
            <a:ext cx="3310396" cy="118860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26457C"/>
                </a:solidFill>
                <a:cs typeface="Calibri Light"/>
              </a:rPr>
              <a:t>Lower halo mass</a:t>
            </a:r>
          </a:p>
          <a:p>
            <a:pPr marL="0" indent="0" algn="ctr">
              <a:buNone/>
            </a:pPr>
            <a:r>
              <a:rPr lang="en-US" altLang="zh-TW" sz="2200" dirty="0">
                <a:solidFill>
                  <a:srgbClr val="26457C"/>
                </a:solidFill>
                <a:cs typeface="Calibri Light"/>
              </a:rPr>
              <a:t>= longer dB wavelength</a:t>
            </a:r>
          </a:p>
          <a:p>
            <a:pPr marL="0" indent="0" algn="ctr">
              <a:buNone/>
            </a:pPr>
            <a:r>
              <a:rPr lang="en-US" altLang="zh-TW" sz="2200" dirty="0">
                <a:solidFill>
                  <a:srgbClr val="26457C"/>
                </a:solidFill>
                <a:cs typeface="Calibri Light"/>
              </a:rPr>
              <a:t>= broader lensed star dist.</a:t>
            </a:r>
          </a:p>
        </p:txBody>
      </p:sp>
      <p:sp>
        <p:nvSpPr>
          <p:cNvPr id="3" name="文字方塊 2">
            <a:extLst>
              <a:ext uri="{FF2B5EF4-FFF2-40B4-BE49-F238E27FC236}">
                <a16:creationId xmlns:a16="http://schemas.microsoft.com/office/drawing/2014/main" id="{A92EF63F-6E2D-025F-A127-CAD4FC12B5B1}"/>
              </a:ext>
            </a:extLst>
          </p:cNvPr>
          <p:cNvSpPr txBox="1"/>
          <p:nvPr/>
        </p:nvSpPr>
        <p:spPr>
          <a:xfrm>
            <a:off x="9321911" y="6605995"/>
            <a:ext cx="2352146" cy="307777"/>
          </a:xfrm>
          <a:prstGeom prst="rect">
            <a:avLst/>
          </a:prstGeom>
          <a:noFill/>
        </p:spPr>
        <p:txBody>
          <a:bodyPr wrap="square" rtlCol="0">
            <a:spAutoFit/>
          </a:bodyPr>
          <a:lstStyle/>
          <a:p>
            <a:r>
              <a:rPr lang="en-US" altLang="zh-HK" sz="1400" dirty="0">
                <a:solidFill>
                  <a:srgbClr val="FFFFCC"/>
                </a:solidFill>
              </a:rPr>
              <a:t>Modified from Li+25c</a:t>
            </a:r>
            <a:endParaRPr lang="zh-HK" altLang="en-US" sz="1400" dirty="0">
              <a:solidFill>
                <a:srgbClr val="FFFFCC"/>
              </a:solidFill>
            </a:endParaRPr>
          </a:p>
        </p:txBody>
      </p:sp>
    </p:spTree>
    <p:extLst>
      <p:ext uri="{BB962C8B-B14F-4D97-AF65-F5344CB8AC3E}">
        <p14:creationId xmlns:p14="http://schemas.microsoft.com/office/powerpoint/2010/main" val="10425425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4F8974-603D-E8D8-F621-48C481FB8DC6}"/>
            </a:ext>
          </a:extLst>
        </p:cNvPr>
        <p:cNvGrpSpPr/>
        <p:nvPr/>
      </p:nvGrpSpPr>
      <p:grpSpPr>
        <a:xfrm>
          <a:off x="0" y="0"/>
          <a:ext cx="0" cy="0"/>
          <a:chOff x="0" y="0"/>
          <a:chExt cx="0" cy="0"/>
        </a:xfrm>
      </p:grpSpPr>
      <p:pic>
        <p:nvPicPr>
          <p:cNvPr id="9" name="Picture 6">
            <a:extLst>
              <a:ext uri="{FF2B5EF4-FFF2-40B4-BE49-F238E27FC236}">
                <a16:creationId xmlns:a16="http://schemas.microsoft.com/office/drawing/2014/main" id="{C567A87E-8C73-9F9E-C0B8-CC7BFF99ECD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6">
            <a:extLst>
              <a:ext uri="{FF2B5EF4-FFF2-40B4-BE49-F238E27FC236}">
                <a16:creationId xmlns:a16="http://schemas.microsoft.com/office/drawing/2014/main" id="{F3D8358C-E697-CEE9-A893-5FC47196EBD4}"/>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dirty="0">
                <a:solidFill>
                  <a:srgbClr val="FFFFCC"/>
                </a:solidFill>
                <a:latin typeface="+mn-lt"/>
                <a:ea typeface="新細明體"/>
              </a:rPr>
              <a:t>A new frontier – Galaxy-galaxy </a:t>
            </a:r>
            <a:r>
              <a:rPr lang="en-US" altLang="zh-HK" sz="3600">
                <a:solidFill>
                  <a:srgbClr val="FFFFCC"/>
                </a:solidFill>
                <a:latin typeface="+mn-lt"/>
                <a:ea typeface="新細明體"/>
              </a:rPr>
              <a:t>strong lensing</a:t>
            </a:r>
            <a:endParaRPr lang="zh-HK" altLang="en-US" sz="2200" dirty="0">
              <a:solidFill>
                <a:srgbClr val="FFFFCC"/>
              </a:solidFill>
              <a:latin typeface="+mn-lt"/>
            </a:endParaRPr>
          </a:p>
        </p:txBody>
      </p:sp>
      <p:grpSp>
        <p:nvGrpSpPr>
          <p:cNvPr id="11" name="群組 10">
            <a:extLst>
              <a:ext uri="{FF2B5EF4-FFF2-40B4-BE49-F238E27FC236}">
                <a16:creationId xmlns:a16="http://schemas.microsoft.com/office/drawing/2014/main" id="{F44D81DF-A1D8-939E-525B-911F5ED20DC0}"/>
              </a:ext>
            </a:extLst>
          </p:cNvPr>
          <p:cNvGrpSpPr/>
          <p:nvPr/>
        </p:nvGrpSpPr>
        <p:grpSpPr>
          <a:xfrm>
            <a:off x="1219037" y="1266106"/>
            <a:ext cx="9796295" cy="5395952"/>
            <a:chOff x="1050045" y="1266106"/>
            <a:chExt cx="9796295" cy="5395952"/>
          </a:xfrm>
        </p:grpSpPr>
        <p:pic>
          <p:nvPicPr>
            <p:cNvPr id="7" name="圖片 6" descr="一張含有 文字, 螢幕擷取畫面, 圓形, 天文學 的圖片&#10;&#10;AI 產生的內容可能不正確。">
              <a:extLst>
                <a:ext uri="{FF2B5EF4-FFF2-40B4-BE49-F238E27FC236}">
                  <a16:creationId xmlns:a16="http://schemas.microsoft.com/office/drawing/2014/main" id="{1F89B440-3CF9-1C16-0806-F46837C9B6B1}"/>
                </a:ext>
              </a:extLst>
            </p:cNvPr>
            <p:cNvPicPr>
              <a:picLocks noChangeAspect="1"/>
            </p:cNvPicPr>
            <p:nvPr/>
          </p:nvPicPr>
          <p:blipFill>
            <a:blip r:embed="rId4"/>
            <a:stretch>
              <a:fillRect/>
            </a:stretch>
          </p:blipFill>
          <p:spPr>
            <a:xfrm>
              <a:off x="1050045" y="1266106"/>
              <a:ext cx="9796295" cy="5395952"/>
            </a:xfrm>
            <a:prstGeom prst="rect">
              <a:avLst/>
            </a:prstGeom>
          </p:spPr>
        </p:pic>
        <p:sp>
          <p:nvSpPr>
            <p:cNvPr id="8" name="矩形 7">
              <a:extLst>
                <a:ext uri="{FF2B5EF4-FFF2-40B4-BE49-F238E27FC236}">
                  <a16:creationId xmlns:a16="http://schemas.microsoft.com/office/drawing/2014/main" id="{228AF4E4-CBDA-2294-A9B3-C428FF0970B2}"/>
                </a:ext>
              </a:extLst>
            </p:cNvPr>
            <p:cNvSpPr/>
            <p:nvPr/>
          </p:nvSpPr>
          <p:spPr>
            <a:xfrm>
              <a:off x="6756918" y="1343609"/>
              <a:ext cx="3935964" cy="2664187"/>
            </a:xfrm>
            <a:prstGeom prst="rect">
              <a:avLst/>
            </a:prstGeom>
            <a:solidFill>
              <a:srgbClr val="FFFFFF"/>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grpSp>
      <p:sp>
        <p:nvSpPr>
          <p:cNvPr id="13" name="副標題 4">
            <a:extLst>
              <a:ext uri="{FF2B5EF4-FFF2-40B4-BE49-F238E27FC236}">
                <a16:creationId xmlns:a16="http://schemas.microsoft.com/office/drawing/2014/main" id="{20257A41-1C79-6E17-A320-93050AF6ED6B}"/>
              </a:ext>
            </a:extLst>
          </p:cNvPr>
          <p:cNvSpPr txBox="1">
            <a:spLocks/>
          </p:cNvSpPr>
          <p:nvPr/>
        </p:nvSpPr>
        <p:spPr>
          <a:xfrm>
            <a:off x="7238694" y="1399591"/>
            <a:ext cx="3310396" cy="14214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TW" sz="2200" dirty="0">
                <a:solidFill>
                  <a:srgbClr val="26457C"/>
                </a:solidFill>
                <a:cs typeface="Calibri Light"/>
              </a:rPr>
              <a:t>Whether same axion mass explain obs. in GGSL &amp; cluster provide a stringent test of nature of DM</a:t>
            </a:r>
          </a:p>
          <a:p>
            <a:pPr marL="0" indent="0" algn="ctr">
              <a:buNone/>
            </a:pPr>
            <a:endParaRPr lang="en-US" altLang="zh-TW" sz="2200" dirty="0">
              <a:solidFill>
                <a:srgbClr val="26457C"/>
              </a:solidFill>
              <a:cs typeface="Calibri Light"/>
            </a:endParaRPr>
          </a:p>
        </p:txBody>
      </p:sp>
      <p:sp>
        <p:nvSpPr>
          <p:cNvPr id="3" name="文字方塊 2">
            <a:extLst>
              <a:ext uri="{FF2B5EF4-FFF2-40B4-BE49-F238E27FC236}">
                <a16:creationId xmlns:a16="http://schemas.microsoft.com/office/drawing/2014/main" id="{447BBD30-62C5-DB6C-9B17-1CBA1D6D8F32}"/>
              </a:ext>
            </a:extLst>
          </p:cNvPr>
          <p:cNvSpPr txBox="1"/>
          <p:nvPr/>
        </p:nvSpPr>
        <p:spPr>
          <a:xfrm>
            <a:off x="9321911" y="6605995"/>
            <a:ext cx="2352146" cy="307777"/>
          </a:xfrm>
          <a:prstGeom prst="rect">
            <a:avLst/>
          </a:prstGeom>
          <a:noFill/>
        </p:spPr>
        <p:txBody>
          <a:bodyPr wrap="square" rtlCol="0">
            <a:spAutoFit/>
          </a:bodyPr>
          <a:lstStyle/>
          <a:p>
            <a:r>
              <a:rPr lang="en-US" altLang="zh-HK" sz="1400" dirty="0">
                <a:solidFill>
                  <a:srgbClr val="FFFFCC"/>
                </a:solidFill>
              </a:rPr>
              <a:t>Modified from Li+25c</a:t>
            </a:r>
            <a:endParaRPr lang="zh-HK" altLang="en-US" sz="1400" dirty="0">
              <a:solidFill>
                <a:srgbClr val="FFFFCC"/>
              </a:solidFill>
            </a:endParaRPr>
          </a:p>
        </p:txBody>
      </p:sp>
    </p:spTree>
    <p:extLst>
      <p:ext uri="{BB962C8B-B14F-4D97-AF65-F5344CB8AC3E}">
        <p14:creationId xmlns:p14="http://schemas.microsoft.com/office/powerpoint/2010/main" val="12910831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FF3A4B6-C257-3A2C-28B0-FFB76D4E4E7B}"/>
              </a:ext>
            </a:extLst>
          </p:cNvPr>
          <p:cNvSpPr>
            <a:spLocks noGrp="1"/>
          </p:cNvSpPr>
          <p:nvPr>
            <p:ph type="title"/>
          </p:nvPr>
        </p:nvSpPr>
        <p:spPr/>
        <p:txBody>
          <a:bodyPr/>
          <a:lstStyle/>
          <a:p>
            <a:pPr algn="ctr"/>
            <a:r>
              <a:rPr lang="en-US" altLang="zh-TW" dirty="0">
                <a:solidFill>
                  <a:srgbClr val="FFFFCC"/>
                </a:solidFill>
              </a:rPr>
              <a:t>Dummy slides</a:t>
            </a:r>
            <a:endParaRPr lang="zh-TW" altLang="en-US" dirty="0">
              <a:solidFill>
                <a:srgbClr val="FFFFCC"/>
              </a:solidFill>
            </a:endParaRPr>
          </a:p>
        </p:txBody>
      </p:sp>
      <p:sp>
        <p:nvSpPr>
          <p:cNvPr id="3" name="內容版面配置區 2">
            <a:extLst>
              <a:ext uri="{FF2B5EF4-FFF2-40B4-BE49-F238E27FC236}">
                <a16:creationId xmlns:a16="http://schemas.microsoft.com/office/drawing/2014/main" id="{543CA37F-6A09-9114-AD9F-AB6F52BAFB60}"/>
              </a:ext>
            </a:extLst>
          </p:cNvPr>
          <p:cNvSpPr>
            <a:spLocks noGrp="1"/>
          </p:cNvSpPr>
          <p:nvPr>
            <p:ph idx="1"/>
          </p:nvPr>
        </p:nvSpPr>
        <p:spPr/>
        <p:txBody>
          <a:bodyPr/>
          <a:lstStyle/>
          <a:p>
            <a:endParaRPr lang="zh-TW" altLang="en-US"/>
          </a:p>
        </p:txBody>
      </p:sp>
    </p:spTree>
    <p:extLst>
      <p:ext uri="{BB962C8B-B14F-4D97-AF65-F5344CB8AC3E}">
        <p14:creationId xmlns:p14="http://schemas.microsoft.com/office/powerpoint/2010/main" val="3840292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A0ED91-3390-1071-8B3A-4C3B1B491048}"/>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535BC780-4366-0303-EB6F-1ADA8D57F472}"/>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Strong Lensing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C0A1B5E0-AA0A-586F-9F0F-C2F8C3A4FA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6" name="圖片 5" descr="一張含有 螢幕擷取畫面, space, 行, 星星 的圖片&#10;&#10;自動產生的描述">
            <a:extLst>
              <a:ext uri="{FF2B5EF4-FFF2-40B4-BE49-F238E27FC236}">
                <a16:creationId xmlns:a16="http://schemas.microsoft.com/office/drawing/2014/main" id="{FB392982-B5D5-E93B-A625-B926BBCBAD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4034" y="1175026"/>
            <a:ext cx="7494840" cy="5621130"/>
          </a:xfrm>
          <a:prstGeom prst="rect">
            <a:avLst/>
          </a:prstGeom>
        </p:spPr>
      </p:pic>
      <p:sp>
        <p:nvSpPr>
          <p:cNvPr id="2" name="文字方塊 1">
            <a:extLst>
              <a:ext uri="{FF2B5EF4-FFF2-40B4-BE49-F238E27FC236}">
                <a16:creationId xmlns:a16="http://schemas.microsoft.com/office/drawing/2014/main" id="{FA9D3770-EBFB-EF94-CBAE-632E7CA946C7}"/>
              </a:ext>
            </a:extLst>
          </p:cNvPr>
          <p:cNvSpPr txBox="1"/>
          <p:nvPr/>
        </p:nvSpPr>
        <p:spPr>
          <a:xfrm>
            <a:off x="7931828" y="6516886"/>
            <a:ext cx="2793599" cy="246221"/>
          </a:xfrm>
          <a:prstGeom prst="rect">
            <a:avLst/>
          </a:prstGeom>
          <a:noFill/>
        </p:spPr>
        <p:txBody>
          <a:bodyPr wrap="square" rtlCol="0">
            <a:spAutoFit/>
          </a:bodyPr>
          <a:lstStyle/>
          <a:p>
            <a:r>
              <a:rPr lang="en-US" altLang="zh-HK" sz="1000">
                <a:solidFill>
                  <a:srgbClr val="FFFFCC"/>
                </a:solidFill>
              </a:rPr>
              <a:t>Credit: NASA, ESA &amp; L </a:t>
            </a:r>
            <a:r>
              <a:rPr lang="en-US" altLang="zh-HK" sz="1000" err="1">
                <a:solidFill>
                  <a:srgbClr val="FFFFCC"/>
                </a:solidFill>
              </a:rPr>
              <a:t>Calcada</a:t>
            </a:r>
            <a:endParaRPr lang="zh-HK" altLang="en-US" sz="1000">
              <a:solidFill>
                <a:srgbClr val="FFFFCC"/>
              </a:solidFill>
            </a:endParaRPr>
          </a:p>
        </p:txBody>
      </p:sp>
      <p:pic>
        <p:nvPicPr>
          <p:cNvPr id="4" name="圖片 3">
            <a:extLst>
              <a:ext uri="{FF2B5EF4-FFF2-40B4-BE49-F238E27FC236}">
                <a16:creationId xmlns:a16="http://schemas.microsoft.com/office/drawing/2014/main" id="{20557D58-FF3F-8B30-B839-C3AE9D64ABE5}"/>
              </a:ext>
            </a:extLst>
          </p:cNvPr>
          <p:cNvPicPr>
            <a:picLocks noChangeAspect="1"/>
          </p:cNvPicPr>
          <p:nvPr/>
        </p:nvPicPr>
        <p:blipFill>
          <a:blip r:embed="rId5"/>
          <a:stretch>
            <a:fillRect/>
          </a:stretch>
        </p:blipFill>
        <p:spPr>
          <a:xfrm>
            <a:off x="9498468" y="2518635"/>
            <a:ext cx="1970643" cy="644773"/>
          </a:xfrm>
          <a:prstGeom prst="rect">
            <a:avLst/>
          </a:prstGeom>
        </p:spPr>
      </p:pic>
      <p:sp>
        <p:nvSpPr>
          <p:cNvPr id="5" name="文字方塊 4">
            <a:extLst>
              <a:ext uri="{FF2B5EF4-FFF2-40B4-BE49-F238E27FC236}">
                <a16:creationId xmlns:a16="http://schemas.microsoft.com/office/drawing/2014/main" id="{0FA151DD-DEEC-82C2-999A-0DCADB6A6B67}"/>
              </a:ext>
            </a:extLst>
          </p:cNvPr>
          <p:cNvSpPr txBox="1"/>
          <p:nvPr/>
        </p:nvSpPr>
        <p:spPr>
          <a:xfrm>
            <a:off x="8863562" y="1839255"/>
            <a:ext cx="3723729" cy="646331"/>
          </a:xfrm>
          <a:prstGeom prst="rect">
            <a:avLst/>
          </a:prstGeom>
          <a:noFill/>
        </p:spPr>
        <p:txBody>
          <a:bodyPr wrap="square" rtlCol="0">
            <a:spAutoFit/>
          </a:bodyPr>
          <a:lstStyle/>
          <a:p>
            <a:r>
              <a:rPr lang="en-US" altLang="zh-HK">
                <a:solidFill>
                  <a:srgbClr val="FFFFCC"/>
                </a:solidFill>
              </a:rPr>
              <a:t>Deflection described by the lens equation:</a:t>
            </a:r>
            <a:endParaRPr lang="zh-HK" altLang="en-US">
              <a:solidFill>
                <a:srgbClr val="FFFFCC"/>
              </a:solidFill>
            </a:endParaRPr>
          </a:p>
        </p:txBody>
      </p:sp>
      <p:cxnSp>
        <p:nvCxnSpPr>
          <p:cNvPr id="8" name="直線接點 7">
            <a:extLst>
              <a:ext uri="{FF2B5EF4-FFF2-40B4-BE49-F238E27FC236}">
                <a16:creationId xmlns:a16="http://schemas.microsoft.com/office/drawing/2014/main" id="{30500F1F-32D6-284E-D96A-82FE6B7288BE}"/>
              </a:ext>
            </a:extLst>
          </p:cNvPr>
          <p:cNvCxnSpPr/>
          <p:nvPr/>
        </p:nvCxnSpPr>
        <p:spPr>
          <a:xfrm flipH="1" flipV="1">
            <a:off x="2805043" y="4108174"/>
            <a:ext cx="4779618" cy="1064591"/>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9" name="直線接點 8">
            <a:extLst>
              <a:ext uri="{FF2B5EF4-FFF2-40B4-BE49-F238E27FC236}">
                <a16:creationId xmlns:a16="http://schemas.microsoft.com/office/drawing/2014/main" id="{A3C3C289-BF75-345F-6A51-9895230EF446}"/>
              </a:ext>
            </a:extLst>
          </p:cNvPr>
          <p:cNvCxnSpPr>
            <a:cxnSpLocks/>
          </p:cNvCxnSpPr>
          <p:nvPr/>
        </p:nvCxnSpPr>
        <p:spPr>
          <a:xfrm flipH="1" flipV="1">
            <a:off x="3790122" y="2129183"/>
            <a:ext cx="3999947" cy="2920999"/>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4" name="橢圓 13">
            <a:extLst>
              <a:ext uri="{FF2B5EF4-FFF2-40B4-BE49-F238E27FC236}">
                <a16:creationId xmlns:a16="http://schemas.microsoft.com/office/drawing/2014/main" id="{F3431F7C-CEDC-19C6-9167-464CAE457409}"/>
              </a:ext>
            </a:extLst>
          </p:cNvPr>
          <p:cNvSpPr/>
          <p:nvPr/>
        </p:nvSpPr>
        <p:spPr>
          <a:xfrm rot="21045344">
            <a:off x="2482574" y="3798956"/>
            <a:ext cx="388730" cy="6184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橢圓 14">
            <a:extLst>
              <a:ext uri="{FF2B5EF4-FFF2-40B4-BE49-F238E27FC236}">
                <a16:creationId xmlns:a16="http://schemas.microsoft.com/office/drawing/2014/main" id="{0EA9F57C-CBEF-6341-BD6B-6DA215BAABEF}"/>
              </a:ext>
            </a:extLst>
          </p:cNvPr>
          <p:cNvSpPr/>
          <p:nvPr/>
        </p:nvSpPr>
        <p:spPr>
          <a:xfrm rot="1950896">
            <a:off x="3536124" y="1697384"/>
            <a:ext cx="388730" cy="6184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0" name="圖片 9">
            <a:extLst>
              <a:ext uri="{FF2B5EF4-FFF2-40B4-BE49-F238E27FC236}">
                <a16:creationId xmlns:a16="http://schemas.microsoft.com/office/drawing/2014/main" id="{309FB612-3DE5-87DE-3F31-F6215311E84C}"/>
              </a:ext>
            </a:extLst>
          </p:cNvPr>
          <p:cNvPicPr>
            <a:picLocks noChangeAspect="1"/>
          </p:cNvPicPr>
          <p:nvPr/>
        </p:nvPicPr>
        <p:blipFill>
          <a:blip r:embed="rId6"/>
          <a:stretch>
            <a:fillRect/>
          </a:stretch>
        </p:blipFill>
        <p:spPr>
          <a:xfrm>
            <a:off x="1608779" y="1263536"/>
            <a:ext cx="1680274" cy="2059064"/>
          </a:xfrm>
          <a:prstGeom prst="rect">
            <a:avLst/>
          </a:prstGeom>
          <a:scene3d>
            <a:camera prst="orthographicFront">
              <a:rot lat="1769924" lon="20143495" rev="690501"/>
            </a:camera>
            <a:lightRig rig="threePt" dir="t"/>
          </a:scene3d>
        </p:spPr>
      </p:pic>
      <p:sp>
        <p:nvSpPr>
          <p:cNvPr id="19" name="矩形: 圓角 18">
            <a:extLst>
              <a:ext uri="{FF2B5EF4-FFF2-40B4-BE49-F238E27FC236}">
                <a16:creationId xmlns:a16="http://schemas.microsoft.com/office/drawing/2014/main" id="{6D584B5A-5A60-62FA-7A58-318D71B0F656}"/>
              </a:ext>
            </a:extLst>
          </p:cNvPr>
          <p:cNvSpPr/>
          <p:nvPr/>
        </p:nvSpPr>
        <p:spPr>
          <a:xfrm>
            <a:off x="177282" y="3266383"/>
            <a:ext cx="1912730" cy="64659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a:solidFill>
                  <a:srgbClr val="FFFFCC"/>
                </a:solidFill>
              </a:rPr>
              <a:t>3 different images:</a:t>
            </a:r>
          </a:p>
          <a:p>
            <a:pPr algn="ctr"/>
            <a:r>
              <a:rPr lang="en-US" altLang="zh-TW" sz="1400">
                <a:solidFill>
                  <a:srgbClr val="FFFFCC"/>
                </a:solidFill>
              </a:rPr>
              <a:t>X, </a:t>
            </a:r>
            <a:r>
              <a:rPr lang="el-GR" altLang="zh-TW" sz="1400" b="0" i="0">
                <a:solidFill>
                  <a:srgbClr val="FFFFCC"/>
                </a:solidFill>
                <a:effectLst/>
                <a:latin typeface="Google Sans"/>
              </a:rPr>
              <a:t>Δ</a:t>
            </a:r>
            <a:r>
              <a:rPr lang="en-US" altLang="zh-TW" sz="1400" b="0" i="0">
                <a:solidFill>
                  <a:srgbClr val="FFFFCC"/>
                </a:solidFill>
                <a:effectLst/>
                <a:latin typeface="Google Sans"/>
              </a:rPr>
              <a:t>, </a:t>
            </a:r>
            <a:r>
              <a:rPr lang="en-US" altLang="zh-TW" sz="1400">
                <a:solidFill>
                  <a:srgbClr val="FFFFCC"/>
                </a:solidFill>
                <a:latin typeface="Google Sans"/>
              </a:rPr>
              <a:t>O</a:t>
            </a:r>
            <a:endParaRPr lang="en-US" altLang="zh-TW" sz="1400">
              <a:solidFill>
                <a:srgbClr val="FFFFCC"/>
              </a:solidFill>
            </a:endParaRPr>
          </a:p>
        </p:txBody>
      </p:sp>
      <p:sp>
        <p:nvSpPr>
          <p:cNvPr id="21" name="矩形: 圓角 20">
            <a:extLst>
              <a:ext uri="{FF2B5EF4-FFF2-40B4-BE49-F238E27FC236}">
                <a16:creationId xmlns:a16="http://schemas.microsoft.com/office/drawing/2014/main" id="{73EB2AB0-D2A2-8463-B701-DDED5536AD19}"/>
              </a:ext>
            </a:extLst>
          </p:cNvPr>
          <p:cNvSpPr/>
          <p:nvPr/>
        </p:nvSpPr>
        <p:spPr>
          <a:xfrm>
            <a:off x="1789170" y="940237"/>
            <a:ext cx="1912730" cy="64659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a:solidFill>
                  <a:srgbClr val="FFFFCC"/>
                </a:solidFill>
              </a:rPr>
              <a:t>Source Plane:</a:t>
            </a:r>
            <a:br>
              <a:rPr lang="en-US" altLang="zh-TW" sz="1400">
                <a:solidFill>
                  <a:srgbClr val="FFFFCC"/>
                </a:solidFill>
              </a:rPr>
            </a:br>
            <a:r>
              <a:rPr lang="en-US" altLang="zh-TW" sz="1400">
                <a:solidFill>
                  <a:srgbClr val="FFFFCC"/>
                </a:solidFill>
              </a:rPr>
              <a:t>Caustics</a:t>
            </a:r>
          </a:p>
        </p:txBody>
      </p:sp>
    </p:spTree>
    <p:extLst>
      <p:ext uri="{BB962C8B-B14F-4D97-AF65-F5344CB8AC3E}">
        <p14:creationId xmlns:p14="http://schemas.microsoft.com/office/powerpoint/2010/main" val="1531720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547DE-4F38-AA59-3338-CB9961249601}"/>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62A673CA-A95F-B044-8023-2425136A04F7}"/>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Strong Lensing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1C23EB12-6805-409F-EA4D-49672711383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6" name="圖片 5" descr="一張含有 螢幕擷取畫面, space, 行, 星星 的圖片&#10;&#10;自動產生的描述">
            <a:extLst>
              <a:ext uri="{FF2B5EF4-FFF2-40B4-BE49-F238E27FC236}">
                <a16:creationId xmlns:a16="http://schemas.microsoft.com/office/drawing/2014/main" id="{D76BEAA1-6A47-76B0-9304-A98FD9C1B5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4034" y="1175026"/>
            <a:ext cx="7494840" cy="5621130"/>
          </a:xfrm>
          <a:prstGeom prst="rect">
            <a:avLst/>
          </a:prstGeom>
        </p:spPr>
      </p:pic>
      <p:sp>
        <p:nvSpPr>
          <p:cNvPr id="2" name="文字方塊 1">
            <a:extLst>
              <a:ext uri="{FF2B5EF4-FFF2-40B4-BE49-F238E27FC236}">
                <a16:creationId xmlns:a16="http://schemas.microsoft.com/office/drawing/2014/main" id="{BB8C3C9E-95D9-954F-5562-99AB88279ED6}"/>
              </a:ext>
            </a:extLst>
          </p:cNvPr>
          <p:cNvSpPr txBox="1"/>
          <p:nvPr/>
        </p:nvSpPr>
        <p:spPr>
          <a:xfrm>
            <a:off x="7931828" y="6516886"/>
            <a:ext cx="2793599" cy="246221"/>
          </a:xfrm>
          <a:prstGeom prst="rect">
            <a:avLst/>
          </a:prstGeom>
          <a:noFill/>
        </p:spPr>
        <p:txBody>
          <a:bodyPr wrap="square" rtlCol="0">
            <a:spAutoFit/>
          </a:bodyPr>
          <a:lstStyle/>
          <a:p>
            <a:r>
              <a:rPr lang="en-US" altLang="zh-HK" sz="1000">
                <a:solidFill>
                  <a:srgbClr val="FFFFCC"/>
                </a:solidFill>
              </a:rPr>
              <a:t>Credit: NASA, ESA &amp; L </a:t>
            </a:r>
            <a:r>
              <a:rPr lang="en-US" altLang="zh-HK" sz="1000" err="1">
                <a:solidFill>
                  <a:srgbClr val="FFFFCC"/>
                </a:solidFill>
              </a:rPr>
              <a:t>Calcada</a:t>
            </a:r>
            <a:endParaRPr lang="zh-HK" altLang="en-US" sz="1000">
              <a:solidFill>
                <a:srgbClr val="FFFFCC"/>
              </a:solidFill>
            </a:endParaRPr>
          </a:p>
        </p:txBody>
      </p:sp>
      <p:pic>
        <p:nvPicPr>
          <p:cNvPr id="4" name="圖片 3">
            <a:extLst>
              <a:ext uri="{FF2B5EF4-FFF2-40B4-BE49-F238E27FC236}">
                <a16:creationId xmlns:a16="http://schemas.microsoft.com/office/drawing/2014/main" id="{D975AB0D-59B6-16FE-2EE5-7E966067AEFC}"/>
              </a:ext>
            </a:extLst>
          </p:cNvPr>
          <p:cNvPicPr>
            <a:picLocks noChangeAspect="1"/>
          </p:cNvPicPr>
          <p:nvPr/>
        </p:nvPicPr>
        <p:blipFill>
          <a:blip r:embed="rId5"/>
          <a:stretch>
            <a:fillRect/>
          </a:stretch>
        </p:blipFill>
        <p:spPr>
          <a:xfrm>
            <a:off x="9498468" y="2518635"/>
            <a:ext cx="1970643" cy="644773"/>
          </a:xfrm>
          <a:prstGeom prst="rect">
            <a:avLst/>
          </a:prstGeom>
        </p:spPr>
      </p:pic>
      <p:sp>
        <p:nvSpPr>
          <p:cNvPr id="5" name="文字方塊 4">
            <a:extLst>
              <a:ext uri="{FF2B5EF4-FFF2-40B4-BE49-F238E27FC236}">
                <a16:creationId xmlns:a16="http://schemas.microsoft.com/office/drawing/2014/main" id="{43EBAEDA-A312-A5EF-E6CA-85E194F49193}"/>
              </a:ext>
            </a:extLst>
          </p:cNvPr>
          <p:cNvSpPr txBox="1"/>
          <p:nvPr/>
        </p:nvSpPr>
        <p:spPr>
          <a:xfrm>
            <a:off x="8863562" y="1839255"/>
            <a:ext cx="3723729" cy="646331"/>
          </a:xfrm>
          <a:prstGeom prst="rect">
            <a:avLst/>
          </a:prstGeom>
          <a:noFill/>
        </p:spPr>
        <p:txBody>
          <a:bodyPr wrap="square" rtlCol="0">
            <a:spAutoFit/>
          </a:bodyPr>
          <a:lstStyle/>
          <a:p>
            <a:r>
              <a:rPr lang="en-US" altLang="zh-HK">
                <a:solidFill>
                  <a:srgbClr val="FFFFCC"/>
                </a:solidFill>
              </a:rPr>
              <a:t>Deflection described by the lens equation:</a:t>
            </a:r>
            <a:endParaRPr lang="zh-HK" altLang="en-US">
              <a:solidFill>
                <a:srgbClr val="FFFFCC"/>
              </a:solidFill>
            </a:endParaRPr>
          </a:p>
        </p:txBody>
      </p:sp>
      <p:cxnSp>
        <p:nvCxnSpPr>
          <p:cNvPr id="8" name="直線接點 7">
            <a:extLst>
              <a:ext uri="{FF2B5EF4-FFF2-40B4-BE49-F238E27FC236}">
                <a16:creationId xmlns:a16="http://schemas.microsoft.com/office/drawing/2014/main" id="{F48BBD10-221D-5375-E41E-9F4452787000}"/>
              </a:ext>
            </a:extLst>
          </p:cNvPr>
          <p:cNvCxnSpPr/>
          <p:nvPr/>
        </p:nvCxnSpPr>
        <p:spPr>
          <a:xfrm flipH="1" flipV="1">
            <a:off x="2805043" y="4108174"/>
            <a:ext cx="4779618" cy="1064591"/>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9" name="直線接點 8">
            <a:extLst>
              <a:ext uri="{FF2B5EF4-FFF2-40B4-BE49-F238E27FC236}">
                <a16:creationId xmlns:a16="http://schemas.microsoft.com/office/drawing/2014/main" id="{C257001B-45DD-49FC-43C7-157F1CC1BE2A}"/>
              </a:ext>
            </a:extLst>
          </p:cNvPr>
          <p:cNvCxnSpPr>
            <a:cxnSpLocks/>
          </p:cNvCxnSpPr>
          <p:nvPr/>
        </p:nvCxnSpPr>
        <p:spPr>
          <a:xfrm flipH="1" flipV="1">
            <a:off x="3790122" y="2129183"/>
            <a:ext cx="3999947" cy="2920999"/>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4" name="橢圓 13">
            <a:extLst>
              <a:ext uri="{FF2B5EF4-FFF2-40B4-BE49-F238E27FC236}">
                <a16:creationId xmlns:a16="http://schemas.microsoft.com/office/drawing/2014/main" id="{F5D7FAC2-581E-37EA-6DD7-3072DF29CE53}"/>
              </a:ext>
            </a:extLst>
          </p:cNvPr>
          <p:cNvSpPr/>
          <p:nvPr/>
        </p:nvSpPr>
        <p:spPr>
          <a:xfrm rot="21045344">
            <a:off x="2482574" y="3798956"/>
            <a:ext cx="388730" cy="6184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橢圓 14">
            <a:extLst>
              <a:ext uri="{FF2B5EF4-FFF2-40B4-BE49-F238E27FC236}">
                <a16:creationId xmlns:a16="http://schemas.microsoft.com/office/drawing/2014/main" id="{5449127D-33A7-0E2A-C07E-660EA61123A5}"/>
              </a:ext>
            </a:extLst>
          </p:cNvPr>
          <p:cNvSpPr/>
          <p:nvPr/>
        </p:nvSpPr>
        <p:spPr>
          <a:xfrm rot="1950896">
            <a:off x="3536124" y="1697384"/>
            <a:ext cx="388730" cy="6184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0" name="圖片 9">
            <a:extLst>
              <a:ext uri="{FF2B5EF4-FFF2-40B4-BE49-F238E27FC236}">
                <a16:creationId xmlns:a16="http://schemas.microsoft.com/office/drawing/2014/main" id="{FA106777-51B3-AC48-C6A1-8DE9C5081414}"/>
              </a:ext>
            </a:extLst>
          </p:cNvPr>
          <p:cNvPicPr>
            <a:picLocks noChangeAspect="1"/>
          </p:cNvPicPr>
          <p:nvPr/>
        </p:nvPicPr>
        <p:blipFill>
          <a:blip r:embed="rId6"/>
          <a:stretch>
            <a:fillRect/>
          </a:stretch>
        </p:blipFill>
        <p:spPr>
          <a:xfrm>
            <a:off x="1608779" y="1263536"/>
            <a:ext cx="1680274" cy="2059064"/>
          </a:xfrm>
          <a:prstGeom prst="rect">
            <a:avLst/>
          </a:prstGeom>
          <a:scene3d>
            <a:camera prst="orthographicFront">
              <a:rot lat="1769924" lon="20143495" rev="690501"/>
            </a:camera>
            <a:lightRig rig="threePt" dir="t"/>
          </a:scene3d>
        </p:spPr>
      </p:pic>
      <p:pic>
        <p:nvPicPr>
          <p:cNvPr id="13" name="圖片 12">
            <a:extLst>
              <a:ext uri="{FF2B5EF4-FFF2-40B4-BE49-F238E27FC236}">
                <a16:creationId xmlns:a16="http://schemas.microsoft.com/office/drawing/2014/main" id="{AC514982-3FEA-A520-E02C-75A20EE27A28}"/>
              </a:ext>
            </a:extLst>
          </p:cNvPr>
          <p:cNvPicPr>
            <a:picLocks noChangeAspect="1"/>
          </p:cNvPicPr>
          <p:nvPr/>
        </p:nvPicPr>
        <p:blipFill>
          <a:blip r:embed="rId7"/>
          <a:stretch>
            <a:fillRect/>
          </a:stretch>
        </p:blipFill>
        <p:spPr>
          <a:xfrm>
            <a:off x="3017292" y="995023"/>
            <a:ext cx="5944430" cy="4867954"/>
          </a:xfrm>
          <a:prstGeom prst="rect">
            <a:avLst/>
          </a:prstGeom>
          <a:scene3d>
            <a:camera prst="orthographicFront">
              <a:rot lat="2700000" lon="20099991" rev="600000"/>
            </a:camera>
            <a:lightRig rig="threePt" dir="t"/>
          </a:scene3d>
        </p:spPr>
      </p:pic>
      <p:sp>
        <p:nvSpPr>
          <p:cNvPr id="16" name="文字方塊 15">
            <a:extLst>
              <a:ext uri="{FF2B5EF4-FFF2-40B4-BE49-F238E27FC236}">
                <a16:creationId xmlns:a16="http://schemas.microsoft.com/office/drawing/2014/main" id="{82D2BAEB-1EBF-8244-BF25-1678535FBAC0}"/>
              </a:ext>
            </a:extLst>
          </p:cNvPr>
          <p:cNvSpPr txBox="1"/>
          <p:nvPr/>
        </p:nvSpPr>
        <p:spPr>
          <a:xfrm rot="19977581">
            <a:off x="7620043" y="3763908"/>
            <a:ext cx="1305521" cy="246221"/>
          </a:xfrm>
          <a:prstGeom prst="rect">
            <a:avLst/>
          </a:prstGeom>
          <a:noFill/>
        </p:spPr>
        <p:txBody>
          <a:bodyPr wrap="square" rtlCol="0">
            <a:spAutoFit/>
          </a:bodyPr>
          <a:lstStyle/>
          <a:p>
            <a:r>
              <a:rPr lang="en-US" altLang="zh-HK" sz="1000">
                <a:solidFill>
                  <a:srgbClr val="26457C"/>
                </a:solidFill>
              </a:rPr>
              <a:t>Credit: Narayan+92</a:t>
            </a:r>
            <a:endParaRPr lang="zh-HK" altLang="en-US" sz="1000">
              <a:solidFill>
                <a:srgbClr val="26457C"/>
              </a:solidFill>
            </a:endParaRPr>
          </a:p>
        </p:txBody>
      </p:sp>
      <p:sp>
        <p:nvSpPr>
          <p:cNvPr id="19" name="矩形: 圓角 18">
            <a:extLst>
              <a:ext uri="{FF2B5EF4-FFF2-40B4-BE49-F238E27FC236}">
                <a16:creationId xmlns:a16="http://schemas.microsoft.com/office/drawing/2014/main" id="{FE052F67-55EB-9B9A-473F-6CC8B9194160}"/>
              </a:ext>
            </a:extLst>
          </p:cNvPr>
          <p:cNvSpPr/>
          <p:nvPr/>
        </p:nvSpPr>
        <p:spPr>
          <a:xfrm>
            <a:off x="177282" y="3266383"/>
            <a:ext cx="1912730" cy="64659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a:solidFill>
                  <a:srgbClr val="FFFFCC"/>
                </a:solidFill>
              </a:rPr>
              <a:t>3 different sources:</a:t>
            </a:r>
          </a:p>
          <a:p>
            <a:pPr algn="ctr"/>
            <a:r>
              <a:rPr lang="en-US" altLang="zh-TW" sz="1400">
                <a:solidFill>
                  <a:srgbClr val="FFFFCC"/>
                </a:solidFill>
              </a:rPr>
              <a:t>X, </a:t>
            </a:r>
            <a:r>
              <a:rPr lang="el-GR" altLang="zh-TW" sz="1400" b="0" i="0">
                <a:solidFill>
                  <a:srgbClr val="FFFFCC"/>
                </a:solidFill>
                <a:effectLst/>
                <a:latin typeface="Google Sans"/>
              </a:rPr>
              <a:t>Δ</a:t>
            </a:r>
            <a:r>
              <a:rPr lang="en-US" altLang="zh-TW" sz="1400" b="0" i="0">
                <a:solidFill>
                  <a:srgbClr val="FFFFCC"/>
                </a:solidFill>
                <a:effectLst/>
                <a:latin typeface="Google Sans"/>
              </a:rPr>
              <a:t>, </a:t>
            </a:r>
            <a:r>
              <a:rPr lang="en-US" altLang="zh-TW" sz="1400">
                <a:solidFill>
                  <a:srgbClr val="FFFFCC"/>
                </a:solidFill>
                <a:latin typeface="Google Sans"/>
              </a:rPr>
              <a:t>O</a:t>
            </a:r>
            <a:endParaRPr lang="en-US" altLang="zh-TW" sz="1400">
              <a:solidFill>
                <a:srgbClr val="FFFFCC"/>
              </a:solidFill>
            </a:endParaRPr>
          </a:p>
        </p:txBody>
      </p:sp>
      <p:sp>
        <p:nvSpPr>
          <p:cNvPr id="20" name="矩形: 圓角 19">
            <a:extLst>
              <a:ext uri="{FF2B5EF4-FFF2-40B4-BE49-F238E27FC236}">
                <a16:creationId xmlns:a16="http://schemas.microsoft.com/office/drawing/2014/main" id="{3B376F31-68B6-BB26-9868-9D001A43ED28}"/>
              </a:ext>
            </a:extLst>
          </p:cNvPr>
          <p:cNvSpPr/>
          <p:nvPr/>
        </p:nvSpPr>
        <p:spPr>
          <a:xfrm>
            <a:off x="5538578" y="1004992"/>
            <a:ext cx="1912730" cy="64659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a:solidFill>
                  <a:srgbClr val="FFFFCC"/>
                </a:solidFill>
              </a:rPr>
              <a:t>Image Plane:</a:t>
            </a:r>
          </a:p>
          <a:p>
            <a:pPr algn="ctr"/>
            <a:r>
              <a:rPr lang="en-US" altLang="zh-TW" sz="1400">
                <a:solidFill>
                  <a:srgbClr val="FFFFCC"/>
                </a:solidFill>
              </a:rPr>
              <a:t>Critical Curve</a:t>
            </a:r>
          </a:p>
        </p:txBody>
      </p:sp>
      <p:sp>
        <p:nvSpPr>
          <p:cNvPr id="21" name="矩形: 圓角 20">
            <a:extLst>
              <a:ext uri="{FF2B5EF4-FFF2-40B4-BE49-F238E27FC236}">
                <a16:creationId xmlns:a16="http://schemas.microsoft.com/office/drawing/2014/main" id="{AAC00B00-EDF6-5B87-C475-45741371E027}"/>
              </a:ext>
            </a:extLst>
          </p:cNvPr>
          <p:cNvSpPr/>
          <p:nvPr/>
        </p:nvSpPr>
        <p:spPr>
          <a:xfrm>
            <a:off x="1789170" y="940237"/>
            <a:ext cx="1912730" cy="64659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a:solidFill>
                  <a:srgbClr val="FFFFCC"/>
                </a:solidFill>
              </a:rPr>
              <a:t>Source Plane:</a:t>
            </a:r>
            <a:br>
              <a:rPr lang="en-US" altLang="zh-TW" sz="1400">
                <a:solidFill>
                  <a:srgbClr val="FFFFCC"/>
                </a:solidFill>
              </a:rPr>
            </a:br>
            <a:r>
              <a:rPr lang="en-US" altLang="zh-TW" sz="1400">
                <a:solidFill>
                  <a:srgbClr val="FFFFCC"/>
                </a:solidFill>
              </a:rPr>
              <a:t>Caustics</a:t>
            </a:r>
          </a:p>
        </p:txBody>
      </p:sp>
      <p:sp>
        <p:nvSpPr>
          <p:cNvPr id="24" name="矩形: 圓角 23">
            <a:extLst>
              <a:ext uri="{FF2B5EF4-FFF2-40B4-BE49-F238E27FC236}">
                <a16:creationId xmlns:a16="http://schemas.microsoft.com/office/drawing/2014/main" id="{533F3B90-74C4-BAEF-21A7-231A1EA1C0ED}"/>
              </a:ext>
            </a:extLst>
          </p:cNvPr>
          <p:cNvSpPr/>
          <p:nvPr/>
        </p:nvSpPr>
        <p:spPr>
          <a:xfrm>
            <a:off x="8935187" y="4554428"/>
            <a:ext cx="2877884" cy="99150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dirty="0">
                <a:solidFill>
                  <a:srgbClr val="FFD966"/>
                </a:solidFill>
              </a:rPr>
              <a:t>Marker size represents magnification:</a:t>
            </a:r>
          </a:p>
          <a:p>
            <a:pPr algn="ctr"/>
            <a:r>
              <a:rPr lang="en-US" altLang="zh-TW" sz="1400" dirty="0">
                <a:solidFill>
                  <a:srgbClr val="FFD966"/>
                </a:solidFill>
              </a:rPr>
              <a:t>Background Images get magnified!</a:t>
            </a:r>
          </a:p>
        </p:txBody>
      </p:sp>
      <p:sp>
        <p:nvSpPr>
          <p:cNvPr id="25" name="文字方塊 24">
            <a:extLst>
              <a:ext uri="{FF2B5EF4-FFF2-40B4-BE49-F238E27FC236}">
                <a16:creationId xmlns:a16="http://schemas.microsoft.com/office/drawing/2014/main" id="{05802EF5-97AF-F71F-6D62-4B1CA377ACB0}"/>
              </a:ext>
            </a:extLst>
          </p:cNvPr>
          <p:cNvSpPr txBox="1"/>
          <p:nvPr/>
        </p:nvSpPr>
        <p:spPr>
          <a:xfrm>
            <a:off x="3790121" y="4458326"/>
            <a:ext cx="1255478" cy="553998"/>
          </a:xfrm>
          <a:prstGeom prst="rect">
            <a:avLst/>
          </a:prstGeom>
          <a:noFill/>
        </p:spPr>
        <p:txBody>
          <a:bodyPr wrap="square" rtlCol="0">
            <a:spAutoFit/>
          </a:bodyPr>
          <a:lstStyle/>
          <a:p>
            <a:r>
              <a:rPr lang="en-US" altLang="zh-HK" sz="1000">
                <a:solidFill>
                  <a:srgbClr val="26457C"/>
                </a:solidFill>
              </a:rPr>
              <a:t>Negative Parity </a:t>
            </a:r>
            <a:br>
              <a:rPr lang="en-US" altLang="zh-HK" sz="1000">
                <a:solidFill>
                  <a:srgbClr val="26457C"/>
                </a:solidFill>
              </a:rPr>
            </a:br>
            <a:r>
              <a:rPr lang="en-US" altLang="zh-HK" sz="1000">
                <a:solidFill>
                  <a:srgbClr val="26457C"/>
                </a:solidFill>
              </a:rPr>
              <a:t>(Super-Critical surface mass density)</a:t>
            </a:r>
            <a:endParaRPr lang="zh-HK" altLang="en-US" sz="1000">
              <a:solidFill>
                <a:srgbClr val="26457C"/>
              </a:solidFill>
            </a:endParaRPr>
          </a:p>
        </p:txBody>
      </p:sp>
      <p:sp>
        <p:nvSpPr>
          <p:cNvPr id="26" name="文字方塊 25">
            <a:extLst>
              <a:ext uri="{FF2B5EF4-FFF2-40B4-BE49-F238E27FC236}">
                <a16:creationId xmlns:a16="http://schemas.microsoft.com/office/drawing/2014/main" id="{5AF29F6A-433C-0E36-8B5F-A68E766BB256}"/>
              </a:ext>
            </a:extLst>
          </p:cNvPr>
          <p:cNvSpPr txBox="1"/>
          <p:nvPr/>
        </p:nvSpPr>
        <p:spPr>
          <a:xfrm>
            <a:off x="3765099" y="5264321"/>
            <a:ext cx="1591992" cy="553998"/>
          </a:xfrm>
          <a:prstGeom prst="rect">
            <a:avLst/>
          </a:prstGeom>
          <a:noFill/>
        </p:spPr>
        <p:txBody>
          <a:bodyPr wrap="square" rtlCol="0">
            <a:spAutoFit/>
          </a:bodyPr>
          <a:lstStyle/>
          <a:p>
            <a:r>
              <a:rPr lang="en-US" altLang="zh-HK" sz="1000">
                <a:solidFill>
                  <a:srgbClr val="26457C"/>
                </a:solidFill>
              </a:rPr>
              <a:t>Positive Parity </a:t>
            </a:r>
          </a:p>
          <a:p>
            <a:r>
              <a:rPr lang="en-US" altLang="zh-HK" sz="1000">
                <a:solidFill>
                  <a:srgbClr val="26457C"/>
                </a:solidFill>
              </a:rPr>
              <a:t>(Sub-Critical surface mass density)</a:t>
            </a:r>
            <a:endParaRPr lang="zh-HK" altLang="en-US" sz="1000">
              <a:solidFill>
                <a:srgbClr val="26457C"/>
              </a:solidFill>
            </a:endParaRPr>
          </a:p>
        </p:txBody>
      </p:sp>
    </p:spTree>
    <p:extLst>
      <p:ext uri="{BB962C8B-B14F-4D97-AF65-F5344CB8AC3E}">
        <p14:creationId xmlns:p14="http://schemas.microsoft.com/office/powerpoint/2010/main" val="397063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DDA9A-25A2-643B-7C5D-D3E1A74ECA65}"/>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6A6E423B-65B5-8E67-3D49-677768396D30}"/>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Strong Lensing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50C93BBC-83EB-4AFE-C269-42C4FFDCE8A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6" name="圖片 5" descr="一張含有 螢幕擷取畫面, space, 行, 星星 的圖片&#10;&#10;自動產生的描述">
            <a:extLst>
              <a:ext uri="{FF2B5EF4-FFF2-40B4-BE49-F238E27FC236}">
                <a16:creationId xmlns:a16="http://schemas.microsoft.com/office/drawing/2014/main" id="{7BA1F714-97BB-0649-E2D1-25B9D1AC44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4034" y="1175026"/>
            <a:ext cx="7494840" cy="5621130"/>
          </a:xfrm>
          <a:prstGeom prst="rect">
            <a:avLst/>
          </a:prstGeom>
        </p:spPr>
      </p:pic>
      <p:sp>
        <p:nvSpPr>
          <p:cNvPr id="2" name="文字方塊 1">
            <a:extLst>
              <a:ext uri="{FF2B5EF4-FFF2-40B4-BE49-F238E27FC236}">
                <a16:creationId xmlns:a16="http://schemas.microsoft.com/office/drawing/2014/main" id="{971C99E9-C28A-DF00-0F03-3FA01D4AAA32}"/>
              </a:ext>
            </a:extLst>
          </p:cNvPr>
          <p:cNvSpPr txBox="1"/>
          <p:nvPr/>
        </p:nvSpPr>
        <p:spPr>
          <a:xfrm>
            <a:off x="7931828" y="6516886"/>
            <a:ext cx="2793599" cy="246221"/>
          </a:xfrm>
          <a:prstGeom prst="rect">
            <a:avLst/>
          </a:prstGeom>
          <a:noFill/>
        </p:spPr>
        <p:txBody>
          <a:bodyPr wrap="square" rtlCol="0">
            <a:spAutoFit/>
          </a:bodyPr>
          <a:lstStyle/>
          <a:p>
            <a:r>
              <a:rPr lang="en-US" altLang="zh-HK" sz="1000">
                <a:solidFill>
                  <a:srgbClr val="FFFFCC"/>
                </a:solidFill>
              </a:rPr>
              <a:t>Credit: NASA, ESA &amp; L </a:t>
            </a:r>
            <a:r>
              <a:rPr lang="en-US" altLang="zh-HK" sz="1000" err="1">
                <a:solidFill>
                  <a:srgbClr val="FFFFCC"/>
                </a:solidFill>
              </a:rPr>
              <a:t>Calcada</a:t>
            </a:r>
            <a:endParaRPr lang="zh-HK" altLang="en-US" sz="1000">
              <a:solidFill>
                <a:srgbClr val="FFFFCC"/>
              </a:solidFill>
            </a:endParaRPr>
          </a:p>
        </p:txBody>
      </p:sp>
      <p:pic>
        <p:nvPicPr>
          <p:cNvPr id="4" name="圖片 3">
            <a:extLst>
              <a:ext uri="{FF2B5EF4-FFF2-40B4-BE49-F238E27FC236}">
                <a16:creationId xmlns:a16="http://schemas.microsoft.com/office/drawing/2014/main" id="{B16E32AF-528A-AC91-7BD8-C0D91010E836}"/>
              </a:ext>
            </a:extLst>
          </p:cNvPr>
          <p:cNvPicPr>
            <a:picLocks noChangeAspect="1"/>
          </p:cNvPicPr>
          <p:nvPr/>
        </p:nvPicPr>
        <p:blipFill>
          <a:blip r:embed="rId5"/>
          <a:stretch>
            <a:fillRect/>
          </a:stretch>
        </p:blipFill>
        <p:spPr>
          <a:xfrm>
            <a:off x="9498468" y="2518635"/>
            <a:ext cx="1970643" cy="644773"/>
          </a:xfrm>
          <a:prstGeom prst="rect">
            <a:avLst/>
          </a:prstGeom>
        </p:spPr>
      </p:pic>
      <p:sp>
        <p:nvSpPr>
          <p:cNvPr id="5" name="文字方塊 4">
            <a:extLst>
              <a:ext uri="{FF2B5EF4-FFF2-40B4-BE49-F238E27FC236}">
                <a16:creationId xmlns:a16="http://schemas.microsoft.com/office/drawing/2014/main" id="{0FCE95B7-0308-D6CB-3A92-E15C96E9DFAA}"/>
              </a:ext>
            </a:extLst>
          </p:cNvPr>
          <p:cNvSpPr txBox="1"/>
          <p:nvPr/>
        </p:nvSpPr>
        <p:spPr>
          <a:xfrm>
            <a:off x="8863562" y="1839255"/>
            <a:ext cx="3723729" cy="646331"/>
          </a:xfrm>
          <a:prstGeom prst="rect">
            <a:avLst/>
          </a:prstGeom>
          <a:noFill/>
        </p:spPr>
        <p:txBody>
          <a:bodyPr wrap="square" rtlCol="0">
            <a:spAutoFit/>
          </a:bodyPr>
          <a:lstStyle/>
          <a:p>
            <a:r>
              <a:rPr lang="en-US" altLang="zh-HK">
                <a:solidFill>
                  <a:srgbClr val="FFFFCC"/>
                </a:solidFill>
              </a:rPr>
              <a:t>Deflection described by the lens equation:</a:t>
            </a:r>
            <a:endParaRPr lang="zh-HK" altLang="en-US">
              <a:solidFill>
                <a:srgbClr val="FFFFCC"/>
              </a:solidFill>
            </a:endParaRPr>
          </a:p>
        </p:txBody>
      </p:sp>
      <p:cxnSp>
        <p:nvCxnSpPr>
          <p:cNvPr id="8" name="直線接點 7">
            <a:extLst>
              <a:ext uri="{FF2B5EF4-FFF2-40B4-BE49-F238E27FC236}">
                <a16:creationId xmlns:a16="http://schemas.microsoft.com/office/drawing/2014/main" id="{2F0246BD-4A90-EBCE-5A98-67E951596E0E}"/>
              </a:ext>
            </a:extLst>
          </p:cNvPr>
          <p:cNvCxnSpPr/>
          <p:nvPr/>
        </p:nvCxnSpPr>
        <p:spPr>
          <a:xfrm flipH="1" flipV="1">
            <a:off x="2805043" y="4108174"/>
            <a:ext cx="4779618" cy="1064591"/>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9" name="直線接點 8">
            <a:extLst>
              <a:ext uri="{FF2B5EF4-FFF2-40B4-BE49-F238E27FC236}">
                <a16:creationId xmlns:a16="http://schemas.microsoft.com/office/drawing/2014/main" id="{631010A7-1202-39B9-50A6-85F66EC18C71}"/>
              </a:ext>
            </a:extLst>
          </p:cNvPr>
          <p:cNvCxnSpPr>
            <a:cxnSpLocks/>
          </p:cNvCxnSpPr>
          <p:nvPr/>
        </p:nvCxnSpPr>
        <p:spPr>
          <a:xfrm flipH="1" flipV="1">
            <a:off x="3790122" y="2129183"/>
            <a:ext cx="3999947" cy="2920999"/>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4" name="橢圓 13">
            <a:extLst>
              <a:ext uri="{FF2B5EF4-FFF2-40B4-BE49-F238E27FC236}">
                <a16:creationId xmlns:a16="http://schemas.microsoft.com/office/drawing/2014/main" id="{FF2ED25C-5CFE-C3EC-0D8D-ED5C2343E976}"/>
              </a:ext>
            </a:extLst>
          </p:cNvPr>
          <p:cNvSpPr/>
          <p:nvPr/>
        </p:nvSpPr>
        <p:spPr>
          <a:xfrm rot="21045344">
            <a:off x="2482574" y="3798956"/>
            <a:ext cx="388730" cy="6184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橢圓 14">
            <a:extLst>
              <a:ext uri="{FF2B5EF4-FFF2-40B4-BE49-F238E27FC236}">
                <a16:creationId xmlns:a16="http://schemas.microsoft.com/office/drawing/2014/main" id="{2D98EF55-3705-0A9C-1E61-2075F7E08BC6}"/>
              </a:ext>
            </a:extLst>
          </p:cNvPr>
          <p:cNvSpPr/>
          <p:nvPr/>
        </p:nvSpPr>
        <p:spPr>
          <a:xfrm rot="1950896">
            <a:off x="3536124" y="1697384"/>
            <a:ext cx="388730" cy="6184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0" name="圖片 9">
            <a:extLst>
              <a:ext uri="{FF2B5EF4-FFF2-40B4-BE49-F238E27FC236}">
                <a16:creationId xmlns:a16="http://schemas.microsoft.com/office/drawing/2014/main" id="{738C5FED-CD60-B3AE-4AB2-8DB8EF0BE9A5}"/>
              </a:ext>
            </a:extLst>
          </p:cNvPr>
          <p:cNvPicPr>
            <a:picLocks noChangeAspect="1"/>
          </p:cNvPicPr>
          <p:nvPr/>
        </p:nvPicPr>
        <p:blipFill>
          <a:blip r:embed="rId6"/>
          <a:stretch>
            <a:fillRect/>
          </a:stretch>
        </p:blipFill>
        <p:spPr>
          <a:xfrm>
            <a:off x="1608779" y="1263536"/>
            <a:ext cx="1680274" cy="2059064"/>
          </a:xfrm>
          <a:prstGeom prst="rect">
            <a:avLst/>
          </a:prstGeom>
          <a:scene3d>
            <a:camera prst="orthographicFront">
              <a:rot lat="1769924" lon="20143495" rev="690501"/>
            </a:camera>
            <a:lightRig rig="threePt" dir="t"/>
          </a:scene3d>
        </p:spPr>
      </p:pic>
      <p:pic>
        <p:nvPicPr>
          <p:cNvPr id="13" name="圖片 12">
            <a:extLst>
              <a:ext uri="{FF2B5EF4-FFF2-40B4-BE49-F238E27FC236}">
                <a16:creationId xmlns:a16="http://schemas.microsoft.com/office/drawing/2014/main" id="{3F51CB0F-81EB-888D-F272-81666797F4EE}"/>
              </a:ext>
            </a:extLst>
          </p:cNvPr>
          <p:cNvPicPr>
            <a:picLocks noChangeAspect="1"/>
          </p:cNvPicPr>
          <p:nvPr/>
        </p:nvPicPr>
        <p:blipFill>
          <a:blip r:embed="rId7"/>
          <a:stretch>
            <a:fillRect/>
          </a:stretch>
        </p:blipFill>
        <p:spPr>
          <a:xfrm>
            <a:off x="3017292" y="995023"/>
            <a:ext cx="5944430" cy="4867954"/>
          </a:xfrm>
          <a:prstGeom prst="rect">
            <a:avLst/>
          </a:prstGeom>
          <a:scene3d>
            <a:camera prst="orthographicFront">
              <a:rot lat="2700000" lon="20099991" rev="600000"/>
            </a:camera>
            <a:lightRig rig="threePt" dir="t"/>
          </a:scene3d>
        </p:spPr>
      </p:pic>
      <p:sp>
        <p:nvSpPr>
          <p:cNvPr id="16" name="文字方塊 15">
            <a:extLst>
              <a:ext uri="{FF2B5EF4-FFF2-40B4-BE49-F238E27FC236}">
                <a16:creationId xmlns:a16="http://schemas.microsoft.com/office/drawing/2014/main" id="{1E009F03-F5D7-5CE9-B6B6-CB3FD4E9EBE7}"/>
              </a:ext>
            </a:extLst>
          </p:cNvPr>
          <p:cNvSpPr txBox="1"/>
          <p:nvPr/>
        </p:nvSpPr>
        <p:spPr>
          <a:xfrm rot="19977581">
            <a:off x="7620043" y="3763908"/>
            <a:ext cx="1305521" cy="246221"/>
          </a:xfrm>
          <a:prstGeom prst="rect">
            <a:avLst/>
          </a:prstGeom>
          <a:noFill/>
        </p:spPr>
        <p:txBody>
          <a:bodyPr wrap="square" rtlCol="0">
            <a:spAutoFit/>
          </a:bodyPr>
          <a:lstStyle/>
          <a:p>
            <a:r>
              <a:rPr lang="en-US" altLang="zh-HK" sz="1000">
                <a:solidFill>
                  <a:srgbClr val="26457C"/>
                </a:solidFill>
              </a:rPr>
              <a:t>Credit: Narayan+92</a:t>
            </a:r>
            <a:endParaRPr lang="zh-HK" altLang="en-US" sz="1000">
              <a:solidFill>
                <a:srgbClr val="26457C"/>
              </a:solidFill>
            </a:endParaRPr>
          </a:p>
        </p:txBody>
      </p:sp>
      <p:sp>
        <p:nvSpPr>
          <p:cNvPr id="19" name="矩形: 圓角 18">
            <a:extLst>
              <a:ext uri="{FF2B5EF4-FFF2-40B4-BE49-F238E27FC236}">
                <a16:creationId xmlns:a16="http://schemas.microsoft.com/office/drawing/2014/main" id="{F1CA50B7-0B8C-73F6-4512-3764F1AE2DA5}"/>
              </a:ext>
            </a:extLst>
          </p:cNvPr>
          <p:cNvSpPr/>
          <p:nvPr/>
        </p:nvSpPr>
        <p:spPr>
          <a:xfrm>
            <a:off x="177282" y="3266383"/>
            <a:ext cx="1912730" cy="64659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a:solidFill>
                  <a:srgbClr val="FFFFCC"/>
                </a:solidFill>
              </a:rPr>
              <a:t>3 different sources:</a:t>
            </a:r>
          </a:p>
          <a:p>
            <a:pPr algn="ctr"/>
            <a:r>
              <a:rPr lang="en-US" altLang="zh-TW" sz="1400">
                <a:solidFill>
                  <a:srgbClr val="FFFFCC"/>
                </a:solidFill>
              </a:rPr>
              <a:t>X, </a:t>
            </a:r>
            <a:r>
              <a:rPr lang="el-GR" altLang="zh-TW" sz="1400" b="0" i="0">
                <a:solidFill>
                  <a:srgbClr val="FFFFCC"/>
                </a:solidFill>
                <a:effectLst/>
                <a:latin typeface="Google Sans"/>
              </a:rPr>
              <a:t>Δ</a:t>
            </a:r>
            <a:r>
              <a:rPr lang="en-US" altLang="zh-TW" sz="1400" b="0" i="0">
                <a:solidFill>
                  <a:srgbClr val="FFFFCC"/>
                </a:solidFill>
                <a:effectLst/>
                <a:latin typeface="Google Sans"/>
              </a:rPr>
              <a:t>, </a:t>
            </a:r>
            <a:r>
              <a:rPr lang="en-US" altLang="zh-TW" sz="1400">
                <a:solidFill>
                  <a:srgbClr val="FFFFCC"/>
                </a:solidFill>
                <a:latin typeface="Google Sans"/>
              </a:rPr>
              <a:t>O</a:t>
            </a:r>
            <a:endParaRPr lang="en-US" altLang="zh-TW" sz="1400">
              <a:solidFill>
                <a:srgbClr val="FFFFCC"/>
              </a:solidFill>
            </a:endParaRPr>
          </a:p>
        </p:txBody>
      </p:sp>
      <p:sp>
        <p:nvSpPr>
          <p:cNvPr id="20" name="矩形: 圓角 19">
            <a:extLst>
              <a:ext uri="{FF2B5EF4-FFF2-40B4-BE49-F238E27FC236}">
                <a16:creationId xmlns:a16="http://schemas.microsoft.com/office/drawing/2014/main" id="{E15BD171-B376-407D-B5B7-555E8E38C93F}"/>
              </a:ext>
            </a:extLst>
          </p:cNvPr>
          <p:cNvSpPr/>
          <p:nvPr/>
        </p:nvSpPr>
        <p:spPr>
          <a:xfrm>
            <a:off x="5538578" y="1004992"/>
            <a:ext cx="1912730" cy="64659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a:solidFill>
                  <a:srgbClr val="FFFFCC"/>
                </a:solidFill>
              </a:rPr>
              <a:t>Image Plane:</a:t>
            </a:r>
          </a:p>
          <a:p>
            <a:pPr algn="ctr"/>
            <a:r>
              <a:rPr lang="en-US" altLang="zh-TW" sz="1400">
                <a:solidFill>
                  <a:srgbClr val="FFFFCC"/>
                </a:solidFill>
              </a:rPr>
              <a:t>Critical Curve</a:t>
            </a:r>
          </a:p>
        </p:txBody>
      </p:sp>
      <p:sp>
        <p:nvSpPr>
          <p:cNvPr id="21" name="矩形: 圓角 20">
            <a:extLst>
              <a:ext uri="{FF2B5EF4-FFF2-40B4-BE49-F238E27FC236}">
                <a16:creationId xmlns:a16="http://schemas.microsoft.com/office/drawing/2014/main" id="{4DC6211B-3840-9B24-B142-3219EA6076D9}"/>
              </a:ext>
            </a:extLst>
          </p:cNvPr>
          <p:cNvSpPr/>
          <p:nvPr/>
        </p:nvSpPr>
        <p:spPr>
          <a:xfrm>
            <a:off x="1789170" y="940237"/>
            <a:ext cx="1912730" cy="64659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a:solidFill>
                  <a:srgbClr val="FFFFCC"/>
                </a:solidFill>
              </a:rPr>
              <a:t>Source Plane:</a:t>
            </a:r>
            <a:br>
              <a:rPr lang="en-US" altLang="zh-TW" sz="1400">
                <a:solidFill>
                  <a:srgbClr val="FFFFCC"/>
                </a:solidFill>
              </a:rPr>
            </a:br>
            <a:r>
              <a:rPr lang="en-US" altLang="zh-TW" sz="1400">
                <a:solidFill>
                  <a:srgbClr val="FFFFCC"/>
                </a:solidFill>
              </a:rPr>
              <a:t>Caustics</a:t>
            </a:r>
          </a:p>
        </p:txBody>
      </p:sp>
      <p:sp>
        <p:nvSpPr>
          <p:cNvPr id="24" name="矩形: 圓角 23">
            <a:extLst>
              <a:ext uri="{FF2B5EF4-FFF2-40B4-BE49-F238E27FC236}">
                <a16:creationId xmlns:a16="http://schemas.microsoft.com/office/drawing/2014/main" id="{3CCA2F2B-A2FF-3941-152F-27A08D51A180}"/>
              </a:ext>
            </a:extLst>
          </p:cNvPr>
          <p:cNvSpPr/>
          <p:nvPr/>
        </p:nvSpPr>
        <p:spPr>
          <a:xfrm>
            <a:off x="8935187" y="4554428"/>
            <a:ext cx="2877884" cy="991507"/>
          </a:xfrm>
          <a:prstGeom prst="roundRect">
            <a:avLst/>
          </a:prstGeom>
          <a:solidFill>
            <a:srgbClr val="1A2F5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00" dirty="0">
                <a:solidFill>
                  <a:srgbClr val="FFD966"/>
                </a:solidFill>
              </a:rPr>
              <a:t>Marker size represents magnification:</a:t>
            </a:r>
          </a:p>
          <a:p>
            <a:pPr algn="ctr"/>
            <a:r>
              <a:rPr lang="en-US" altLang="zh-TW" sz="1400" dirty="0">
                <a:solidFill>
                  <a:srgbClr val="FFD966"/>
                </a:solidFill>
              </a:rPr>
              <a:t>Background Images get magnified!</a:t>
            </a:r>
          </a:p>
        </p:txBody>
      </p:sp>
      <p:sp>
        <p:nvSpPr>
          <p:cNvPr id="25" name="文字方塊 24">
            <a:extLst>
              <a:ext uri="{FF2B5EF4-FFF2-40B4-BE49-F238E27FC236}">
                <a16:creationId xmlns:a16="http://schemas.microsoft.com/office/drawing/2014/main" id="{01DAE56E-8387-46AA-5CE4-3D9124970E70}"/>
              </a:ext>
            </a:extLst>
          </p:cNvPr>
          <p:cNvSpPr txBox="1"/>
          <p:nvPr/>
        </p:nvSpPr>
        <p:spPr>
          <a:xfrm>
            <a:off x="3790121" y="4458326"/>
            <a:ext cx="1255478" cy="553998"/>
          </a:xfrm>
          <a:prstGeom prst="rect">
            <a:avLst/>
          </a:prstGeom>
          <a:noFill/>
        </p:spPr>
        <p:txBody>
          <a:bodyPr wrap="square" rtlCol="0">
            <a:spAutoFit/>
          </a:bodyPr>
          <a:lstStyle/>
          <a:p>
            <a:r>
              <a:rPr lang="en-US" altLang="zh-HK" sz="1000">
                <a:solidFill>
                  <a:srgbClr val="26457C"/>
                </a:solidFill>
              </a:rPr>
              <a:t>Negative Parity </a:t>
            </a:r>
            <a:br>
              <a:rPr lang="en-US" altLang="zh-HK" sz="1000">
                <a:solidFill>
                  <a:srgbClr val="26457C"/>
                </a:solidFill>
              </a:rPr>
            </a:br>
            <a:r>
              <a:rPr lang="en-US" altLang="zh-HK" sz="1000">
                <a:solidFill>
                  <a:srgbClr val="26457C"/>
                </a:solidFill>
              </a:rPr>
              <a:t>(Super-Critical surface mass density)</a:t>
            </a:r>
            <a:endParaRPr lang="zh-HK" altLang="en-US" sz="1000">
              <a:solidFill>
                <a:srgbClr val="26457C"/>
              </a:solidFill>
            </a:endParaRPr>
          </a:p>
        </p:txBody>
      </p:sp>
      <p:sp>
        <p:nvSpPr>
          <p:cNvPr id="26" name="文字方塊 25">
            <a:extLst>
              <a:ext uri="{FF2B5EF4-FFF2-40B4-BE49-F238E27FC236}">
                <a16:creationId xmlns:a16="http://schemas.microsoft.com/office/drawing/2014/main" id="{3BDABA97-42DA-62AE-C0A9-E3F015C95B82}"/>
              </a:ext>
            </a:extLst>
          </p:cNvPr>
          <p:cNvSpPr txBox="1"/>
          <p:nvPr/>
        </p:nvSpPr>
        <p:spPr>
          <a:xfrm>
            <a:off x="3765099" y="5264321"/>
            <a:ext cx="1591992" cy="553998"/>
          </a:xfrm>
          <a:prstGeom prst="rect">
            <a:avLst/>
          </a:prstGeom>
          <a:noFill/>
        </p:spPr>
        <p:txBody>
          <a:bodyPr wrap="square" rtlCol="0">
            <a:spAutoFit/>
          </a:bodyPr>
          <a:lstStyle/>
          <a:p>
            <a:r>
              <a:rPr lang="en-US" altLang="zh-HK" sz="1000">
                <a:solidFill>
                  <a:srgbClr val="26457C"/>
                </a:solidFill>
              </a:rPr>
              <a:t>Positive Parity </a:t>
            </a:r>
          </a:p>
          <a:p>
            <a:r>
              <a:rPr lang="en-US" altLang="zh-HK" sz="1000">
                <a:solidFill>
                  <a:srgbClr val="26457C"/>
                </a:solidFill>
              </a:rPr>
              <a:t>(Sub-Critical surface mass density)</a:t>
            </a:r>
            <a:endParaRPr lang="zh-HK" altLang="en-US" sz="1000">
              <a:solidFill>
                <a:srgbClr val="26457C"/>
              </a:solidFill>
            </a:endParaRPr>
          </a:p>
        </p:txBody>
      </p:sp>
      <p:grpSp>
        <p:nvGrpSpPr>
          <p:cNvPr id="7" name="群組 6">
            <a:extLst>
              <a:ext uri="{FF2B5EF4-FFF2-40B4-BE49-F238E27FC236}">
                <a16:creationId xmlns:a16="http://schemas.microsoft.com/office/drawing/2014/main" id="{9B303712-D4FF-6067-7BF3-A99DBFDAEB6D}"/>
              </a:ext>
            </a:extLst>
          </p:cNvPr>
          <p:cNvGrpSpPr/>
          <p:nvPr/>
        </p:nvGrpSpPr>
        <p:grpSpPr>
          <a:xfrm>
            <a:off x="0" y="2434552"/>
            <a:ext cx="12369282" cy="3966233"/>
            <a:chOff x="0" y="2434552"/>
            <a:chExt cx="12369282" cy="3966233"/>
          </a:xfrm>
        </p:grpSpPr>
        <p:pic>
          <p:nvPicPr>
            <p:cNvPr id="12" name="圖片 11" descr="一張含有 太空, space, 宇宙, 天體 的圖片&#10;&#10;AI 產生的內容可能不正確。">
              <a:extLst>
                <a:ext uri="{FF2B5EF4-FFF2-40B4-BE49-F238E27FC236}">
                  <a16:creationId xmlns:a16="http://schemas.microsoft.com/office/drawing/2014/main" id="{0E30E7A7-75F7-DAA7-5191-8D6A7A9C35F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2434552"/>
              <a:ext cx="12192000" cy="3966233"/>
            </a:xfrm>
            <a:prstGeom prst="rect">
              <a:avLst/>
            </a:prstGeom>
          </p:spPr>
        </p:pic>
        <p:sp>
          <p:nvSpPr>
            <p:cNvPr id="17" name="文字方塊 16">
              <a:extLst>
                <a:ext uri="{FF2B5EF4-FFF2-40B4-BE49-F238E27FC236}">
                  <a16:creationId xmlns:a16="http://schemas.microsoft.com/office/drawing/2014/main" id="{40A98743-F162-BAFB-3A6E-987794F2A3AC}"/>
                </a:ext>
              </a:extLst>
            </p:cNvPr>
            <p:cNvSpPr txBox="1"/>
            <p:nvPr/>
          </p:nvSpPr>
          <p:spPr>
            <a:xfrm>
              <a:off x="10017136" y="6034327"/>
              <a:ext cx="2352146" cy="307777"/>
            </a:xfrm>
            <a:prstGeom prst="rect">
              <a:avLst/>
            </a:prstGeom>
            <a:noFill/>
          </p:spPr>
          <p:txBody>
            <a:bodyPr wrap="square" rtlCol="0">
              <a:spAutoFit/>
            </a:bodyPr>
            <a:lstStyle/>
            <a:p>
              <a:r>
                <a:rPr lang="en-US" altLang="zh-HK" sz="1400" dirty="0">
                  <a:solidFill>
                    <a:srgbClr val="FFFFCC"/>
                  </a:solidFill>
                </a:rPr>
                <a:t>Broadhurst, Li, Amruth + 24</a:t>
              </a:r>
              <a:endParaRPr lang="zh-HK" altLang="en-US" sz="1400" dirty="0">
                <a:solidFill>
                  <a:srgbClr val="FFFFCC"/>
                </a:solidFill>
              </a:endParaRPr>
            </a:p>
          </p:txBody>
        </p:sp>
      </p:grpSp>
    </p:spTree>
    <p:extLst>
      <p:ext uri="{BB962C8B-B14F-4D97-AF65-F5344CB8AC3E}">
        <p14:creationId xmlns:p14="http://schemas.microsoft.com/office/powerpoint/2010/main" val="478105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F57A9-01D2-E486-D5B0-763BD954D9B8}"/>
            </a:ext>
          </a:extLst>
        </p:cNvPr>
        <p:cNvGrpSpPr/>
        <p:nvPr/>
      </p:nvGrpSpPr>
      <p:grpSpPr>
        <a:xfrm>
          <a:off x="0" y="0"/>
          <a:ext cx="0" cy="0"/>
          <a:chOff x="0" y="0"/>
          <a:chExt cx="0" cy="0"/>
        </a:xfrm>
      </p:grpSpPr>
      <p:sp>
        <p:nvSpPr>
          <p:cNvPr id="11" name="標題 6">
            <a:extLst>
              <a:ext uri="{FF2B5EF4-FFF2-40B4-BE49-F238E27FC236}">
                <a16:creationId xmlns:a16="http://schemas.microsoft.com/office/drawing/2014/main" id="{18D7A4B0-36A1-515B-68AD-948240C07CA0}"/>
              </a:ext>
            </a:extLst>
          </p:cNvPr>
          <p:cNvSpPr txBox="1">
            <a:spLocks/>
          </p:cNvSpPr>
          <p:nvPr/>
        </p:nvSpPr>
        <p:spPr>
          <a:xfrm>
            <a:off x="1499118" y="0"/>
            <a:ext cx="10515600" cy="13436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HK" sz="3600">
                <a:solidFill>
                  <a:srgbClr val="FFFFCC"/>
                </a:solidFill>
                <a:latin typeface="+mn-lt"/>
              </a:rPr>
              <a:t>Scientific Background – Microlensing/Caustic Crossing</a:t>
            </a:r>
            <a:endParaRPr lang="zh-HK" altLang="en-US" sz="2200">
              <a:solidFill>
                <a:srgbClr val="FFFFCC"/>
              </a:solidFill>
              <a:latin typeface="+mn-lt"/>
            </a:endParaRPr>
          </a:p>
        </p:txBody>
      </p:sp>
      <p:pic>
        <p:nvPicPr>
          <p:cNvPr id="3" name="Picture 6" descr="一張含有 符號, 象徵物, 峰頂, 徽章 的圖片&#10;&#10;自動產生的描述">
            <a:extLst>
              <a:ext uri="{FF2B5EF4-FFF2-40B4-BE49-F238E27FC236}">
                <a16:creationId xmlns:a16="http://schemas.microsoft.com/office/drawing/2014/main" id="{4D8E695D-23CD-8177-382D-4084D6FA374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33" t="38367" r="75348" b="38367"/>
          <a:stretch/>
        </p:blipFill>
        <p:spPr bwMode="auto">
          <a:xfrm>
            <a:off x="177282" y="195942"/>
            <a:ext cx="1041755" cy="12036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BE8A1E3E-91EB-4EC0-5322-8227E5CBA6E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49664"/>
          <a:stretch/>
        </p:blipFill>
        <p:spPr bwMode="auto">
          <a:xfrm>
            <a:off x="1880024" y="1469713"/>
            <a:ext cx="4931803" cy="2482459"/>
          </a:xfrm>
          <a:prstGeom prst="rect">
            <a:avLst/>
          </a:prstGeom>
          <a:noFill/>
          <a:extLst>
            <a:ext uri="{909E8E84-426E-40DD-AFC4-6F175D3DCCD1}">
              <a14:hiddenFill xmlns:a14="http://schemas.microsoft.com/office/drawing/2010/main">
                <a:solidFill>
                  <a:srgbClr val="FFFFFF"/>
                </a:solidFill>
              </a14:hiddenFill>
            </a:ext>
          </a:extLst>
        </p:spPr>
      </p:pic>
      <p:sp>
        <p:nvSpPr>
          <p:cNvPr id="8" name="文字方塊 7">
            <a:extLst>
              <a:ext uri="{FF2B5EF4-FFF2-40B4-BE49-F238E27FC236}">
                <a16:creationId xmlns:a16="http://schemas.microsoft.com/office/drawing/2014/main" id="{623B6FD1-8FE2-38DB-A0FD-8208F85F0192}"/>
              </a:ext>
            </a:extLst>
          </p:cNvPr>
          <p:cNvSpPr txBox="1"/>
          <p:nvPr/>
        </p:nvSpPr>
        <p:spPr>
          <a:xfrm>
            <a:off x="5141984" y="6062962"/>
            <a:ext cx="1810397" cy="338554"/>
          </a:xfrm>
          <a:prstGeom prst="rect">
            <a:avLst/>
          </a:prstGeom>
          <a:noFill/>
        </p:spPr>
        <p:txBody>
          <a:bodyPr wrap="square" rtlCol="0">
            <a:spAutoFit/>
          </a:bodyPr>
          <a:lstStyle/>
          <a:p>
            <a:pPr algn="ctr"/>
            <a:r>
              <a:rPr lang="en-US" altLang="zh-TW" sz="1600">
                <a:solidFill>
                  <a:srgbClr val="26457C"/>
                </a:solidFill>
              </a:rPr>
              <a:t>Credit: M. </a:t>
            </a:r>
            <a:r>
              <a:rPr lang="en-US" altLang="zh-TW" sz="1600" err="1">
                <a:solidFill>
                  <a:srgbClr val="26457C"/>
                </a:solidFill>
              </a:rPr>
              <a:t>Oguri</a:t>
            </a:r>
            <a:endParaRPr lang="zh-TW" altLang="en-US" sz="1600">
              <a:solidFill>
                <a:srgbClr val="26457C"/>
              </a:solidFill>
            </a:endParaRPr>
          </a:p>
        </p:txBody>
      </p:sp>
      <p:sp>
        <p:nvSpPr>
          <p:cNvPr id="9" name="文字方塊 8">
            <a:extLst>
              <a:ext uri="{FF2B5EF4-FFF2-40B4-BE49-F238E27FC236}">
                <a16:creationId xmlns:a16="http://schemas.microsoft.com/office/drawing/2014/main" id="{22B46455-4709-0910-DD2D-BDE8BD15CCAB}"/>
              </a:ext>
            </a:extLst>
          </p:cNvPr>
          <p:cNvSpPr txBox="1"/>
          <p:nvPr/>
        </p:nvSpPr>
        <p:spPr>
          <a:xfrm>
            <a:off x="2769815" y="1082205"/>
            <a:ext cx="3152219" cy="369332"/>
          </a:xfrm>
          <a:prstGeom prst="rect">
            <a:avLst/>
          </a:prstGeom>
          <a:noFill/>
        </p:spPr>
        <p:txBody>
          <a:bodyPr wrap="square" rtlCol="0">
            <a:spAutoFit/>
          </a:bodyPr>
          <a:lstStyle/>
          <a:p>
            <a:r>
              <a:rPr lang="en-US" altLang="zh-TW">
                <a:solidFill>
                  <a:srgbClr val="FFFFCC"/>
                </a:solidFill>
              </a:rPr>
              <a:t>Caustic Crossing of a Microlens</a:t>
            </a:r>
            <a:endParaRPr lang="zh-TW" altLang="en-US">
              <a:solidFill>
                <a:srgbClr val="FFFFCC"/>
              </a:solidFill>
            </a:endParaRPr>
          </a:p>
        </p:txBody>
      </p:sp>
      <p:sp>
        <p:nvSpPr>
          <p:cNvPr id="10" name="文字方塊 9">
            <a:extLst>
              <a:ext uri="{FF2B5EF4-FFF2-40B4-BE49-F238E27FC236}">
                <a16:creationId xmlns:a16="http://schemas.microsoft.com/office/drawing/2014/main" id="{6B3EEC8E-9FD0-D5C1-D07C-AB8BB57D9622}"/>
              </a:ext>
            </a:extLst>
          </p:cNvPr>
          <p:cNvSpPr txBox="1"/>
          <p:nvPr/>
        </p:nvSpPr>
        <p:spPr>
          <a:xfrm>
            <a:off x="4851062" y="1857221"/>
            <a:ext cx="1140737" cy="461665"/>
          </a:xfrm>
          <a:prstGeom prst="rect">
            <a:avLst/>
          </a:prstGeom>
          <a:noFill/>
        </p:spPr>
        <p:txBody>
          <a:bodyPr wrap="square" rtlCol="0">
            <a:spAutoFit/>
          </a:bodyPr>
          <a:lstStyle/>
          <a:p>
            <a:r>
              <a:rPr lang="en-US" altLang="zh-TW" sz="1200"/>
              <a:t>Critical Curve</a:t>
            </a:r>
          </a:p>
          <a:p>
            <a:r>
              <a:rPr lang="en-US" altLang="zh-TW" sz="1200"/>
              <a:t>(Image Plane)</a:t>
            </a:r>
            <a:endParaRPr lang="zh-TW" altLang="en-US" sz="1200"/>
          </a:p>
        </p:txBody>
      </p:sp>
      <p:sp>
        <p:nvSpPr>
          <p:cNvPr id="12" name="文字方塊 11">
            <a:extLst>
              <a:ext uri="{FF2B5EF4-FFF2-40B4-BE49-F238E27FC236}">
                <a16:creationId xmlns:a16="http://schemas.microsoft.com/office/drawing/2014/main" id="{7CB5F203-3446-59D3-30DA-2BC6BB285B1B}"/>
              </a:ext>
            </a:extLst>
          </p:cNvPr>
          <p:cNvSpPr txBox="1"/>
          <p:nvPr/>
        </p:nvSpPr>
        <p:spPr>
          <a:xfrm>
            <a:off x="4280693" y="2706394"/>
            <a:ext cx="1140737" cy="461665"/>
          </a:xfrm>
          <a:prstGeom prst="rect">
            <a:avLst/>
          </a:prstGeom>
          <a:noFill/>
        </p:spPr>
        <p:txBody>
          <a:bodyPr wrap="square" rtlCol="0">
            <a:spAutoFit/>
          </a:bodyPr>
          <a:lstStyle/>
          <a:p>
            <a:pPr algn="ctr"/>
            <a:r>
              <a:rPr lang="en-US" altLang="zh-TW" sz="1200">
                <a:solidFill>
                  <a:schemeClr val="bg2">
                    <a:lumMod val="50000"/>
                  </a:schemeClr>
                </a:solidFill>
              </a:rPr>
              <a:t>Caustic </a:t>
            </a:r>
            <a:br>
              <a:rPr lang="en-US" altLang="zh-TW" sz="1200">
                <a:solidFill>
                  <a:schemeClr val="bg2">
                    <a:lumMod val="50000"/>
                  </a:schemeClr>
                </a:solidFill>
              </a:rPr>
            </a:br>
            <a:r>
              <a:rPr lang="en-US" altLang="zh-TW" sz="1200">
                <a:solidFill>
                  <a:schemeClr val="bg2">
                    <a:lumMod val="50000"/>
                  </a:schemeClr>
                </a:solidFill>
              </a:rPr>
              <a:t>(source Plane)</a:t>
            </a:r>
            <a:endParaRPr lang="zh-TW" altLang="en-US" sz="1200">
              <a:solidFill>
                <a:schemeClr val="bg2">
                  <a:lumMod val="50000"/>
                </a:schemeClr>
              </a:solidFill>
            </a:endParaRPr>
          </a:p>
        </p:txBody>
      </p:sp>
    </p:spTree>
    <p:extLst>
      <p:ext uri="{BB962C8B-B14F-4D97-AF65-F5344CB8AC3E}">
        <p14:creationId xmlns:p14="http://schemas.microsoft.com/office/powerpoint/2010/main" val="907253002"/>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4633C98D154B748BD5E8B15CAF0F664" ma:contentTypeVersion="7" ma:contentTypeDescription="Create a new document." ma:contentTypeScope="" ma:versionID="f083b540fdf788ce61deaaf6b6d56e54">
  <xsd:schema xmlns:xsd="http://www.w3.org/2001/XMLSchema" xmlns:xs="http://www.w3.org/2001/XMLSchema" xmlns:p="http://schemas.microsoft.com/office/2006/metadata/properties" xmlns:ns3="f3ea4d9b-fcf5-47bf-b68e-522fd6ab0214" xmlns:ns4="e973871e-0058-4c0b-b188-f1d82d73baff" targetNamespace="http://schemas.microsoft.com/office/2006/metadata/properties" ma:root="true" ma:fieldsID="196e4d99ac4d82eeb6a6bf7a4bc66086" ns3:_="" ns4:_="">
    <xsd:import namespace="f3ea4d9b-fcf5-47bf-b68e-522fd6ab0214"/>
    <xsd:import namespace="e973871e-0058-4c0b-b188-f1d82d73baff"/>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_activity"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ea4d9b-fcf5-47bf-b68e-522fd6ab021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973871e-0058-4c0b-b188-f1d82d73baf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_activity" ma:index="13" nillable="true" ma:displayName="_activity" ma:hidden="true" ma:internalName="_activity">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e973871e-0058-4c0b-b188-f1d82d73baf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71F8CB-1363-4D31-9400-93FD6EB5888C}">
  <ds:schemaRefs>
    <ds:schemaRef ds:uri="e973871e-0058-4c0b-b188-f1d82d73baff"/>
    <ds:schemaRef ds:uri="f3ea4d9b-fcf5-47bf-b68e-522fd6ab02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6BCD84A-222C-47B6-B0C6-6F7AEBB32218}">
  <ds:schemaRefs>
    <ds:schemaRef ds:uri="e973871e-0058-4c0b-b188-f1d82d73baff"/>
    <ds:schemaRef ds:uri="f3ea4d9b-fcf5-47bf-b68e-522fd6ab021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CA75A946-73DA-45F0-BB08-2E664E55D4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4994</TotalTime>
  <Words>7866</Words>
  <Application>Microsoft Office PowerPoint</Application>
  <PresentationFormat>寬螢幕</PresentationFormat>
  <Paragraphs>746</Paragraphs>
  <Slides>53</Slides>
  <Notes>52</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53</vt:i4>
      </vt:variant>
    </vt:vector>
  </HeadingPairs>
  <TitlesOfParts>
    <vt:vector size="59" baseType="lpstr">
      <vt:lpstr>Google Sans</vt:lpstr>
      <vt:lpstr>新細明體</vt:lpstr>
      <vt:lpstr>Arial</vt:lpstr>
      <vt:lpstr>Calibri</vt:lpstr>
      <vt:lpstr>Calibri Light</vt: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Dummy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Kei Li</dc:creator>
  <cp:lastModifiedBy>Kei Li</cp:lastModifiedBy>
  <cp:revision>4</cp:revision>
  <dcterms:created xsi:type="dcterms:W3CDTF">2023-06-28T15:04:26Z</dcterms:created>
  <dcterms:modified xsi:type="dcterms:W3CDTF">2026-01-12T10:53:55Z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0x01010034633C98D154B748BD5E8B15CAF0F664</vt:lpwstr>
  </property>
</Properties>
</file>