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</p:sldMasterIdLst>
  <p:notesMasterIdLst>
    <p:notesMasterId r:id="rId62"/>
  </p:notesMasterIdLst>
  <p:sldIdLst>
    <p:sldId id="279" r:id="rId2"/>
    <p:sldId id="959" r:id="rId3"/>
    <p:sldId id="912" r:id="rId4"/>
    <p:sldId id="917" r:id="rId5"/>
    <p:sldId id="918" r:id="rId6"/>
    <p:sldId id="919" r:id="rId7"/>
    <p:sldId id="986" r:id="rId8"/>
    <p:sldId id="923" r:id="rId9"/>
    <p:sldId id="924" r:id="rId10"/>
    <p:sldId id="2110" r:id="rId11"/>
    <p:sldId id="2111" r:id="rId12"/>
    <p:sldId id="1010" r:id="rId13"/>
    <p:sldId id="259" r:id="rId14"/>
    <p:sldId id="260" r:id="rId15"/>
    <p:sldId id="263" r:id="rId16"/>
    <p:sldId id="277" r:id="rId17"/>
    <p:sldId id="261" r:id="rId18"/>
    <p:sldId id="1006" r:id="rId19"/>
    <p:sldId id="966" r:id="rId20"/>
    <p:sldId id="4366" r:id="rId21"/>
    <p:sldId id="4306" r:id="rId22"/>
    <p:sldId id="4359" r:id="rId23"/>
    <p:sldId id="4339" r:id="rId24"/>
    <p:sldId id="4340" r:id="rId25"/>
    <p:sldId id="4341" r:id="rId26"/>
    <p:sldId id="4365" r:id="rId27"/>
    <p:sldId id="4307" r:id="rId28"/>
    <p:sldId id="4349" r:id="rId29"/>
    <p:sldId id="4350" r:id="rId30"/>
    <p:sldId id="271" r:id="rId31"/>
    <p:sldId id="990" r:id="rId32"/>
    <p:sldId id="4357" r:id="rId33"/>
    <p:sldId id="4355" r:id="rId34"/>
    <p:sldId id="4361" r:id="rId35"/>
    <p:sldId id="4309" r:id="rId36"/>
    <p:sldId id="4348" r:id="rId37"/>
    <p:sldId id="4308" r:id="rId38"/>
    <p:sldId id="4351" r:id="rId39"/>
    <p:sldId id="949" r:id="rId40"/>
    <p:sldId id="4362" r:id="rId41"/>
    <p:sldId id="270" r:id="rId42"/>
    <p:sldId id="4344" r:id="rId43"/>
    <p:sldId id="4345" r:id="rId44"/>
    <p:sldId id="4346" r:id="rId45"/>
    <p:sldId id="4347" r:id="rId46"/>
    <p:sldId id="4304" r:id="rId47"/>
    <p:sldId id="4354" r:id="rId48"/>
    <p:sldId id="969" r:id="rId49"/>
    <p:sldId id="4358" r:id="rId50"/>
    <p:sldId id="967" r:id="rId51"/>
    <p:sldId id="1007" r:id="rId52"/>
    <p:sldId id="1000" r:id="rId53"/>
    <p:sldId id="1001" r:id="rId54"/>
    <p:sldId id="1002" r:id="rId55"/>
    <p:sldId id="962" r:id="rId56"/>
    <p:sldId id="1008" r:id="rId57"/>
    <p:sldId id="4352" r:id="rId58"/>
    <p:sldId id="4363" r:id="rId59"/>
    <p:sldId id="265" r:id="rId60"/>
    <p:sldId id="4364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  <a:srgbClr val="2F528F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60"/>
    <p:restoredTop sz="96327"/>
  </p:normalViewPr>
  <p:slideViewPr>
    <p:cSldViewPr snapToGrid="0">
      <p:cViewPr varScale="1">
        <p:scale>
          <a:sx n="98" d="100"/>
          <a:sy n="98" d="100"/>
        </p:scale>
        <p:origin x="216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49114-E372-2D45-A97B-EADF206B5EE6}" type="datetimeFigureOut">
              <a:rPr lang="en-US" smtClean="0"/>
              <a:t>1/7/26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DB0A9-0A92-B347-AD20-A8091D344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08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77EFC3-ED90-8A44-BEEC-5EA85B402DF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67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31286" indent="-281264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25055" indent="-225011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575077" indent="-225011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25099" indent="-225011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>
              <a:defRPr/>
            </a:pPr>
            <a:fld id="{FA5E0A6D-34A4-3045-997D-64DF846F5EB0}" type="slidenum">
              <a:rPr lang="en-GB" sz="1200"/>
              <a:pPr>
                <a:defRPr/>
              </a:pPr>
              <a:t>7</a:t>
            </a:fld>
            <a:endParaRPr lang="en-GB" sz="1200"/>
          </a:p>
        </p:txBody>
      </p:sp>
      <p:sp>
        <p:nvSpPr>
          <p:cNvPr id="757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endParaRPr lang="en-US" dirty="0">
              <a:latin typeface="Gill Sans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latin typeface="Gill Sans" charset="0"/>
                <a:cs typeface="ＭＳ Ｐゴシック" charset="0"/>
              </a:rPr>
              <a:t>Contrast with conventional cavities….</a:t>
            </a:r>
          </a:p>
          <a:p>
            <a:pPr>
              <a:defRPr/>
            </a:pPr>
            <a:endParaRPr lang="en-US" dirty="0">
              <a:latin typeface="Gill Sans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latin typeface="Gill Sans" charset="0"/>
                <a:cs typeface="ＭＳ Ｐゴシック" charset="0"/>
              </a:rPr>
              <a:t>Work at Lawrence Berkeley Laboratory. 40 TW laser pulse (3 * 10 18 W/cm2) – 1 </a:t>
            </a:r>
            <a:r>
              <a:rPr lang="en-US" dirty="0" err="1">
                <a:latin typeface="Gill Sans" charset="0"/>
                <a:cs typeface="ＭＳ Ｐゴシック" charset="0"/>
              </a:rPr>
              <a:t>GeV</a:t>
            </a:r>
            <a:r>
              <a:rPr lang="en-US" dirty="0">
                <a:latin typeface="Gill Sans" charset="0"/>
                <a:cs typeface="ＭＳ Ｐゴシック" charset="0"/>
              </a:rPr>
              <a:t> in 3.3 cm</a:t>
            </a:r>
          </a:p>
          <a:p>
            <a:pPr>
              <a:defRPr/>
            </a:pPr>
            <a:r>
              <a:rPr lang="en-US" dirty="0">
                <a:latin typeface="Gill Sans" charset="0"/>
                <a:cs typeface="ＭＳ Ｐゴシック" charset="0"/>
              </a:rPr>
              <a:t>produced 33 GV/m fields. Beam quality lousy! Florian is at forefront of this table top infra-red FELs.</a:t>
            </a:r>
          </a:p>
        </p:txBody>
      </p:sp>
    </p:spTree>
    <p:extLst>
      <p:ext uri="{BB962C8B-B14F-4D97-AF65-F5344CB8AC3E}">
        <p14:creationId xmlns:p14="http://schemas.microsoft.com/office/powerpoint/2010/main" val="1613846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31286" indent="-281264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25055" indent="-225011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575077" indent="-225011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25099" indent="-225011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475121" indent="-22501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25143" indent="-22501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375165" indent="-22501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25187" indent="-22501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>
              <a:defRPr/>
            </a:pPr>
            <a:fld id="{10A3C094-5DD7-C64A-821F-DDC33485D43B}" type="slidenum">
              <a:rPr lang="en-GB" sz="1200"/>
              <a:pPr>
                <a:defRPr/>
              </a:pPr>
              <a:t>12</a:t>
            </a:fld>
            <a:endParaRPr lang="en-GB" sz="1200"/>
          </a:p>
        </p:txBody>
      </p:sp>
      <p:sp>
        <p:nvSpPr>
          <p:cNvPr id="7987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endParaRPr lang="en-US" dirty="0">
              <a:latin typeface="Gill Sans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184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60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4131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6000">
              <a:lnSpc>
                <a:spcPct val="100000"/>
              </a:lnSpc>
              <a:tabLst>
                <a:tab pos="0" algn="l"/>
              </a:tabLst>
            </a:pPr>
            <a:r>
              <a:rPr lang="en-US" sz="2000" b="0" strike="noStrike" spc="-1" dirty="0">
                <a:latin typeface="Arial"/>
              </a:rPr>
              <a:t>In principle, the plasma recovers quickly enough to enable MHz acceleration. However, there are also other mechanisms in play, such as cell heating and gas expulsion.</a:t>
            </a:r>
          </a:p>
          <a:p>
            <a:pPr marL="216000" indent="-216000">
              <a:lnSpc>
                <a:spcPct val="100000"/>
              </a:lnSpc>
              <a:tabLst>
                <a:tab pos="0" algn="l"/>
              </a:tabLst>
            </a:pPr>
            <a:r>
              <a:rPr lang="en-US" sz="2000" b="0" strike="noStrike" spc="-1" dirty="0">
                <a:latin typeface="Arial"/>
              </a:rPr>
              <a:t>BRIDGE: Now we want to actually do acceleration at MHz</a:t>
            </a:r>
          </a:p>
        </p:txBody>
      </p:sp>
      <p:sp>
        <p:nvSpPr>
          <p:cNvPr id="61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C7ADA8A-8431-4C0C-B0C2-407B71372DDD}" type="slidenum">
              <a:rPr lang="de-DE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56</a:t>
            </a:fld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1080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3D6C5-7CAF-E22D-490B-69830109D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29392-ECA2-8463-91D6-BDCAB71E3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800DD-599D-2397-5EEA-FB3E8B08F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DEEF-CC50-844E-97DC-C9B979883FA5}" type="datetime1">
              <a:rPr lang="en-GB" smtClean="0"/>
              <a:t>07/01/2026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08FE9-10C0-8E41-D9E9-7579BA479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5B027-202C-DDED-9FF9-83052C11D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33C4762F-1A68-8C28-6AE4-952F1BA11E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46215" y="0"/>
            <a:ext cx="895531" cy="89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5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AD8B3-8401-CD77-949F-8A6BB90A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00916-747E-87FA-C388-DA0422E55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5815B-3BCE-1F40-7105-9B8038655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1E8B-AF10-5947-909A-F3F65172DB9D}" type="datetime1">
              <a:rPr lang="en-GB" smtClean="0"/>
              <a:t>07/01/2026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0B977-1CFC-D5C9-56C0-2565200C9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41A03-A355-F7D6-2A0F-10CE860D6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333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3E7E6-27B8-4208-36C0-4285400CB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ABC5C3-C551-68A2-B9D3-555941777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B932C-1C25-0DEB-610E-1F0A0B252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BEF2-AB40-8D46-924D-6A99EAC22C1B}" type="datetime1">
              <a:rPr lang="en-GB" smtClean="0"/>
              <a:t>07/01/2026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07DB6-A3B2-7472-7345-036D615F3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25583-7585-4340-FACA-F33918AB8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2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6AF68-55B7-E4A1-2A0B-B5E556DC4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C8944-8226-7DB2-3AFE-FCBEECBCA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EBA3-3CF3-C04C-83DB-F38FBCA7BF39}" type="datetime1">
              <a:rPr lang="en-GB" smtClean="0"/>
              <a:t>07/01/2026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8FB990-0C99-DD01-3A01-2AB1E3F2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AB085-367F-8C71-DF4B-CE0E29D91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77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6AF68-55B7-E4A1-2A0B-B5E556DC4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C8944-8226-7DB2-3AFE-FCBEECBCA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D1EA2-123F-4D4D-80DB-ED35FFC69B8D}" type="datetime1">
              <a:rPr lang="en-GB" smtClean="0"/>
              <a:t>07/01/2026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8FB990-0C99-DD01-3A01-2AB1E3F2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AB085-367F-8C71-DF4B-CE0E29D91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8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9DEA0-BE1E-D656-0235-7F01ACAEC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339D1-1563-9961-6D99-8B7C5F9E8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027A5-EC0A-13B7-1AD1-45944A49D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9980C-50CA-CD4A-9DC2-F3BFF03D569F}" type="datetime1">
              <a:rPr lang="en-GB" smtClean="0"/>
              <a:t>07/01/2026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83FCD-6AF7-71D2-99D2-BEE9A1E99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3627A-9586-3217-FD19-0AE4C443C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14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BEBB-44D5-CC23-5EC1-1F6D7AB66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8FB76-29B5-CEB7-2C5C-C3C9327C4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569D1-8EEE-86F0-5EC6-D84C5B42E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5260-4988-A74D-895E-89523D85976B}" type="datetime1">
              <a:rPr lang="en-GB" smtClean="0"/>
              <a:t>07/01/2026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D02A1-DCA9-E66E-AAEC-A8DEC7250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CB803-EE29-4365-D610-5C82FEDB9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07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9980-8912-A2A0-1126-3C95E194B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35585-A780-2A54-3FF5-13211C942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41F1DC-C5F0-3419-ADED-1482ABE081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97A62-412C-F9F6-8EE5-7B1F4C144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52B6D-3282-F54C-BDFC-EB08356296BB}" type="datetime1">
              <a:rPr lang="en-GB" smtClean="0"/>
              <a:t>07/01/2026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B22DD-7450-D521-0650-3B7B6D51C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14544-5F43-A953-16F7-1A57F916A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18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58072-FFBF-ADF7-776C-A66FA0DCC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C6EAB-21EB-F569-A88A-62EC285E8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CFCC66-6492-995A-7F7F-43D91040C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FC270B-3398-28B0-8F9B-38B622BEDB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B7821D-F000-F029-6A15-E765DB5598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73F983-9A94-4B04-0DBF-01E81BCB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8C509-7510-944C-B1B3-A17A4076D1CB}" type="datetime1">
              <a:rPr lang="en-GB" smtClean="0"/>
              <a:t>07/01/2026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61616D-CB37-EA12-A0E5-75DEFE70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0135C8-D8B9-56C7-165A-B890B81F1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1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71F2-3158-EAF1-555C-8541C287F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554B04-8594-19E8-EF02-A5432DDF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1F2-CC39-FA47-9270-DE966794E45A}" type="datetime1">
              <a:rPr lang="en-GB" smtClean="0"/>
              <a:t>07/01/2026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978CD-7E9D-F20B-5063-F0BF77795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91A1C4-3B9C-D789-2C6E-54207519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AABC5-2AD9-ADF3-48E0-DB95C9A62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A8277-84E1-0B43-96EA-647F33E95883}" type="datetime1">
              <a:rPr lang="en-GB" smtClean="0"/>
              <a:t>07/01/2026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9DDAD6-517C-A741-064C-893CE0402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BF58D-CD8E-D39C-9584-AE6956230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30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2CD00-AB9B-5A08-BD6C-8DEDF565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C4B8D-85E3-2BEB-5E65-668C90BBF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37E7D-5F72-C12F-EC32-9D1D89BFC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CFEEE9-62C2-FD21-7DE1-DB18C96EB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2E7A-679F-F043-BA53-A0D520706CBC}" type="datetime1">
              <a:rPr lang="en-GB" smtClean="0"/>
              <a:t>07/01/2026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4B8B6-4C29-593F-2858-321DBD60E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09FFF7-92E6-2775-CA32-74EB2D57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565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6CE31-873E-BE46-862F-EAC6AB82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9B97ED-64C7-1421-FCDE-AFC7988F58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B46A2-6F3D-75A0-5294-806485F575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E26A8-BE1A-0968-723B-285324E41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7CA1-ACA7-7642-A7CE-3A4E1B939139}" type="datetime1">
              <a:rPr lang="en-GB" smtClean="0"/>
              <a:t>07/01/2026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4A465-FA36-83E3-ABE6-BE89DF60F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B. Foster, HK, 01/26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EE4051-1556-A9D7-6EC3-FEC13B1C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0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67E9A1-4C4B-38D2-200A-CD1DBE2D2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97791-31B8-DEB4-D7CD-A50BC166C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20344-0F3B-8835-CCAA-39E043EE2B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60A79-E767-BE45-8C69-AB3B27478C0B}" type="datetime1">
              <a:rPr lang="en-GB" smtClean="0"/>
              <a:t>07/01/2026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05536-A991-19B9-13C6-865F85D882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CACD5C0E-471D-1DA5-B3CB-EAFB15A4A41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0" y="0"/>
            <a:ext cx="167481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oxford_logo.jpg">
            <a:extLst>
              <a:ext uri="{FF2B5EF4-FFF2-40B4-BE49-F238E27FC236}">
                <a16:creationId xmlns:a16="http://schemas.microsoft.com/office/drawing/2014/main" id="{4BDE9E01-AF26-D334-5415-6755583880F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0"/>
            <a:ext cx="715929" cy="86866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7ED68DD-05F4-A6B7-9C7D-7585091E96D7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0456154" y="0"/>
            <a:ext cx="895531" cy="8955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1695CB-413D-64D3-3433-E80E592073CC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674812" y="1544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35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60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bel-framework/ABEL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oi.org/10.1016/j.physo.2025.10026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ple.com/uk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23489" TargetMode="External"/><Relationship Id="rId2" Type="http://schemas.openxmlformats.org/officeDocument/2006/relationships/hyperlink" Target="https://arxiv.org/abs/2503.1988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emf"/><Relationship Id="rId4" Type="http://schemas.openxmlformats.org/officeDocument/2006/relationships/package" Target="../embeddings/Microsoft_Excel_Worksheet.xlsx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forms/d/e/1FAIpQLScffLXDxF_8-TUYaWLznL7jAWUGfYOTEzBu4YrOnr8nRS-JQw/viewform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23489" TargetMode="External"/><Relationship Id="rId2" Type="http://schemas.openxmlformats.org/officeDocument/2006/relationships/hyperlink" Target="https://arxiv.org/abs/2503.1988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ow.elettra.eu/81/pdf/TUPS011.pdf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4CCD3-5712-377E-CCD6-68738596A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546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A Hybrid </a:t>
            </a:r>
            <a:r>
              <a:rPr lang="en-US" dirty="0" err="1"/>
              <a:t>Asymmetic</a:t>
            </a:r>
            <a:r>
              <a:rPr lang="en-US" dirty="0"/>
              <a:t> Linear Higgs Factory 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AEFF57-1C9B-E547-438B-D5DBC359BB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327461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dirty="0"/>
              <a:t>Brian Foster (Oxford/DESY)</a:t>
            </a:r>
          </a:p>
        </p:txBody>
      </p:sp>
      <p:pic>
        <p:nvPicPr>
          <p:cNvPr id="8" name="Picture 7" descr="A black and orange logo&#10;&#10;Description automatically generated">
            <a:extLst>
              <a:ext uri="{FF2B5EF4-FFF2-40B4-BE49-F238E27FC236}">
                <a16:creationId xmlns:a16="http://schemas.microsoft.com/office/drawing/2014/main" id="{BA38B16E-3764-51C8-F0D2-F225BB43F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350" y="4480560"/>
            <a:ext cx="2085963" cy="846901"/>
          </a:xfrm>
          <a:prstGeom prst="rect">
            <a:avLst/>
          </a:prstGeom>
        </p:spPr>
      </p:pic>
      <p:pic>
        <p:nvPicPr>
          <p:cNvPr id="5" name="Picture 4" descr="A purple and pink background with yellow text&#10;&#10;AI-generated content may be incorrect.">
            <a:extLst>
              <a:ext uri="{FF2B5EF4-FFF2-40B4-BE49-F238E27FC236}">
                <a16:creationId xmlns:a16="http://schemas.microsoft.com/office/drawing/2014/main" id="{C5E7ABCA-7DA8-1C08-477C-E3BB00B9D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8046" y="620382"/>
            <a:ext cx="7772400" cy="209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295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280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Positron acceleration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298A52B2-7476-AC1F-6AEE-2AB9E92364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6" b="-1"/>
          <a:stretch/>
        </p:blipFill>
        <p:spPr>
          <a:xfrm>
            <a:off x="2519681" y="565781"/>
            <a:ext cx="7772400" cy="3193266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BDD7A91-23E3-ED41-6305-2DA03038F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613" y="3677797"/>
            <a:ext cx="8248468" cy="31932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8C0D35-DD3C-7982-56A0-251655E54ADF}"/>
              </a:ext>
            </a:extLst>
          </p:cNvPr>
          <p:cNvSpPr txBox="1"/>
          <p:nvPr/>
        </p:nvSpPr>
        <p:spPr>
          <a:xfrm>
            <a:off x="1082303" y="1723157"/>
            <a:ext cx="543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e</a:t>
            </a:r>
            <a:r>
              <a:rPr lang="en-US" sz="4000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B27AB6-A112-2F80-3ABC-0CCBE1E95FC2}"/>
              </a:ext>
            </a:extLst>
          </p:cNvPr>
          <p:cNvSpPr txBox="1"/>
          <p:nvPr/>
        </p:nvSpPr>
        <p:spPr>
          <a:xfrm>
            <a:off x="1084216" y="5022064"/>
            <a:ext cx="6094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e</a:t>
            </a:r>
            <a:r>
              <a:rPr lang="en-US" sz="4000" baseline="30000" dirty="0">
                <a:solidFill>
                  <a:srgbClr val="FF0000"/>
                </a:solidFill>
              </a:rPr>
              <a:t>+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808537-DB27-19B9-9324-DE476DF39C76}"/>
              </a:ext>
            </a:extLst>
          </p:cNvPr>
          <p:cNvCxnSpPr>
            <a:cxnSpLocks/>
          </p:cNvCxnSpPr>
          <p:nvPr/>
        </p:nvCxnSpPr>
        <p:spPr>
          <a:xfrm>
            <a:off x="3461508" y="5195943"/>
            <a:ext cx="0" cy="681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9051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280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Positron acceleration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Chart, radar chart&#10;&#10;Description automatically generated">
            <a:extLst>
              <a:ext uri="{FF2B5EF4-FFF2-40B4-BE49-F238E27FC236}">
                <a16:creationId xmlns:a16="http://schemas.microsoft.com/office/drawing/2014/main" id="{0DBD1D08-4019-FDE3-C529-65EB890F34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992"/>
          <a:stretch>
            <a:fillRect/>
          </a:stretch>
        </p:blipFill>
        <p:spPr>
          <a:xfrm>
            <a:off x="2866027" y="1894588"/>
            <a:ext cx="4566737" cy="3731952"/>
          </a:xfrm>
          <a:prstGeom prst="rect">
            <a:avLst/>
          </a:prstGeom>
        </p:spPr>
      </p:pic>
      <p:grpSp>
        <p:nvGrpSpPr>
          <p:cNvPr id="3" name="Group 7">
            <a:extLst>
              <a:ext uri="{FF2B5EF4-FFF2-40B4-BE49-F238E27FC236}">
                <a16:creationId xmlns:a16="http://schemas.microsoft.com/office/drawing/2014/main" id="{7A4B40D5-2EBB-763E-69F7-ACFF33FF508A}"/>
              </a:ext>
            </a:extLst>
          </p:cNvPr>
          <p:cNvGrpSpPr>
            <a:grpSpLocks/>
          </p:cNvGrpSpPr>
          <p:nvPr/>
        </p:nvGrpSpPr>
        <p:grpSpPr bwMode="auto">
          <a:xfrm>
            <a:off x="85548" y="1016938"/>
            <a:ext cx="2901961" cy="3046415"/>
            <a:chOff x="193" y="2037"/>
            <a:chExt cx="1828" cy="1919"/>
          </a:xfrm>
        </p:grpSpPr>
        <p:sp>
          <p:nvSpPr>
            <p:cNvPr id="4" name="Oval 8">
              <a:extLst>
                <a:ext uri="{FF2B5EF4-FFF2-40B4-BE49-F238E27FC236}">
                  <a16:creationId xmlns:a16="http://schemas.microsoft.com/office/drawing/2014/main" id="{ABF86DBD-79BC-8B94-6DDD-ED35C3D58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" y="2126"/>
              <a:ext cx="117" cy="10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Text Box 9">
              <a:extLst>
                <a:ext uri="{FF2B5EF4-FFF2-40B4-BE49-F238E27FC236}">
                  <a16:creationId xmlns:a16="http://schemas.microsoft.com/office/drawing/2014/main" id="{630E0BE2-1C1B-AA8E-5F87-F05F7E305D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" y="2037"/>
              <a:ext cx="1652" cy="1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There are many </a:t>
              </a:r>
              <a:br>
                <a:rPr lang="en-GB" sz="2400" dirty="0">
                  <a:solidFill>
                    <a:srgbClr val="000000"/>
                  </a:solidFill>
                  <a:latin typeface="+mj-lt"/>
                </a:rPr>
              </a:br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schemes for e+ </a:t>
              </a:r>
              <a:br>
                <a:rPr lang="en-GB" sz="2400" dirty="0">
                  <a:solidFill>
                    <a:srgbClr val="000000"/>
                  </a:solidFill>
                  <a:latin typeface="+mj-lt"/>
                </a:rPr>
              </a:br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acceleration – but </a:t>
              </a:r>
              <a:br>
                <a:rPr lang="en-GB" sz="2400" dirty="0">
                  <a:solidFill>
                    <a:srgbClr val="000000"/>
                  </a:solidFill>
                  <a:latin typeface="+mj-lt"/>
                </a:rPr>
              </a:br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currently, none can </a:t>
              </a:r>
              <a:br>
                <a:rPr lang="en-GB" sz="2400" dirty="0">
                  <a:solidFill>
                    <a:srgbClr val="000000"/>
                  </a:solidFill>
                  <a:latin typeface="+mj-lt"/>
                </a:rPr>
              </a:br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be tested </a:t>
              </a:r>
              <a:br>
                <a:rPr lang="en-GB" sz="2400" dirty="0">
                  <a:solidFill>
                    <a:srgbClr val="000000"/>
                  </a:solidFill>
                  <a:latin typeface="+mj-lt"/>
                </a:rPr>
              </a:br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experimentally.</a:t>
              </a:r>
            </a:p>
            <a:p>
              <a:endParaRPr lang="en-GB" sz="2400" dirty="0">
                <a:solidFill>
                  <a:srgbClr val="000000"/>
                </a:solidFill>
                <a:latin typeface="+mj-lt"/>
              </a:endParaRPr>
            </a:p>
            <a:p>
              <a:endParaRPr lang="en-GB" sz="2400" dirty="0">
                <a:solidFill>
                  <a:srgbClr val="000000"/>
                </a:solidFill>
                <a:latin typeface="+mj-lt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103E458-2078-D78D-8EE3-5C8E76AD549A}"/>
              </a:ext>
            </a:extLst>
          </p:cNvPr>
          <p:cNvGrpSpPr/>
          <p:nvPr/>
        </p:nvGrpSpPr>
        <p:grpSpPr>
          <a:xfrm>
            <a:off x="129813" y="3478207"/>
            <a:ext cx="2863421" cy="3046988"/>
            <a:chOff x="263347" y="1766971"/>
            <a:chExt cx="2863421" cy="3046988"/>
          </a:xfrm>
        </p:grpSpPr>
        <p:sp>
          <p:nvSpPr>
            <p:cNvPr id="13" name="Oval 8">
              <a:extLst>
                <a:ext uri="{FF2B5EF4-FFF2-40B4-BE49-F238E27FC236}">
                  <a16:creationId xmlns:a16="http://schemas.microsoft.com/office/drawing/2014/main" id="{8D1712BB-535B-7CE5-5056-075E57086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347" y="1908254"/>
              <a:ext cx="185738" cy="1603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9">
              <a:extLst>
                <a:ext uri="{FF2B5EF4-FFF2-40B4-BE49-F238E27FC236}">
                  <a16:creationId xmlns:a16="http://schemas.microsoft.com/office/drawing/2014/main" id="{8386FC12-08A8-B5B2-EFF9-FEFB8CA2D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077" y="1766971"/>
              <a:ext cx="2567691" cy="3046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Most involve some </a:t>
              </a:r>
            </a:p>
            <a:p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sort of shaping or  </a:t>
              </a:r>
            </a:p>
            <a:p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truncation of </a:t>
              </a:r>
            </a:p>
            <a:p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plasma to inhibit </a:t>
              </a:r>
            </a:p>
            <a:p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return flow of</a:t>
              </a:r>
            </a:p>
            <a:p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electrons from </a:t>
              </a:r>
            </a:p>
            <a:p>
              <a:r>
                <a:rPr lang="en-GB" sz="2400" dirty="0">
                  <a:solidFill>
                    <a:srgbClr val="000000"/>
                  </a:solidFill>
                  <a:latin typeface="+mj-lt"/>
                </a:rPr>
                <a:t>blowout.</a:t>
              </a:r>
            </a:p>
            <a:p>
              <a:endParaRPr lang="en-GB" sz="2400" dirty="0">
                <a:solidFill>
                  <a:srgbClr val="000000"/>
                </a:solidFill>
                <a:latin typeface="+mj-lt"/>
              </a:endParaRPr>
            </a:p>
          </p:txBody>
        </p:sp>
      </p:grp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C3276F7E-8D84-5A9D-482A-1B87B4F002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148"/>
          <a:stretch>
            <a:fillRect/>
          </a:stretch>
        </p:blipFill>
        <p:spPr>
          <a:xfrm>
            <a:off x="6645341" y="3448881"/>
            <a:ext cx="3874746" cy="3592989"/>
          </a:xfrm>
          <a:prstGeom prst="rect">
            <a:avLst/>
          </a:prstGeom>
        </p:spPr>
      </p:pic>
      <p:pic>
        <p:nvPicPr>
          <p:cNvPr id="10" name="Picture 9" descr="Chart, radar chart&#10;&#10;Description automatically generated">
            <a:extLst>
              <a:ext uri="{FF2B5EF4-FFF2-40B4-BE49-F238E27FC236}">
                <a16:creationId xmlns:a16="http://schemas.microsoft.com/office/drawing/2014/main" id="{30095E92-6D46-1366-879C-551FAFDC45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425"/>
          <a:stretch>
            <a:fillRect/>
          </a:stretch>
        </p:blipFill>
        <p:spPr>
          <a:xfrm>
            <a:off x="6645341" y="574193"/>
            <a:ext cx="3697697" cy="311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61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4"/>
          <p:cNvSpPr>
            <a:spLocks noGrp="1" noChangeArrowheads="1"/>
          </p:cNvSpPr>
          <p:nvPr>
            <p:ph type="title"/>
          </p:nvPr>
        </p:nvSpPr>
        <p:spPr>
          <a:xfrm>
            <a:off x="3515739" y="-66031"/>
            <a:ext cx="9144000" cy="114300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54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Positron Acceleration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AA4C7-82A7-CD4D-9A12-2FF818268F2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66726" y="1076969"/>
            <a:ext cx="999267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400" dirty="0">
                <a:solidFill>
                  <a:srgbClr val="000000"/>
                </a:solidFill>
                <a:latin typeface="+mj-lt"/>
              </a:rPr>
              <a:t>Even if one of these schemes proves to work reliably and reproducibly, they are </a:t>
            </a:r>
            <a:br>
              <a:rPr lang="en-GB" sz="2400" dirty="0">
                <a:solidFill>
                  <a:srgbClr val="000000"/>
                </a:solidFill>
                <a:latin typeface="+mj-lt"/>
              </a:rPr>
            </a:br>
            <a:r>
              <a:rPr lang="en-GB" sz="2400" dirty="0">
                <a:solidFill>
                  <a:srgbClr val="000000"/>
                </a:solidFill>
                <a:latin typeface="+mj-lt"/>
              </a:rPr>
              <a:t>generally not close to </a:t>
            </a:r>
          </a:p>
          <a:p>
            <a:r>
              <a:rPr lang="en-GB" sz="2400" dirty="0">
                <a:solidFill>
                  <a:srgbClr val="000000"/>
                </a:solidFill>
                <a:latin typeface="+mj-lt"/>
              </a:rPr>
              <a:t>collider regime.</a:t>
            </a:r>
          </a:p>
          <a:p>
            <a:endParaRPr lang="en-GB" sz="2800" dirty="0">
              <a:solidFill>
                <a:srgbClr val="000000"/>
              </a:solidFill>
              <a:latin typeface="Gill Sans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C66BA4D-36C9-6602-A57C-5597CECBD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0" y="6407335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3F4BA8D8-5EE4-47F8-F12B-E7BB32325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438" y="1508561"/>
            <a:ext cx="7772400" cy="5263899"/>
          </a:xfrm>
          <a:prstGeom prst="rect">
            <a:avLst/>
          </a:prstGeom>
        </p:spPr>
      </p:pic>
      <p:sp>
        <p:nvSpPr>
          <p:cNvPr id="3" name="Oval 8">
            <a:extLst>
              <a:ext uri="{FF2B5EF4-FFF2-40B4-BE49-F238E27FC236}">
                <a16:creationId xmlns:a16="http://schemas.microsoft.com/office/drawing/2014/main" id="{C7A58247-D0F6-BCAE-89BF-E584A81B1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908" y="1249672"/>
            <a:ext cx="185738" cy="16033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34371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479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Origin of HALHF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843" y="933200"/>
            <a:ext cx="11212853" cy="5528938"/>
          </a:xfrm>
        </p:spPr>
        <p:txBody>
          <a:bodyPr>
            <a:normAutofit lnSpcReduction="10000"/>
          </a:bodyPr>
          <a:lstStyle/>
          <a:p>
            <a:r>
              <a:rPr lang="en-US" sz="4000" dirty="0"/>
              <a:t>The basic idea is – there are enough problems with a PWFA e</a:t>
            </a:r>
            <a:r>
              <a:rPr lang="en-US" sz="4000" baseline="30000" dirty="0"/>
              <a:t>- </a:t>
            </a:r>
            <a:r>
              <a:rPr lang="en-US" sz="4000" dirty="0"/>
              <a:t>accelerator; e</a:t>
            </a:r>
            <a:r>
              <a:rPr lang="en-US" sz="4000" baseline="30000" dirty="0"/>
              <a:t>+</a:t>
            </a:r>
            <a:r>
              <a:rPr lang="en-US" sz="4000" dirty="0"/>
              <a:t> is even more difficult. Bypass this for </a:t>
            </a:r>
            <a:r>
              <a:rPr lang="en-US" sz="4000" dirty="0" err="1"/>
              <a:t>e</a:t>
            </a:r>
            <a:r>
              <a:rPr lang="en-US" sz="4000" baseline="30000" dirty="0" err="1"/>
              <a:t>+</a:t>
            </a:r>
            <a:r>
              <a:rPr lang="en-US" sz="4000" dirty="0" err="1"/>
              <a:t>e</a:t>
            </a:r>
            <a:r>
              <a:rPr lang="en-US" sz="4000" baseline="30000" dirty="0"/>
              <a:t>-</a:t>
            </a:r>
            <a:r>
              <a:rPr lang="en-US" sz="4000" dirty="0"/>
              <a:t> collider by using conventional </a:t>
            </a:r>
            <a:r>
              <a:rPr lang="en-US" sz="4000" dirty="0" err="1"/>
              <a:t>linac</a:t>
            </a:r>
            <a:r>
              <a:rPr lang="en-US" sz="4000" dirty="0"/>
              <a:t> for e</a:t>
            </a:r>
            <a:r>
              <a:rPr lang="en-US" sz="4000" baseline="30000" dirty="0"/>
              <a:t>+</a:t>
            </a:r>
            <a:r>
              <a:rPr lang="en-US" sz="4000" dirty="0"/>
              <a:t>.</a:t>
            </a:r>
          </a:p>
          <a:p>
            <a:r>
              <a:rPr lang="en-US" sz="4000" dirty="0"/>
              <a:t>For this to be attractive financially, conventional </a:t>
            </a:r>
            <a:r>
              <a:rPr lang="en-US" sz="4000" dirty="0" err="1"/>
              <a:t>linac</a:t>
            </a:r>
            <a:r>
              <a:rPr lang="en-US" sz="4000" dirty="0"/>
              <a:t> must be low energy =&gt; </a:t>
            </a:r>
            <a:r>
              <a:rPr lang="en-US" sz="4000" dirty="0">
                <a:solidFill>
                  <a:srgbClr val="FF0000"/>
                </a:solidFill>
              </a:rPr>
              <a:t>asymmetric energy </a:t>
            </a:r>
            <a:r>
              <a:rPr lang="en-US" sz="4000" dirty="0"/>
              <a:t>machine.</a:t>
            </a:r>
          </a:p>
          <a:p>
            <a:r>
              <a:rPr lang="en-US" sz="4000" dirty="0"/>
              <a:t>This requirement led to (at least for us) unexpected directions – the more </a:t>
            </a:r>
            <a:r>
              <a:rPr lang="en-US" sz="4000" dirty="0">
                <a:solidFill>
                  <a:srgbClr val="FF0000"/>
                </a:solidFill>
              </a:rPr>
              <a:t>asymmetric</a:t>
            </a:r>
            <a:r>
              <a:rPr lang="en-US" sz="4000" dirty="0"/>
              <a:t> the machine became, the better!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38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Relativistic Refresher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553" y="4742905"/>
            <a:ext cx="11519263" cy="5260975"/>
          </a:xfrm>
        </p:spPr>
        <p:txBody>
          <a:bodyPr>
            <a:normAutofit/>
          </a:bodyPr>
          <a:lstStyle/>
          <a:p>
            <a:r>
              <a:rPr lang="en-US" sz="3600" dirty="0"/>
              <a:t>We thought that the optimum (see later) for </a:t>
            </a:r>
            <a:r>
              <a:rPr lang="en-US" sz="3600" dirty="0" err="1"/>
              <a:t>E</a:t>
            </a:r>
            <a:r>
              <a:rPr lang="en-US" sz="3600" baseline="-25000" dirty="0" err="1"/>
              <a:t>cm</a:t>
            </a:r>
            <a:r>
              <a:rPr lang="en-US" sz="3600" dirty="0"/>
              <a:t> = 250 GeV is to pick E</a:t>
            </a:r>
            <a:r>
              <a:rPr lang="en-US" sz="3600" baseline="-25000" dirty="0"/>
              <a:t>e</a:t>
            </a:r>
            <a:r>
              <a:rPr lang="en-US" sz="3600" dirty="0"/>
              <a:t> = 500 GeV, E</a:t>
            </a:r>
            <a:r>
              <a:rPr lang="en-US" sz="3600" baseline="-25000" dirty="0"/>
              <a:t>p</a:t>
            </a:r>
            <a:r>
              <a:rPr lang="en-US" sz="3600" dirty="0"/>
              <a:t>= 31 GeV, which gives a boost in the electron direction of </a:t>
            </a:r>
            <a:r>
              <a:rPr lang="en-US" sz="3600" dirty="0">
                <a:latin typeface="Symbol" pitchFamily="2" charset="2"/>
              </a:rPr>
              <a:t>g</a:t>
            </a:r>
            <a:r>
              <a:rPr lang="en-US" sz="3600" dirty="0"/>
              <a:t> ~ 2.13.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E14AA888-5769-B95C-1C3B-5C9A1AA9B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610" y="884588"/>
            <a:ext cx="5922351" cy="381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9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Power Efficiency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0" y="1032880"/>
            <a:ext cx="11162091" cy="5260975"/>
          </a:xfrm>
        </p:spPr>
        <p:txBody>
          <a:bodyPr>
            <a:normAutofit/>
          </a:bodyPr>
          <a:lstStyle/>
          <a:p>
            <a:r>
              <a:rPr lang="en-US" dirty="0"/>
              <a:t>Asymmetric machines less energy efficient than symmetric – energy lost “in accelerating the </a:t>
            </a:r>
            <a:r>
              <a:rPr lang="en-US" dirty="0" err="1"/>
              <a:t>C.o.M.</a:t>
            </a:r>
            <a:r>
              <a:rPr lang="en-US" dirty="0"/>
              <a:t>” For equal bunch charges =&gt; 2.5 times more power required for same </a:t>
            </a:r>
            <a:r>
              <a:rPr lang="en-US" dirty="0" err="1"/>
              <a:t>C.o.M.</a:t>
            </a:r>
            <a:r>
              <a:rPr lang="en-US" dirty="0"/>
              <a:t> energy.</a:t>
            </a:r>
          </a:p>
          <a:p>
            <a:r>
              <a:rPr lang="en-US" dirty="0"/>
              <a:t>Can be reduced by introducing asymmetry into beam charges – increase charge of low-energy beam and decrease high-energy </a:t>
            </a:r>
            <a:r>
              <a:rPr lang="en-US" dirty="0" err="1"/>
              <a:t>s.t.</a:t>
            </a:r>
            <a:r>
              <a:rPr lang="en-US" dirty="0"/>
              <a:t> N</a:t>
            </a:r>
            <a:r>
              <a:rPr lang="en-US" baseline="30000" dirty="0"/>
              <a:t>2</a:t>
            </a:r>
            <a:r>
              <a:rPr lang="en-US" dirty="0"/>
              <a:t> = </a:t>
            </a:r>
            <a:r>
              <a:rPr lang="en-US" dirty="0" err="1"/>
              <a:t>N</a:t>
            </a:r>
            <a:r>
              <a:rPr lang="en-US" baseline="-25000" dirty="0" err="1"/>
              <a:t>e</a:t>
            </a:r>
            <a:r>
              <a:rPr lang="en-US" dirty="0" err="1"/>
              <a:t>N</a:t>
            </a:r>
            <a:r>
              <a:rPr lang="en-US" baseline="-25000" dirty="0" err="1"/>
              <a:t>p</a:t>
            </a:r>
            <a:r>
              <a:rPr lang="en-US" dirty="0"/>
              <a:t> constant =&gt; </a:t>
            </a:r>
            <a:r>
              <a:rPr lang="en-US" dirty="0">
                <a:latin typeface="Lucida Blackletter" pitchFamily="2" charset="77"/>
              </a:rPr>
              <a:t>L</a:t>
            </a:r>
            <a:r>
              <a:rPr lang="en-US" dirty="0"/>
              <a:t> conserved.</a:t>
            </a:r>
          </a:p>
          <a:p>
            <a:r>
              <a:rPr lang="en-US" dirty="0"/>
              <a:t>P/P</a:t>
            </a:r>
            <a:r>
              <a:rPr lang="en-US" baseline="-25000" dirty="0"/>
              <a:t>0</a:t>
            </a:r>
            <a:r>
              <a:rPr lang="en-US" dirty="0"/>
              <a:t> = (</a:t>
            </a:r>
            <a:r>
              <a:rPr lang="en-US" dirty="0" err="1"/>
              <a:t>N</a:t>
            </a:r>
            <a:r>
              <a:rPr lang="en-US" baseline="-25000" dirty="0" err="1"/>
              <a:t>e</a:t>
            </a:r>
            <a:r>
              <a:rPr lang="en-US" dirty="0" err="1"/>
              <a:t>E</a:t>
            </a:r>
            <a:r>
              <a:rPr lang="en-US" baseline="-25000" dirty="0" err="1"/>
              <a:t>e</a:t>
            </a:r>
            <a:r>
              <a:rPr lang="en-US" dirty="0" err="1"/>
              <a:t>+N</a:t>
            </a:r>
            <a:r>
              <a:rPr lang="en-US" baseline="-25000" dirty="0" err="1"/>
              <a:t>p</a:t>
            </a:r>
            <a:r>
              <a:rPr lang="en-US" dirty="0" err="1"/>
              <a:t>E</a:t>
            </a:r>
            <a:r>
              <a:rPr lang="en-US" baseline="-25000" dirty="0" err="1"/>
              <a:t>p</a:t>
            </a:r>
            <a:r>
              <a:rPr lang="en-US" dirty="0"/>
              <a:t>)/(N*sqrt(s))</a:t>
            </a:r>
          </a:p>
          <a:p>
            <a:r>
              <a:rPr lang="en-US" dirty="0"/>
              <a:t>Optimum is to scale e</a:t>
            </a:r>
            <a:r>
              <a:rPr lang="en-US" baseline="30000" dirty="0"/>
              <a:t>+</a:t>
            </a:r>
            <a:r>
              <a:rPr lang="en-US" dirty="0"/>
              <a:t> charge by sqrt(s)/(2E</a:t>
            </a:r>
            <a:r>
              <a:rPr lang="en-US" baseline="-25000" dirty="0"/>
              <a:t>p</a:t>
            </a:r>
            <a:r>
              <a:rPr lang="en-US" dirty="0"/>
              <a:t>), i.e. factor ~ 4. </a:t>
            </a:r>
          </a:p>
          <a:p>
            <a:r>
              <a:rPr lang="en-US" dirty="0"/>
              <a:t>Producing so many e</a:t>
            </a:r>
            <a:r>
              <a:rPr lang="en-US" baseline="30000" dirty="0"/>
              <a:t>+</a:t>
            </a:r>
            <a:r>
              <a:rPr lang="en-US" dirty="0"/>
              <a:t> problematic – compromise by scaling by factor 2 (2*e</a:t>
            </a:r>
            <a:r>
              <a:rPr lang="en-US" baseline="30000" dirty="0"/>
              <a:t>+</a:t>
            </a:r>
            <a:r>
              <a:rPr lang="en-US" dirty="0"/>
              <a:t>, ½* e</a:t>
            </a:r>
            <a:r>
              <a:rPr lang="en-US" baseline="30000" dirty="0"/>
              <a:t>-</a:t>
            </a:r>
            <a:r>
              <a:rPr lang="en-US" dirty="0"/>
              <a:t>). </a:t>
            </a:r>
          </a:p>
          <a:p>
            <a:r>
              <a:rPr lang="en-US" dirty="0">
                <a:solidFill>
                  <a:srgbClr val="FF0000"/>
                </a:solidFill>
              </a:rPr>
              <a:t>Reduces power increase to 1.25. Also reduces bunch charge in PWFA arm.</a:t>
            </a:r>
          </a:p>
          <a:p>
            <a:pPr lvl="1"/>
            <a:endParaRPr lang="en-US" sz="2800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1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Emittance reduction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1032880"/>
            <a:ext cx="10515600" cy="5260975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16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C379A01-5191-3D5B-1CB1-25425FA3181E}"/>
              </a:ext>
            </a:extLst>
          </p:cNvPr>
          <p:cNvSpPr txBox="1">
            <a:spLocks/>
          </p:cNvSpPr>
          <p:nvPr/>
        </p:nvSpPr>
        <p:spPr>
          <a:xfrm>
            <a:off x="490330" y="1032880"/>
            <a:ext cx="11162091" cy="526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Geometric emittance of bunch scales with 1/E .</a:t>
            </a:r>
          </a:p>
          <a:p>
            <a:r>
              <a:rPr lang="en-US" sz="3200" dirty="0"/>
              <a:t>Lower-energy e</a:t>
            </a:r>
            <a:r>
              <a:rPr lang="en-US" sz="3200" baseline="30000" dirty="0"/>
              <a:t>+</a:t>
            </a:r>
            <a:r>
              <a:rPr lang="en-US" sz="3200" dirty="0"/>
              <a:t> beam must have smaller </a:t>
            </a:r>
            <a:r>
              <a:rPr lang="en-US" sz="3200" dirty="0">
                <a:latin typeface="Symbol" pitchFamily="2" charset="2"/>
              </a:rPr>
              <a:t>b</a:t>
            </a:r>
            <a:r>
              <a:rPr lang="en-US" sz="3200" dirty="0"/>
              <a:t> function at I.P. – use </a:t>
            </a:r>
            <a:r>
              <a:rPr lang="en-US" sz="3200" dirty="0">
                <a:latin typeface="Symbol" pitchFamily="2" charset="2"/>
              </a:rPr>
              <a:t>b</a:t>
            </a:r>
            <a:r>
              <a:rPr lang="en-US" sz="3200" baseline="-25000" dirty="0"/>
              <a:t>x</a:t>
            </a:r>
            <a:r>
              <a:rPr lang="en-US" sz="3200" dirty="0">
                <a:latin typeface="Symbol" pitchFamily="2" charset="2"/>
              </a:rPr>
              <a:t> /b</a:t>
            </a:r>
            <a:r>
              <a:rPr lang="en-US" sz="3200" baseline="-25000" dirty="0"/>
              <a:t>y </a:t>
            </a:r>
            <a:r>
              <a:rPr lang="en-US" sz="3200" dirty="0"/>
              <a:t>=</a:t>
            </a:r>
            <a:r>
              <a:rPr lang="en-US" sz="3200" baseline="-25000" dirty="0"/>
              <a:t> </a:t>
            </a:r>
            <a:r>
              <a:rPr lang="en-US" sz="3200" dirty="0"/>
              <a:t>3.3/0.1</a:t>
            </a:r>
            <a:r>
              <a:rPr lang="en-US" sz="3200" baseline="-25000" dirty="0"/>
              <a:t> </a:t>
            </a:r>
            <a:r>
              <a:rPr lang="en-US" sz="3200" dirty="0"/>
              <a:t>mm</a:t>
            </a:r>
            <a:r>
              <a:rPr lang="en-US" sz="3200" baseline="-25000" dirty="0"/>
              <a:t> </a:t>
            </a:r>
            <a:r>
              <a:rPr lang="en-US" sz="3200" dirty="0"/>
              <a:t>c.f. CLIC 4.0/0.1 mm. </a:t>
            </a:r>
            <a:endParaRPr lang="en-US" sz="3200" baseline="-25000" dirty="0"/>
          </a:p>
          <a:p>
            <a:r>
              <a:rPr lang="en-US" sz="3200" dirty="0"/>
              <a:t>In contrast, high-energy e</a:t>
            </a:r>
            <a:r>
              <a:rPr lang="en-US" sz="3200" baseline="30000" dirty="0"/>
              <a:t>-</a:t>
            </a:r>
            <a:r>
              <a:rPr lang="en-US" sz="3200" dirty="0"/>
              <a:t> beam - </a:t>
            </a:r>
            <a:r>
              <a:rPr lang="en-US" sz="3200" dirty="0">
                <a:latin typeface="Symbol" pitchFamily="2" charset="2"/>
              </a:rPr>
              <a:t>b</a:t>
            </a:r>
            <a:r>
              <a:rPr lang="en-US" sz="3200" dirty="0"/>
              <a:t> function can be increased, which could reduce complexity of BDS.</a:t>
            </a:r>
          </a:p>
          <a:p>
            <a:r>
              <a:rPr lang="en-US" sz="3200" dirty="0"/>
              <a:t>More interesting is to increase the e</a:t>
            </a:r>
            <a:r>
              <a:rPr lang="en-US" sz="3200" baseline="30000" dirty="0"/>
              <a:t>-</a:t>
            </a:r>
            <a:r>
              <a:rPr lang="en-US" sz="3200" dirty="0"/>
              <a:t> emittance AND reduce the </a:t>
            </a:r>
            <a:r>
              <a:rPr lang="en-US" sz="3200" dirty="0">
                <a:latin typeface="Symbol" pitchFamily="2" charset="2"/>
              </a:rPr>
              <a:t>b</a:t>
            </a:r>
            <a:r>
              <a:rPr lang="en-US" sz="3200" dirty="0"/>
              <a:t> function =&gt; normalized emittance can be 16 times higher for the same </a:t>
            </a:r>
            <a:r>
              <a:rPr lang="en-US" sz="3200" dirty="0">
                <a:latin typeface="Lucida Blackletter" pitchFamily="2" charset="77"/>
              </a:rPr>
              <a:t>L =&gt; </a:t>
            </a:r>
            <a:r>
              <a:rPr lang="en-US" sz="3200" dirty="0"/>
              <a:t>increased tolerances in PWFA arm.</a:t>
            </a:r>
          </a:p>
          <a:p>
            <a:r>
              <a:rPr lang="en-US" sz="3200" dirty="0"/>
              <a:t>Beam-beam focusing effect on </a:t>
            </a:r>
            <a:r>
              <a:rPr lang="en-US" sz="3200" dirty="0">
                <a:latin typeface="Lucida Blackletter" pitchFamily="2" charset="77"/>
              </a:rPr>
              <a:t>L</a:t>
            </a:r>
            <a:r>
              <a:rPr lang="en-US" sz="3200" dirty="0"/>
              <a:t> must be simulated with Guinea Pig. </a:t>
            </a:r>
          </a:p>
          <a:p>
            <a:pPr marL="457200" lvl="1" indent="0">
              <a:buNone/>
            </a:pPr>
            <a:endParaRPr lang="en-US" sz="3200" dirty="0"/>
          </a:p>
          <a:p>
            <a:pPr lvl="1"/>
            <a:endParaRPr lang="en-US" sz="3200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67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HALHF Layout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17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1E06FC7-595D-1B33-EE42-17E4924F089E}"/>
              </a:ext>
            </a:extLst>
          </p:cNvPr>
          <p:cNvGrpSpPr/>
          <p:nvPr/>
        </p:nvGrpSpPr>
        <p:grpSpPr>
          <a:xfrm>
            <a:off x="10550434" y="4585061"/>
            <a:ext cx="1451781" cy="830997"/>
            <a:chOff x="10093229" y="3997233"/>
            <a:chExt cx="1451781" cy="83099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62EADA1-C8D7-C0E2-5478-E9FBBCA848BC}"/>
                </a:ext>
              </a:extLst>
            </p:cNvPr>
            <p:cNvCxnSpPr/>
            <p:nvPr/>
          </p:nvCxnSpPr>
          <p:spPr>
            <a:xfrm>
              <a:off x="10123714" y="4127863"/>
              <a:ext cx="744583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96A53C5-3208-355F-09B5-466CF7751413}"/>
                </a:ext>
              </a:extLst>
            </p:cNvPr>
            <p:cNvCxnSpPr/>
            <p:nvPr/>
          </p:nvCxnSpPr>
          <p:spPr>
            <a:xfrm>
              <a:off x="10132421" y="4319452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0D519-271B-BA77-B99A-3B1A5AB20C8B}"/>
                </a:ext>
              </a:extLst>
            </p:cNvPr>
            <p:cNvCxnSpPr/>
            <p:nvPr/>
          </p:nvCxnSpPr>
          <p:spPr>
            <a:xfrm>
              <a:off x="10154191" y="4511041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1122303-A967-B8CD-4D90-D99ED6335252}"/>
                </a:ext>
              </a:extLst>
            </p:cNvPr>
            <p:cNvCxnSpPr/>
            <p:nvPr/>
          </p:nvCxnSpPr>
          <p:spPr>
            <a:xfrm>
              <a:off x="10123709" y="4506685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58824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64F35A5-68CA-8EC3-4369-9EB5034263F9}"/>
                </a:ext>
              </a:extLst>
            </p:cNvPr>
            <p:cNvCxnSpPr/>
            <p:nvPr/>
          </p:nvCxnSpPr>
          <p:spPr>
            <a:xfrm>
              <a:off x="10158545" y="4698278"/>
              <a:ext cx="744583" cy="0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ED83EAC-0F50-B216-49A5-1335451B26A2}"/>
                </a:ext>
              </a:extLst>
            </p:cNvPr>
            <p:cNvCxnSpPr/>
            <p:nvPr/>
          </p:nvCxnSpPr>
          <p:spPr>
            <a:xfrm>
              <a:off x="10093229" y="4698274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36078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568126-D97F-4717-EB5E-37FB65B9D663}"/>
                </a:ext>
              </a:extLst>
            </p:cNvPr>
            <p:cNvSpPr txBox="1"/>
            <p:nvPr/>
          </p:nvSpPr>
          <p:spPr>
            <a:xfrm>
              <a:off x="10922724" y="3997233"/>
              <a:ext cx="6222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e-</a:t>
              </a:r>
            </a:p>
            <a:p>
              <a:r>
                <a:rPr lang="en-US" sz="1200" dirty="0"/>
                <a:t>e+</a:t>
              </a:r>
            </a:p>
            <a:p>
              <a:r>
                <a:rPr lang="en-US" sz="1200" dirty="0"/>
                <a:t>e+ BDS</a:t>
              </a:r>
            </a:p>
            <a:p>
              <a:r>
                <a:rPr lang="en-US" sz="1200" dirty="0"/>
                <a:t>e- BDS</a:t>
              </a:r>
            </a:p>
          </p:txBody>
        </p:sp>
      </p:grpSp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D96B22B5-7FD4-7C48-E664-BF11F0BE1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69" y="1680911"/>
            <a:ext cx="11508738" cy="29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51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401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But hang on…..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75819"/>
            <a:ext cx="5168347" cy="5639452"/>
          </a:xfrm>
        </p:spPr>
        <p:txBody>
          <a:bodyPr>
            <a:normAutofit/>
          </a:bodyPr>
          <a:lstStyle/>
          <a:p>
            <a:r>
              <a:rPr lang="en-US" sz="4200" dirty="0"/>
              <a:t>HALHF Collaboration </a:t>
            </a:r>
            <a:br>
              <a:rPr lang="en-US" sz="4200" dirty="0"/>
            </a:br>
            <a:r>
              <a:rPr lang="en-US" sz="4200" dirty="0"/>
              <a:t>“kick-off” meeting </a:t>
            </a:r>
            <a:br>
              <a:rPr lang="en-US" sz="4200" dirty="0"/>
            </a:br>
            <a:r>
              <a:rPr lang="en-US" sz="4200" dirty="0"/>
              <a:t>@ DESY 23/10/23. </a:t>
            </a:r>
            <a:br>
              <a:rPr lang="en-US" sz="4200" dirty="0"/>
            </a:br>
            <a:r>
              <a:rPr lang="en-US" sz="4200" dirty="0"/>
              <a:t>Attendance ~ 50.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A screenshot of a calendar&#10;&#10;Description automatically generated">
            <a:extLst>
              <a:ext uri="{FF2B5EF4-FFF2-40B4-BE49-F238E27FC236}">
                <a16:creationId xmlns:a16="http://schemas.microsoft.com/office/drawing/2014/main" id="{5400B522-3E6D-3816-8B7E-2865E27A0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65" y="3240857"/>
            <a:ext cx="3602803" cy="343147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B810F3D-3E86-E266-06F6-7BA955417B52}"/>
              </a:ext>
            </a:extLst>
          </p:cNvPr>
          <p:cNvGrpSpPr/>
          <p:nvPr/>
        </p:nvGrpSpPr>
        <p:grpSpPr>
          <a:xfrm>
            <a:off x="5599049" y="935455"/>
            <a:ext cx="6407421" cy="5639452"/>
            <a:chOff x="5599049" y="869195"/>
            <a:chExt cx="6407421" cy="5639452"/>
          </a:xfrm>
        </p:grpSpPr>
        <p:sp>
          <p:nvSpPr>
            <p:cNvPr id="4" name="Content Placeholder 2">
              <a:extLst>
                <a:ext uri="{FF2B5EF4-FFF2-40B4-BE49-F238E27FC236}">
                  <a16:creationId xmlns:a16="http://schemas.microsoft.com/office/drawing/2014/main" id="{29DBA4D4-D318-2C2E-23D4-A23DB7096E38}"/>
                </a:ext>
              </a:extLst>
            </p:cNvPr>
            <p:cNvSpPr txBox="1">
              <a:spLocks/>
            </p:cNvSpPr>
            <p:nvPr/>
          </p:nvSpPr>
          <p:spPr>
            <a:xfrm>
              <a:off x="5599049" y="869195"/>
              <a:ext cx="6407421" cy="563945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4200" dirty="0"/>
                <a:t>HALHF Workshop </a:t>
              </a:r>
              <a:br>
                <a:rPr lang="en-US" sz="4200" dirty="0"/>
              </a:br>
              <a:r>
                <a:rPr lang="en-US" sz="4200" dirty="0"/>
                <a:t>@ Oslo 4-5/4/24. </a:t>
              </a:r>
              <a:br>
                <a:rPr lang="en-US" sz="4200" dirty="0"/>
              </a:br>
              <a:r>
                <a:rPr lang="en-US" sz="4200" dirty="0"/>
                <a:t>Attendance ~ 30 </a:t>
              </a:r>
              <a:r>
                <a:rPr lang="en-US" sz="2000" dirty="0"/>
                <a:t>(</a:t>
              </a:r>
              <a:r>
                <a:rPr lang="en-US" sz="2400" dirty="0"/>
                <a:t>physical+ Zoom).</a:t>
              </a:r>
            </a:p>
            <a:p>
              <a:endParaRPr lang="en-US" sz="2400" dirty="0"/>
            </a:p>
            <a:p>
              <a:endParaRPr lang="en-US" sz="2400" dirty="0"/>
            </a:p>
            <a:p>
              <a:endParaRPr lang="en-US" sz="2400" dirty="0"/>
            </a:p>
            <a:p>
              <a:pPr marL="0" indent="0">
                <a:buNone/>
              </a:pPr>
              <a:endParaRPr lang="en-US" sz="2400" dirty="0"/>
            </a:p>
            <a:p>
              <a:endParaRPr lang="en-US" sz="2400" dirty="0"/>
            </a:p>
            <a:p>
              <a:endParaRPr lang="en-US" sz="2400" dirty="0"/>
            </a:p>
            <a:p>
              <a:endParaRPr lang="en-US" sz="2400" dirty="0"/>
            </a:p>
            <a:p>
              <a:pPr marL="0" indent="0">
                <a:buNone/>
              </a:pPr>
              <a:endParaRPr lang="en-US" sz="1800" dirty="0"/>
            </a:p>
            <a:p>
              <a:pPr marL="0" indent="0">
                <a:buNone/>
              </a:pPr>
              <a:endParaRPr lang="en-US" sz="1800" dirty="0"/>
            </a:p>
            <a:p>
              <a:pPr marL="0" indent="0">
                <a:buNone/>
              </a:pPr>
              <a:r>
                <a:rPr lang="en-US" sz="1800" dirty="0"/>
                <a:t>https://</a:t>
              </a:r>
              <a:r>
                <a:rPr lang="en-US" sz="1800" dirty="0" err="1"/>
                <a:t>indico.cern.ch</a:t>
              </a:r>
              <a:r>
                <a:rPr lang="en-US" sz="1800" dirty="0"/>
                <a:t>/event/1370201/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n-US" dirty="0"/>
            </a:p>
            <a:p>
              <a:endParaRPr lang="en-US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dirty="0"/>
            </a:p>
          </p:txBody>
        </p:sp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0F5AB88D-9204-9FC4-3CE6-E6F2BFEC14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7704" y="2424963"/>
              <a:ext cx="5536096" cy="3689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4689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43DA4-F5EC-C142-DCBC-0D24322D2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395C3A48-39FD-2B33-0DB1-A382764141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54"/>
          <a:stretch/>
        </p:blipFill>
        <p:spPr>
          <a:xfrm>
            <a:off x="356466" y="860479"/>
            <a:ext cx="10515600" cy="56394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5B00F3-6E0D-220C-9068-FE4D448D2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9401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Second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A3EBD-5A72-D0E1-C91A-219D89BE8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85852"/>
            <a:ext cx="10729604" cy="56394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 descr="A black and orange logo&#10;&#10;Description automatically generated">
            <a:extLst>
              <a:ext uri="{FF2B5EF4-FFF2-40B4-BE49-F238E27FC236}">
                <a16:creationId xmlns:a16="http://schemas.microsoft.com/office/drawing/2014/main" id="{789BFD45-8CB9-06A2-E843-C009860E7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167" y="967489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A1D640-C55F-72BE-58D9-9ED569DA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412" y="6519958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E8F56-B528-3AE8-40DC-D7C8142DB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506" y="7689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Asymmetric Linear Higgs </a:t>
            </a:r>
            <a:br>
              <a:rPr lang="en-US" sz="4600" b="1" dirty="0">
                <a:solidFill>
                  <a:srgbClr val="FF0000"/>
                </a:solidFill>
              </a:rPr>
            </a:br>
            <a:r>
              <a:rPr lang="en-US" sz="4600" b="1" dirty="0">
                <a:solidFill>
                  <a:srgbClr val="FF0000"/>
                </a:solidFill>
              </a:rPr>
              <a:t>Factory (HALHF)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8239FD56-E50D-689F-A3A9-6E5A6A1D4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138" y="6139891"/>
            <a:ext cx="2217968" cy="5681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7CA69E-8CFC-EE9E-4C4A-648E367BB7B1}"/>
              </a:ext>
            </a:extLst>
          </p:cNvPr>
          <p:cNvSpPr txBox="1"/>
          <p:nvPr/>
        </p:nvSpPr>
        <p:spPr>
          <a:xfrm>
            <a:off x="8796718" y="6374254"/>
            <a:ext cx="2307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arxiv.org</a:t>
            </a:r>
            <a:r>
              <a:rPr lang="en-US" sz="1400" dirty="0"/>
              <a:t>/2303.10150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339B64-FDA1-8C74-0411-23D17955E599}"/>
              </a:ext>
            </a:extLst>
          </p:cNvPr>
          <p:cNvGrpSpPr/>
          <p:nvPr/>
        </p:nvGrpSpPr>
        <p:grpSpPr>
          <a:xfrm>
            <a:off x="1275522" y="1365222"/>
            <a:ext cx="8955156" cy="4883772"/>
            <a:chOff x="1275522" y="1365222"/>
            <a:chExt cx="8955156" cy="488377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8DE8635-8A84-83D0-D5B8-D0032D777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3311214" y="-670470"/>
              <a:ext cx="4883772" cy="895515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2E4512A-AD38-5AAC-1FB4-C037B7821285}"/>
                </a:ext>
              </a:extLst>
            </p:cNvPr>
            <p:cNvSpPr txBox="1"/>
            <p:nvPr/>
          </p:nvSpPr>
          <p:spPr>
            <a:xfrm>
              <a:off x="6017402" y="1533394"/>
              <a:ext cx="7995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chemeClr val="accent1"/>
                  </a:solidFill>
                </a:rPr>
                <a:t>ILC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357CC5-77B8-6646-D030-E5B9087CE75A}"/>
              </a:ext>
            </a:extLst>
          </p:cNvPr>
          <p:cNvGrpSpPr/>
          <p:nvPr/>
        </p:nvGrpSpPr>
        <p:grpSpPr>
          <a:xfrm>
            <a:off x="1163910" y="-940904"/>
            <a:ext cx="10842562" cy="8886725"/>
            <a:chOff x="1481960" y="-693275"/>
            <a:chExt cx="10182293" cy="863909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D5C7091-5368-B2D1-B0D2-6C086BEE50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60" y="-693275"/>
              <a:ext cx="8628992" cy="863909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DE3B5C4-813E-BB16-761B-9E055739E814}"/>
                </a:ext>
              </a:extLst>
            </p:cNvPr>
            <p:cNvSpPr txBox="1"/>
            <p:nvPr/>
          </p:nvSpPr>
          <p:spPr>
            <a:xfrm>
              <a:off x="10416796" y="3279228"/>
              <a:ext cx="124745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CEPC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274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AD3B7-C616-A84E-59E7-1BC23D21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015" y="435376"/>
            <a:ext cx="11581563" cy="13255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ABEL: The Adaptable Beginning-to-End Linac simulation framework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8C39A4-4F5F-A497-25A2-5B8CEF25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20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F72202-BEB4-60F4-0100-74D506D1A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1052"/>
            <a:ext cx="7924800" cy="45061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345F1A-C51C-5B46-A9AD-1EA4F5B9BA04}"/>
              </a:ext>
            </a:extLst>
          </p:cNvPr>
          <p:cNvSpPr txBox="1"/>
          <p:nvPr/>
        </p:nvSpPr>
        <p:spPr>
          <a:xfrm>
            <a:off x="7982857" y="1352758"/>
            <a:ext cx="39624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 start-to-end simulation framework, using OpenPMD</a:t>
            </a:r>
          </a:p>
          <a:p>
            <a:endParaRPr lang="en-GB" sz="1600" dirty="0"/>
          </a:p>
          <a:p>
            <a:r>
              <a:rPr lang="en-GB" sz="1600" dirty="0"/>
              <a:t>Adaptable implementations </a:t>
            </a:r>
            <a:br>
              <a:rPr lang="en-GB" sz="1600" dirty="0"/>
            </a:br>
            <a:r>
              <a:rPr lang="en-GB" sz="1600" dirty="0"/>
              <a:t>— choose fidelity versus speed for each subsystem</a:t>
            </a:r>
          </a:p>
          <a:p>
            <a:endParaRPr lang="en-GB" sz="1600" dirty="0"/>
          </a:p>
          <a:p>
            <a:r>
              <a:rPr lang="en-GB" sz="1600" dirty="0"/>
              <a:t>Running other codes via wrappers (also submits HPC jobs etc.)</a:t>
            </a:r>
            <a:br>
              <a:rPr lang="en-GB" sz="1600" dirty="0"/>
            </a:br>
            <a:r>
              <a:rPr lang="en-GB" sz="1600" dirty="0"/>
              <a:t>— HiPACE++, WakeT, ImpactX, GUINEAPIG, ELEGANT, CLICopti</a:t>
            </a:r>
          </a:p>
          <a:p>
            <a:endParaRPr lang="en-GB" sz="1600" dirty="0"/>
          </a:p>
          <a:p>
            <a:r>
              <a:rPr lang="en-GB" sz="1600" dirty="0"/>
              <a:t>Run simulations as experiments</a:t>
            </a:r>
            <a:br>
              <a:rPr lang="en-GB" sz="1600" dirty="0"/>
            </a:br>
            <a:r>
              <a:rPr lang="en-GB" sz="1600" dirty="0"/>
              <a:t>— run simulations with multiple shots, incl. random jitter</a:t>
            </a:r>
            <a:br>
              <a:rPr lang="en-GB" sz="1600" dirty="0"/>
            </a:br>
            <a:r>
              <a:rPr lang="en-GB" sz="1600" dirty="0"/>
              <a:t>— perform automated scans (one-liner)</a:t>
            </a:r>
            <a:br>
              <a:rPr lang="en-GB" sz="1600" dirty="0"/>
            </a:br>
            <a:r>
              <a:rPr lang="en-GB" sz="1600" dirty="0"/>
              <a:t>— perform parameter optimisations</a:t>
            </a:r>
          </a:p>
          <a:p>
            <a:endParaRPr lang="en-GB" sz="1600" dirty="0"/>
          </a:p>
          <a:p>
            <a:r>
              <a:rPr lang="en-GB" sz="1600" dirty="0"/>
              <a:t>“System code” (term borrowed from e.g. fusion)</a:t>
            </a:r>
            <a:br>
              <a:rPr lang="en-GB" sz="1600" dirty="0"/>
            </a:br>
            <a:r>
              <a:rPr lang="en-GB" sz="1600" dirty="0"/>
              <a:t>— integrated cost modelling</a:t>
            </a:r>
            <a:br>
              <a:rPr lang="en-GB" sz="1600" dirty="0"/>
            </a:br>
            <a:r>
              <a:rPr lang="en-GB" sz="1600" dirty="0"/>
              <a:t>— machine layouts</a:t>
            </a:r>
          </a:p>
          <a:p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4C740F-B7FC-C928-7103-341733C82B4A}"/>
              </a:ext>
            </a:extLst>
          </p:cNvPr>
          <p:cNvSpPr txBox="1"/>
          <p:nvPr/>
        </p:nvSpPr>
        <p:spPr>
          <a:xfrm>
            <a:off x="5336259" y="2147644"/>
            <a:ext cx="61105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noProof="0" dirty="0">
                <a:solidFill>
                  <a:srgbClr val="FF0000"/>
                </a:solidFill>
              </a:rPr>
              <a:t>Chen et al., TUPS012, IPAC’25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6F617D-FB14-9A76-0E7E-BC880CB9E056}"/>
              </a:ext>
            </a:extLst>
          </p:cNvPr>
          <p:cNvSpPr txBox="1"/>
          <p:nvPr/>
        </p:nvSpPr>
        <p:spPr>
          <a:xfrm>
            <a:off x="5443" y="6021122"/>
            <a:ext cx="949415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350"/>
              </a:spcAft>
            </a:pPr>
            <a:r>
              <a:rPr lang="en-GB" dirty="0"/>
              <a:t>Now released as open source - Repository: </a:t>
            </a:r>
            <a:r>
              <a:rPr lang="en-GB" u="sng" dirty="0">
                <a:solidFill>
                  <a:schemeClr val="accent1">
                    <a:lumOff val="-13575"/>
                  </a:schemeClr>
                </a:solidFill>
                <a:hlinkClick r:id="rId3"/>
              </a:rPr>
              <a:t>https://github.com/abel-framework/ABEL</a:t>
            </a:r>
            <a:r>
              <a:rPr lang="en-GB" dirty="0"/>
              <a:t> </a:t>
            </a:r>
          </a:p>
          <a:p>
            <a:pPr>
              <a:spcAft>
                <a:spcPts val="1350"/>
              </a:spcAft>
            </a:pP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F29D662-80A0-2066-645D-EC7A6EE662FB}"/>
              </a:ext>
            </a:extLst>
          </p:cNvPr>
          <p:cNvSpPr txBox="1">
            <a:spLocks/>
          </p:cNvSpPr>
          <p:nvPr/>
        </p:nvSpPr>
        <p:spPr>
          <a:xfrm>
            <a:off x="1049208" y="-1920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F0000"/>
                </a:solidFill>
              </a:rPr>
              <a:t>Facility </a:t>
            </a:r>
            <a:r>
              <a:rPr lang="en-US" sz="5400" b="1" dirty="0" err="1">
                <a:solidFill>
                  <a:srgbClr val="FF0000"/>
                </a:solidFill>
              </a:rPr>
              <a:t>Optimisation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D6087A-6337-3AF1-C927-6B11DCE7A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4344" y="6473424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2051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AC93A-B4F8-D614-E255-91FDDE802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D6BBE-CBD2-72A3-CE50-1C742CB80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Blow-out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B7B04-A395-F9A0-1FFB-D325F8469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85852"/>
            <a:ext cx="10729604" cy="56394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 descr="A black and orange logo&#10;&#10;Description automatically generated">
            <a:extLst>
              <a:ext uri="{FF2B5EF4-FFF2-40B4-BE49-F238E27FC236}">
                <a16:creationId xmlns:a16="http://schemas.microsoft.com/office/drawing/2014/main" id="{97F2AB10-9306-7333-F7A6-A8123EBCF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8866" y="1479300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0B6B55-7EC7-E106-3547-33AA5C0DF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5458" y="6340859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B6A9A-7936-8669-B2B2-AD23EAAD8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C7105E-7917-3205-3CAE-A80372F90490}"/>
              </a:ext>
            </a:extLst>
          </p:cNvPr>
          <p:cNvSpPr txBox="1"/>
          <p:nvPr/>
        </p:nvSpPr>
        <p:spPr>
          <a:xfrm>
            <a:off x="2889276" y="4348061"/>
            <a:ext cx="59317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PIC simulation with </a:t>
            </a:r>
            <a:r>
              <a:rPr lang="en-US" sz="2800" b="1" dirty="0" err="1">
                <a:solidFill>
                  <a:srgbClr val="FF0000"/>
                </a:solidFill>
              </a:rPr>
              <a:t>HiPACE</a:t>
            </a:r>
            <a:r>
              <a:rPr lang="en-US" sz="2800" b="1" dirty="0">
                <a:solidFill>
                  <a:srgbClr val="FF0000"/>
                </a:solidFill>
              </a:rPr>
              <a:t>++, He @ 6 × 10</a:t>
            </a:r>
            <a:r>
              <a:rPr lang="en-US" sz="2800" b="1" baseline="30000" dirty="0">
                <a:solidFill>
                  <a:srgbClr val="FF0000"/>
                </a:solidFill>
              </a:rPr>
              <a:t>14 </a:t>
            </a:r>
            <a:r>
              <a:rPr lang="en-US" sz="2800" b="1" dirty="0">
                <a:solidFill>
                  <a:srgbClr val="FF0000"/>
                </a:solidFill>
              </a:rPr>
              <a:t>cm</a:t>
            </a:r>
            <a:r>
              <a:rPr lang="en-US" sz="2800" b="1" baseline="30000" dirty="0">
                <a:solidFill>
                  <a:srgbClr val="FF0000"/>
                </a:solidFill>
              </a:rPr>
              <a:t>−3</a:t>
            </a:r>
            <a:r>
              <a:rPr lang="en-US" sz="2800" b="1" dirty="0">
                <a:solidFill>
                  <a:srgbClr val="FF0000"/>
                </a:solidFill>
              </a:rPr>
              <a:t> ; driver and main beam (orange) 8  &amp; 1.6 </a:t>
            </a:r>
            <a:r>
              <a:rPr lang="en-US" sz="2800" b="1" dirty="0" err="1">
                <a:solidFill>
                  <a:srgbClr val="FF0000"/>
                </a:solidFill>
              </a:rPr>
              <a:t>nC</a:t>
            </a:r>
            <a:r>
              <a:rPr lang="en-US" sz="2800" b="1" dirty="0">
                <a:solidFill>
                  <a:srgbClr val="FF0000"/>
                </a:solidFill>
              </a:rPr>
              <a:t>. Excess ion density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on axis (green) </a:t>
            </a:r>
          </a:p>
        </p:txBody>
      </p:sp>
      <p:pic>
        <p:nvPicPr>
          <p:cNvPr id="10" name="Picture 9" descr="A diagram of a line with orange and white dots&#10;&#10;AI-generated content may be incorrect.">
            <a:extLst>
              <a:ext uri="{FF2B5EF4-FFF2-40B4-BE49-F238E27FC236}">
                <a16:creationId xmlns:a16="http://schemas.microsoft.com/office/drawing/2014/main" id="{8A2648B3-807E-E7B6-8EC0-A2C3706B7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472" y="1045080"/>
            <a:ext cx="6781800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237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08F46-96C7-AF5E-344B-121B59EBF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BECCA2E4-CB18-FC03-AF18-A109B1BCE5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551"/>
          <a:stretch>
            <a:fillRect/>
          </a:stretch>
        </p:blipFill>
        <p:spPr>
          <a:xfrm>
            <a:off x="527273" y="1619795"/>
            <a:ext cx="11563278" cy="48933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B001DE-BAD6-0FC0-FFF8-B27B9B38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2723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Two-stage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46D36-8F40-2FD0-A073-157284382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52016" y="924028"/>
            <a:ext cx="10729604" cy="56394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99916F-66F8-3C8D-50AC-643D750C4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5458" y="6356350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pic>
        <p:nvPicPr>
          <p:cNvPr id="5" name="Picture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9AD73F81-FD8B-FEDB-4D61-6A3F8F9995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210" t="12855" r="1080" b="65551"/>
          <a:stretch>
            <a:fillRect/>
          </a:stretch>
        </p:blipFill>
        <p:spPr>
          <a:xfrm>
            <a:off x="5904411" y="938968"/>
            <a:ext cx="5094515" cy="120334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AEE81-3AD5-9293-805F-62A4C14F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243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D901AA-89FA-CE2F-3501-C9FA9597B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B6DC5-2771-1AEC-905A-0B1599F47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015" y="435376"/>
            <a:ext cx="11581563" cy="13255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ABEL: The Adaptable Beginning-to-End Linac simulation framework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772C7D-59BB-0D36-52DF-3AEFC649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23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B030074-DFDB-AA08-9068-2BE15B72B7D7}"/>
              </a:ext>
            </a:extLst>
          </p:cNvPr>
          <p:cNvSpPr txBox="1">
            <a:spLocks/>
          </p:cNvSpPr>
          <p:nvPr/>
        </p:nvSpPr>
        <p:spPr>
          <a:xfrm>
            <a:off x="1049208" y="-1920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F0000"/>
                </a:solidFill>
              </a:rPr>
              <a:t>Towards Full Simulation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AB79A4-3EE9-7709-C883-A12B92646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058" y="1336814"/>
            <a:ext cx="8539884" cy="11705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104832-7AD5-FCD8-88B6-D103DA7BF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190" y="2489917"/>
            <a:ext cx="7024744" cy="423155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0C781A-FF08-209A-8F37-C526C5F6B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pic>
        <p:nvPicPr>
          <p:cNvPr id="7" name="Picture 6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0FAB5E27-AB66-BFA1-E351-128DC51397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8598" r="49347"/>
          <a:stretch>
            <a:fillRect/>
          </a:stretch>
        </p:blipFill>
        <p:spPr>
          <a:xfrm>
            <a:off x="14183" y="2870603"/>
            <a:ext cx="4764008" cy="295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946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049194-A1BC-6516-5FBA-72CB192F6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F7BBC-EADD-9225-AB35-3ADFD8E57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015" y="435376"/>
            <a:ext cx="11581563" cy="13255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ABEL: The Adaptable Beginning-to-End Linac simulation framework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400E5-9389-8F82-7D26-3F32627E8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24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BD24334-7AA8-0F17-AE7B-687ECF3393DD}"/>
              </a:ext>
            </a:extLst>
          </p:cNvPr>
          <p:cNvSpPr txBox="1">
            <a:spLocks/>
          </p:cNvSpPr>
          <p:nvPr/>
        </p:nvSpPr>
        <p:spPr>
          <a:xfrm>
            <a:off x="1049208" y="-1920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F0000"/>
                </a:solidFill>
              </a:rPr>
              <a:t>Facility </a:t>
            </a:r>
            <a:r>
              <a:rPr lang="en-US" sz="5400" b="1" dirty="0" err="1">
                <a:solidFill>
                  <a:srgbClr val="FF0000"/>
                </a:solidFill>
              </a:rPr>
              <a:t>Optimisation</a:t>
            </a:r>
            <a:endParaRPr lang="en-US" sz="5400" b="1" dirty="0">
              <a:solidFill>
                <a:srgbClr val="FF0000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722681D-BC6B-D13E-E554-F686F75A6375}"/>
              </a:ext>
            </a:extLst>
          </p:cNvPr>
          <p:cNvGrpSpPr/>
          <p:nvPr/>
        </p:nvGrpSpPr>
        <p:grpSpPr>
          <a:xfrm>
            <a:off x="482323" y="1491757"/>
            <a:ext cx="11581563" cy="4999479"/>
            <a:chOff x="552659" y="1511853"/>
            <a:chExt cx="11320577" cy="47583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ADBBC7E-FA4D-7087-A282-5DABB6399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13629" b="11647"/>
            <a:stretch>
              <a:fillRect/>
            </a:stretch>
          </p:blipFill>
          <p:spPr>
            <a:xfrm>
              <a:off x="552659" y="1511853"/>
              <a:ext cx="11320577" cy="4758317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F98524C-E1E4-B3ED-2D09-855096686044}"/>
                </a:ext>
              </a:extLst>
            </p:cNvPr>
            <p:cNvSpPr/>
            <p:nvPr/>
          </p:nvSpPr>
          <p:spPr>
            <a:xfrm>
              <a:off x="8109020" y="1511853"/>
              <a:ext cx="3455788" cy="249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8D7DBD-4DC3-8BD9-FFDC-6BF0FAB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6124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01552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FF3B9-ADAA-2400-6C99-707C5F9D3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9C575-F4FB-CC48-87A5-68224C26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015" y="435376"/>
            <a:ext cx="11581563" cy="13255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ABEL: The Adaptable Beginning-to-End Linac simulation framework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B3C351-0750-4EF8-BBFD-153B8B79C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25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1A8B35A-560A-12B8-009D-0AF5937B1416}"/>
              </a:ext>
            </a:extLst>
          </p:cNvPr>
          <p:cNvSpPr txBox="1">
            <a:spLocks/>
          </p:cNvSpPr>
          <p:nvPr/>
        </p:nvSpPr>
        <p:spPr>
          <a:xfrm>
            <a:off x="1049208" y="-1920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F0000"/>
                </a:solidFill>
              </a:rPr>
              <a:t>Facility </a:t>
            </a:r>
            <a:r>
              <a:rPr lang="en-US" sz="5400" b="1" dirty="0" err="1">
                <a:solidFill>
                  <a:srgbClr val="FF0000"/>
                </a:solidFill>
              </a:rPr>
              <a:t>Optimisation</a:t>
            </a:r>
            <a:endParaRPr lang="en-US" sz="5400" b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4F05CC-22CC-3737-34A9-2A7D5E83F1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12" t="7143" r="4645" b="9003"/>
          <a:stretch>
            <a:fillRect/>
          </a:stretch>
        </p:blipFill>
        <p:spPr>
          <a:xfrm>
            <a:off x="692425" y="1406899"/>
            <a:ext cx="10371597" cy="530349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FA381-FAB4-93E4-D10A-1F1EFB754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474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178322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D0F25-4BDE-F2CE-16D1-E395A044E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3109B-83A5-9FB6-BB62-036D032C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015" y="566006"/>
            <a:ext cx="11581563" cy="13255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				</a:t>
            </a:r>
            <a:r>
              <a:rPr lang="en-GB" sz="3200" b="1" dirty="0">
                <a:solidFill>
                  <a:srgbClr val="FF0000"/>
                </a:solidFill>
              </a:rPr>
              <a:t>Second HALHF workshop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475656-A4C8-8325-CBA9-99DF344C7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26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C372BB8-2E0F-715B-3174-69625DDADBB0}"/>
              </a:ext>
            </a:extLst>
          </p:cNvPr>
          <p:cNvSpPr txBox="1">
            <a:spLocks/>
          </p:cNvSpPr>
          <p:nvPr/>
        </p:nvSpPr>
        <p:spPr>
          <a:xfrm>
            <a:off x="1049208" y="-1920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F0000"/>
                </a:solidFill>
              </a:rPr>
              <a:t>Facility </a:t>
            </a:r>
            <a:r>
              <a:rPr lang="en-US" sz="5400" b="1" dirty="0" err="1">
                <a:solidFill>
                  <a:srgbClr val="FF0000"/>
                </a:solidFill>
              </a:rPr>
              <a:t>Optimisation</a:t>
            </a:r>
            <a:endParaRPr lang="en-US" sz="5400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03C0AE-A193-9FEC-8424-8E31A5FEF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673" y="1045032"/>
            <a:ext cx="8210819" cy="54733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F2B804-E079-EF3B-9EC2-B56FAD79B2EB}"/>
              </a:ext>
            </a:extLst>
          </p:cNvPr>
          <p:cNvSpPr txBox="1"/>
          <p:nvPr/>
        </p:nvSpPr>
        <p:spPr>
          <a:xfrm>
            <a:off x="156750" y="2495006"/>
            <a:ext cx="253806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2</a:t>
            </a:r>
            <a:r>
              <a:rPr lang="en-US" sz="3600" b="1" baseline="30000" dirty="0">
                <a:solidFill>
                  <a:srgbClr val="FF0000"/>
                </a:solidFill>
              </a:rPr>
              <a:t>nd</a:t>
            </a:r>
            <a:r>
              <a:rPr lang="en-US" sz="3600" b="1" dirty="0">
                <a:solidFill>
                  <a:srgbClr val="FF0000"/>
                </a:solidFill>
              </a:rPr>
              <a:t> HALHF</a:t>
            </a:r>
          </a:p>
          <a:p>
            <a:r>
              <a:rPr lang="en-US" sz="3600" b="1" dirty="0">
                <a:solidFill>
                  <a:srgbClr val="FF0000"/>
                </a:solidFill>
              </a:rPr>
              <a:t>Workshop,</a:t>
            </a:r>
          </a:p>
          <a:p>
            <a:r>
              <a:rPr lang="en-US" sz="3600" b="1" dirty="0">
                <a:solidFill>
                  <a:srgbClr val="FF0000"/>
                </a:solidFill>
              </a:rPr>
              <a:t>Erice,</a:t>
            </a:r>
          </a:p>
          <a:p>
            <a:r>
              <a:rPr lang="en-US" sz="3600" b="1" dirty="0">
                <a:solidFill>
                  <a:srgbClr val="FF0000"/>
                </a:solidFill>
              </a:rPr>
              <a:t>3-8 October,</a:t>
            </a:r>
          </a:p>
          <a:p>
            <a:r>
              <a:rPr lang="en-US" sz="3600" b="1" dirty="0">
                <a:solidFill>
                  <a:srgbClr val="FF0000"/>
                </a:solidFill>
              </a:rPr>
              <a:t>2024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A6313B1-6225-6290-7553-9E272B722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557" y="6489700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068766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D0058-D330-6D65-8EC9-8664924DF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58D217-5EB1-40D0-10A5-4124630E7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7059" y="-78377"/>
            <a:ext cx="9144000" cy="84466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HALHF New Baseline</a:t>
            </a:r>
          </a:p>
        </p:txBody>
      </p:sp>
      <p:pic>
        <p:nvPicPr>
          <p:cNvPr id="5" name="Picture 4" descr="A white paper with black text&#10;&#10;Description automatically generated">
            <a:extLst>
              <a:ext uri="{FF2B5EF4-FFF2-40B4-BE49-F238E27FC236}">
                <a16:creationId xmlns:a16="http://schemas.microsoft.com/office/drawing/2014/main" id="{B4D0CAF4-1572-D5FA-56D1-6A3423F4E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2" y="2476408"/>
            <a:ext cx="9491301" cy="431030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AF97A68-8ED9-623E-C1CB-DEE3A15CEA97}"/>
              </a:ext>
            </a:extLst>
          </p:cNvPr>
          <p:cNvGrpSpPr/>
          <p:nvPr/>
        </p:nvGrpSpPr>
        <p:grpSpPr>
          <a:xfrm>
            <a:off x="235441" y="886019"/>
            <a:ext cx="11227689" cy="1696404"/>
            <a:chOff x="37310" y="4821824"/>
            <a:chExt cx="12184748" cy="196755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0CEDE72-00F3-B0B0-7DFC-DB97FB2B6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10" y="4830776"/>
              <a:ext cx="12184748" cy="195860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34D60F-1F3C-441F-3317-403F3E794332}"/>
                </a:ext>
              </a:extLst>
            </p:cNvPr>
            <p:cNvSpPr txBox="1"/>
            <p:nvPr/>
          </p:nvSpPr>
          <p:spPr>
            <a:xfrm>
              <a:off x="381000" y="4821824"/>
              <a:ext cx="626935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u="sng" dirty="0">
                  <a:solidFill>
                    <a:srgbClr val="0070C0"/>
                  </a:solidFill>
                  <a:effectLst/>
                  <a:latin typeface="Helvetica Neue" panose="02000503000000020004" pitchFamily="2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Foster et al., Phys. Open 23, 100261 (2025)</a:t>
              </a:r>
              <a:endParaRPr lang="en-GB" sz="1400" dirty="0">
                <a:solidFill>
                  <a:srgbClr val="0070C0"/>
                </a:solidFill>
                <a:effectLst/>
                <a:latin typeface="Helvetica Neue" panose="02000503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93880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37A87-5144-0354-9C13-A6EA4161C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8C86977-E22F-C47B-6EBC-B7A43F71C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417" y="-20839"/>
            <a:ext cx="9144000" cy="84466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        HALHF @ CERN</a:t>
            </a:r>
          </a:p>
        </p:txBody>
      </p:sp>
      <p:pic>
        <p:nvPicPr>
          <p:cNvPr id="7" name="Picture 6" descr="A logo with text and arrows&#10;&#10;Description automatically generated with medium confidence">
            <a:extLst>
              <a:ext uri="{FF2B5EF4-FFF2-40B4-BE49-F238E27FC236}">
                <a16:creationId xmlns:a16="http://schemas.microsoft.com/office/drawing/2014/main" id="{C2A92124-19FD-40A2-C21A-C65414F3C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3854" y="119011"/>
            <a:ext cx="1645167" cy="6982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494D5A-6868-08F2-5F08-1926C956C2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25" t="5656" r="9289" b="8794"/>
          <a:stretch>
            <a:fillRect/>
          </a:stretch>
        </p:blipFill>
        <p:spPr>
          <a:xfrm>
            <a:off x="326778" y="898069"/>
            <a:ext cx="10535490" cy="584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209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18605-4DAD-ACB3-FFDD-B503FE920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69BE945-59F7-96D2-B266-3588B7825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7886" y="-51042"/>
            <a:ext cx="9144000" cy="84466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HALHF New Baseline</a:t>
            </a:r>
          </a:p>
        </p:txBody>
      </p:sp>
      <p:sp>
        <p:nvSpPr>
          <p:cNvPr id="17" name="Cost estimates for HALHF 2.0">
            <a:extLst>
              <a:ext uri="{FF2B5EF4-FFF2-40B4-BE49-F238E27FC236}">
                <a16:creationId xmlns:a16="http://schemas.microsoft.com/office/drawing/2014/main" id="{806E8E68-E66E-0AF3-3E7F-8AE91354E3D5}"/>
              </a:ext>
            </a:extLst>
          </p:cNvPr>
          <p:cNvSpPr txBox="1">
            <a:spLocks/>
          </p:cNvSpPr>
          <p:nvPr/>
        </p:nvSpPr>
        <p:spPr>
          <a:xfrm>
            <a:off x="260025" y="964909"/>
            <a:ext cx="7266605" cy="5416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Cost estimates for HALHF 2.0</a:t>
            </a:r>
            <a:endParaRPr lang="en-GB" dirty="0"/>
          </a:p>
        </p:txBody>
      </p:sp>
      <p:pic>
        <p:nvPicPr>
          <p:cNvPr id="18" name="HALHF_Input_ESPP_2025-6 (dragged).pdf" descr="HALHF_Input_ESPP_2025-6 (dragged).pdf">
            <a:extLst>
              <a:ext uri="{FF2B5EF4-FFF2-40B4-BE49-F238E27FC236}">
                <a16:creationId xmlns:a16="http://schemas.microsoft.com/office/drawing/2014/main" id="{7C9C0F6D-AA7E-B93E-EA51-03EEE35468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254" b="31203"/>
          <a:stretch>
            <a:fillRect/>
          </a:stretch>
        </p:blipFill>
        <p:spPr>
          <a:xfrm>
            <a:off x="4689586" y="1647019"/>
            <a:ext cx="7751997" cy="510268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Driver RF linac is a major cost driver  for the machine (~30%; 50% incl. e+ linac)…">
            <a:extLst>
              <a:ext uri="{FF2B5EF4-FFF2-40B4-BE49-F238E27FC236}">
                <a16:creationId xmlns:a16="http://schemas.microsoft.com/office/drawing/2014/main" id="{2DBF9F56-13DA-758E-EEE3-6553E92A1FF7}"/>
              </a:ext>
            </a:extLst>
          </p:cNvPr>
          <p:cNvSpPr txBox="1"/>
          <p:nvPr/>
        </p:nvSpPr>
        <p:spPr>
          <a:xfrm>
            <a:off x="260363" y="1989601"/>
            <a:ext cx="5247669" cy="4583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/>
          <a:lstStyle/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/>
              <a:t>Driver RF linac is a major cost driver </a:t>
            </a:r>
            <a:br>
              <a:rPr sz="2000"/>
            </a:br>
            <a:r>
              <a:rPr sz="2000"/>
              <a:t>for the machine (~30%; 50% incl. e</a:t>
            </a:r>
            <a:r>
              <a:rPr sz="2000" baseline="31999"/>
              <a:t>+</a:t>
            </a:r>
            <a:r>
              <a:rPr sz="2000"/>
              <a:t> linac)</a:t>
            </a:r>
          </a:p>
          <a:p>
            <a:pPr marL="749300" lvl="2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/>
              <a:t>Drivers: ~22 CHF/watt beam power</a:t>
            </a:r>
          </a:p>
          <a:p>
            <a:pPr marL="749300" lvl="2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/>
              <a:t>Positrons: ~167 CHF/watt beam power</a:t>
            </a:r>
          </a:p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/>
              <a:t>PWFA linac is not a cost driver (~7%)</a:t>
            </a:r>
          </a:p>
          <a:p>
            <a:pPr marL="749300" lvl="2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/>
              <a:t>Driver distribution is the cost driver</a:t>
            </a:r>
          </a:p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/>
              <a:t>BDS and IP (~13%) adds</a:t>
            </a:r>
          </a:p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/>
              <a:t>Civil engineering adds ~25% to the machine cost, other overheads ~30%</a:t>
            </a:r>
          </a:p>
          <a:p>
            <a:pPr marL="749300" lvl="2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/>
              <a:t>Cooling and ventilation is expensive (~3.6 CHF/watt wall-plug power)</a:t>
            </a:r>
          </a:p>
        </p:txBody>
      </p:sp>
      <p:sp>
        <p:nvSpPr>
          <p:cNvPr id="20" name="Rectangle">
            <a:extLst>
              <a:ext uri="{FF2B5EF4-FFF2-40B4-BE49-F238E27FC236}">
                <a16:creationId xmlns:a16="http://schemas.microsoft.com/office/drawing/2014/main" id="{94283EE0-1A8E-D3E5-F16A-E05CA00E62FA}"/>
              </a:ext>
            </a:extLst>
          </p:cNvPr>
          <p:cNvSpPr/>
          <p:nvPr/>
        </p:nvSpPr>
        <p:spPr>
          <a:xfrm>
            <a:off x="6907651" y="3303086"/>
            <a:ext cx="4300920" cy="361104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Rectangle">
            <a:extLst>
              <a:ext uri="{FF2B5EF4-FFF2-40B4-BE49-F238E27FC236}">
                <a16:creationId xmlns:a16="http://schemas.microsoft.com/office/drawing/2014/main" id="{94CEF21F-0B78-4DA5-C3D6-A867A8B43183}"/>
              </a:ext>
            </a:extLst>
          </p:cNvPr>
          <p:cNvSpPr/>
          <p:nvPr/>
        </p:nvSpPr>
        <p:spPr>
          <a:xfrm>
            <a:off x="6907651" y="4180031"/>
            <a:ext cx="4300920" cy="464628"/>
          </a:xfrm>
          <a:prstGeom prst="rect">
            <a:avLst/>
          </a:prstGeom>
          <a:solidFill>
            <a:srgbClr val="BB1A69">
              <a:alpha val="50196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grpSp>
        <p:nvGrpSpPr>
          <p:cNvPr id="22" name="Group">
            <a:extLst>
              <a:ext uri="{FF2B5EF4-FFF2-40B4-BE49-F238E27FC236}">
                <a16:creationId xmlns:a16="http://schemas.microsoft.com/office/drawing/2014/main" id="{32E4412C-3813-22EC-AAC3-83C10B0C8721}"/>
              </a:ext>
            </a:extLst>
          </p:cNvPr>
          <p:cNvGrpSpPr/>
          <p:nvPr/>
        </p:nvGrpSpPr>
        <p:grpSpPr>
          <a:xfrm>
            <a:off x="6907651" y="2790547"/>
            <a:ext cx="4300920" cy="1354809"/>
            <a:chOff x="0" y="0"/>
            <a:chExt cx="8601837" cy="2709616"/>
          </a:xfrm>
        </p:grpSpPr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E0284DE3-8B7A-96F9-41B8-2621CC5858C6}"/>
                </a:ext>
              </a:extLst>
            </p:cNvPr>
            <p:cNvSpPr/>
            <p:nvPr/>
          </p:nvSpPr>
          <p:spPr>
            <a:xfrm>
              <a:off x="0" y="0"/>
              <a:ext cx="8601838" cy="513226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24" name="Rectangle">
              <a:extLst>
                <a:ext uri="{FF2B5EF4-FFF2-40B4-BE49-F238E27FC236}">
                  <a16:creationId xmlns:a16="http://schemas.microsoft.com/office/drawing/2014/main" id="{15CD52EC-0541-32FC-7842-2D9C4EF3CFE2}"/>
                </a:ext>
              </a:extLst>
            </p:cNvPr>
            <p:cNvSpPr/>
            <p:nvPr/>
          </p:nvSpPr>
          <p:spPr>
            <a:xfrm>
              <a:off x="0" y="2030682"/>
              <a:ext cx="8601838" cy="678935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</p:grpSp>
      <p:grpSp>
        <p:nvGrpSpPr>
          <p:cNvPr id="25" name="Group">
            <a:extLst>
              <a:ext uri="{FF2B5EF4-FFF2-40B4-BE49-F238E27FC236}">
                <a16:creationId xmlns:a16="http://schemas.microsoft.com/office/drawing/2014/main" id="{E1037CBB-493A-DCA6-873A-BE470B76FE2D}"/>
              </a:ext>
            </a:extLst>
          </p:cNvPr>
          <p:cNvGrpSpPr/>
          <p:nvPr/>
        </p:nvGrpSpPr>
        <p:grpSpPr>
          <a:xfrm>
            <a:off x="6477169" y="4682420"/>
            <a:ext cx="4731402" cy="1713508"/>
            <a:chOff x="0" y="0"/>
            <a:chExt cx="9462802" cy="3427014"/>
          </a:xfrm>
        </p:grpSpPr>
        <p:sp>
          <p:nvSpPr>
            <p:cNvPr id="26" name="Rectangle">
              <a:extLst>
                <a:ext uri="{FF2B5EF4-FFF2-40B4-BE49-F238E27FC236}">
                  <a16:creationId xmlns:a16="http://schemas.microsoft.com/office/drawing/2014/main" id="{F4B1A2EA-B68B-4F37-28BA-E5187C4E4D5E}"/>
                </a:ext>
              </a:extLst>
            </p:cNvPr>
            <p:cNvSpPr/>
            <p:nvPr/>
          </p:nvSpPr>
          <p:spPr>
            <a:xfrm>
              <a:off x="860964" y="0"/>
              <a:ext cx="8601839" cy="3427015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27" name="Line">
              <a:extLst>
                <a:ext uri="{FF2B5EF4-FFF2-40B4-BE49-F238E27FC236}">
                  <a16:creationId xmlns:a16="http://schemas.microsoft.com/office/drawing/2014/main" id="{0A007F1E-5D3D-0D84-55CA-823E8D03C275}"/>
                </a:ext>
              </a:extLst>
            </p:cNvPr>
            <p:cNvSpPr/>
            <p:nvPr/>
          </p:nvSpPr>
          <p:spPr>
            <a:xfrm>
              <a:off x="0" y="2066449"/>
              <a:ext cx="834786" cy="1"/>
            </a:xfrm>
            <a:prstGeom prst="line">
              <a:avLst/>
            </a:prstGeom>
            <a:noFill/>
            <a:ln w="8890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</p:grpSp>
      <p:sp>
        <p:nvSpPr>
          <p:cNvPr id="28" name="Based on ILC and CLIC">
            <a:extLst>
              <a:ext uri="{FF2B5EF4-FFF2-40B4-BE49-F238E27FC236}">
                <a16:creationId xmlns:a16="http://schemas.microsoft.com/office/drawing/2014/main" id="{90A9EDE3-AEC3-B739-F63D-369EB8B15D9A}"/>
              </a:ext>
            </a:extLst>
          </p:cNvPr>
          <p:cNvSpPr txBox="1"/>
          <p:nvPr/>
        </p:nvSpPr>
        <p:spPr>
          <a:xfrm>
            <a:off x="260025" y="1491819"/>
            <a:ext cx="3460424" cy="32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>
            <a:spAutoFit/>
          </a:bodyPr>
          <a:lstStyle>
            <a:lvl1pPr algn="l" defTabSz="825500">
              <a:defRPr sz="3500">
                <a:solidFill>
                  <a:srgbClr val="D49956"/>
                </a:solidFill>
              </a:defRPr>
            </a:lvl1pPr>
          </a:lstStyle>
          <a:p>
            <a:r>
              <a:rPr sz="1750" dirty="0"/>
              <a:t>Based </a:t>
            </a:r>
            <a:r>
              <a:rPr lang="en-GB" sz="1750" dirty="0"/>
              <a:t>scaling from</a:t>
            </a:r>
            <a:r>
              <a:rPr sz="1750" dirty="0"/>
              <a:t> ILC and CLIC</a:t>
            </a:r>
          </a:p>
        </p:txBody>
      </p:sp>
      <p:sp>
        <p:nvSpPr>
          <p:cNvPr id="29" name="E. Adli et al. “HALHF: a hybrid, asymmetric, linear Higgs factory using plasma- and RF-based acceleration”, arXiv:2503.19880">
            <a:extLst>
              <a:ext uri="{FF2B5EF4-FFF2-40B4-BE49-F238E27FC236}">
                <a16:creationId xmlns:a16="http://schemas.microsoft.com/office/drawing/2014/main" id="{D4FB806B-04F7-BAF4-9A58-93D80506BAD8}"/>
              </a:ext>
            </a:extLst>
          </p:cNvPr>
          <p:cNvSpPr txBox="1"/>
          <p:nvPr/>
        </p:nvSpPr>
        <p:spPr>
          <a:xfrm>
            <a:off x="7487562" y="994903"/>
            <a:ext cx="3764941" cy="414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defRPr sz="3500" b="1">
                <a:solidFill>
                  <a:srgbClr val="000000"/>
                </a:solidFill>
              </a:defRPr>
            </a:pPr>
            <a:r>
              <a:rPr sz="1100"/>
              <a:t>E. Adli et al.</a:t>
            </a:r>
            <a:r>
              <a:rPr sz="1100" i="1"/>
              <a:t> “HALHF: a hybrid, asymmetric, linear Higgs factory using plasma- and RF-based acceleration”</a:t>
            </a:r>
            <a:r>
              <a:rPr sz="1100"/>
              <a:t>, </a:t>
            </a:r>
            <a:r>
              <a:rPr sz="1100" u="sng">
                <a:hlinkClick r:id="rId3"/>
              </a:rPr>
              <a:t>arXiv:2503.19880</a:t>
            </a:r>
          </a:p>
        </p:txBody>
      </p:sp>
    </p:spTree>
    <p:extLst>
      <p:ext uri="{BB962C8B-B14F-4D97-AF65-F5344CB8AC3E}">
        <p14:creationId xmlns:p14="http://schemas.microsoft.com/office/powerpoint/2010/main" val="101457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 animBg="1" advAuto="0"/>
      <p:bldP spid="20" grpId="0" animBg="1" advAuto="0"/>
      <p:bldP spid="21" grpId="0" animBg="1" advAuto="0"/>
      <p:bldP spid="22" grpId="0" animBg="1" advAuto="0"/>
      <p:bldP spid="25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48636" y="6485709"/>
            <a:ext cx="48892" cy="126628"/>
          </a:xfrm>
        </p:spPr>
        <p:txBody>
          <a:bodyPr/>
          <a:lstStyle/>
          <a:p>
            <a:pPr>
              <a:defRPr/>
            </a:pPr>
            <a:fld id="{24FA7499-4D35-CC47-9C18-6CF7809DBF6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688" y="-99392"/>
            <a:ext cx="6481606" cy="9144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Plasma Wave Acceleration</a:t>
            </a:r>
          </a:p>
        </p:txBody>
      </p:sp>
      <p:sp>
        <p:nvSpPr>
          <p:cNvPr id="7" name="Shape 18"/>
          <p:cNvSpPr/>
          <p:nvPr/>
        </p:nvSpPr>
        <p:spPr>
          <a:xfrm>
            <a:off x="1740750" y="747682"/>
            <a:ext cx="7818873" cy="150"/>
          </a:xfrm>
          <a:prstGeom prst="line">
            <a:avLst/>
          </a:prstGeom>
          <a:ln w="12700">
            <a:solidFill>
              <a:srgbClr val="9B9B9B"/>
            </a:solidFill>
            <a:miter lim="400000"/>
          </a:ln>
        </p:spPr>
        <p:txBody>
          <a:bodyPr lIns="0" tIns="0" rIns="0" bIns="0" anchor="ctr"/>
          <a:lstStyle/>
          <a:p>
            <a:pPr defTabSz="21099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50395"/>
          <a:stretch/>
        </p:blipFill>
        <p:spPr>
          <a:xfrm>
            <a:off x="1524001" y="1025434"/>
            <a:ext cx="4535855" cy="4801126"/>
          </a:xfrm>
          <a:prstGeom prst="rect">
            <a:avLst/>
          </a:prstGeom>
        </p:spPr>
      </p:pic>
      <p:pic>
        <p:nvPicPr>
          <p:cNvPr id="8" name="Picture 7" descr="A person surfing on a wave&#10;&#10;AI-generated content may be incorrect.">
            <a:extLst>
              <a:ext uri="{FF2B5EF4-FFF2-40B4-BE49-F238E27FC236}">
                <a16:creationId xmlns:a16="http://schemas.microsoft.com/office/drawing/2014/main" id="{233DF869-93CE-5158-414D-234979B5E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887" y="1289023"/>
            <a:ext cx="3860260" cy="15311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872ED4-DD98-6791-8175-B4E9FFE37D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473" t="87264"/>
          <a:stretch>
            <a:fillRect/>
          </a:stretch>
        </p:blipFill>
        <p:spPr>
          <a:xfrm>
            <a:off x="6642633" y="2988409"/>
            <a:ext cx="4528767" cy="6114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C0AB6C-4A47-91D7-BC9A-C780F897B6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473" b="14619"/>
          <a:stretch>
            <a:fillRect/>
          </a:stretch>
        </p:blipFill>
        <p:spPr>
          <a:xfrm>
            <a:off x="7313982" y="3425997"/>
            <a:ext cx="3186067" cy="288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5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-2814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Experimentation at HALHF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22811"/>
            <a:ext cx="10729604" cy="5639452"/>
          </a:xfrm>
        </p:spPr>
        <p:txBody>
          <a:bodyPr>
            <a:normAutofit fontScale="77500" lnSpcReduction="20000"/>
          </a:bodyPr>
          <a:lstStyle/>
          <a:p>
            <a:r>
              <a:rPr lang="en-US" sz="4200" dirty="0"/>
              <a:t>Boost is smaller than </a:t>
            </a:r>
            <a:br>
              <a:rPr lang="en-US" sz="4200" dirty="0"/>
            </a:br>
            <a:r>
              <a:rPr lang="en-US" sz="4200" dirty="0"/>
              <a:t>HERA - HERA detectors</a:t>
            </a:r>
            <a:br>
              <a:rPr lang="en-US" sz="4200" dirty="0"/>
            </a:br>
            <a:r>
              <a:rPr lang="en-US" sz="4200" dirty="0"/>
              <a:t>very similar to those at </a:t>
            </a:r>
            <a:br>
              <a:rPr lang="en-US" sz="4200" dirty="0"/>
            </a:br>
            <a:r>
              <a:rPr lang="en-US" sz="4200" dirty="0"/>
              <a:t>symmetric machines.</a:t>
            </a:r>
          </a:p>
          <a:p>
            <a:r>
              <a:rPr lang="en-US" sz="4200" dirty="0"/>
              <a:t>Also H &amp; Z heavy, so</a:t>
            </a:r>
            <a:br>
              <a:rPr lang="en-US" sz="4200" dirty="0"/>
            </a:br>
            <a:r>
              <a:rPr lang="en-US" sz="4200" dirty="0"/>
              <a:t>anyway more</a:t>
            </a:r>
            <a:br>
              <a:rPr lang="en-US" sz="4200" dirty="0"/>
            </a:br>
            <a:r>
              <a:rPr lang="en-US" sz="4200" dirty="0"/>
              <a:t>homogeneous.</a:t>
            </a:r>
          </a:p>
          <a:p>
            <a:r>
              <a:rPr lang="en-US" sz="4200" dirty="0"/>
              <a:t>Measurement of </a:t>
            </a:r>
            <a:r>
              <a:rPr lang="en-US" sz="4200" dirty="0">
                <a:latin typeface="Lucida Blackletter" pitchFamily="2" charset="77"/>
              </a:rPr>
              <a:t>L</a:t>
            </a:r>
            <a:r>
              <a:rPr lang="en-US" sz="4200" dirty="0"/>
              <a:t> via</a:t>
            </a:r>
            <a:br>
              <a:rPr lang="en-US" sz="4200" dirty="0"/>
            </a:br>
            <a:r>
              <a:rPr lang="en-US" sz="4200" dirty="0"/>
              <a:t>Bhabha (</a:t>
            </a:r>
            <a:r>
              <a:rPr lang="en-US" sz="4200" dirty="0" err="1"/>
              <a:t>e</a:t>
            </a:r>
            <a:r>
              <a:rPr lang="en-US" sz="4200" baseline="30000" dirty="0" err="1"/>
              <a:t>+</a:t>
            </a:r>
            <a:r>
              <a:rPr lang="en-US" sz="4200" dirty="0" err="1"/>
              <a:t>e</a:t>
            </a:r>
            <a:r>
              <a:rPr lang="en-US" sz="4200" baseline="30000" dirty="0"/>
              <a:t>-</a:t>
            </a:r>
            <a:r>
              <a:rPr lang="en-US" sz="4200" dirty="0"/>
              <a:t> -&gt; </a:t>
            </a:r>
            <a:r>
              <a:rPr lang="en-US" sz="4200" dirty="0" err="1"/>
              <a:t>e</a:t>
            </a:r>
            <a:r>
              <a:rPr lang="en-US" sz="4200" baseline="30000" dirty="0" err="1"/>
              <a:t>+</a:t>
            </a:r>
            <a:r>
              <a:rPr lang="en-US" sz="4200" dirty="0" err="1"/>
              <a:t>e</a:t>
            </a:r>
            <a:r>
              <a:rPr lang="en-US" sz="4200" baseline="30000" dirty="0"/>
              <a:t>-</a:t>
            </a:r>
            <a:r>
              <a:rPr lang="en-US" sz="4200" dirty="0"/>
              <a:t>)</a:t>
            </a:r>
            <a:br>
              <a:rPr lang="en-US" sz="4200" dirty="0"/>
            </a:br>
            <a:r>
              <a:rPr lang="en-US" sz="4200" dirty="0"/>
              <a:t>- rate reduced by </a:t>
            </a:r>
            <a:br>
              <a:rPr lang="en-US" sz="4200" dirty="0"/>
            </a:br>
            <a:r>
              <a:rPr lang="en-US" sz="3900" dirty="0"/>
              <a:t>1/(</a:t>
            </a:r>
            <a:r>
              <a:rPr lang="en-US" sz="3900" dirty="0" err="1">
                <a:latin typeface="Symbol" pitchFamily="2" charset="2"/>
              </a:rPr>
              <a:t>qg</a:t>
            </a:r>
            <a:r>
              <a:rPr lang="en-US" sz="3900" dirty="0">
                <a:latin typeface="Symbol" pitchFamily="2" charset="2"/>
              </a:rPr>
              <a:t>)</a:t>
            </a:r>
            <a:r>
              <a:rPr lang="en-US" sz="3900" baseline="30000" dirty="0">
                <a:latin typeface="Symbol" pitchFamily="2" charset="2"/>
              </a:rPr>
              <a:t>2</a:t>
            </a:r>
            <a:r>
              <a:rPr lang="en-US" sz="4100" dirty="0">
                <a:latin typeface="Symbol" pitchFamily="2" charset="2"/>
              </a:rPr>
              <a:t> </a:t>
            </a:r>
            <a:r>
              <a:rPr lang="en-US" sz="4200" dirty="0"/>
              <a:t>&amp; e</a:t>
            </a:r>
            <a:r>
              <a:rPr lang="en-US" sz="4200" baseline="30000" dirty="0"/>
              <a:t>+</a:t>
            </a:r>
            <a:r>
              <a:rPr lang="en-US" sz="4200" dirty="0"/>
              <a:t> scattered</a:t>
            </a:r>
            <a:br>
              <a:rPr lang="en-US" sz="4200" dirty="0"/>
            </a:br>
            <a:r>
              <a:rPr lang="en-US" sz="4200" dirty="0"/>
              <a:t>into barrel – but not a </a:t>
            </a:r>
            <a:br>
              <a:rPr lang="en-US" sz="4200" dirty="0"/>
            </a:br>
            <a:r>
              <a:rPr lang="en-US" sz="4200" dirty="0"/>
              <a:t>problem. Singles rate </a:t>
            </a:r>
            <a:br>
              <a:rPr lang="en-US" sz="4200" dirty="0"/>
            </a:br>
            <a:r>
              <a:rPr lang="en-US" sz="4200" dirty="0"/>
              <a:t>good for machine </a:t>
            </a:r>
            <a:br>
              <a:rPr lang="en-US" sz="4200" dirty="0"/>
            </a:br>
            <a:r>
              <a:rPr lang="en-US" sz="4200" dirty="0" err="1"/>
              <a:t>optimisation</a:t>
            </a:r>
            <a:endParaRPr lang="en-US" sz="4200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6144" y="64850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D9FFC3AE-26B4-09E8-8606-1BEF98D93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3" t="5882" r="6061" b="8824"/>
          <a:stretch>
            <a:fillRect/>
          </a:stretch>
        </p:blipFill>
        <p:spPr bwMode="auto">
          <a:xfrm>
            <a:off x="5156083" y="940310"/>
            <a:ext cx="6934200" cy="553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98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350" y="-2169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Experimentation at HALHF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275" y="822810"/>
            <a:ext cx="10729604" cy="5651525"/>
          </a:xfrm>
        </p:spPr>
        <p:txBody>
          <a:bodyPr>
            <a:normAutofit/>
          </a:bodyPr>
          <a:lstStyle/>
          <a:p>
            <a:r>
              <a:rPr lang="en-US" sz="4400" dirty="0"/>
              <a:t>Simulation by </a:t>
            </a:r>
            <a:br>
              <a:rPr lang="en-US" sz="4400" dirty="0"/>
            </a:br>
            <a:r>
              <a:rPr lang="en-US" sz="4400" dirty="0"/>
              <a:t>M. Berggren,</a:t>
            </a:r>
            <a:br>
              <a:rPr lang="en-US" sz="4400" dirty="0"/>
            </a:br>
            <a:r>
              <a:rPr lang="en-US" sz="4400" dirty="0"/>
              <a:t>A. </a:t>
            </a:r>
            <a:r>
              <a:rPr lang="en-US" sz="4400" dirty="0" err="1"/>
              <a:t>Laudrain</a:t>
            </a:r>
            <a:r>
              <a:rPr lang="en-US" sz="4400" dirty="0"/>
              <a:t> (DESY) </a:t>
            </a:r>
            <a:br>
              <a:rPr lang="en-US" sz="4400" dirty="0"/>
            </a:br>
            <a:r>
              <a:rPr lang="en-US" sz="4400" dirty="0"/>
              <a:t>– extend ILC Barrel </a:t>
            </a:r>
            <a:br>
              <a:rPr lang="en-US" sz="4400" dirty="0"/>
            </a:br>
            <a:r>
              <a:rPr lang="en-US" sz="4400" dirty="0"/>
              <a:t>as proxy for forward </a:t>
            </a:r>
            <a:br>
              <a:rPr lang="en-US" sz="4400" dirty="0"/>
            </a:br>
            <a:r>
              <a:rPr lang="en-US" sz="4400" dirty="0"/>
              <a:t>detector;</a:t>
            </a:r>
          </a:p>
          <a:p>
            <a:r>
              <a:rPr lang="en-US" sz="4400" dirty="0"/>
              <a:t>“Proper” simulation </a:t>
            </a:r>
            <a:br>
              <a:rPr lang="en-US" sz="4400" dirty="0"/>
            </a:br>
            <a:r>
              <a:rPr lang="en-US" sz="4400" dirty="0"/>
              <a:t> needed and </a:t>
            </a:r>
            <a:br>
              <a:rPr lang="en-US" sz="4400" dirty="0"/>
            </a:br>
            <a:r>
              <a:rPr lang="en-US" sz="4400" dirty="0"/>
              <a:t>under discussion.</a:t>
            </a:r>
          </a:p>
          <a:p>
            <a:endParaRPr lang="en-US" sz="44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8044" y="6497707"/>
            <a:ext cx="4114800" cy="365125"/>
          </a:xfrm>
        </p:spPr>
        <p:txBody>
          <a:bodyPr/>
          <a:lstStyle/>
          <a:p>
            <a:r>
              <a:rPr lang="en-US" sz="1200" dirty="0"/>
              <a:t>B. Foster, HK, 01/26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31</a:t>
            </a:fld>
            <a:endParaRPr lang="en-US"/>
          </a:p>
        </p:txBody>
      </p:sp>
      <p:pic>
        <p:nvPicPr>
          <p:cNvPr id="8" name="Picture 7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277495C-7E7B-A2E4-0339-DBFB3BC95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992" y="1009649"/>
            <a:ext cx="6423809" cy="529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7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7BED49-9BA3-4103-3755-72EA02206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EC5EC-F921-49C1-8727-FEB1D95BF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-230664"/>
            <a:ext cx="8017566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Preparation for pre-CDR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38B237-56CC-10ED-C3D2-C6FD79F0B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2635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C096A60-7DC4-29D7-998D-4802E90D2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32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D8B9A10-DDAF-B0DE-8B58-EF41D58D6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2782" y="990884"/>
            <a:ext cx="6591250" cy="5667236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/>
              <a:t>Despite ~ 0 project funding (only a few FTEs from JAI general </a:t>
            </a:r>
            <a:r>
              <a:rPr lang="en-US" sz="3600" dirty="0" err="1"/>
              <a:t>programme</a:t>
            </a:r>
            <a:r>
              <a:rPr lang="en-US" sz="3600" dirty="0"/>
              <a:t>, DESY &amp; CERN), HALHF is making rapid progress;</a:t>
            </a:r>
          </a:p>
          <a:p>
            <a:r>
              <a:rPr lang="en-US" sz="3600" dirty="0"/>
              <a:t>New baseline &amp; costing carried out;</a:t>
            </a:r>
          </a:p>
          <a:p>
            <a:r>
              <a:rPr lang="en-US" sz="3600" dirty="0"/>
              <a:t>HALHF input to European Strategy:</a:t>
            </a:r>
            <a:br>
              <a:rPr lang="en-US" sz="3600" dirty="0"/>
            </a:br>
            <a:r>
              <a:rPr lang="en-US" sz="3600" dirty="0"/>
              <a:t> </a:t>
            </a:r>
            <a:br>
              <a:rPr lang="en-US" sz="3600" dirty="0"/>
            </a:br>
            <a:r>
              <a:rPr lang="en-US" sz="3600" dirty="0">
                <a:solidFill>
                  <a:srgbClr val="FF0000"/>
                </a:solidFill>
              </a:rPr>
              <a:t>10pager: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https://arxiv.org/abs/2503.19880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dirty="0">
                <a:solidFill>
                  <a:srgbClr val="FF0000"/>
                </a:solidFill>
              </a:rPr>
              <a:t>   Backup: </a:t>
            </a:r>
            <a:r>
              <a:rPr lang="en-US" sz="2000" dirty="0">
                <a:solidFill>
                  <a:srgbClr val="FF0000"/>
                </a:solidFill>
                <a:hlinkClick r:id="rId3"/>
              </a:rPr>
              <a:t>https://arxiv.org/abs/2503.23489</a:t>
            </a:r>
            <a:r>
              <a:rPr lang="en-US" sz="2000" dirty="0">
                <a:solidFill>
                  <a:srgbClr val="FF0000"/>
                </a:solidFill>
              </a:rPr>
              <a:t>  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 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~ 15 year R&amp;D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>
                <a:solidFill>
                  <a:srgbClr val="FF0000"/>
                </a:solidFill>
              </a:rPr>
              <a:t> before approval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  <a:p>
            <a:r>
              <a:rPr lang="en-US" sz="3600" dirty="0"/>
              <a:t>Regular monthly HALHF meetings;</a:t>
            </a:r>
          </a:p>
          <a:p>
            <a:r>
              <a:rPr lang="en-US" sz="3600" dirty="0"/>
              <a:t>Longer-term goal: pre-CDR this year; &amp; funding to start R&amp;D </a:t>
            </a:r>
            <a:r>
              <a:rPr lang="en-US" sz="3600" dirty="0" err="1"/>
              <a:t>programme</a:t>
            </a:r>
            <a:r>
              <a:rPr lang="en-US" sz="3600" dirty="0"/>
              <a:t>;</a:t>
            </a:r>
          </a:p>
          <a:p>
            <a:r>
              <a:rPr lang="en-US" sz="3600" dirty="0"/>
              <a:t>Contribute to 10 TeV design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D091F445-0DAC-026C-C990-97C20F404F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5463" y="965484"/>
          <a:ext cx="5121275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7442200" imgH="7874000" progId="Excel.Sheet.12">
                  <p:embed/>
                </p:oleObj>
              </mc:Choice>
              <mc:Fallback>
                <p:oleObj name="Worksheet" r:id="rId4" imgW="7442200" imgH="7874000" progId="Excel.Sheet.12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D091F445-0DAC-026C-C990-97C20F404F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5463" y="965484"/>
                        <a:ext cx="5121275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919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-141764"/>
            <a:ext cx="8017566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The march of progress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5E4639B-7522-CDFE-0828-4B4C77C17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5FBFDC9-ED72-989A-9753-45A2C2A15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33</a:t>
            </a:fld>
            <a:endParaRPr lang="en-US"/>
          </a:p>
        </p:txBody>
      </p:sp>
      <p:pic>
        <p:nvPicPr>
          <p:cNvPr id="17" name="Picture 16" descr="A screenshot of a web page&#10;&#10;AI-generated content may be incorrect.">
            <a:extLst>
              <a:ext uri="{FF2B5EF4-FFF2-40B4-BE49-F238E27FC236}">
                <a16:creationId xmlns:a16="http://schemas.microsoft.com/office/drawing/2014/main" id="{E0F4DAFD-89E7-8739-F18A-3CC8CAC8A1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2944"/>
          <a:stretch>
            <a:fillRect/>
          </a:stretch>
        </p:blipFill>
        <p:spPr>
          <a:xfrm>
            <a:off x="520700" y="907611"/>
            <a:ext cx="10604500" cy="2521389"/>
          </a:xfrm>
          <a:prstGeom prst="rect">
            <a:avLst/>
          </a:prstGeom>
        </p:spPr>
      </p:pic>
      <p:pic>
        <p:nvPicPr>
          <p:cNvPr id="4" name="Picture 3" descr="A screenshot of a web page&#10;&#10;AI-generated content may be incorrect.">
            <a:extLst>
              <a:ext uri="{FF2B5EF4-FFF2-40B4-BE49-F238E27FC236}">
                <a16:creationId xmlns:a16="http://schemas.microsoft.com/office/drawing/2014/main" id="{C0630298-4A6D-0AB2-C6BC-F70DF70C43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6685" b="30564"/>
          <a:stretch>
            <a:fillRect/>
          </a:stretch>
        </p:blipFill>
        <p:spPr>
          <a:xfrm>
            <a:off x="520700" y="3445287"/>
            <a:ext cx="10604500" cy="1219038"/>
          </a:xfrm>
          <a:prstGeom prst="rect">
            <a:avLst/>
          </a:prstGeom>
        </p:spPr>
      </p:pic>
      <p:pic>
        <p:nvPicPr>
          <p:cNvPr id="6" name="Picture 5" descr="A screenshot of a web page&#10;&#10;AI-generated content may be incorrect.">
            <a:extLst>
              <a:ext uri="{FF2B5EF4-FFF2-40B4-BE49-F238E27FC236}">
                <a16:creationId xmlns:a16="http://schemas.microsoft.com/office/drawing/2014/main" id="{775C4E33-7105-84EA-8E69-A62179AC37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0137" b="19333"/>
          <a:stretch>
            <a:fillRect/>
          </a:stretch>
        </p:blipFill>
        <p:spPr>
          <a:xfrm>
            <a:off x="520700" y="4736669"/>
            <a:ext cx="10604500" cy="564201"/>
          </a:xfrm>
          <a:prstGeom prst="rect">
            <a:avLst/>
          </a:prstGeom>
        </p:spPr>
      </p:pic>
      <p:pic>
        <p:nvPicPr>
          <p:cNvPr id="8" name="Picture 7" descr="A screenshot of a web page&#10;&#10;AI-generated content may be incorrect.">
            <a:extLst>
              <a:ext uri="{FF2B5EF4-FFF2-40B4-BE49-F238E27FC236}">
                <a16:creationId xmlns:a16="http://schemas.microsoft.com/office/drawing/2014/main" id="{7EC80AD0-3852-5DF8-4BDB-06E3DBD04B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0767" b="2"/>
          <a:stretch>
            <a:fillRect/>
          </a:stretch>
        </p:blipFill>
        <p:spPr>
          <a:xfrm>
            <a:off x="520700" y="5300870"/>
            <a:ext cx="10604500" cy="10304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8165A5-4D68-A084-B4C4-D0CF3C94509D}"/>
              </a:ext>
            </a:extLst>
          </p:cNvPr>
          <p:cNvSpPr txBox="1"/>
          <p:nvPr/>
        </p:nvSpPr>
        <p:spPr>
          <a:xfrm>
            <a:off x="6771863" y="5817704"/>
            <a:ext cx="37808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NB – many of these issues, particularly</a:t>
            </a:r>
            <a:br>
              <a:rPr lang="en-US" i="1" dirty="0"/>
            </a:br>
            <a:r>
              <a:rPr lang="en-US" i="1" dirty="0"/>
              <a:t>transverse tolerances and instability </a:t>
            </a:r>
            <a:br>
              <a:rPr lang="en-US" i="1" dirty="0"/>
            </a:br>
            <a:r>
              <a:rPr lang="en-US" i="1" dirty="0"/>
              <a:t>mitigation are still work in progress!</a:t>
            </a:r>
          </a:p>
        </p:txBody>
      </p:sp>
    </p:spTree>
    <p:extLst>
      <p:ext uri="{BB962C8B-B14F-4D97-AF65-F5344CB8AC3E}">
        <p14:creationId xmlns:p14="http://schemas.microsoft.com/office/powerpoint/2010/main" val="195259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98262-3D28-5651-018B-B0CA1F859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2FD3C-69D2-EC33-42A1-E7CE6067F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Path to construction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85BF4-055D-6AB8-C2D3-27F0186E4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C9D7B-B605-ECA0-F493-F7434C004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34</a:t>
            </a:fld>
            <a:endParaRPr lang="en-US" dirty="0"/>
          </a:p>
        </p:txBody>
      </p:sp>
      <p:pic>
        <p:nvPicPr>
          <p:cNvPr id="7" name="Picture 6" descr="A table of information with text&#10;&#10;AI-generated content may be incorrect.">
            <a:extLst>
              <a:ext uri="{FF2B5EF4-FFF2-40B4-BE49-F238E27FC236}">
                <a16:creationId xmlns:a16="http://schemas.microsoft.com/office/drawing/2014/main" id="{6B02C1A3-09D8-586E-1BB1-C14AA6C32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780" y="862885"/>
            <a:ext cx="7330440" cy="56499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CE0EED-5175-2D53-5B90-6BA579BBC16A}"/>
              </a:ext>
            </a:extLst>
          </p:cNvPr>
          <p:cNvSpPr txBox="1"/>
          <p:nvPr/>
        </p:nvSpPr>
        <p:spPr>
          <a:xfrm>
            <a:off x="2007005" y="6512787"/>
            <a:ext cx="9255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indico.cern.ch</a:t>
            </a:r>
            <a:r>
              <a:rPr lang="en-US" sz="1200" dirty="0"/>
              <a:t>/event/1439855/contributions/6461458/attachments/3045828/5381747/HALHF_Input_ESPP_2025_Backup_submitted.pdf</a:t>
            </a:r>
          </a:p>
        </p:txBody>
      </p:sp>
    </p:spTree>
    <p:extLst>
      <p:ext uri="{BB962C8B-B14F-4D97-AF65-F5344CB8AC3E}">
        <p14:creationId xmlns:p14="http://schemas.microsoft.com/office/powerpoint/2010/main" val="24181063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D1F11-7B2C-2C80-A26B-45F279D06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23BD4-BAA8-2FDB-51EB-B85767B90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473" y="-226249"/>
            <a:ext cx="9525837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10 TeV Wakefield Collider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A206A5D-2F7A-61CC-F138-CF415266C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34790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977FF94-32CA-92AE-79F1-849EEE367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CCB521-4022-3DC9-0772-B7232976CA64}"/>
              </a:ext>
            </a:extLst>
          </p:cNvPr>
          <p:cNvSpPr txBox="1"/>
          <p:nvPr/>
        </p:nvSpPr>
        <p:spPr>
          <a:xfrm>
            <a:off x="212035" y="810864"/>
            <a:ext cx="1166465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Challenges</a:t>
            </a:r>
            <a:br>
              <a:rPr lang="en-US" sz="2400" b="1" dirty="0"/>
            </a:b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Inefficient acceleration of positrons in plasma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Proposed solution</a:t>
            </a:r>
            <a:r>
              <a:rPr lang="en-US" sz="2400" dirty="0"/>
              <a:t>: Take advantage of large VBF cross-section and utilize gamma-gamma or e</a:t>
            </a:r>
            <a:r>
              <a:rPr lang="en-US" sz="2400" baseline="30000" dirty="0"/>
              <a:t>-</a:t>
            </a:r>
            <a:r>
              <a:rPr lang="en-US" sz="2400" dirty="0"/>
              <a:t>e</a:t>
            </a:r>
            <a:r>
              <a:rPr lang="en-US" sz="2400" baseline="30000" dirty="0"/>
              <a:t>-</a:t>
            </a:r>
            <a:r>
              <a:rPr lang="en-US" sz="2400" dirty="0"/>
              <a:t> collisions instead.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Extreme </a:t>
            </a:r>
            <a:r>
              <a:rPr lang="en-US" sz="2400" dirty="0" err="1"/>
              <a:t>beamstrahlung</a:t>
            </a:r>
            <a:r>
              <a:rPr lang="en-US" sz="2400" dirty="0"/>
              <a:t> at high collision energies and beam densities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Proposed solution</a:t>
            </a:r>
            <a:r>
              <a:rPr lang="en-US" sz="2400" dirty="0"/>
              <a:t>: 1) Collide ultrashort bunches to mitigate </a:t>
            </a:r>
            <a:r>
              <a:rPr lang="en-US" sz="2400" dirty="0" err="1"/>
              <a:t>beamstrahlung</a:t>
            </a:r>
            <a:r>
              <a:rPr lang="en-US" sz="2400" dirty="0"/>
              <a:t> and 2) Embrace the broad luminosity spectrum so long as significant fraction of the colliding particles are close to 10 TeV CM.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Detector design and background modeling for high energy collisions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Proposed solution</a:t>
            </a:r>
            <a:r>
              <a:rPr lang="en-US" sz="2400" dirty="0"/>
              <a:t>: Development of new Particle-in-Cell codes, benchmarked against GUINEA-PIG and CAIN, to accurately model backgrounds for high-energy gamma-gamma, e</a:t>
            </a:r>
            <a:r>
              <a:rPr lang="en-US" sz="2400" baseline="30000" dirty="0"/>
              <a:t>-</a:t>
            </a:r>
            <a:r>
              <a:rPr lang="en-US" sz="2400" dirty="0"/>
              <a:t>e</a:t>
            </a:r>
            <a:r>
              <a:rPr lang="en-US" sz="2400" baseline="30000" dirty="0"/>
              <a:t>-</a:t>
            </a:r>
            <a:r>
              <a:rPr lang="en-US" sz="2400" dirty="0"/>
              <a:t>, and e</a:t>
            </a:r>
            <a:r>
              <a:rPr lang="en-US" sz="2400" baseline="30000" dirty="0"/>
              <a:t>-</a:t>
            </a:r>
            <a:r>
              <a:rPr lang="en-US" sz="2400" dirty="0"/>
              <a:t>e</a:t>
            </a:r>
            <a:r>
              <a:rPr lang="en-US" sz="2400" baseline="30000" dirty="0"/>
              <a:t>+ </a:t>
            </a:r>
            <a:r>
              <a:rPr lang="en-US" sz="2400" dirty="0"/>
              <a:t>collisions.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10 TeV Design Study sign up @ </a:t>
            </a:r>
            <a:r>
              <a:rPr lang="en-US" sz="2400" dirty="0">
                <a:hlinkClick r:id="rId2"/>
              </a:rPr>
              <a:t>https://docs.google.com/forms/d/e/1FAIpQLScffLXDxF_8-TUYaWLznL7jAWUGfYOTEzBu4YrOnr8nRS-JQw/viewform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93844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46930-4F9A-0ABE-B994-11562471B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50025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976D1-0259-5E92-023F-000C90148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27EEC8-68B5-9862-E8AB-FCCAF82815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821" b="9610"/>
          <a:stretch>
            <a:fillRect/>
          </a:stretch>
        </p:blipFill>
        <p:spPr>
          <a:xfrm>
            <a:off x="507181" y="924534"/>
            <a:ext cx="11177637" cy="531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084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650D7-15DA-BF27-5B72-825577C59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BF9FC-E547-64EE-039E-C66195E7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1557" y="71179"/>
            <a:ext cx="7481218" cy="926472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10 TeV Wakefield Collider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821917-4B70-D7BF-41D2-AC834B03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78" y="6538912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0E5F8C0-01E4-79C2-9533-DD5AA2AD4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37</a:t>
            </a:fld>
            <a:endParaRPr lang="en-US"/>
          </a:p>
        </p:txBody>
      </p:sp>
      <p:sp>
        <p:nvSpPr>
          <p:cNvPr id="26" name="Simplified 10 TeV γ–γ collider with “two HALHFs”">
            <a:extLst>
              <a:ext uri="{FF2B5EF4-FFF2-40B4-BE49-F238E27FC236}">
                <a16:creationId xmlns:a16="http://schemas.microsoft.com/office/drawing/2014/main" id="{5F9A7029-6E89-5F95-D40C-C7013B1A9548}"/>
              </a:ext>
            </a:extLst>
          </p:cNvPr>
          <p:cNvSpPr txBox="1">
            <a:spLocks/>
          </p:cNvSpPr>
          <p:nvPr/>
        </p:nvSpPr>
        <p:spPr>
          <a:xfrm>
            <a:off x="135733" y="806439"/>
            <a:ext cx="9313067" cy="10832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Simplified 10 TeV </a:t>
            </a:r>
            <a:r>
              <a:rPr lang="el-GR" dirty="0"/>
              <a:t>γ–γ </a:t>
            </a:r>
            <a:r>
              <a:rPr lang="en-GB" dirty="0"/>
              <a:t>collider with “two HALHFs”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293B7F9-F0DA-2B5D-1A51-FA435508E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36" y="1240856"/>
            <a:ext cx="7772400" cy="72807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B844EFF-F736-7D77-60A8-EC7750CC6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478" y="2034280"/>
            <a:ext cx="7772400" cy="175943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02CD791-65A3-E94E-40B3-F820B9BAE4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478" y="3739642"/>
            <a:ext cx="7772400" cy="261670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5CD7218-7FF3-EBA0-D113-D539F4957F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936" y="1552301"/>
            <a:ext cx="4114800" cy="523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5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9C481-2E1D-DD31-F4B6-D0F6F8538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0612803-A20D-B020-E41B-1FB58559D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18275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A0EBE67-D005-ED3C-5723-CCC6F519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38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22D70F-E419-245A-26B5-264046940451}"/>
              </a:ext>
            </a:extLst>
          </p:cNvPr>
          <p:cNvSpPr txBox="1"/>
          <p:nvPr/>
        </p:nvSpPr>
        <p:spPr>
          <a:xfrm>
            <a:off x="10514563" y="209668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(April 2025)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638CE7-77D1-131F-24E7-85A1C58A2827}"/>
              </a:ext>
            </a:extLst>
          </p:cNvPr>
          <p:cNvGrpSpPr/>
          <p:nvPr/>
        </p:nvGrpSpPr>
        <p:grpSpPr>
          <a:xfrm>
            <a:off x="495300" y="4037624"/>
            <a:ext cx="11158329" cy="2186391"/>
            <a:chOff x="0" y="2381015"/>
            <a:chExt cx="12001973" cy="2840342"/>
          </a:xfrm>
        </p:grpSpPr>
        <p:pic>
          <p:nvPicPr>
            <p:cNvPr id="9" name="Picture 8" descr="A document with text on it&#10;&#10;AI-generated content may be incorrect.">
              <a:extLst>
                <a:ext uri="{FF2B5EF4-FFF2-40B4-BE49-F238E27FC236}">
                  <a16:creationId xmlns:a16="http://schemas.microsoft.com/office/drawing/2014/main" id="{39C5E4BF-CE54-9EFF-1E2D-676EF8FEB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8985" b="34879"/>
            <a:stretch>
              <a:fillRect/>
            </a:stretch>
          </p:blipFill>
          <p:spPr>
            <a:xfrm>
              <a:off x="0" y="2381015"/>
              <a:ext cx="6003235" cy="2732527"/>
            </a:xfrm>
            <a:prstGeom prst="rect">
              <a:avLst/>
            </a:prstGeom>
          </p:spPr>
        </p:pic>
        <p:pic>
          <p:nvPicPr>
            <p:cNvPr id="13" name="Picture 12" descr="A document with text on it&#10;&#10;AI-generated content may be incorrect.">
              <a:extLst>
                <a:ext uri="{FF2B5EF4-FFF2-40B4-BE49-F238E27FC236}">
                  <a16:creationId xmlns:a16="http://schemas.microsoft.com/office/drawing/2014/main" id="{F236F0EC-55F9-36AA-2548-E9A20DF60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64541"/>
            <a:stretch>
              <a:fillRect/>
            </a:stretch>
          </p:blipFill>
          <p:spPr>
            <a:xfrm>
              <a:off x="5888401" y="2490691"/>
              <a:ext cx="6113572" cy="2730666"/>
            </a:xfrm>
            <a:prstGeom prst="rect">
              <a:avLst/>
            </a:prstGeom>
          </p:spPr>
        </p:pic>
      </p:grpSp>
      <p:pic>
        <p:nvPicPr>
          <p:cNvPr id="3" name="Picture 2" descr="A document with text on it&#10;&#10;AI-generated content may be incorrect.">
            <a:extLst>
              <a:ext uri="{FF2B5EF4-FFF2-40B4-BE49-F238E27FC236}">
                <a16:creationId xmlns:a16="http://schemas.microsoft.com/office/drawing/2014/main" id="{9ADDA021-3D93-323C-B7F4-AECC3E9FF0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1401"/>
          <a:stretch>
            <a:fillRect/>
          </a:stretch>
        </p:blipFill>
        <p:spPr>
          <a:xfrm>
            <a:off x="1406649" y="900765"/>
            <a:ext cx="8919751" cy="3213304"/>
          </a:xfrm>
          <a:prstGeom prst="rect">
            <a:avLst/>
          </a:prstGeom>
        </p:spPr>
      </p:pic>
      <p:pic>
        <p:nvPicPr>
          <p:cNvPr id="15" name="Picture 14" descr="A black and orange logo&#10;&#10;Description automatically generated">
            <a:extLst>
              <a:ext uri="{FF2B5EF4-FFF2-40B4-BE49-F238E27FC236}">
                <a16:creationId xmlns:a16="http://schemas.microsoft.com/office/drawing/2014/main" id="{47CB857B-F334-21D5-A034-8003EB437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031" y="159456"/>
            <a:ext cx="2032803" cy="82531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F55CAFB-9D46-2A71-8A21-DA2AC877EE13}"/>
              </a:ext>
            </a:extLst>
          </p:cNvPr>
          <p:cNvSpPr txBox="1">
            <a:spLocks/>
          </p:cNvSpPr>
          <p:nvPr/>
        </p:nvSpPr>
        <p:spPr>
          <a:xfrm>
            <a:off x="838200" y="-555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600" b="1" dirty="0">
                <a:solidFill>
                  <a:srgbClr val="FF0000"/>
                </a:solidFill>
              </a:rPr>
              <a:t>                       Summary </a:t>
            </a:r>
          </a:p>
        </p:txBody>
      </p:sp>
    </p:spTree>
    <p:extLst>
      <p:ext uri="{BB962C8B-B14F-4D97-AF65-F5344CB8AC3E}">
        <p14:creationId xmlns:p14="http://schemas.microsoft.com/office/powerpoint/2010/main" val="40106534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49" y="1204365"/>
            <a:ext cx="12729281" cy="5667236"/>
          </a:xfrm>
        </p:spPr>
        <p:txBody>
          <a:bodyPr>
            <a:normAutofit/>
          </a:bodyPr>
          <a:lstStyle/>
          <a:p>
            <a:r>
              <a:rPr lang="en-US" sz="3600" dirty="0"/>
              <a:t>Despite ~ 0 funding, HALHF is making rapid progress;</a:t>
            </a:r>
          </a:p>
          <a:p>
            <a:r>
              <a:rPr lang="en-US" sz="3600" dirty="0"/>
              <a:t>New baseline &amp; costing carried out;</a:t>
            </a:r>
          </a:p>
          <a:p>
            <a:r>
              <a:rPr lang="en-US" sz="3600" dirty="0"/>
              <a:t>HALHF input to European Strategy: </a:t>
            </a:r>
            <a:r>
              <a:rPr lang="en-US" sz="3600" dirty="0">
                <a:solidFill>
                  <a:srgbClr val="FF0000"/>
                </a:solidFill>
              </a:rPr>
              <a:t>10pager: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https://</a:t>
            </a:r>
            <a:r>
              <a:rPr lang="en-US" sz="2000" dirty="0" err="1">
                <a:solidFill>
                  <a:srgbClr val="FF0000"/>
                </a:solidFill>
                <a:hlinkClick r:id="rId2"/>
              </a:rPr>
              <a:t>arxiv.org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/abs/2503.19880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dirty="0">
                <a:solidFill>
                  <a:srgbClr val="FF0000"/>
                </a:solidFill>
              </a:rPr>
              <a:t>Backup: </a:t>
            </a:r>
            <a:r>
              <a:rPr lang="en-US" sz="2000" dirty="0">
                <a:solidFill>
                  <a:srgbClr val="FF0000"/>
                </a:solidFill>
                <a:hlinkClick r:id="rId3"/>
              </a:rPr>
              <a:t>https://arxiv.org/abs/2503.23489</a:t>
            </a:r>
            <a:r>
              <a:rPr lang="en-US" sz="2000" dirty="0">
                <a:solidFill>
                  <a:srgbClr val="FF0000"/>
                </a:solidFill>
              </a:rPr>
              <a:t>  - </a:t>
            </a:r>
            <a:r>
              <a:rPr lang="en-US" dirty="0">
                <a:solidFill>
                  <a:srgbClr val="FF0000"/>
                </a:solidFill>
              </a:rPr>
              <a:t>~ 15 year R&amp;D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>
                <a:solidFill>
                  <a:srgbClr val="FF0000"/>
                </a:solidFill>
              </a:rPr>
              <a:t> before approval</a:t>
            </a:r>
          </a:p>
          <a:p>
            <a:r>
              <a:rPr lang="en-US" sz="3600" dirty="0"/>
              <a:t>Regular monthly HALHF accelerator meetings;</a:t>
            </a:r>
          </a:p>
          <a:p>
            <a:r>
              <a:rPr lang="en-US" sz="3600" dirty="0"/>
              <a:t>Medium-term goal: pre-CDR in 2026 &amp; funding to start R&amp;D </a:t>
            </a:r>
            <a:r>
              <a:rPr lang="en-US" sz="3600" dirty="0" err="1"/>
              <a:t>programme</a:t>
            </a:r>
            <a:r>
              <a:rPr lang="en-US" sz="3600" dirty="0"/>
              <a:t>;</a:t>
            </a:r>
          </a:p>
          <a:p>
            <a:r>
              <a:rPr lang="en-US" sz="3600" dirty="0"/>
              <a:t>Contribute to 10 TeV design.</a:t>
            </a:r>
          </a:p>
          <a:p>
            <a:pPr lvl="1"/>
            <a:r>
              <a:rPr lang="en-US" sz="3200" dirty="0">
                <a:solidFill>
                  <a:srgbClr val="FF0000"/>
                </a:solidFill>
              </a:rPr>
              <a:t>PLEASE JOIN US: https://</a:t>
            </a:r>
            <a:r>
              <a:rPr lang="en-US" sz="3200" dirty="0" err="1">
                <a:solidFill>
                  <a:srgbClr val="FF0000"/>
                </a:solidFill>
              </a:rPr>
              <a:t>adams-institute.ac.uk</a:t>
            </a:r>
            <a:r>
              <a:rPr lang="en-US" sz="3200" dirty="0">
                <a:solidFill>
                  <a:srgbClr val="FF0000"/>
                </a:solidFill>
              </a:rPr>
              <a:t>/</a:t>
            </a:r>
            <a:r>
              <a:rPr lang="en-US" sz="3200" dirty="0" err="1">
                <a:solidFill>
                  <a:srgbClr val="FF0000"/>
                </a:solidFill>
              </a:rPr>
              <a:t>halhf</a:t>
            </a:r>
            <a:endParaRPr lang="en-US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8" name="Picture 7" descr="A black and orange logo&#10;&#10;Description automatically generated">
            <a:extLst>
              <a:ext uri="{FF2B5EF4-FFF2-40B4-BE49-F238E27FC236}">
                <a16:creationId xmlns:a16="http://schemas.microsoft.com/office/drawing/2014/main" id="{2304F033-B42D-51F2-F62C-98E7E9E6A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1756" y="575195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B0188D-C14F-5232-1283-AA0BE6DE2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CEPC Barcelona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FEF8C-651D-E4D4-C693-16FF5095A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39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CE58D7-0878-F601-BC56-6DDF8CAD1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17/06/25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1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B20964C-E3CD-45ED-08CE-C4703408D691}"/>
              </a:ext>
            </a:extLst>
          </p:cNvPr>
          <p:cNvGrpSpPr/>
          <p:nvPr/>
        </p:nvGrpSpPr>
        <p:grpSpPr>
          <a:xfrm>
            <a:off x="2178866" y="1170754"/>
            <a:ext cx="6235792" cy="3122342"/>
            <a:chOff x="654866" y="1170754"/>
            <a:chExt cx="6235792" cy="3122342"/>
          </a:xfrm>
        </p:grpSpPr>
        <p:sp>
          <p:nvSpPr>
            <p:cNvPr id="9" name="TextBox 8"/>
            <p:cNvSpPr txBox="1"/>
            <p:nvPr/>
          </p:nvSpPr>
          <p:spPr>
            <a:xfrm>
              <a:off x="654866" y="2325723"/>
              <a:ext cx="1266032" cy="369322"/>
            </a:xfrm>
            <a:prstGeom prst="rect">
              <a:avLst/>
            </a:prstGeom>
            <a:noFill/>
          </p:spPr>
          <p:txBody>
            <a:bodyPr wrap="none" lIns="91430" tIns="45715" rIns="91430" bIns="45715" rtlCol="0">
              <a:spAutoFit/>
            </a:bodyPr>
            <a:lstStyle/>
            <a:p>
              <a:r>
                <a:rPr lang="en-US" dirty="0"/>
                <a:t>SCRF Cavity</a:t>
              </a:r>
            </a:p>
          </p:txBody>
        </p:sp>
        <p:pic>
          <p:nvPicPr>
            <p:cNvPr id="6" name="Picture 5" descr="Corrected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21" b="11961"/>
            <a:stretch/>
          </p:blipFill>
          <p:spPr>
            <a:xfrm>
              <a:off x="2241333" y="1170754"/>
              <a:ext cx="4649325" cy="3122342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3E096CB-0457-A541-849F-846BDFAC2981}"/>
              </a:ext>
            </a:extLst>
          </p:cNvPr>
          <p:cNvGrpSpPr/>
          <p:nvPr/>
        </p:nvGrpSpPr>
        <p:grpSpPr>
          <a:xfrm>
            <a:off x="761420" y="3429000"/>
            <a:ext cx="7381089" cy="3138356"/>
            <a:chOff x="-762581" y="3429000"/>
            <a:chExt cx="7381089" cy="3138356"/>
          </a:xfrm>
        </p:grpSpPr>
        <p:grpSp>
          <p:nvGrpSpPr>
            <p:cNvPr id="24" name="Group 23"/>
            <p:cNvGrpSpPr/>
            <p:nvPr/>
          </p:nvGrpSpPr>
          <p:grpSpPr>
            <a:xfrm>
              <a:off x="-762581" y="3429000"/>
              <a:ext cx="7381089" cy="3138356"/>
              <a:chOff x="-2047200" y="3206642"/>
              <a:chExt cx="9355504" cy="3108849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2267744" y="3212976"/>
                <a:ext cx="5040560" cy="3015933"/>
              </a:xfrm>
              <a:prstGeom prst="rect">
                <a:avLst/>
              </a:prstGeom>
              <a:solidFill>
                <a:srgbClr val="8B8B8B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21996">
                  <a:defRPr/>
                </a:pPr>
                <a:endParaRPr lang="en-US" sz="800" kern="0">
                  <a:solidFill>
                    <a:srgbClr val="FFFFFF"/>
                  </a:solidFill>
                  <a:latin typeface="Arial"/>
                  <a:ea typeface="ＭＳ Ｐゴシック"/>
                  <a:cs typeface="Arial Unicode MS"/>
                </a:endParaRPr>
              </a:p>
            </p:txBody>
          </p:sp>
          <p:pic>
            <p:nvPicPr>
              <p:cNvPr id="26" name="Picture 25" descr="wakeCavity_pic.pd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260648" y="3212976"/>
                <a:ext cx="4845749" cy="3030147"/>
              </a:xfrm>
              <a:prstGeom prst="rect">
                <a:avLst/>
              </a:prstGeom>
            </p:spPr>
          </p:pic>
          <p:sp>
            <p:nvSpPr>
              <p:cNvPr id="27" name="Rectangle 26"/>
              <p:cNvSpPr/>
              <p:nvPr/>
            </p:nvSpPr>
            <p:spPr>
              <a:xfrm>
                <a:off x="-2047200" y="3206642"/>
                <a:ext cx="4323029" cy="3108849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421996">
                  <a:defRPr/>
                </a:pPr>
                <a:endParaRPr lang="en-US" sz="800" kern="0">
                  <a:solidFill>
                    <a:srgbClr val="FFFFFF"/>
                  </a:solidFill>
                  <a:latin typeface="Arial"/>
                  <a:ea typeface="ＭＳ Ｐゴシック"/>
                  <a:cs typeface="Arial Unicode MS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835738" y="4643043"/>
              <a:ext cx="982072" cy="596610"/>
            </a:xfrm>
            <a:prstGeom prst="rect">
              <a:avLst/>
            </a:prstGeom>
            <a:noFill/>
          </p:spPr>
          <p:txBody>
            <a:bodyPr wrap="none" lIns="42200" tIns="21100" rIns="42200" bIns="21100" rtlCol="0">
              <a:spAutoFit/>
            </a:bodyPr>
            <a:lstStyle/>
            <a:p>
              <a:pPr algn="ctr"/>
              <a:r>
                <a:rPr lang="en-US" dirty="0"/>
                <a:t>Plasma</a:t>
              </a:r>
              <a:br>
                <a:rPr lang="en-US" dirty="0"/>
              </a:br>
              <a:r>
                <a:rPr lang="en-US" dirty="0" err="1"/>
                <a:t>wakefield</a:t>
              </a:r>
              <a:endParaRPr lang="en-US" dirty="0"/>
            </a:p>
          </p:txBody>
        </p:sp>
      </p:grpSp>
      <p:sp>
        <p:nvSpPr>
          <p:cNvPr id="1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50300" y="6553200"/>
            <a:ext cx="1905000" cy="304800"/>
          </a:xfrm>
        </p:spPr>
        <p:txBody>
          <a:bodyPr/>
          <a:lstStyle/>
          <a:p>
            <a:pPr>
              <a:defRPr/>
            </a:pPr>
            <a:r>
              <a:rPr lang="en-US" dirty="0"/>
              <a:t>13</a:t>
            </a:r>
          </a:p>
        </p:txBody>
      </p:sp>
      <p:pic>
        <p:nvPicPr>
          <p:cNvPr id="3" name="Picture 2" descr="DE0083M.jpg">
            <a:extLst>
              <a:ext uri="{FF2B5EF4-FFF2-40B4-BE49-F238E27FC236}">
                <a16:creationId xmlns:a16="http://schemas.microsoft.com/office/drawing/2014/main" id="{8BC54422-E09E-1D79-F08A-720C6CE3D8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519" y="954983"/>
            <a:ext cx="5295051" cy="90015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74BB983-3B2E-7AAB-7409-BF574A9C353B}"/>
              </a:ext>
            </a:extLst>
          </p:cNvPr>
          <p:cNvSpPr txBox="1">
            <a:spLocks/>
          </p:cNvSpPr>
          <p:nvPr/>
        </p:nvSpPr>
        <p:spPr>
          <a:xfrm>
            <a:off x="3121231" y="260648"/>
            <a:ext cx="8941444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b="1">
                <a:solidFill>
                  <a:srgbClr val="FF0000"/>
                </a:solidFill>
              </a:rPr>
              <a:t>Plasma vs SCRF Cavities</a:t>
            </a:r>
            <a:br>
              <a:rPr lang="en-US" sz="2800"/>
            </a:br>
            <a:endParaRPr lang="en-US" sz="280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B3FA42A-0CB5-854C-1D11-79D069410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UCL, 10/23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53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41314-CAF3-8EC2-7942-5D48C95A5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1423" y="2533560"/>
            <a:ext cx="10515600" cy="1325563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9C1813-EC6D-725C-C5A5-FE12BA44E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112277-338E-B4AA-1CC5-6CBB7D352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32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Running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566" y="1841725"/>
            <a:ext cx="11814881" cy="5639452"/>
          </a:xfrm>
        </p:spPr>
        <p:txBody>
          <a:bodyPr>
            <a:normAutofit/>
          </a:bodyPr>
          <a:lstStyle/>
          <a:p>
            <a:r>
              <a:rPr lang="en-US" sz="3600" dirty="0"/>
              <a:t>Dominated by power to produce drive beams.</a:t>
            </a:r>
          </a:p>
          <a:p>
            <a:r>
              <a:rPr lang="en-US" sz="3600" dirty="0"/>
              <a:t>(100*16*4.3nC + 6.4nC)*100 =&gt; 47.5 MW@50% eff.</a:t>
            </a:r>
            <a:endParaRPr lang="en-US" sz="3600" dirty="0">
              <a:latin typeface="Symbol" pitchFamily="2" charset="2"/>
            </a:endParaRPr>
          </a:p>
          <a:p>
            <a:r>
              <a:rPr lang="en-US" sz="3600" dirty="0"/>
              <a:t>Damping rings: 2*10 MW.</a:t>
            </a:r>
          </a:p>
          <a:p>
            <a:r>
              <a:rPr lang="en-US" sz="3600" dirty="0"/>
              <a:t>Cooling – assume similar to CLIC =&gt; 50% of RF power (corresponds to 20 kW/m).</a:t>
            </a:r>
          </a:p>
          <a:p>
            <a:r>
              <a:rPr lang="en-US" sz="3600" dirty="0"/>
              <a:t>For magnets and other conventional sources assume ~9 MW.</a:t>
            </a:r>
          </a:p>
          <a:p>
            <a:r>
              <a:rPr lang="en-US" sz="3600" dirty="0"/>
              <a:t>Gives total power requirement ~ 100 MW – somewhat smaller than other proposals.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41</a:t>
            </a:fld>
            <a:endParaRPr lang="en-US"/>
          </a:p>
        </p:txBody>
      </p:sp>
      <p:pic>
        <p:nvPicPr>
          <p:cNvPr id="7" name="Picture 6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5FB90C69-FE98-9C88-3FC2-9CF5412B0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844" y="633003"/>
            <a:ext cx="5238203" cy="134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08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F4647-0808-F044-48A2-561D21230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E5C85-8D87-3224-E32E-A18270F1E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400850-DBB6-4F17-3F70-3876ABC861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938" r="11953" b="9009"/>
          <a:stretch>
            <a:fillRect/>
          </a:stretch>
        </p:blipFill>
        <p:spPr>
          <a:xfrm>
            <a:off x="934499" y="910540"/>
            <a:ext cx="10051958" cy="552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58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7A0E5-DD6E-254C-FF02-2049743BE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D9D2D-9E43-F9BC-BAEB-444C8BCF1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002E3-311D-DCEF-6F8F-69E8064FE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BD0622-F640-C2D1-AB64-1C0B67DAD5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3" t="5584" r="12465" b="15582"/>
          <a:stretch>
            <a:fillRect/>
          </a:stretch>
        </p:blipFill>
        <p:spPr>
          <a:xfrm>
            <a:off x="576945" y="899358"/>
            <a:ext cx="10646036" cy="548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022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B9C31-9CC8-CE7B-1F9A-642CBA417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25647-31EE-5CBB-2644-9635D1CC8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E8502D-0F9B-5424-2013-8360C4A5A5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80" t="6274" r="17646" b="9606"/>
          <a:stretch>
            <a:fillRect/>
          </a:stretch>
        </p:blipFill>
        <p:spPr>
          <a:xfrm>
            <a:off x="1075173" y="803476"/>
            <a:ext cx="9515789" cy="560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294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9E073-A95C-337C-26A8-569E29C42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35D6B-6A86-0D06-E1E2-E21E5853C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35A59-6809-6FC8-DBA7-B0E355550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CC8322-3880-3453-E5B9-E45888E03A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38" t="-3839" r="17647" b="8964"/>
          <a:stretch>
            <a:fillRect/>
          </a:stretch>
        </p:blipFill>
        <p:spPr>
          <a:xfrm>
            <a:off x="1195726" y="502417"/>
            <a:ext cx="8885961" cy="592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553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BB136-6F36-2D1A-1938-63011B317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4A27E94E-765C-D68A-501F-23B370B85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31" y="1183799"/>
            <a:ext cx="10389704" cy="5093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FF5A62-5579-4C78-8B47-FBA18C7C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Bunch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C4F07-323B-4063-45B2-31CBD97B3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85852"/>
            <a:ext cx="10729604" cy="56394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 descr="A black and orange logo&#10;&#10;Description automatically generated">
            <a:extLst>
              <a:ext uri="{FF2B5EF4-FFF2-40B4-BE49-F238E27FC236}">
                <a16:creationId xmlns:a16="http://schemas.microsoft.com/office/drawing/2014/main" id="{B378F570-8950-D02F-054E-534E6A869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167" y="967489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1E8B37-C387-3D91-2E4F-953573E33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9B9DD-8C92-711C-320F-B074D9DED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682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985A0-1182-2E95-A4F9-92D2ED4E5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54923-7080-DD0D-E95D-E557C6F54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3195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R&amp;D Topics</a:t>
            </a:r>
          </a:p>
        </p:txBody>
      </p:sp>
      <p:pic>
        <p:nvPicPr>
          <p:cNvPr id="10" name="Picture 9" descr="A black and orange logo&#10;&#10;Description automatically generated">
            <a:extLst>
              <a:ext uri="{FF2B5EF4-FFF2-40B4-BE49-F238E27FC236}">
                <a16:creationId xmlns:a16="http://schemas.microsoft.com/office/drawing/2014/main" id="{570FB4DC-14B0-5324-BE82-A5B9DDB6C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3653" y="1042948"/>
            <a:ext cx="2032803" cy="82531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F2B987-9B24-A3DA-C275-19A5330A4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6" y="6482620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F200AC-2FE2-E0B2-1BB6-020FF0BF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47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6796C6-41BF-49D5-8454-9CE53FDDD3FA}"/>
              </a:ext>
            </a:extLst>
          </p:cNvPr>
          <p:cNvGrpSpPr/>
          <p:nvPr/>
        </p:nvGrpSpPr>
        <p:grpSpPr>
          <a:xfrm>
            <a:off x="151296" y="1754566"/>
            <a:ext cx="8610600" cy="4590418"/>
            <a:chOff x="2501900" y="1081466"/>
            <a:chExt cx="8610600" cy="4590418"/>
          </a:xfrm>
        </p:grpSpPr>
        <p:pic>
          <p:nvPicPr>
            <p:cNvPr id="13" name="Picture 12" descr="A graph of a graph&#10;&#10;AI-generated content may be incorrect.">
              <a:extLst>
                <a:ext uri="{FF2B5EF4-FFF2-40B4-BE49-F238E27FC236}">
                  <a16:creationId xmlns:a16="http://schemas.microsoft.com/office/drawing/2014/main" id="{C6DF0ED8-15DB-A741-08F3-4A772DC42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12976"/>
            <a:stretch>
              <a:fillRect/>
            </a:stretch>
          </p:blipFill>
          <p:spPr>
            <a:xfrm>
              <a:off x="2501900" y="1081466"/>
              <a:ext cx="6838950" cy="4590418"/>
            </a:xfrm>
            <a:prstGeom prst="rect">
              <a:avLst/>
            </a:prstGeom>
          </p:spPr>
        </p:pic>
        <p:pic>
          <p:nvPicPr>
            <p:cNvPr id="16" name="Picture 15" descr="A graph of a graph&#10;&#10;AI-generated content may be incorrect.">
              <a:extLst>
                <a:ext uri="{FF2B5EF4-FFF2-40B4-BE49-F238E27FC236}">
                  <a16:creationId xmlns:a16="http://schemas.microsoft.com/office/drawing/2014/main" id="{C929D326-0043-B6D7-B03D-6D552372E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3054" t="90972" r="19220"/>
            <a:stretch>
              <a:fillRect/>
            </a:stretch>
          </p:blipFill>
          <p:spPr>
            <a:xfrm>
              <a:off x="7848600" y="4989735"/>
              <a:ext cx="3263900" cy="476250"/>
            </a:xfrm>
            <a:prstGeom prst="rect">
              <a:avLst/>
            </a:prstGeom>
          </p:spPr>
        </p:pic>
      </p:grpSp>
      <p:pic>
        <p:nvPicPr>
          <p:cNvPr id="15" name="Picture 14" descr="A graph of a moving graph&#10;&#10;AI-generated content may be incorrect.">
            <a:extLst>
              <a:ext uri="{FF2B5EF4-FFF2-40B4-BE49-F238E27FC236}">
                <a16:creationId xmlns:a16="http://schemas.microsoft.com/office/drawing/2014/main" id="{C7DB4F46-36CF-4FB6-973C-E786D4DD388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019" t="10184" b="29986"/>
          <a:stretch>
            <a:fillRect/>
          </a:stretch>
        </p:blipFill>
        <p:spPr>
          <a:xfrm>
            <a:off x="1561959" y="2225611"/>
            <a:ext cx="5667763" cy="3437224"/>
          </a:xfrm>
          <a:prstGeom prst="rect">
            <a:avLst/>
          </a:prstGeom>
        </p:spPr>
      </p:pic>
      <p:pic>
        <p:nvPicPr>
          <p:cNvPr id="20" name="Picture 19" descr="A diagram of a graph&#10;&#10;AI-generated content may be incorrect.">
            <a:extLst>
              <a:ext uri="{FF2B5EF4-FFF2-40B4-BE49-F238E27FC236}">
                <a16:creationId xmlns:a16="http://schemas.microsoft.com/office/drawing/2014/main" id="{B7AA81F3-F572-E363-3480-49224CFC0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1662" y="558658"/>
            <a:ext cx="5136460" cy="1449688"/>
          </a:xfrm>
          <a:prstGeom prst="rect">
            <a:avLst/>
          </a:prstGeom>
        </p:spPr>
      </p:pic>
      <p:pic>
        <p:nvPicPr>
          <p:cNvPr id="6" name="Picture 5" descr="A diagram of a heat exchanger&#10;&#10;Description automatically generated">
            <a:extLst>
              <a:ext uri="{FF2B5EF4-FFF2-40B4-BE49-F238E27FC236}">
                <a16:creationId xmlns:a16="http://schemas.microsoft.com/office/drawing/2014/main" id="{324E9511-D1D8-0DBA-35E5-3C5F740D87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7459" y="3220970"/>
            <a:ext cx="4546741" cy="223596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77EC699-FA54-7EC7-43BB-6968F667058F}"/>
              </a:ext>
            </a:extLst>
          </p:cNvPr>
          <p:cNvGrpSpPr/>
          <p:nvPr/>
        </p:nvGrpSpPr>
        <p:grpSpPr>
          <a:xfrm>
            <a:off x="1446230" y="2019712"/>
            <a:ext cx="5594320" cy="3797992"/>
            <a:chOff x="1432978" y="2019712"/>
            <a:chExt cx="5594320" cy="3797992"/>
          </a:xfrm>
        </p:grpSpPr>
        <p:pic>
          <p:nvPicPr>
            <p:cNvPr id="18" name="Picture 17" descr="A diagram of a line graph&#10;&#10;AI-generated content may be incorrect.">
              <a:extLst>
                <a:ext uri="{FF2B5EF4-FFF2-40B4-BE49-F238E27FC236}">
                  <a16:creationId xmlns:a16="http://schemas.microsoft.com/office/drawing/2014/main" id="{4E21BB00-77F4-93AD-43F8-32B00F473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6696" b="3213"/>
            <a:stretch>
              <a:fillRect/>
            </a:stretch>
          </p:blipFill>
          <p:spPr>
            <a:xfrm>
              <a:off x="1545643" y="2019712"/>
              <a:ext cx="5481655" cy="379799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1CCBEC0-181C-AD54-111B-88AFFAA8BA48}"/>
                </a:ext>
              </a:extLst>
            </p:cNvPr>
            <p:cNvSpPr/>
            <p:nvPr/>
          </p:nvSpPr>
          <p:spPr>
            <a:xfrm>
              <a:off x="1432978" y="5552661"/>
              <a:ext cx="1363232" cy="2650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773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B2070-FB08-C545-67D4-4AD2ED78E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FE4F4-65E3-E024-E4A4-EE7450C80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92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R&amp;D Topics - Staging</a:t>
            </a:r>
          </a:p>
        </p:txBody>
      </p:sp>
      <p:pic>
        <p:nvPicPr>
          <p:cNvPr id="10" name="Picture 9" descr="A black and orange logo&#10;&#10;Description automatically generated">
            <a:extLst>
              <a:ext uri="{FF2B5EF4-FFF2-40B4-BE49-F238E27FC236}">
                <a16:creationId xmlns:a16="http://schemas.microsoft.com/office/drawing/2014/main" id="{74CC8FF7-D69E-3678-B0AE-C2A9BBACA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5" y="1080433"/>
            <a:ext cx="2032803" cy="82531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21787-9F23-7E79-A980-BF8F6D8FA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425" y="6401502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6F65D-3C01-F51C-EF6D-FDAF26EC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48</a:t>
            </a:fld>
            <a:endParaRPr lang="en-US"/>
          </a:p>
        </p:txBody>
      </p:sp>
      <p:pic>
        <p:nvPicPr>
          <p:cNvPr id="16" name="Picture 15" descr="A close-up of a diagram&#10;&#10;AI-generated content may be incorrect.">
            <a:extLst>
              <a:ext uri="{FF2B5EF4-FFF2-40B4-BE49-F238E27FC236}">
                <a16:creationId xmlns:a16="http://schemas.microsoft.com/office/drawing/2014/main" id="{5C008506-A424-2FA7-E86C-252D1BD40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228" y="979714"/>
            <a:ext cx="9805275" cy="546694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7C2BE8F-456C-F702-D317-4CE22586C50F}"/>
              </a:ext>
            </a:extLst>
          </p:cNvPr>
          <p:cNvSpPr/>
          <p:nvPr/>
        </p:nvSpPr>
        <p:spPr>
          <a:xfrm>
            <a:off x="2110228" y="6021977"/>
            <a:ext cx="4995966" cy="334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6480F2-B225-753B-1C46-E91E8B728F8A}"/>
              </a:ext>
            </a:extLst>
          </p:cNvPr>
          <p:cNvSpPr/>
          <p:nvPr/>
        </p:nvSpPr>
        <p:spPr>
          <a:xfrm>
            <a:off x="11452268" y="6189163"/>
            <a:ext cx="410983" cy="167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0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4C891-5766-C769-2EFB-EE104D3A6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EE542955-0498-2586-9258-57CB5559F8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1870"/>
          <a:stretch>
            <a:fillRect/>
          </a:stretch>
        </p:blipFill>
        <p:spPr>
          <a:xfrm>
            <a:off x="652670" y="4350936"/>
            <a:ext cx="10886660" cy="20238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35708D-A314-1164-7EB6-B8A1C1319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92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R&amp;D Topics - Beam-Delivery</a:t>
            </a:r>
          </a:p>
        </p:txBody>
      </p:sp>
      <p:pic>
        <p:nvPicPr>
          <p:cNvPr id="10" name="Picture 9" descr="A black and orange logo&#10;&#10;Description automatically generated">
            <a:extLst>
              <a:ext uri="{FF2B5EF4-FFF2-40B4-BE49-F238E27FC236}">
                <a16:creationId xmlns:a16="http://schemas.microsoft.com/office/drawing/2014/main" id="{AACD2BC7-1356-C1B2-64D9-0EDF12F0D4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4965591"/>
            <a:ext cx="2032803" cy="82531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714CB1-20A6-1A21-DBC3-4CB33CB62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332" y="6452072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FE91EC-8E18-0602-87CE-22DCEE21F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AB8B70-7253-08F4-946D-0A7CD40A81CA}"/>
              </a:ext>
            </a:extLst>
          </p:cNvPr>
          <p:cNvSpPr txBox="1"/>
          <p:nvPr/>
        </p:nvSpPr>
        <p:spPr>
          <a:xfrm>
            <a:off x="44749" y="1183799"/>
            <a:ext cx="5386026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Challenges: </a:t>
            </a:r>
            <a:br>
              <a:rPr lang="en-US" sz="3200" dirty="0"/>
            </a:br>
            <a:r>
              <a:rPr lang="en-GB" sz="3200" b="1" dirty="0"/>
              <a:t>Emittances</a:t>
            </a:r>
            <a:r>
              <a:rPr lang="en-GB" sz="3200" dirty="0"/>
              <a:t>: Factor 10-100 </a:t>
            </a:r>
            <a:br>
              <a:rPr lang="en-GB" sz="3200" dirty="0"/>
            </a:br>
            <a:r>
              <a:rPr lang="en-GB" sz="3200" dirty="0"/>
              <a:t>larger than in previous designs;</a:t>
            </a:r>
          </a:p>
          <a:p>
            <a:r>
              <a:rPr lang="en-GB" sz="3200" b="1" dirty="0"/>
              <a:t>𝜷</a:t>
            </a:r>
            <a:r>
              <a:rPr lang="en-GB" sz="3200" b="1" baseline="-25000" dirty="0"/>
              <a:t>x</a:t>
            </a:r>
            <a:r>
              <a:rPr lang="en-GB" sz="3200" dirty="0"/>
              <a:t> : Factor 2-4 smaller</a:t>
            </a:r>
          </a:p>
          <a:p>
            <a:r>
              <a:rPr lang="en-GB" sz="3200" dirty="0"/>
              <a:t>=&gt; Longer than current design</a:t>
            </a:r>
            <a:br>
              <a:rPr lang="en-GB" sz="3200" dirty="0"/>
            </a:br>
            <a:r>
              <a:rPr lang="en-GB" sz="3200" dirty="0"/>
              <a:t>beyond 250 GeV</a:t>
            </a:r>
          </a:p>
          <a:p>
            <a:br>
              <a:rPr lang="en-GB" dirty="0"/>
            </a:br>
            <a:endParaRPr lang="en-US" dirty="0"/>
          </a:p>
        </p:txBody>
      </p:sp>
      <p:pic>
        <p:nvPicPr>
          <p:cNvPr id="9" name="Picture 8" descr="A chart with numbers and symbols&#10;&#10;AI-generated content may be incorrect.">
            <a:extLst>
              <a:ext uri="{FF2B5EF4-FFF2-40B4-BE49-F238E27FC236}">
                <a16:creationId xmlns:a16="http://schemas.microsoft.com/office/drawing/2014/main" id="{86789AAA-CF0F-3E0E-A34C-69FCF1870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4156" y="1067091"/>
            <a:ext cx="6328333" cy="3280037"/>
          </a:xfrm>
          <a:prstGeom prst="rect">
            <a:avLst/>
          </a:prstGeom>
        </p:spPr>
      </p:pic>
      <p:pic>
        <p:nvPicPr>
          <p:cNvPr id="11" name="Picture 10" descr="A black and orange logo&#10;&#10;Description automatically generated">
            <a:extLst>
              <a:ext uri="{FF2B5EF4-FFF2-40B4-BE49-F238E27FC236}">
                <a16:creationId xmlns:a16="http://schemas.microsoft.com/office/drawing/2014/main" id="{18774F8C-FCEB-30E3-F14C-2A86E7709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8689" y="3635784"/>
            <a:ext cx="646745" cy="262578"/>
          </a:xfrm>
          <a:prstGeom prst="rect">
            <a:avLst/>
          </a:prstGeom>
        </p:spPr>
      </p:pic>
      <p:pic>
        <p:nvPicPr>
          <p:cNvPr id="13" name="Picture 12" descr="A close-up of a text&#10;&#10;AI-generated content may be incorrect.">
            <a:extLst>
              <a:ext uri="{FF2B5EF4-FFF2-40B4-BE49-F238E27FC236}">
                <a16:creationId xmlns:a16="http://schemas.microsoft.com/office/drawing/2014/main" id="{CFFC130D-B25C-47CD-F461-1E063647B7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3509" y="895073"/>
            <a:ext cx="2311247" cy="8108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B8C5D7-0EA0-B792-6662-C77351E876D5}"/>
              </a:ext>
            </a:extLst>
          </p:cNvPr>
          <p:cNvSpPr txBox="1"/>
          <p:nvPr/>
        </p:nvSpPr>
        <p:spPr>
          <a:xfrm>
            <a:off x="3724318" y="3636752"/>
            <a:ext cx="1600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See. R. Thomas talk</a:t>
            </a:r>
          </a:p>
          <a:p>
            <a:r>
              <a:rPr lang="en-US" sz="1400" dirty="0"/>
              <a:t>@ LCWS25</a:t>
            </a:r>
          </a:p>
        </p:txBody>
      </p:sp>
    </p:spTree>
    <p:extLst>
      <p:ext uri="{BB962C8B-B14F-4D97-AF65-F5344CB8AC3E}">
        <p14:creationId xmlns:p14="http://schemas.microsoft.com/office/powerpoint/2010/main" val="224324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78866" y="2017117"/>
            <a:ext cx="1266032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/>
              <a:t>SCRF Cavity</a:t>
            </a:r>
          </a:p>
        </p:txBody>
      </p:sp>
      <p:pic>
        <p:nvPicPr>
          <p:cNvPr id="3" name="Picture 2" descr="rfCavity_pic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5" y="908722"/>
            <a:ext cx="4608510" cy="285352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18886" y="3135819"/>
            <a:ext cx="7427463" cy="3164289"/>
            <a:chOff x="-2047200" y="3206642"/>
            <a:chExt cx="9355504" cy="3112582"/>
          </a:xfrm>
        </p:grpSpPr>
        <p:sp>
          <p:nvSpPr>
            <p:cNvPr id="13" name="Rectangle 12"/>
            <p:cNvSpPr/>
            <p:nvPr/>
          </p:nvSpPr>
          <p:spPr>
            <a:xfrm>
              <a:off x="2044974" y="3212976"/>
              <a:ext cx="5263330" cy="310624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wakeCavity_pic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6349" y="3212976"/>
              <a:ext cx="4845749" cy="3030147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-2047200" y="3206642"/>
              <a:ext cx="4323029" cy="31088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359738" y="4350788"/>
            <a:ext cx="982072" cy="596610"/>
          </a:xfrm>
          <a:prstGeom prst="rect">
            <a:avLst/>
          </a:prstGeom>
          <a:noFill/>
        </p:spPr>
        <p:txBody>
          <a:bodyPr wrap="none" lIns="42200" tIns="21100" rIns="42200" bIns="21100" rtlCol="0">
            <a:spAutoFit/>
          </a:bodyPr>
          <a:lstStyle/>
          <a:p>
            <a:pPr algn="ctr"/>
            <a:r>
              <a:rPr lang="en-US" dirty="0"/>
              <a:t>Plasma</a:t>
            </a:r>
            <a:br>
              <a:rPr lang="en-US" dirty="0"/>
            </a:br>
            <a:r>
              <a:rPr lang="en-US" dirty="0" err="1"/>
              <a:t>wakefield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200456" y="6485274"/>
            <a:ext cx="28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24FA7499-4D35-CC47-9C18-6CF7809DBF6A}" type="slidenum">
              <a:rPr lang="en-US" sz="1600"/>
              <a:pPr/>
              <a:t>5</a:t>
            </a:fld>
            <a:endParaRPr lang="en-US" sz="16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A4C719-1574-885B-7802-B179DDF7B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1231" y="260648"/>
            <a:ext cx="8941444" cy="914400"/>
          </a:xfrm>
        </p:spPr>
        <p:txBody>
          <a:bodyPr>
            <a:normAutofit fontScale="90000"/>
          </a:bodyPr>
          <a:lstStyle/>
          <a:p>
            <a:r>
              <a:rPr lang="en-US" sz="4900" b="1" dirty="0">
                <a:solidFill>
                  <a:srgbClr val="FF0000"/>
                </a:solidFill>
              </a:rPr>
              <a:t>Plasma vs SCRF Cavities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EBA2647-1CC8-E407-605F-CBE6D2909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A7499-4D35-CC47-9C18-6CF7809DBF6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A9F290-38CD-AD15-0C53-9CE50C4FB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UCL, 10/23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6645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985A0-1182-2E95-A4F9-92D2ED4E5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54923-7080-DD0D-E95D-E557C6F54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R&amp;D Topics - Plasma Cell</a:t>
            </a:r>
          </a:p>
        </p:txBody>
      </p:sp>
      <p:pic>
        <p:nvPicPr>
          <p:cNvPr id="10" name="Picture 9" descr="A black and orange logo&#10;&#10;Description automatically generated">
            <a:extLst>
              <a:ext uri="{FF2B5EF4-FFF2-40B4-BE49-F238E27FC236}">
                <a16:creationId xmlns:a16="http://schemas.microsoft.com/office/drawing/2014/main" id="{570FB4DC-14B0-5324-BE82-A5B9DDB6C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3653" y="1042948"/>
            <a:ext cx="2032803" cy="82531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F2B987-9B24-A3DA-C275-19A5330A4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" y="6236103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F200AC-2FE2-E0B2-1BB6-020FF0BF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50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1697A66-E76F-A908-CC4C-E63AC80E9259}"/>
              </a:ext>
            </a:extLst>
          </p:cNvPr>
          <p:cNvGrpSpPr/>
          <p:nvPr/>
        </p:nvGrpSpPr>
        <p:grpSpPr>
          <a:xfrm>
            <a:off x="77251" y="1055078"/>
            <a:ext cx="10292647" cy="2801305"/>
            <a:chOff x="77251" y="1055078"/>
            <a:chExt cx="10292647" cy="2801305"/>
          </a:xfrm>
        </p:grpSpPr>
        <p:pic>
          <p:nvPicPr>
            <p:cNvPr id="12" name="Picture 11" descr="A diagram of a high luminosity&#10;&#10;AI-generated content may be incorrect.">
              <a:extLst>
                <a:ext uri="{FF2B5EF4-FFF2-40B4-BE49-F238E27FC236}">
                  <a16:creationId xmlns:a16="http://schemas.microsoft.com/office/drawing/2014/main" id="{8685B84F-6076-66F1-2039-403173CFE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8699" b="41224"/>
            <a:stretch>
              <a:fillRect/>
            </a:stretch>
          </p:blipFill>
          <p:spPr>
            <a:xfrm>
              <a:off x="77251" y="1055078"/>
              <a:ext cx="10292647" cy="280130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D014A51-C081-7D28-CC07-B5ECC41A81AC}"/>
                </a:ext>
              </a:extLst>
            </p:cNvPr>
            <p:cNvSpPr/>
            <p:nvPr/>
          </p:nvSpPr>
          <p:spPr>
            <a:xfrm>
              <a:off x="9276522" y="3402496"/>
              <a:ext cx="437321" cy="4273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A diagram of a high luminosity&#10;&#10;AI-generated content may be incorrect.">
            <a:extLst>
              <a:ext uri="{FF2B5EF4-FFF2-40B4-BE49-F238E27FC236}">
                <a16:creationId xmlns:a16="http://schemas.microsoft.com/office/drawing/2014/main" id="{53D87B0E-2AFC-AEE6-B120-20292D476E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1086"/>
          <a:stretch>
            <a:fillRect/>
          </a:stretch>
        </p:blipFill>
        <p:spPr>
          <a:xfrm>
            <a:off x="101538" y="3415748"/>
            <a:ext cx="10292647" cy="273625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EBC5C9C-8266-53D9-26FB-DE360FEB6178}"/>
              </a:ext>
            </a:extLst>
          </p:cNvPr>
          <p:cNvSpPr/>
          <p:nvPr/>
        </p:nvSpPr>
        <p:spPr>
          <a:xfrm>
            <a:off x="101538" y="5778500"/>
            <a:ext cx="4216462" cy="373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Selected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379" y="1036587"/>
            <a:ext cx="10729604" cy="5639452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B51700"/>
                </a:solidFill>
                <a:effectLst/>
                <a:latin typeface="Helvetica" pitchFamily="2" charset="0"/>
              </a:rPr>
              <a:t>PWFA arm:</a:t>
            </a:r>
            <a:endParaRPr lang="en-GB" sz="2800" dirty="0">
              <a:latin typeface="Helvetica" pitchFamily="2" charset="0"/>
            </a:endParaRPr>
          </a:p>
          <a:p>
            <a:pPr lvl="1"/>
            <a:r>
              <a:rPr lang="en-GB" sz="2800" dirty="0">
                <a:latin typeface="Helvetica" pitchFamily="2" charset="0"/>
              </a:rPr>
              <a:t>Flat beams (essential to get required </a:t>
            </a:r>
            <a:r>
              <a:rPr lang="en-GB" sz="2800" dirty="0" err="1">
                <a:latin typeface="Helvetica" pitchFamily="2" charset="0"/>
              </a:rPr>
              <a:t>lumi</a:t>
            </a:r>
            <a:r>
              <a:rPr lang="en-GB" sz="2800" dirty="0">
                <a:latin typeface="Helvetica" pitchFamily="2" charset="0"/>
              </a:rPr>
              <a:t> at IP while minimising </a:t>
            </a:r>
            <a:r>
              <a:rPr lang="en-GB" sz="2800" dirty="0" err="1">
                <a:latin typeface="Helvetica" pitchFamily="2" charset="0"/>
              </a:rPr>
              <a:t>beamsstrahlung</a:t>
            </a:r>
            <a:r>
              <a:rPr lang="en-GB" sz="2800" dirty="0">
                <a:latin typeface="Helvetica" pitchFamily="2" charset="0"/>
              </a:rPr>
              <a:t>)</a:t>
            </a:r>
          </a:p>
          <a:p>
            <a:pPr lvl="2"/>
            <a:r>
              <a:rPr lang="en-GB" sz="2400" dirty="0">
                <a:effectLst/>
                <a:latin typeface="Helvetica" pitchFamily="2" charset="0"/>
              </a:rPr>
              <a:t>“</a:t>
            </a:r>
            <a:r>
              <a:rPr lang="en-GB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Helvetica" pitchFamily="2" charset="0"/>
              </a:rPr>
              <a:t>Resonant emittance mixing of flat beams in plasma accelerators</a:t>
            </a:r>
            <a:r>
              <a:rPr lang="en-GB" sz="240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 panose="020B0600040502020204" pitchFamily="34" charset="0"/>
              </a:rPr>
              <a:t>”</a:t>
            </a:r>
          </a:p>
          <a:p>
            <a:pPr marL="914400" lvl="2" indent="0">
              <a:buNone/>
            </a:pPr>
            <a:r>
              <a:rPr lang="en-GB" sz="2400" dirty="0">
                <a:effectLst/>
                <a:latin typeface="Helvetica" pitchFamily="2" charset="0"/>
              </a:rPr>
              <a:t>  S. </a:t>
            </a:r>
            <a:r>
              <a:rPr lang="en-GB" sz="2400" dirty="0" err="1">
                <a:effectLst/>
                <a:latin typeface="Helvetica" pitchFamily="2" charset="0"/>
              </a:rPr>
              <a:t>Diederichs</a:t>
            </a:r>
            <a:r>
              <a:rPr lang="en-GB" sz="2400" dirty="0">
                <a:effectLst/>
                <a:latin typeface="Helvetica" pitchFamily="2" charset="0"/>
              </a:rPr>
              <a:t> et al., </a:t>
            </a:r>
            <a:r>
              <a:rPr lang="en-GB" sz="2000" dirty="0">
                <a:effectLst/>
                <a:latin typeface="Helvetica" pitchFamily="2" charset="0"/>
              </a:rPr>
              <a:t>arXiv:2403:05871 </a:t>
            </a:r>
          </a:p>
          <a:p>
            <a:pPr lvl="2"/>
            <a:r>
              <a:rPr lang="en-GB" sz="2400" dirty="0">
                <a:latin typeface="Helvetica" pitchFamily="2" charset="0"/>
              </a:rPr>
              <a:t>Issue: when ion motion present,</a:t>
            </a:r>
            <a:br>
              <a:rPr lang="en-GB" sz="2400" dirty="0">
                <a:latin typeface="Helvetica" pitchFamily="2" charset="0"/>
              </a:rPr>
            </a:br>
            <a:r>
              <a:rPr lang="en-GB" sz="2400" dirty="0">
                <a:latin typeface="Helvetica" pitchFamily="2" charset="0"/>
              </a:rPr>
              <a:t>non-linear focusing mixes planes</a:t>
            </a:r>
          </a:p>
          <a:p>
            <a:pPr lvl="2"/>
            <a:r>
              <a:rPr lang="en-GB" sz="2400" dirty="0">
                <a:effectLst/>
                <a:latin typeface="Helvetica" pitchFamily="2" charset="0"/>
              </a:rPr>
              <a:t>=&gt; Flat beams don’t stay flat</a:t>
            </a:r>
          </a:p>
          <a:p>
            <a:pPr lvl="2"/>
            <a:r>
              <a:rPr lang="en-GB" sz="2400" dirty="0">
                <a:latin typeface="Helvetica" pitchFamily="2" charset="0"/>
              </a:rPr>
              <a:t>Possible solution: flat drive beams</a:t>
            </a:r>
          </a:p>
          <a:p>
            <a:pPr lvl="2"/>
            <a:r>
              <a:rPr lang="en-GB" sz="2400" dirty="0">
                <a:latin typeface="Helvetica" pitchFamily="2" charset="0"/>
              </a:rPr>
              <a:t>Seems to work – but need to </a:t>
            </a:r>
            <a:br>
              <a:rPr lang="en-GB" sz="2400" dirty="0">
                <a:latin typeface="Helvetica" pitchFamily="2" charset="0"/>
              </a:rPr>
            </a:br>
            <a:r>
              <a:rPr lang="en-GB" sz="2400" dirty="0">
                <a:latin typeface="Helvetica" pitchFamily="2" charset="0"/>
              </a:rPr>
              <a:t>evaluate ion-motion from witness</a:t>
            </a:r>
            <a:br>
              <a:rPr lang="en-GB" sz="2400" dirty="0">
                <a:latin typeface="Helvetica" pitchFamily="2" charset="0"/>
              </a:rPr>
            </a:br>
            <a:r>
              <a:rPr lang="en-GB" sz="2400" dirty="0">
                <a:latin typeface="Helvetica" pitchFamily="2" charset="0"/>
              </a:rPr>
              <a:t>beam </a:t>
            </a:r>
            <a:endParaRPr lang="en-GB" sz="2400" dirty="0">
              <a:effectLst/>
              <a:latin typeface="Helvetica" pitchFamily="2" charset="0"/>
            </a:endParaRPr>
          </a:p>
          <a:p>
            <a:pPr marL="914400" lvl="2" indent="0">
              <a:buNone/>
            </a:pPr>
            <a:r>
              <a:rPr lang="en-GB" sz="2400" dirty="0">
                <a:effectLst/>
                <a:latin typeface="Helvetica" pitchFamily="2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51</a:t>
            </a:fld>
            <a:endParaRPr lang="en-US"/>
          </a:p>
        </p:txBody>
      </p:sp>
      <p:pic>
        <p:nvPicPr>
          <p:cNvPr id="9" name="Picture 8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DD2644A1-8786-3B72-B34E-9A4DAA2590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/>
          <a:stretch/>
        </p:blipFill>
        <p:spPr>
          <a:xfrm>
            <a:off x="6487272" y="2939280"/>
            <a:ext cx="5280662" cy="365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28656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Path to construction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52</a:t>
            </a:fld>
            <a:endParaRPr lang="en-US" dirty="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CDA8814B-7113-39A6-F650-9EAE6186D1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900" y="923158"/>
            <a:ext cx="10515600" cy="533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6749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Path to construction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53</a:t>
            </a:fld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CA1EA72F-EB15-78D6-F534-5E3EA4B8DA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44" y="950560"/>
            <a:ext cx="10783956" cy="540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220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Path to construction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54</a:t>
            </a:fld>
            <a:endParaRPr lang="en-US" dirty="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459DB16-DB82-B5F5-34D8-87CBEF074E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890004"/>
            <a:ext cx="10693400" cy="5447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10618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-141764"/>
            <a:ext cx="8017566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Upgrade Existing LC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379" y="890815"/>
            <a:ext cx="10729604" cy="5639452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B51700"/>
                </a:solidFill>
                <a:effectLst/>
                <a:latin typeface="Helvetica" pitchFamily="2" charset="0"/>
              </a:rPr>
              <a:t>Technology being developed for HALHF could also enhance a “conventional” LC design – part of “</a:t>
            </a:r>
            <a:r>
              <a:rPr lang="en-GB" sz="3200" dirty="0" err="1">
                <a:solidFill>
                  <a:srgbClr val="B51700"/>
                </a:solidFill>
                <a:effectLst/>
                <a:latin typeface="Helvetica" pitchFamily="2" charset="0"/>
              </a:rPr>
              <a:t>LCVision</a:t>
            </a:r>
            <a:r>
              <a:rPr lang="en-GB" sz="3200" dirty="0">
                <a:solidFill>
                  <a:srgbClr val="B51700"/>
                </a:solidFill>
                <a:latin typeface="Helvetica" pitchFamily="2" charset="0"/>
              </a:rPr>
              <a:t>”: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B17D6-DD54-2457-5344-5BDE49316742}"/>
              </a:ext>
            </a:extLst>
          </p:cNvPr>
          <p:cNvSpPr txBox="1">
            <a:spLocks/>
          </p:cNvSpPr>
          <p:nvPr/>
        </p:nvSpPr>
        <p:spPr>
          <a:xfrm>
            <a:off x="169452" y="1843743"/>
            <a:ext cx="5616575" cy="501024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Assume: ILC has been built, </a:t>
            </a:r>
            <a:br>
              <a:rPr lang="en-GB" dirty="0"/>
            </a:br>
            <a:r>
              <a:rPr lang="en-GB" dirty="0"/>
              <a:t>-&gt; 2x125GeV </a:t>
            </a:r>
            <a:r>
              <a:rPr lang="en-GB" dirty="0" err="1"/>
              <a:t>linacs</a:t>
            </a:r>
            <a:r>
              <a:rPr lang="en-GB" dirty="0"/>
              <a:t> available</a:t>
            </a:r>
          </a:p>
          <a:p>
            <a:r>
              <a:rPr lang="en-GB" dirty="0"/>
              <a:t>Goal: upgrade electron arm to 500GeV with plasma</a:t>
            </a:r>
            <a:br>
              <a:rPr lang="en-GB" dirty="0"/>
            </a:br>
            <a:r>
              <a:rPr lang="en-GB" dirty="0"/>
              <a:t>-&gt; 125x500GeV -&gt; 500GeV COM;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 ~ 1.2</a:t>
            </a:r>
            <a:br>
              <a:rPr lang="en-GB" dirty="0"/>
            </a:br>
            <a:r>
              <a:rPr lang="en-GB" dirty="0"/>
              <a:t>-&gt; upgrade a Higgs factory to a </a:t>
            </a:r>
            <a:r>
              <a:rPr lang="en-GB" dirty="0" err="1"/>
              <a:t>tth</a:t>
            </a:r>
            <a:r>
              <a:rPr lang="en-GB" dirty="0"/>
              <a:t> / </a:t>
            </a:r>
            <a:r>
              <a:rPr lang="en-GB" dirty="0" err="1"/>
              <a:t>Zhh</a:t>
            </a:r>
            <a:r>
              <a:rPr lang="en-GB" dirty="0"/>
              <a:t> factory</a:t>
            </a:r>
          </a:p>
          <a:p>
            <a:r>
              <a:rPr lang="en-GB" dirty="0"/>
              <a:t>Use electron </a:t>
            </a:r>
            <a:r>
              <a:rPr lang="en-GB" dirty="0" err="1"/>
              <a:t>linac</a:t>
            </a:r>
            <a:r>
              <a:rPr lang="en-GB" dirty="0"/>
              <a:t> for drive and witness beam:</a:t>
            </a:r>
            <a:br>
              <a:rPr lang="en-GB" dirty="0"/>
            </a:br>
            <a:r>
              <a:rPr lang="en-GB" dirty="0"/>
              <a:t>run a lower gradient but higher current, upgrade RF on electron arm</a:t>
            </a:r>
          </a:p>
          <a:p>
            <a:r>
              <a:rPr lang="en-GB" dirty="0"/>
              <a:t>Use space for undulator source between electron ML and BDS to install plasma booster</a:t>
            </a:r>
          </a:p>
          <a:p>
            <a:r>
              <a:rPr lang="en-GB" dirty="0"/>
              <a:t>Feed boosted electrons into existing BDS (laid out for 500GeV)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551454-AA7A-43E0-C0A3-C8C093378AB1}"/>
              </a:ext>
            </a:extLst>
          </p:cNvPr>
          <p:cNvSpPr txBox="1"/>
          <p:nvPr/>
        </p:nvSpPr>
        <p:spPr>
          <a:xfrm>
            <a:off x="11199465" y="5487702"/>
            <a:ext cx="72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(B. List)</a:t>
            </a: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FFC0B577-07DB-329C-B21D-ED6B800BB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38" y="2783833"/>
            <a:ext cx="5616575" cy="225553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C84320E-1216-1796-FA52-E4977C3A0D1B}"/>
              </a:ext>
            </a:extLst>
          </p:cNvPr>
          <p:cNvGrpSpPr/>
          <p:nvPr/>
        </p:nvGrpSpPr>
        <p:grpSpPr>
          <a:xfrm>
            <a:off x="9390237" y="2778025"/>
            <a:ext cx="1587294" cy="2019127"/>
            <a:chOff x="9390237" y="2778025"/>
            <a:chExt cx="1587294" cy="20191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D69D5F-EB27-1345-08B2-1E5B78BD0E85}"/>
                </a:ext>
              </a:extLst>
            </p:cNvPr>
            <p:cNvSpPr/>
            <p:nvPr/>
          </p:nvSpPr>
          <p:spPr>
            <a:xfrm>
              <a:off x="9408368" y="3356992"/>
              <a:ext cx="432048" cy="14401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AD361D4-1E94-DD13-6601-55788A1BB376}"/>
                </a:ext>
              </a:extLst>
            </p:cNvPr>
            <p:cNvSpPr txBox="1"/>
            <p:nvPr/>
          </p:nvSpPr>
          <p:spPr>
            <a:xfrm>
              <a:off x="9390237" y="2778025"/>
              <a:ext cx="15872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Space for </a:t>
              </a:r>
              <a:br>
                <a:rPr lang="en-GB" sz="1600" dirty="0"/>
              </a:br>
              <a:r>
                <a:rPr lang="en-GB" sz="1600" dirty="0"/>
                <a:t>plasma booster</a:t>
              </a:r>
            </a:p>
          </p:txBody>
        </p:sp>
        <p:sp>
          <p:nvSpPr>
            <p:cNvPr id="12" name="Triangle 11">
              <a:extLst>
                <a:ext uri="{FF2B5EF4-FFF2-40B4-BE49-F238E27FC236}">
                  <a16:creationId xmlns:a16="http://schemas.microsoft.com/office/drawing/2014/main" id="{17BF3E9B-21FF-E443-C951-5D4A72A07B1C}"/>
                </a:ext>
              </a:extLst>
            </p:cNvPr>
            <p:cNvSpPr/>
            <p:nvPr/>
          </p:nvSpPr>
          <p:spPr>
            <a:xfrm rot="21124892">
              <a:off x="9390766" y="3959194"/>
              <a:ext cx="387140" cy="111082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5E4639B-7522-CDFE-0828-4B4C77C17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552" y="6569075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5FBFDC9-ED72-989A-9753-45A2C2A15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522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CustomShape 4"/>
          <p:cNvSpPr/>
          <p:nvPr/>
        </p:nvSpPr>
        <p:spPr>
          <a:xfrm>
            <a:off x="407880" y="817560"/>
            <a:ext cx="11375280" cy="37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6228031-3D3F-23EC-C8E2-F944FD5FB7EE}"/>
              </a:ext>
            </a:extLst>
          </p:cNvPr>
          <p:cNvSpPr/>
          <p:nvPr/>
        </p:nvSpPr>
        <p:spPr>
          <a:xfrm>
            <a:off x="11038002" y="2451258"/>
            <a:ext cx="330562" cy="33056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7FF84C9-5D03-820E-456D-6E40C98A74C5}"/>
              </a:ext>
            </a:extLst>
          </p:cNvPr>
          <p:cNvSpPr/>
          <p:nvPr/>
        </p:nvSpPr>
        <p:spPr>
          <a:xfrm>
            <a:off x="8206966" y="1704987"/>
            <a:ext cx="330562" cy="33056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9" name="CustomShape 10">
            <a:extLst>
              <a:ext uri="{FF2B5EF4-FFF2-40B4-BE49-F238E27FC236}">
                <a16:creationId xmlns:a16="http://schemas.microsoft.com/office/drawing/2014/main" id="{4E7A1421-84D5-F0C4-B183-5762918BB272}"/>
              </a:ext>
            </a:extLst>
          </p:cNvPr>
          <p:cNvSpPr/>
          <p:nvPr/>
        </p:nvSpPr>
        <p:spPr>
          <a:xfrm>
            <a:off x="6884304" y="6319309"/>
            <a:ext cx="5307696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b">
            <a:spAutoFit/>
          </a:bodyPr>
          <a:lstStyle/>
          <a:p>
            <a:r>
              <a:rPr lang="en-US" sz="1200" spc="-1" dirty="0">
                <a:solidFill>
                  <a:srgbClr val="808080"/>
                </a:solidFill>
                <a:latin typeface="Arial"/>
                <a:ea typeface="DejaVu Sans"/>
              </a:rPr>
              <a:t>Diagram and image courtesy: F. Pena, J. </a:t>
            </a:r>
            <a:r>
              <a:rPr lang="en-US" sz="1200" spc="-1" dirty="0" err="1">
                <a:solidFill>
                  <a:srgbClr val="808080"/>
                </a:solidFill>
                <a:latin typeface="Arial"/>
                <a:ea typeface="DejaVu Sans"/>
              </a:rPr>
              <a:t>Beinortaitė</a:t>
            </a:r>
            <a:endParaRPr lang="en-US" sz="1200" spc="-1" dirty="0">
              <a:solidFill>
                <a:srgbClr val="808080"/>
              </a:solidFill>
              <a:latin typeface="Arial"/>
              <a:ea typeface="DejaVu Sans"/>
            </a:endParaRPr>
          </a:p>
          <a:p>
            <a:r>
              <a:rPr lang="en-US" sz="1200" b="0" strike="noStrike" spc="-1" dirty="0">
                <a:solidFill>
                  <a:srgbClr val="808080"/>
                </a:solidFill>
                <a:latin typeface="Arial"/>
                <a:ea typeface="DejaVu Sans"/>
              </a:rPr>
              <a:t>[1] R. D’Arcy, BF, et al., Nature </a:t>
            </a:r>
            <a:r>
              <a:rPr lang="en-US" sz="1200" b="1" strike="noStrike" spc="-1" dirty="0">
                <a:solidFill>
                  <a:srgbClr val="808080"/>
                </a:solidFill>
                <a:latin typeface="Arial"/>
                <a:ea typeface="DejaVu Sans"/>
              </a:rPr>
              <a:t>603</a:t>
            </a:r>
            <a:r>
              <a:rPr lang="en-US" sz="1200" b="0" strike="noStrike" spc="-1" dirty="0">
                <a:solidFill>
                  <a:srgbClr val="808080"/>
                </a:solidFill>
                <a:latin typeface="Arial"/>
                <a:ea typeface="DejaVu Sans"/>
              </a:rPr>
              <a:t>, 58-62 (2022)</a:t>
            </a:r>
          </a:p>
        </p:txBody>
      </p:sp>
      <p:sp>
        <p:nvSpPr>
          <p:cNvPr id="4" name="TextShape 3">
            <a:extLst>
              <a:ext uri="{FF2B5EF4-FFF2-40B4-BE49-F238E27FC236}">
                <a16:creationId xmlns:a16="http://schemas.microsoft.com/office/drawing/2014/main" id="{A057658E-7ABA-344A-4B8E-0319FAAF4B6F}"/>
              </a:ext>
            </a:extLst>
          </p:cNvPr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DE368FA-F5EC-B3F3-A3F9-E8F736932FD4}"/>
              </a:ext>
            </a:extLst>
          </p:cNvPr>
          <p:cNvGrpSpPr/>
          <p:nvPr/>
        </p:nvGrpSpPr>
        <p:grpSpPr>
          <a:xfrm>
            <a:off x="8325753" y="3297398"/>
            <a:ext cx="3213610" cy="2283200"/>
            <a:chOff x="8325753" y="3297399"/>
            <a:chExt cx="3213610" cy="2283200"/>
          </a:xfrm>
        </p:grpSpPr>
        <p:grpSp>
          <p:nvGrpSpPr>
            <p:cNvPr id="18" name="Gruppieren 5">
              <a:extLst>
                <a:ext uri="{FF2B5EF4-FFF2-40B4-BE49-F238E27FC236}">
                  <a16:creationId xmlns:a16="http://schemas.microsoft.com/office/drawing/2014/main" id="{E3433AE5-B653-ED0C-6F37-76EA91427D9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144644" y="3297399"/>
              <a:ext cx="2394719" cy="2283200"/>
              <a:chOff x="7335517" y="3694245"/>
              <a:chExt cx="2072852" cy="1976322"/>
            </a:xfrm>
          </p:grpSpPr>
          <p:pic>
            <p:nvPicPr>
              <p:cNvPr id="28" name="Picture 31">
                <a:extLst>
                  <a:ext uri="{FF2B5EF4-FFF2-40B4-BE49-F238E27FC236}">
                    <a16:creationId xmlns:a16="http://schemas.microsoft.com/office/drawing/2014/main" id="{CE44B936-36EA-3CF1-DF1E-75712C10C0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824193" y="3694245"/>
                <a:ext cx="1584176" cy="1976321"/>
              </a:xfrm>
              <a:prstGeom prst="rect">
                <a:avLst/>
              </a:prstGeom>
            </p:spPr>
          </p:pic>
          <p:pic>
            <p:nvPicPr>
              <p:cNvPr id="29" name="Picture 31">
                <a:extLst>
                  <a:ext uri="{FF2B5EF4-FFF2-40B4-BE49-F238E27FC236}">
                    <a16:creationId xmlns:a16="http://schemas.microsoft.com/office/drawing/2014/main" id="{EA2023D4-5066-BFD2-8EBF-FF108BF1996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335517" y="3694246"/>
                <a:ext cx="488676" cy="1976321"/>
              </a:xfrm>
              <a:prstGeom prst="rect">
                <a:avLst/>
              </a:prstGeom>
            </p:spPr>
          </p:pic>
        </p:grpSp>
        <p:cxnSp>
          <p:nvCxnSpPr>
            <p:cNvPr id="24" name="Gerade Verbindung mit Pfeil 18">
              <a:extLst>
                <a:ext uri="{FF2B5EF4-FFF2-40B4-BE49-F238E27FC236}">
                  <a16:creationId xmlns:a16="http://schemas.microsoft.com/office/drawing/2014/main" id="{0D6B7A5C-3F6D-C886-8973-D8D830299F78}"/>
                </a:ext>
              </a:extLst>
            </p:cNvPr>
            <p:cNvCxnSpPr>
              <a:cxnSpLocks/>
            </p:cNvCxnSpPr>
            <p:nvPr/>
          </p:nvCxnSpPr>
          <p:spPr>
            <a:xfrm>
              <a:off x="9235036" y="3839774"/>
              <a:ext cx="900000" cy="0"/>
            </a:xfrm>
            <a:prstGeom prst="straightConnector1">
              <a:avLst/>
            </a:prstGeom>
            <a:ln w="31750">
              <a:solidFill>
                <a:srgbClr val="78A7D6"/>
              </a:solidFill>
              <a:headEnd w="lg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1">
              <a:extLst>
                <a:ext uri="{FF2B5EF4-FFF2-40B4-BE49-F238E27FC236}">
                  <a16:creationId xmlns:a16="http://schemas.microsoft.com/office/drawing/2014/main" id="{4451A264-26F1-AEFF-E4A9-2F58FE4733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35036" y="4834412"/>
              <a:ext cx="900000" cy="0"/>
            </a:xfrm>
            <a:prstGeom prst="straightConnector1">
              <a:avLst/>
            </a:prstGeom>
            <a:ln w="31750">
              <a:solidFill>
                <a:srgbClr val="FFD190"/>
              </a:solidFill>
              <a:headEnd w="lg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0">
              <a:extLst>
                <a:ext uri="{FF2B5EF4-FFF2-40B4-BE49-F238E27FC236}">
                  <a16:creationId xmlns:a16="http://schemas.microsoft.com/office/drawing/2014/main" id="{6704D4C5-EF9A-887D-7CBB-9CEFD97C29D4}"/>
                </a:ext>
              </a:extLst>
            </p:cNvPr>
            <p:cNvSpPr txBox="1"/>
            <p:nvPr/>
          </p:nvSpPr>
          <p:spPr>
            <a:xfrm>
              <a:off x="8325753" y="3547386"/>
              <a:ext cx="92784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Trailing bunch</a:t>
              </a:r>
              <a:endParaRPr lang="de-DE" sz="1600" dirty="0" err="1"/>
            </a:p>
          </p:txBody>
        </p:sp>
        <p:sp>
          <p:nvSpPr>
            <p:cNvPr id="27" name="Textfeld 23">
              <a:extLst>
                <a:ext uri="{FF2B5EF4-FFF2-40B4-BE49-F238E27FC236}">
                  <a16:creationId xmlns:a16="http://schemas.microsoft.com/office/drawing/2014/main" id="{DCBA95B8-E24B-6A57-1CC8-A1E28E736F82}"/>
                </a:ext>
              </a:extLst>
            </p:cNvPr>
            <p:cNvSpPr txBox="1"/>
            <p:nvPr/>
          </p:nvSpPr>
          <p:spPr>
            <a:xfrm>
              <a:off x="8424031" y="4680770"/>
              <a:ext cx="7312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/>
                <a:t>Driver</a:t>
              </a:r>
              <a:endParaRPr lang="de-DE" sz="1600" dirty="0" err="1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9C56BE-6A8C-27A9-7DF4-98AB72AFADF5}"/>
              </a:ext>
            </a:extLst>
          </p:cNvPr>
          <p:cNvGrpSpPr/>
          <p:nvPr/>
        </p:nvGrpSpPr>
        <p:grpSpPr>
          <a:xfrm>
            <a:off x="507767" y="3004893"/>
            <a:ext cx="6164297" cy="3358133"/>
            <a:chOff x="507767" y="3145568"/>
            <a:chExt cx="6164297" cy="3358133"/>
          </a:xfrm>
        </p:grpSpPr>
        <p:grpSp>
          <p:nvGrpSpPr>
            <p:cNvPr id="12" name="Gruppieren 16">
              <a:extLst>
                <a:ext uri="{FF2B5EF4-FFF2-40B4-BE49-F238E27FC236}">
                  <a16:creationId xmlns:a16="http://schemas.microsoft.com/office/drawing/2014/main" id="{32A92EBA-2012-86BD-8DBB-9402D32FD069}"/>
                </a:ext>
              </a:extLst>
            </p:cNvPr>
            <p:cNvGrpSpPr/>
            <p:nvPr/>
          </p:nvGrpSpPr>
          <p:grpSpPr>
            <a:xfrm>
              <a:off x="507767" y="3145568"/>
              <a:ext cx="6164297" cy="3358133"/>
              <a:chOff x="263352" y="3030667"/>
              <a:chExt cx="6164297" cy="3358133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B51A1048-5CC5-4201-DED4-92E3F89243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4021"/>
              <a:stretch/>
            </p:blipFill>
            <p:spPr>
              <a:xfrm>
                <a:off x="263352" y="3311625"/>
                <a:ext cx="6164297" cy="2580621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C94C6E1B-5B73-8106-11E7-D561E22E93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7200" y="5752566"/>
                <a:ext cx="5421600" cy="628762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A817586-CA2A-7866-7E87-095F0C135706}"/>
                  </a:ext>
                </a:extLst>
              </p:cNvPr>
              <p:cNvSpPr/>
              <p:nvPr/>
            </p:nvSpPr>
            <p:spPr>
              <a:xfrm>
                <a:off x="263352" y="3030667"/>
                <a:ext cx="356955" cy="54216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001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4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 Light"/>
                  <a:ea typeface="Helvetica Neue Light"/>
                  <a:cs typeface="Helvetica Neue Light"/>
                  <a:sym typeface="Helvetica Neue Light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AE60BA5-A56D-1D05-4194-213DED066AA2}"/>
                  </a:ext>
                </a:extLst>
              </p:cNvPr>
              <p:cNvSpPr/>
              <p:nvPr/>
            </p:nvSpPr>
            <p:spPr>
              <a:xfrm>
                <a:off x="271221" y="5846639"/>
                <a:ext cx="356955" cy="54216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001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4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 Light"/>
                  <a:ea typeface="Helvetica Neue Light"/>
                  <a:cs typeface="Helvetica Neue Light"/>
                  <a:sym typeface="Helvetica Neue Light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133187-B3C4-6556-E324-7C8FCDD4D3DD}"/>
                  </a:ext>
                </a:extLst>
              </p:cNvPr>
              <p:cNvSpPr txBox="1"/>
              <p:nvPr/>
            </p:nvSpPr>
            <p:spPr>
              <a:xfrm>
                <a:off x="5554704" y="3055775"/>
                <a:ext cx="864096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001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1" spc="-1" dirty="0">
                    <a:solidFill>
                      <a:srgbClr val="F18F1F"/>
                    </a:solidFill>
                    <a:latin typeface="Arial"/>
                    <a:sym typeface="Helvetica Neue Light"/>
                  </a:rPr>
                  <a:t>63 ns</a:t>
                </a:r>
                <a:endParaRPr lang="en-GB" b="1" spc="-1" dirty="0">
                  <a:solidFill>
                    <a:srgbClr val="F18F1F"/>
                  </a:solidFill>
                  <a:latin typeface="Arial"/>
                  <a:sym typeface="Helvetica Neue Light"/>
                </a:endParaRPr>
              </a:p>
            </p:txBody>
          </p:sp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183F5BB-AFCC-C015-B150-62CF3E11DAE2}"/>
                </a:ext>
              </a:extLst>
            </p:cNvPr>
            <p:cNvCxnSpPr/>
            <p:nvPr/>
          </p:nvCxnSpPr>
          <p:spPr>
            <a:xfrm flipV="1">
              <a:off x="6132212" y="3520226"/>
              <a:ext cx="0" cy="2414155"/>
            </a:xfrm>
            <a:prstGeom prst="line">
              <a:avLst/>
            </a:prstGeom>
            <a:ln w="57150">
              <a:solidFill>
                <a:srgbClr val="F18F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7" name="TextBox 416">
            <a:extLst>
              <a:ext uri="{FF2B5EF4-FFF2-40B4-BE49-F238E27FC236}">
                <a16:creationId xmlns:a16="http://schemas.microsoft.com/office/drawing/2014/main" id="{50D3A71C-10BE-1663-BBD2-47657FBCDEB6}"/>
              </a:ext>
            </a:extLst>
          </p:cNvPr>
          <p:cNvSpPr txBox="1"/>
          <p:nvPr/>
        </p:nvSpPr>
        <p:spPr>
          <a:xfrm>
            <a:off x="9205803" y="5518772"/>
            <a:ext cx="264457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00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b-NO" sz="16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sym typeface="Helvetica Neue Light"/>
              </a:rPr>
              <a:t>Accelerated bunch on the energy spectrometer</a:t>
            </a:r>
            <a:endParaRPr kumimoji="0" lang="en-GB" sz="1600" b="0" i="0" u="none" strike="noStrike" cap="none" spc="0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FillTx/>
              <a:sym typeface="Helvetica Neue Light"/>
            </a:endParaRPr>
          </a:p>
        </p:txBody>
      </p:sp>
      <p:sp>
        <p:nvSpPr>
          <p:cNvPr id="418" name="CustomShape 2">
            <a:extLst>
              <a:ext uri="{FF2B5EF4-FFF2-40B4-BE49-F238E27FC236}">
                <a16:creationId xmlns:a16="http://schemas.microsoft.com/office/drawing/2014/main" id="{8C95F8A1-A449-6265-8BBB-A70F0721B8EC}"/>
              </a:ext>
            </a:extLst>
          </p:cNvPr>
          <p:cNvSpPr/>
          <p:nvPr/>
        </p:nvSpPr>
        <p:spPr>
          <a:xfrm>
            <a:off x="407880" y="2289186"/>
            <a:ext cx="7072420" cy="47109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61800" indent="-361080">
              <a:lnSpc>
                <a:spcPct val="110000"/>
              </a:lnSpc>
              <a:spcAft>
                <a:spcPts val="1199"/>
              </a:spcAft>
              <a:buClr>
                <a:srgbClr val="F18F1F"/>
              </a:buClr>
              <a:buFont typeface="Arial"/>
              <a:buChar char="˃"/>
              <a:tabLst>
                <a:tab pos="361800" algn="l"/>
              </a:tabLst>
            </a:pP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A2A3761-A54E-BCF3-2DEE-C0F454BEF136}"/>
              </a:ext>
            </a:extLst>
          </p:cNvPr>
          <p:cNvGrpSpPr/>
          <p:nvPr/>
        </p:nvGrpSpPr>
        <p:grpSpPr>
          <a:xfrm>
            <a:off x="542078" y="1229181"/>
            <a:ext cx="5496945" cy="1595015"/>
            <a:chOff x="4467472" y="2220320"/>
            <a:chExt cx="7021684" cy="2037439"/>
          </a:xfrm>
        </p:grpSpPr>
        <p:pic>
          <p:nvPicPr>
            <p:cNvPr id="19" name="Picture 34">
              <a:extLst>
                <a:ext uri="{FF2B5EF4-FFF2-40B4-BE49-F238E27FC236}">
                  <a16:creationId xmlns:a16="http://schemas.microsoft.com/office/drawing/2014/main" id="{A49D2F1E-278F-D4BA-3FDB-1097EC37A6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67472" y="2220320"/>
              <a:ext cx="7021684" cy="751480"/>
            </a:xfrm>
            <a:prstGeom prst="rect">
              <a:avLst/>
            </a:prstGeom>
          </p:spPr>
        </p:pic>
        <p:pic>
          <p:nvPicPr>
            <p:cNvPr id="20" name="Picture 34">
              <a:extLst>
                <a:ext uri="{FF2B5EF4-FFF2-40B4-BE49-F238E27FC236}">
                  <a16:creationId xmlns:a16="http://schemas.microsoft.com/office/drawing/2014/main" id="{5F8AFD5F-24D4-6643-7652-09E3A97E1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119"/>
            <a:stretch/>
          </p:blipFill>
          <p:spPr>
            <a:xfrm>
              <a:off x="4467472" y="2949951"/>
              <a:ext cx="7021684" cy="1307808"/>
            </a:xfrm>
            <a:prstGeom prst="rect">
              <a:avLst/>
            </a:prstGeom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6CB86B05-5B7E-A966-DE0E-32FBEFBBAA3A}"/>
              </a:ext>
            </a:extLst>
          </p:cNvPr>
          <p:cNvSpPr txBox="1">
            <a:spLocks/>
          </p:cNvSpPr>
          <p:nvPr/>
        </p:nvSpPr>
        <p:spPr>
          <a:xfrm>
            <a:off x="838200" y="-9096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F0000"/>
                </a:solidFill>
              </a:rPr>
              <a:t>Rate limits in Plasma</a:t>
            </a:r>
          </a:p>
        </p:txBody>
      </p:sp>
      <p:sp>
        <p:nvSpPr>
          <p:cNvPr id="23" name="Text Box 9">
            <a:extLst>
              <a:ext uri="{FF2B5EF4-FFF2-40B4-BE49-F238E27FC236}">
                <a16:creationId xmlns:a16="http://schemas.microsoft.com/office/drawing/2014/main" id="{D11308EA-5188-73F0-311E-F77B0C037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8233" y="1217133"/>
            <a:ext cx="6110712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3200" b="1" dirty="0">
                <a:solidFill>
                  <a:srgbClr val="FF0000"/>
                </a:solidFill>
                <a:latin typeface="+mj-lt"/>
              </a:rPr>
              <a:t>Demonstrates &gt;10 MHz repetition </a:t>
            </a:r>
          </a:p>
          <a:p>
            <a:r>
              <a:rPr lang="en-GB" sz="3200" b="1" dirty="0">
                <a:solidFill>
                  <a:srgbClr val="FF0000"/>
                </a:solidFill>
                <a:latin typeface="+mj-lt"/>
              </a:rPr>
              <a:t>Rate in </a:t>
            </a:r>
            <a:r>
              <a:rPr lang="en-GB" sz="3200" b="1" dirty="0" err="1">
                <a:solidFill>
                  <a:srgbClr val="FF0000"/>
                </a:solidFill>
                <a:latin typeface="+mj-lt"/>
              </a:rPr>
              <a:t>Ar</a:t>
            </a:r>
            <a:r>
              <a:rPr lang="en-GB" sz="3200" b="1" dirty="0">
                <a:solidFill>
                  <a:srgbClr val="FF0000"/>
                </a:solidFill>
                <a:latin typeface="+mj-lt"/>
              </a:rPr>
              <a:t> – lighter gases faster. </a:t>
            </a:r>
          </a:p>
          <a:p>
            <a:pPr marL="514350" indent="-514350">
              <a:buAutoNum type="alphaLcParenR"/>
            </a:pPr>
            <a:endParaRPr lang="en-GB" sz="2800" dirty="0">
              <a:solidFill>
                <a:srgbClr val="000000"/>
              </a:solidFill>
              <a:latin typeface="Gill Sans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02164-54C9-2FCF-F301-1E8B82D16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204" y="6368663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CAB7B70E-63AE-2B19-3D07-30D31C217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198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17" grpId="0"/>
      <p:bldP spid="2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0EA13-1917-7752-6954-A27DD9AAE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57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F3E436-988A-E2AE-364E-3AE118A6E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73" y="911408"/>
            <a:ext cx="5800232" cy="48161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FE4A61-262B-8036-DE13-624448D7D705}"/>
              </a:ext>
            </a:extLst>
          </p:cNvPr>
          <p:cNvSpPr txBox="1"/>
          <p:nvPr/>
        </p:nvSpPr>
        <p:spPr>
          <a:xfrm>
            <a:off x="-25787" y="5616130"/>
            <a:ext cx="11829860" cy="1753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/>
              <a:t>Preliminary results for HALHF </a:t>
            </a:r>
            <a:r>
              <a:rPr lang="en-US" sz="1799" dirty="0"/>
              <a:t>(simplified interstage</a:t>
            </a:r>
            <a:r>
              <a:rPr lang="en-US" sz="1799" b="1" dirty="0"/>
              <a:t>, driver guiding assumed</a:t>
            </a:r>
            <a:r>
              <a:rPr lang="en-US" sz="1799" dirty="0"/>
              <a:t>):  With no ion motion, the BBU is large. With ion motion, the BBU is efficiently mitigated </a:t>
            </a:r>
            <a:r>
              <a:rPr lang="en-US" sz="1799" b="1" dirty="0"/>
              <a:t>up 10</a:t>
            </a:r>
            <a:r>
              <a:rPr lang="en-US" sz="1799" b="1" baseline="30000" dirty="0"/>
              <a:t>-2</a:t>
            </a:r>
            <a:r>
              <a:rPr lang="en-US" sz="1799" b="1" dirty="0"/>
              <a:t> nm rad drive-beam jitter-emittance </a:t>
            </a:r>
            <a:r>
              <a:rPr lang="en-US" sz="1799" dirty="0"/>
              <a:t>– “state of the art” FLASH@DESY  - </a:t>
            </a:r>
            <a:r>
              <a:rPr lang="en-US" sz="1799" b="1" dirty="0"/>
              <a:t>position jitter of ~30 nm</a:t>
            </a:r>
            <a:r>
              <a:rPr lang="en-US" sz="1799" dirty="0"/>
              <a:t>. A halo of large amplitude particles has formed, driving up the rms emittance, while the 90%-percentile emittance is better preserved.</a:t>
            </a:r>
          </a:p>
          <a:p>
            <a:endParaRPr lang="en-US" sz="1799" dirty="0"/>
          </a:p>
          <a:p>
            <a:endParaRPr lang="en-US" sz="1799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A3518A-7F0F-691A-EAD8-5D33799F5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286" y="641685"/>
            <a:ext cx="5800232" cy="502608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1E28B12-12CA-CA91-465F-E2B1646AE538}"/>
              </a:ext>
            </a:extLst>
          </p:cNvPr>
          <p:cNvCxnSpPr>
            <a:cxnSpLocks/>
          </p:cNvCxnSpPr>
          <p:nvPr/>
        </p:nvCxnSpPr>
        <p:spPr>
          <a:xfrm flipV="1">
            <a:off x="4849857" y="2470484"/>
            <a:ext cx="1807617" cy="168968"/>
          </a:xfrm>
          <a:prstGeom prst="straightConnector1">
            <a:avLst/>
          </a:prstGeom>
          <a:ln w="19050"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4542179-7EF1-6ABD-F0FC-B9C0C8C754CF}"/>
              </a:ext>
            </a:extLst>
          </p:cNvPr>
          <p:cNvSpPr/>
          <p:nvPr/>
        </p:nvSpPr>
        <p:spPr>
          <a:xfrm>
            <a:off x="4493319" y="1850660"/>
            <a:ext cx="356538" cy="3278491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276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9FED01-2B37-82A8-C84D-30A1183CEE0A}"/>
              </a:ext>
            </a:extLst>
          </p:cNvPr>
          <p:cNvSpPr txBox="1"/>
          <p:nvPr/>
        </p:nvSpPr>
        <p:spPr>
          <a:xfrm>
            <a:off x="3989672" y="1055905"/>
            <a:ext cx="63687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E. Adli, IPAC’25</a:t>
            </a:r>
            <a:endParaRPr lang="en-US" sz="1400" dirty="0"/>
          </a:p>
        </p:txBody>
      </p:sp>
      <p:sp>
        <p:nvSpPr>
          <p:cNvPr id="23" name="TextBox 5">
            <a:extLst>
              <a:ext uri="{FF2B5EF4-FFF2-40B4-BE49-F238E27FC236}">
                <a16:creationId xmlns:a16="http://schemas.microsoft.com/office/drawing/2014/main" id="{6397BB9D-EB02-BB18-0A65-EAE0260E11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339045" y="-55425"/>
            <a:ext cx="10515600" cy="705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HALHF results</a:t>
            </a:r>
            <a:endParaRPr lang="en-US" sz="4400" b="1" noProof="0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8D98DA-9984-7A7C-F407-C9863A73805D}"/>
              </a:ext>
            </a:extLst>
          </p:cNvPr>
          <p:cNvSpPr txBox="1"/>
          <p:nvPr/>
        </p:nvSpPr>
        <p:spPr>
          <a:xfrm>
            <a:off x="3042976" y="542076"/>
            <a:ext cx="3287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 the end of the HALHF linac: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2CAFB2B-7117-7955-4D7B-63C7D31C7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84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133C7-0C30-884A-90DD-0BB84A19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0906" y="-27493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Importance of driver guiding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7830C3-5C6F-6F13-3043-204E38117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58</a:t>
            </a:fld>
            <a:endParaRPr lang="en-GB" dirty="0"/>
          </a:p>
        </p:txBody>
      </p:sp>
      <p:pic>
        <p:nvPicPr>
          <p:cNvPr id="6" name="Picture 5" descr="offset.eps">
            <a:extLst>
              <a:ext uri="{FF2B5EF4-FFF2-40B4-BE49-F238E27FC236}">
                <a16:creationId xmlns:a16="http://schemas.microsoft.com/office/drawing/2014/main" id="{FDF2A3DB-6B14-A1B1-30BC-5B224CCA4D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74" b="17934"/>
          <a:stretch/>
        </p:blipFill>
        <p:spPr>
          <a:xfrm>
            <a:off x="285811" y="2457118"/>
            <a:ext cx="4914777" cy="2432465"/>
          </a:xfrm>
          <a:prstGeom prst="rect">
            <a:avLst/>
          </a:prstGeom>
          <a:scene3d>
            <a:camera prst="orthographicFront">
              <a:rot lat="0" lon="0" rev="21300000"/>
            </a:camera>
            <a:lightRig rig="threePt" dir="t"/>
          </a:scene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814831-12E0-C77E-B0BA-0241EC767769}"/>
              </a:ext>
            </a:extLst>
          </p:cNvPr>
          <p:cNvSpPr txBox="1"/>
          <p:nvPr/>
        </p:nvSpPr>
        <p:spPr>
          <a:xfrm>
            <a:off x="-173516" y="2462790"/>
            <a:ext cx="1431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Centre of cell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74A445-1934-6F52-90B7-6370BCFA96E2}"/>
              </a:ext>
            </a:extLst>
          </p:cNvPr>
          <p:cNvSpPr txBox="1"/>
          <p:nvPr/>
        </p:nvSpPr>
        <p:spPr>
          <a:xfrm>
            <a:off x="1556358" y="2657745"/>
            <a:ext cx="217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Centre of drive beam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5F270F-554D-847D-38FC-DE6714DB2027}"/>
              </a:ext>
            </a:extLst>
          </p:cNvPr>
          <p:cNvSpPr txBox="1"/>
          <p:nvPr/>
        </p:nvSpPr>
        <p:spPr>
          <a:xfrm>
            <a:off x="240235" y="488188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Main beam trajectory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03A111C-1A48-0472-D6D8-F8512AF7FD29}"/>
              </a:ext>
            </a:extLst>
          </p:cNvPr>
          <p:cNvCxnSpPr>
            <a:stCxn id="9" idx="0"/>
          </p:cNvCxnSpPr>
          <p:nvPr/>
        </p:nvCxnSpPr>
        <p:spPr>
          <a:xfrm flipV="1">
            <a:off x="1352078" y="3933904"/>
            <a:ext cx="0" cy="947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00B138B-6127-176B-16B1-2B6733ADA844}"/>
              </a:ext>
            </a:extLst>
          </p:cNvPr>
          <p:cNvCxnSpPr/>
          <p:nvPr/>
        </p:nvCxnSpPr>
        <p:spPr>
          <a:xfrm>
            <a:off x="286589" y="3455476"/>
            <a:ext cx="4861431" cy="432000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CCD4A1-B352-2805-67E6-5D17BF32132C}"/>
              </a:ext>
            </a:extLst>
          </p:cNvPr>
          <p:cNvCxnSpPr/>
          <p:nvPr/>
        </p:nvCxnSpPr>
        <p:spPr>
          <a:xfrm>
            <a:off x="285812" y="3586325"/>
            <a:ext cx="4914776" cy="2024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D421957-E3CE-6533-66E3-5E08061296ED}"/>
              </a:ext>
            </a:extLst>
          </p:cNvPr>
          <p:cNvCxnSpPr/>
          <p:nvPr/>
        </p:nvCxnSpPr>
        <p:spPr>
          <a:xfrm rot="5400000">
            <a:off x="33310" y="3084624"/>
            <a:ext cx="754203" cy="2491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8C16C67-6C03-0A4E-286C-3927DFA6CD44}"/>
              </a:ext>
            </a:extLst>
          </p:cNvPr>
          <p:cNvCxnSpPr/>
          <p:nvPr/>
        </p:nvCxnSpPr>
        <p:spPr>
          <a:xfrm rot="16200000" flipH="1">
            <a:off x="2461775" y="3206752"/>
            <a:ext cx="798262" cy="4389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7760996-ACDD-C988-9B64-F8EF2BB044EF}"/>
              </a:ext>
            </a:extLst>
          </p:cNvPr>
          <p:cNvSpPr txBox="1"/>
          <p:nvPr/>
        </p:nvSpPr>
        <p:spPr>
          <a:xfrm>
            <a:off x="44672" y="1388565"/>
            <a:ext cx="3656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Driver injection angle: </a:t>
            </a:r>
          </a:p>
          <a:p>
            <a:r>
              <a:rPr lang="en-US" dirty="0"/>
              <a:t>may lead to large main beam offset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CFE89A-D270-47D5-AFAE-CC824AD5EF9C}"/>
              </a:ext>
            </a:extLst>
          </p:cNvPr>
          <p:cNvSpPr txBox="1"/>
          <p:nvPr/>
        </p:nvSpPr>
        <p:spPr>
          <a:xfrm>
            <a:off x="3700994" y="826522"/>
            <a:ext cx="607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Mitigation: guiding driver with an external magnetic field,</a:t>
            </a:r>
          </a:p>
          <a:p>
            <a:r>
              <a:rPr lang="en-US" dirty="0"/>
              <a:t>here simulated in </a:t>
            </a:r>
            <a:r>
              <a:rPr lang="en-US" dirty="0" err="1"/>
              <a:t>HiPACE</a:t>
            </a:r>
            <a:r>
              <a:rPr lang="en-US" dirty="0"/>
              <a:t>++ (radially focusing field).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654E2A-C2C2-5E24-CB96-2B743C99A835}"/>
              </a:ext>
            </a:extLst>
          </p:cNvPr>
          <p:cNvSpPr txBox="1"/>
          <p:nvPr/>
        </p:nvSpPr>
        <p:spPr>
          <a:xfrm>
            <a:off x="838200" y="5910882"/>
            <a:ext cx="734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Driver guiding has been assumed in the following ABEL simulations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06D7C62-4942-FCD4-1E30-5585AABF1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449" y="1497509"/>
            <a:ext cx="4782982" cy="283120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7E0E366-2F13-65FE-411E-F5956358F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3132" y="4328714"/>
            <a:ext cx="4458867" cy="26557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68A18FB-1AAD-1AE3-F81E-79636DBEC85B}"/>
              </a:ext>
            </a:extLst>
          </p:cNvPr>
          <p:cNvSpPr txBox="1"/>
          <p:nvPr/>
        </p:nvSpPr>
        <p:spPr>
          <a:xfrm>
            <a:off x="9055043" y="2751744"/>
            <a:ext cx="2117887" cy="275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89" dirty="0"/>
              <a:t>Without magnetic guiding-field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F03675-F762-924A-7904-71CDB39C019F}"/>
              </a:ext>
            </a:extLst>
          </p:cNvPr>
          <p:cNvSpPr txBox="1"/>
          <p:nvPr/>
        </p:nvSpPr>
        <p:spPr>
          <a:xfrm>
            <a:off x="9160840" y="6274556"/>
            <a:ext cx="1906291" cy="275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89" dirty="0"/>
              <a:t>With magnetic guiding-field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070BC5-0344-FC86-6AE4-837C137B4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HK, 01/26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3230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FB51EF8D-644B-A03F-7175-BD91D5CE8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42" y="636363"/>
            <a:ext cx="5989983" cy="15344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854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Positron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9" y="2051785"/>
            <a:ext cx="12298212" cy="5260975"/>
          </a:xfrm>
        </p:spPr>
        <p:txBody>
          <a:bodyPr>
            <a:normAutofit/>
          </a:bodyPr>
          <a:lstStyle/>
          <a:p>
            <a:r>
              <a:rPr lang="en-US" sz="3600" dirty="0"/>
              <a:t>“Conventional” e</a:t>
            </a:r>
            <a:r>
              <a:rPr lang="en-US" sz="3600" baseline="30000" dirty="0"/>
              <a:t>+</a:t>
            </a:r>
            <a:r>
              <a:rPr lang="en-US" sz="3600" dirty="0"/>
              <a:t> sources are not trivial – that for ILC, which has relaxed requirements </a:t>
            </a:r>
            <a:r>
              <a:rPr lang="en-US" sz="3600" dirty="0" err="1"/>
              <a:t>wrt</a:t>
            </a:r>
            <a:r>
              <a:rPr lang="en-US" sz="3600" dirty="0"/>
              <a:t> HALHF, still under development.</a:t>
            </a:r>
          </a:p>
          <a:p>
            <a:r>
              <a:rPr lang="en-US" sz="3600" dirty="0"/>
              <a:t>e</a:t>
            </a:r>
            <a:r>
              <a:rPr lang="en-US" sz="3600" baseline="30000" dirty="0"/>
              <a:t>-</a:t>
            </a:r>
            <a:r>
              <a:rPr lang="en-US" sz="3600" dirty="0"/>
              <a:t> accelerated to 5 GeV and then collide with target to produce e+ which are accumulated, bunched and accelerated to 3 GeV and then damped in 2 rings (~identical to CLIC but bigger e</a:t>
            </a:r>
            <a:r>
              <a:rPr lang="en-US" sz="3600" baseline="30000" dirty="0"/>
              <a:t>+</a:t>
            </a:r>
            <a:r>
              <a:rPr lang="en-US" sz="3600" dirty="0"/>
              <a:t> bunch charge (4*10</a:t>
            </a:r>
            <a:r>
              <a:rPr lang="en-US" sz="3600" baseline="30000" dirty="0"/>
              <a:t>10 </a:t>
            </a:r>
            <a:r>
              <a:rPr lang="en-US" sz="3600" dirty="0"/>
              <a:t>e</a:t>
            </a:r>
            <a:r>
              <a:rPr lang="en-US" sz="3600" baseline="30000" dirty="0"/>
              <a:t>+</a:t>
            </a:r>
            <a:r>
              <a:rPr lang="en-US" sz="3600" dirty="0"/>
              <a:t>).</a:t>
            </a:r>
          </a:p>
          <a:p>
            <a:r>
              <a:rPr lang="en-US" sz="3600" dirty="0"/>
              <a:t>May be possible to use spent e</a:t>
            </a:r>
            <a:r>
              <a:rPr lang="en-US" sz="3600" baseline="30000" dirty="0"/>
              <a:t>+</a:t>
            </a:r>
            <a:r>
              <a:rPr lang="en-US" sz="3600" dirty="0"/>
              <a:t> bunch after collision rather than dedicated e</a:t>
            </a:r>
            <a:r>
              <a:rPr lang="en-US" sz="3600" baseline="30000" dirty="0"/>
              <a:t>-</a:t>
            </a:r>
            <a:r>
              <a:rPr lang="en-US" sz="3600" dirty="0"/>
              <a:t> bunch, with cost savings.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FCBB96-43C7-CD66-E9A0-3A8A827E0C46}"/>
              </a:ext>
            </a:extLst>
          </p:cNvPr>
          <p:cNvSpPr/>
          <p:nvPr/>
        </p:nvSpPr>
        <p:spPr>
          <a:xfrm>
            <a:off x="4140926" y="901337"/>
            <a:ext cx="1214845" cy="64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9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78866" y="2017117"/>
            <a:ext cx="1266032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/>
              <a:t>SCRF Cavity</a:t>
            </a:r>
          </a:p>
        </p:txBody>
      </p:sp>
      <p:pic>
        <p:nvPicPr>
          <p:cNvPr id="8" name="Picture 7" descr="rfCavity_pic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5" y="908722"/>
            <a:ext cx="4608510" cy="2853525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698056" y="3115304"/>
            <a:ext cx="7509427" cy="3234337"/>
            <a:chOff x="-2047200" y="3206642"/>
            <a:chExt cx="9355504" cy="3108849"/>
          </a:xfrm>
        </p:grpSpPr>
        <p:sp>
          <p:nvSpPr>
            <p:cNvPr id="19" name="Rectangle 18"/>
            <p:cNvSpPr/>
            <p:nvPr/>
          </p:nvSpPr>
          <p:spPr>
            <a:xfrm>
              <a:off x="2267744" y="3212976"/>
              <a:ext cx="5040560" cy="3015933"/>
            </a:xfrm>
            <a:prstGeom prst="rect">
              <a:avLst/>
            </a:prstGeom>
            <a:solidFill>
              <a:srgbClr val="8B8B8B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21996">
                <a:defRPr/>
              </a:pPr>
              <a:endParaRPr lang="en-US" sz="800" kern="0">
                <a:solidFill>
                  <a:srgbClr val="FFFFFF"/>
                </a:solidFill>
                <a:latin typeface="Arial"/>
                <a:ea typeface="ＭＳ Ｐゴシック"/>
                <a:cs typeface="Arial Unicode MS"/>
              </a:endParaRPr>
            </a:p>
          </p:txBody>
        </p:sp>
        <p:pic>
          <p:nvPicPr>
            <p:cNvPr id="20" name="Picture 19" descr="wakeCavity_pic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3212976"/>
              <a:ext cx="4845749" cy="3030147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-2047200" y="3206642"/>
              <a:ext cx="4323029" cy="3108849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21996">
                <a:defRPr/>
              </a:pPr>
              <a:endParaRPr lang="en-US" sz="800" kern="0">
                <a:solidFill>
                  <a:srgbClr val="FFFFFF"/>
                </a:solidFill>
                <a:latin typeface="Arial"/>
                <a:ea typeface="ＭＳ Ｐゴシック"/>
                <a:cs typeface="Arial Unicode MS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359738" y="4350788"/>
            <a:ext cx="982072" cy="596610"/>
          </a:xfrm>
          <a:prstGeom prst="rect">
            <a:avLst/>
          </a:prstGeom>
          <a:noFill/>
        </p:spPr>
        <p:txBody>
          <a:bodyPr wrap="none" lIns="42200" tIns="21100" rIns="42200" bIns="21100" rtlCol="0">
            <a:spAutoFit/>
          </a:bodyPr>
          <a:lstStyle/>
          <a:p>
            <a:pPr algn="ctr"/>
            <a:r>
              <a:rPr lang="en-US" dirty="0"/>
              <a:t>Plasma</a:t>
            </a:r>
            <a:br>
              <a:rPr lang="en-US" dirty="0"/>
            </a:br>
            <a:r>
              <a:rPr lang="en-US" dirty="0" err="1"/>
              <a:t>wakefield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50300" y="6553200"/>
            <a:ext cx="1905000" cy="304800"/>
          </a:xfrm>
        </p:spPr>
        <p:txBody>
          <a:bodyPr/>
          <a:lstStyle/>
          <a:p>
            <a:pPr>
              <a:defRPr/>
            </a:pPr>
            <a:r>
              <a:rPr lang="en-US" dirty="0"/>
              <a:t>15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0CD22D7-5C7E-FF8B-9514-219DC7FB3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1231" y="260648"/>
            <a:ext cx="8941444" cy="914400"/>
          </a:xfrm>
        </p:spPr>
        <p:txBody>
          <a:bodyPr>
            <a:normAutofit fontScale="90000"/>
          </a:bodyPr>
          <a:lstStyle/>
          <a:p>
            <a:r>
              <a:rPr lang="en-US" sz="4900" b="1" dirty="0">
                <a:solidFill>
                  <a:srgbClr val="FF0000"/>
                </a:solidFill>
              </a:rPr>
              <a:t>Plasma vs SCRF Cavities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70C91EA-24F1-379C-1C08-DC2FFC4FE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UCL, 10/23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63459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245" y="-25841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Polarized e</a:t>
            </a:r>
            <a:r>
              <a:rPr lang="en-US" sz="5400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844" y="6307207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60</a:t>
            </a:fld>
            <a:endParaRPr lang="en-US"/>
          </a:p>
        </p:txBody>
      </p:sp>
      <p:pic>
        <p:nvPicPr>
          <p:cNvPr id="4" name="Picture 3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66F375AC-174D-4B5E-4603-9D9A0F7D5D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78" y="858436"/>
            <a:ext cx="5989983" cy="1534484"/>
          </a:xfrm>
          <a:prstGeom prst="rect">
            <a:avLst/>
          </a:prstGeom>
        </p:spPr>
      </p:pic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76BA2CA7-3FB2-1114-3F3E-63D39B93F9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807" y="4300777"/>
            <a:ext cx="7772400" cy="2534998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70CA303-DD21-328E-8470-66DAEC1B1903}"/>
              </a:ext>
            </a:extLst>
          </p:cNvPr>
          <p:cNvGrpSpPr/>
          <p:nvPr/>
        </p:nvGrpSpPr>
        <p:grpSpPr>
          <a:xfrm>
            <a:off x="1484246" y="1277815"/>
            <a:ext cx="2577800" cy="694246"/>
            <a:chOff x="1484246" y="1277815"/>
            <a:chExt cx="2577800" cy="694246"/>
          </a:xfrm>
        </p:grpSpPr>
        <p:pic>
          <p:nvPicPr>
            <p:cNvPr id="9" name="Picture 8" descr="A diagram of a machine&#10;&#10;Description automatically generated">
              <a:extLst>
                <a:ext uri="{FF2B5EF4-FFF2-40B4-BE49-F238E27FC236}">
                  <a16:creationId xmlns:a16="http://schemas.microsoft.com/office/drawing/2014/main" id="{81268533-A1B3-DE8F-3F8D-66BC476C3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V="1">
              <a:off x="1484246" y="1354977"/>
              <a:ext cx="1892002" cy="617084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B9AEB5B-660E-DF34-6F6A-E99D3754AC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8815" y="1277815"/>
              <a:ext cx="0" cy="1348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1024F29-E70F-D685-5F8B-BDDFFA44B37D}"/>
                </a:ext>
              </a:extLst>
            </p:cNvPr>
            <p:cNvCxnSpPr>
              <a:cxnSpLocks/>
            </p:cNvCxnSpPr>
            <p:nvPr/>
          </p:nvCxnSpPr>
          <p:spPr>
            <a:xfrm>
              <a:off x="1658815" y="1301448"/>
              <a:ext cx="2403231" cy="935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844" y="2320817"/>
            <a:ext cx="10729604" cy="2440370"/>
          </a:xfrm>
        </p:spPr>
        <p:txBody>
          <a:bodyPr>
            <a:normAutofit/>
          </a:bodyPr>
          <a:lstStyle/>
          <a:p>
            <a:r>
              <a:rPr lang="en-US" sz="4200" dirty="0">
                <a:solidFill>
                  <a:prstClr val="black"/>
                </a:solidFill>
              </a:rPr>
              <a:t>Produce e</a:t>
            </a:r>
            <a:r>
              <a:rPr lang="en-US" sz="4200" baseline="30000" dirty="0">
                <a:solidFill>
                  <a:prstClr val="black"/>
                </a:solidFill>
              </a:rPr>
              <a:t>+</a:t>
            </a:r>
            <a:r>
              <a:rPr lang="en-US" sz="4200" dirty="0">
                <a:solidFill>
                  <a:prstClr val="black"/>
                </a:solidFill>
              </a:rPr>
              <a:t> polarization via ILC-like scheme - ideas exist for E(e</a:t>
            </a:r>
            <a:r>
              <a:rPr lang="en-US" sz="4200" baseline="30000" dirty="0">
                <a:solidFill>
                  <a:prstClr val="black"/>
                </a:solidFill>
              </a:rPr>
              <a:t>-</a:t>
            </a:r>
            <a:r>
              <a:rPr lang="en-US" sz="4200" dirty="0">
                <a:solidFill>
                  <a:prstClr val="black"/>
                </a:solidFill>
              </a:rPr>
              <a:t>) 500 GeV; wiggler probably longer and more expensive. Cost ~ 300 MILCU minus conventional source cost.</a:t>
            </a:r>
            <a:endParaRPr lang="en-US" dirty="0"/>
          </a:p>
          <a:p>
            <a:pPr lvl="4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4"/>
          <p:cNvSpPr>
            <a:spLocks noGrp="1" noChangeArrowheads="1"/>
          </p:cNvSpPr>
          <p:nvPr>
            <p:ph type="title"/>
          </p:nvPr>
        </p:nvSpPr>
        <p:spPr>
          <a:xfrm>
            <a:off x="1920552" y="-162272"/>
            <a:ext cx="9144000" cy="1143000"/>
          </a:xfrm>
        </p:spPr>
        <p:txBody>
          <a:bodyPr/>
          <a:lstStyle/>
          <a:p>
            <a:pPr algn="ctr">
              <a:defRPr/>
            </a:pPr>
            <a:r>
              <a:rPr lang="en-GB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Setting the scale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AA4C7-82A7-CD4D-9A12-2FF818268F2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9010" y="1124744"/>
            <a:ext cx="5750639" cy="496855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04817-5C67-B010-EBD4-00CD087AF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Foster, UCL, 10/23</a:t>
            </a:r>
          </a:p>
        </p:txBody>
      </p:sp>
    </p:spTree>
    <p:extLst>
      <p:ext uri="{BB962C8B-B14F-4D97-AF65-F5344CB8AC3E}">
        <p14:creationId xmlns:p14="http://schemas.microsoft.com/office/powerpoint/2010/main" val="758773173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0" y="-12636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Plasma Acceleration 101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D30B80-0BB4-07FB-869F-C3FA9C133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827" y="6500676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74F6C-2350-6DE3-6CBB-7EB8ED705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8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FC388A9-0373-F9E9-D919-46A47BFF7434}"/>
              </a:ext>
            </a:extLst>
          </p:cNvPr>
          <p:cNvGrpSpPr/>
          <p:nvPr/>
        </p:nvGrpSpPr>
        <p:grpSpPr>
          <a:xfrm>
            <a:off x="8401955" y="984948"/>
            <a:ext cx="3727123" cy="5571525"/>
            <a:chOff x="4379929" y="1011074"/>
            <a:chExt cx="3727123" cy="5571525"/>
          </a:xfrm>
        </p:grpSpPr>
        <p:pic>
          <p:nvPicPr>
            <p:cNvPr id="12" name="Picture 11" descr="A diagram of a graph&#10;&#10;AI-generated content may be incorrect.">
              <a:extLst>
                <a:ext uri="{FF2B5EF4-FFF2-40B4-BE49-F238E27FC236}">
                  <a16:creationId xmlns:a16="http://schemas.microsoft.com/office/drawing/2014/main" id="{89F0F819-9386-F602-C4A6-55ABEDB33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9929" y="1424343"/>
              <a:ext cx="3727123" cy="515825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1E96375-0298-8ECB-C9B4-7117CEB19C3B}"/>
                </a:ext>
              </a:extLst>
            </p:cNvPr>
            <p:cNvSpPr txBox="1"/>
            <p:nvPr/>
          </p:nvSpPr>
          <p:spPr>
            <a:xfrm>
              <a:off x="5030337" y="1011074"/>
              <a:ext cx="24263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Non-linear (“Blow-out”)</a:t>
              </a:r>
            </a:p>
            <a:p>
              <a:r>
                <a:rPr lang="en-US" dirty="0"/>
                <a:t>Regime (</a:t>
              </a:r>
              <a:r>
                <a:rPr lang="en-US" dirty="0" err="1"/>
                <a:t>n</a:t>
              </a:r>
              <a:r>
                <a:rPr lang="en-US" baseline="-25000" dirty="0" err="1"/>
                <a:t>b</a:t>
              </a:r>
              <a:r>
                <a:rPr lang="en-US" dirty="0"/>
                <a:t>/n</a:t>
              </a:r>
              <a:r>
                <a:rPr lang="en-US" baseline="-25000" dirty="0"/>
                <a:t>0</a:t>
              </a:r>
              <a:r>
                <a:rPr lang="en-US" dirty="0"/>
                <a:t> &gt;&gt;1)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9F5E4CE-F8C4-2C82-574A-62403AE00C4C}"/>
              </a:ext>
            </a:extLst>
          </p:cNvPr>
          <p:cNvGrpSpPr/>
          <p:nvPr/>
        </p:nvGrpSpPr>
        <p:grpSpPr>
          <a:xfrm>
            <a:off x="330204" y="984948"/>
            <a:ext cx="3662048" cy="5574602"/>
            <a:chOff x="330204" y="984948"/>
            <a:chExt cx="3662048" cy="5574602"/>
          </a:xfrm>
        </p:grpSpPr>
        <p:pic>
          <p:nvPicPr>
            <p:cNvPr id="9" name="Picture 8" descr="A diagram of a graph&#10;&#10;AI-generated content may be incorrect.">
              <a:extLst>
                <a:ext uri="{FF2B5EF4-FFF2-40B4-BE49-F238E27FC236}">
                  <a16:creationId xmlns:a16="http://schemas.microsoft.com/office/drawing/2014/main" id="{C0D3F58F-4507-45A2-C2F1-2B161EDAAE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0204" y="1401294"/>
              <a:ext cx="3662048" cy="515825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E2B0603-84F5-DECD-91DD-7280A47767BB}"/>
                </a:ext>
              </a:extLst>
            </p:cNvPr>
            <p:cNvSpPr txBox="1"/>
            <p:nvPr/>
          </p:nvSpPr>
          <p:spPr>
            <a:xfrm>
              <a:off x="1273435" y="984948"/>
              <a:ext cx="15672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Linear Regime </a:t>
              </a:r>
              <a:br>
                <a:rPr lang="en-US" dirty="0"/>
              </a:br>
              <a:r>
                <a:rPr lang="en-US" dirty="0"/>
                <a:t>(</a:t>
              </a:r>
              <a:r>
                <a:rPr lang="en-US" dirty="0" err="1"/>
                <a:t>n</a:t>
              </a:r>
              <a:r>
                <a:rPr lang="en-US" baseline="-25000" dirty="0" err="1"/>
                <a:t>b</a:t>
              </a:r>
              <a:r>
                <a:rPr lang="en-US" dirty="0"/>
                <a:t>/n</a:t>
              </a:r>
              <a:r>
                <a:rPr lang="en-US" baseline="-25000" dirty="0"/>
                <a:t>0</a:t>
              </a:r>
              <a:r>
                <a:rPr lang="en-US" dirty="0"/>
                <a:t> &lt;&lt; 1)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6F9BDB2-98E6-6BE3-5234-5FC9DE1BA1F0}"/>
              </a:ext>
            </a:extLst>
          </p:cNvPr>
          <p:cNvGrpSpPr/>
          <p:nvPr/>
        </p:nvGrpSpPr>
        <p:grpSpPr>
          <a:xfrm>
            <a:off x="3999053" y="993655"/>
            <a:ext cx="4193894" cy="4349055"/>
            <a:chOff x="3999053" y="993655"/>
            <a:chExt cx="4193894" cy="4349055"/>
          </a:xfrm>
        </p:grpSpPr>
        <p:pic>
          <p:nvPicPr>
            <p:cNvPr id="20" name="Picture 19" descr="A diagram of a diagram of a plasma bubble&#10;&#10;AI-generated content may be incorrect.">
              <a:extLst>
                <a:ext uri="{FF2B5EF4-FFF2-40B4-BE49-F238E27FC236}">
                  <a16:creationId xmlns:a16="http://schemas.microsoft.com/office/drawing/2014/main" id="{11F3FA41-2CD3-76D5-533F-1A085900C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118"/>
            <a:stretch>
              <a:fillRect/>
            </a:stretch>
          </p:blipFill>
          <p:spPr>
            <a:xfrm>
              <a:off x="3999053" y="1800492"/>
              <a:ext cx="4193894" cy="3542218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5BC47-9646-ECF0-7A55-6426F2F7FD10}"/>
                </a:ext>
              </a:extLst>
            </p:cNvPr>
            <p:cNvSpPr txBox="1"/>
            <p:nvPr/>
          </p:nvSpPr>
          <p:spPr>
            <a:xfrm>
              <a:off x="5312028" y="993655"/>
              <a:ext cx="24263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Non-linear (“Blow-out”)</a:t>
              </a:r>
            </a:p>
            <a:p>
              <a:r>
                <a:rPr lang="en-US" dirty="0"/>
                <a:t>Regime (</a:t>
              </a:r>
              <a:r>
                <a:rPr lang="en-US" dirty="0" err="1"/>
                <a:t>n</a:t>
              </a:r>
              <a:r>
                <a:rPr lang="en-US" baseline="-25000" dirty="0" err="1"/>
                <a:t>b</a:t>
              </a:r>
              <a:r>
                <a:rPr lang="en-US" dirty="0"/>
                <a:t>/n</a:t>
              </a:r>
              <a:r>
                <a:rPr lang="en-US" baseline="-25000" dirty="0"/>
                <a:t>0</a:t>
              </a:r>
              <a:r>
                <a:rPr lang="en-US" dirty="0"/>
                <a:t> &gt;&gt;1)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F8435A4-8F9E-68A9-F190-F1B4DA923B87}"/>
              </a:ext>
            </a:extLst>
          </p:cNvPr>
          <p:cNvSpPr txBox="1"/>
          <p:nvPr/>
        </p:nvSpPr>
        <p:spPr>
          <a:xfrm>
            <a:off x="3590684" y="6177358"/>
            <a:ext cx="5665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Ack. For next 3 slides: S. </a:t>
            </a:r>
            <a:r>
              <a:rPr lang="en-US" sz="1200" dirty="0" err="1"/>
              <a:t>Deiderichs</a:t>
            </a:r>
            <a:r>
              <a:rPr lang="en-US" sz="1200" dirty="0"/>
              <a:t>: 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ediss.sub.uni-hamburg.de</a:t>
            </a:r>
            <a:r>
              <a:rPr lang="en-US" sz="1200" dirty="0"/>
              <a:t>/bitstream/</a:t>
            </a:r>
            <a:r>
              <a:rPr lang="en-US" sz="1200" dirty="0" err="1"/>
              <a:t>ediss</a:t>
            </a:r>
            <a:r>
              <a:rPr lang="en-US" sz="1200" dirty="0"/>
              <a:t>/10403/1/</a:t>
            </a:r>
            <a:r>
              <a:rPr lang="en-US" sz="1200" dirty="0" err="1"/>
              <a:t>SDiederichs</a:t>
            </a:r>
            <a:r>
              <a:rPr lang="en-US" sz="1200" dirty="0"/>
              <a:t>-PhD-</a:t>
            </a:r>
            <a:r>
              <a:rPr lang="en-US" sz="1200" dirty="0" err="1"/>
              <a:t>Thesis.pdf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9827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256E2-1899-61A7-96AD-1D3910E63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5BFE4-806A-0BA1-6889-46EC4635B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0" y="-23087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The problem</a:t>
            </a:r>
            <a:r>
              <a:rPr lang="en-US" sz="4600" b="1" dirty="0">
                <a:solidFill>
                  <a:srgbClr val="FF0000"/>
                </a:solidFill>
              </a:rPr>
              <a:t> </a:t>
            </a:r>
            <a:r>
              <a:rPr lang="en-US" sz="5400" b="1" dirty="0">
                <a:solidFill>
                  <a:srgbClr val="FF0000"/>
                </a:solidFill>
              </a:rPr>
              <a:t>with positrons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85FE2F-E448-DC50-482A-C54922C3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627" y="6474551"/>
            <a:ext cx="4114800" cy="365125"/>
          </a:xfrm>
        </p:spPr>
        <p:txBody>
          <a:bodyPr/>
          <a:lstStyle/>
          <a:p>
            <a:r>
              <a:rPr lang="en-US" sz="1200"/>
              <a:t>B. Foster, HK, 01/26</a:t>
            </a:r>
            <a:endParaRPr lang="en-US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CF1F6-4CA3-6941-B0DE-7C25A1238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E7AA50-7786-64A8-52C0-F8E9ECD0C0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990" b="35473"/>
          <a:stretch>
            <a:fillRect/>
          </a:stretch>
        </p:blipFill>
        <p:spPr>
          <a:xfrm>
            <a:off x="580488" y="1107753"/>
            <a:ext cx="11007466" cy="36863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30B9C0E-3372-1CD6-7D54-85A06E7C4ABD}"/>
              </a:ext>
            </a:extLst>
          </p:cNvPr>
          <p:cNvSpPr/>
          <p:nvPr/>
        </p:nvSpPr>
        <p:spPr>
          <a:xfrm>
            <a:off x="4911634" y="2090057"/>
            <a:ext cx="6676320" cy="4174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ext, whiteboard&#10;&#10;Description automatically generated">
            <a:extLst>
              <a:ext uri="{FF2B5EF4-FFF2-40B4-BE49-F238E27FC236}">
                <a16:creationId xmlns:a16="http://schemas.microsoft.com/office/drawing/2014/main" id="{ABE991DE-4CBC-F895-1E35-7008FB0E7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869" y="1860498"/>
            <a:ext cx="4532811" cy="486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4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6|29.2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36415</TotalTime>
  <Words>2805</Words>
  <Application>Microsoft Macintosh PowerPoint</Application>
  <PresentationFormat>Widescreen</PresentationFormat>
  <Paragraphs>392</Paragraphs>
  <Slides>60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74" baseType="lpstr">
      <vt:lpstr>ＭＳ Ｐゴシック</vt:lpstr>
      <vt:lpstr>Arial</vt:lpstr>
      <vt:lpstr>Calibri</vt:lpstr>
      <vt:lpstr>Calibri Light</vt:lpstr>
      <vt:lpstr>Gill Sans</vt:lpstr>
      <vt:lpstr>Helvetica</vt:lpstr>
      <vt:lpstr>Helvetica Neue</vt:lpstr>
      <vt:lpstr>Helvetica Neue Light</vt:lpstr>
      <vt:lpstr>Lucida Blackletter</vt:lpstr>
      <vt:lpstr>Lucida Grande</vt:lpstr>
      <vt:lpstr>Symbol</vt:lpstr>
      <vt:lpstr>Times New Roman</vt:lpstr>
      <vt:lpstr>1_Office Theme</vt:lpstr>
      <vt:lpstr>Worksheet</vt:lpstr>
      <vt:lpstr>A Hybrid Asymmetic Linear Higgs Factory  </vt:lpstr>
      <vt:lpstr>Hybrid Asymmetric Linear Higgs  Factory (HALHF)</vt:lpstr>
      <vt:lpstr>Plasma Wave Acceleration</vt:lpstr>
      <vt:lpstr>PowerPoint Presentation</vt:lpstr>
      <vt:lpstr>Plasma vs SCRF Cavities </vt:lpstr>
      <vt:lpstr>Plasma vs SCRF Cavities </vt:lpstr>
      <vt:lpstr>Setting the scale</vt:lpstr>
      <vt:lpstr>Plasma Acceleration 101</vt:lpstr>
      <vt:lpstr>The problem with positrons</vt:lpstr>
      <vt:lpstr>Positron acceleration</vt:lpstr>
      <vt:lpstr>Positron acceleration</vt:lpstr>
      <vt:lpstr>Positron Acceleration</vt:lpstr>
      <vt:lpstr>Origin of HALHF</vt:lpstr>
      <vt:lpstr>Relativistic Refresher</vt:lpstr>
      <vt:lpstr>Power Efficiency </vt:lpstr>
      <vt:lpstr>Emittance reduction</vt:lpstr>
      <vt:lpstr>HALHF Layout</vt:lpstr>
      <vt:lpstr>But hang on…..</vt:lpstr>
      <vt:lpstr>Second thoughts</vt:lpstr>
      <vt:lpstr>ABEL: The Adaptable Beginning-to-End Linac simulation framework</vt:lpstr>
      <vt:lpstr>Blow-out simulation</vt:lpstr>
      <vt:lpstr>Two-stage simulation</vt:lpstr>
      <vt:lpstr>ABEL: The Adaptable Beginning-to-End Linac simulation framework</vt:lpstr>
      <vt:lpstr>ABEL: The Adaptable Beginning-to-End Linac simulation framework</vt:lpstr>
      <vt:lpstr>ABEL: The Adaptable Beginning-to-End Linac simulation framework</vt:lpstr>
      <vt:lpstr>    Second HALHF workshop</vt:lpstr>
      <vt:lpstr>HALHF New Baseline</vt:lpstr>
      <vt:lpstr>         HALHF @ CERN</vt:lpstr>
      <vt:lpstr>HALHF New Baseline</vt:lpstr>
      <vt:lpstr>Experimentation at HALHF</vt:lpstr>
      <vt:lpstr>Experimentation at HALHF</vt:lpstr>
      <vt:lpstr>Preparation for pre-CDR</vt:lpstr>
      <vt:lpstr>The march of progress</vt:lpstr>
      <vt:lpstr>Path to construction</vt:lpstr>
      <vt:lpstr>10 TeV Wakefield Collider </vt:lpstr>
      <vt:lpstr>PowerPoint Presentation</vt:lpstr>
      <vt:lpstr>10 TeV Wakefield Collider</vt:lpstr>
      <vt:lpstr>PowerPoint Presentation</vt:lpstr>
      <vt:lpstr>Summary &amp; Outlook</vt:lpstr>
      <vt:lpstr>Backup slides</vt:lpstr>
      <vt:lpstr>Running Costs</vt:lpstr>
      <vt:lpstr>PowerPoint Presentation</vt:lpstr>
      <vt:lpstr>PowerPoint Presentation</vt:lpstr>
      <vt:lpstr>PowerPoint Presentation</vt:lpstr>
      <vt:lpstr>PowerPoint Presentation</vt:lpstr>
      <vt:lpstr>Bunch pattern</vt:lpstr>
      <vt:lpstr>R&amp;D Topics</vt:lpstr>
      <vt:lpstr>R&amp;D Topics - Staging</vt:lpstr>
      <vt:lpstr>R&amp;D Topics - Beam-Delivery</vt:lpstr>
      <vt:lpstr>R&amp;D Topics - Plasma Cell</vt:lpstr>
      <vt:lpstr>Selected Updates</vt:lpstr>
      <vt:lpstr>Path to construction</vt:lpstr>
      <vt:lpstr>Path to construction</vt:lpstr>
      <vt:lpstr>Path to construction</vt:lpstr>
      <vt:lpstr>Upgrade Existing LC </vt:lpstr>
      <vt:lpstr>PowerPoint Presentation</vt:lpstr>
      <vt:lpstr>HALHF results</vt:lpstr>
      <vt:lpstr>Importance of driver guiding</vt:lpstr>
      <vt:lpstr>Positron Source</vt:lpstr>
      <vt:lpstr>Polarized e+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Hybrid Asymmetic Linear Higgs Factory  (HALHF) </dc:title>
  <dc:creator>Brian Foster</dc:creator>
  <cp:lastModifiedBy>Brian Foster</cp:lastModifiedBy>
  <cp:revision>53</cp:revision>
  <dcterms:created xsi:type="dcterms:W3CDTF">2023-03-06T16:29:05Z</dcterms:created>
  <dcterms:modified xsi:type="dcterms:W3CDTF">2026-01-14T09:16:07Z</dcterms:modified>
</cp:coreProperties>
</file>