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6.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7.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8.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9.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0.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1.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3.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8.jpg" ContentType="image/jpg"/>
  <Override PartName="/ppt/media/image39.jpg" ContentType="image/jpg"/>
  <Override PartName="/ppt/media/image40.jpg" ContentType="image/jpg"/>
  <Override PartName="/ppt/media/image41.jpg" ContentType="image/jpg"/>
  <Override PartName="/ppt/media/image44.jpg" ContentType="image/jpg"/>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85" r:id="rId2"/>
    <p:sldMasterId id="2147483697" r:id="rId3"/>
    <p:sldMasterId id="2147483712" r:id="rId4"/>
    <p:sldMasterId id="2147483737" r:id="rId5"/>
    <p:sldMasterId id="2147483741" r:id="rId6"/>
    <p:sldMasterId id="2147483754" r:id="rId7"/>
    <p:sldMasterId id="2147483766" r:id="rId8"/>
    <p:sldMasterId id="2147483779" r:id="rId9"/>
    <p:sldMasterId id="2147483782" r:id="rId10"/>
    <p:sldMasterId id="2147483791" r:id="rId11"/>
    <p:sldMasterId id="2147483798" r:id="rId12"/>
    <p:sldMasterId id="2147483813" r:id="rId13"/>
    <p:sldMasterId id="2147483828" r:id="rId14"/>
  </p:sldMasterIdLst>
  <p:notesMasterIdLst>
    <p:notesMasterId r:id="rId78"/>
  </p:notesMasterIdLst>
  <p:sldIdLst>
    <p:sldId id="5347" r:id="rId15"/>
    <p:sldId id="5387" r:id="rId16"/>
    <p:sldId id="4695" r:id="rId17"/>
    <p:sldId id="5375" r:id="rId18"/>
    <p:sldId id="5341" r:id="rId19"/>
    <p:sldId id="4807" r:id="rId20"/>
    <p:sldId id="628" r:id="rId21"/>
    <p:sldId id="854" r:id="rId22"/>
    <p:sldId id="4808" r:id="rId23"/>
    <p:sldId id="5351" r:id="rId24"/>
    <p:sldId id="5381" r:id="rId25"/>
    <p:sldId id="5388" r:id="rId26"/>
    <p:sldId id="2147196918" r:id="rId27"/>
    <p:sldId id="1379" r:id="rId28"/>
    <p:sldId id="1378" r:id="rId29"/>
    <p:sldId id="5396" r:id="rId30"/>
    <p:sldId id="2147196929" r:id="rId31"/>
    <p:sldId id="5523" r:id="rId32"/>
    <p:sldId id="2147196921" r:id="rId33"/>
    <p:sldId id="2147196922" r:id="rId34"/>
    <p:sldId id="5391" r:id="rId35"/>
    <p:sldId id="5392" r:id="rId36"/>
    <p:sldId id="5393" r:id="rId37"/>
    <p:sldId id="2147196924" r:id="rId38"/>
    <p:sldId id="5435" r:id="rId39"/>
    <p:sldId id="260" r:id="rId40"/>
    <p:sldId id="261" r:id="rId41"/>
    <p:sldId id="5425" r:id="rId42"/>
    <p:sldId id="5432" r:id="rId43"/>
    <p:sldId id="4832" r:id="rId44"/>
    <p:sldId id="4833" r:id="rId45"/>
    <p:sldId id="5442" r:id="rId46"/>
    <p:sldId id="4828" r:id="rId47"/>
    <p:sldId id="2147196952" r:id="rId48"/>
    <p:sldId id="5359" r:id="rId49"/>
    <p:sldId id="2147196953" r:id="rId50"/>
    <p:sldId id="4835" r:id="rId51"/>
    <p:sldId id="5525" r:id="rId52"/>
    <p:sldId id="5421" r:id="rId53"/>
    <p:sldId id="2147196942" r:id="rId54"/>
    <p:sldId id="285" r:id="rId55"/>
    <p:sldId id="2147196932" r:id="rId56"/>
    <p:sldId id="257" r:id="rId57"/>
    <p:sldId id="2147196961" r:id="rId58"/>
    <p:sldId id="2147196941" r:id="rId59"/>
    <p:sldId id="2147196960" r:id="rId60"/>
    <p:sldId id="5397" r:id="rId61"/>
    <p:sldId id="2147196959" r:id="rId62"/>
    <p:sldId id="2147196958" r:id="rId63"/>
    <p:sldId id="2147196956" r:id="rId64"/>
    <p:sldId id="5399" r:id="rId65"/>
    <p:sldId id="723" r:id="rId66"/>
    <p:sldId id="4609" r:id="rId67"/>
    <p:sldId id="5526" r:id="rId68"/>
    <p:sldId id="2147196947" r:id="rId69"/>
    <p:sldId id="4822" r:id="rId70"/>
    <p:sldId id="259" r:id="rId71"/>
    <p:sldId id="2147196950" r:id="rId72"/>
    <p:sldId id="2147196930" r:id="rId73"/>
    <p:sldId id="2147196954" r:id="rId74"/>
    <p:sldId id="4793" r:id="rId75"/>
    <p:sldId id="5405" r:id="rId76"/>
    <p:sldId id="5343" r:id="rId77"/>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introduction" id="{3B035FEC-B7DB-45A1-9532-D96C8BE340EC}">
          <p14:sldIdLst>
            <p14:sldId id="5347"/>
            <p14:sldId id="5387"/>
            <p14:sldId id="4695"/>
            <p14:sldId id="5375"/>
            <p14:sldId id="5341"/>
            <p14:sldId id="4807"/>
            <p14:sldId id="628"/>
            <p14:sldId id="854"/>
            <p14:sldId id="4808"/>
            <p14:sldId id="5351"/>
            <p14:sldId id="5381"/>
            <p14:sldId id="5388"/>
            <p14:sldId id="2147196918"/>
            <p14:sldId id="1379"/>
            <p14:sldId id="1378"/>
            <p14:sldId id="5396"/>
            <p14:sldId id="2147196929"/>
            <p14:sldId id="5523"/>
            <p14:sldId id="2147196921"/>
            <p14:sldId id="2147196922"/>
            <p14:sldId id="5391"/>
            <p14:sldId id="5392"/>
            <p14:sldId id="5393"/>
            <p14:sldId id="2147196924"/>
            <p14:sldId id="5435"/>
            <p14:sldId id="260"/>
            <p14:sldId id="261"/>
            <p14:sldId id="5425"/>
            <p14:sldId id="5432"/>
            <p14:sldId id="4832"/>
            <p14:sldId id="4833"/>
            <p14:sldId id="5442"/>
            <p14:sldId id="4828"/>
            <p14:sldId id="2147196952"/>
            <p14:sldId id="5359"/>
            <p14:sldId id="2147196953"/>
            <p14:sldId id="4835"/>
            <p14:sldId id="5525"/>
            <p14:sldId id="5421"/>
            <p14:sldId id="2147196942"/>
            <p14:sldId id="285"/>
            <p14:sldId id="2147196932"/>
            <p14:sldId id="257"/>
            <p14:sldId id="2147196961"/>
            <p14:sldId id="2147196941"/>
            <p14:sldId id="2147196960"/>
            <p14:sldId id="5397"/>
            <p14:sldId id="2147196959"/>
            <p14:sldId id="2147196958"/>
            <p14:sldId id="2147196956"/>
            <p14:sldId id="5399"/>
            <p14:sldId id="723"/>
            <p14:sldId id="4609"/>
            <p14:sldId id="5526"/>
          </p14:sldIdLst>
        </p14:section>
        <p14:section name="Specific Topics for Discussion" id="{E4FF1C77-0B01-4FE8-8E8E-C329A93610EC}">
          <p14:sldIdLst>
            <p14:sldId id="2147196947"/>
            <p14:sldId id="4822"/>
            <p14:sldId id="259"/>
            <p14:sldId id="2147196950"/>
            <p14:sldId id="2147196930"/>
            <p14:sldId id="2147196954"/>
            <p14:sldId id="4793"/>
            <p14:sldId id="5405"/>
            <p14:sldId id="5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F124A"/>
    <a:srgbClr val="FF0066"/>
    <a:srgbClr val="336600"/>
    <a:srgbClr val="F6FDA3"/>
    <a:srgbClr val="FF33CC"/>
    <a:srgbClr val="4B0F3B"/>
    <a:srgbClr val="DFDFDF"/>
    <a:srgbClr val="D4BEF7"/>
    <a:srgbClr val="B8B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94" autoAdjust="0"/>
    <p:restoredTop sz="94404" autoAdjust="0"/>
  </p:normalViewPr>
  <p:slideViewPr>
    <p:cSldViewPr snapToGrid="0">
      <p:cViewPr varScale="1">
        <p:scale>
          <a:sx n="88" d="100"/>
          <a:sy n="88" d="100"/>
        </p:scale>
        <p:origin x="72" y="16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874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16" Type="http://schemas.openxmlformats.org/officeDocument/2006/relationships/slide" Target="slides/slide2.xml"/><Relationship Id="rId11" Type="http://schemas.openxmlformats.org/officeDocument/2006/relationships/slideMaster" Target="slideMasters/slideMaster11.xml"/><Relationship Id="rId32" Type="http://schemas.openxmlformats.org/officeDocument/2006/relationships/slide" Target="slides/slide18.xml"/><Relationship Id="rId37" Type="http://schemas.openxmlformats.org/officeDocument/2006/relationships/slide" Target="slides/slide23.xml"/><Relationship Id="rId53" Type="http://schemas.openxmlformats.org/officeDocument/2006/relationships/slide" Target="slides/slide39.xml"/><Relationship Id="rId58" Type="http://schemas.openxmlformats.org/officeDocument/2006/relationships/slide" Target="slides/slide44.xml"/><Relationship Id="rId74" Type="http://schemas.openxmlformats.org/officeDocument/2006/relationships/slide" Target="slides/slide60.xml"/><Relationship Id="rId79"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47.xml"/><Relationship Id="rId82" Type="http://schemas.openxmlformats.org/officeDocument/2006/relationships/tableStyles" Target="tableStyles.xml"/><Relationship Id="rId19" Type="http://schemas.openxmlformats.org/officeDocument/2006/relationships/slide" Target="slides/slide5.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slide" Target="slides/slide63.xml"/><Relationship Id="rId8" Type="http://schemas.openxmlformats.org/officeDocument/2006/relationships/slideMaster" Target="slideMasters/slideMaster8.xml"/><Relationship Id="rId51" Type="http://schemas.openxmlformats.org/officeDocument/2006/relationships/slide" Target="slides/slide37.xml"/><Relationship Id="rId72" Type="http://schemas.openxmlformats.org/officeDocument/2006/relationships/slide" Target="slides/slide58.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6" Type="http://schemas.openxmlformats.org/officeDocument/2006/relationships/slide" Target="slides/slide62.xml"/><Relationship Id="rId7" Type="http://schemas.openxmlformats.org/officeDocument/2006/relationships/slideMaster" Target="slideMasters/slideMaster7.xml"/><Relationship Id="rId71" Type="http://schemas.openxmlformats.org/officeDocument/2006/relationships/slide" Target="slides/slide57.xml"/><Relationship Id="rId2" Type="http://schemas.openxmlformats.org/officeDocument/2006/relationships/slideMaster" Target="slideMasters/slideMaster2.xml"/><Relationship Id="rId29" Type="http://schemas.openxmlformats.org/officeDocument/2006/relationships/slide" Target="slides/slide15.xml"/><Relationship Id="rId24" Type="http://schemas.openxmlformats.org/officeDocument/2006/relationships/slide" Target="slides/slide10.xml"/><Relationship Id="rId40" Type="http://schemas.openxmlformats.org/officeDocument/2006/relationships/slide" Target="slides/slide26.xml"/><Relationship Id="rId45" Type="http://schemas.openxmlformats.org/officeDocument/2006/relationships/slide" Target="slides/slide31.xml"/><Relationship Id="rId66"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12.01.2026</a:t>
            </a:fld>
            <a:endParaRPr lang="de-AT"/>
          </a:p>
        </p:txBody>
      </p:sp>
      <p:sp>
        <p:nvSpPr>
          <p:cNvPr id="4" name="Folienbildplatzhalt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37997678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619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37</a:t>
            </a:fld>
            <a:endParaRPr lang="de-AT"/>
          </a:p>
        </p:txBody>
      </p:sp>
    </p:spTree>
    <p:extLst>
      <p:ext uri="{BB962C8B-B14F-4D97-AF65-F5344CB8AC3E}">
        <p14:creationId xmlns:p14="http://schemas.microsoft.com/office/powerpoint/2010/main" val="1770472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B6ED7-F9D3-6162-3BC7-27FB8E1D85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6F1529-5881-9AC0-93BD-1C3B38FD7F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254BEE-154A-2FDA-DCB3-156F8109BBCD}"/>
              </a:ext>
            </a:extLst>
          </p:cNvPr>
          <p:cNvSpPr>
            <a:spLocks noGrp="1"/>
          </p:cNvSpPr>
          <p:nvPr>
            <p:ph type="body" idx="1"/>
          </p:nvPr>
        </p:nvSpPr>
        <p:spPr/>
        <p:txBody>
          <a:bodyPr/>
          <a:lstStyle/>
          <a:p>
            <a:endParaRPr lang="fr-CH" dirty="0"/>
          </a:p>
        </p:txBody>
      </p:sp>
      <p:sp>
        <p:nvSpPr>
          <p:cNvPr id="4" name="Slide Number Placeholder 3">
            <a:extLst>
              <a:ext uri="{FF2B5EF4-FFF2-40B4-BE49-F238E27FC236}">
                <a16:creationId xmlns:a16="http://schemas.microsoft.com/office/drawing/2014/main" id="{EAC4BC18-1870-140B-7F77-B9E45CAB477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de-A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85165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F0211-4B45-E1EF-7B9B-95489C3CB9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55A6AC-6AA1-236C-91C2-61169E47D2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1C0862-271D-B76A-5BE1-2B48E8983B3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1DB225-9FC6-1802-4991-86BA894577BD}"/>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95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A34D0-1E49-9808-1126-2E17E1E8B39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4C0A469-9F52-4E72-0740-ED297A284875}"/>
              </a:ext>
            </a:extLst>
          </p:cNvPr>
          <p:cNvSpPr>
            <a:spLocks noGrp="1" noRot="1" noChangeAspect="1"/>
          </p:cNvSpPr>
          <p:nvPr>
            <p:ph type="sldImg"/>
          </p:nvPr>
        </p:nvSpPr>
        <p:spPr/>
        <p:txBody>
          <a:bodyPr/>
          <a:lstStyle/>
          <a:p>
            <a:endParaRPr lang="fr-FR" dirty="0"/>
          </a:p>
        </p:txBody>
      </p:sp>
      <p:sp>
        <p:nvSpPr>
          <p:cNvPr id="3" name="Espace réservé des notes 2">
            <a:extLst>
              <a:ext uri="{FF2B5EF4-FFF2-40B4-BE49-F238E27FC236}">
                <a16:creationId xmlns:a16="http://schemas.microsoft.com/office/drawing/2014/main" id="{D43280EC-6BFE-289B-184D-2375A102EDE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C413EDB-18B9-86F9-2CE8-672FFD79BBF0}"/>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52</a:t>
            </a:fld>
            <a:endParaRPr kumimoji="0" lang="de-AT"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2556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422370002" name="Slide Image Placeholder 1"/>
          <p:cNvSpPr>
            <a:spLocks noGrp="1" noRot="1" noChangeAspect="1"/>
          </p:cNvSpPr>
          <p:nvPr>
            <p:ph type="sldImg"/>
          </p:nvPr>
        </p:nvSpPr>
        <p:spPr bwMode="auto"/>
      </p:sp>
      <p:sp>
        <p:nvSpPr>
          <p:cNvPr id="865603121" name="Notes Placeholder 2"/>
          <p:cNvSpPr>
            <a:spLocks noGrp="1"/>
          </p:cNvSpPr>
          <p:nvPr>
            <p:ph type="body" idx="1"/>
          </p:nvPr>
        </p:nvSpPr>
        <p:spPr bwMode="auto"/>
        <p:txBody>
          <a:bodyPr/>
          <a:lstStyle/>
          <a:p>
            <a:pPr>
              <a:defRPr/>
            </a:pPr>
            <a:endParaRPr/>
          </a:p>
        </p:txBody>
      </p:sp>
      <p:sp>
        <p:nvSpPr>
          <p:cNvPr id="1812788574" name="Slide Number Placeholder 3"/>
          <p:cNvSpPr>
            <a:spLocks noGrp="1"/>
          </p:cNvSpPr>
          <p:nvPr>
            <p:ph type="sldNum" sz="quarter" idx="10"/>
          </p:nvPr>
        </p:nvSpPr>
        <p:spPr bwMode="auto"/>
        <p:txBody>
          <a:bodyPr/>
          <a:lstStyle/>
          <a:p>
            <a:pPr>
              <a:defRPr/>
            </a:pPr>
            <a:fld id="{203E41B1-CC68-DA0A-6151-2686599D2A7E}" type="slidenum">
              <a:rPr/>
              <a:t>57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3137694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2025718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1994249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3805274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CC0D2-C9D3-4546-12C5-00581A19B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D16320-FD68-6C0D-1123-D133F4696D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0A8430-D420-57E2-8664-1783442B46A1}"/>
              </a:ext>
            </a:extLst>
          </p:cNvPr>
          <p:cNvSpPr>
            <a:spLocks noGrp="1"/>
          </p:cNvSpPr>
          <p:nvPr>
            <p:ph type="body" idx="1"/>
          </p:nvPr>
        </p:nvSpPr>
        <p:spPr/>
        <p:txBody>
          <a:bodyPr/>
          <a:lstStyle/>
          <a:p>
            <a:r>
              <a:rPr lang="en-US" dirty="0"/>
              <a:t>In situ , not in- place</a:t>
            </a:r>
          </a:p>
        </p:txBody>
      </p:sp>
      <p:sp>
        <p:nvSpPr>
          <p:cNvPr id="4" name="Slide Number Placeholder 3">
            <a:extLst>
              <a:ext uri="{FF2B5EF4-FFF2-40B4-BE49-F238E27FC236}">
                <a16:creationId xmlns:a16="http://schemas.microsoft.com/office/drawing/2014/main" id="{2091A1ED-364C-A0FF-5990-12B9137FBEF1}"/>
              </a:ext>
            </a:extLst>
          </p:cNvPr>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3275232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25</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893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514808626" name="Slide Image Placeholder 1"/>
          <p:cNvSpPr>
            <a:spLocks noGrp="1" noRot="1" noChangeAspect="1"/>
          </p:cNvSpPr>
          <p:nvPr>
            <p:ph type="sldImg"/>
          </p:nvPr>
        </p:nvSpPr>
        <p:spPr bwMode="auto"/>
      </p:sp>
      <p:sp>
        <p:nvSpPr>
          <p:cNvPr id="255246671" name="Notes Placeholder 2"/>
          <p:cNvSpPr>
            <a:spLocks noGrp="1"/>
          </p:cNvSpPr>
          <p:nvPr>
            <p:ph type="body" idx="1"/>
          </p:nvPr>
        </p:nvSpPr>
        <p:spPr bwMode="auto"/>
        <p:txBody>
          <a:bodyPr/>
          <a:lstStyle/>
          <a:p>
            <a:pPr>
              <a:defRPr/>
            </a:pPr>
            <a:endParaRPr/>
          </a:p>
        </p:txBody>
      </p:sp>
      <p:sp>
        <p:nvSpPr>
          <p:cNvPr id="1509169561" name="Slide Number Placeholder 3"/>
          <p:cNvSpPr>
            <a:spLocks noGrp="1"/>
          </p:cNvSpPr>
          <p:nvPr>
            <p:ph type="sldNum" sz="quarter" idx="10"/>
          </p:nvPr>
        </p:nvSpPr>
        <p:spPr bwMode="auto"/>
        <p:txBody>
          <a:bodyPr/>
          <a:lstStyle/>
          <a:p>
            <a:pPr>
              <a:defRPr/>
            </a:pPr>
            <a:fld id="{E6459C50-420B-BF82-98DB-45B9C4D1A70B}" type="slidenum">
              <a:rPr/>
              <a:t>26</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114671416" name="Slide Image Placeholder 1"/>
          <p:cNvSpPr>
            <a:spLocks noGrp="1" noRot="1" noChangeAspect="1"/>
          </p:cNvSpPr>
          <p:nvPr>
            <p:ph type="sldImg"/>
          </p:nvPr>
        </p:nvSpPr>
        <p:spPr bwMode="auto"/>
      </p:sp>
      <p:sp>
        <p:nvSpPr>
          <p:cNvPr id="2112543700" name="Notes Placeholder 2"/>
          <p:cNvSpPr>
            <a:spLocks noGrp="1"/>
          </p:cNvSpPr>
          <p:nvPr>
            <p:ph type="body" idx="1"/>
          </p:nvPr>
        </p:nvSpPr>
        <p:spPr bwMode="auto"/>
        <p:txBody>
          <a:bodyPr/>
          <a:lstStyle/>
          <a:p>
            <a:pPr>
              <a:defRPr/>
            </a:pPr>
            <a:endParaRPr/>
          </a:p>
        </p:txBody>
      </p:sp>
      <p:sp>
        <p:nvSpPr>
          <p:cNvPr id="354260055" name="Slide Number Placeholder 3"/>
          <p:cNvSpPr>
            <a:spLocks noGrp="1"/>
          </p:cNvSpPr>
          <p:nvPr>
            <p:ph type="sldNum" sz="quarter" idx="10"/>
          </p:nvPr>
        </p:nvSpPr>
        <p:spPr bwMode="auto"/>
        <p:txBody>
          <a:bodyPr/>
          <a:lstStyle/>
          <a:p>
            <a:pPr>
              <a:defRPr/>
            </a:pPr>
            <a:fld id="{025D3C1D-66FF-CE5A-D6EB-007DB5A9D77A}" type="slidenum">
              <a:rPr/>
              <a:t>27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175705730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1"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5"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1"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5"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Tree>
    <p:extLst>
      <p:ext uri="{BB962C8B-B14F-4D97-AF65-F5344CB8AC3E}">
        <p14:creationId xmlns:p14="http://schemas.microsoft.com/office/powerpoint/2010/main" val="271506468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938027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035178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2174804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27352763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6508156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6641498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04802248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0593109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24200119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85909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1084743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CA203-E6AA-828F-7CD5-528111340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6D7D8AA0-F023-D273-AB18-F6699125AAED}"/>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B19031-F1B6-3A96-07D6-BF21BCD4342E}"/>
              </a:ext>
            </a:extLst>
          </p:cNvPr>
          <p:cNvSpPr>
            <a:spLocks noGrp="1"/>
          </p:cNvSpPr>
          <p:nvPr>
            <p:ph type="dt" sz="half" idx="10"/>
          </p:nvPr>
        </p:nvSpPr>
        <p:spPr/>
        <p:txBody>
          <a:bodyPr/>
          <a:lstStyle/>
          <a:p>
            <a:fld id="{EB22EAE4-65DC-4946-9449-371071448D05}" type="datetimeFigureOut">
              <a:rPr lang="en-GB" smtClean="0"/>
              <a:t>12/01/2026</a:t>
            </a:fld>
            <a:endParaRPr lang="en-GB"/>
          </a:p>
        </p:txBody>
      </p:sp>
      <p:sp>
        <p:nvSpPr>
          <p:cNvPr id="5" name="Footer Placeholder 4">
            <a:extLst>
              <a:ext uri="{FF2B5EF4-FFF2-40B4-BE49-F238E27FC236}">
                <a16:creationId xmlns:a16="http://schemas.microsoft.com/office/drawing/2014/main" id="{E9FD8987-709D-BD2F-8B7A-E45FA659F3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D0AC1-7F93-B868-7D19-1E656A58C451}"/>
              </a:ext>
            </a:extLst>
          </p:cNvPr>
          <p:cNvSpPr>
            <a:spLocks noGrp="1"/>
          </p:cNvSpPr>
          <p:nvPr>
            <p:ph type="sldNum" sz="quarter" idx="12"/>
          </p:nvPr>
        </p:nvSpPr>
        <p:spPr/>
        <p:txBody>
          <a:bodyPr/>
          <a:lstStyle/>
          <a:p>
            <a:fld id="{DF1289B1-217A-4B36-A0EC-01EF96DB1081}" type="slidenum">
              <a:rPr lang="en-GB" smtClean="0"/>
              <a:t>‹#›</a:t>
            </a:fld>
            <a:endParaRPr lang="en-GB"/>
          </a:p>
        </p:txBody>
      </p:sp>
    </p:spTree>
    <p:extLst>
      <p:ext uri="{BB962C8B-B14F-4D97-AF65-F5344CB8AC3E}">
        <p14:creationId xmlns:p14="http://schemas.microsoft.com/office/powerpoint/2010/main" val="286629656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8A1F-53C3-A763-F97A-3DA93D7CEF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0186B0-7EA9-BCF4-7721-00460A2D4F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4A2D68-2BBA-9258-D796-A07368D76EEE}"/>
              </a:ext>
            </a:extLst>
          </p:cNvPr>
          <p:cNvSpPr>
            <a:spLocks noGrp="1"/>
          </p:cNvSpPr>
          <p:nvPr>
            <p:ph type="dt" sz="half" idx="10"/>
          </p:nvPr>
        </p:nvSpPr>
        <p:spPr/>
        <p:txBody>
          <a:bodyPr/>
          <a:lstStyle/>
          <a:p>
            <a:fld id="{EB22EAE4-65DC-4946-9449-371071448D05}" type="datetimeFigureOut">
              <a:rPr lang="en-GB" smtClean="0"/>
              <a:t>12/01/2026</a:t>
            </a:fld>
            <a:endParaRPr lang="en-GB"/>
          </a:p>
        </p:txBody>
      </p:sp>
      <p:sp>
        <p:nvSpPr>
          <p:cNvPr id="5" name="Footer Placeholder 4">
            <a:extLst>
              <a:ext uri="{FF2B5EF4-FFF2-40B4-BE49-F238E27FC236}">
                <a16:creationId xmlns:a16="http://schemas.microsoft.com/office/drawing/2014/main" id="{89AAFCCA-1633-C50E-52E8-F003467183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2572E0-955E-7FB8-9EB7-6523FCD2F118}"/>
              </a:ext>
            </a:extLst>
          </p:cNvPr>
          <p:cNvSpPr>
            <a:spLocks noGrp="1"/>
          </p:cNvSpPr>
          <p:nvPr>
            <p:ph type="sldNum" sz="quarter" idx="12"/>
          </p:nvPr>
        </p:nvSpPr>
        <p:spPr/>
        <p:txBody>
          <a:bodyPr/>
          <a:lstStyle/>
          <a:p>
            <a:fld id="{DF1289B1-217A-4B36-A0EC-01EF96DB1081}" type="slidenum">
              <a:rPr lang="en-GB" smtClean="0"/>
              <a:t>‹#›</a:t>
            </a:fld>
            <a:endParaRPr lang="en-GB"/>
          </a:p>
        </p:txBody>
      </p:sp>
    </p:spTree>
    <p:extLst>
      <p:ext uri="{BB962C8B-B14F-4D97-AF65-F5344CB8AC3E}">
        <p14:creationId xmlns:p14="http://schemas.microsoft.com/office/powerpoint/2010/main" val="165078357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88221761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423419988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27846603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186038901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114" b="1" i="0">
                <a:solidFill>
                  <a:schemeClr val="tx1"/>
                </a:solidFill>
                <a:latin typeface="Gotham HTF"/>
                <a:cs typeface="Gotham HTF"/>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pPr defTabSz="685710">
              <a:defRPr/>
            </a:pPr>
            <a:endParaRPr lang="en-GB">
              <a:solidFill>
                <a:srgbClr val="0F124A">
                  <a:tint val="75000"/>
                </a:srgb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pPr defTabSz="685710">
              <a:defRPr/>
            </a:pPr>
            <a:fld id="{1D8BD707-D9CF-40AE-B4C6-C98DA3205C09}" type="datetimeFigureOut">
              <a:rPr lang="en-US" smtClean="0">
                <a:solidFill>
                  <a:srgbClr val="0F124A">
                    <a:tint val="75000"/>
                  </a:srgbClr>
                </a:solidFill>
              </a:rPr>
              <a:pPr defTabSz="685710">
                <a:defRPr/>
              </a:pPr>
              <a:t>1/12/2026</a:t>
            </a:fld>
            <a:endParaRPr lang="en-US">
              <a:solidFill>
                <a:srgbClr val="0F124A">
                  <a:tint val="75000"/>
                </a:srgb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pPr defTabSz="685710">
              <a:defRPr/>
            </a:pPr>
            <a:fld id="{B6F15528-21DE-4FAA-801E-634DDDAF4B2B}" type="slidenum">
              <a:rPr lang="en-GB" smtClean="0">
                <a:solidFill>
                  <a:srgbClr val="0F124A">
                    <a:tint val="75000"/>
                  </a:srgbClr>
                </a:solidFill>
              </a:rPr>
              <a:pPr defTabSz="685710">
                <a:defRPr/>
              </a:pPr>
              <a:t>‹#›</a:t>
            </a:fld>
            <a:endParaRPr lang="en-GB">
              <a:solidFill>
                <a:srgbClr val="0F124A">
                  <a:tint val="75000"/>
                </a:srgbClr>
              </a:solidFill>
            </a:endParaRPr>
          </a:p>
        </p:txBody>
      </p:sp>
    </p:spTree>
    <p:extLst>
      <p:ext uri="{BB962C8B-B14F-4D97-AF65-F5344CB8AC3E}">
        <p14:creationId xmlns:p14="http://schemas.microsoft.com/office/powerpoint/2010/main" val="323159474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EF09941-60DC-254C-8A60-72D55310F082}" type="datetime1">
              <a:rPr lang="de-CH" smtClean="0"/>
              <a:t>12.01.2026</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F892BDD0-59DB-5E4D-91D4-300E8852D1DB}" type="slidenum">
              <a:rPr lang="en-CH" smtClean="0"/>
              <a:t>‹#›</a:t>
            </a:fld>
            <a:endParaRPr lang="en-CH"/>
          </a:p>
        </p:txBody>
      </p:sp>
    </p:spTree>
    <p:extLst>
      <p:ext uri="{BB962C8B-B14F-4D97-AF65-F5344CB8AC3E}">
        <p14:creationId xmlns:p14="http://schemas.microsoft.com/office/powerpoint/2010/main" val="190043030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300"/>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50"/>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24639997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300"/>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6095733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1"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1"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4"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24843829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457"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4746669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Tree>
    <p:extLst>
      <p:ext uri="{BB962C8B-B14F-4D97-AF65-F5344CB8AC3E}">
        <p14:creationId xmlns:p14="http://schemas.microsoft.com/office/powerpoint/2010/main" val="85658856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7"/>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483880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93162695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08596920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lvl1pPr>
              <a:defRPr>
                <a:solidFill>
                  <a:schemeClr val="bg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380035126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49292845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1"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18558202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300"/>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29747982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300"/>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8613889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2" y="4623750"/>
            <a:ext cx="2605388"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4501636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58585851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4447203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userDrawn="1">
  <p:cSld name="Bulleted Content">
    <p:spTree>
      <p:nvGrpSpPr>
        <p:cNvPr id="1" name=""/>
        <p:cNvGrpSpPr/>
        <p:nvPr/>
      </p:nvGrpSpPr>
      <p:grpSpPr bwMode="auto">
        <a:xfrm>
          <a:off x="0" y="0"/>
          <a:ext cx="0" cy="0"/>
          <a:chOff x="0" y="0"/>
          <a:chExt cx="0" cy="0"/>
        </a:xfrm>
      </p:grpSpPr>
      <p:sp>
        <p:nvSpPr>
          <p:cNvPr id="1460061938" name="Content Placeholder 2"/>
          <p:cNvSpPr>
            <a:spLocks noGrp="1"/>
          </p:cNvSpPr>
          <p:nvPr>
            <p:ph idx="1"/>
          </p:nvPr>
        </p:nvSpPr>
        <p:spPr bwMode="auto"/>
        <p:txBody>
          <a:bodyPr/>
          <a:lstStyle>
            <a:lvl1pPr marL="257175" indent="-257175">
              <a:buFont typeface="Arial"/>
              <a:buChar char="•"/>
              <a:defRPr>
                <a:solidFill>
                  <a:schemeClr val="tx2">
                    <a:lumMod val="50000"/>
                  </a:schemeClr>
                </a:solidFill>
              </a:defRPr>
            </a:lvl1pPr>
            <a:lvl2pPr marL="471487" indent="-196453">
              <a:buFont typeface="Arial"/>
              <a:buChar char="•"/>
              <a:defRPr sz="1350">
                <a:solidFill>
                  <a:schemeClr val="tx2">
                    <a:lumMod val="50000"/>
                  </a:schemeClr>
                </a:solidFill>
              </a:defRPr>
            </a:lvl2pPr>
            <a:lvl3pPr marL="666749" indent="-195262">
              <a:buSzPct val="100000"/>
              <a:buFont typeface="Arial"/>
              <a:buChar char="•"/>
              <a:defRPr sz="1275">
                <a:solidFill>
                  <a:schemeClr val="tx2">
                    <a:lumMod val="50000"/>
                  </a:schemeClr>
                </a:solidFill>
              </a:defRPr>
            </a:lvl3pPr>
            <a:lvl4pPr marL="907256" indent="-202406">
              <a:buSzPct val="100000"/>
              <a:buFont typeface="Arial"/>
              <a:buChar char="•"/>
              <a:defRPr sz="1200">
                <a:solidFill>
                  <a:schemeClr val="tx2">
                    <a:lumMod val="50000"/>
                  </a:schemeClr>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469501698" name="Title 6"/>
          <p:cNvSpPr>
            <a:spLocks noGrp="1"/>
          </p:cNvSpPr>
          <p:nvPr>
            <p:ph type="title"/>
          </p:nvPr>
        </p:nvSpPr>
        <p:spPr bwMode="auto"/>
        <p:txBody>
          <a:bodyPr/>
          <a:lstStyle/>
          <a:p>
            <a:pPr>
              <a:defRPr/>
            </a:pPr>
            <a:r>
              <a:rPr lang="en-US"/>
              <a:t>Click to edit Master title style</a:t>
            </a:r>
            <a:endParaRPr/>
          </a:p>
        </p:txBody>
      </p:sp>
      <p:sp>
        <p:nvSpPr>
          <p:cNvPr id="762198571" name="Date Placeholder 10"/>
          <p:cNvSpPr>
            <a:spLocks noGrp="1"/>
          </p:cNvSpPr>
          <p:nvPr>
            <p:ph type="dt" sz="half" idx="10"/>
          </p:nvPr>
        </p:nvSpPr>
        <p:spPr bwMode="auto"/>
        <p:txBody>
          <a:bodyPr/>
          <a:lstStyle/>
          <a:p>
            <a:pPr>
              <a:defRPr/>
            </a:pPr>
            <a:r>
              <a:rPr lang="fr-FR"/>
              <a:t>08.10.2025</a:t>
            </a:r>
            <a:endParaRPr/>
          </a:p>
        </p:txBody>
      </p:sp>
      <p:sp>
        <p:nvSpPr>
          <p:cNvPr id="1018163394" name="Footer Placeholder 11"/>
          <p:cNvSpPr>
            <a:spLocks noGrp="1"/>
          </p:cNvSpPr>
          <p:nvPr>
            <p:ph type="ftr" sz="quarter" idx="11"/>
          </p:nvPr>
        </p:nvSpPr>
        <p:spPr bwMode="auto"/>
        <p:txBody>
          <a:bodyPr/>
          <a:lstStyle/>
          <a:p>
            <a:pPr>
              <a:defRPr/>
            </a:pPr>
            <a:r>
              <a:t>FCC-ee operation scenario</a:t>
            </a:r>
          </a:p>
        </p:txBody>
      </p:sp>
      <p:sp>
        <p:nvSpPr>
          <p:cNvPr id="1291248246"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92841806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332305814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endParaRPr lang="en-CH" dirty="0"/>
          </a:p>
        </p:txBody>
      </p:sp>
      <p:sp>
        <p:nvSpPr>
          <p:cNvPr id="5" name="Footer Placeholder 4"/>
          <p:cNvSpPr>
            <a:spLocks noGrp="1"/>
          </p:cNvSpPr>
          <p:nvPr>
            <p:ph type="ftr" sz="quarter" idx="11"/>
          </p:nvPr>
        </p:nvSpPr>
        <p:spPr/>
        <p:txBody>
          <a:bodyPr/>
          <a:lstStyle/>
          <a:p>
            <a:endParaRPr lang="en-CH" dirty="0"/>
          </a:p>
        </p:txBody>
      </p:sp>
      <p:sp>
        <p:nvSpPr>
          <p:cNvPr id="6" name="Slide Number Placeholder 5"/>
          <p:cNvSpPr>
            <a:spLocks noGrp="1"/>
          </p:cNvSpPr>
          <p:nvPr>
            <p:ph type="sldNum" sz="quarter" idx="12"/>
          </p:nvPr>
        </p:nvSpPr>
        <p:spPr/>
        <p:txBody>
          <a:bodyPr/>
          <a:lstStyle/>
          <a:p>
            <a:fld id="{F892BDD0-59DB-5E4D-91D4-300E8852D1DB}" type="slidenum">
              <a:rPr lang="en-CH" smtClean="0"/>
              <a:t>‹#›</a:t>
            </a:fld>
            <a:endParaRPr lang="en-CH"/>
          </a:p>
        </p:txBody>
      </p:sp>
    </p:spTree>
    <p:extLst>
      <p:ext uri="{BB962C8B-B14F-4D97-AF65-F5344CB8AC3E}">
        <p14:creationId xmlns:p14="http://schemas.microsoft.com/office/powerpoint/2010/main" val="310472164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0539229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4" name="Textfeld 1">
            <a:extLst>
              <a:ext uri="{FF2B5EF4-FFF2-40B4-BE49-F238E27FC236}">
                <a16:creationId xmlns:a16="http://schemas.microsoft.com/office/drawing/2014/main" id="{55176839-2985-DF98-94E9-83EA4E6967E9}"/>
              </a:ext>
            </a:extLst>
          </p:cNvPr>
          <p:cNvSpPr txBox="1"/>
          <p:nvPr userDrawn="1"/>
        </p:nvSpPr>
        <p:spPr>
          <a:xfrm>
            <a:off x="1007830" y="87494"/>
            <a:ext cx="2772081" cy="170071"/>
          </a:xfrm>
          <a:prstGeom prst="rect">
            <a:avLst/>
          </a:prstGeom>
          <a:noFill/>
        </p:spPr>
        <p:txBody>
          <a:bodyPr wrap="square" rtlCol="0">
            <a:noAutofit/>
          </a:bodyPr>
          <a:lstStyle/>
          <a:p>
            <a:pPr>
              <a:lnSpc>
                <a:spcPts val="1238"/>
              </a:lnSpc>
            </a:pPr>
            <a:r>
              <a:rPr lang="en-US" sz="900">
                <a:solidFill>
                  <a:schemeClr val="bg1"/>
                </a:solidFill>
              </a:rPr>
              <a:t>Scientific Policy Committee – 08 September 2025</a:t>
            </a:r>
          </a:p>
        </p:txBody>
      </p:sp>
    </p:spTree>
    <p:extLst>
      <p:ext uri="{BB962C8B-B14F-4D97-AF65-F5344CB8AC3E}">
        <p14:creationId xmlns:p14="http://schemas.microsoft.com/office/powerpoint/2010/main" val="27399942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4798520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91389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2819400" y="4821615"/>
            <a:ext cx="3810000" cy="273844"/>
          </a:xfrm>
          <a:prstGeom prst="rect">
            <a:avLst/>
          </a:prstGeom>
        </p:spPr>
        <p:txBody>
          <a:bodyPr/>
          <a:lstStyle/>
          <a:p>
            <a:r>
              <a:rPr lang="fr-FR"/>
              <a:t>FCC-ee operation scenario</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extLst>
      <p:ext uri="{BB962C8B-B14F-4D97-AF65-F5344CB8AC3E}">
        <p14:creationId xmlns:p14="http://schemas.microsoft.com/office/powerpoint/2010/main" val="127866467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222774816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06878847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BE7C89B-12CF-8947-F8F9-1D1692C49CD8}"/>
              </a:ext>
            </a:extLst>
          </p:cNvPr>
          <p:cNvSpPr>
            <a:spLocks noGrp="1"/>
          </p:cNvSpPr>
          <p:nvPr>
            <p:ph type="dt" sz="half" idx="10"/>
          </p:nvPr>
        </p:nvSpPr>
        <p:spPr/>
        <p:txBody>
          <a:bodyPr/>
          <a:lstStyle>
            <a:lvl1pPr>
              <a:defRPr/>
            </a:lvl1pPr>
          </a:lstStyle>
          <a:p>
            <a:pPr>
              <a:defRPr/>
            </a:pPr>
            <a:fld id="{0915EB51-5327-4A08-A301-B9DC49E8D0B1}" type="datetimeFigureOut">
              <a:rPr lang="en-GB"/>
              <a:pPr>
                <a:defRPr/>
              </a:pPr>
              <a:t>12/01/2026</a:t>
            </a:fld>
            <a:endParaRPr lang="en-GB"/>
          </a:p>
        </p:txBody>
      </p:sp>
      <p:sp>
        <p:nvSpPr>
          <p:cNvPr id="5" name="Footer Placeholder 4">
            <a:extLst>
              <a:ext uri="{FF2B5EF4-FFF2-40B4-BE49-F238E27FC236}">
                <a16:creationId xmlns:a16="http://schemas.microsoft.com/office/drawing/2014/main" id="{F551A03B-B0E0-1371-065F-E71903D90E3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C431F1BE-B4FF-97BF-609B-85CA2E2A046A}"/>
              </a:ext>
            </a:extLst>
          </p:cNvPr>
          <p:cNvSpPr>
            <a:spLocks noGrp="1"/>
          </p:cNvSpPr>
          <p:nvPr>
            <p:ph type="sldNum" sz="quarter" idx="12"/>
          </p:nvPr>
        </p:nvSpPr>
        <p:spPr/>
        <p:txBody>
          <a:bodyPr/>
          <a:lstStyle>
            <a:lvl1pPr>
              <a:defRPr/>
            </a:lvl1pPr>
          </a:lstStyle>
          <a:p>
            <a:pPr>
              <a:defRPr/>
            </a:pPr>
            <a:fld id="{809514AD-5AF1-43B9-B1E4-FA6FD002BD86}" type="slidenum">
              <a:rPr lang="en-GB"/>
              <a:pPr>
                <a:defRPr/>
              </a:pPr>
              <a:t>‹#›</a:t>
            </a:fld>
            <a:endParaRPr lang="en-GB"/>
          </a:p>
        </p:txBody>
      </p:sp>
    </p:spTree>
    <p:extLst>
      <p:ext uri="{BB962C8B-B14F-4D97-AF65-F5344CB8AC3E}">
        <p14:creationId xmlns:p14="http://schemas.microsoft.com/office/powerpoint/2010/main" val="226347476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9C2561-D30E-31A2-D988-79539255C042}"/>
              </a:ext>
            </a:extLst>
          </p:cNvPr>
          <p:cNvSpPr>
            <a:spLocks noGrp="1"/>
          </p:cNvSpPr>
          <p:nvPr>
            <p:ph type="dt" sz="half" idx="10"/>
          </p:nvPr>
        </p:nvSpPr>
        <p:spPr/>
        <p:txBody>
          <a:bodyPr/>
          <a:lstStyle>
            <a:lvl1pPr>
              <a:defRPr/>
            </a:lvl1pPr>
          </a:lstStyle>
          <a:p>
            <a:pPr>
              <a:defRPr/>
            </a:pPr>
            <a:fld id="{D7C91B33-C6C2-4BC1-84DE-7355831434BB}" type="datetimeFigureOut">
              <a:rPr lang="en-GB"/>
              <a:pPr>
                <a:defRPr/>
              </a:pPr>
              <a:t>12/01/2026</a:t>
            </a:fld>
            <a:endParaRPr lang="en-GB"/>
          </a:p>
        </p:txBody>
      </p:sp>
      <p:sp>
        <p:nvSpPr>
          <p:cNvPr id="5" name="Footer Placeholder 4">
            <a:extLst>
              <a:ext uri="{FF2B5EF4-FFF2-40B4-BE49-F238E27FC236}">
                <a16:creationId xmlns:a16="http://schemas.microsoft.com/office/drawing/2014/main" id="{A40BCCDE-9354-7FEB-8B29-4EE297BE82F9}"/>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787E57B6-4662-86FE-AAB9-5821E94E3E7A}"/>
              </a:ext>
            </a:extLst>
          </p:cNvPr>
          <p:cNvSpPr>
            <a:spLocks noGrp="1"/>
          </p:cNvSpPr>
          <p:nvPr>
            <p:ph type="sldNum" sz="quarter" idx="12"/>
          </p:nvPr>
        </p:nvSpPr>
        <p:spPr/>
        <p:txBody>
          <a:bodyPr/>
          <a:lstStyle>
            <a:lvl1pPr>
              <a:defRPr/>
            </a:lvl1pPr>
          </a:lstStyle>
          <a:p>
            <a:pPr>
              <a:defRPr/>
            </a:pPr>
            <a:fld id="{F1A0EB34-A7A5-4BAA-818D-40F31F89050D}" type="slidenum">
              <a:rPr lang="en-GB"/>
              <a:pPr>
                <a:defRPr/>
              </a:pPr>
              <a:t>‹#›</a:t>
            </a:fld>
            <a:endParaRPr lang="en-GB"/>
          </a:p>
        </p:txBody>
      </p:sp>
    </p:spTree>
    <p:extLst>
      <p:ext uri="{BB962C8B-B14F-4D97-AF65-F5344CB8AC3E}">
        <p14:creationId xmlns:p14="http://schemas.microsoft.com/office/powerpoint/2010/main" val="380892970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8"/>
            <a:ext cx="7772400" cy="1021556"/>
          </a:xfrm>
        </p:spPr>
        <p:txBody>
          <a:bodyPr anchor="t"/>
          <a:lstStyle>
            <a:lvl1pPr algn="l">
              <a:defRPr sz="225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125">
                <a:solidFill>
                  <a:schemeClr val="tx1">
                    <a:tint val="75000"/>
                  </a:schemeClr>
                </a:solidFill>
              </a:defRPr>
            </a:lvl1pPr>
            <a:lvl2pPr marL="257175" indent="0">
              <a:buNone/>
              <a:defRPr sz="1013">
                <a:solidFill>
                  <a:schemeClr val="tx1">
                    <a:tint val="75000"/>
                  </a:schemeClr>
                </a:solidFill>
              </a:defRPr>
            </a:lvl2pPr>
            <a:lvl3pPr marL="514350" indent="0">
              <a:buNone/>
              <a:defRPr sz="900">
                <a:solidFill>
                  <a:schemeClr val="tx1">
                    <a:tint val="75000"/>
                  </a:schemeClr>
                </a:solidFill>
              </a:defRPr>
            </a:lvl3pPr>
            <a:lvl4pPr marL="771525" indent="0">
              <a:buNone/>
              <a:defRPr sz="788">
                <a:solidFill>
                  <a:schemeClr val="tx1">
                    <a:tint val="75000"/>
                  </a:schemeClr>
                </a:solidFill>
              </a:defRPr>
            </a:lvl4pPr>
            <a:lvl5pPr marL="1028700" indent="0">
              <a:buNone/>
              <a:defRPr sz="788">
                <a:solidFill>
                  <a:schemeClr val="tx1">
                    <a:tint val="75000"/>
                  </a:schemeClr>
                </a:solidFill>
              </a:defRPr>
            </a:lvl5pPr>
            <a:lvl6pPr marL="1285875" indent="0">
              <a:buNone/>
              <a:defRPr sz="788">
                <a:solidFill>
                  <a:schemeClr val="tx1">
                    <a:tint val="75000"/>
                  </a:schemeClr>
                </a:solidFill>
              </a:defRPr>
            </a:lvl6pPr>
            <a:lvl7pPr marL="1543050" indent="0">
              <a:buNone/>
              <a:defRPr sz="788">
                <a:solidFill>
                  <a:schemeClr val="tx1">
                    <a:tint val="75000"/>
                  </a:schemeClr>
                </a:solidFill>
              </a:defRPr>
            </a:lvl7pPr>
            <a:lvl8pPr marL="1800225" indent="0">
              <a:buNone/>
              <a:defRPr sz="788">
                <a:solidFill>
                  <a:schemeClr val="tx1">
                    <a:tint val="75000"/>
                  </a:schemeClr>
                </a:solidFill>
              </a:defRPr>
            </a:lvl8pPr>
            <a:lvl9pPr marL="2057400" indent="0">
              <a:buNone/>
              <a:defRPr sz="788">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B453EF-4405-DE7F-7DCF-7D3A1688C6FA}"/>
              </a:ext>
            </a:extLst>
          </p:cNvPr>
          <p:cNvSpPr>
            <a:spLocks noGrp="1"/>
          </p:cNvSpPr>
          <p:nvPr>
            <p:ph type="dt" sz="half" idx="10"/>
          </p:nvPr>
        </p:nvSpPr>
        <p:spPr/>
        <p:txBody>
          <a:bodyPr/>
          <a:lstStyle>
            <a:lvl1pPr>
              <a:defRPr/>
            </a:lvl1pPr>
          </a:lstStyle>
          <a:p>
            <a:pPr>
              <a:defRPr/>
            </a:pPr>
            <a:fld id="{E16F3813-8923-483A-A3AF-4AF7B869A35D}" type="datetimeFigureOut">
              <a:rPr lang="en-GB"/>
              <a:pPr>
                <a:defRPr/>
              </a:pPr>
              <a:t>12/01/2026</a:t>
            </a:fld>
            <a:endParaRPr lang="en-GB"/>
          </a:p>
        </p:txBody>
      </p:sp>
      <p:sp>
        <p:nvSpPr>
          <p:cNvPr id="5" name="Footer Placeholder 4">
            <a:extLst>
              <a:ext uri="{FF2B5EF4-FFF2-40B4-BE49-F238E27FC236}">
                <a16:creationId xmlns:a16="http://schemas.microsoft.com/office/drawing/2014/main" id="{536E1171-E199-EA06-A049-7A25207FAE3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7013A39-2E77-319D-8602-2528DC11D164}"/>
              </a:ext>
            </a:extLst>
          </p:cNvPr>
          <p:cNvSpPr>
            <a:spLocks noGrp="1"/>
          </p:cNvSpPr>
          <p:nvPr>
            <p:ph type="sldNum" sz="quarter" idx="12"/>
          </p:nvPr>
        </p:nvSpPr>
        <p:spPr/>
        <p:txBody>
          <a:bodyPr/>
          <a:lstStyle>
            <a:lvl1pPr>
              <a:defRPr/>
            </a:lvl1pPr>
          </a:lstStyle>
          <a:p>
            <a:pPr>
              <a:defRPr/>
            </a:pPr>
            <a:fld id="{E7AA911C-1DE1-4595-8C86-1B1E0D34B9FA}" type="slidenum">
              <a:rPr lang="en-GB"/>
              <a:pPr>
                <a:defRPr/>
              </a:pPr>
              <a:t>‹#›</a:t>
            </a:fld>
            <a:endParaRPr lang="en-GB"/>
          </a:p>
        </p:txBody>
      </p:sp>
    </p:spTree>
    <p:extLst>
      <p:ext uri="{BB962C8B-B14F-4D97-AF65-F5344CB8AC3E}">
        <p14:creationId xmlns:p14="http://schemas.microsoft.com/office/powerpoint/2010/main" val="318994643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3"/>
            <a:ext cx="4038600" cy="339447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3"/>
            <a:ext cx="4038600" cy="339447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5042363A-9E59-F5AC-3909-F1F8100DA069}"/>
              </a:ext>
            </a:extLst>
          </p:cNvPr>
          <p:cNvSpPr>
            <a:spLocks noGrp="1"/>
          </p:cNvSpPr>
          <p:nvPr>
            <p:ph type="dt" sz="half" idx="10"/>
          </p:nvPr>
        </p:nvSpPr>
        <p:spPr/>
        <p:txBody>
          <a:bodyPr/>
          <a:lstStyle>
            <a:lvl1pPr>
              <a:defRPr/>
            </a:lvl1pPr>
          </a:lstStyle>
          <a:p>
            <a:pPr>
              <a:defRPr/>
            </a:pPr>
            <a:fld id="{D9F68FEC-0476-442B-8D4C-7404D5948CF6}" type="datetimeFigureOut">
              <a:rPr lang="en-GB"/>
              <a:pPr>
                <a:defRPr/>
              </a:pPr>
              <a:t>12/01/2026</a:t>
            </a:fld>
            <a:endParaRPr lang="en-GB"/>
          </a:p>
        </p:txBody>
      </p:sp>
      <p:sp>
        <p:nvSpPr>
          <p:cNvPr id="6" name="Footer Placeholder 4">
            <a:extLst>
              <a:ext uri="{FF2B5EF4-FFF2-40B4-BE49-F238E27FC236}">
                <a16:creationId xmlns:a16="http://schemas.microsoft.com/office/drawing/2014/main" id="{0F4CE263-DAFE-7CDE-6AD2-1C27196F1BD3}"/>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8679CE8F-C83B-19B6-8E74-13A160E394CE}"/>
              </a:ext>
            </a:extLst>
          </p:cNvPr>
          <p:cNvSpPr>
            <a:spLocks noGrp="1"/>
          </p:cNvSpPr>
          <p:nvPr>
            <p:ph type="sldNum" sz="quarter" idx="12"/>
          </p:nvPr>
        </p:nvSpPr>
        <p:spPr/>
        <p:txBody>
          <a:bodyPr/>
          <a:lstStyle>
            <a:lvl1pPr>
              <a:defRPr/>
            </a:lvl1pPr>
          </a:lstStyle>
          <a:p>
            <a:pPr>
              <a:defRPr/>
            </a:pPr>
            <a:fld id="{B3FFC113-DA2D-490F-A9CB-948668270CDB}" type="slidenum">
              <a:rPr lang="en-GB"/>
              <a:pPr>
                <a:defRPr/>
              </a:pPr>
              <a:t>‹#›</a:t>
            </a:fld>
            <a:endParaRPr lang="en-GB"/>
          </a:p>
        </p:txBody>
      </p:sp>
    </p:spTree>
    <p:extLst>
      <p:ext uri="{BB962C8B-B14F-4D97-AF65-F5344CB8AC3E}">
        <p14:creationId xmlns:p14="http://schemas.microsoft.com/office/powerpoint/2010/main" val="235649786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2819400" y="4821615"/>
            <a:ext cx="3810000" cy="273844"/>
          </a:xfrm>
          <a:prstGeom prst="rect">
            <a:avLst/>
          </a:prstGeom>
        </p:spPr>
        <p:txBody>
          <a:bodyPr/>
          <a:lstStyle/>
          <a:p>
            <a:r>
              <a:rPr lang="fr-FR"/>
              <a:t>J. Osborne SMB-SE-FAS</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extLst>
      <p:ext uri="{BB962C8B-B14F-4D97-AF65-F5344CB8AC3E}">
        <p14:creationId xmlns:p14="http://schemas.microsoft.com/office/powerpoint/2010/main" val="147445039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2CDA1C8E-1D83-413E-AD7D-47190A859AB1}"/>
              </a:ext>
            </a:extLst>
          </p:cNvPr>
          <p:cNvSpPr>
            <a:spLocks noGrp="1"/>
          </p:cNvSpPr>
          <p:nvPr>
            <p:ph type="dt" sz="half" idx="10"/>
          </p:nvPr>
        </p:nvSpPr>
        <p:spPr/>
        <p:txBody>
          <a:bodyPr/>
          <a:lstStyle>
            <a:lvl1pPr>
              <a:defRPr/>
            </a:lvl1pPr>
          </a:lstStyle>
          <a:p>
            <a:pPr>
              <a:defRPr/>
            </a:pPr>
            <a:fld id="{636F580D-3F32-4435-9E6D-A3DD35414EF8}" type="datetimeFigureOut">
              <a:rPr lang="en-GB"/>
              <a:pPr>
                <a:defRPr/>
              </a:pPr>
              <a:t>12/01/2026</a:t>
            </a:fld>
            <a:endParaRPr lang="en-GB"/>
          </a:p>
        </p:txBody>
      </p:sp>
      <p:sp>
        <p:nvSpPr>
          <p:cNvPr id="8" name="Footer Placeholder 4">
            <a:extLst>
              <a:ext uri="{FF2B5EF4-FFF2-40B4-BE49-F238E27FC236}">
                <a16:creationId xmlns:a16="http://schemas.microsoft.com/office/drawing/2014/main" id="{599BF31E-BE9F-8B67-62E4-8F6E690D550B}"/>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76189095-F125-F6EE-82EE-6095F2027BFC}"/>
              </a:ext>
            </a:extLst>
          </p:cNvPr>
          <p:cNvSpPr>
            <a:spLocks noGrp="1"/>
          </p:cNvSpPr>
          <p:nvPr>
            <p:ph type="sldNum" sz="quarter" idx="12"/>
          </p:nvPr>
        </p:nvSpPr>
        <p:spPr/>
        <p:txBody>
          <a:bodyPr/>
          <a:lstStyle>
            <a:lvl1pPr>
              <a:defRPr/>
            </a:lvl1pPr>
          </a:lstStyle>
          <a:p>
            <a:pPr>
              <a:defRPr/>
            </a:pPr>
            <a:fld id="{E0EBD51E-7D0F-45AC-9FFA-28B352EFCF0A}" type="slidenum">
              <a:rPr lang="en-GB"/>
              <a:pPr>
                <a:defRPr/>
              </a:pPr>
              <a:t>‹#›</a:t>
            </a:fld>
            <a:endParaRPr lang="en-GB"/>
          </a:p>
        </p:txBody>
      </p:sp>
    </p:spTree>
    <p:extLst>
      <p:ext uri="{BB962C8B-B14F-4D97-AF65-F5344CB8AC3E}">
        <p14:creationId xmlns:p14="http://schemas.microsoft.com/office/powerpoint/2010/main" val="193960852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0EAEECE0-7CE8-845F-E22A-20410F523F2C}"/>
              </a:ext>
            </a:extLst>
          </p:cNvPr>
          <p:cNvSpPr>
            <a:spLocks noGrp="1"/>
          </p:cNvSpPr>
          <p:nvPr>
            <p:ph type="dt" sz="half" idx="10"/>
          </p:nvPr>
        </p:nvSpPr>
        <p:spPr/>
        <p:txBody>
          <a:bodyPr/>
          <a:lstStyle>
            <a:lvl1pPr>
              <a:defRPr/>
            </a:lvl1pPr>
          </a:lstStyle>
          <a:p>
            <a:pPr>
              <a:defRPr/>
            </a:pPr>
            <a:fld id="{A9D71A02-DCDC-4516-813F-1AD33A90A008}" type="datetimeFigureOut">
              <a:rPr lang="en-GB"/>
              <a:pPr>
                <a:defRPr/>
              </a:pPr>
              <a:t>12/01/2026</a:t>
            </a:fld>
            <a:endParaRPr lang="en-GB"/>
          </a:p>
        </p:txBody>
      </p:sp>
      <p:sp>
        <p:nvSpPr>
          <p:cNvPr id="4" name="Footer Placeholder 4">
            <a:extLst>
              <a:ext uri="{FF2B5EF4-FFF2-40B4-BE49-F238E27FC236}">
                <a16:creationId xmlns:a16="http://schemas.microsoft.com/office/drawing/2014/main" id="{D1179783-BE32-AE00-932F-96BCE16E548E}"/>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BBCA922F-967D-C603-12B0-D7C66624CFC7}"/>
              </a:ext>
            </a:extLst>
          </p:cNvPr>
          <p:cNvSpPr>
            <a:spLocks noGrp="1"/>
          </p:cNvSpPr>
          <p:nvPr>
            <p:ph type="sldNum" sz="quarter" idx="12"/>
          </p:nvPr>
        </p:nvSpPr>
        <p:spPr/>
        <p:txBody>
          <a:bodyPr/>
          <a:lstStyle>
            <a:lvl1pPr>
              <a:defRPr/>
            </a:lvl1pPr>
          </a:lstStyle>
          <a:p>
            <a:pPr>
              <a:defRPr/>
            </a:pPr>
            <a:fld id="{6BB16D13-F2B3-4763-BD46-B759A44EDB7F}" type="slidenum">
              <a:rPr lang="en-GB"/>
              <a:pPr>
                <a:defRPr/>
              </a:pPr>
              <a:t>‹#›</a:t>
            </a:fld>
            <a:endParaRPr lang="en-GB"/>
          </a:p>
        </p:txBody>
      </p:sp>
    </p:spTree>
    <p:extLst>
      <p:ext uri="{BB962C8B-B14F-4D97-AF65-F5344CB8AC3E}">
        <p14:creationId xmlns:p14="http://schemas.microsoft.com/office/powerpoint/2010/main" val="2110276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34197FC-180E-50DD-67B1-ADB99BC45F76}"/>
              </a:ext>
            </a:extLst>
          </p:cNvPr>
          <p:cNvSpPr>
            <a:spLocks noGrp="1"/>
          </p:cNvSpPr>
          <p:nvPr>
            <p:ph type="dt" sz="half" idx="10"/>
          </p:nvPr>
        </p:nvSpPr>
        <p:spPr/>
        <p:txBody>
          <a:bodyPr/>
          <a:lstStyle>
            <a:lvl1pPr>
              <a:defRPr/>
            </a:lvl1pPr>
          </a:lstStyle>
          <a:p>
            <a:pPr>
              <a:defRPr/>
            </a:pPr>
            <a:fld id="{51463516-E831-486E-A5F0-F6F898279C93}" type="datetimeFigureOut">
              <a:rPr lang="en-GB"/>
              <a:pPr>
                <a:defRPr/>
              </a:pPr>
              <a:t>12/01/2026</a:t>
            </a:fld>
            <a:endParaRPr lang="en-GB"/>
          </a:p>
        </p:txBody>
      </p:sp>
      <p:sp>
        <p:nvSpPr>
          <p:cNvPr id="3" name="Footer Placeholder 4">
            <a:extLst>
              <a:ext uri="{FF2B5EF4-FFF2-40B4-BE49-F238E27FC236}">
                <a16:creationId xmlns:a16="http://schemas.microsoft.com/office/drawing/2014/main" id="{AA3A0E3E-707B-D2E9-6E12-7013C2EB6406}"/>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CC8F5229-6440-0C00-226A-069CA498F522}"/>
              </a:ext>
            </a:extLst>
          </p:cNvPr>
          <p:cNvSpPr>
            <a:spLocks noGrp="1"/>
          </p:cNvSpPr>
          <p:nvPr>
            <p:ph type="sldNum" sz="quarter" idx="12"/>
          </p:nvPr>
        </p:nvSpPr>
        <p:spPr/>
        <p:txBody>
          <a:bodyPr/>
          <a:lstStyle>
            <a:lvl1pPr>
              <a:defRPr/>
            </a:lvl1pPr>
          </a:lstStyle>
          <a:p>
            <a:pPr>
              <a:defRPr/>
            </a:pPr>
            <a:fld id="{B7F7DB7D-C6C4-48B1-83D4-6C392959D78C}" type="slidenum">
              <a:rPr lang="en-GB"/>
              <a:pPr>
                <a:defRPr/>
              </a:pPr>
              <a:t>‹#›</a:t>
            </a:fld>
            <a:endParaRPr lang="en-GB"/>
          </a:p>
        </p:txBody>
      </p:sp>
    </p:spTree>
    <p:extLst>
      <p:ext uri="{BB962C8B-B14F-4D97-AF65-F5344CB8AC3E}">
        <p14:creationId xmlns:p14="http://schemas.microsoft.com/office/powerpoint/2010/main" val="343781683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125" b="1"/>
            </a:lvl1pPr>
          </a:lstStyle>
          <a:p>
            <a:r>
              <a:rPr lang="en-US"/>
              <a:t>Click to edit Master title style</a:t>
            </a:r>
            <a:endParaRPr lang="en-GB"/>
          </a:p>
        </p:txBody>
      </p:sp>
      <p:sp>
        <p:nvSpPr>
          <p:cNvPr id="3" name="Content Placeholder 2"/>
          <p:cNvSpPr>
            <a:spLocks noGrp="1"/>
          </p:cNvSpPr>
          <p:nvPr>
            <p:ph idx="1"/>
          </p:nvPr>
        </p:nvSpPr>
        <p:spPr>
          <a:xfrm>
            <a:off x="3575050" y="204790"/>
            <a:ext cx="5111750" cy="438983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8"/>
            <a:ext cx="3008313" cy="351829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Date Placeholder 3">
            <a:extLst>
              <a:ext uri="{FF2B5EF4-FFF2-40B4-BE49-F238E27FC236}">
                <a16:creationId xmlns:a16="http://schemas.microsoft.com/office/drawing/2014/main" id="{882A4C87-1C96-057D-AAD4-4444149CF3E7}"/>
              </a:ext>
            </a:extLst>
          </p:cNvPr>
          <p:cNvSpPr>
            <a:spLocks noGrp="1"/>
          </p:cNvSpPr>
          <p:nvPr>
            <p:ph type="dt" sz="half" idx="10"/>
          </p:nvPr>
        </p:nvSpPr>
        <p:spPr/>
        <p:txBody>
          <a:bodyPr/>
          <a:lstStyle>
            <a:lvl1pPr>
              <a:defRPr/>
            </a:lvl1pPr>
          </a:lstStyle>
          <a:p>
            <a:pPr>
              <a:defRPr/>
            </a:pPr>
            <a:fld id="{E069DCF0-8515-40F9-951C-04FA3FA423C1}" type="datetimeFigureOut">
              <a:rPr lang="en-GB"/>
              <a:pPr>
                <a:defRPr/>
              </a:pPr>
              <a:t>12/01/2026</a:t>
            </a:fld>
            <a:endParaRPr lang="en-GB"/>
          </a:p>
        </p:txBody>
      </p:sp>
      <p:sp>
        <p:nvSpPr>
          <p:cNvPr id="6" name="Footer Placeholder 4">
            <a:extLst>
              <a:ext uri="{FF2B5EF4-FFF2-40B4-BE49-F238E27FC236}">
                <a16:creationId xmlns:a16="http://schemas.microsoft.com/office/drawing/2014/main" id="{66C22819-78CD-6FDA-43E6-298EC1C10EA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85A14087-2F09-503D-EB94-54D8EA0BE299}"/>
              </a:ext>
            </a:extLst>
          </p:cNvPr>
          <p:cNvSpPr>
            <a:spLocks noGrp="1"/>
          </p:cNvSpPr>
          <p:nvPr>
            <p:ph type="sldNum" sz="quarter" idx="12"/>
          </p:nvPr>
        </p:nvSpPr>
        <p:spPr/>
        <p:txBody>
          <a:bodyPr/>
          <a:lstStyle>
            <a:lvl1pPr>
              <a:defRPr/>
            </a:lvl1pPr>
          </a:lstStyle>
          <a:p>
            <a:pPr>
              <a:defRPr/>
            </a:pPr>
            <a:fld id="{CE9D23F2-A4F9-4082-8A16-3F0F16AAE977}" type="slidenum">
              <a:rPr lang="en-GB"/>
              <a:pPr>
                <a:defRPr/>
              </a:pPr>
              <a:t>‹#›</a:t>
            </a:fld>
            <a:endParaRPr lang="en-GB"/>
          </a:p>
        </p:txBody>
      </p:sp>
    </p:spTree>
    <p:extLst>
      <p:ext uri="{BB962C8B-B14F-4D97-AF65-F5344CB8AC3E}">
        <p14:creationId xmlns:p14="http://schemas.microsoft.com/office/powerpoint/2010/main" val="328978478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125"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Date Placeholder 3">
            <a:extLst>
              <a:ext uri="{FF2B5EF4-FFF2-40B4-BE49-F238E27FC236}">
                <a16:creationId xmlns:a16="http://schemas.microsoft.com/office/drawing/2014/main" id="{6F6E77A0-9A6B-845E-48CE-CF9AAADB888B}"/>
              </a:ext>
            </a:extLst>
          </p:cNvPr>
          <p:cNvSpPr>
            <a:spLocks noGrp="1"/>
          </p:cNvSpPr>
          <p:nvPr>
            <p:ph type="dt" sz="half" idx="10"/>
          </p:nvPr>
        </p:nvSpPr>
        <p:spPr/>
        <p:txBody>
          <a:bodyPr/>
          <a:lstStyle>
            <a:lvl1pPr>
              <a:defRPr/>
            </a:lvl1pPr>
          </a:lstStyle>
          <a:p>
            <a:pPr>
              <a:defRPr/>
            </a:pPr>
            <a:fld id="{6DADF046-20EC-4331-A0B9-16C773283ABE}" type="datetimeFigureOut">
              <a:rPr lang="en-GB"/>
              <a:pPr>
                <a:defRPr/>
              </a:pPr>
              <a:t>12/01/2026</a:t>
            </a:fld>
            <a:endParaRPr lang="en-GB"/>
          </a:p>
        </p:txBody>
      </p:sp>
      <p:sp>
        <p:nvSpPr>
          <p:cNvPr id="6" name="Footer Placeholder 4">
            <a:extLst>
              <a:ext uri="{FF2B5EF4-FFF2-40B4-BE49-F238E27FC236}">
                <a16:creationId xmlns:a16="http://schemas.microsoft.com/office/drawing/2014/main" id="{2ED87B4D-291A-FADB-6E1C-89367C80326B}"/>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CAAEE74C-CAAD-4AEF-B746-CE3D3EAB38E5}"/>
              </a:ext>
            </a:extLst>
          </p:cNvPr>
          <p:cNvSpPr>
            <a:spLocks noGrp="1"/>
          </p:cNvSpPr>
          <p:nvPr>
            <p:ph type="sldNum" sz="quarter" idx="12"/>
          </p:nvPr>
        </p:nvSpPr>
        <p:spPr/>
        <p:txBody>
          <a:bodyPr/>
          <a:lstStyle>
            <a:lvl1pPr>
              <a:defRPr/>
            </a:lvl1pPr>
          </a:lstStyle>
          <a:p>
            <a:pPr>
              <a:defRPr/>
            </a:pPr>
            <a:fld id="{B06C7FC7-2E5A-4C4C-85EC-8D5F1DBAAD94}" type="slidenum">
              <a:rPr lang="en-GB"/>
              <a:pPr>
                <a:defRPr/>
              </a:pPr>
              <a:t>‹#›</a:t>
            </a:fld>
            <a:endParaRPr lang="en-GB"/>
          </a:p>
        </p:txBody>
      </p:sp>
    </p:spTree>
    <p:extLst>
      <p:ext uri="{BB962C8B-B14F-4D97-AF65-F5344CB8AC3E}">
        <p14:creationId xmlns:p14="http://schemas.microsoft.com/office/powerpoint/2010/main" val="30342458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3400F6-4C07-3E08-89CD-70C7815A99B4}"/>
              </a:ext>
            </a:extLst>
          </p:cNvPr>
          <p:cNvSpPr>
            <a:spLocks noGrp="1"/>
          </p:cNvSpPr>
          <p:nvPr>
            <p:ph type="dt" sz="half" idx="10"/>
          </p:nvPr>
        </p:nvSpPr>
        <p:spPr/>
        <p:txBody>
          <a:bodyPr/>
          <a:lstStyle>
            <a:lvl1pPr>
              <a:defRPr/>
            </a:lvl1pPr>
          </a:lstStyle>
          <a:p>
            <a:pPr>
              <a:defRPr/>
            </a:pPr>
            <a:fld id="{CD9F2F32-2BFF-4A19-AA19-41D90B1B57E5}" type="datetimeFigureOut">
              <a:rPr lang="en-GB"/>
              <a:pPr>
                <a:defRPr/>
              </a:pPr>
              <a:t>12/01/2026</a:t>
            </a:fld>
            <a:endParaRPr lang="en-GB"/>
          </a:p>
        </p:txBody>
      </p:sp>
      <p:sp>
        <p:nvSpPr>
          <p:cNvPr id="5" name="Footer Placeholder 4">
            <a:extLst>
              <a:ext uri="{FF2B5EF4-FFF2-40B4-BE49-F238E27FC236}">
                <a16:creationId xmlns:a16="http://schemas.microsoft.com/office/drawing/2014/main" id="{4C86D89F-018B-5EDC-3694-8FCBEAA2364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348B4AB-2AAB-A2F0-6CE0-66D3C8F0AE55}"/>
              </a:ext>
            </a:extLst>
          </p:cNvPr>
          <p:cNvSpPr>
            <a:spLocks noGrp="1"/>
          </p:cNvSpPr>
          <p:nvPr>
            <p:ph type="sldNum" sz="quarter" idx="12"/>
          </p:nvPr>
        </p:nvSpPr>
        <p:spPr/>
        <p:txBody>
          <a:bodyPr/>
          <a:lstStyle>
            <a:lvl1pPr>
              <a:defRPr/>
            </a:lvl1pPr>
          </a:lstStyle>
          <a:p>
            <a:pPr>
              <a:defRPr/>
            </a:pPr>
            <a:fld id="{F0F88D36-4882-4FB2-8110-523F8DF96274}" type="slidenum">
              <a:rPr lang="en-GB"/>
              <a:pPr>
                <a:defRPr/>
              </a:pPr>
              <a:t>‹#›</a:t>
            </a:fld>
            <a:endParaRPr lang="en-GB"/>
          </a:p>
        </p:txBody>
      </p:sp>
    </p:spTree>
    <p:extLst>
      <p:ext uri="{BB962C8B-B14F-4D97-AF65-F5344CB8AC3E}">
        <p14:creationId xmlns:p14="http://schemas.microsoft.com/office/powerpoint/2010/main" val="255656674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81"/>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C3BF3C-9F75-0F4D-1746-152FA75DA953}"/>
              </a:ext>
            </a:extLst>
          </p:cNvPr>
          <p:cNvSpPr>
            <a:spLocks noGrp="1"/>
          </p:cNvSpPr>
          <p:nvPr>
            <p:ph type="dt" sz="half" idx="10"/>
          </p:nvPr>
        </p:nvSpPr>
        <p:spPr/>
        <p:txBody>
          <a:bodyPr/>
          <a:lstStyle>
            <a:lvl1pPr>
              <a:defRPr/>
            </a:lvl1pPr>
          </a:lstStyle>
          <a:p>
            <a:pPr>
              <a:defRPr/>
            </a:pPr>
            <a:fld id="{A58EB999-2733-489B-83C6-E84F6ADBA645}" type="datetimeFigureOut">
              <a:rPr lang="en-GB"/>
              <a:pPr>
                <a:defRPr/>
              </a:pPr>
              <a:t>12/01/2026</a:t>
            </a:fld>
            <a:endParaRPr lang="en-GB"/>
          </a:p>
        </p:txBody>
      </p:sp>
      <p:sp>
        <p:nvSpPr>
          <p:cNvPr id="5" name="Footer Placeholder 4">
            <a:extLst>
              <a:ext uri="{FF2B5EF4-FFF2-40B4-BE49-F238E27FC236}">
                <a16:creationId xmlns:a16="http://schemas.microsoft.com/office/drawing/2014/main" id="{336CC337-EA13-BB74-28B8-8447546005C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E8C5BCF-2E22-9F93-87F7-F1C9C656BD64}"/>
              </a:ext>
            </a:extLst>
          </p:cNvPr>
          <p:cNvSpPr>
            <a:spLocks noGrp="1"/>
          </p:cNvSpPr>
          <p:nvPr>
            <p:ph type="sldNum" sz="quarter" idx="12"/>
          </p:nvPr>
        </p:nvSpPr>
        <p:spPr/>
        <p:txBody>
          <a:bodyPr/>
          <a:lstStyle>
            <a:lvl1pPr>
              <a:defRPr/>
            </a:lvl1pPr>
          </a:lstStyle>
          <a:p>
            <a:pPr>
              <a:defRPr/>
            </a:pPr>
            <a:fld id="{E7BE1A6F-6C4C-4F7B-B4B1-523C9CCF3F7B}" type="slidenum">
              <a:rPr lang="en-GB"/>
              <a:pPr>
                <a:defRPr/>
              </a:pPr>
              <a:t>‹#›</a:t>
            </a:fld>
            <a:endParaRPr lang="en-GB"/>
          </a:p>
        </p:txBody>
      </p:sp>
    </p:spTree>
    <p:extLst>
      <p:ext uri="{BB962C8B-B14F-4D97-AF65-F5344CB8AC3E}">
        <p14:creationId xmlns:p14="http://schemas.microsoft.com/office/powerpoint/2010/main" val="294838643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Défaut avec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en-US" noProof="0"/>
              <a:t>Click to edit Master title style</a:t>
            </a:r>
            <a:endParaRPr lang="fr-FR" noProof="0" dirty="0"/>
          </a:p>
        </p:txBody>
      </p:sp>
      <p:sp>
        <p:nvSpPr>
          <p:cNvPr id="4" name="Text Placeholder 2"/>
          <p:cNvSpPr>
            <a:spLocks noGrp="1"/>
          </p:cNvSpPr>
          <p:nvPr>
            <p:ph idx="1"/>
          </p:nvPr>
        </p:nvSpPr>
        <p:spPr>
          <a:xfrm>
            <a:off x="660824" y="1222810"/>
            <a:ext cx="7886700" cy="752347"/>
          </a:xfrm>
          <a:prstGeom prst="rect">
            <a:avLst/>
          </a:prstGeom>
        </p:spPr>
        <p:txBody>
          <a:bodyPr lIns="127723" tIns="63862" rIns="127723" bIns="63862" rtlCol="0">
            <a:spAutoFit/>
          </a:bodyPr>
          <a:lstStyle>
            <a:lvl1pPr>
              <a:lnSpc>
                <a:spcPct val="100000"/>
              </a:lnSpc>
              <a:spcBef>
                <a:spcPts val="0"/>
              </a:spcBef>
              <a:defRPr sz="1013"/>
            </a:lvl1pPr>
            <a:lvl2pPr>
              <a:lnSpc>
                <a:spcPct val="100000"/>
              </a:lnSpc>
              <a:spcBef>
                <a:spcPts val="0"/>
              </a:spcBef>
              <a:defRPr sz="900"/>
            </a:lvl2pPr>
            <a:lvl3pPr>
              <a:lnSpc>
                <a:spcPct val="100000"/>
              </a:lnSpc>
              <a:spcBef>
                <a:spcPts val="0"/>
              </a:spcBef>
              <a:defRPr sz="788"/>
            </a:lvl3pPr>
            <a:lvl4pPr marL="942959" indent="-134708">
              <a:lnSpc>
                <a:spcPct val="100000"/>
              </a:lnSpc>
              <a:spcBef>
                <a:spcPts val="0"/>
              </a:spcBef>
              <a:buFont typeface="Calibri" panose="020F0502020204030204" pitchFamily="34" charset="0"/>
              <a:buChar char="-"/>
              <a:defRPr sz="675"/>
            </a:lvl4pPr>
            <a:lvl5pPr marL="1212374" indent="-134708">
              <a:lnSpc>
                <a:spcPct val="100000"/>
              </a:lnSpc>
              <a:spcBef>
                <a:spcPts val="0"/>
              </a:spcBef>
              <a:buFont typeface="Wingdings" panose="05000000000000000000" pitchFamily="2" charset="2"/>
              <a:buChar char="§"/>
              <a:defRPr sz="675"/>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fr-FR" noProof="0" dirty="0"/>
          </a:p>
        </p:txBody>
      </p:sp>
      <p:sp>
        <p:nvSpPr>
          <p:cNvPr id="5" name="Espace réservé du texte 2"/>
          <p:cNvSpPr>
            <a:spLocks noGrp="1"/>
          </p:cNvSpPr>
          <p:nvPr>
            <p:ph type="body" sz="quarter" idx="12"/>
          </p:nvPr>
        </p:nvSpPr>
        <p:spPr>
          <a:xfrm>
            <a:off x="660826" y="800735"/>
            <a:ext cx="7924376" cy="248209"/>
          </a:xfrm>
        </p:spPr>
        <p:txBody>
          <a:bodyPr>
            <a:spAutoFit/>
          </a:bodyPr>
          <a:lstStyle>
            <a:lvl1pPr marL="0" indent="0">
              <a:buFontTx/>
              <a:buNone/>
              <a:defRPr sz="1013"/>
            </a:lvl1pPr>
          </a:lstStyle>
          <a:p>
            <a:pPr lvl="0"/>
            <a:r>
              <a:rPr lang="en-US" noProof="0"/>
              <a:t>Click to edit Master text styles</a:t>
            </a:r>
          </a:p>
        </p:txBody>
      </p:sp>
      <p:sp>
        <p:nvSpPr>
          <p:cNvPr id="3" name="Espace réservé du numéro de diapositive 2">
            <a:extLst>
              <a:ext uri="{FF2B5EF4-FFF2-40B4-BE49-F238E27FC236}">
                <a16:creationId xmlns:a16="http://schemas.microsoft.com/office/drawing/2014/main" id="{D7696DEA-FBFE-8FC8-52D4-8522F88C4F78}"/>
              </a:ext>
            </a:extLst>
          </p:cNvPr>
          <p:cNvSpPr>
            <a:spLocks noGrp="1"/>
          </p:cNvSpPr>
          <p:nvPr>
            <p:ph type="sldNum" sz="quarter" idx="13"/>
          </p:nvPr>
        </p:nvSpPr>
        <p:spPr/>
        <p:txBody>
          <a:bodyPr/>
          <a:lstStyle>
            <a:lvl1pPr algn="ctr">
              <a:defRPr sz="563">
                <a:solidFill>
                  <a:schemeClr val="bg1"/>
                </a:solidFill>
                <a:latin typeface="Arial" charset="0"/>
                <a:ea typeface="Arial" charset="0"/>
                <a:cs typeface="Arial" charset="0"/>
              </a:defRPr>
            </a:lvl1pPr>
          </a:lstStyle>
          <a:p>
            <a:pPr>
              <a:defRPr/>
            </a:pPr>
            <a:fld id="{B8F86D32-2E87-4C80-B6CD-A01BE73BC39E}" type="slidenum">
              <a:rPr lang="fr-FR"/>
              <a:pPr>
                <a:defRPr/>
              </a:pPr>
              <a:t>‹#›</a:t>
            </a:fld>
            <a:endParaRPr lang="fr-FR" dirty="0"/>
          </a:p>
        </p:txBody>
      </p:sp>
    </p:spTree>
    <p:extLst>
      <p:ext uri="{BB962C8B-B14F-4D97-AF65-F5344CB8AC3E}">
        <p14:creationId xmlns:p14="http://schemas.microsoft.com/office/powerpoint/2010/main" val="28179143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615D0-F9DD-9864-A8C0-BBC7CE9C1E6E}"/>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88575BC2-358C-B99A-5899-78073749D8E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07694F9-D48E-633D-41B2-5E9142753E03}"/>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8768EFF7-E688-D3AD-D572-9DA3E43CFE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CE29CD-BFF3-0DA8-AE2A-0C09DE1B81D1}"/>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407939826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D46BF-856C-F623-5EBF-DCE4B99981B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C53419-439A-84D8-15B8-4FF6B88FDC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3D3095-4FBA-303F-DDFB-43FCF883FA46}"/>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B3843F96-74F8-41E8-8FA9-C5BA348A5C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18E84-9AD7-B4A7-9EBA-FF7B289B921E}"/>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282600818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extLst>
      <p:ext uri="{BB962C8B-B14F-4D97-AF65-F5344CB8AC3E}">
        <p14:creationId xmlns:p14="http://schemas.microsoft.com/office/powerpoint/2010/main" val="87718365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9BC54-6746-2AEE-AF30-13D38F66ACF5}"/>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DE82E4-A7C1-DB06-4A4D-8248D2A1DD38}"/>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30F7F4-6CF7-4B2C-0C1C-2CEE03AF4E54}"/>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83669A3E-A009-9517-517E-507FC2872B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556088-D225-63CC-77A8-8D6CCAF6B4E7}"/>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86725240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7D850-5639-B59F-DC79-CE5F4DB326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42FB76C-3152-C585-5DB8-5F0092C66DF7}"/>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2209D46-CC6A-87E5-BCE3-2778F6A32C34}"/>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139E74-5830-8D6C-3B73-3E07A0D89F72}"/>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6" name="Footer Placeholder 5">
            <a:extLst>
              <a:ext uri="{FF2B5EF4-FFF2-40B4-BE49-F238E27FC236}">
                <a16:creationId xmlns:a16="http://schemas.microsoft.com/office/drawing/2014/main" id="{E51835D9-C168-DF3F-C2D8-ACBD2DCA6F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D529EB-36E0-DFDC-12FE-96B7B9F50943}"/>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347700642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B3C0-170E-9FC8-1C34-962D29205FCF}"/>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489818-3F2A-B1A2-B272-3C2DAACADA9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8475198-57B0-01A7-25D0-0D8FA4450AC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997368B-4A73-BC1D-3DEB-1949DDE937DF}"/>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14E7C0F7-066C-996C-853D-9C4FCDB6894C}"/>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994B4E-A5ED-7C0F-E92A-6E1F12AAAF88}"/>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8" name="Footer Placeholder 7">
            <a:extLst>
              <a:ext uri="{FF2B5EF4-FFF2-40B4-BE49-F238E27FC236}">
                <a16:creationId xmlns:a16="http://schemas.microsoft.com/office/drawing/2014/main" id="{DDBF5A01-4316-A40E-3C60-E5A1B20D1C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2253E8-E9FD-4EB1-E6A6-DE197F01CA78}"/>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45033820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E5F6D-B57A-092B-E82B-2652762782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C8B1D3F-9425-1649-5008-EEF58C4518F3}"/>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4" name="Footer Placeholder 3">
            <a:extLst>
              <a:ext uri="{FF2B5EF4-FFF2-40B4-BE49-F238E27FC236}">
                <a16:creationId xmlns:a16="http://schemas.microsoft.com/office/drawing/2014/main" id="{151ED095-0057-676D-75C5-AFED3D89B1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52FC33-9695-E8D8-8A14-1149A1E16419}"/>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404740451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E07044-9895-D012-C358-668E359F2344}"/>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3" name="Footer Placeholder 2">
            <a:extLst>
              <a:ext uri="{FF2B5EF4-FFF2-40B4-BE49-F238E27FC236}">
                <a16:creationId xmlns:a16="http://schemas.microsoft.com/office/drawing/2014/main" id="{2839B2B7-BAFD-734E-816E-AA1EACFE37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3FAFC2E-02D6-099D-AA60-30BECD2BCE92}"/>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416736371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0CC4E-8415-24D4-0953-DB322AEA116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47A2F9-54AD-95A7-A7D2-AF217715E80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306A4CD-A068-DF3D-8F97-E482C5389D1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C4EC102-816D-8EE0-144A-1849C93AF1CF}"/>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6" name="Footer Placeholder 5">
            <a:extLst>
              <a:ext uri="{FF2B5EF4-FFF2-40B4-BE49-F238E27FC236}">
                <a16:creationId xmlns:a16="http://schemas.microsoft.com/office/drawing/2014/main" id="{5D947F52-6D91-5697-602C-13FDE2D6EE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B28F97-AAC1-5752-3117-7BC01F45C0FC}"/>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250530583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51BD1-8349-9862-0783-E9258A400F2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2CE95D-C084-1C4C-14C8-6E373B253BE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E562EE05-18DF-ED99-82EA-258CB503FDE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3FA2DED-2F16-14E5-8C82-00C04A2AC78F}"/>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6" name="Footer Placeholder 5">
            <a:extLst>
              <a:ext uri="{FF2B5EF4-FFF2-40B4-BE49-F238E27FC236}">
                <a16:creationId xmlns:a16="http://schemas.microsoft.com/office/drawing/2014/main" id="{C38572BA-C82E-4A69-3BC3-4EF523938A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F47BFF-C239-A005-E518-D5581FFD150B}"/>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119690975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C253E-23E2-65D7-21AE-8ED39C9F01D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688D62B-25BB-9005-5C8B-1C69B53082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3BEE49-2F49-EE49-6ECC-ECC4BF642EC8}"/>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32615BAB-5B85-6CC4-4C5D-BB8B1E3146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142CBD-C174-B112-3D92-23C8252F5851}"/>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171866400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7ED4C5-DC92-3DF9-FF21-C7D6CF772301}"/>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A489D4-861B-E405-DE2D-42D084C93798}"/>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C94EF7-7FA1-5D09-F57D-C0D22B077E4A}"/>
              </a:ext>
            </a:extLst>
          </p:cNvPr>
          <p:cNvSpPr>
            <a:spLocks noGrp="1"/>
          </p:cNvSpPr>
          <p:nvPr>
            <p:ph type="dt" sz="half" idx="10"/>
          </p:nvPr>
        </p:nvSpPr>
        <p:spPr/>
        <p:txBody>
          <a:body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954CC08F-7A7C-3262-B774-0984D5D474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E5261B-5214-1FEC-137A-55B6A1456F9B}"/>
              </a:ext>
            </a:extLst>
          </p:cNvPr>
          <p:cNvSpPr>
            <a:spLocks noGrp="1"/>
          </p:cNvSpPr>
          <p:nvPr>
            <p:ph type="sldNum" sz="quarter" idx="12"/>
          </p:nvPr>
        </p:nvSpPr>
        <p:spPr/>
        <p:txBody>
          <a:bodyPr/>
          <a:lstStyle/>
          <a:p>
            <a:fld id="{45CA0354-1400-4990-A4AD-74A6998ACBE4}" type="slidenum">
              <a:rPr lang="en-GB" smtClean="0"/>
              <a:t>‹#›</a:t>
            </a:fld>
            <a:endParaRPr lang="en-GB"/>
          </a:p>
        </p:txBody>
      </p:sp>
    </p:spTree>
    <p:extLst>
      <p:ext uri="{BB962C8B-B14F-4D97-AF65-F5344CB8AC3E}">
        <p14:creationId xmlns:p14="http://schemas.microsoft.com/office/powerpoint/2010/main" val="306822600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1"/>
            <a:ext cx="8263350" cy="804067"/>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50060134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954274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9088301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783"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1"/>
            <a:ext cx="8263350" cy="80406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60423759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5"/>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1"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5"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9"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1"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5"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9"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5"/>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5"/>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Tree>
    <p:extLst>
      <p:ext uri="{BB962C8B-B14F-4D97-AF65-F5344CB8AC3E}">
        <p14:creationId xmlns:p14="http://schemas.microsoft.com/office/powerpoint/2010/main" val="135917112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1"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1"/>
            <a:ext cx="8263350" cy="80406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6655103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301"/>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50"/>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5545451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301"/>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1"/>
            <a:ext cx="8263350" cy="80406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9154336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1"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1"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1"/>
            <a:ext cx="8263350" cy="80406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2" y="4623750"/>
            <a:ext cx="2605388"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0420943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457"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0563807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8140835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PhAnim="0" userDrawn="1">
  <p:cSld name="Bulleted Content">
    <p:spTree>
      <p:nvGrpSpPr>
        <p:cNvPr id="1" name=""/>
        <p:cNvGrpSpPr/>
        <p:nvPr/>
      </p:nvGrpSpPr>
      <p:grpSpPr bwMode="auto">
        <a:xfrm>
          <a:off x="0" y="0"/>
          <a:ext cx="0" cy="0"/>
          <a:chOff x="0" y="0"/>
          <a:chExt cx="0" cy="0"/>
        </a:xfrm>
      </p:grpSpPr>
      <p:sp>
        <p:nvSpPr>
          <p:cNvPr id="1460061938" name="Content Placeholder 2"/>
          <p:cNvSpPr>
            <a:spLocks noGrp="1"/>
          </p:cNvSpPr>
          <p:nvPr>
            <p:ph idx="1"/>
          </p:nvPr>
        </p:nvSpPr>
        <p:spPr bwMode="auto"/>
        <p:txBody>
          <a:bodyPr/>
          <a:lstStyle>
            <a:lvl1pPr marL="257168" indent="-257168">
              <a:buFont typeface="Arial"/>
              <a:buChar char="•"/>
              <a:defRPr>
                <a:solidFill>
                  <a:schemeClr val="tx2">
                    <a:lumMod val="50000"/>
                  </a:schemeClr>
                </a:solidFill>
              </a:defRPr>
            </a:lvl1pPr>
            <a:lvl2pPr marL="471476" indent="-196448">
              <a:buFont typeface="Arial"/>
              <a:buChar char="•"/>
              <a:defRPr sz="1350">
                <a:solidFill>
                  <a:schemeClr val="tx2">
                    <a:lumMod val="50000"/>
                  </a:schemeClr>
                </a:solidFill>
              </a:defRPr>
            </a:lvl2pPr>
            <a:lvl3pPr marL="666732" indent="-195257">
              <a:buSzPct val="100000"/>
              <a:buFont typeface="Arial"/>
              <a:buChar char="•"/>
              <a:defRPr sz="1275">
                <a:solidFill>
                  <a:schemeClr val="tx2">
                    <a:lumMod val="50000"/>
                  </a:schemeClr>
                </a:solidFill>
              </a:defRPr>
            </a:lvl3pPr>
            <a:lvl4pPr marL="907233" indent="-202401">
              <a:buSzPct val="100000"/>
              <a:buFont typeface="Arial"/>
              <a:buChar char="•"/>
              <a:defRPr sz="1200">
                <a:solidFill>
                  <a:schemeClr val="tx2">
                    <a:lumMod val="50000"/>
                  </a:schemeClr>
                </a:solidFill>
              </a:defRPr>
            </a:lvl4pPr>
            <a:lvl5pPr marL="1543012" indent="-171446">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469501698" name="Title 6"/>
          <p:cNvSpPr>
            <a:spLocks noGrp="1"/>
          </p:cNvSpPr>
          <p:nvPr>
            <p:ph type="title"/>
          </p:nvPr>
        </p:nvSpPr>
        <p:spPr bwMode="auto"/>
        <p:txBody>
          <a:bodyPr/>
          <a:lstStyle/>
          <a:p>
            <a:pPr>
              <a:defRPr/>
            </a:pPr>
            <a:r>
              <a:rPr lang="en-US"/>
              <a:t>Click to edit Master title style</a:t>
            </a:r>
            <a:endParaRPr/>
          </a:p>
        </p:txBody>
      </p:sp>
      <p:sp>
        <p:nvSpPr>
          <p:cNvPr id="762198571" name="Date Placeholder 10"/>
          <p:cNvSpPr>
            <a:spLocks noGrp="1"/>
          </p:cNvSpPr>
          <p:nvPr>
            <p:ph type="dt" sz="half" idx="10"/>
          </p:nvPr>
        </p:nvSpPr>
        <p:spPr bwMode="auto"/>
        <p:txBody>
          <a:bodyPr/>
          <a:lstStyle/>
          <a:p>
            <a:pPr>
              <a:defRPr/>
            </a:pPr>
            <a:r>
              <a:rPr lang="fr-FR"/>
              <a:t>08.10.2025</a:t>
            </a:r>
            <a:endParaRPr/>
          </a:p>
        </p:txBody>
      </p:sp>
      <p:sp>
        <p:nvSpPr>
          <p:cNvPr id="1018163394" name="Footer Placeholder 11"/>
          <p:cNvSpPr>
            <a:spLocks noGrp="1"/>
          </p:cNvSpPr>
          <p:nvPr>
            <p:ph type="ftr" sz="quarter" idx="11"/>
          </p:nvPr>
        </p:nvSpPr>
        <p:spPr bwMode="auto"/>
        <p:txBody>
          <a:bodyPr/>
          <a:lstStyle/>
          <a:p>
            <a:pPr>
              <a:defRPr/>
            </a:pPr>
            <a:r>
              <a:t>FCC-ee operation scenario</a:t>
            </a:r>
          </a:p>
        </p:txBody>
      </p:sp>
      <p:sp>
        <p:nvSpPr>
          <p:cNvPr id="1291248246"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55342553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4"/>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287023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295103547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4601903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lvl1pPr>
              <a:defRPr>
                <a:solidFill>
                  <a:schemeClr val="bg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263868652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250337731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0640308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8037243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76" indent="0">
              <a:buNone/>
              <a:tabLst>
                <a:tab pos="3955302" algn="r"/>
              </a:tabLst>
              <a:defRPr/>
            </a:lvl2pPr>
            <a:lvl3pPr marL="1120444" indent="0">
              <a:buFont typeface="Arial" panose="020B0604020202020204" pitchFamily="34" charset="0"/>
              <a:buNone/>
              <a:tabLst>
                <a:tab pos="3955302" algn="r"/>
              </a:tabLst>
              <a:defRPr/>
            </a:lvl3pPr>
            <a:lvl4pPr marL="1120444" indent="0">
              <a:buFont typeface="Arial" panose="020B0604020202020204" pitchFamily="34" charset="0"/>
              <a:buNone/>
              <a:tabLst>
                <a:tab pos="3955302" algn="r"/>
              </a:tabLst>
              <a:defRPr/>
            </a:lvl4pPr>
            <a:lvl5pPr marL="1120444" indent="0">
              <a:buFont typeface="Arial" panose="020B0604020202020204" pitchFamily="34" charset="0"/>
              <a:buNone/>
              <a:tabLst>
                <a:tab pos="395530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76" indent="0">
              <a:buNone/>
              <a:tabLst>
                <a:tab pos="3955302" algn="r"/>
              </a:tabLst>
              <a:defRPr/>
            </a:lvl2pPr>
            <a:lvl3pPr marL="1120444" indent="0">
              <a:buFont typeface="Arial" panose="020B0604020202020204" pitchFamily="34" charset="0"/>
              <a:buNone/>
              <a:tabLst>
                <a:tab pos="3955302" algn="r"/>
              </a:tabLst>
              <a:defRPr/>
            </a:lvl3pPr>
            <a:lvl4pPr marL="1120444" indent="0">
              <a:buFont typeface="Arial" panose="020B0604020202020204" pitchFamily="34" charset="0"/>
              <a:buNone/>
              <a:tabLst>
                <a:tab pos="3955302" algn="r"/>
              </a:tabLst>
              <a:defRPr/>
            </a:lvl4pPr>
            <a:lvl5pPr marL="1120444" indent="0">
              <a:buFont typeface="Arial" panose="020B0604020202020204" pitchFamily="34" charset="0"/>
              <a:buNone/>
              <a:tabLst>
                <a:tab pos="395530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9339009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43"/>
        <p:cNvGrpSpPr/>
        <p:nvPr/>
      </p:nvGrpSpPr>
      <p:grpSpPr>
        <a:xfrm>
          <a:off x="0" y="0"/>
          <a:ext cx="0" cy="0"/>
          <a:chOff x="0" y="0"/>
          <a:chExt cx="0" cy="0"/>
        </a:xfrm>
      </p:grpSpPr>
      <p:sp>
        <p:nvSpPr>
          <p:cNvPr id="44" name="Google Shape;44;p18"/>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Autofit/>
          </a:bodyPr>
          <a:lstStyle>
            <a:lvl1pPr lvl="0" algn="ctr">
              <a:lnSpc>
                <a:spcPct val="66666"/>
              </a:lnSpc>
              <a:spcBef>
                <a:spcPts val="0"/>
              </a:spcBef>
              <a:spcAft>
                <a:spcPts val="0"/>
              </a:spcAft>
              <a:buClr>
                <a:schemeClr val="dk1"/>
              </a:buClr>
              <a:buSzPts val="12000"/>
              <a:buFont typeface="Arial"/>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8"/>
          <p:cNvSpPr txBox="1">
            <a:spLocks noGrp="1"/>
          </p:cNvSpPr>
          <p:nvPr>
            <p:ph type="subTitle" idx="1"/>
          </p:nvPr>
        </p:nvSpPr>
        <p:spPr>
          <a:xfrm>
            <a:off x="1143000" y="2701528"/>
            <a:ext cx="6858000" cy="1241822"/>
          </a:xfrm>
          <a:prstGeom prst="rect">
            <a:avLst/>
          </a:prstGeom>
          <a:noFill/>
          <a:ln>
            <a:noFill/>
          </a:ln>
        </p:spPr>
        <p:txBody>
          <a:bodyPr spcFirstLastPara="1" wrap="square" lIns="91425" tIns="45700" rIns="91425" bIns="45700" anchor="t" anchorCtr="0">
            <a:noAutofit/>
          </a:bodyPr>
          <a:lstStyle>
            <a:lvl1pPr lvl="0" algn="ctr">
              <a:lnSpc>
                <a:spcPct val="77083"/>
              </a:lnSpc>
              <a:spcBef>
                <a:spcPts val="0"/>
              </a:spcBef>
              <a:spcAft>
                <a:spcPts val="0"/>
              </a:spcAft>
              <a:buClr>
                <a:schemeClr val="dk1"/>
              </a:buClr>
              <a:buSzPts val="4800"/>
              <a:buNone/>
              <a:defRPr sz="1800"/>
            </a:lvl1pPr>
            <a:lvl2pPr lvl="1" algn="ctr">
              <a:lnSpc>
                <a:spcPct val="92500"/>
              </a:lnSpc>
              <a:spcBef>
                <a:spcPts val="0"/>
              </a:spcBef>
              <a:spcAft>
                <a:spcPts val="0"/>
              </a:spcAft>
              <a:buClr>
                <a:schemeClr val="dk1"/>
              </a:buClr>
              <a:buSzPts val="4000"/>
              <a:buNone/>
              <a:defRPr sz="1500"/>
            </a:lvl2pPr>
            <a:lvl3pPr lvl="2" algn="ctr">
              <a:lnSpc>
                <a:spcPct val="102777"/>
              </a:lnSpc>
              <a:spcBef>
                <a:spcPts val="0"/>
              </a:spcBef>
              <a:spcAft>
                <a:spcPts val="0"/>
              </a:spcAft>
              <a:buClr>
                <a:schemeClr val="dk1"/>
              </a:buClr>
              <a:buSzPts val="4320"/>
              <a:buFont typeface="Arial"/>
              <a:buNone/>
              <a:defRPr sz="1350"/>
            </a:lvl3pPr>
            <a:lvl4pPr lvl="3" algn="ctr">
              <a:lnSpc>
                <a:spcPct val="115625"/>
              </a:lnSpc>
              <a:spcBef>
                <a:spcPts val="0"/>
              </a:spcBef>
              <a:spcAft>
                <a:spcPts val="0"/>
              </a:spcAft>
              <a:buClr>
                <a:schemeClr val="dk1"/>
              </a:buClr>
              <a:buSzPts val="3840"/>
              <a:buFont typeface="Arial"/>
              <a:buNone/>
              <a:defRPr sz="1200"/>
            </a:lvl4pPr>
            <a:lvl5pPr lvl="4" algn="ctr">
              <a:lnSpc>
                <a:spcPct val="115625"/>
              </a:lnSpc>
              <a:spcBef>
                <a:spcPts val="0"/>
              </a:spcBef>
              <a:spcAft>
                <a:spcPts val="0"/>
              </a:spcAft>
              <a:buClr>
                <a:schemeClr val="dk1"/>
              </a:buClr>
              <a:buSzPts val="3840"/>
              <a:buFont typeface="Arial"/>
              <a:buNone/>
              <a:defRPr sz="1200"/>
            </a:lvl5pPr>
            <a:lvl6pPr lvl="5" algn="ctr">
              <a:lnSpc>
                <a:spcPct val="90000"/>
              </a:lnSpc>
              <a:spcBef>
                <a:spcPts val="375"/>
              </a:spcBef>
              <a:spcAft>
                <a:spcPts val="0"/>
              </a:spcAft>
              <a:buClr>
                <a:schemeClr val="dk1"/>
              </a:buClr>
              <a:buSzPts val="3200"/>
              <a:buNone/>
              <a:defRPr sz="1200"/>
            </a:lvl6pPr>
            <a:lvl7pPr lvl="6" algn="ctr">
              <a:lnSpc>
                <a:spcPct val="90000"/>
              </a:lnSpc>
              <a:spcBef>
                <a:spcPts val="375"/>
              </a:spcBef>
              <a:spcAft>
                <a:spcPts val="0"/>
              </a:spcAft>
              <a:buClr>
                <a:schemeClr val="dk1"/>
              </a:buClr>
              <a:buSzPts val="3200"/>
              <a:buNone/>
              <a:defRPr sz="1200"/>
            </a:lvl7pPr>
            <a:lvl8pPr lvl="7" algn="ctr">
              <a:lnSpc>
                <a:spcPct val="90000"/>
              </a:lnSpc>
              <a:spcBef>
                <a:spcPts val="375"/>
              </a:spcBef>
              <a:spcAft>
                <a:spcPts val="0"/>
              </a:spcAft>
              <a:buClr>
                <a:schemeClr val="dk1"/>
              </a:buClr>
              <a:buSzPts val="3200"/>
              <a:buNone/>
              <a:defRPr sz="1200"/>
            </a:lvl8pPr>
            <a:lvl9pPr lvl="8" algn="ctr">
              <a:lnSpc>
                <a:spcPct val="90000"/>
              </a:lnSpc>
              <a:spcBef>
                <a:spcPts val="375"/>
              </a:spcBef>
              <a:spcAft>
                <a:spcPts val="0"/>
              </a:spcAft>
              <a:buClr>
                <a:schemeClr val="dk1"/>
              </a:buClr>
              <a:buSzPts val="3200"/>
              <a:buNone/>
              <a:defRPr sz="1200"/>
            </a:lvl9pPr>
          </a:lstStyle>
          <a:p>
            <a:endParaRPr/>
          </a:p>
        </p:txBody>
      </p:sp>
      <p:sp>
        <p:nvSpPr>
          <p:cNvPr id="46" name="Google Shape;46;p18"/>
          <p:cNvSpPr txBox="1">
            <a:spLocks noGrp="1"/>
          </p:cNvSpPr>
          <p:nvPr>
            <p:ph type="dt" idx="10"/>
          </p:nvPr>
        </p:nvSpPr>
        <p:spPr>
          <a:xfrm>
            <a:off x="0" y="0"/>
            <a:ext cx="1125000" cy="1125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350">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35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35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35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35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35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35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350" b="0" i="0" u="none" strike="noStrike" cap="none">
                <a:solidFill>
                  <a:schemeClr val="dk1"/>
                </a:solidFill>
                <a:latin typeface="Arial"/>
                <a:ea typeface="Arial"/>
                <a:cs typeface="Arial"/>
                <a:sym typeface="Arial"/>
              </a:defRPr>
            </a:lvl9pPr>
          </a:lstStyle>
          <a:p>
            <a:endParaRPr/>
          </a:p>
        </p:txBody>
      </p:sp>
      <p:sp>
        <p:nvSpPr>
          <p:cNvPr id="47" name="Google Shape;47;p18"/>
          <p:cNvSpPr txBox="1">
            <a:spLocks noGrp="1"/>
          </p:cNvSpPr>
          <p:nvPr>
            <p:ph type="ftr" idx="11"/>
          </p:nvPr>
        </p:nvSpPr>
        <p:spPr>
          <a:xfrm>
            <a:off x="0" y="0"/>
            <a:ext cx="1125000" cy="1125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350">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35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35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35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35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35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35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350" b="0" i="0" u="none" strike="noStrike" cap="none">
                <a:solidFill>
                  <a:schemeClr val="dk1"/>
                </a:solidFill>
                <a:latin typeface="Arial"/>
                <a:ea typeface="Arial"/>
                <a:cs typeface="Arial"/>
                <a:sym typeface="Arial"/>
              </a:defRPr>
            </a:lvl9pPr>
          </a:lstStyle>
          <a:p>
            <a:endParaRPr/>
          </a:p>
        </p:txBody>
      </p:sp>
      <p:sp>
        <p:nvSpPr>
          <p:cNvPr id="48" name="Google Shape;48;p18"/>
          <p:cNvSpPr txBox="1">
            <a:spLocks noGrp="1"/>
          </p:cNvSpPr>
          <p:nvPr>
            <p:ph type="sldNum" idx="12"/>
          </p:nvPr>
        </p:nvSpPr>
        <p:spPr>
          <a:xfrm>
            <a:off x="8745300" y="52419"/>
            <a:ext cx="289479" cy="170071"/>
          </a:xfrm>
          <a:prstGeom prst="rect">
            <a:avLst/>
          </a:prstGeom>
          <a:noFill/>
          <a:ln>
            <a:noFill/>
          </a:ln>
        </p:spPr>
        <p:txBody>
          <a:bodyPr spcFirstLastPara="1" wrap="square" lIns="91425" tIns="45700" rIns="91425" bIns="45700" anchor="ctr" anchorCtr="0">
            <a:noAutofit/>
          </a:bodyPr>
          <a:lstStyle>
            <a:lvl1pPr marL="0" lvl="0" indent="0" algn="r">
              <a:lnSpc>
                <a:spcPct val="220000"/>
              </a:lnSpc>
              <a:spcBef>
                <a:spcPts val="0"/>
              </a:spcBef>
              <a:buNone/>
              <a:defRPr/>
            </a:lvl1pPr>
            <a:lvl2pPr marL="0" lvl="1" indent="0" algn="r">
              <a:lnSpc>
                <a:spcPct val="220000"/>
              </a:lnSpc>
              <a:spcBef>
                <a:spcPts val="0"/>
              </a:spcBef>
              <a:buNone/>
              <a:defRPr/>
            </a:lvl2pPr>
            <a:lvl3pPr marL="0" lvl="2" indent="0" algn="r">
              <a:lnSpc>
                <a:spcPct val="220000"/>
              </a:lnSpc>
              <a:spcBef>
                <a:spcPts val="0"/>
              </a:spcBef>
              <a:buNone/>
              <a:defRPr/>
            </a:lvl3pPr>
            <a:lvl4pPr marL="0" lvl="3" indent="0" algn="r">
              <a:lnSpc>
                <a:spcPct val="220000"/>
              </a:lnSpc>
              <a:spcBef>
                <a:spcPts val="0"/>
              </a:spcBef>
              <a:buNone/>
              <a:defRPr/>
            </a:lvl4pPr>
            <a:lvl5pPr marL="0" lvl="4" indent="0" algn="r">
              <a:lnSpc>
                <a:spcPct val="220000"/>
              </a:lnSpc>
              <a:spcBef>
                <a:spcPts val="0"/>
              </a:spcBef>
              <a:buNone/>
              <a:defRPr/>
            </a:lvl5pPr>
            <a:lvl6pPr marL="0" lvl="5" indent="0" algn="r">
              <a:lnSpc>
                <a:spcPct val="220000"/>
              </a:lnSpc>
              <a:spcBef>
                <a:spcPts val="0"/>
              </a:spcBef>
              <a:buNone/>
              <a:defRPr/>
            </a:lvl6pPr>
            <a:lvl7pPr marL="0" lvl="6" indent="0" algn="r">
              <a:lnSpc>
                <a:spcPct val="220000"/>
              </a:lnSpc>
              <a:spcBef>
                <a:spcPts val="0"/>
              </a:spcBef>
              <a:buNone/>
              <a:defRPr/>
            </a:lvl7pPr>
            <a:lvl8pPr marL="0" lvl="7" indent="0" algn="r">
              <a:lnSpc>
                <a:spcPct val="220000"/>
              </a:lnSpc>
              <a:spcBef>
                <a:spcPts val="0"/>
              </a:spcBef>
              <a:buNone/>
              <a:defRPr/>
            </a:lvl8pPr>
            <a:lvl9pPr marL="0" lvl="8" indent="0" algn="r">
              <a:lnSpc>
                <a:spcPct val="220000"/>
              </a:lnSpc>
              <a:spcBef>
                <a:spcPts val="0"/>
              </a:spcBef>
              <a:buNone/>
              <a:defRPr/>
            </a:lvl9pPr>
          </a:lstStyle>
          <a:p>
            <a:fld id="{00000000-1234-1234-1234-123412341234}" type="slidenum">
              <a:rPr lang="fr-CH" smtClean="0"/>
              <a:pPr/>
              <a:t>‹#›</a:t>
            </a:fld>
            <a:endParaRPr lang="fr-CH"/>
          </a:p>
        </p:txBody>
      </p:sp>
    </p:spTree>
    <p:extLst>
      <p:ext uri="{BB962C8B-B14F-4D97-AF65-F5344CB8AC3E}">
        <p14:creationId xmlns:p14="http://schemas.microsoft.com/office/powerpoint/2010/main" val="240400580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hapter Opening Slide">
  <p:cSld name="1_Chapter Opening Slide">
    <p:spTree>
      <p:nvGrpSpPr>
        <p:cNvPr id="1" name="Shape 17"/>
        <p:cNvGrpSpPr/>
        <p:nvPr/>
      </p:nvGrpSpPr>
      <p:grpSpPr>
        <a:xfrm>
          <a:off x="0" y="0"/>
          <a:ext cx="0" cy="0"/>
          <a:chOff x="0" y="0"/>
          <a:chExt cx="0" cy="0"/>
        </a:xfrm>
      </p:grpSpPr>
      <p:sp>
        <p:nvSpPr>
          <p:cNvPr id="18" name="Google Shape;18;p14"/>
          <p:cNvSpPr txBox="1">
            <a:spLocks noGrp="1"/>
          </p:cNvSpPr>
          <p:nvPr>
            <p:ph type="sldNum" idx="12"/>
          </p:nvPr>
        </p:nvSpPr>
        <p:spPr>
          <a:xfrm>
            <a:off x="8745300" y="52419"/>
            <a:ext cx="289479" cy="170071"/>
          </a:xfrm>
          <a:prstGeom prst="rect">
            <a:avLst/>
          </a:prstGeom>
          <a:noFill/>
          <a:ln>
            <a:noFill/>
          </a:ln>
        </p:spPr>
        <p:txBody>
          <a:bodyPr spcFirstLastPara="1" wrap="square" lIns="91425" tIns="45700" rIns="91425" bIns="45700" anchor="ctr" anchorCtr="0">
            <a:noAutofit/>
          </a:bodyPr>
          <a:lstStyle>
            <a:lvl1pPr marL="0" lvl="0" indent="0" algn="r">
              <a:lnSpc>
                <a:spcPct val="220000"/>
              </a:lnSpc>
              <a:spcBef>
                <a:spcPts val="0"/>
              </a:spcBef>
              <a:buNone/>
              <a:defRPr/>
            </a:lvl1pPr>
            <a:lvl2pPr marL="0" lvl="1" indent="0" algn="r">
              <a:lnSpc>
                <a:spcPct val="220000"/>
              </a:lnSpc>
              <a:spcBef>
                <a:spcPts val="0"/>
              </a:spcBef>
              <a:buNone/>
              <a:defRPr/>
            </a:lvl2pPr>
            <a:lvl3pPr marL="0" lvl="2" indent="0" algn="r">
              <a:lnSpc>
                <a:spcPct val="220000"/>
              </a:lnSpc>
              <a:spcBef>
                <a:spcPts val="0"/>
              </a:spcBef>
              <a:buNone/>
              <a:defRPr/>
            </a:lvl3pPr>
            <a:lvl4pPr marL="0" lvl="3" indent="0" algn="r">
              <a:lnSpc>
                <a:spcPct val="220000"/>
              </a:lnSpc>
              <a:spcBef>
                <a:spcPts val="0"/>
              </a:spcBef>
              <a:buNone/>
              <a:defRPr/>
            </a:lvl4pPr>
            <a:lvl5pPr marL="0" lvl="4" indent="0" algn="r">
              <a:lnSpc>
                <a:spcPct val="220000"/>
              </a:lnSpc>
              <a:spcBef>
                <a:spcPts val="0"/>
              </a:spcBef>
              <a:buNone/>
              <a:defRPr/>
            </a:lvl5pPr>
            <a:lvl6pPr marL="0" lvl="5" indent="0" algn="r">
              <a:lnSpc>
                <a:spcPct val="220000"/>
              </a:lnSpc>
              <a:spcBef>
                <a:spcPts val="0"/>
              </a:spcBef>
              <a:buNone/>
              <a:defRPr/>
            </a:lvl6pPr>
            <a:lvl7pPr marL="0" lvl="6" indent="0" algn="r">
              <a:lnSpc>
                <a:spcPct val="220000"/>
              </a:lnSpc>
              <a:spcBef>
                <a:spcPts val="0"/>
              </a:spcBef>
              <a:buNone/>
              <a:defRPr/>
            </a:lvl7pPr>
            <a:lvl8pPr marL="0" lvl="7" indent="0" algn="r">
              <a:lnSpc>
                <a:spcPct val="220000"/>
              </a:lnSpc>
              <a:spcBef>
                <a:spcPts val="0"/>
              </a:spcBef>
              <a:buNone/>
              <a:defRPr/>
            </a:lvl8pPr>
            <a:lvl9pPr marL="0" lvl="8" indent="0" algn="r">
              <a:lnSpc>
                <a:spcPct val="220000"/>
              </a:lnSpc>
              <a:spcBef>
                <a:spcPts val="0"/>
              </a:spcBef>
              <a:buNone/>
              <a:defRPr/>
            </a:lvl9pPr>
          </a:lstStyle>
          <a:p>
            <a:fld id="{00000000-1234-1234-1234-123412341234}" type="slidenum">
              <a:rPr lang="fr-CH" smtClean="0"/>
              <a:pPr/>
              <a:t>‹#›</a:t>
            </a:fld>
            <a:endParaRPr lang="fr-CH"/>
          </a:p>
        </p:txBody>
      </p:sp>
      <p:sp>
        <p:nvSpPr>
          <p:cNvPr id="19" name="Google Shape;19;p14"/>
          <p:cNvSpPr txBox="1">
            <a:spLocks noGrp="1"/>
          </p:cNvSpPr>
          <p:nvPr>
            <p:ph type="ctrTitle"/>
          </p:nvPr>
        </p:nvSpPr>
        <p:spPr>
          <a:xfrm>
            <a:off x="442800" y="1046081"/>
            <a:ext cx="8263350" cy="1790700"/>
          </a:xfrm>
          <a:prstGeom prst="rect">
            <a:avLst/>
          </a:prstGeom>
          <a:noFill/>
          <a:ln>
            <a:noFill/>
          </a:ln>
        </p:spPr>
        <p:txBody>
          <a:bodyPr spcFirstLastPara="1" wrap="square" lIns="91425" tIns="45700" rIns="91425" bIns="45700" anchor="b" anchorCtr="0">
            <a:noAutofit/>
          </a:bodyPr>
          <a:lstStyle>
            <a:lvl1pPr lvl="0" algn="ctr">
              <a:lnSpc>
                <a:spcPct val="105555"/>
              </a:lnSpc>
              <a:spcBef>
                <a:spcPts val="0"/>
              </a:spcBef>
              <a:spcAft>
                <a:spcPts val="0"/>
              </a:spcAft>
              <a:buClr>
                <a:schemeClr val="lt1"/>
              </a:buClr>
              <a:buSzPts val="9000"/>
              <a:buFont typeface="Arial"/>
              <a:buNone/>
              <a:defRPr sz="3375"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4"/>
          <p:cNvSpPr txBox="1">
            <a:spLocks noGrp="1"/>
          </p:cNvSpPr>
          <p:nvPr>
            <p:ph type="subTitle" idx="1"/>
          </p:nvPr>
        </p:nvSpPr>
        <p:spPr>
          <a:xfrm>
            <a:off x="442800" y="2882284"/>
            <a:ext cx="8263350" cy="1241822"/>
          </a:xfrm>
          <a:prstGeom prst="rect">
            <a:avLst/>
          </a:prstGeom>
          <a:noFill/>
          <a:ln>
            <a:noFill/>
          </a:ln>
        </p:spPr>
        <p:txBody>
          <a:bodyPr spcFirstLastPara="1" wrap="square" lIns="91425" tIns="45700" rIns="91425" bIns="45700" anchor="t" anchorCtr="0">
            <a:noAutofit/>
          </a:bodyPr>
          <a:lstStyle>
            <a:lvl1pPr lvl="0" algn="ctr">
              <a:lnSpc>
                <a:spcPct val="123333"/>
              </a:lnSpc>
              <a:spcBef>
                <a:spcPts val="0"/>
              </a:spcBef>
              <a:spcAft>
                <a:spcPts val="0"/>
              </a:spcAft>
              <a:buClr>
                <a:schemeClr val="lt1"/>
              </a:buClr>
              <a:buSzPts val="3000"/>
              <a:buNone/>
              <a:defRPr sz="1125">
                <a:solidFill>
                  <a:schemeClr val="lt1"/>
                </a:solidFill>
              </a:defRPr>
            </a:lvl1pPr>
            <a:lvl2pPr lvl="1" algn="ctr">
              <a:lnSpc>
                <a:spcPct val="92500"/>
              </a:lnSpc>
              <a:spcBef>
                <a:spcPts val="0"/>
              </a:spcBef>
              <a:spcAft>
                <a:spcPts val="0"/>
              </a:spcAft>
              <a:buClr>
                <a:schemeClr val="dk1"/>
              </a:buClr>
              <a:buSzPts val="4000"/>
              <a:buNone/>
              <a:defRPr sz="1500"/>
            </a:lvl2pPr>
            <a:lvl3pPr lvl="2" algn="ctr">
              <a:lnSpc>
                <a:spcPct val="102777"/>
              </a:lnSpc>
              <a:spcBef>
                <a:spcPts val="0"/>
              </a:spcBef>
              <a:spcAft>
                <a:spcPts val="0"/>
              </a:spcAft>
              <a:buClr>
                <a:schemeClr val="dk1"/>
              </a:buClr>
              <a:buSzPts val="4320"/>
              <a:buFont typeface="Arial"/>
              <a:buNone/>
              <a:defRPr sz="1350"/>
            </a:lvl3pPr>
            <a:lvl4pPr lvl="3" algn="ctr">
              <a:lnSpc>
                <a:spcPct val="115625"/>
              </a:lnSpc>
              <a:spcBef>
                <a:spcPts val="0"/>
              </a:spcBef>
              <a:spcAft>
                <a:spcPts val="0"/>
              </a:spcAft>
              <a:buClr>
                <a:schemeClr val="dk1"/>
              </a:buClr>
              <a:buSzPts val="3840"/>
              <a:buFont typeface="Arial"/>
              <a:buNone/>
              <a:defRPr sz="1200"/>
            </a:lvl4pPr>
            <a:lvl5pPr lvl="4" algn="ctr">
              <a:lnSpc>
                <a:spcPct val="115625"/>
              </a:lnSpc>
              <a:spcBef>
                <a:spcPts val="0"/>
              </a:spcBef>
              <a:spcAft>
                <a:spcPts val="0"/>
              </a:spcAft>
              <a:buClr>
                <a:schemeClr val="dk1"/>
              </a:buClr>
              <a:buSzPts val="3840"/>
              <a:buFont typeface="Arial"/>
              <a:buNone/>
              <a:defRPr sz="1200"/>
            </a:lvl5pPr>
            <a:lvl6pPr lvl="5" algn="ctr">
              <a:lnSpc>
                <a:spcPct val="90000"/>
              </a:lnSpc>
              <a:spcBef>
                <a:spcPts val="375"/>
              </a:spcBef>
              <a:spcAft>
                <a:spcPts val="0"/>
              </a:spcAft>
              <a:buClr>
                <a:schemeClr val="dk1"/>
              </a:buClr>
              <a:buSzPts val="3200"/>
              <a:buNone/>
              <a:defRPr sz="1200"/>
            </a:lvl6pPr>
            <a:lvl7pPr lvl="6" algn="ctr">
              <a:lnSpc>
                <a:spcPct val="90000"/>
              </a:lnSpc>
              <a:spcBef>
                <a:spcPts val="375"/>
              </a:spcBef>
              <a:spcAft>
                <a:spcPts val="0"/>
              </a:spcAft>
              <a:buClr>
                <a:schemeClr val="dk1"/>
              </a:buClr>
              <a:buSzPts val="3200"/>
              <a:buNone/>
              <a:defRPr sz="1200"/>
            </a:lvl7pPr>
            <a:lvl8pPr lvl="7" algn="ctr">
              <a:lnSpc>
                <a:spcPct val="90000"/>
              </a:lnSpc>
              <a:spcBef>
                <a:spcPts val="375"/>
              </a:spcBef>
              <a:spcAft>
                <a:spcPts val="0"/>
              </a:spcAft>
              <a:buClr>
                <a:schemeClr val="dk1"/>
              </a:buClr>
              <a:buSzPts val="3200"/>
              <a:buNone/>
              <a:defRPr sz="1200"/>
            </a:lvl8pPr>
            <a:lvl9pPr lvl="8" algn="ctr">
              <a:lnSpc>
                <a:spcPct val="90000"/>
              </a:lnSpc>
              <a:spcBef>
                <a:spcPts val="375"/>
              </a:spcBef>
              <a:spcAft>
                <a:spcPts val="0"/>
              </a:spcAft>
              <a:buClr>
                <a:schemeClr val="dk1"/>
              </a:buClr>
              <a:buSzPts val="3200"/>
              <a:buNone/>
              <a:defRPr sz="1200"/>
            </a:lvl9pPr>
          </a:lstStyle>
          <a:p>
            <a:endParaRPr/>
          </a:p>
        </p:txBody>
      </p:sp>
      <p:sp>
        <p:nvSpPr>
          <p:cNvPr id="21" name="Google Shape;21;p14"/>
          <p:cNvSpPr>
            <a:spLocks noGrp="1"/>
          </p:cNvSpPr>
          <p:nvPr>
            <p:ph type="pic" idx="2"/>
          </p:nvPr>
        </p:nvSpPr>
        <p:spPr>
          <a:xfrm>
            <a:off x="0" y="323999"/>
            <a:ext cx="9144000" cy="4819500"/>
          </a:xfrm>
          <a:prstGeom prst="rect">
            <a:avLst/>
          </a:prstGeom>
          <a:solidFill>
            <a:srgbClr val="7F7F7F">
              <a:alpha val="49803"/>
            </a:srgbClr>
          </a:solidFill>
          <a:ln>
            <a:noFill/>
          </a:ln>
        </p:spPr>
      </p:sp>
    </p:spTree>
    <p:extLst>
      <p:ext uri="{BB962C8B-B14F-4D97-AF65-F5344CB8AC3E}">
        <p14:creationId xmlns:p14="http://schemas.microsoft.com/office/powerpoint/2010/main" val="397684396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189674809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27549505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146712205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0542662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1" y="52420"/>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421487638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114" b="1" i="0">
                <a:solidFill>
                  <a:schemeClr val="tx1"/>
                </a:solidFill>
                <a:latin typeface="Gotham HTF"/>
                <a:cs typeface="Gotham HTF"/>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pPr defTabSz="685710">
              <a:defRPr/>
            </a:pPr>
            <a:endParaRPr lang="en-GB">
              <a:solidFill>
                <a:srgbClr val="0F124A">
                  <a:tint val="75000"/>
                </a:srgb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pPr defTabSz="685710">
              <a:defRPr/>
            </a:pPr>
            <a:fld id="{1D8BD707-D9CF-40AE-B4C6-C98DA3205C09}" type="datetimeFigureOut">
              <a:rPr lang="en-US" smtClean="0">
                <a:solidFill>
                  <a:srgbClr val="0F124A">
                    <a:tint val="75000"/>
                  </a:srgbClr>
                </a:solidFill>
              </a:rPr>
              <a:pPr defTabSz="685710">
                <a:defRPr/>
              </a:pPr>
              <a:t>1/12/2026</a:t>
            </a:fld>
            <a:endParaRPr lang="en-US">
              <a:solidFill>
                <a:srgbClr val="0F124A">
                  <a:tint val="75000"/>
                </a:srgb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pPr defTabSz="685710">
              <a:defRPr/>
            </a:pPr>
            <a:fld id="{B6F15528-21DE-4FAA-801E-634DDDAF4B2B}" type="slidenum">
              <a:rPr lang="en-GB" smtClean="0">
                <a:solidFill>
                  <a:srgbClr val="0F124A">
                    <a:tint val="75000"/>
                  </a:srgbClr>
                </a:solidFill>
              </a:rPr>
              <a:pPr defTabSz="685710">
                <a:defRPr/>
              </a:pPr>
              <a:t>‹#›</a:t>
            </a:fld>
            <a:endParaRPr lang="en-GB">
              <a:solidFill>
                <a:srgbClr val="0F124A">
                  <a:tint val="75000"/>
                </a:srgbClr>
              </a:solidFill>
            </a:endParaRPr>
          </a:p>
        </p:txBody>
      </p:sp>
    </p:spTree>
    <p:extLst>
      <p:ext uri="{BB962C8B-B14F-4D97-AF65-F5344CB8AC3E}">
        <p14:creationId xmlns:p14="http://schemas.microsoft.com/office/powerpoint/2010/main" val="420996662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EF09941-60DC-254C-8A60-72D55310F082}" type="datetime1">
              <a:rPr lang="de-CH" smtClean="0"/>
              <a:t>12.01.2026</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F892BDD0-59DB-5E4D-91D4-300E8852D1DB}" type="slidenum">
              <a:rPr lang="en-CH" smtClean="0"/>
              <a:t>‹#›</a:t>
            </a:fld>
            <a:endParaRPr lang="en-CH"/>
          </a:p>
        </p:txBody>
      </p:sp>
    </p:spTree>
    <p:extLst>
      <p:ext uri="{BB962C8B-B14F-4D97-AF65-F5344CB8AC3E}">
        <p14:creationId xmlns:p14="http://schemas.microsoft.com/office/powerpoint/2010/main" val="259197152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2927612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5529089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1547903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813052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53628891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783"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2573995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7692021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2299585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02930864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0660185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1189157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7701668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CA203-E6AA-828F-7CD5-528111340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6D7D8AA0-F023-D273-AB18-F6699125AAED}"/>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B19031-F1B6-3A96-07D6-BF21BCD4342E}"/>
              </a:ext>
            </a:extLst>
          </p:cNvPr>
          <p:cNvSpPr>
            <a:spLocks noGrp="1"/>
          </p:cNvSpPr>
          <p:nvPr>
            <p:ph type="dt" sz="half" idx="10"/>
          </p:nvPr>
        </p:nvSpPr>
        <p:spPr/>
        <p:txBody>
          <a:bodyPr/>
          <a:lstStyle/>
          <a:p>
            <a:fld id="{EB22EAE4-65DC-4946-9449-371071448D05}" type="datetimeFigureOut">
              <a:rPr lang="en-GB" smtClean="0"/>
              <a:t>12/01/2026</a:t>
            </a:fld>
            <a:endParaRPr lang="en-GB"/>
          </a:p>
        </p:txBody>
      </p:sp>
      <p:sp>
        <p:nvSpPr>
          <p:cNvPr id="5" name="Footer Placeholder 4">
            <a:extLst>
              <a:ext uri="{FF2B5EF4-FFF2-40B4-BE49-F238E27FC236}">
                <a16:creationId xmlns:a16="http://schemas.microsoft.com/office/drawing/2014/main" id="{E9FD8987-709D-BD2F-8B7A-E45FA659F3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D0AC1-7F93-B868-7D19-1E656A58C451}"/>
              </a:ext>
            </a:extLst>
          </p:cNvPr>
          <p:cNvSpPr>
            <a:spLocks noGrp="1"/>
          </p:cNvSpPr>
          <p:nvPr>
            <p:ph type="sldNum" sz="quarter" idx="12"/>
          </p:nvPr>
        </p:nvSpPr>
        <p:spPr/>
        <p:txBody>
          <a:bodyPr/>
          <a:lstStyle/>
          <a:p>
            <a:fld id="{DF1289B1-217A-4B36-A0EC-01EF96DB1081}" type="slidenum">
              <a:rPr lang="en-GB" smtClean="0"/>
              <a:t>‹#›</a:t>
            </a:fld>
            <a:endParaRPr lang="en-GB"/>
          </a:p>
        </p:txBody>
      </p:sp>
    </p:spTree>
    <p:extLst>
      <p:ext uri="{BB962C8B-B14F-4D97-AF65-F5344CB8AC3E}">
        <p14:creationId xmlns:p14="http://schemas.microsoft.com/office/powerpoint/2010/main" val="37352704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8A1F-53C3-A763-F97A-3DA93D7CEF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0186B0-7EA9-BCF4-7721-00460A2D4F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4A2D68-2BBA-9258-D796-A07368D76EEE}"/>
              </a:ext>
            </a:extLst>
          </p:cNvPr>
          <p:cNvSpPr>
            <a:spLocks noGrp="1"/>
          </p:cNvSpPr>
          <p:nvPr>
            <p:ph type="dt" sz="half" idx="10"/>
          </p:nvPr>
        </p:nvSpPr>
        <p:spPr/>
        <p:txBody>
          <a:bodyPr/>
          <a:lstStyle/>
          <a:p>
            <a:fld id="{EB22EAE4-65DC-4946-9449-371071448D05}" type="datetimeFigureOut">
              <a:rPr lang="en-GB" smtClean="0"/>
              <a:t>12/01/2026</a:t>
            </a:fld>
            <a:endParaRPr lang="en-GB"/>
          </a:p>
        </p:txBody>
      </p:sp>
      <p:sp>
        <p:nvSpPr>
          <p:cNvPr id="5" name="Footer Placeholder 4">
            <a:extLst>
              <a:ext uri="{FF2B5EF4-FFF2-40B4-BE49-F238E27FC236}">
                <a16:creationId xmlns:a16="http://schemas.microsoft.com/office/drawing/2014/main" id="{89AAFCCA-1633-C50E-52E8-F003467183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2572E0-955E-7FB8-9EB7-6523FCD2F118}"/>
              </a:ext>
            </a:extLst>
          </p:cNvPr>
          <p:cNvSpPr>
            <a:spLocks noGrp="1"/>
          </p:cNvSpPr>
          <p:nvPr>
            <p:ph type="sldNum" sz="quarter" idx="12"/>
          </p:nvPr>
        </p:nvSpPr>
        <p:spPr/>
        <p:txBody>
          <a:bodyPr/>
          <a:lstStyle/>
          <a:p>
            <a:fld id="{DF1289B1-217A-4B36-A0EC-01EF96DB1081}" type="slidenum">
              <a:rPr lang="en-GB" smtClean="0"/>
              <a:t>‹#›</a:t>
            </a:fld>
            <a:endParaRPr lang="en-GB"/>
          </a:p>
        </p:txBody>
      </p:sp>
    </p:spTree>
    <p:extLst>
      <p:ext uri="{BB962C8B-B14F-4D97-AF65-F5344CB8AC3E}">
        <p14:creationId xmlns:p14="http://schemas.microsoft.com/office/powerpoint/2010/main" val="134378543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1_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39713472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35424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75.xml"/><Relationship Id="rId7" Type="http://schemas.openxmlformats.org/officeDocument/2006/relationships/theme" Target="../theme/theme10.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5" Type="http://schemas.openxmlformats.org/officeDocument/2006/relationships/slideLayout" Target="../slideLayouts/slideLayout77.xml"/><Relationship Id="rId4" Type="http://schemas.openxmlformats.org/officeDocument/2006/relationships/slideLayout" Target="../slideLayouts/slideLayout76.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theme" Target="../theme/theme11.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6" Type="http://schemas.microsoft.com/office/2007/relationships/hdphoto" Target="../media/hdphoto1.wdp"/><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9.pn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microsoft.com/office/2007/relationships/hdphoto" Target="../media/hdphoto1.wdp"/><Relationship Id="rId2" Type="http://schemas.openxmlformats.org/officeDocument/2006/relationships/slideLayout" Target="../slideLayouts/slideLayout99.xml"/><Relationship Id="rId16" Type="http://schemas.openxmlformats.org/officeDocument/2006/relationships/image" Target="../media/image9.png"/><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theme" Target="../theme/theme13.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14.xml"/><Relationship Id="rId7" Type="http://schemas.openxmlformats.org/officeDocument/2006/relationships/theme" Target="../theme/theme14.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5" Type="http://schemas.openxmlformats.org/officeDocument/2006/relationships/slideLayout" Target="../slideLayouts/slideLayout116.xml"/><Relationship Id="rId4" Type="http://schemas.openxmlformats.org/officeDocument/2006/relationships/slideLayout" Target="../slideLayouts/slideLayout1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5.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4.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theme" Target="../theme/theme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6.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7.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8.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5.pn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72.xml"/><Relationship Id="rId1" Type="http://schemas.openxmlformats.org/officeDocument/2006/relationships/slideLayout" Target="../slideLayouts/slideLayout7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48318"/>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45362"/>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68" r:id="rId1"/>
    <p:sldLayoutId id="2147483678" r:id="rId2"/>
    <p:sldLayoutId id="2147483711" r:id="rId3"/>
    <p:sldLayoutId id="2147483835" r:id="rId4"/>
    <p:sldLayoutId id="2147483836" r:id="rId5"/>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1" y="4771223"/>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109222"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8" y="67134"/>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Tree>
    <p:extLst>
      <p:ext uri="{BB962C8B-B14F-4D97-AF65-F5344CB8AC3E}">
        <p14:creationId xmlns:p14="http://schemas.microsoft.com/office/powerpoint/2010/main" val="1666304567"/>
      </p:ext>
    </p:extLst>
  </p:cSld>
  <p:clrMap bg1="lt1" tx1="dk1" bg2="lt2" tx2="dk2" accent1="accent1" accent2="accent2" accent3="accent3" accent4="accent4" accent5="accent5" accent6="accent6" hlink="hlink" folHlink="folHlink"/>
  <p:sldLayoutIdLst>
    <p:sldLayoutId id="2147483783" r:id="rId1"/>
    <p:sldLayoutId id="2147483785" r:id="rId2"/>
    <p:sldLayoutId id="2147483786" r:id="rId3"/>
    <p:sldLayoutId id="2147483787" r:id="rId4"/>
    <p:sldLayoutId id="2147483788" r:id="rId5"/>
    <p:sldLayoutId id="2147483789" r:id="rId6"/>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1" y="4771223"/>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109222"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8" y="67134"/>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Tree>
    <p:extLst>
      <p:ext uri="{BB962C8B-B14F-4D97-AF65-F5344CB8AC3E}">
        <p14:creationId xmlns:p14="http://schemas.microsoft.com/office/powerpoint/2010/main" val="303752878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0325" y="450000"/>
            <a:ext cx="8263350" cy="53757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537574"/>
          </a:xfrm>
          <a:prstGeom prst="rect">
            <a:avLst/>
          </a:prstGeom>
          <a:solidFill>
            <a:srgbClr val="040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3675" y="184964"/>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5" name="Image 4">
            <a:extLst>
              <a:ext uri="{FF2B5EF4-FFF2-40B4-BE49-F238E27FC236}">
                <a16:creationId xmlns:a16="http://schemas.microsoft.com/office/drawing/2014/main" id="{7E65E8AE-6EDE-22CC-028B-547C7D52378B}"/>
              </a:ext>
            </a:extLst>
          </p:cNvPr>
          <p:cNvPicPr>
            <a:picLocks noChangeAspect="1"/>
          </p:cNvPicPr>
          <p:nvPr userDrawn="1"/>
        </p:nvPicPr>
        <p:blipFill>
          <a:blip r:embed="rId15">
            <a:extLst>
              <a:ext uri="{BEBA8EAE-BF5A-486C-A8C5-ECC9F3942E4B}">
                <a14:imgProps xmlns:a14="http://schemas.microsoft.com/office/drawing/2010/main">
                  <a14:imgLayer r:embed="rId16">
                    <a14:imgEffect>
                      <a14:backgroundRemoval t="10000" b="90000" l="10000" r="90000"/>
                    </a14:imgEffect>
                  </a14:imgLayer>
                </a14:imgProps>
              </a:ext>
            </a:extLst>
          </a:blip>
          <a:stretch>
            <a:fillRect/>
          </a:stretch>
        </p:blipFill>
        <p:spPr>
          <a:xfrm>
            <a:off x="0" y="-38808"/>
            <a:ext cx="657203" cy="586789"/>
          </a:xfrm>
          <a:prstGeom prst="rect">
            <a:avLst/>
          </a:prstGeom>
        </p:spPr>
      </p:pic>
    </p:spTree>
    <p:extLst>
      <p:ext uri="{BB962C8B-B14F-4D97-AF65-F5344CB8AC3E}">
        <p14:creationId xmlns:p14="http://schemas.microsoft.com/office/powerpoint/2010/main" val="3145245636"/>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0325" y="450000"/>
            <a:ext cx="8263350" cy="53757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537574"/>
          </a:xfrm>
          <a:prstGeom prst="rect">
            <a:avLst/>
          </a:prstGeom>
          <a:solidFill>
            <a:srgbClr val="040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3675" y="184964"/>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5" name="Image 4">
            <a:extLst>
              <a:ext uri="{FF2B5EF4-FFF2-40B4-BE49-F238E27FC236}">
                <a16:creationId xmlns:a16="http://schemas.microsoft.com/office/drawing/2014/main" id="{7E65E8AE-6EDE-22CC-028B-547C7D52378B}"/>
              </a:ext>
            </a:extLst>
          </p:cNvPr>
          <p:cNvPicPr>
            <a:picLocks noChangeAspect="1"/>
          </p:cNvPicPr>
          <p:nvPr userDrawn="1"/>
        </p:nvPicPr>
        <p:blipFill>
          <a:blip r:embed="rId16">
            <a:extLst>
              <a:ext uri="{BEBA8EAE-BF5A-486C-A8C5-ECC9F3942E4B}">
                <a14:imgProps xmlns:a14="http://schemas.microsoft.com/office/drawing/2010/main">
                  <a14:imgLayer r:embed="rId17">
                    <a14:imgEffect>
                      <a14:backgroundRemoval t="10000" b="90000" l="10000" r="90000"/>
                    </a14:imgEffect>
                  </a14:imgLayer>
                </a14:imgProps>
              </a:ext>
            </a:extLst>
          </a:blip>
          <a:stretch>
            <a:fillRect/>
          </a:stretch>
        </p:blipFill>
        <p:spPr>
          <a:xfrm>
            <a:off x="0" y="-38808"/>
            <a:ext cx="657203" cy="586789"/>
          </a:xfrm>
          <a:prstGeom prst="rect">
            <a:avLst/>
          </a:prstGeom>
        </p:spPr>
      </p:pic>
    </p:spTree>
    <p:extLst>
      <p:ext uri="{BB962C8B-B14F-4D97-AF65-F5344CB8AC3E}">
        <p14:creationId xmlns:p14="http://schemas.microsoft.com/office/powerpoint/2010/main" val="2367172058"/>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1" y="4771223"/>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109222"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8" y="67134"/>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Tree>
    <p:extLst>
      <p:ext uri="{BB962C8B-B14F-4D97-AF65-F5344CB8AC3E}">
        <p14:creationId xmlns:p14="http://schemas.microsoft.com/office/powerpoint/2010/main" val="255009136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30451" y="4873500"/>
            <a:ext cx="447815" cy="18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577800"/>
            <a:ext cx="9144000" cy="0"/>
          </a:xfrm>
          <a:prstGeom prst="line">
            <a:avLst/>
          </a:prstGeom>
        </p:spPr>
        <p:style>
          <a:lnRef idx="3">
            <a:schemeClr val="dk1"/>
          </a:lnRef>
          <a:fillRef idx="0">
            <a:schemeClr val="dk1"/>
          </a:fillRef>
          <a:effectRef idx="2">
            <a:schemeClr val="dk1"/>
          </a:effectRef>
          <a:fontRef idx="minor">
            <a:schemeClr val="tx1"/>
          </a:fontRef>
        </p:style>
      </p:cxnSp>
      <p:sp>
        <p:nvSpPr>
          <p:cNvPr id="4" name="Foliennummernplatzhalter 5">
            <a:extLst>
              <a:ext uri="{FF2B5EF4-FFF2-40B4-BE49-F238E27FC236}">
                <a16:creationId xmlns:a16="http://schemas.microsoft.com/office/drawing/2014/main" id="{423D54EE-E364-78A0-86A1-0B9BF2EA0D91}"/>
              </a:ext>
            </a:extLst>
          </p:cNvPr>
          <p:cNvSpPr>
            <a:spLocks noGrp="1"/>
          </p:cNvSpPr>
          <p:nvPr>
            <p:ph type="sldNum" sz="quarter" idx="4"/>
          </p:nvPr>
        </p:nvSpPr>
        <p:spPr>
          <a:xfrm>
            <a:off x="8745300" y="48318"/>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30603738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solidFill>
                <a:schemeClr val="bg1"/>
              </a:solidFill>
            </a:endParaRP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9"/>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11216" y="68175"/>
            <a:ext cx="559066" cy="189000"/>
          </a:xfrm>
          <a:prstGeom prst="rect">
            <a:avLst/>
          </a:prstGeom>
        </p:spPr>
      </p:pic>
    </p:spTree>
    <p:extLst>
      <p:ext uri="{BB962C8B-B14F-4D97-AF65-F5344CB8AC3E}">
        <p14:creationId xmlns:p14="http://schemas.microsoft.com/office/powerpoint/2010/main" val="287547384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19" r:id="rId11"/>
    <p:sldLayoutId id="2147483721" r:id="rId12"/>
    <p:sldLayoutId id="2147483790" r:id="rId13"/>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6"/>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6"/>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6"/>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258086556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7" r:id="rId4"/>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0" y="4771222"/>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45362"/>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
        <p:nvSpPr>
          <p:cNvPr id="5" name="Foliennummernplatzhalter 5">
            <a:extLst>
              <a:ext uri="{FF2B5EF4-FFF2-40B4-BE49-F238E27FC236}">
                <a16:creationId xmlns:a16="http://schemas.microsoft.com/office/drawing/2014/main" id="{395F1A2A-7065-A407-D4CC-A648A33F402B}"/>
              </a:ext>
            </a:extLst>
          </p:cNvPr>
          <p:cNvSpPr txBox="1">
            <a:spLocks/>
          </p:cNvSpPr>
          <p:nvPr userDrawn="1"/>
        </p:nvSpPr>
        <p:spPr>
          <a:xfrm>
            <a:off x="8745300" y="48318"/>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314374987"/>
      </p:ext>
    </p:extLst>
  </p:cSld>
  <p:clrMap bg1="lt1" tx1="dk1" bg2="lt2" tx2="dk2" accent1="accent1" accent2="accent2" accent3="accent3" accent4="accent4" accent5="accent5" accent6="accent6" hlink="hlink" folHlink="folHlink"/>
  <p:sldLayoutIdLst>
    <p:sldLayoutId id="2147483738" r:id="rId1"/>
    <p:sldLayoutId id="2147483740" r:id="rId2"/>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D8EFDF9A-E77C-04D1-CA59-8588B2E7678A}"/>
              </a:ext>
            </a:extLst>
          </p:cNvPr>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3075" name="Text Placeholder 2">
            <a:extLst>
              <a:ext uri="{FF2B5EF4-FFF2-40B4-BE49-F238E27FC236}">
                <a16:creationId xmlns:a16="http://schemas.microsoft.com/office/drawing/2014/main" id="{40F4C2F6-3876-A3C1-8287-DA01B8112224}"/>
              </a:ext>
            </a:extLst>
          </p:cNvPr>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CFDA98CD-39EC-DF03-EC0B-5B47233B230F}"/>
              </a:ext>
            </a:extLst>
          </p:cNvPr>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675" smtClean="0">
                <a:solidFill>
                  <a:schemeClr val="tx1">
                    <a:tint val="75000"/>
                  </a:schemeClr>
                </a:solidFill>
              </a:defRPr>
            </a:lvl1pPr>
          </a:lstStyle>
          <a:p>
            <a:pPr>
              <a:defRPr/>
            </a:pPr>
            <a:fld id="{5F6BA86D-AB3A-4A50-AC99-7FAB0C9C16B0}" type="datetimeFigureOut">
              <a:rPr lang="en-GB"/>
              <a:pPr>
                <a:defRPr/>
              </a:pPr>
              <a:t>12/01/2026</a:t>
            </a:fld>
            <a:endParaRPr lang="en-GB"/>
          </a:p>
        </p:txBody>
      </p:sp>
      <p:sp>
        <p:nvSpPr>
          <p:cNvPr id="5" name="Footer Placeholder 4">
            <a:extLst>
              <a:ext uri="{FF2B5EF4-FFF2-40B4-BE49-F238E27FC236}">
                <a16:creationId xmlns:a16="http://schemas.microsoft.com/office/drawing/2014/main" id="{EB1F4EAC-C3A5-4C36-0240-6D757FFE7965}"/>
              </a:ext>
            </a:extLst>
          </p:cNvPr>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7ED9D7E0-A551-63ED-24B5-232458D91B81}"/>
              </a:ext>
            </a:extLst>
          </p:cNvPr>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675" smtClean="0">
                <a:solidFill>
                  <a:schemeClr val="tx1">
                    <a:tint val="75000"/>
                  </a:schemeClr>
                </a:solidFill>
              </a:defRPr>
            </a:lvl1pPr>
          </a:lstStyle>
          <a:p>
            <a:pPr>
              <a:defRPr/>
            </a:pPr>
            <a:fld id="{D3223DD5-664B-458D-8F3C-1815188E6D6D}" type="slidenum">
              <a:rPr lang="en-GB"/>
              <a:pPr>
                <a:defRPr/>
              </a:pPr>
              <a:t>‹#›</a:t>
            </a:fld>
            <a:endParaRPr lang="en-GB"/>
          </a:p>
        </p:txBody>
      </p:sp>
    </p:spTree>
    <p:extLst>
      <p:ext uri="{BB962C8B-B14F-4D97-AF65-F5344CB8AC3E}">
        <p14:creationId xmlns:p14="http://schemas.microsoft.com/office/powerpoint/2010/main" val="757762249"/>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xStyles>
    <p:titleStyle>
      <a:lvl1pPr algn="ctr" defTabSz="514350" rtl="0" fontAlgn="base">
        <a:spcBef>
          <a:spcPct val="0"/>
        </a:spcBef>
        <a:spcAft>
          <a:spcPct val="0"/>
        </a:spcAft>
        <a:defRPr sz="2475" kern="1200">
          <a:solidFill>
            <a:schemeClr val="tx1"/>
          </a:solidFill>
          <a:latin typeface="+mj-lt"/>
          <a:ea typeface="+mj-ea"/>
          <a:cs typeface="+mj-cs"/>
        </a:defRPr>
      </a:lvl1pPr>
      <a:lvl2pPr algn="ctr" defTabSz="514350" rtl="0" fontAlgn="base">
        <a:spcBef>
          <a:spcPct val="0"/>
        </a:spcBef>
        <a:spcAft>
          <a:spcPct val="0"/>
        </a:spcAft>
        <a:defRPr sz="2475">
          <a:solidFill>
            <a:schemeClr val="tx1"/>
          </a:solidFill>
          <a:latin typeface="Calibri" panose="020F0502020204030204" pitchFamily="34" charset="0"/>
        </a:defRPr>
      </a:lvl2pPr>
      <a:lvl3pPr algn="ctr" defTabSz="514350" rtl="0" fontAlgn="base">
        <a:spcBef>
          <a:spcPct val="0"/>
        </a:spcBef>
        <a:spcAft>
          <a:spcPct val="0"/>
        </a:spcAft>
        <a:defRPr sz="2475">
          <a:solidFill>
            <a:schemeClr val="tx1"/>
          </a:solidFill>
          <a:latin typeface="Calibri" panose="020F0502020204030204" pitchFamily="34" charset="0"/>
        </a:defRPr>
      </a:lvl3pPr>
      <a:lvl4pPr algn="ctr" defTabSz="514350" rtl="0" fontAlgn="base">
        <a:spcBef>
          <a:spcPct val="0"/>
        </a:spcBef>
        <a:spcAft>
          <a:spcPct val="0"/>
        </a:spcAft>
        <a:defRPr sz="2475">
          <a:solidFill>
            <a:schemeClr val="tx1"/>
          </a:solidFill>
          <a:latin typeface="Calibri" panose="020F0502020204030204" pitchFamily="34" charset="0"/>
        </a:defRPr>
      </a:lvl4pPr>
      <a:lvl5pPr algn="ctr" defTabSz="514350" rtl="0" fontAlgn="base">
        <a:spcBef>
          <a:spcPct val="0"/>
        </a:spcBef>
        <a:spcAft>
          <a:spcPct val="0"/>
        </a:spcAft>
        <a:defRPr sz="2475">
          <a:solidFill>
            <a:schemeClr val="tx1"/>
          </a:solidFill>
          <a:latin typeface="Calibri" panose="020F0502020204030204" pitchFamily="34" charset="0"/>
        </a:defRPr>
      </a:lvl5pPr>
      <a:lvl6pPr marL="342900" algn="ctr" defTabSz="514350" rtl="0" fontAlgn="base">
        <a:spcBef>
          <a:spcPct val="0"/>
        </a:spcBef>
        <a:spcAft>
          <a:spcPct val="0"/>
        </a:spcAft>
        <a:defRPr sz="2475">
          <a:solidFill>
            <a:schemeClr val="tx1"/>
          </a:solidFill>
          <a:latin typeface="Calibri" panose="020F0502020204030204" pitchFamily="34" charset="0"/>
        </a:defRPr>
      </a:lvl6pPr>
      <a:lvl7pPr marL="685800" algn="ctr" defTabSz="514350" rtl="0" fontAlgn="base">
        <a:spcBef>
          <a:spcPct val="0"/>
        </a:spcBef>
        <a:spcAft>
          <a:spcPct val="0"/>
        </a:spcAft>
        <a:defRPr sz="2475">
          <a:solidFill>
            <a:schemeClr val="tx1"/>
          </a:solidFill>
          <a:latin typeface="Calibri" panose="020F0502020204030204" pitchFamily="34" charset="0"/>
        </a:defRPr>
      </a:lvl7pPr>
      <a:lvl8pPr marL="1028700" algn="ctr" defTabSz="514350" rtl="0" fontAlgn="base">
        <a:spcBef>
          <a:spcPct val="0"/>
        </a:spcBef>
        <a:spcAft>
          <a:spcPct val="0"/>
        </a:spcAft>
        <a:defRPr sz="2475">
          <a:solidFill>
            <a:schemeClr val="tx1"/>
          </a:solidFill>
          <a:latin typeface="Calibri" panose="020F0502020204030204" pitchFamily="34" charset="0"/>
        </a:defRPr>
      </a:lvl8pPr>
      <a:lvl9pPr marL="1371600" algn="ctr" defTabSz="514350" rtl="0" fontAlgn="base">
        <a:spcBef>
          <a:spcPct val="0"/>
        </a:spcBef>
        <a:spcAft>
          <a:spcPct val="0"/>
        </a:spcAft>
        <a:defRPr sz="2475">
          <a:solidFill>
            <a:schemeClr val="tx1"/>
          </a:solidFill>
          <a:latin typeface="Calibri" panose="020F0502020204030204" pitchFamily="34" charset="0"/>
        </a:defRPr>
      </a:lvl9pPr>
    </p:titleStyle>
    <p:bodyStyle>
      <a:lvl1pPr marL="192881" indent="-192881" algn="l" defTabSz="514350"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1pPr>
      <a:lvl2pPr marL="417910" indent="-160735" algn="l" defTabSz="514350" rtl="0" fontAlgn="base">
        <a:spcBef>
          <a:spcPct val="20000"/>
        </a:spcBef>
        <a:spcAft>
          <a:spcPct val="0"/>
        </a:spcAft>
        <a:buFont typeface="Arial" panose="020B0604020202020204" pitchFamily="34" charset="0"/>
        <a:buChar char="–"/>
        <a:defRPr sz="1575" kern="1200">
          <a:solidFill>
            <a:schemeClr val="tx1"/>
          </a:solidFill>
          <a:latin typeface="+mn-lt"/>
          <a:ea typeface="+mn-ea"/>
          <a:cs typeface="+mn-cs"/>
        </a:defRPr>
      </a:lvl2pPr>
      <a:lvl3pPr marL="642938" indent="-128588" algn="l" defTabSz="514350" rtl="0" fontAlgn="base">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900113" indent="-128588" algn="l" defTabSz="514350" rtl="0" fontAlgn="base">
        <a:spcBef>
          <a:spcPct val="20000"/>
        </a:spcBef>
        <a:spcAft>
          <a:spcPct val="0"/>
        </a:spcAft>
        <a:buFont typeface="Arial" panose="020B0604020202020204" pitchFamily="34" charset="0"/>
        <a:buChar char="–"/>
        <a:defRPr sz="1125" kern="1200">
          <a:solidFill>
            <a:schemeClr val="tx1"/>
          </a:solidFill>
          <a:latin typeface="+mn-lt"/>
          <a:ea typeface="+mn-ea"/>
          <a:cs typeface="+mn-cs"/>
        </a:defRPr>
      </a:lvl4pPr>
      <a:lvl5pPr marL="1157288" indent="-128588" algn="l" defTabSz="514350" rtl="0" fontAlgn="base">
        <a:spcBef>
          <a:spcPct val="20000"/>
        </a:spcBef>
        <a:spcAft>
          <a:spcPct val="0"/>
        </a:spcAft>
        <a:buFont typeface="Arial" panose="020B0604020202020204"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anose="020B0604020202020204"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anose="020B0604020202020204"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anose="020B0604020202020204"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anose="020B0604020202020204"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94A49-4275-82B3-802A-93B7D279351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0162A58-852C-D190-91B8-98D59AF58F9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7B248C-818E-FDE3-E358-DFE31AA05701}"/>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8DF5E1D4-C096-4026-87DC-B817528739F9}" type="datetimeFigureOut">
              <a:rPr lang="en-GB" smtClean="0"/>
              <a:t>12/01/2026</a:t>
            </a:fld>
            <a:endParaRPr lang="en-GB"/>
          </a:p>
        </p:txBody>
      </p:sp>
      <p:sp>
        <p:nvSpPr>
          <p:cNvPr id="5" name="Footer Placeholder 4">
            <a:extLst>
              <a:ext uri="{FF2B5EF4-FFF2-40B4-BE49-F238E27FC236}">
                <a16:creationId xmlns:a16="http://schemas.microsoft.com/office/drawing/2014/main" id="{98EACD61-8BF1-3C27-621D-F8ADAA4CACB8}"/>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9DFE865-BCA5-5BC7-F6B8-BC4C1D4BA0CF}"/>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45CA0354-1400-4990-A4AD-74A6998ACBE4}" type="slidenum">
              <a:rPr lang="en-GB" smtClean="0"/>
              <a:t>‹#›</a:t>
            </a:fld>
            <a:endParaRPr lang="en-GB"/>
          </a:p>
        </p:txBody>
      </p:sp>
    </p:spTree>
    <p:extLst>
      <p:ext uri="{BB962C8B-B14F-4D97-AF65-F5344CB8AC3E}">
        <p14:creationId xmlns:p14="http://schemas.microsoft.com/office/powerpoint/2010/main" val="300290081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1"/>
            <a:ext cx="8263350" cy="80406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solidFill>
                <a:schemeClr val="bg1"/>
              </a:solidFill>
            </a:endParaRP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52420"/>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1216" y="68175"/>
            <a:ext cx="559066" cy="189000"/>
          </a:xfrm>
          <a:prstGeom prst="rect">
            <a:avLst/>
          </a:prstGeom>
        </p:spPr>
      </p:pic>
    </p:spTree>
    <p:extLst>
      <p:ext uri="{BB962C8B-B14F-4D97-AF65-F5344CB8AC3E}">
        <p14:creationId xmlns:p14="http://schemas.microsoft.com/office/powerpoint/2010/main" val="293377953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2994" indent="-242994" algn="l" defTabSz="685783" rtl="0" eaLnBrk="1" latinLnBrk="0" hangingPunct="1">
        <a:lnSpc>
          <a:spcPts val="1388"/>
        </a:lnSpc>
        <a:spcBef>
          <a:spcPts val="0"/>
        </a:spcBef>
        <a:buSzPct val="120000"/>
        <a:buFontTx/>
        <a:buBlip>
          <a:blip r:embed="rId15"/>
        </a:buBlip>
        <a:defRPr sz="1125" kern="1200">
          <a:solidFill>
            <a:schemeClr val="tx1"/>
          </a:solidFill>
          <a:latin typeface="+mn-lt"/>
          <a:ea typeface="+mn-ea"/>
          <a:cs typeface="+mn-cs"/>
        </a:defRPr>
      </a:lvl3pPr>
      <a:lvl4pPr marL="242994" indent="-242994" algn="l" defTabSz="685783" rtl="0" eaLnBrk="1" latinLnBrk="0" hangingPunct="1">
        <a:lnSpc>
          <a:spcPts val="1388"/>
        </a:lnSpc>
        <a:spcBef>
          <a:spcPts val="0"/>
        </a:spcBef>
        <a:buSzPct val="120000"/>
        <a:buFontTx/>
        <a:buBlip>
          <a:blip r:embed="rId15"/>
        </a:buBlip>
        <a:defRPr sz="1125" kern="1200">
          <a:solidFill>
            <a:schemeClr val="tx1"/>
          </a:solidFill>
          <a:latin typeface="+mn-lt"/>
          <a:ea typeface="+mn-ea"/>
          <a:cs typeface="+mn-cs"/>
        </a:defRPr>
      </a:lvl4pPr>
      <a:lvl5pPr marL="242994" indent="-242994" algn="l" defTabSz="685783" rtl="0" eaLnBrk="1" latinLnBrk="0" hangingPunct="1">
        <a:lnSpc>
          <a:spcPts val="1388"/>
        </a:lnSpc>
        <a:spcBef>
          <a:spcPts val="0"/>
        </a:spcBef>
        <a:buSzPct val="120000"/>
        <a:buFontTx/>
        <a:buBlip>
          <a:blip r:embed="rId15"/>
        </a:buBlip>
        <a:defRPr sz="1125"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48318"/>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45362"/>
            <a:ext cx="6771236" cy="246221"/>
          </a:xfrm>
          <a:prstGeom prst="rect">
            <a:avLst/>
          </a:prstGeom>
          <a:noFill/>
        </p:spPr>
        <p:txBody>
          <a:bodyPr wrap="square" rtlCol="0">
            <a:spAutoFit/>
          </a:bodyPr>
          <a:lstStyle/>
          <a:p>
            <a:pPr algn="l"/>
            <a:r>
              <a:rPr lang="en-GB" sz="1000" b="0" noProof="0" dirty="0">
                <a:solidFill>
                  <a:schemeClr val="bg1"/>
                </a:solidFill>
              </a:rPr>
              <a:t>15 January 2026</a:t>
            </a:r>
          </a:p>
        </p:txBody>
      </p:sp>
    </p:spTree>
    <p:extLst>
      <p:ext uri="{BB962C8B-B14F-4D97-AF65-F5344CB8AC3E}">
        <p14:creationId xmlns:p14="http://schemas.microsoft.com/office/powerpoint/2010/main" val="650598849"/>
      </p:ext>
    </p:extLst>
  </p:cSld>
  <p:clrMap bg1="lt1" tx1="dk1" bg2="lt2" tx2="dk2" accent1="accent1" accent2="accent2" accent3="accent3" accent4="accent4" accent5="accent5" accent6="accent6" hlink="hlink" folHlink="folHlink"/>
  <p:sldLayoutIdLst>
    <p:sldLayoutId id="2147483780" r:id="rId1"/>
    <p:sldLayoutId id="2147483781" r:id="rId2"/>
  </p:sldLayoutIdLst>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pn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jpeg"/><Relationship Id="rId10" Type="http://schemas.openxmlformats.org/officeDocument/2006/relationships/hyperlink" Target="http://cern.ch/fcc" TargetMode="External"/><Relationship Id="rId4" Type="http://schemas.openxmlformats.org/officeDocument/2006/relationships/image" Target="../media/image11.pn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emf"/></Relationships>
</file>

<file path=ppt/slides/_rels/slide1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1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0.png"/><Relationship Id="rId1" Type="http://schemas.openxmlformats.org/officeDocument/2006/relationships/slideLayout" Target="../slideLayouts/slideLayout26.xml"/><Relationship Id="rId4" Type="http://schemas.openxmlformats.org/officeDocument/2006/relationships/image" Target="../media/image68.png"/></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6.xml"/><Relationship Id="rId5" Type="http://schemas.openxmlformats.org/officeDocument/2006/relationships/image" Target="../media/image72.png"/><Relationship Id="rId4" Type="http://schemas.openxmlformats.org/officeDocument/2006/relationships/image" Target="../media/image71.png"/></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20.png"/><Relationship Id="rId4" Type="http://schemas.openxmlformats.org/officeDocument/2006/relationships/image" Target="../media/image22.png"/></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6.xml"/><Relationship Id="rId6" Type="http://schemas.openxmlformats.org/officeDocument/2006/relationships/image" Target="../media/image73.tmp"/><Relationship Id="rId5" Type="http://schemas.openxmlformats.org/officeDocument/2006/relationships/image" Target="../media/image72.png"/><Relationship Id="rId4" Type="http://schemas.openxmlformats.org/officeDocument/2006/relationships/image" Target="../media/image71.pn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77.tmp"/><Relationship Id="rId2" Type="http://schemas.openxmlformats.org/officeDocument/2006/relationships/image" Target="../media/image76.png"/><Relationship Id="rId1" Type="http://schemas.openxmlformats.org/officeDocument/2006/relationships/slideLayout" Target="../slideLayouts/slideLayout26.xml"/><Relationship Id="rId4" Type="http://schemas.openxmlformats.org/officeDocument/2006/relationships/image" Target="../media/image78.png"/></Relationships>
</file>

<file path=ppt/slides/_rels/slide23.xml.rels><?xml version="1.0" encoding="UTF-8" standalone="yes"?>
<Relationships xmlns="http://schemas.openxmlformats.org/package/2006/relationships"><Relationship Id="rId3" Type="http://schemas.openxmlformats.org/officeDocument/2006/relationships/image" Target="../media/image80.tmp"/><Relationship Id="rId2" Type="http://schemas.openxmlformats.org/officeDocument/2006/relationships/image" Target="../media/image79.tmp"/><Relationship Id="rId1" Type="http://schemas.openxmlformats.org/officeDocument/2006/relationships/slideLayout" Target="../slideLayouts/slideLayout26.xml"/><Relationship Id="rId5" Type="http://schemas.openxmlformats.org/officeDocument/2006/relationships/image" Target="../media/image82.png"/><Relationship Id="rId4" Type="http://schemas.openxmlformats.org/officeDocument/2006/relationships/image" Target="../media/image81.emf"/></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7.xml"/><Relationship Id="rId1" Type="http://schemas.openxmlformats.org/officeDocument/2006/relationships/slideLayout" Target="../slideLayouts/slideLayout28.xml"/><Relationship Id="rId6" Type="http://schemas.openxmlformats.org/officeDocument/2006/relationships/image" Target="../media/image87.png"/><Relationship Id="rId5" Type="http://schemas.openxmlformats.org/officeDocument/2006/relationships/image" Target="../media/image860.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xml"/><Relationship Id="rId1" Type="http://schemas.openxmlformats.org/officeDocument/2006/relationships/slideLayout" Target="../slideLayouts/slideLayout27.xml"/><Relationship Id="rId5" Type="http://schemas.openxmlformats.org/officeDocument/2006/relationships/image" Target="../media/image90.png"/><Relationship Id="rId4" Type="http://schemas.openxmlformats.org/officeDocument/2006/relationships/image" Target="../media/image89.png"/></Relationships>
</file>

<file path=ppt/slides/_rels/slide27.xml.rels><?xml version="1.0" encoding="UTF-8" standalone="yes"?>
<Relationships xmlns="http://schemas.openxmlformats.org/package/2006/relationships"><Relationship Id="rId3" Type="http://schemas.openxmlformats.org/officeDocument/2006/relationships/image" Target="../media/image840.png"/><Relationship Id="rId7" Type="http://schemas.openxmlformats.org/officeDocument/2006/relationships/image" Target="../media/image94.png"/><Relationship Id="rId2" Type="http://schemas.openxmlformats.org/officeDocument/2006/relationships/notesSlide" Target="../notesSlides/notesSlide9.xml"/><Relationship Id="rId1" Type="http://schemas.openxmlformats.org/officeDocument/2006/relationships/slideLayout" Target="../slideLayouts/slideLayout27.xml"/><Relationship Id="rId6" Type="http://schemas.openxmlformats.org/officeDocument/2006/relationships/image" Target="../media/image93.png"/><Relationship Id="rId5" Type="http://schemas.openxmlformats.org/officeDocument/2006/relationships/image" Target="../media/image92.jpg"/><Relationship Id="rId4" Type="http://schemas.openxmlformats.org/officeDocument/2006/relationships/image" Target="../media/image91.png"/></Relationships>
</file>

<file path=ppt/slides/_rels/slide28.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6.png"/><Relationship Id="rId7" Type="http://schemas.openxmlformats.org/officeDocument/2006/relationships/image" Target="../media/image103.png"/><Relationship Id="rId2" Type="http://schemas.openxmlformats.org/officeDocument/2006/relationships/image" Target="../media/image95.png"/><Relationship Id="rId1" Type="http://schemas.openxmlformats.org/officeDocument/2006/relationships/slideLayout" Target="../slideLayouts/slideLayout26.xml"/><Relationship Id="rId6" Type="http://schemas.openxmlformats.org/officeDocument/2006/relationships/image" Target="../media/image102.png"/><Relationship Id="rId5" Type="http://schemas.openxmlformats.org/officeDocument/2006/relationships/image" Target="../media/image98.png"/><Relationship Id="rId4" Type="http://schemas.openxmlformats.org/officeDocument/2006/relationships/image" Target="../media/image97.png"/><Relationship Id="rId9" Type="http://schemas.openxmlformats.org/officeDocument/2006/relationships/image" Target="../media/image105.png"/></Relationships>
</file>

<file path=ppt/slides/_rels/slide2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9.xml"/><Relationship Id="rId5" Type="http://schemas.openxmlformats.org/officeDocument/2006/relationships/image" Target="../media/image87.png"/><Relationship Id="rId4" Type="http://schemas.openxmlformats.org/officeDocument/2006/relationships/image" Target="../media/image101.png"/></Relationships>
</file>

<file path=ppt/slides/_rels/slide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106.png"/><Relationship Id="rId7" Type="http://schemas.openxmlformats.org/officeDocument/2006/relationships/image" Target="../media/image109.jpeg"/><Relationship Id="rId2" Type="http://schemas.openxmlformats.org/officeDocument/2006/relationships/image" Target="../media/image102.jpeg"/><Relationship Id="rId1" Type="http://schemas.openxmlformats.org/officeDocument/2006/relationships/slideLayout" Target="../slideLayouts/slideLayout28.xml"/><Relationship Id="rId6" Type="http://schemas.openxmlformats.org/officeDocument/2006/relationships/image" Target="../media/image5.png"/><Relationship Id="rId11" Type="http://schemas.openxmlformats.org/officeDocument/2006/relationships/image" Target="../media/image113.png"/><Relationship Id="rId5" Type="http://schemas.openxmlformats.org/officeDocument/2006/relationships/image" Target="../media/image108.emf"/><Relationship Id="rId10" Type="http://schemas.openxmlformats.org/officeDocument/2006/relationships/image" Target="../media/image112.png"/><Relationship Id="rId4" Type="http://schemas.openxmlformats.org/officeDocument/2006/relationships/image" Target="../media/image107.png"/><Relationship Id="rId9" Type="http://schemas.openxmlformats.org/officeDocument/2006/relationships/image" Target="../media/image111.jpeg"/></Relationships>
</file>

<file path=ppt/slides/_rels/slide3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32.png"/><Relationship Id="rId1" Type="http://schemas.openxmlformats.org/officeDocument/2006/relationships/slideLayout" Target="../slideLayouts/slideLayout28.xml"/><Relationship Id="rId4" Type="http://schemas.openxmlformats.org/officeDocument/2006/relationships/image" Target="../media/image115.png"/></Relationships>
</file>

<file path=ppt/slides/_rels/slide32.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png"/><Relationship Id="rId1" Type="http://schemas.openxmlformats.org/officeDocument/2006/relationships/slideLayout" Target="../slideLayouts/slideLayout26.xml"/><Relationship Id="rId5" Type="http://schemas.openxmlformats.org/officeDocument/2006/relationships/image" Target="../media/image119.png"/><Relationship Id="rId4" Type="http://schemas.openxmlformats.org/officeDocument/2006/relationships/image" Target="../media/image118.png"/></Relationships>
</file>

<file path=ppt/slides/_rels/slide3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0.xml"/><Relationship Id="rId1" Type="http://schemas.openxmlformats.org/officeDocument/2006/relationships/slideLayout" Target="../slideLayouts/slideLayout26.xml"/><Relationship Id="rId5" Type="http://schemas.openxmlformats.org/officeDocument/2006/relationships/image" Target="../media/image121.png"/><Relationship Id="rId4" Type="http://schemas.openxmlformats.org/officeDocument/2006/relationships/image" Target="../media/image1130.png"/></Relationships>
</file>

<file path=ppt/slides/_rels/slide34.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3.png"/><Relationship Id="rId7" Type="http://schemas.openxmlformats.org/officeDocument/2006/relationships/image" Target="../media/image126.jpg"/><Relationship Id="rId2" Type="http://schemas.openxmlformats.org/officeDocument/2006/relationships/image" Target="../media/image122.png"/><Relationship Id="rId1" Type="http://schemas.openxmlformats.org/officeDocument/2006/relationships/slideLayout" Target="../slideLayouts/slideLayout26.xml"/><Relationship Id="rId6" Type="http://schemas.openxmlformats.org/officeDocument/2006/relationships/image" Target="../media/image125.emf"/><Relationship Id="rId5" Type="http://schemas.openxmlformats.org/officeDocument/2006/relationships/image" Target="../media/image107.png"/><Relationship Id="rId4" Type="http://schemas.openxmlformats.org/officeDocument/2006/relationships/image" Target="../media/image124.png"/><Relationship Id="rId9" Type="http://schemas.openxmlformats.org/officeDocument/2006/relationships/image" Target="../media/image128.png"/></Relationships>
</file>

<file path=ppt/slides/_rels/slide35.xml.rels><?xml version="1.0" encoding="UTF-8" standalone="yes"?>
<Relationships xmlns="http://schemas.openxmlformats.org/package/2006/relationships"><Relationship Id="rId3" Type="http://schemas.openxmlformats.org/officeDocument/2006/relationships/hyperlink" Target="http://dx.doi.org/10.17181/CERN.BSP4.H8ED" TargetMode="External"/><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134.png"/></Relationships>
</file>

<file path=ppt/slides/_rels/slide39.xml.rels><?xml version="1.0" encoding="UTF-8" standalone="yes"?>
<Relationships xmlns="http://schemas.openxmlformats.org/package/2006/relationships"><Relationship Id="rId8" Type="http://schemas.openxmlformats.org/officeDocument/2006/relationships/image" Target="../media/image140.svg"/><Relationship Id="rId3" Type="http://schemas.openxmlformats.org/officeDocument/2006/relationships/image" Target="../media/image135.png"/><Relationship Id="rId7" Type="http://schemas.openxmlformats.org/officeDocument/2006/relationships/image" Target="../media/image139.png"/><Relationship Id="rId12" Type="http://schemas.openxmlformats.org/officeDocument/2006/relationships/image" Target="../media/image143.png"/><Relationship Id="rId2" Type="http://schemas.openxmlformats.org/officeDocument/2006/relationships/notesSlide" Target="../notesSlides/notesSlide13.xml"/><Relationship Id="rId1" Type="http://schemas.openxmlformats.org/officeDocument/2006/relationships/slideLayout" Target="../slideLayouts/slideLayout26.xml"/><Relationship Id="rId6" Type="http://schemas.openxmlformats.org/officeDocument/2006/relationships/image" Target="../media/image138.png"/><Relationship Id="rId11" Type="http://schemas.microsoft.com/office/2007/relationships/hdphoto" Target="../media/hdphoto2.wdp"/><Relationship Id="rId5" Type="http://schemas.openxmlformats.org/officeDocument/2006/relationships/image" Target="../media/image137.png"/><Relationship Id="rId10" Type="http://schemas.openxmlformats.org/officeDocument/2006/relationships/image" Target="../media/image142.png"/><Relationship Id="rId4" Type="http://schemas.openxmlformats.org/officeDocument/2006/relationships/image" Target="../media/image136.jpeg"/><Relationship Id="rId9" Type="http://schemas.openxmlformats.org/officeDocument/2006/relationships/image" Target="../media/image141.jpeg"/></Relationships>
</file>

<file path=ppt/slides/_rels/slide4.xml.rels><?xml version="1.0" encoding="UTF-8" standalone="yes"?>
<Relationships xmlns="http://schemas.openxmlformats.org/package/2006/relationships"><Relationship Id="rId8" Type="http://schemas.openxmlformats.org/officeDocument/2006/relationships/image" Target="../media/image26.tiff"/><Relationship Id="rId3" Type="http://schemas.openxmlformats.org/officeDocument/2006/relationships/hyperlink" Target="https://link.springer.com/article/10.1140/epjst/e2019-900045-4" TargetMode="External"/><Relationship Id="rId7" Type="http://schemas.openxmlformats.org/officeDocument/2006/relationships/image" Target="../media/image25.png"/><Relationship Id="rId2" Type="http://schemas.openxmlformats.org/officeDocument/2006/relationships/hyperlink" Target="https://link.springer.com/article/10.1140/epjc/s10052-019-6904-3" TargetMode="Externa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hyperlink" Target="https://link.springer.com/article/10.1140/epjst/e2019-900088-6" TargetMode="External"/><Relationship Id="rId10" Type="http://schemas.openxmlformats.org/officeDocument/2006/relationships/image" Target="../media/image28.png"/><Relationship Id="rId4" Type="http://schemas.openxmlformats.org/officeDocument/2006/relationships/hyperlink" Target="https://link.springer.com/article/10.1140/epjst/e2019-900087-0" TargetMode="External"/><Relationship Id="rId9" Type="http://schemas.openxmlformats.org/officeDocument/2006/relationships/image" Target="../media/image27.png"/></Relationships>
</file>

<file path=ppt/slides/_rels/slide40.xml.rels><?xml version="1.0" encoding="UTF-8" standalone="yes"?>
<Relationships xmlns="http://schemas.openxmlformats.org/package/2006/relationships"><Relationship Id="rId3" Type="http://schemas.openxmlformats.org/officeDocument/2006/relationships/image" Target="../media/image145.jpg"/><Relationship Id="rId2" Type="http://schemas.openxmlformats.org/officeDocument/2006/relationships/image" Target="../media/image144.jpg"/><Relationship Id="rId1" Type="http://schemas.openxmlformats.org/officeDocument/2006/relationships/slideLayout" Target="../slideLayouts/slideLayout60.xml"/><Relationship Id="rId4" Type="http://schemas.openxmlformats.org/officeDocument/2006/relationships/image" Target="../media/image146.PNG"/></Relationships>
</file>

<file path=ppt/slides/_rels/slide41.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149.jpg"/><Relationship Id="rId2" Type="http://schemas.openxmlformats.org/officeDocument/2006/relationships/image" Target="../media/image148.png"/><Relationship Id="rId1" Type="http://schemas.openxmlformats.org/officeDocument/2006/relationships/slideLayout" Target="../slideLayouts/slideLayout19.xml"/><Relationship Id="rId4" Type="http://schemas.openxmlformats.org/officeDocument/2006/relationships/image" Target="../media/image150.png"/></Relationships>
</file>

<file path=ppt/slides/_rels/slide43.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49.xml"/><Relationship Id="rId4" Type="http://schemas.openxmlformats.org/officeDocument/2006/relationships/image" Target="../media/image153.png"/></Relationships>
</file>

<file path=ppt/slides/_rels/slide44.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hyperlink" Target="https://cds.cern.ch/record/2948315/files/c-e-3947-Rev_Council%20conclusions%20on%20FCC%20feasibility%20study%20Nov%2025.pdf" TargetMode="External"/><Relationship Id="rId1" Type="http://schemas.openxmlformats.org/officeDocument/2006/relationships/slideLayout" Target="../slideLayouts/slideLayout2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hyperlink" Target="https://doi.org/10.1140/epjc/s10052-025-15077-x" TargetMode="External"/><Relationship Id="rId3" Type="http://schemas.openxmlformats.org/officeDocument/2006/relationships/image" Target="../media/image31.jp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hyperlink" Target="https://indico.cern.ch/event/1534205/" TargetMode="External"/><Relationship Id="rId5" Type="http://schemas.openxmlformats.org/officeDocument/2006/relationships/image" Target="../media/image33.png"/><Relationship Id="rId10" Type="http://schemas.openxmlformats.org/officeDocument/2006/relationships/hyperlink" Target="https://doi.org/10.1140/epjs/s11734-025-01958-5" TargetMode="External"/><Relationship Id="rId4" Type="http://schemas.openxmlformats.org/officeDocument/2006/relationships/image" Target="../media/image32.png"/><Relationship Id="rId9" Type="http://schemas.openxmlformats.org/officeDocument/2006/relationships/hyperlink" Target="https://doi.org/10.1140/epjs/s11734-025-01967-4"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1.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54.xml"/></Relationships>
</file>

<file path=ppt/slides/_rels/slide56.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58.xml.rels><?xml version="1.0" encoding="UTF-8" standalone="yes"?>
<Relationships xmlns="http://schemas.openxmlformats.org/package/2006/relationships"><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png"/><Relationship Id="rId1" Type="http://schemas.openxmlformats.org/officeDocument/2006/relationships/slideLayout" Target="../slideLayouts/slideLayout28.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5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jpg"/><Relationship Id="rId1" Type="http://schemas.openxmlformats.org/officeDocument/2006/relationships/slideLayout" Target="../slideLayouts/slideLayout1.xml"/><Relationship Id="rId5" Type="http://schemas.openxmlformats.org/officeDocument/2006/relationships/image" Target="../media/image170.png"/><Relationship Id="rId4" Type="http://schemas.openxmlformats.org/officeDocument/2006/relationships/image" Target="../media/image169.png"/></Relationships>
</file>

<file path=ppt/slides/_rels/slide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08.png"/><Relationship Id="rId1" Type="http://schemas.openxmlformats.org/officeDocument/2006/relationships/slideLayout" Target="../slideLayouts/slideLayout29.xml"/><Relationship Id="rId5" Type="http://schemas.openxmlformats.org/officeDocument/2006/relationships/image" Target="../media/image173.png"/><Relationship Id="rId4" Type="http://schemas.openxmlformats.org/officeDocument/2006/relationships/image" Target="../media/image172.jpg"/></Relationships>
</file>

<file path=ppt/slides/_rels/slide61.xml.rels><?xml version="1.0" encoding="UTF-8" standalone="yes"?>
<Relationships xmlns="http://schemas.openxmlformats.org/package/2006/relationships"><Relationship Id="rId3" Type="http://schemas.openxmlformats.org/officeDocument/2006/relationships/image" Target="../media/image1131.png"/><Relationship Id="rId7" Type="http://schemas.openxmlformats.org/officeDocument/2006/relationships/image" Target="../media/image173.png"/><Relationship Id="rId2" Type="http://schemas.openxmlformats.org/officeDocument/2006/relationships/image" Target="../media/image174.png"/><Relationship Id="rId1" Type="http://schemas.openxmlformats.org/officeDocument/2006/relationships/slideLayout" Target="../slideLayouts/slideLayout26.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140.png"/></Relationships>
</file>

<file path=ppt/slides/_rels/slide62.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2.xml"/><Relationship Id="rId5" Type="http://schemas.openxmlformats.org/officeDocument/2006/relationships/image" Target="../media/image179.png"/><Relationship Id="rId4" Type="http://schemas.openxmlformats.org/officeDocument/2006/relationships/image" Target="../media/image1530.png"/></Relationships>
</file>

<file path=ppt/slides/_rels/slide63.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40.jpg"/><Relationship Id="rId5" Type="http://schemas.openxmlformats.org/officeDocument/2006/relationships/image" Target="../media/image39.jpg"/><Relationship Id="rId10" Type="http://schemas.openxmlformats.org/officeDocument/2006/relationships/image" Target="../media/image44.jpg"/><Relationship Id="rId4" Type="http://schemas.openxmlformats.org/officeDocument/2006/relationships/image" Target="../media/image38.jpg"/><Relationship Id="rId9"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3"/>
          <a:srcRect b="19348"/>
          <a:stretch>
            <a:fillRect/>
          </a:stretch>
        </p:blipFill>
        <p:spPr>
          <a:xfrm>
            <a:off x="0" y="-48128"/>
            <a:ext cx="9206116" cy="5191628"/>
          </a:xfrm>
          <a:prstGeom prst="rect">
            <a:avLst/>
          </a:prstGeom>
          <a:ln w="12700">
            <a:miter lim="400000"/>
          </a:ln>
        </p:spPr>
      </p:pic>
      <p:sp>
        <p:nvSpPr>
          <p:cNvPr id="98" name="TextBox 2"/>
          <p:cNvSpPr txBox="1"/>
          <p:nvPr/>
        </p:nvSpPr>
        <p:spPr>
          <a:xfrm>
            <a:off x="6712524" y="4948014"/>
            <a:ext cx="1176923" cy="253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4289" rIns="34289">
            <a:spAutoFit/>
          </a:bodyPr>
          <a:lstStyle>
            <a:lvl1pPr defTabSz="457200">
              <a:defRPr sz="1400"/>
            </a:lvl1pPr>
          </a:lstStyle>
          <a:p>
            <a:pPr defTabSz="342900">
              <a:defRPr/>
            </a:pPr>
            <a:r>
              <a:rPr sz="1050">
                <a:solidFill>
                  <a:prstClr val="black"/>
                </a:solidFill>
                <a:latin typeface="Calibri" panose="020F0502020204030204"/>
              </a:rPr>
              <a:t>photo: J. Wenninger</a:t>
            </a:r>
          </a:p>
        </p:txBody>
      </p:sp>
      <p:sp>
        <p:nvSpPr>
          <p:cNvPr id="99" name="Rectangle 43"/>
          <p:cNvSpPr txBox="1"/>
          <p:nvPr/>
        </p:nvSpPr>
        <p:spPr>
          <a:xfrm>
            <a:off x="286572" y="4694714"/>
            <a:ext cx="6537138" cy="5078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defTabSz="685800">
              <a:defRPr sz="1200" i="1">
                <a:solidFill>
                  <a:srgbClr val="FFE699"/>
                </a:solidFill>
              </a:defRPr>
            </a:pPr>
            <a:r>
              <a:rPr sz="900" i="1">
                <a:solidFill>
                  <a:srgbClr val="FFE699"/>
                </a:solidFill>
                <a:latin typeface="Calibri" panose="020F0502020204030204"/>
              </a:rPr>
              <a:t>Work supported by the </a:t>
            </a:r>
            <a:r>
              <a:rPr sz="900" b="1" i="1">
                <a:solidFill>
                  <a:srgbClr val="FFE699"/>
                </a:solidFill>
                <a:latin typeface="Calibri" panose="020F0502020204030204"/>
              </a:rPr>
              <a:t>European Commission </a:t>
            </a:r>
            <a:r>
              <a:rPr sz="900" i="1">
                <a:solidFill>
                  <a:srgbClr val="FFE699"/>
                </a:solidFill>
                <a:latin typeface="Calibri" panose="020F0502020204030204"/>
              </a:rPr>
              <a:t>under the </a:t>
            </a:r>
            <a:r>
              <a:rPr sz="900" b="1" i="1">
                <a:solidFill>
                  <a:srgbClr val="FFE699"/>
                </a:solidFill>
                <a:latin typeface="Calibri" panose="020F0502020204030204"/>
              </a:rPr>
              <a:t>HORIZON 2020 projects EuroCirCol</a:t>
            </a:r>
            <a:r>
              <a:rPr sz="900" i="1">
                <a:solidFill>
                  <a:srgbClr val="FFE699"/>
                </a:solidFill>
                <a:latin typeface="Calibri" panose="020F0502020204030204"/>
              </a:rPr>
              <a:t>, grant agreement 654305; </a:t>
            </a:r>
            <a:r>
              <a:rPr sz="900" b="1" i="1">
                <a:solidFill>
                  <a:srgbClr val="FFE699"/>
                </a:solidFill>
                <a:latin typeface="Calibri" panose="020F0502020204030204"/>
              </a:rPr>
              <a:t>EASITrain, </a:t>
            </a:r>
            <a:r>
              <a:rPr sz="900" i="1">
                <a:solidFill>
                  <a:srgbClr val="FFE699"/>
                </a:solidFill>
                <a:latin typeface="Calibri" panose="020F0502020204030204"/>
              </a:rPr>
              <a:t>grant agreement no. 764879; </a:t>
            </a:r>
            <a:r>
              <a:rPr sz="900" b="1" i="1">
                <a:solidFill>
                  <a:srgbClr val="FFE699"/>
                </a:solidFill>
                <a:latin typeface="Calibri" panose="020F0502020204030204"/>
              </a:rPr>
              <a:t>iFAST</a:t>
            </a:r>
            <a:r>
              <a:rPr sz="900" i="1">
                <a:solidFill>
                  <a:srgbClr val="FFE699"/>
                </a:solidFill>
                <a:latin typeface="Calibri" panose="020F0502020204030204"/>
              </a:rPr>
              <a:t>, grant agreement 101004730, </a:t>
            </a:r>
            <a:r>
              <a:rPr sz="900" b="1" i="1">
                <a:solidFill>
                  <a:srgbClr val="FFE699"/>
                </a:solidFill>
                <a:latin typeface="Calibri" panose="020F0502020204030204"/>
              </a:rPr>
              <a:t>FCCIS</a:t>
            </a:r>
            <a:r>
              <a:rPr sz="900" i="1">
                <a:solidFill>
                  <a:srgbClr val="FFE699"/>
                </a:solidFill>
                <a:latin typeface="Calibri" panose="020F0502020204030204"/>
              </a:rPr>
              <a:t>, grant agreement 951754; </a:t>
            </a:r>
            <a:r>
              <a:rPr sz="900" b="1" i="1">
                <a:solidFill>
                  <a:srgbClr val="FFE699"/>
                </a:solidFill>
                <a:latin typeface="Calibri" panose="020F0502020204030204"/>
              </a:rPr>
              <a:t>E-JADE,</a:t>
            </a:r>
            <a:r>
              <a:rPr sz="900" i="1">
                <a:solidFill>
                  <a:srgbClr val="FFE699"/>
                </a:solidFill>
                <a:latin typeface="Calibri" panose="020F0502020204030204"/>
              </a:rPr>
              <a:t> contract no. 645479; </a:t>
            </a:r>
            <a:r>
              <a:rPr sz="900" b="1" i="1">
                <a:solidFill>
                  <a:srgbClr val="FFE699"/>
                </a:solidFill>
                <a:latin typeface="Calibri" panose="020F0502020204030204"/>
              </a:rPr>
              <a:t>EAJADE</a:t>
            </a:r>
            <a:r>
              <a:rPr sz="900" i="1">
                <a:solidFill>
                  <a:srgbClr val="FFE699"/>
                </a:solidFill>
                <a:latin typeface="Calibri" panose="020F0502020204030204"/>
              </a:rPr>
              <a:t>,  contract number 101086276; and by the Swiss </a:t>
            </a:r>
            <a:r>
              <a:rPr sz="900" b="1" i="1">
                <a:solidFill>
                  <a:srgbClr val="FFE699"/>
                </a:solidFill>
                <a:latin typeface="Calibri" panose="020F0502020204030204"/>
              </a:rPr>
              <a:t>CHART </a:t>
            </a:r>
            <a:r>
              <a:rPr sz="900" i="1">
                <a:solidFill>
                  <a:srgbClr val="FFE699"/>
                </a:solidFill>
                <a:latin typeface="Calibri" panose="020F0502020204030204"/>
              </a:rPr>
              <a:t>program</a:t>
            </a:r>
          </a:p>
        </p:txBody>
      </p:sp>
      <p:grpSp>
        <p:nvGrpSpPr>
          <p:cNvPr id="102" name="Picture 44"/>
          <p:cNvGrpSpPr/>
          <p:nvPr/>
        </p:nvGrpSpPr>
        <p:grpSpPr>
          <a:xfrm>
            <a:off x="7033476" y="4734006"/>
            <a:ext cx="2110525" cy="329425"/>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34289" tIns="34289" rIns="34289" bIns="34289" numCol="1" anchor="ctr">
              <a:noAutofit/>
            </a:bodyPr>
            <a:lstStyle/>
            <a:p>
              <a:pPr defTabSz="685800">
                <a:defRPr/>
              </a:pPr>
              <a:endParaRPr>
                <a:solidFill>
                  <a:prstClr val="black"/>
                </a:solidFill>
                <a:latin typeface="Calibri" panose="020F0502020204030204"/>
              </a:endParaRPr>
            </a:p>
          </p:txBody>
        </p:sp>
        <p:pic>
          <p:nvPicPr>
            <p:cNvPr id="101" name="image2.png" descr="image2.png"/>
            <p:cNvPicPr>
              <a:picLocks noChangeAspect="1"/>
            </p:cNvPicPr>
            <p:nvPr/>
          </p:nvPicPr>
          <p:blipFill>
            <a:blip r:embed="rId4"/>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30899" y="4137498"/>
            <a:ext cx="9013102" cy="544663"/>
          </a:xfrm>
          <a:prstGeom prst="rect">
            <a:avLst/>
          </a:prstGeom>
          <a:solidFill>
            <a:srgbClr val="FFFFFF"/>
          </a:solidFill>
          <a:ln w="12700">
            <a:miter lim="400000"/>
          </a:ln>
        </p:spPr>
        <p:txBody>
          <a:bodyPr lIns="34289" rIns="34289"/>
          <a:lstStyle/>
          <a:p>
            <a:pPr defTabSz="685800">
              <a:defRPr/>
            </a:pPr>
            <a:endParaRPr>
              <a:solidFill>
                <a:prstClr val="black"/>
              </a:solidFill>
              <a:latin typeface="Calibri" panose="020F0502020204030204"/>
            </a:endParaRPr>
          </a:p>
        </p:txBody>
      </p:sp>
      <p:pic>
        <p:nvPicPr>
          <p:cNvPr id="104" name="Picture 47" descr="Picture 47"/>
          <p:cNvPicPr>
            <a:picLocks noChangeAspect="1"/>
          </p:cNvPicPr>
          <p:nvPr/>
        </p:nvPicPr>
        <p:blipFill>
          <a:blip r:embed="rId5"/>
          <a:stretch>
            <a:fillRect/>
          </a:stretch>
        </p:blipFill>
        <p:spPr>
          <a:xfrm>
            <a:off x="1852323" y="4150436"/>
            <a:ext cx="976645" cy="470237"/>
          </a:xfrm>
          <a:prstGeom prst="rect">
            <a:avLst/>
          </a:prstGeom>
          <a:ln w="12700">
            <a:miter lim="400000"/>
          </a:ln>
        </p:spPr>
      </p:pic>
      <p:pic>
        <p:nvPicPr>
          <p:cNvPr id="105" name="Picture 48" descr="Picture 48"/>
          <p:cNvPicPr>
            <a:picLocks noChangeAspect="1"/>
          </p:cNvPicPr>
          <p:nvPr/>
        </p:nvPicPr>
        <p:blipFill>
          <a:blip r:embed="rId6"/>
          <a:stretch>
            <a:fillRect/>
          </a:stretch>
        </p:blipFill>
        <p:spPr>
          <a:xfrm>
            <a:off x="3100904" y="4145524"/>
            <a:ext cx="737696" cy="480061"/>
          </a:xfrm>
          <a:prstGeom prst="rect">
            <a:avLst/>
          </a:prstGeom>
          <a:ln w="12700">
            <a:miter lim="400000"/>
          </a:ln>
        </p:spPr>
      </p:pic>
      <p:pic>
        <p:nvPicPr>
          <p:cNvPr id="106" name="Picture 50" descr="Picture 50"/>
          <p:cNvPicPr>
            <a:picLocks noChangeAspect="1"/>
          </p:cNvPicPr>
          <p:nvPr/>
        </p:nvPicPr>
        <p:blipFill>
          <a:blip r:embed="rId7"/>
          <a:srcRect l="23997" t="16876" r="24262" b="24372"/>
          <a:stretch>
            <a:fillRect/>
          </a:stretch>
        </p:blipFill>
        <p:spPr>
          <a:xfrm>
            <a:off x="4946673" y="4145495"/>
            <a:ext cx="318407" cy="480061"/>
          </a:xfrm>
          <a:prstGeom prst="rect">
            <a:avLst/>
          </a:prstGeom>
          <a:ln w="12700">
            <a:miter lim="400000"/>
          </a:ln>
        </p:spPr>
      </p:pic>
      <p:pic>
        <p:nvPicPr>
          <p:cNvPr id="107" name="Picture 51" descr="Picture 51"/>
          <p:cNvPicPr>
            <a:picLocks noChangeAspect="1"/>
          </p:cNvPicPr>
          <p:nvPr/>
        </p:nvPicPr>
        <p:blipFill>
          <a:blip r:embed="rId8"/>
          <a:stretch>
            <a:fillRect/>
          </a:stretch>
        </p:blipFill>
        <p:spPr>
          <a:xfrm>
            <a:off x="280544" y="4189213"/>
            <a:ext cx="1214455" cy="429971"/>
          </a:xfrm>
          <a:prstGeom prst="rect">
            <a:avLst/>
          </a:prstGeom>
          <a:ln w="12700">
            <a:miter lim="400000"/>
          </a:ln>
        </p:spPr>
      </p:pic>
      <p:grpSp>
        <p:nvGrpSpPr>
          <p:cNvPr id="110" name="Picture 52"/>
          <p:cNvGrpSpPr/>
          <p:nvPr/>
        </p:nvGrpSpPr>
        <p:grpSpPr>
          <a:xfrm>
            <a:off x="8603772" y="4202286"/>
            <a:ext cx="450769" cy="48006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34289" tIns="34289" rIns="34289" bIns="34289" numCol="1" anchor="ctr">
              <a:noAutofit/>
            </a:bodyPr>
            <a:lstStyle/>
            <a:p>
              <a:pPr defTabSz="685800">
                <a:defRPr/>
              </a:pPr>
              <a:endParaRPr>
                <a:solidFill>
                  <a:prstClr val="black"/>
                </a:solidFill>
                <a:latin typeface="Calibri" panose="020F0502020204030204"/>
              </a:endParaRPr>
            </a:p>
          </p:txBody>
        </p:sp>
        <p:pic>
          <p:nvPicPr>
            <p:cNvPr id="109" name="image8.png" descr="image8.png"/>
            <p:cNvPicPr>
              <a:picLocks noChangeAspect="1"/>
            </p:cNvPicPr>
            <p:nvPr/>
          </p:nvPicPr>
          <p:blipFill>
            <a:blip r:embed="rId9"/>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7126338" y="4316699"/>
            <a:ext cx="1326258" cy="300082"/>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4289" rIns="34289">
            <a:spAutoFit/>
          </a:bodyPr>
          <a:lstStyle>
            <a:lvl1pPr>
              <a:defRPr u="sng">
                <a:solidFill>
                  <a:srgbClr val="0563C1"/>
                </a:solidFill>
                <a:uFill>
                  <a:solidFill>
                    <a:srgbClr val="0563C1"/>
                  </a:solidFill>
                </a:uFill>
                <a:hlinkClick r:id="" action="ppaction://noaction"/>
              </a:defRPr>
            </a:lvl1pPr>
          </a:lstStyle>
          <a:p>
            <a:pPr defTabSz="685800">
              <a:defRPr>
                <a:solidFill>
                  <a:srgbClr val="FFFFFF"/>
                </a:solidFill>
                <a:uFillTx/>
              </a:defRPr>
            </a:pPr>
            <a:r>
              <a:rPr>
                <a:latin typeface="Calibri" panose="020F0502020204030204"/>
                <a:hlinkClick r:id="rId10"/>
              </a:rPr>
              <a:t>http://cern.ch/fcc</a:t>
            </a:r>
          </a:p>
        </p:txBody>
      </p:sp>
      <p:pic>
        <p:nvPicPr>
          <p:cNvPr id="112" name="Picture 4" descr="Picture 4"/>
          <p:cNvPicPr>
            <a:picLocks noChangeAspect="1"/>
          </p:cNvPicPr>
          <p:nvPr/>
        </p:nvPicPr>
        <p:blipFill>
          <a:blip r:embed="rId11"/>
          <a:stretch>
            <a:fillRect/>
          </a:stretch>
        </p:blipFill>
        <p:spPr>
          <a:xfrm>
            <a:off x="3952632" y="4134639"/>
            <a:ext cx="814702" cy="501832"/>
          </a:xfrm>
          <a:prstGeom prst="rect">
            <a:avLst/>
          </a:prstGeom>
          <a:ln w="12700">
            <a:miter lim="400000"/>
          </a:ln>
        </p:spPr>
      </p:pic>
      <p:pic>
        <p:nvPicPr>
          <p:cNvPr id="113" name="Picture 1" descr="Picture 1"/>
          <p:cNvPicPr>
            <a:picLocks noChangeAspect="1"/>
          </p:cNvPicPr>
          <p:nvPr/>
        </p:nvPicPr>
        <p:blipFill>
          <a:blip r:embed="rId12"/>
          <a:stretch>
            <a:fillRect/>
          </a:stretch>
        </p:blipFill>
        <p:spPr>
          <a:xfrm>
            <a:off x="5803111" y="4169321"/>
            <a:ext cx="1309455" cy="450453"/>
          </a:xfrm>
          <a:prstGeom prst="rect">
            <a:avLst/>
          </a:prstGeom>
          <a:ln w="12700">
            <a:miter lim="400000"/>
          </a:ln>
        </p:spPr>
      </p:pic>
      <p:pic>
        <p:nvPicPr>
          <p:cNvPr id="114" name="Picture 2" descr="Picture 2"/>
          <p:cNvPicPr>
            <a:picLocks noChangeAspect="1"/>
          </p:cNvPicPr>
          <p:nvPr/>
        </p:nvPicPr>
        <p:blipFill>
          <a:blip r:embed="rId13"/>
          <a:stretch>
            <a:fillRect/>
          </a:stretch>
        </p:blipFill>
        <p:spPr>
          <a:xfrm>
            <a:off x="5335418" y="4189102"/>
            <a:ext cx="340289" cy="441455"/>
          </a:xfrm>
          <a:prstGeom prst="rect">
            <a:avLst/>
          </a:prstGeom>
          <a:ln w="12700">
            <a:miter lim="400000"/>
          </a:ln>
        </p:spPr>
      </p:pic>
      <p:sp>
        <p:nvSpPr>
          <p:cNvPr id="3" name="TextBox 2">
            <a:extLst>
              <a:ext uri="{FF2B5EF4-FFF2-40B4-BE49-F238E27FC236}">
                <a16:creationId xmlns:a16="http://schemas.microsoft.com/office/drawing/2014/main" id="{4683977F-F17A-BC0F-1444-8446885E6F00}"/>
              </a:ext>
            </a:extLst>
          </p:cNvPr>
          <p:cNvSpPr txBox="1"/>
          <p:nvPr/>
        </p:nvSpPr>
        <p:spPr>
          <a:xfrm>
            <a:off x="165437" y="-1881"/>
            <a:ext cx="8944025" cy="1077218"/>
          </a:xfrm>
          <a:prstGeom prst="rect">
            <a:avLst/>
          </a:prstGeom>
          <a:noFill/>
        </p:spPr>
        <p:txBody>
          <a:bodyPr wrap="square" rtlCol="0">
            <a:spAutoFit/>
          </a:bodyPr>
          <a:lstStyle/>
          <a:p>
            <a:pPr algn="ctr" defTabSz="685800">
              <a:defRPr/>
            </a:pPr>
            <a:r>
              <a:rPr lang="en-GB" sz="3200" b="1" dirty="0">
                <a:solidFill>
                  <a:srgbClr val="FFFF00"/>
                </a:solidFill>
                <a:latin typeface="Calibri" panose="020F0502020204030204"/>
              </a:rPr>
              <a:t>Key Results of the FCC Feasibility Study and </a:t>
            </a:r>
          </a:p>
          <a:p>
            <a:pPr algn="ctr" defTabSz="685800">
              <a:defRPr/>
            </a:pPr>
            <a:r>
              <a:rPr lang="en-GB" sz="3200" b="1" dirty="0">
                <a:solidFill>
                  <a:srgbClr val="FFFF00"/>
                </a:solidFill>
                <a:latin typeface="Calibri" panose="020F0502020204030204"/>
              </a:rPr>
              <a:t>Steps Towards Implementation</a:t>
            </a:r>
          </a:p>
        </p:txBody>
      </p:sp>
      <p:sp>
        <p:nvSpPr>
          <p:cNvPr id="4" name="TextBox 3">
            <a:extLst>
              <a:ext uri="{FF2B5EF4-FFF2-40B4-BE49-F238E27FC236}">
                <a16:creationId xmlns:a16="http://schemas.microsoft.com/office/drawing/2014/main" id="{55B420A8-985E-900A-09FA-54AA729BC032}"/>
              </a:ext>
            </a:extLst>
          </p:cNvPr>
          <p:cNvSpPr txBox="1"/>
          <p:nvPr/>
        </p:nvSpPr>
        <p:spPr>
          <a:xfrm>
            <a:off x="1166024" y="1289345"/>
            <a:ext cx="8040092" cy="2554545"/>
          </a:xfrm>
          <a:prstGeom prst="rect">
            <a:avLst/>
          </a:prstGeom>
          <a:noFill/>
        </p:spPr>
        <p:txBody>
          <a:bodyPr wrap="square" rtlCol="0">
            <a:spAutoFit/>
          </a:bodyPr>
          <a:lstStyle/>
          <a:p>
            <a:pPr algn="ctr" defTabSz="685800">
              <a:defRPr/>
            </a:pPr>
            <a:r>
              <a:rPr lang="en-US" sz="2000" b="1" i="1" dirty="0">
                <a:solidFill>
                  <a:prstClr val="white"/>
                </a:solidFill>
                <a:latin typeface="Calibri" panose="020F0502020204030204"/>
              </a:rPr>
              <a:t>Michael Benedikt and Frank Zimmermann</a:t>
            </a:r>
          </a:p>
          <a:p>
            <a:pPr algn="ctr" defTabSz="685800">
              <a:defRPr/>
            </a:pPr>
            <a:r>
              <a:rPr lang="en-US" sz="2000" b="1" i="1" dirty="0">
                <a:solidFill>
                  <a:prstClr val="white"/>
                </a:solidFill>
                <a:latin typeface="Calibri" panose="020F0502020204030204"/>
              </a:rPr>
              <a:t>on behalf of the FCC collaboration</a:t>
            </a:r>
          </a:p>
          <a:p>
            <a:pPr algn="ctr" defTabSz="685800">
              <a:defRPr/>
            </a:pPr>
            <a:endParaRPr lang="en-US" sz="2000" b="1" i="1" dirty="0">
              <a:solidFill>
                <a:prstClr val="white"/>
              </a:solidFill>
              <a:latin typeface="Calibri" panose="020F0502020204030204"/>
            </a:endParaRPr>
          </a:p>
          <a:p>
            <a:pPr algn="ctr" defTabSz="685800">
              <a:defRPr/>
            </a:pPr>
            <a:endParaRPr lang="en-US" sz="2000" b="1" i="1" dirty="0">
              <a:solidFill>
                <a:prstClr val="white"/>
              </a:solidFill>
              <a:latin typeface="Calibri" panose="020F0502020204030204"/>
            </a:endParaRPr>
          </a:p>
          <a:p>
            <a:pPr algn="ctr" defTabSz="685800">
              <a:defRPr/>
            </a:pPr>
            <a:endParaRPr lang="en-US" sz="2000" b="1" i="1" dirty="0">
              <a:solidFill>
                <a:prstClr val="white"/>
              </a:solidFill>
              <a:latin typeface="Calibri" panose="020F0502020204030204"/>
            </a:endParaRPr>
          </a:p>
          <a:p>
            <a:pPr algn="ctr" defTabSz="685800">
              <a:defRPr/>
            </a:pPr>
            <a:r>
              <a:rPr lang="fr-CH" sz="2000" b="1" dirty="0">
                <a:solidFill>
                  <a:prstClr val="white"/>
                </a:solidFill>
                <a:latin typeface="Calibri" panose="020F0502020204030204"/>
              </a:rPr>
              <a:t>HKUST IAS  FP 2026</a:t>
            </a:r>
          </a:p>
          <a:p>
            <a:pPr algn="ctr" defTabSz="685800">
              <a:defRPr/>
            </a:pPr>
            <a:r>
              <a:rPr lang="fr-CH" sz="2000" b="1" dirty="0">
                <a:solidFill>
                  <a:prstClr val="white"/>
                </a:solidFill>
                <a:latin typeface="Calibri" panose="020F0502020204030204"/>
              </a:rPr>
              <a:t>15 </a:t>
            </a:r>
            <a:r>
              <a:rPr lang="fr-CH" sz="2000" b="1" dirty="0" err="1">
                <a:solidFill>
                  <a:prstClr val="white"/>
                </a:solidFill>
                <a:latin typeface="Calibri" panose="020F0502020204030204"/>
              </a:rPr>
              <a:t>January</a:t>
            </a:r>
            <a:r>
              <a:rPr lang="fr-CH" sz="2000" b="1" dirty="0">
                <a:solidFill>
                  <a:prstClr val="white"/>
                </a:solidFill>
                <a:latin typeface="Calibri" panose="020F0502020204030204"/>
              </a:rPr>
              <a:t> 2026</a:t>
            </a:r>
            <a:endParaRPr lang="en-US" sz="2000" b="1" dirty="0">
              <a:solidFill>
                <a:prstClr val="white"/>
              </a:solidFill>
              <a:latin typeface="Calibri" panose="020F0502020204030204"/>
            </a:endParaRPr>
          </a:p>
          <a:p>
            <a:pPr algn="ctr" defTabSz="685800">
              <a:defRPr/>
            </a:pPr>
            <a:endParaRPr lang="en-GB" sz="2000" i="1" dirty="0">
              <a:solidFill>
                <a:prstClr val="white">
                  <a:lumMod val="85000"/>
                </a:prstClr>
              </a:solidFill>
              <a:latin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999B3-2919-64C6-083D-915B9931C8E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595A7AE-75FF-B058-087A-D8353EE555D6}"/>
              </a:ext>
            </a:extLst>
          </p:cNvPr>
          <p:cNvSpPr>
            <a:spLocks noGrp="1"/>
          </p:cNvSpPr>
          <p:nvPr>
            <p:ph type="title"/>
          </p:nvPr>
        </p:nvSpPr>
        <p:spPr>
          <a:xfrm>
            <a:off x="201672" y="374982"/>
            <a:ext cx="8190660" cy="402033"/>
          </a:xfrm>
        </p:spPr>
        <p:txBody>
          <a:bodyPr>
            <a:normAutofit fontScale="90000"/>
          </a:bodyPr>
          <a:lstStyle/>
          <a:p>
            <a:r>
              <a:rPr lang="en-US" dirty="0"/>
              <a:t>Territorial dialogue and public participation</a:t>
            </a:r>
          </a:p>
        </p:txBody>
      </p:sp>
      <p:sp>
        <p:nvSpPr>
          <p:cNvPr id="58" name="TextBox 57">
            <a:extLst>
              <a:ext uri="{FF2B5EF4-FFF2-40B4-BE49-F238E27FC236}">
                <a16:creationId xmlns:a16="http://schemas.microsoft.com/office/drawing/2014/main" id="{17ADE35F-EC25-3646-C0C6-9A518F41DDC7}"/>
              </a:ext>
            </a:extLst>
          </p:cNvPr>
          <p:cNvSpPr txBox="1"/>
          <p:nvPr/>
        </p:nvSpPr>
        <p:spPr>
          <a:xfrm>
            <a:off x="113303" y="841914"/>
            <a:ext cx="4187729" cy="1128514"/>
          </a:xfrm>
          <a:prstGeom prst="rect">
            <a:avLst/>
          </a:prstGeom>
          <a:noFill/>
        </p:spPr>
        <p:txBody>
          <a:bodyPr wrap="square">
            <a:spAutoFit/>
          </a:bodyPr>
          <a:lstStyle>
            <a:defPPr>
              <a:defRPr lang="de-DE"/>
            </a:defPPr>
            <a:lvl1pPr>
              <a:spcAft>
                <a:spcPts val="375"/>
              </a:spcAft>
              <a:defRPr sz="1600">
                <a:solidFill>
                  <a:srgbClr val="000000"/>
                </a:solidFill>
                <a:latin typeface="Aptos" panose="020B0004020202020204" pitchFamily="34" charset="0"/>
              </a:defRPr>
            </a:lvl1pPr>
          </a:lstStyle>
          <a:p>
            <a:r>
              <a:rPr lang="fr-FR" b="1" dirty="0">
                <a:solidFill>
                  <a:srgbClr val="0F124A"/>
                </a:solidFill>
              </a:rPr>
              <a:t>First cycle of public information meetings </a:t>
            </a:r>
            <a:r>
              <a:rPr lang="fr-FR" b="1" dirty="0" err="1">
                <a:solidFill>
                  <a:srgbClr val="0F124A"/>
                </a:solidFill>
              </a:rPr>
              <a:t>completed</a:t>
            </a:r>
            <a:r>
              <a:rPr lang="fr-FR" b="1" dirty="0">
                <a:solidFill>
                  <a:srgbClr val="0F124A"/>
                </a:solidFill>
              </a:rPr>
              <a:t> </a:t>
            </a:r>
            <a:r>
              <a:rPr lang="fr-FR" dirty="0">
                <a:solidFill>
                  <a:srgbClr val="0F124A"/>
                </a:solidFill>
              </a:rPr>
              <a:t>(April 2024 – March 2025)</a:t>
            </a:r>
          </a:p>
          <a:p>
            <a:r>
              <a:rPr lang="fr-FR" b="1" dirty="0">
                <a:solidFill>
                  <a:srgbClr val="0F124A"/>
                </a:solidFill>
              </a:rPr>
              <a:t>11 sessions </a:t>
            </a:r>
            <a:r>
              <a:rPr lang="fr-FR" b="1" dirty="0" err="1">
                <a:solidFill>
                  <a:srgbClr val="0F124A"/>
                </a:solidFill>
              </a:rPr>
              <a:t>reached</a:t>
            </a:r>
            <a:r>
              <a:rPr lang="fr-FR" b="1" dirty="0">
                <a:solidFill>
                  <a:srgbClr val="0F124A"/>
                </a:solidFill>
              </a:rPr>
              <a:t> over 1,500 people </a:t>
            </a:r>
            <a:r>
              <a:rPr lang="fr-FR" dirty="0">
                <a:solidFill>
                  <a:srgbClr val="0F124A"/>
                </a:solidFill>
              </a:rPr>
              <a:t>in France &amp; Switzerland </a:t>
            </a:r>
          </a:p>
        </p:txBody>
      </p:sp>
      <p:pic>
        <p:nvPicPr>
          <p:cNvPr id="62" name="Picture 61" descr="A group of people in a room&#10;&#10;AI-generated content may be incorrect.">
            <a:extLst>
              <a:ext uri="{FF2B5EF4-FFF2-40B4-BE49-F238E27FC236}">
                <a16:creationId xmlns:a16="http://schemas.microsoft.com/office/drawing/2014/main" id="{68738D7E-6821-78B3-BE9B-1FB60DFFE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510" y="1983508"/>
            <a:ext cx="2624596" cy="1476337"/>
          </a:xfrm>
          <a:prstGeom prst="rect">
            <a:avLst/>
          </a:prstGeom>
        </p:spPr>
      </p:pic>
      <p:pic>
        <p:nvPicPr>
          <p:cNvPr id="65" name="Image 6">
            <a:extLst>
              <a:ext uri="{FF2B5EF4-FFF2-40B4-BE49-F238E27FC236}">
                <a16:creationId xmlns:a16="http://schemas.microsoft.com/office/drawing/2014/main" id="{7EB67FE4-AB36-E67E-574F-8415289E1227}"/>
              </a:ext>
            </a:extLst>
          </p:cNvPr>
          <p:cNvPicPr>
            <a:picLocks noChangeAspect="1"/>
          </p:cNvPicPr>
          <p:nvPr/>
        </p:nvPicPr>
        <p:blipFill>
          <a:blip r:embed="rId4"/>
          <a:stretch>
            <a:fillRect/>
          </a:stretch>
        </p:blipFill>
        <p:spPr>
          <a:xfrm>
            <a:off x="3687567" y="3870231"/>
            <a:ext cx="1147903" cy="1147903"/>
          </a:xfrm>
          <a:prstGeom prst="rect">
            <a:avLst/>
          </a:prstGeom>
        </p:spPr>
      </p:pic>
      <p:sp>
        <p:nvSpPr>
          <p:cNvPr id="66" name="ZoneTexte 7">
            <a:extLst>
              <a:ext uri="{FF2B5EF4-FFF2-40B4-BE49-F238E27FC236}">
                <a16:creationId xmlns:a16="http://schemas.microsoft.com/office/drawing/2014/main" id="{E88A92DE-C980-21A1-F413-699140EBC57C}"/>
              </a:ext>
            </a:extLst>
          </p:cNvPr>
          <p:cNvSpPr txBox="1"/>
          <p:nvPr/>
        </p:nvSpPr>
        <p:spPr>
          <a:xfrm>
            <a:off x="3656443" y="3291004"/>
            <a:ext cx="1147903" cy="523220"/>
          </a:xfrm>
          <a:prstGeom prst="rect">
            <a:avLst/>
          </a:prstGeom>
          <a:noFill/>
        </p:spPr>
        <p:txBody>
          <a:bodyPr wrap="square" rtlCol="0">
            <a:spAutoFit/>
          </a:bodyPr>
          <a:lstStyle/>
          <a:p>
            <a:pPr algn="ctr" defTabSz="1219170" hangingPunct="0"/>
            <a:r>
              <a:rPr lang="fr-FR" sz="1400" b="1" dirty="0">
                <a:solidFill>
                  <a:srgbClr val="000000"/>
                </a:solidFill>
                <a:latin typeface="Arial"/>
                <a:sym typeface="Helvetica Neue"/>
              </a:rPr>
              <a:t>Dialogue </a:t>
            </a:r>
          </a:p>
          <a:p>
            <a:pPr algn="ctr" defTabSz="1219170" hangingPunct="0"/>
            <a:r>
              <a:rPr lang="fr-FR" sz="1400" b="1" dirty="0" err="1">
                <a:solidFill>
                  <a:srgbClr val="000000"/>
                </a:solidFill>
                <a:latin typeface="Arial"/>
                <a:sym typeface="Helvetica Neue"/>
              </a:rPr>
              <a:t>Website</a:t>
            </a:r>
            <a:endParaRPr lang="fr-FR" sz="1400" b="1" dirty="0">
              <a:solidFill>
                <a:srgbClr val="000000"/>
              </a:solidFill>
              <a:latin typeface="Arial"/>
              <a:sym typeface="Helvetica Neue"/>
            </a:endParaRPr>
          </a:p>
        </p:txBody>
      </p:sp>
      <p:pic>
        <p:nvPicPr>
          <p:cNvPr id="72" name="Picture 71">
            <a:extLst>
              <a:ext uri="{FF2B5EF4-FFF2-40B4-BE49-F238E27FC236}">
                <a16:creationId xmlns:a16="http://schemas.microsoft.com/office/drawing/2014/main" id="{AE564558-64F3-65DF-312A-3D96D2692F35}"/>
              </a:ext>
            </a:extLst>
          </p:cNvPr>
          <p:cNvPicPr>
            <a:picLocks noChangeAspect="1"/>
          </p:cNvPicPr>
          <p:nvPr/>
        </p:nvPicPr>
        <p:blipFill>
          <a:blip r:embed="rId5"/>
          <a:srcRect b="28865"/>
          <a:stretch/>
        </p:blipFill>
        <p:spPr>
          <a:xfrm>
            <a:off x="6950989" y="911239"/>
            <a:ext cx="2165033" cy="2050190"/>
          </a:xfrm>
          <a:prstGeom prst="rect">
            <a:avLst/>
          </a:prstGeom>
        </p:spPr>
      </p:pic>
      <p:sp>
        <p:nvSpPr>
          <p:cNvPr id="73" name="ZoneTexte 9">
            <a:extLst>
              <a:ext uri="{FF2B5EF4-FFF2-40B4-BE49-F238E27FC236}">
                <a16:creationId xmlns:a16="http://schemas.microsoft.com/office/drawing/2014/main" id="{43EAC957-EDA9-E550-19D8-C1943A2B7B2D}"/>
              </a:ext>
            </a:extLst>
          </p:cNvPr>
          <p:cNvSpPr txBox="1"/>
          <p:nvPr/>
        </p:nvSpPr>
        <p:spPr>
          <a:xfrm>
            <a:off x="5593658" y="3701996"/>
            <a:ext cx="3527096" cy="1128514"/>
          </a:xfrm>
          <a:prstGeom prst="rect">
            <a:avLst/>
          </a:prstGeom>
          <a:noFill/>
        </p:spPr>
        <p:txBody>
          <a:bodyPr wrap="square">
            <a:spAutoFit/>
          </a:bodyPr>
          <a:lstStyle>
            <a:defPPr>
              <a:defRPr lang="de-DE"/>
            </a:defPPr>
            <a:lvl1pPr>
              <a:spcAft>
                <a:spcPts val="375"/>
              </a:spcAft>
              <a:defRPr sz="1600" b="1">
                <a:solidFill>
                  <a:srgbClr val="000000"/>
                </a:solidFill>
                <a:latin typeface="Aptos" panose="020B0004020202020204" pitchFamily="34" charset="0"/>
              </a:defRPr>
            </a:lvl1pPr>
          </a:lstStyle>
          <a:p>
            <a:r>
              <a:rPr lang="fr-FR" dirty="0" err="1">
                <a:solidFill>
                  <a:srgbClr val="0F124A"/>
                </a:solidFill>
              </a:rPr>
              <a:t>During</a:t>
            </a:r>
            <a:r>
              <a:rPr lang="fr-FR" dirty="0">
                <a:solidFill>
                  <a:srgbClr val="0F124A"/>
                </a:solidFill>
              </a:rPr>
              <a:t> 2026:</a:t>
            </a:r>
          </a:p>
          <a:p>
            <a:r>
              <a:rPr lang="fr-FR" dirty="0" err="1">
                <a:solidFill>
                  <a:srgbClr val="0F124A"/>
                </a:solidFill>
              </a:rPr>
              <a:t>Formal</a:t>
            </a:r>
            <a:r>
              <a:rPr lang="fr-FR" dirty="0">
                <a:solidFill>
                  <a:srgbClr val="0F124A"/>
                </a:solidFill>
              </a:rPr>
              <a:t> public participation </a:t>
            </a:r>
            <a:r>
              <a:rPr lang="fr-FR" b="0" dirty="0">
                <a:solidFill>
                  <a:srgbClr val="0F124A"/>
                </a:solidFill>
              </a:rPr>
              <a:t>process </a:t>
            </a:r>
            <a:r>
              <a:rPr lang="fr-FR" b="0" dirty="0" err="1">
                <a:solidFill>
                  <a:srgbClr val="0F124A"/>
                </a:solidFill>
              </a:rPr>
              <a:t>planned</a:t>
            </a:r>
            <a:r>
              <a:rPr lang="fr-FR" b="0" dirty="0">
                <a:solidFill>
                  <a:srgbClr val="0F124A"/>
                </a:solidFill>
              </a:rPr>
              <a:t> in France (</a:t>
            </a:r>
            <a:r>
              <a:rPr lang="fr-FR" b="0" dirty="0" err="1">
                <a:solidFill>
                  <a:srgbClr val="0F124A"/>
                </a:solidFill>
              </a:rPr>
              <a:t>Debat</a:t>
            </a:r>
            <a:r>
              <a:rPr lang="fr-FR" b="0" dirty="0">
                <a:solidFill>
                  <a:srgbClr val="0F124A"/>
                </a:solidFill>
              </a:rPr>
              <a:t> Public) and </a:t>
            </a:r>
            <a:r>
              <a:rPr lang="fr-FR" b="0" dirty="0" err="1">
                <a:solidFill>
                  <a:srgbClr val="0F124A"/>
                </a:solidFill>
              </a:rPr>
              <a:t>Switzerland</a:t>
            </a:r>
            <a:r>
              <a:rPr lang="fr-FR" b="0" dirty="0">
                <a:solidFill>
                  <a:srgbClr val="0F124A"/>
                </a:solidFill>
              </a:rPr>
              <a:t> (public concertation).</a:t>
            </a:r>
          </a:p>
        </p:txBody>
      </p:sp>
      <p:sp>
        <p:nvSpPr>
          <p:cNvPr id="76" name="ZoneTexte 7">
            <a:extLst>
              <a:ext uri="{FF2B5EF4-FFF2-40B4-BE49-F238E27FC236}">
                <a16:creationId xmlns:a16="http://schemas.microsoft.com/office/drawing/2014/main" id="{F900DA69-1077-5FD3-5516-BA89FCE74BE0}"/>
              </a:ext>
            </a:extLst>
          </p:cNvPr>
          <p:cNvSpPr txBox="1"/>
          <p:nvPr/>
        </p:nvSpPr>
        <p:spPr>
          <a:xfrm>
            <a:off x="4378272" y="844096"/>
            <a:ext cx="2625731" cy="2462213"/>
          </a:xfrm>
          <a:prstGeom prst="rect">
            <a:avLst/>
          </a:prstGeom>
          <a:noFill/>
        </p:spPr>
        <p:txBody>
          <a:bodyPr wrap="square">
            <a:spAutoFit/>
          </a:bodyPr>
          <a:lstStyle/>
          <a:p>
            <a:pPr>
              <a:spcAft>
                <a:spcPts val="375"/>
              </a:spcAft>
            </a:pPr>
            <a:r>
              <a:rPr lang="fr-FR" sz="1600" b="1" dirty="0" err="1">
                <a:solidFill>
                  <a:srgbClr val="0F124A"/>
                </a:solidFill>
                <a:latin typeface="Aptos" panose="020B0004020202020204" pitchFamily="34" charset="0"/>
              </a:rPr>
              <a:t>During</a:t>
            </a:r>
            <a:r>
              <a:rPr lang="fr-FR" sz="1600" b="1" dirty="0">
                <a:solidFill>
                  <a:srgbClr val="0F124A"/>
                </a:solidFill>
                <a:latin typeface="Aptos" panose="020B0004020202020204" pitchFamily="34" charset="0"/>
              </a:rPr>
              <a:t> 2025:</a:t>
            </a:r>
          </a:p>
          <a:p>
            <a:pPr>
              <a:spcAft>
                <a:spcPts val="375"/>
              </a:spcAft>
            </a:pPr>
            <a:r>
              <a:rPr lang="fr-FR" sz="1600" dirty="0">
                <a:solidFill>
                  <a:srgbClr val="0F124A"/>
                </a:solidFill>
                <a:latin typeface="Aptos" panose="020B0004020202020204" pitchFamily="34" charset="0"/>
              </a:rPr>
              <a:t>Second cycle of </a:t>
            </a:r>
            <a:r>
              <a:rPr lang="fr-FR" sz="1600" b="1" dirty="0">
                <a:solidFill>
                  <a:srgbClr val="0F124A"/>
                </a:solidFill>
                <a:latin typeface="Aptos" panose="020B0004020202020204" pitchFamily="34" charset="0"/>
              </a:rPr>
              <a:t>public information meetings</a:t>
            </a:r>
            <a:r>
              <a:rPr lang="fr-FR" sz="1600" dirty="0">
                <a:solidFill>
                  <a:srgbClr val="0F124A"/>
                </a:solidFill>
                <a:latin typeface="Aptos" panose="020B0004020202020204" pitchFamily="34" charset="0"/>
              </a:rPr>
              <a:t>. </a:t>
            </a:r>
          </a:p>
          <a:p>
            <a:pPr>
              <a:spcAft>
                <a:spcPts val="375"/>
              </a:spcAft>
            </a:pPr>
            <a:r>
              <a:rPr lang="fr-FR" sz="1600" b="1" dirty="0" err="1">
                <a:solidFill>
                  <a:srgbClr val="0F124A"/>
                </a:solidFill>
                <a:latin typeface="Aptos" panose="020B0004020202020204" pitchFamily="34" charset="0"/>
              </a:rPr>
              <a:t>Presence</a:t>
            </a:r>
            <a:r>
              <a:rPr lang="fr-FR" sz="1600" b="1" dirty="0">
                <a:solidFill>
                  <a:srgbClr val="0F124A"/>
                </a:solidFill>
                <a:latin typeface="Aptos" panose="020B0004020202020204" pitchFamily="34" charset="0"/>
              </a:rPr>
              <a:t> </a:t>
            </a:r>
            <a:r>
              <a:rPr lang="fr-FR" sz="1600" b="1" dirty="0" err="1">
                <a:solidFill>
                  <a:srgbClr val="0F124A"/>
                </a:solidFill>
                <a:latin typeface="Aptos" panose="020B0004020202020204" pitchFamily="34" charset="0"/>
              </a:rPr>
              <a:t>days</a:t>
            </a:r>
            <a:r>
              <a:rPr lang="fr-FR" sz="1600" b="1" dirty="0">
                <a:solidFill>
                  <a:srgbClr val="0F124A"/>
                </a:solidFill>
                <a:latin typeface="Aptos" panose="020B0004020202020204" pitchFamily="34" charset="0"/>
              </a:rPr>
              <a:t> </a:t>
            </a:r>
            <a:r>
              <a:rPr lang="fr-FR" sz="1600" dirty="0">
                <a:solidFill>
                  <a:srgbClr val="0F124A"/>
                </a:solidFill>
                <a:latin typeface="Aptos" panose="020B0004020202020204" pitchFamily="34" charset="0"/>
              </a:rPr>
              <a:t>in </a:t>
            </a:r>
            <a:r>
              <a:rPr lang="fr-FR" sz="1600" dirty="0" err="1">
                <a:solidFill>
                  <a:srgbClr val="0F124A"/>
                </a:solidFill>
                <a:latin typeface="Aptos" panose="020B0004020202020204" pitchFamily="34" charset="0"/>
              </a:rPr>
              <a:t>municipalities</a:t>
            </a:r>
            <a:r>
              <a:rPr lang="fr-FR" sz="1600" dirty="0">
                <a:solidFill>
                  <a:srgbClr val="0F124A"/>
                </a:solidFill>
                <a:latin typeface="Aptos" panose="020B0004020202020204" pitchFamily="34" charset="0"/>
              </a:rPr>
              <a:t> </a:t>
            </a:r>
            <a:r>
              <a:rPr lang="fr-FR" sz="1600" dirty="0" err="1">
                <a:solidFill>
                  <a:srgbClr val="0F124A"/>
                </a:solidFill>
                <a:latin typeface="Aptos" panose="020B0004020202020204" pitchFamily="34" charset="0"/>
              </a:rPr>
              <a:t>affected</a:t>
            </a:r>
            <a:r>
              <a:rPr lang="fr-FR" sz="1600" dirty="0">
                <a:solidFill>
                  <a:srgbClr val="0F124A"/>
                </a:solidFill>
                <a:latin typeface="Aptos" panose="020B0004020202020204" pitchFamily="34" charset="0"/>
              </a:rPr>
              <a:t> by surface sites to enable discussion </a:t>
            </a:r>
            <a:r>
              <a:rPr lang="fr-FR" sz="1600" dirty="0" err="1">
                <a:solidFill>
                  <a:srgbClr val="0F124A"/>
                </a:solidFill>
                <a:latin typeface="Aptos" panose="020B0004020202020204" pitchFamily="34" charset="0"/>
              </a:rPr>
              <a:t>with</a:t>
            </a:r>
            <a:r>
              <a:rPr lang="fr-FR" sz="1600" dirty="0">
                <a:solidFill>
                  <a:srgbClr val="0F124A"/>
                </a:solidFill>
                <a:latin typeface="Aptos" panose="020B0004020202020204" pitchFamily="34" charset="0"/>
              </a:rPr>
              <a:t> habitants.</a:t>
            </a:r>
          </a:p>
          <a:p>
            <a:pPr>
              <a:spcAft>
                <a:spcPts val="375"/>
              </a:spcAft>
            </a:pPr>
            <a:r>
              <a:rPr lang="fr-FR" sz="1600" dirty="0">
                <a:solidFill>
                  <a:srgbClr val="0F124A"/>
                </a:solidFill>
                <a:latin typeface="Aptos" panose="020B0004020202020204" pitchFamily="34" charset="0"/>
              </a:rPr>
              <a:t>Meetings </a:t>
            </a:r>
            <a:r>
              <a:rPr lang="fr-FR" sz="1600" dirty="0" err="1">
                <a:solidFill>
                  <a:srgbClr val="0F124A"/>
                </a:solidFill>
                <a:latin typeface="Aptos" panose="020B0004020202020204" pitchFamily="34" charset="0"/>
              </a:rPr>
              <a:t>with</a:t>
            </a:r>
            <a:r>
              <a:rPr lang="fr-FR" sz="1600" dirty="0">
                <a:solidFill>
                  <a:srgbClr val="0F124A"/>
                </a:solidFill>
                <a:latin typeface="Aptos" panose="020B0004020202020204" pitchFamily="34" charset="0"/>
              </a:rPr>
              <a:t> stakeholders of the </a:t>
            </a:r>
            <a:r>
              <a:rPr lang="fr-FR" sz="1600" dirty="0" err="1">
                <a:solidFill>
                  <a:srgbClr val="0F124A"/>
                </a:solidFill>
                <a:latin typeface="Aptos" panose="020B0004020202020204" pitchFamily="34" charset="0"/>
              </a:rPr>
              <a:t>territory</a:t>
            </a:r>
            <a:r>
              <a:rPr lang="fr-FR" sz="1600" dirty="0">
                <a:solidFill>
                  <a:srgbClr val="0F124A"/>
                </a:solidFill>
                <a:latin typeface="Aptos" panose="020B0004020202020204" pitchFamily="34" charset="0"/>
              </a:rPr>
              <a:t>.</a:t>
            </a:r>
          </a:p>
        </p:txBody>
      </p:sp>
      <p:pic>
        <p:nvPicPr>
          <p:cNvPr id="2" name="Google Shape;121;p2" descr="Image">
            <a:extLst>
              <a:ext uri="{FF2B5EF4-FFF2-40B4-BE49-F238E27FC236}">
                <a16:creationId xmlns:a16="http://schemas.microsoft.com/office/drawing/2014/main" id="{A24FD0BA-2574-46AD-6E4B-B80EB867ADE5}"/>
              </a:ext>
            </a:extLst>
          </p:cNvPr>
          <p:cNvPicPr preferRelativeResize="0"/>
          <p:nvPr/>
        </p:nvPicPr>
        <p:blipFill rotWithShape="1">
          <a:blip r:embed="rId6">
            <a:alphaModFix/>
          </a:blip>
          <a:srcRect l="4887" b="9311"/>
          <a:stretch/>
        </p:blipFill>
        <p:spPr>
          <a:xfrm>
            <a:off x="210761" y="3551245"/>
            <a:ext cx="2624596" cy="1485184"/>
          </a:xfrm>
          <a:prstGeom prst="rect">
            <a:avLst/>
          </a:prstGeom>
          <a:noFill/>
          <a:ln>
            <a:noFill/>
          </a:ln>
        </p:spPr>
      </p:pic>
      <p:sp>
        <p:nvSpPr>
          <p:cNvPr id="3" name="Slide Number Placeholder 2">
            <a:extLst>
              <a:ext uri="{FF2B5EF4-FFF2-40B4-BE49-F238E27FC236}">
                <a16:creationId xmlns:a16="http://schemas.microsoft.com/office/drawing/2014/main" id="{11155E92-FB4B-D9DA-2E91-CD7C296C79A2}"/>
              </a:ext>
            </a:extLst>
          </p:cNvPr>
          <p:cNvSpPr>
            <a:spLocks noGrp="1"/>
          </p:cNvSpPr>
          <p:nvPr>
            <p:ph type="sldNum" sz="quarter" idx="10"/>
          </p:nvPr>
        </p:nvSpPr>
        <p:spPr/>
        <p:txBody>
          <a:bodyPr/>
          <a:lstStyle/>
          <a:p>
            <a:fld id="{88A1DFE4-5FC5-43BD-BB7E-75EAD82B965F}" type="slidenum">
              <a:rPr lang="en-GB" noProof="0" smtClean="0"/>
              <a:pPr/>
              <a:t>10</a:t>
            </a:fld>
            <a:endParaRPr lang="en-GB" noProof="0"/>
          </a:p>
        </p:txBody>
      </p:sp>
    </p:spTree>
    <p:extLst>
      <p:ext uri="{BB962C8B-B14F-4D97-AF65-F5344CB8AC3E}">
        <p14:creationId xmlns:p14="http://schemas.microsoft.com/office/powerpoint/2010/main" val="209820480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1893A-E753-9D50-F985-5E4992AA07A9}"/>
            </a:ext>
          </a:extLst>
        </p:cNvPr>
        <p:cNvGrpSpPr/>
        <p:nvPr/>
      </p:nvGrpSpPr>
      <p:grpSpPr>
        <a:xfrm>
          <a:off x="0" y="0"/>
          <a:ext cx="0" cy="0"/>
          <a:chOff x="0" y="0"/>
          <a:chExt cx="0" cy="0"/>
        </a:xfrm>
      </p:grpSpPr>
      <p:sp>
        <p:nvSpPr>
          <p:cNvPr id="7" name="Text Placeholder 3">
            <a:extLst>
              <a:ext uri="{FF2B5EF4-FFF2-40B4-BE49-F238E27FC236}">
                <a16:creationId xmlns:a16="http://schemas.microsoft.com/office/drawing/2014/main" id="{5C172B16-8881-9047-6648-EE90DB56AEBD}"/>
              </a:ext>
            </a:extLst>
          </p:cNvPr>
          <p:cNvSpPr txBox="1">
            <a:spLocks/>
          </p:cNvSpPr>
          <p:nvPr/>
        </p:nvSpPr>
        <p:spPr>
          <a:xfrm>
            <a:off x="4879453" y="3252864"/>
            <a:ext cx="2510700" cy="1726453"/>
          </a:xfrm>
          <a:prstGeom prst="rect">
            <a:avLst/>
          </a:prstGeom>
          <a:noFill/>
        </p:spPr>
        <p:txBody>
          <a:bodyPr vert="horz" lIns="91440" tIns="45720" rIns="91440" bIns="45720" rtlCol="0" anchor="t" anchorCtr="0">
            <a:noAutofit/>
          </a:bodyPr>
          <a:lstStyle>
            <a:defPPr>
              <a:defRPr lang="de-DE"/>
            </a:defPPr>
            <a:lvl1pPr marR="0" lvl="0" indent="0" defTabSz="914400" fontAlgn="auto">
              <a:lnSpc>
                <a:spcPct val="100000"/>
              </a:lnSpc>
              <a:spcBef>
                <a:spcPts val="0"/>
              </a:spcBef>
              <a:spcAft>
                <a:spcPts val="0"/>
              </a:spcAft>
              <a:buClrTx/>
              <a:buSzTx/>
              <a:buFontTx/>
              <a:buNone/>
              <a:tabLst/>
              <a:defRPr kumimoji="0" sz="1600" b="1" i="0" u="none" strike="noStrike" cap="none" spc="0" normalizeH="0" baseline="0">
                <a:ln>
                  <a:noFill/>
                </a:ln>
                <a:solidFill>
                  <a:schemeClr val="tx1">
                    <a:lumMod val="90000"/>
                    <a:lumOff val="10000"/>
                  </a:schemeClr>
                </a:solidFill>
                <a:effectLst/>
                <a:uLnTx/>
                <a:uFillTx/>
                <a:latin typeface="Arial"/>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spcBef>
                <a:spcPts val="600"/>
              </a:spcBef>
            </a:pPr>
            <a:r>
              <a:rPr lang="en-US" dirty="0"/>
              <a:t>Raw water need:</a:t>
            </a:r>
          </a:p>
          <a:p>
            <a:pPr>
              <a:spcBef>
                <a:spcPts val="600"/>
              </a:spcBef>
            </a:pPr>
            <a:r>
              <a:rPr lang="en-US" b="0" dirty="0"/>
              <a:t>1 – 3 million m</a:t>
            </a:r>
            <a:r>
              <a:rPr lang="en-US" b="0" baseline="30000" dirty="0"/>
              <a:t>3</a:t>
            </a:r>
            <a:r>
              <a:rPr lang="en-US" b="0" dirty="0"/>
              <a:t>/year</a:t>
            </a:r>
          </a:p>
          <a:p>
            <a:pPr>
              <a:spcBef>
                <a:spcPts val="600"/>
              </a:spcBef>
            </a:pPr>
            <a:r>
              <a:rPr lang="en-US" b="0" dirty="0"/>
              <a:t>Water supply from lake Geneva via existing SIG supply to CERN</a:t>
            </a:r>
          </a:p>
          <a:p>
            <a:pPr>
              <a:spcBef>
                <a:spcPts val="600"/>
              </a:spcBef>
            </a:pPr>
            <a:r>
              <a:rPr lang="en-US" b="0" dirty="0"/>
              <a:t>Distribution via tunnel</a:t>
            </a:r>
          </a:p>
        </p:txBody>
      </p:sp>
      <p:sp>
        <p:nvSpPr>
          <p:cNvPr id="10" name="Text Placeholder 3">
            <a:extLst>
              <a:ext uri="{FF2B5EF4-FFF2-40B4-BE49-F238E27FC236}">
                <a16:creationId xmlns:a16="http://schemas.microsoft.com/office/drawing/2014/main" id="{054337F5-5356-C31F-C0D8-E488D07EEBF2}"/>
              </a:ext>
            </a:extLst>
          </p:cNvPr>
          <p:cNvSpPr txBox="1">
            <a:spLocks/>
          </p:cNvSpPr>
          <p:nvPr/>
        </p:nvSpPr>
        <p:spPr>
          <a:xfrm>
            <a:off x="2451709" y="2755871"/>
            <a:ext cx="2314020" cy="2223446"/>
          </a:xfrm>
          <a:prstGeom prst="rect">
            <a:avLst/>
          </a:prstGeom>
          <a:noFill/>
        </p:spPr>
        <p:txBody>
          <a:bodyPr vert="horz" lIns="91440" tIns="45720" rIns="91440" bIns="45720" rtlCol="0" anchor="t" anchorCtr="0">
            <a:noAutofit/>
          </a:bodyP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tx1">
                    <a:lumMod val="90000"/>
                    <a:lumOff val="10000"/>
                  </a:schemeClr>
                </a:solidFill>
                <a:effectLst/>
                <a:uLnTx/>
                <a:uFillTx/>
                <a:latin typeface="Arial"/>
                <a:ea typeface="+mn-ea"/>
                <a:cs typeface="+mn-cs"/>
              </a:rPr>
              <a:t>Road access </a:t>
            </a:r>
            <a:r>
              <a:rPr kumimoji="0" lang="en-GB" sz="1600" i="0" u="none" strike="noStrike" kern="1200" cap="none" spc="0" normalizeH="0" baseline="0" noProof="0" dirty="0">
                <a:ln>
                  <a:noFill/>
                </a:ln>
                <a:solidFill>
                  <a:schemeClr val="tx1">
                    <a:lumMod val="90000"/>
                    <a:lumOff val="10000"/>
                  </a:schemeClr>
                </a:solidFill>
                <a:effectLst/>
                <a:uLnTx/>
                <a:uFillTx/>
                <a:latin typeface="Arial"/>
                <a:ea typeface="+mn-ea"/>
                <a:cs typeface="+mn-cs"/>
              </a:rPr>
              <a:t>developed for all          8 surface sites</a:t>
            </a:r>
          </a:p>
          <a:p>
            <a:pPr lvl="0" algn="l">
              <a:spcBef>
                <a:spcPts val="600"/>
              </a:spcBef>
              <a:defRPr/>
            </a:pPr>
            <a:r>
              <a:rPr kumimoji="0" lang="en-GB" sz="1600" i="0" u="none" strike="noStrike" kern="1200" cap="none" spc="0" normalizeH="0" baseline="0" noProof="0" dirty="0">
                <a:ln>
                  <a:noFill/>
                </a:ln>
                <a:solidFill>
                  <a:schemeClr val="tx1">
                    <a:lumMod val="90000"/>
                    <a:lumOff val="10000"/>
                  </a:schemeClr>
                </a:solidFill>
                <a:effectLst/>
                <a:uLnTx/>
                <a:uFillTx/>
                <a:latin typeface="Arial"/>
                <a:ea typeface="+mn-ea"/>
                <a:cs typeface="+mn-cs"/>
              </a:rPr>
              <a:t>Four highway connections to existing access areas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600" i="0" u="none" strike="noStrike" kern="1200" cap="none" spc="0" normalizeH="0" baseline="0" noProof="0" dirty="0">
                <a:ln>
                  <a:noFill/>
                </a:ln>
                <a:solidFill>
                  <a:schemeClr val="tx1">
                    <a:lumMod val="90000"/>
                    <a:lumOff val="10000"/>
                  </a:schemeClr>
                </a:solidFill>
                <a:effectLst/>
                <a:uLnTx/>
                <a:uFillTx/>
                <a:latin typeface="Arial"/>
                <a:ea typeface="+mn-ea"/>
                <a:cs typeface="+mn-cs"/>
              </a:rPr>
              <a:t>Less than 4 km of new roads required</a:t>
            </a:r>
            <a:endParaRPr kumimoji="0" lang="en-US" sz="1600" i="0" u="none" strike="noStrike" kern="1200" cap="none" spc="0" normalizeH="0" baseline="0" noProof="0" dirty="0">
              <a:ln>
                <a:noFill/>
              </a:ln>
              <a:solidFill>
                <a:schemeClr val="tx1">
                  <a:lumMod val="90000"/>
                  <a:lumOff val="10000"/>
                </a:schemeClr>
              </a:solidFill>
              <a:effectLst/>
              <a:uLnTx/>
              <a:uFillTx/>
              <a:latin typeface="Arial"/>
              <a:ea typeface="+mn-ea"/>
              <a:cs typeface="+mn-cs"/>
            </a:endParaRPr>
          </a:p>
        </p:txBody>
      </p:sp>
      <p:sp>
        <p:nvSpPr>
          <p:cNvPr id="5" name="Titel 4">
            <a:extLst>
              <a:ext uri="{FF2B5EF4-FFF2-40B4-BE49-F238E27FC236}">
                <a16:creationId xmlns:a16="http://schemas.microsoft.com/office/drawing/2014/main" id="{2123F161-1877-58E8-A6F0-14F133EB8CF8}"/>
              </a:ext>
            </a:extLst>
          </p:cNvPr>
          <p:cNvSpPr>
            <a:spLocks noGrp="1"/>
          </p:cNvSpPr>
          <p:nvPr>
            <p:ph type="title"/>
          </p:nvPr>
        </p:nvSpPr>
        <p:spPr>
          <a:xfrm>
            <a:off x="236103" y="315153"/>
            <a:ext cx="8907897" cy="402033"/>
          </a:xfrm>
        </p:spPr>
        <p:txBody>
          <a:bodyPr/>
          <a:lstStyle/>
          <a:p>
            <a:pPr defTabSz="685800">
              <a:defRPr/>
            </a:pPr>
            <a:r>
              <a:rPr lang="en-GB" sz="2800" kern="0" dirty="0">
                <a:latin typeface="Calibri" panose="020F0502020204030204" pitchFamily="34" charset="0"/>
                <a:cs typeface="Calibri" panose="020F0502020204030204" pitchFamily="34" charset="0"/>
              </a:rPr>
              <a:t>Resource needs &amp; connections to regional infrastructure</a:t>
            </a:r>
            <a:endParaRPr lang="en-US" sz="2800" kern="0" dirty="0">
              <a:latin typeface="Calibri" panose="020F0502020204030204" pitchFamily="34" charset="0"/>
              <a:cs typeface="Calibri" panose="020F0502020204030204" pitchFamily="34" charset="0"/>
            </a:endParaRPr>
          </a:p>
        </p:txBody>
      </p:sp>
      <p:sp>
        <p:nvSpPr>
          <p:cNvPr id="2" name="Text Placeholder 3">
            <a:extLst>
              <a:ext uri="{FF2B5EF4-FFF2-40B4-BE49-F238E27FC236}">
                <a16:creationId xmlns:a16="http://schemas.microsoft.com/office/drawing/2014/main" id="{7AD85E9C-4741-E19C-055D-BC78EED7B53D}"/>
              </a:ext>
            </a:extLst>
          </p:cNvPr>
          <p:cNvSpPr txBox="1">
            <a:spLocks/>
          </p:cNvSpPr>
          <p:nvPr/>
        </p:nvSpPr>
        <p:spPr>
          <a:xfrm>
            <a:off x="142677" y="845305"/>
            <a:ext cx="6993831" cy="1142210"/>
          </a:xfrm>
          <a:prstGeom prst="rect">
            <a:avLst/>
          </a:prstGeom>
          <a:noFill/>
        </p:spPr>
        <p:txBody>
          <a:bodyPr vert="horz" lIns="91440" tIns="45720" rIns="91440" bIns="45720" rtlCol="0" anchor="t" anchorCtr="0">
            <a:noAutofit/>
          </a:bodyPr>
          <a:lstStyle>
            <a:defPPr>
              <a:defRPr lang="de-DE"/>
            </a:defPPr>
            <a:lvl1pPr marR="0" lvl="0" indent="0" defTabSz="914400" fontAlgn="auto">
              <a:lnSpc>
                <a:spcPct val="100000"/>
              </a:lnSpc>
              <a:spcBef>
                <a:spcPts val="0"/>
              </a:spcBef>
              <a:spcAft>
                <a:spcPts val="0"/>
              </a:spcAft>
              <a:buClrTx/>
              <a:buSzTx/>
              <a:buFontTx/>
              <a:buNone/>
              <a:tabLst/>
              <a:defRPr kumimoji="0" sz="1600" b="1" i="0" u="none" strike="noStrike" cap="none" spc="0" normalizeH="0" baseline="0">
                <a:ln>
                  <a:noFill/>
                </a:ln>
                <a:solidFill>
                  <a:schemeClr val="tx1">
                    <a:lumMod val="90000"/>
                    <a:lumOff val="10000"/>
                  </a:schemeClr>
                </a:solidFill>
                <a:effectLst/>
                <a:uLnTx/>
                <a:uFillTx/>
                <a:latin typeface="Arial"/>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spcBef>
                <a:spcPts val="400"/>
              </a:spcBef>
            </a:pPr>
            <a:r>
              <a:rPr lang="en-US" dirty="0"/>
              <a:t>Electricity consumption 1.1 – 1.8 TWh/year </a:t>
            </a:r>
          </a:p>
          <a:p>
            <a:pPr>
              <a:spcBef>
                <a:spcPts val="400"/>
              </a:spcBef>
            </a:pPr>
            <a:r>
              <a:rPr lang="en-US" b="0" dirty="0"/>
              <a:t>Three supply points, also for redundancy</a:t>
            </a:r>
          </a:p>
          <a:p>
            <a:pPr>
              <a:spcBef>
                <a:spcPts val="400"/>
              </a:spcBef>
            </a:pPr>
            <a:r>
              <a:rPr lang="en-US" b="0" dirty="0"/>
              <a:t>- Two new substations from existing HV grid</a:t>
            </a:r>
          </a:p>
          <a:p>
            <a:pPr>
              <a:spcBef>
                <a:spcPts val="400"/>
              </a:spcBef>
            </a:pPr>
            <a:r>
              <a:rPr lang="en-US" b="0" dirty="0"/>
              <a:t>- Reuse of present CERN station</a:t>
            </a:r>
            <a:endParaRPr lang="fr-CH" b="0" dirty="0"/>
          </a:p>
          <a:p>
            <a:pPr>
              <a:spcBef>
                <a:spcPts val="400"/>
              </a:spcBef>
            </a:pPr>
            <a:r>
              <a:rPr lang="fr-FR" b="0" dirty="0"/>
              <a:t>Feasibility </a:t>
            </a:r>
            <a:r>
              <a:rPr lang="fr-FR" b="0" dirty="0" err="1"/>
              <a:t>confirmed</a:t>
            </a:r>
            <a:r>
              <a:rPr lang="fr-FR" b="0" dirty="0"/>
              <a:t> </a:t>
            </a:r>
            <a:r>
              <a:rPr lang="fr-FR" b="0" dirty="0" err="1"/>
              <a:t>with</a:t>
            </a:r>
            <a:r>
              <a:rPr lang="fr-FR" b="0" dirty="0"/>
              <a:t> RTE (FR </a:t>
            </a:r>
            <a:r>
              <a:rPr lang="fr-FR" b="0" dirty="0" err="1"/>
              <a:t>operator</a:t>
            </a:r>
            <a:r>
              <a:rPr lang="fr-FR" b="0" dirty="0"/>
              <a:t>)</a:t>
            </a:r>
          </a:p>
          <a:p>
            <a:pPr>
              <a:spcBef>
                <a:spcPts val="400"/>
              </a:spcBef>
            </a:pPr>
            <a:endParaRPr lang="en-US" dirty="0"/>
          </a:p>
          <a:p>
            <a:pPr>
              <a:spcBef>
                <a:spcPts val="400"/>
              </a:spcBef>
            </a:pPr>
            <a:endParaRPr lang="en-US" dirty="0"/>
          </a:p>
        </p:txBody>
      </p:sp>
      <p:pic>
        <p:nvPicPr>
          <p:cNvPr id="4" name="Picture 3">
            <a:extLst>
              <a:ext uri="{FF2B5EF4-FFF2-40B4-BE49-F238E27FC236}">
                <a16:creationId xmlns:a16="http://schemas.microsoft.com/office/drawing/2014/main" id="{1356E877-8062-1BDA-6770-1595ECD49BDD}"/>
              </a:ext>
            </a:extLst>
          </p:cNvPr>
          <p:cNvPicPr>
            <a:picLocks noChangeAspect="1"/>
          </p:cNvPicPr>
          <p:nvPr/>
        </p:nvPicPr>
        <p:blipFill rotWithShape="1">
          <a:blip r:embed="rId2"/>
          <a:srcRect r="2589" b="2676"/>
          <a:stretch/>
        </p:blipFill>
        <p:spPr>
          <a:xfrm>
            <a:off x="4371174" y="929712"/>
            <a:ext cx="1804501" cy="1642038"/>
          </a:xfrm>
          <a:prstGeom prst="rect">
            <a:avLst/>
          </a:prstGeom>
        </p:spPr>
      </p:pic>
      <p:pic>
        <p:nvPicPr>
          <p:cNvPr id="6" name="Picture 5">
            <a:extLst>
              <a:ext uri="{FF2B5EF4-FFF2-40B4-BE49-F238E27FC236}">
                <a16:creationId xmlns:a16="http://schemas.microsoft.com/office/drawing/2014/main" id="{2E6D5C4E-33C0-2961-5D27-38290181255E}"/>
              </a:ext>
            </a:extLst>
          </p:cNvPr>
          <p:cNvPicPr>
            <a:picLocks noChangeAspect="1"/>
          </p:cNvPicPr>
          <p:nvPr/>
        </p:nvPicPr>
        <p:blipFill rotWithShape="1">
          <a:blip r:embed="rId3"/>
          <a:srcRect l="30521" t="12160" r="15800" b="2459"/>
          <a:stretch/>
        </p:blipFill>
        <p:spPr>
          <a:xfrm>
            <a:off x="6230319" y="786927"/>
            <a:ext cx="2913682" cy="1986358"/>
          </a:xfrm>
          <a:prstGeom prst="rect">
            <a:avLst/>
          </a:prstGeom>
        </p:spPr>
      </p:pic>
      <p:pic>
        <p:nvPicPr>
          <p:cNvPr id="13" name="Picture 12">
            <a:extLst>
              <a:ext uri="{FF2B5EF4-FFF2-40B4-BE49-F238E27FC236}">
                <a16:creationId xmlns:a16="http://schemas.microsoft.com/office/drawing/2014/main" id="{3BF3CBF9-182A-9FAB-CE12-0EB7AC791B69}"/>
              </a:ext>
            </a:extLst>
          </p:cNvPr>
          <p:cNvPicPr>
            <a:picLocks noChangeAspect="1"/>
          </p:cNvPicPr>
          <p:nvPr/>
        </p:nvPicPr>
        <p:blipFill>
          <a:blip r:embed="rId4"/>
          <a:stretch>
            <a:fillRect/>
          </a:stretch>
        </p:blipFill>
        <p:spPr>
          <a:xfrm>
            <a:off x="7018" y="2561008"/>
            <a:ext cx="2373326" cy="2591562"/>
          </a:xfrm>
          <a:prstGeom prst="rect">
            <a:avLst/>
          </a:prstGeom>
        </p:spPr>
      </p:pic>
      <p:pic>
        <p:nvPicPr>
          <p:cNvPr id="14" name="Picture 13">
            <a:extLst>
              <a:ext uri="{FF2B5EF4-FFF2-40B4-BE49-F238E27FC236}">
                <a16:creationId xmlns:a16="http://schemas.microsoft.com/office/drawing/2014/main" id="{D15E9AA8-15F3-78DD-1741-1897A0A6BC91}"/>
              </a:ext>
            </a:extLst>
          </p:cNvPr>
          <p:cNvPicPr>
            <a:picLocks noChangeAspect="1"/>
          </p:cNvPicPr>
          <p:nvPr/>
        </p:nvPicPr>
        <p:blipFill>
          <a:blip r:embed="rId5"/>
          <a:stretch>
            <a:fillRect/>
          </a:stretch>
        </p:blipFill>
        <p:spPr>
          <a:xfrm>
            <a:off x="7136508" y="2916691"/>
            <a:ext cx="1992517" cy="2205416"/>
          </a:xfrm>
          <a:prstGeom prst="rect">
            <a:avLst/>
          </a:prstGeom>
        </p:spPr>
      </p:pic>
      <p:sp>
        <p:nvSpPr>
          <p:cNvPr id="3" name="Slide Number Placeholder 2">
            <a:extLst>
              <a:ext uri="{FF2B5EF4-FFF2-40B4-BE49-F238E27FC236}">
                <a16:creationId xmlns:a16="http://schemas.microsoft.com/office/drawing/2014/main" id="{5FBF5D84-1FC8-EE5D-F033-395DEF5E90B5}"/>
              </a:ext>
            </a:extLst>
          </p:cNvPr>
          <p:cNvSpPr>
            <a:spLocks noGrp="1"/>
          </p:cNvSpPr>
          <p:nvPr>
            <p:ph type="sldNum" sz="quarter" idx="10"/>
          </p:nvPr>
        </p:nvSpPr>
        <p:spPr/>
        <p:txBody>
          <a:bodyPr/>
          <a:lstStyle/>
          <a:p>
            <a:fld id="{88A1DFE4-5FC5-43BD-BB7E-75EAD82B965F}" type="slidenum">
              <a:rPr lang="en-GB" noProof="0" smtClean="0"/>
              <a:pPr/>
              <a:t>11</a:t>
            </a:fld>
            <a:endParaRPr lang="en-GB" noProof="0"/>
          </a:p>
        </p:txBody>
      </p:sp>
    </p:spTree>
    <p:extLst>
      <p:ext uri="{BB962C8B-B14F-4D97-AF65-F5344CB8AC3E}">
        <p14:creationId xmlns:p14="http://schemas.microsoft.com/office/powerpoint/2010/main" val="78847148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a:p>
        </p:txBody>
      </p:sp>
      <p:sp>
        <p:nvSpPr>
          <p:cNvPr id="7" name="Title 6">
            <a:extLst>
              <a:ext uri="{FF2B5EF4-FFF2-40B4-BE49-F238E27FC236}">
                <a16:creationId xmlns:a16="http://schemas.microsoft.com/office/drawing/2014/main" id="{B7F471F7-5E91-8955-A55D-CD8206ACB19B}"/>
              </a:ext>
            </a:extLst>
          </p:cNvPr>
          <p:cNvSpPr>
            <a:spLocks noGrp="1"/>
          </p:cNvSpPr>
          <p:nvPr>
            <p:ph type="title"/>
          </p:nvPr>
        </p:nvSpPr>
        <p:spPr>
          <a:xfrm>
            <a:off x="323669" y="384442"/>
            <a:ext cx="9286240" cy="698828"/>
          </a:xfrm>
        </p:spPr>
        <p:txBody>
          <a:bodyPr/>
          <a:lstStyle/>
          <a:p>
            <a:r>
              <a:rPr lang="en-US" sz="2800" dirty="0"/>
              <a:t>Optimum placement of FCC tunnel and geology</a:t>
            </a:r>
            <a:endParaRPr lang="en-GB" sz="2800" dirty="0"/>
          </a:p>
        </p:txBody>
      </p:sp>
      <p:pic>
        <p:nvPicPr>
          <p:cNvPr id="10" name="Picture 9">
            <a:extLst>
              <a:ext uri="{FF2B5EF4-FFF2-40B4-BE49-F238E27FC236}">
                <a16:creationId xmlns:a16="http://schemas.microsoft.com/office/drawing/2014/main" id="{A0746134-5EF0-8F0E-6A55-AA7D3BA68A87}"/>
              </a:ext>
            </a:extLst>
          </p:cNvPr>
          <p:cNvPicPr>
            <a:picLocks noChangeAspect="1"/>
          </p:cNvPicPr>
          <p:nvPr/>
        </p:nvPicPr>
        <p:blipFill>
          <a:blip r:embed="rId2"/>
          <a:stretch>
            <a:fillRect/>
          </a:stretch>
        </p:blipFill>
        <p:spPr>
          <a:xfrm>
            <a:off x="-3146" y="894358"/>
            <a:ext cx="9144000" cy="2003136"/>
          </a:xfrm>
          <a:prstGeom prst="rect">
            <a:avLst/>
          </a:prstGeom>
        </p:spPr>
      </p:pic>
      <p:sp>
        <p:nvSpPr>
          <p:cNvPr id="28" name="TextBox 27">
            <a:extLst>
              <a:ext uri="{FF2B5EF4-FFF2-40B4-BE49-F238E27FC236}">
                <a16:creationId xmlns:a16="http://schemas.microsoft.com/office/drawing/2014/main" id="{0D65E4C3-5855-00A7-5352-348A241894F7}"/>
              </a:ext>
            </a:extLst>
          </p:cNvPr>
          <p:cNvSpPr txBox="1"/>
          <p:nvPr/>
        </p:nvSpPr>
        <p:spPr>
          <a:xfrm>
            <a:off x="23680" y="3292912"/>
            <a:ext cx="9107743" cy="1833387"/>
          </a:xfrm>
          <a:prstGeom prst="rect">
            <a:avLst/>
          </a:prstGeom>
          <a:noFill/>
        </p:spPr>
        <p:txBody>
          <a:bodyPr wrap="square" lIns="0">
            <a:spAutoFit/>
          </a:bodyPr>
          <a:lstStyle/>
          <a:p>
            <a:pPr marL="342900" lvl="1" defTabSz="685800">
              <a:defRPr/>
            </a:pPr>
            <a:r>
              <a:rPr lang="en-US" sz="1500" b="1" dirty="0">
                <a:solidFill>
                  <a:srgbClr val="0C377B"/>
                </a:solidFill>
                <a:latin typeface="Arial"/>
              </a:rPr>
              <a:t>Tunneling mainly in molasse layer (soft rock), well suited for fast, low-risk TBM construction.</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6,25 million m</a:t>
            </a:r>
            <a:r>
              <a:rPr lang="en-US" sz="1500" b="1" baseline="30000" dirty="0">
                <a:solidFill>
                  <a:srgbClr val="0C377B"/>
                </a:solidFill>
                <a:latin typeface="Arial"/>
              </a:rPr>
              <a:t>3</a:t>
            </a:r>
            <a:r>
              <a:rPr lang="en-US" sz="1500" b="1" dirty="0">
                <a:solidFill>
                  <a:srgbClr val="0C377B"/>
                </a:solidFill>
                <a:latin typeface="Arial"/>
              </a:rPr>
              <a:t> excavated volume </a:t>
            </a:r>
            <a:r>
              <a:rPr lang="en-US" sz="1500" b="1" dirty="0">
                <a:solidFill>
                  <a:srgbClr val="0C377B"/>
                </a:solidFill>
                <a:latin typeface="Arial"/>
                <a:sym typeface="Wingdings" panose="05000000000000000000" pitchFamily="2" charset="2"/>
              </a:rPr>
              <a:t> ~8.5</a:t>
            </a:r>
            <a:r>
              <a:rPr lang="en-US" sz="1500" b="1" dirty="0">
                <a:solidFill>
                  <a:srgbClr val="0C377B"/>
                </a:solidFill>
                <a:latin typeface="Arial"/>
              </a:rPr>
              <a:t> million m</a:t>
            </a:r>
            <a:r>
              <a:rPr lang="en-US" sz="1500" b="1" baseline="30000" dirty="0">
                <a:solidFill>
                  <a:srgbClr val="0C377B"/>
                </a:solidFill>
                <a:latin typeface="Arial"/>
              </a:rPr>
              <a:t>3</a:t>
            </a:r>
            <a:r>
              <a:rPr lang="en-US" sz="1500" b="1" dirty="0">
                <a:solidFill>
                  <a:srgbClr val="0C377B"/>
                </a:solidFill>
                <a:latin typeface="Arial"/>
              </a:rPr>
              <a:t> excavation material on surface (expanded)</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CE Designs of all underground structures developed</a:t>
            </a:r>
          </a:p>
          <a:p>
            <a:pPr marL="342900" lvl="1" defTabSz="685800">
              <a:defRPr/>
            </a:pPr>
            <a:endParaRPr lang="en-US" sz="800" b="1" dirty="0">
              <a:solidFill>
                <a:srgbClr val="0C377B"/>
              </a:solidFill>
              <a:latin typeface="Arial"/>
            </a:endParaRPr>
          </a:p>
          <a:p>
            <a:pPr marL="342900" lvl="1" defTabSz="685800">
              <a:defRPr/>
            </a:pPr>
            <a:r>
              <a:rPr lang="en-US" sz="1500" b="1" dirty="0">
                <a:solidFill>
                  <a:srgbClr val="0C377B"/>
                </a:solidFill>
                <a:latin typeface="Arial"/>
              </a:rPr>
              <a:t>Average shaft depths ~240 m</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To fix the vertical position of the tunnel, interfaces between geological layers have to be known</a:t>
            </a:r>
          </a:p>
          <a:p>
            <a:pPr marL="342900" lvl="1" defTabSz="685800">
              <a:defRPr/>
            </a:pPr>
            <a:endParaRPr lang="en-US" sz="750" b="1" dirty="0">
              <a:solidFill>
                <a:srgbClr val="0C377B"/>
              </a:solidFill>
              <a:latin typeface="Arial"/>
            </a:endParaRPr>
          </a:p>
        </p:txBody>
      </p:sp>
    </p:spTree>
    <p:extLst>
      <p:ext uri="{BB962C8B-B14F-4D97-AF65-F5344CB8AC3E}">
        <p14:creationId xmlns:p14="http://schemas.microsoft.com/office/powerpoint/2010/main" val="149117979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53F2D-F3E6-4E78-12C0-47CE1838A17B}"/>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B6D7FAB2-2C8C-F634-E50C-35CCA7F03374}"/>
              </a:ext>
            </a:extLst>
          </p:cNvPr>
          <p:cNvSpPr>
            <a:spLocks noGrp="1"/>
          </p:cNvSpPr>
          <p:nvPr>
            <p:ph type="body" sz="quarter" idx="12"/>
          </p:nvPr>
        </p:nvSpPr>
        <p:spPr>
          <a:xfrm>
            <a:off x="141768" y="842098"/>
            <a:ext cx="4805916" cy="3327990"/>
          </a:xfrm>
        </p:spPr>
        <p:txBody>
          <a:bodyPr vert="horz" lIns="91440" tIns="45720" rIns="91440" bIns="45720" rtlCol="0" anchor="t">
            <a:noAutofit/>
          </a:bodyPr>
          <a:lstStyle/>
          <a:p>
            <a:pPr>
              <a:lnSpc>
                <a:spcPct val="100000"/>
              </a:lnSpc>
              <a:spcBef>
                <a:spcPts val="600"/>
              </a:spcBef>
            </a:pPr>
            <a:r>
              <a:rPr lang="fr-FR" sz="1800" b="0" dirty="0" err="1"/>
              <a:t>Focused</a:t>
            </a:r>
            <a:r>
              <a:rPr lang="fr-FR" sz="1800" b="0" dirty="0"/>
              <a:t> on 8 zones to </a:t>
            </a:r>
            <a:r>
              <a:rPr lang="fr-FR" sz="1800" b="0" dirty="0" err="1"/>
              <a:t>improve</a:t>
            </a:r>
            <a:r>
              <a:rPr lang="fr-FR" sz="1800" b="0" dirty="0"/>
              <a:t> </a:t>
            </a:r>
            <a:r>
              <a:rPr lang="fr-FR" sz="1800" b="0" dirty="0" err="1"/>
              <a:t>prêcision</a:t>
            </a:r>
            <a:r>
              <a:rPr lang="fr-FR" sz="1800" b="0" dirty="0"/>
              <a:t> of </a:t>
            </a:r>
            <a:r>
              <a:rPr lang="fr-FR" sz="1800" b="0" dirty="0" err="1"/>
              <a:t>geological</a:t>
            </a:r>
            <a:r>
              <a:rPr lang="fr-FR" sz="1800" b="0" dirty="0"/>
              <a:t> model and </a:t>
            </a:r>
            <a:r>
              <a:rPr lang="fr-FR" sz="1800" b="0" dirty="0" err="1"/>
              <a:t>identify</a:t>
            </a:r>
            <a:r>
              <a:rPr lang="fr-FR" sz="1800" b="0" dirty="0"/>
              <a:t> the </a:t>
            </a:r>
            <a:r>
              <a:rPr lang="fr-FR" sz="1800" b="0" dirty="0" err="1"/>
              <a:t>intercased</a:t>
            </a:r>
            <a:r>
              <a:rPr lang="fr-FR" sz="1800" b="0" dirty="0"/>
              <a:t> moraine – molasse and molasse – </a:t>
            </a:r>
            <a:r>
              <a:rPr lang="fr-FR" sz="1800" b="0" dirty="0" err="1"/>
              <a:t>limestone</a:t>
            </a:r>
            <a:r>
              <a:rPr lang="fr-FR" sz="1800" b="0" dirty="0"/>
              <a:t>.</a:t>
            </a:r>
          </a:p>
          <a:p>
            <a:pPr marL="285750" indent="-285750">
              <a:lnSpc>
                <a:spcPct val="100000"/>
              </a:lnSpc>
              <a:spcBef>
                <a:spcPts val="600"/>
              </a:spcBef>
              <a:buFont typeface="Arial" panose="020B0604020202020204" pitchFamily="34" charset="0"/>
              <a:buChar char="•"/>
            </a:pPr>
            <a:r>
              <a:rPr lang="fr-FR" sz="1600" dirty="0"/>
              <a:t>86 km of </a:t>
            </a:r>
            <a:r>
              <a:rPr lang="fr-FR" sz="1600" dirty="0" err="1"/>
              <a:t>seismic</a:t>
            </a:r>
            <a:r>
              <a:rPr lang="fr-FR" sz="1600" dirty="0"/>
              <a:t> investigations </a:t>
            </a:r>
            <a:r>
              <a:rPr lang="fr-FR" sz="1600" dirty="0" err="1"/>
              <a:t>completed</a:t>
            </a:r>
            <a:endParaRPr lang="fr-FR" sz="1600" dirty="0"/>
          </a:p>
          <a:p>
            <a:pPr marL="285750" indent="-285750">
              <a:lnSpc>
                <a:spcPct val="100000"/>
              </a:lnSpc>
              <a:spcBef>
                <a:spcPts val="600"/>
              </a:spcBef>
              <a:buFont typeface="Arial" panose="020B0604020202020204" pitchFamily="34" charset="0"/>
              <a:buChar char="•"/>
            </a:pPr>
            <a:r>
              <a:rPr lang="fr-FR" sz="1600" dirty="0"/>
              <a:t>15 of 27 bore </a:t>
            </a:r>
            <a:r>
              <a:rPr lang="fr-FR" sz="1600" dirty="0" err="1"/>
              <a:t>holes</a:t>
            </a:r>
            <a:r>
              <a:rPr lang="fr-FR" sz="1600" dirty="0"/>
              <a:t> </a:t>
            </a:r>
            <a:r>
              <a:rPr lang="fr-FR" sz="1600" dirty="0" err="1"/>
              <a:t>completed</a:t>
            </a:r>
            <a:endParaRPr lang="fr-FR" sz="1600" dirty="0"/>
          </a:p>
          <a:p>
            <a:pPr marL="285750" indent="-285750">
              <a:lnSpc>
                <a:spcPct val="100000"/>
              </a:lnSpc>
              <a:spcBef>
                <a:spcPts val="600"/>
              </a:spcBef>
              <a:buFont typeface="Arial" panose="020B0604020202020204" pitchFamily="34" charset="0"/>
              <a:buChar char="•"/>
            </a:pPr>
            <a:r>
              <a:rPr lang="fr-FR" sz="1600" dirty="0"/>
              <a:t>1st </a:t>
            </a:r>
            <a:r>
              <a:rPr lang="fr-FR" sz="1600" dirty="0" err="1"/>
              <a:t>lake</a:t>
            </a:r>
            <a:r>
              <a:rPr lang="fr-FR" sz="1600" dirty="0"/>
              <a:t> bore </a:t>
            </a:r>
            <a:r>
              <a:rPr lang="fr-FR" sz="1600" dirty="0" err="1"/>
              <a:t>hole</a:t>
            </a:r>
            <a:r>
              <a:rPr lang="fr-FR" sz="1600" dirty="0"/>
              <a:t> </a:t>
            </a:r>
            <a:r>
              <a:rPr lang="fr-FR" sz="1600" dirty="0" err="1"/>
              <a:t>completed</a:t>
            </a:r>
            <a:endParaRPr lang="fr-FR" sz="1600" dirty="0"/>
          </a:p>
          <a:p>
            <a:pPr marL="285750" indent="-285750">
              <a:lnSpc>
                <a:spcPct val="100000"/>
              </a:lnSpc>
              <a:spcBef>
                <a:spcPts val="600"/>
              </a:spcBef>
              <a:buFont typeface="Arial" panose="020B0604020202020204" pitchFamily="34" charset="0"/>
              <a:buChar char="•"/>
            </a:pPr>
            <a:r>
              <a:rPr lang="fr-FR" sz="1600" dirty="0" err="1"/>
              <a:t>Completion</a:t>
            </a:r>
            <a:r>
              <a:rPr lang="fr-FR" sz="1600" dirty="0"/>
              <a:t> of all bore </a:t>
            </a:r>
            <a:r>
              <a:rPr lang="fr-FR" sz="1600" dirty="0" err="1"/>
              <a:t>holes</a:t>
            </a:r>
            <a:r>
              <a:rPr lang="fr-FR" sz="1600" dirty="0"/>
              <a:t> ~June 2026</a:t>
            </a:r>
          </a:p>
          <a:p>
            <a:pPr>
              <a:lnSpc>
                <a:spcPct val="100000"/>
              </a:lnSpc>
              <a:spcBef>
                <a:spcPts val="600"/>
              </a:spcBef>
            </a:pPr>
            <a:r>
              <a:rPr lang="fr-FR" sz="1800" b="0" dirty="0" err="1"/>
              <a:t>Results</a:t>
            </a:r>
            <a:r>
              <a:rPr lang="fr-FR" sz="1800" b="0" dirty="0"/>
              <a:t> </a:t>
            </a:r>
            <a:r>
              <a:rPr lang="fr-FR" sz="1800" b="0" dirty="0" err="1"/>
              <a:t>so</a:t>
            </a:r>
            <a:r>
              <a:rPr lang="fr-FR" sz="1800" b="0" dirty="0"/>
              <a:t> far </a:t>
            </a:r>
            <a:r>
              <a:rPr lang="fr-FR" sz="1800" b="0" dirty="0" err="1"/>
              <a:t>confirm</a:t>
            </a:r>
            <a:r>
              <a:rPr lang="fr-FR" sz="1800" b="0" dirty="0"/>
              <a:t> </a:t>
            </a:r>
            <a:r>
              <a:rPr lang="fr-FR" sz="1800" b="0" dirty="0" err="1"/>
              <a:t>geological</a:t>
            </a:r>
            <a:r>
              <a:rPr lang="fr-FR" sz="1800" b="0" dirty="0"/>
              <a:t> model</a:t>
            </a:r>
          </a:p>
        </p:txBody>
      </p:sp>
      <p:sp>
        <p:nvSpPr>
          <p:cNvPr id="2" name="Titel 1">
            <a:extLst>
              <a:ext uri="{FF2B5EF4-FFF2-40B4-BE49-F238E27FC236}">
                <a16:creationId xmlns:a16="http://schemas.microsoft.com/office/drawing/2014/main" id="{BAA27CFE-F440-9503-4522-C8E6FED3EC77}"/>
              </a:ext>
            </a:extLst>
          </p:cNvPr>
          <p:cNvSpPr>
            <a:spLocks noGrp="1"/>
          </p:cNvSpPr>
          <p:nvPr>
            <p:ph type="title"/>
          </p:nvPr>
        </p:nvSpPr>
        <p:spPr>
          <a:xfrm>
            <a:off x="237240" y="343889"/>
            <a:ext cx="8263350" cy="471279"/>
          </a:xfrm>
        </p:spPr>
        <p:txBody>
          <a:bodyPr/>
          <a:lstStyle/>
          <a:p>
            <a:r>
              <a:rPr lang="en-GB" sz="2800" dirty="0"/>
              <a:t>Geological investigations</a:t>
            </a:r>
            <a:endParaRPr lang="fr-FR" sz="2800" dirty="0"/>
          </a:p>
        </p:txBody>
      </p:sp>
      <p:sp>
        <p:nvSpPr>
          <p:cNvPr id="9" name="Textfeld 8">
            <a:extLst>
              <a:ext uri="{FF2B5EF4-FFF2-40B4-BE49-F238E27FC236}">
                <a16:creationId xmlns:a16="http://schemas.microsoft.com/office/drawing/2014/main" id="{7B9A23E0-6EFF-4CFB-95B3-CD6DBFD839DF}"/>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pic>
        <p:nvPicPr>
          <p:cNvPr id="8" name="Picture 7" descr="A map with a route&#10;&#10;AI-generated content may be incorrect.">
            <a:extLst>
              <a:ext uri="{FF2B5EF4-FFF2-40B4-BE49-F238E27FC236}">
                <a16:creationId xmlns:a16="http://schemas.microsoft.com/office/drawing/2014/main" id="{535E6D33-3E70-F6DA-ED30-397FDA73B62D}"/>
              </a:ext>
            </a:extLst>
          </p:cNvPr>
          <p:cNvPicPr>
            <a:picLocks noChangeAspect="1"/>
          </p:cNvPicPr>
          <p:nvPr/>
        </p:nvPicPr>
        <p:blipFill>
          <a:blip r:embed="rId3">
            <a:extLst>
              <a:ext uri="{28A0092B-C50C-407E-A947-70E740481C1C}">
                <a14:useLocalDpi xmlns:a14="http://schemas.microsoft.com/office/drawing/2010/main" val="0"/>
              </a:ext>
            </a:extLst>
          </a:blip>
          <a:srcRect l="5610" r="8876"/>
          <a:stretch>
            <a:fillRect/>
          </a:stretch>
        </p:blipFill>
        <p:spPr>
          <a:xfrm>
            <a:off x="5004390" y="336928"/>
            <a:ext cx="4122106" cy="3408328"/>
          </a:xfrm>
          <a:prstGeom prst="rect">
            <a:avLst/>
          </a:prstGeom>
          <a:ln>
            <a:solidFill>
              <a:srgbClr val="0F124A"/>
            </a:solidFill>
          </a:ln>
        </p:spPr>
      </p:pic>
      <p:pic>
        <p:nvPicPr>
          <p:cNvPr id="5" name="Picture 2">
            <a:extLst>
              <a:ext uri="{FF2B5EF4-FFF2-40B4-BE49-F238E27FC236}">
                <a16:creationId xmlns:a16="http://schemas.microsoft.com/office/drawing/2014/main" id="{5A077F8E-6F1F-86E6-726F-76E89A69C8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3306" y="3929281"/>
            <a:ext cx="2033190" cy="1159326"/>
          </a:xfrm>
          <a:prstGeom prst="rect">
            <a:avLst/>
          </a:prstGeom>
          <a:ln w="3175">
            <a:solidFill>
              <a:schemeClr val="tx1"/>
            </a:solid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956477B-717D-24A9-0A95-DCFF1F30538B}"/>
              </a:ext>
            </a:extLst>
          </p:cNvPr>
          <p:cNvPicPr>
            <a:picLocks noChangeAspect="1"/>
          </p:cNvPicPr>
          <p:nvPr/>
        </p:nvPicPr>
        <p:blipFill>
          <a:blip r:embed="rId5"/>
          <a:stretch>
            <a:fillRect/>
          </a:stretch>
        </p:blipFill>
        <p:spPr>
          <a:xfrm>
            <a:off x="5004390" y="3929281"/>
            <a:ext cx="2034736" cy="1259755"/>
          </a:xfrm>
          <a:prstGeom prst="rect">
            <a:avLst/>
          </a:prstGeom>
          <a:ln w="3175">
            <a:solidFill>
              <a:schemeClr val="tx1"/>
            </a:solidFill>
          </a:ln>
        </p:spPr>
      </p:pic>
      <p:pic>
        <p:nvPicPr>
          <p:cNvPr id="11" name="Picture 10" descr="A field with a pile of dirt and a tower&#10;&#10;AI-generated content may be incorrect.">
            <a:extLst>
              <a:ext uri="{FF2B5EF4-FFF2-40B4-BE49-F238E27FC236}">
                <a16:creationId xmlns:a16="http://schemas.microsoft.com/office/drawing/2014/main" id="{D4AB0FC3-EEEC-EF15-4E4E-D7CFD76BA4CA}"/>
              </a:ext>
            </a:extLst>
          </p:cNvPr>
          <p:cNvPicPr>
            <a:picLocks noChangeAspect="1"/>
          </p:cNvPicPr>
          <p:nvPr/>
        </p:nvPicPr>
        <p:blipFill>
          <a:blip r:embed="rId6">
            <a:extLst>
              <a:ext uri="{28A0092B-C50C-407E-A947-70E740481C1C}">
                <a14:useLocalDpi xmlns:a14="http://schemas.microsoft.com/office/drawing/2010/main" val="0"/>
              </a:ext>
            </a:extLst>
          </a:blip>
          <a:srcRect l="24503" t="18240" r="17261" b="23723"/>
          <a:stretch>
            <a:fillRect/>
          </a:stretch>
        </p:blipFill>
        <p:spPr>
          <a:xfrm>
            <a:off x="17504" y="3404907"/>
            <a:ext cx="2491779" cy="1683769"/>
          </a:xfrm>
          <a:prstGeom prst="rect">
            <a:avLst/>
          </a:prstGeom>
          <a:ln w="3175">
            <a:solidFill>
              <a:schemeClr val="tx1"/>
            </a:solidFill>
          </a:ln>
        </p:spPr>
      </p:pic>
      <p:sp>
        <p:nvSpPr>
          <p:cNvPr id="12" name="Slide Number Placeholder 11">
            <a:extLst>
              <a:ext uri="{FF2B5EF4-FFF2-40B4-BE49-F238E27FC236}">
                <a16:creationId xmlns:a16="http://schemas.microsoft.com/office/drawing/2014/main" id="{8685879F-909B-4F6D-B627-A8A41BF68A29}"/>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3" name="Picture 2">
            <a:extLst>
              <a:ext uri="{FF2B5EF4-FFF2-40B4-BE49-F238E27FC236}">
                <a16:creationId xmlns:a16="http://schemas.microsoft.com/office/drawing/2014/main" id="{8BE7AEB4-6B1E-797B-9D62-C0E74A5296BC}"/>
              </a:ext>
            </a:extLst>
          </p:cNvPr>
          <p:cNvPicPr>
            <a:picLocks noChangeAspect="1"/>
          </p:cNvPicPr>
          <p:nvPr/>
        </p:nvPicPr>
        <p:blipFill>
          <a:blip r:embed="rId7"/>
          <a:stretch>
            <a:fillRect/>
          </a:stretch>
        </p:blipFill>
        <p:spPr>
          <a:xfrm>
            <a:off x="2507952" y="3387164"/>
            <a:ext cx="2303921" cy="1701443"/>
          </a:xfrm>
          <a:prstGeom prst="rect">
            <a:avLst/>
          </a:prstGeom>
        </p:spPr>
      </p:pic>
      <p:sp>
        <p:nvSpPr>
          <p:cNvPr id="13" name="TextBox 12">
            <a:extLst>
              <a:ext uri="{FF2B5EF4-FFF2-40B4-BE49-F238E27FC236}">
                <a16:creationId xmlns:a16="http://schemas.microsoft.com/office/drawing/2014/main" id="{058C07DA-D519-1EA2-0531-64B041E78991}"/>
              </a:ext>
            </a:extLst>
          </p:cNvPr>
          <p:cNvSpPr txBox="1"/>
          <p:nvPr/>
        </p:nvSpPr>
        <p:spPr>
          <a:xfrm>
            <a:off x="2523632" y="4580776"/>
            <a:ext cx="4576482" cy="507831"/>
          </a:xfrm>
          <a:prstGeom prst="rect">
            <a:avLst/>
          </a:prstGeom>
          <a:noFill/>
        </p:spPr>
        <p:txBody>
          <a:bodyPr wrap="square">
            <a:spAutoFit/>
          </a:bodyPr>
          <a:lstStyle/>
          <a:p>
            <a:r>
              <a:rPr lang="en-GB" dirty="0">
                <a:solidFill>
                  <a:schemeClr val="bg1"/>
                </a:solidFill>
              </a:rPr>
              <a:t>Lake Geneva – </a:t>
            </a:r>
          </a:p>
          <a:p>
            <a:r>
              <a:rPr lang="en-GB" dirty="0">
                <a:solidFill>
                  <a:schemeClr val="bg1"/>
                </a:solidFill>
              </a:rPr>
              <a:t>November 2025</a:t>
            </a:r>
          </a:p>
        </p:txBody>
      </p:sp>
    </p:spTree>
    <p:extLst>
      <p:ext uri="{BB962C8B-B14F-4D97-AF65-F5344CB8AC3E}">
        <p14:creationId xmlns:p14="http://schemas.microsoft.com/office/powerpoint/2010/main" val="357792116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164253-8282-04C8-DF01-9EEB3E27978C}"/>
              </a:ext>
            </a:extLst>
          </p:cNvPr>
          <p:cNvSpPr>
            <a:spLocks noGrp="1"/>
          </p:cNvSpPr>
          <p:nvPr>
            <p:ph type="sldNum" sz="quarter" idx="12"/>
          </p:nvPr>
        </p:nvSpPr>
        <p:spPr>
          <a:xfrm>
            <a:off x="8745300" y="52418"/>
            <a:ext cx="289479" cy="170071"/>
          </a:xfrm>
        </p:spPr>
        <p:txBody>
          <a:bodyPr wrap="none" anchor="ctr">
            <a:normAutofit fontScale="25000" lnSpcReduction="20000"/>
          </a:bodyPr>
          <a:lstStyle/>
          <a:p>
            <a:pPr>
              <a:spcAft>
                <a:spcPts val="600"/>
              </a:spcAft>
            </a:pPr>
            <a:fld id="{1603BC9F-C4D1-164A-A47B-482C02E0E3C4}" type="slidenum">
              <a:rPr lang="fr-FR" sz="200" smtClean="0"/>
              <a:pPr>
                <a:spcAft>
                  <a:spcPts val="600"/>
                </a:spcAft>
              </a:pPr>
              <a:t>14</a:t>
            </a:fld>
            <a:endParaRPr lang="fr-FR" sz="200"/>
          </a:p>
        </p:txBody>
      </p:sp>
      <p:sp>
        <p:nvSpPr>
          <p:cNvPr id="8" name="Titre 1">
            <a:extLst>
              <a:ext uri="{FF2B5EF4-FFF2-40B4-BE49-F238E27FC236}">
                <a16:creationId xmlns:a16="http://schemas.microsoft.com/office/drawing/2014/main" id="{DC42780E-5A27-19C2-84E7-BB63992257D3}"/>
              </a:ext>
            </a:extLst>
          </p:cNvPr>
          <p:cNvSpPr txBox="1">
            <a:spLocks/>
          </p:cNvSpPr>
          <p:nvPr/>
        </p:nvSpPr>
        <p:spPr>
          <a:xfrm>
            <a:off x="3053897" y="320676"/>
            <a:ext cx="2540568" cy="735040"/>
          </a:xfrm>
          <a:prstGeom prst="rect">
            <a:avLst/>
          </a:prstGeom>
        </p:spPr>
        <p:txBody>
          <a:bodyPr>
            <a:norm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1600" b="1" dirty="0"/>
              <a:t>MANDALLAZ Boreholes</a:t>
            </a:r>
          </a:p>
        </p:txBody>
      </p:sp>
      <p:sp>
        <p:nvSpPr>
          <p:cNvPr id="9" name="TextBox 8">
            <a:extLst>
              <a:ext uri="{FF2B5EF4-FFF2-40B4-BE49-F238E27FC236}">
                <a16:creationId xmlns:a16="http://schemas.microsoft.com/office/drawing/2014/main" id="{06631F42-EDFC-9DBF-D5FC-9C0E3DCD7316}"/>
              </a:ext>
            </a:extLst>
          </p:cNvPr>
          <p:cNvSpPr txBox="1"/>
          <p:nvPr/>
        </p:nvSpPr>
        <p:spPr>
          <a:xfrm>
            <a:off x="149015" y="3739912"/>
            <a:ext cx="8750299" cy="1323439"/>
          </a:xfrm>
          <a:prstGeom prst="rect">
            <a:avLst/>
          </a:prstGeom>
          <a:noFill/>
        </p:spPr>
        <p:txBody>
          <a:bodyPr wrap="square" rtlCol="0">
            <a:spAutoFit/>
          </a:bodyPr>
          <a:lstStyle/>
          <a:p>
            <a:pPr marL="214313" indent="-214313">
              <a:buFont typeface="Arial" panose="020B0604020202020204" pitchFamily="34" charset="0"/>
              <a:buChar char="•"/>
            </a:pPr>
            <a:r>
              <a:rPr lang="en-GB" sz="1600" dirty="0">
                <a:solidFill>
                  <a:schemeClr val="tx1">
                    <a:lumMod val="90000"/>
                    <a:lumOff val="10000"/>
                  </a:schemeClr>
                </a:solidFill>
              </a:rPr>
              <a:t>Two boreholes in the </a:t>
            </a:r>
            <a:r>
              <a:rPr lang="en-GB" sz="1600" dirty="0" err="1">
                <a:solidFill>
                  <a:schemeClr val="tx1">
                    <a:lumMod val="90000"/>
                    <a:lumOff val="10000"/>
                  </a:schemeClr>
                </a:solidFill>
              </a:rPr>
              <a:t>Mandallaz</a:t>
            </a:r>
            <a:r>
              <a:rPr lang="en-GB" sz="1600" dirty="0">
                <a:solidFill>
                  <a:schemeClr val="tx1">
                    <a:lumMod val="90000"/>
                    <a:lumOff val="10000"/>
                  </a:schemeClr>
                </a:solidFill>
              </a:rPr>
              <a:t> region have enabled a more accurate assessment of the limestone profile in this area.</a:t>
            </a:r>
          </a:p>
          <a:p>
            <a:pPr marL="214313" indent="-214313">
              <a:buFont typeface="Arial" panose="020B0604020202020204" pitchFamily="34" charset="0"/>
              <a:buChar char="•"/>
            </a:pPr>
            <a:endParaRPr lang="en-GB" sz="1600" dirty="0">
              <a:solidFill>
                <a:schemeClr val="tx1">
                  <a:lumMod val="90000"/>
                  <a:lumOff val="10000"/>
                </a:schemeClr>
              </a:solidFill>
            </a:endParaRPr>
          </a:p>
          <a:p>
            <a:pPr marL="214313" indent="-214313">
              <a:buFont typeface="Arial" panose="020B0604020202020204" pitchFamily="34" charset="0"/>
              <a:buChar char="•"/>
            </a:pPr>
            <a:r>
              <a:rPr lang="en-GB" sz="1600" dirty="0">
                <a:solidFill>
                  <a:schemeClr val="tx1">
                    <a:lumMod val="90000"/>
                    <a:lumOff val="10000"/>
                  </a:schemeClr>
                </a:solidFill>
              </a:rPr>
              <a:t>It is now considered the limestone interface is steeper than originally thought thus reducing the estimate length of tunnelling from 4.7 km (black trace) down to less than 3km (red trace).</a:t>
            </a:r>
          </a:p>
        </p:txBody>
      </p:sp>
      <p:grpSp>
        <p:nvGrpSpPr>
          <p:cNvPr id="17" name="Group 16">
            <a:extLst>
              <a:ext uri="{FF2B5EF4-FFF2-40B4-BE49-F238E27FC236}">
                <a16:creationId xmlns:a16="http://schemas.microsoft.com/office/drawing/2014/main" id="{7F46525D-55F8-DC6B-6AAC-E8909F95817F}"/>
              </a:ext>
            </a:extLst>
          </p:cNvPr>
          <p:cNvGrpSpPr/>
          <p:nvPr/>
        </p:nvGrpSpPr>
        <p:grpSpPr>
          <a:xfrm>
            <a:off x="467544" y="907464"/>
            <a:ext cx="2921491" cy="2700223"/>
            <a:chOff x="467544" y="683021"/>
            <a:chExt cx="2921491" cy="2700223"/>
          </a:xfrm>
        </p:grpSpPr>
        <p:pic>
          <p:nvPicPr>
            <p:cNvPr id="4" name="Picture 3" descr="A diagram of a mountain range&#10;&#10;AI-generated content may be incorrect.">
              <a:extLst>
                <a:ext uri="{FF2B5EF4-FFF2-40B4-BE49-F238E27FC236}">
                  <a16:creationId xmlns:a16="http://schemas.microsoft.com/office/drawing/2014/main" id="{7B4E2877-51EA-085C-8A71-B49E8B17CD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683021"/>
              <a:ext cx="2921491" cy="2700223"/>
            </a:xfrm>
            <a:prstGeom prst="rect">
              <a:avLst/>
            </a:prstGeom>
            <a:noFill/>
            <a:ln w="15875">
              <a:solidFill>
                <a:schemeClr val="tx1"/>
              </a:solidFill>
            </a:ln>
          </p:spPr>
        </p:pic>
        <p:cxnSp>
          <p:nvCxnSpPr>
            <p:cNvPr id="10" name="Straight Connector 9">
              <a:extLst>
                <a:ext uri="{FF2B5EF4-FFF2-40B4-BE49-F238E27FC236}">
                  <a16:creationId xmlns:a16="http://schemas.microsoft.com/office/drawing/2014/main" id="{AAD91ACB-C191-043A-FDD5-EC636A28D471}"/>
                </a:ext>
              </a:extLst>
            </p:cNvPr>
            <p:cNvCxnSpPr/>
            <p:nvPr/>
          </p:nvCxnSpPr>
          <p:spPr>
            <a:xfrm flipH="1">
              <a:off x="1475656" y="2665695"/>
              <a:ext cx="720080" cy="0"/>
            </a:xfrm>
            <a:prstGeom prst="line">
              <a:avLst/>
            </a:prstGeom>
            <a:ln w="3492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cxnSp>
        <p:nvCxnSpPr>
          <p:cNvPr id="14" name="Straight Connector 13">
            <a:extLst>
              <a:ext uri="{FF2B5EF4-FFF2-40B4-BE49-F238E27FC236}">
                <a16:creationId xmlns:a16="http://schemas.microsoft.com/office/drawing/2014/main" id="{BE28F2E0-8D78-693F-0C12-6B75F4C3DA45}"/>
              </a:ext>
            </a:extLst>
          </p:cNvPr>
          <p:cNvCxnSpPr>
            <a:cxnSpLocks/>
          </p:cNvCxnSpPr>
          <p:nvPr/>
        </p:nvCxnSpPr>
        <p:spPr>
          <a:xfrm>
            <a:off x="7380312" y="1902766"/>
            <a:ext cx="0" cy="520528"/>
          </a:xfrm>
          <a:prstGeom prst="line">
            <a:avLst/>
          </a:prstGeom>
          <a:ln w="317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F8CA88-E68F-327D-394F-34884E82E76F}"/>
              </a:ext>
            </a:extLst>
          </p:cNvPr>
          <p:cNvSpPr txBox="1"/>
          <p:nvPr/>
        </p:nvSpPr>
        <p:spPr>
          <a:xfrm>
            <a:off x="6732240" y="2419474"/>
            <a:ext cx="1462163" cy="246221"/>
          </a:xfrm>
          <a:prstGeom prst="rect">
            <a:avLst/>
          </a:prstGeom>
          <a:noFill/>
        </p:spPr>
        <p:txBody>
          <a:bodyPr wrap="square" rtlCol="0">
            <a:spAutoFit/>
          </a:bodyPr>
          <a:lstStyle/>
          <a:p>
            <a:r>
              <a:rPr lang="en-GB" sz="1000" b="1" dirty="0">
                <a:solidFill>
                  <a:schemeClr val="bg1"/>
                </a:solidFill>
              </a:rPr>
              <a:t>Likely Eastern limit</a:t>
            </a:r>
          </a:p>
        </p:txBody>
      </p:sp>
      <p:pic>
        <p:nvPicPr>
          <p:cNvPr id="5" name="Picture 4">
            <a:extLst>
              <a:ext uri="{FF2B5EF4-FFF2-40B4-BE49-F238E27FC236}">
                <a16:creationId xmlns:a16="http://schemas.microsoft.com/office/drawing/2014/main" id="{39DCE174-BDE6-4ABE-5C40-BF1503EC2967}"/>
              </a:ext>
            </a:extLst>
          </p:cNvPr>
          <p:cNvPicPr>
            <a:picLocks noChangeAspect="1"/>
          </p:cNvPicPr>
          <p:nvPr/>
        </p:nvPicPr>
        <p:blipFill>
          <a:blip r:embed="rId3"/>
          <a:stretch>
            <a:fillRect/>
          </a:stretch>
        </p:blipFill>
        <p:spPr>
          <a:xfrm>
            <a:off x="3855884" y="870346"/>
            <a:ext cx="4889416" cy="2737341"/>
          </a:xfrm>
          <a:prstGeom prst="rect">
            <a:avLst/>
          </a:prstGeom>
        </p:spPr>
      </p:pic>
    </p:spTree>
    <p:extLst>
      <p:ext uri="{BB962C8B-B14F-4D97-AF65-F5344CB8AC3E}">
        <p14:creationId xmlns:p14="http://schemas.microsoft.com/office/powerpoint/2010/main" val="415396138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F4C8F5-695F-009E-0EDC-4758AD4BBE83}"/>
              </a:ext>
            </a:extLst>
          </p:cNvPr>
          <p:cNvSpPr>
            <a:spLocks noGrp="1"/>
          </p:cNvSpPr>
          <p:nvPr>
            <p:ph type="sldNum" sz="quarter" idx="12"/>
          </p:nvPr>
        </p:nvSpPr>
        <p:spPr>
          <a:xfrm>
            <a:off x="8745300" y="52418"/>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tx2"/>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1603BC9F-C4D1-164A-A47B-482C02E0E3C4}" type="slidenum">
              <a:rPr lang="fr-FR" smtClean="0"/>
              <a:pPr/>
              <a:t>15</a:t>
            </a:fld>
            <a:endParaRPr lang="fr-FR"/>
          </a:p>
        </p:txBody>
      </p:sp>
      <p:pic>
        <p:nvPicPr>
          <p:cNvPr id="5" name="Picture 4">
            <a:extLst>
              <a:ext uri="{FF2B5EF4-FFF2-40B4-BE49-F238E27FC236}">
                <a16:creationId xmlns:a16="http://schemas.microsoft.com/office/drawing/2014/main" id="{F88C1137-E638-78E0-FA2A-DA852BAD6ECB}"/>
              </a:ext>
            </a:extLst>
          </p:cNvPr>
          <p:cNvPicPr>
            <a:picLocks noChangeAspect="1"/>
          </p:cNvPicPr>
          <p:nvPr/>
        </p:nvPicPr>
        <p:blipFill>
          <a:blip r:embed="rId2"/>
          <a:stretch>
            <a:fillRect/>
          </a:stretch>
        </p:blipFill>
        <p:spPr>
          <a:xfrm>
            <a:off x="107504" y="915566"/>
            <a:ext cx="5976664" cy="1713738"/>
          </a:xfrm>
          <a:prstGeom prst="rect">
            <a:avLst/>
          </a:prstGeom>
        </p:spPr>
      </p:pic>
      <p:sp>
        <p:nvSpPr>
          <p:cNvPr id="14" name="TextBox 13">
            <a:extLst>
              <a:ext uri="{FF2B5EF4-FFF2-40B4-BE49-F238E27FC236}">
                <a16:creationId xmlns:a16="http://schemas.microsoft.com/office/drawing/2014/main" id="{5DF623CB-6B0B-08F4-8064-BFBC0CE80154}"/>
              </a:ext>
            </a:extLst>
          </p:cNvPr>
          <p:cNvSpPr txBox="1"/>
          <p:nvPr/>
        </p:nvSpPr>
        <p:spPr>
          <a:xfrm>
            <a:off x="1801708" y="488931"/>
            <a:ext cx="2680360" cy="369332"/>
          </a:xfrm>
          <a:prstGeom prst="rect">
            <a:avLst/>
          </a:prstGeom>
          <a:noFill/>
        </p:spPr>
        <p:txBody>
          <a:bodyPr wrap="square">
            <a:spAutoFit/>
          </a:bodyPr>
          <a:lstStyle/>
          <a:p>
            <a:r>
              <a:rPr lang="en-US" sz="1800" b="1" dirty="0"/>
              <a:t>Bore Hole Lake_04</a:t>
            </a:r>
          </a:p>
        </p:txBody>
      </p:sp>
      <p:sp>
        <p:nvSpPr>
          <p:cNvPr id="15" name="TextBox 14">
            <a:extLst>
              <a:ext uri="{FF2B5EF4-FFF2-40B4-BE49-F238E27FC236}">
                <a16:creationId xmlns:a16="http://schemas.microsoft.com/office/drawing/2014/main" id="{9D343F22-32B8-6FBB-7EC1-67C7D41E7A3F}"/>
              </a:ext>
            </a:extLst>
          </p:cNvPr>
          <p:cNvSpPr txBox="1"/>
          <p:nvPr/>
        </p:nvSpPr>
        <p:spPr>
          <a:xfrm>
            <a:off x="170041" y="2812971"/>
            <a:ext cx="5542614" cy="1962076"/>
          </a:xfrm>
          <a:prstGeom prst="rect">
            <a:avLst/>
          </a:prstGeom>
          <a:noFill/>
        </p:spPr>
        <p:txBody>
          <a:bodyPr wrap="square" rtlCol="0">
            <a:spAutoFit/>
          </a:bodyPr>
          <a:lstStyle/>
          <a:p>
            <a:pPr marL="285750" indent="-285750">
              <a:buFont typeface="Arial" panose="020B0604020202020204" pitchFamily="34" charset="0"/>
              <a:buChar char="•"/>
            </a:pPr>
            <a:r>
              <a:rPr lang="en-GB" dirty="0"/>
              <a:t>First lake borehole is positive with molasse commencing at a slightly shallower depth than assumed in baseline.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If this is also the case for the other boreholes, it may be possible to make the tunnel shallower by several metres under the lake.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will also mean the Tunnel Boring Machine will remain in the molasse rock rather than going into the overlying moraine thus avoiding a more complex machine.</a:t>
            </a:r>
          </a:p>
        </p:txBody>
      </p:sp>
      <p:pic>
        <p:nvPicPr>
          <p:cNvPr id="22" name="Picture 21">
            <a:extLst>
              <a:ext uri="{FF2B5EF4-FFF2-40B4-BE49-F238E27FC236}">
                <a16:creationId xmlns:a16="http://schemas.microsoft.com/office/drawing/2014/main" id="{FB60869E-753A-479F-E14B-7D1442D264BD}"/>
              </a:ext>
            </a:extLst>
          </p:cNvPr>
          <p:cNvPicPr>
            <a:picLocks noChangeAspect="1"/>
          </p:cNvPicPr>
          <p:nvPr/>
        </p:nvPicPr>
        <p:blipFill>
          <a:blip r:embed="rId3"/>
          <a:stretch>
            <a:fillRect/>
          </a:stretch>
        </p:blipFill>
        <p:spPr>
          <a:xfrm>
            <a:off x="5961144" y="471603"/>
            <a:ext cx="2890247" cy="4569228"/>
          </a:xfrm>
          <a:prstGeom prst="rect">
            <a:avLst/>
          </a:prstGeom>
        </p:spPr>
      </p:pic>
    </p:spTree>
    <p:extLst>
      <p:ext uri="{BB962C8B-B14F-4D97-AF65-F5344CB8AC3E}">
        <p14:creationId xmlns:p14="http://schemas.microsoft.com/office/powerpoint/2010/main" val="315004389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8899A-F6D3-8603-3DD5-0DFB912D287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F19F1F-45C8-06DE-1A45-55747DB82FB4}"/>
              </a:ext>
            </a:extLst>
          </p:cNvPr>
          <p:cNvSpPr>
            <a:spLocks noGrp="1"/>
          </p:cNvSpPr>
          <p:nvPr>
            <p:ph type="sldNum" sz="quarter" idx="10"/>
          </p:nvPr>
        </p:nvSpPr>
        <p:spPr/>
        <p:txBody>
          <a:bodyPr/>
          <a:lstStyle/>
          <a:p>
            <a:fld id="{88A1DFE4-5FC5-43BD-BB7E-75EAD82B965F}" type="slidenum">
              <a:rPr lang="en-GB" noProof="0" smtClean="0"/>
              <a:pPr/>
              <a:t>16</a:t>
            </a:fld>
            <a:endParaRPr lang="en-GB" noProof="0"/>
          </a:p>
        </p:txBody>
      </p:sp>
      <p:sp>
        <p:nvSpPr>
          <p:cNvPr id="9" name="TextBox 8">
            <a:extLst>
              <a:ext uri="{FF2B5EF4-FFF2-40B4-BE49-F238E27FC236}">
                <a16:creationId xmlns:a16="http://schemas.microsoft.com/office/drawing/2014/main" id="{10257095-A405-CA6D-3373-A415E45C831A}"/>
              </a:ext>
            </a:extLst>
          </p:cNvPr>
          <p:cNvSpPr txBox="1"/>
          <p:nvPr/>
        </p:nvSpPr>
        <p:spPr>
          <a:xfrm>
            <a:off x="108856" y="370922"/>
            <a:ext cx="9011920" cy="461665"/>
          </a:xfrm>
          <a:prstGeom prst="rect">
            <a:avLst/>
          </a:prstGeom>
          <a:noFill/>
        </p:spPr>
        <p:txBody>
          <a:bodyPr wrap="square" rtlCol="0">
            <a:spAutoFit/>
          </a:bodyPr>
          <a:lstStyle/>
          <a:p>
            <a:r>
              <a:rPr lang="en-GB" sz="2400" dirty="0"/>
              <a:t>FCC-ee injector implementation</a:t>
            </a:r>
          </a:p>
        </p:txBody>
      </p:sp>
      <p:pic>
        <p:nvPicPr>
          <p:cNvPr id="5" name="Picture 4" descr="A map of a city&#10;&#10;AI-generated content may be incorrect.">
            <a:extLst>
              <a:ext uri="{FF2B5EF4-FFF2-40B4-BE49-F238E27FC236}">
                <a16:creationId xmlns:a16="http://schemas.microsoft.com/office/drawing/2014/main" id="{5EB57853-393B-4647-EA42-6C3608D09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6263"/>
            <a:ext cx="5933440" cy="4157237"/>
          </a:xfrm>
          <a:prstGeom prst="rect">
            <a:avLst/>
          </a:prstGeom>
        </p:spPr>
      </p:pic>
      <p:pic>
        <p:nvPicPr>
          <p:cNvPr id="3" name="Picture 2">
            <a:extLst>
              <a:ext uri="{FF2B5EF4-FFF2-40B4-BE49-F238E27FC236}">
                <a16:creationId xmlns:a16="http://schemas.microsoft.com/office/drawing/2014/main" id="{3BAE440F-12C4-1AF8-21C7-A490C29843F8}"/>
              </a:ext>
            </a:extLst>
          </p:cNvPr>
          <p:cNvPicPr>
            <a:picLocks noChangeAspect="1"/>
          </p:cNvPicPr>
          <p:nvPr/>
        </p:nvPicPr>
        <p:blipFill>
          <a:blip r:embed="rId3" cstate="screen">
            <a:extLst>
              <a:ext uri="{28A0092B-C50C-407E-A947-70E740481C1C}">
                <a14:useLocalDpi xmlns:a14="http://schemas.microsoft.com/office/drawing/2010/main"/>
              </a:ext>
            </a:extLst>
          </a:blip>
          <a:srcRect b="7214"/>
          <a:stretch/>
        </p:blipFill>
        <p:spPr>
          <a:xfrm>
            <a:off x="6150188" y="2725830"/>
            <a:ext cx="2929949" cy="1457256"/>
          </a:xfrm>
          <a:prstGeom prst="rect">
            <a:avLst/>
          </a:prstGeom>
          <a:ln w="12700">
            <a:solidFill>
              <a:schemeClr val="tx1"/>
            </a:solidFill>
          </a:ln>
        </p:spPr>
      </p:pic>
      <p:sp>
        <p:nvSpPr>
          <p:cNvPr id="6" name="TextBox 5">
            <a:extLst>
              <a:ext uri="{FF2B5EF4-FFF2-40B4-BE49-F238E27FC236}">
                <a16:creationId xmlns:a16="http://schemas.microsoft.com/office/drawing/2014/main" id="{625E9803-3D6C-D66D-AB65-4957245862CD}"/>
              </a:ext>
            </a:extLst>
          </p:cNvPr>
          <p:cNvSpPr txBox="1"/>
          <p:nvPr/>
        </p:nvSpPr>
        <p:spPr>
          <a:xfrm>
            <a:off x="5985931" y="1113176"/>
            <a:ext cx="3171614" cy="1400383"/>
          </a:xfrm>
          <a:prstGeom prst="rect">
            <a:avLst/>
          </a:prstGeom>
          <a:solidFill>
            <a:schemeClr val="bg1"/>
          </a:solidFill>
        </p:spPr>
        <p:txBody>
          <a:bodyPr wrap="square" rtlCol="0">
            <a:spAutoFit/>
          </a:bodyPr>
          <a:lstStyle/>
          <a:p>
            <a:pPr marL="285750" indent="-285750">
              <a:spcBef>
                <a:spcPts val="600"/>
              </a:spcBef>
              <a:buFont typeface="Arial" panose="020B0604020202020204" pitchFamily="34" charset="0"/>
              <a:buChar char="•"/>
            </a:pPr>
            <a:r>
              <a:rPr lang="en-GB" sz="1400" dirty="0"/>
              <a:t>Located on CERN </a:t>
            </a:r>
            <a:r>
              <a:rPr lang="en-GB" sz="1400" dirty="0" err="1"/>
              <a:t>Prévessin</a:t>
            </a:r>
            <a:r>
              <a:rPr lang="en-GB" sz="1400" dirty="0"/>
              <a:t> site </a:t>
            </a:r>
          </a:p>
          <a:p>
            <a:pPr marL="285750" indent="-285750">
              <a:spcBef>
                <a:spcPts val="600"/>
              </a:spcBef>
              <a:buFont typeface="Arial" panose="020B0604020202020204" pitchFamily="34" charset="0"/>
              <a:buChar char="•"/>
            </a:pPr>
            <a:r>
              <a:rPr lang="en-GB" sz="1400" dirty="0"/>
              <a:t>possible connection to North Area to enable non-collider physics </a:t>
            </a:r>
          </a:p>
          <a:p>
            <a:pPr marL="285750" indent="-285750">
              <a:spcBef>
                <a:spcPts val="600"/>
              </a:spcBef>
              <a:buFont typeface="Arial" panose="020B0604020202020204" pitchFamily="34" charset="0"/>
              <a:buChar char="•"/>
            </a:pPr>
            <a:r>
              <a:rPr lang="en-GB" sz="1400" dirty="0"/>
              <a:t>transfer line to FCC PA (LHC P8) </a:t>
            </a:r>
          </a:p>
          <a:p>
            <a:pPr marL="285750" indent="-285750">
              <a:spcBef>
                <a:spcPts val="600"/>
              </a:spcBef>
              <a:buFont typeface="Arial" panose="020B0604020202020204" pitchFamily="34" charset="0"/>
              <a:buChar char="•"/>
            </a:pPr>
            <a:r>
              <a:rPr lang="en-GB" sz="1400" dirty="0"/>
              <a:t>“cut and cover” construction</a:t>
            </a:r>
          </a:p>
        </p:txBody>
      </p:sp>
    </p:spTree>
    <p:extLst>
      <p:ext uri="{BB962C8B-B14F-4D97-AF65-F5344CB8AC3E}">
        <p14:creationId xmlns:p14="http://schemas.microsoft.com/office/powerpoint/2010/main" val="315615076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BBF0F6-26EF-8DDC-9295-59D57066A2C8}"/>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0D08B992-AD1C-E489-B177-AD05442EDFE5}"/>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5" name="Title 4">
            <a:extLst>
              <a:ext uri="{FF2B5EF4-FFF2-40B4-BE49-F238E27FC236}">
                <a16:creationId xmlns:a16="http://schemas.microsoft.com/office/drawing/2014/main" id="{F56D9D1D-BBA5-2FEE-050D-B785DF1CE936}"/>
              </a:ext>
            </a:extLst>
          </p:cNvPr>
          <p:cNvSpPr>
            <a:spLocks noGrp="1"/>
          </p:cNvSpPr>
          <p:nvPr>
            <p:ph type="title"/>
          </p:nvPr>
        </p:nvSpPr>
        <p:spPr>
          <a:xfrm>
            <a:off x="196912" y="347280"/>
            <a:ext cx="8701200" cy="804066"/>
          </a:xfrm>
        </p:spPr>
        <p:txBody>
          <a:bodyPr/>
          <a:lstStyle/>
          <a:p>
            <a:r>
              <a:rPr lang="en-US" sz="2800" kern="0" dirty="0"/>
              <a:t>FCC-ee basic design choices and performance</a:t>
            </a:r>
            <a:endParaRPr lang="fr-CH" sz="2800" dirty="0"/>
          </a:p>
        </p:txBody>
      </p:sp>
      <p:sp>
        <p:nvSpPr>
          <p:cNvPr id="6" name="Content Placeholder 2">
            <a:extLst>
              <a:ext uri="{FF2B5EF4-FFF2-40B4-BE49-F238E27FC236}">
                <a16:creationId xmlns:a16="http://schemas.microsoft.com/office/drawing/2014/main" id="{02D962C3-4518-1E58-9420-B5DDA1B94D82}"/>
              </a:ext>
            </a:extLst>
          </p:cNvPr>
          <p:cNvSpPr txBox="1">
            <a:spLocks/>
          </p:cNvSpPr>
          <p:nvPr/>
        </p:nvSpPr>
        <p:spPr>
          <a:xfrm>
            <a:off x="11149" y="864982"/>
            <a:ext cx="4545483" cy="356439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13182" indent="-285750">
              <a:spcBef>
                <a:spcPts val="1200"/>
              </a:spcBef>
              <a:buClr>
                <a:srgbClr val="0C377B"/>
              </a:buClr>
            </a:pPr>
            <a:r>
              <a:rPr lang="en-US" sz="1400" b="1" dirty="0">
                <a:solidFill>
                  <a:srgbClr val="0C377B"/>
                </a:solidFill>
              </a:rPr>
              <a:t>Double ring </a:t>
            </a:r>
            <a:r>
              <a:rPr lang="en-US" sz="1400" dirty="0" err="1">
                <a:solidFill>
                  <a:srgbClr val="0C377B"/>
                </a:solidFill>
              </a:rPr>
              <a:t>e</a:t>
            </a:r>
            <a:r>
              <a:rPr lang="en-US" sz="1400" baseline="30000" dirty="0" err="1">
                <a:solidFill>
                  <a:srgbClr val="0C377B"/>
                </a:solidFill>
              </a:rPr>
              <a:t>+</a:t>
            </a:r>
            <a:r>
              <a:rPr lang="en-US" sz="1400" dirty="0" err="1">
                <a:solidFill>
                  <a:srgbClr val="0C377B"/>
                </a:solidFill>
              </a:rPr>
              <a:t>e</a:t>
            </a:r>
            <a:r>
              <a:rPr lang="en-US" sz="1400" baseline="30000" dirty="0">
                <a:solidFill>
                  <a:srgbClr val="0C377B"/>
                </a:solidFill>
              </a:rPr>
              <a:t>-</a:t>
            </a:r>
            <a:r>
              <a:rPr lang="en-US" sz="1400" dirty="0">
                <a:solidFill>
                  <a:srgbClr val="0C377B"/>
                </a:solidFill>
              </a:rPr>
              <a:t> collider, allowing </a:t>
            </a:r>
            <a:r>
              <a:rPr lang="en-GB" sz="1400" dirty="0">
                <a:solidFill>
                  <a:srgbClr val="0C377B"/>
                </a:solidFill>
              </a:rPr>
              <a:t>many bunches, high current, like LHC and B factories, different from LEP</a:t>
            </a:r>
            <a:endParaRPr lang="en-US" sz="1400" dirty="0">
              <a:solidFill>
                <a:srgbClr val="0C377B"/>
              </a:solidFill>
            </a:endParaRPr>
          </a:p>
          <a:p>
            <a:pPr marL="313182" indent="-285750">
              <a:spcBef>
                <a:spcPts val="1200"/>
              </a:spcBef>
              <a:buClr>
                <a:srgbClr val="0C377B"/>
              </a:buClr>
            </a:pPr>
            <a:r>
              <a:rPr lang="en-US" sz="1400" b="1" dirty="0">
                <a:solidFill>
                  <a:srgbClr val="0C377B"/>
                </a:solidFill>
              </a:rPr>
              <a:t>Synchrotron radiation power 50 MW/beam</a:t>
            </a:r>
            <a:r>
              <a:rPr lang="en-US" sz="1400" dirty="0">
                <a:solidFill>
                  <a:srgbClr val="0C377B"/>
                </a:solidFill>
              </a:rPr>
              <a:t>                  at all beam energies. Energy loss </a:t>
            </a:r>
            <a:r>
              <a:rPr lang="en-US" sz="1400" dirty="0">
                <a:solidFill>
                  <a:srgbClr val="0C377B"/>
                </a:solidFill>
                <a:latin typeface="Symbol" panose="05050102010706020507" pitchFamily="18" charset="2"/>
              </a:rPr>
              <a:t>D</a:t>
            </a:r>
            <a:r>
              <a:rPr lang="en-US" sz="1400" dirty="0">
                <a:solidFill>
                  <a:srgbClr val="0C377B"/>
                </a:solidFill>
              </a:rPr>
              <a:t>E per turn:</a:t>
            </a:r>
          </a:p>
          <a:p>
            <a:pPr marL="27432" indent="0">
              <a:spcBef>
                <a:spcPts val="1200"/>
              </a:spcBef>
              <a:buClr>
                <a:srgbClr val="0C377B"/>
              </a:buClr>
              <a:buNone/>
            </a:pPr>
            <a:r>
              <a:rPr lang="en-AU" altLang="en-US" sz="1200" dirty="0">
                <a:latin typeface="Symbol" panose="05050102010706020507" pitchFamily="18" charset="2"/>
              </a:rPr>
              <a:t>		</a:t>
            </a:r>
            <a:r>
              <a:rPr lang="en-AU" altLang="en-US" sz="1200" b="1" dirty="0">
                <a:solidFill>
                  <a:srgbClr val="FF0000"/>
                </a:solidFill>
                <a:latin typeface="Symbol" panose="05050102010706020507" pitchFamily="18" charset="2"/>
              </a:rPr>
              <a:t>D</a:t>
            </a:r>
            <a:r>
              <a:rPr lang="en-AU" altLang="en-US" sz="1200" b="1" dirty="0">
                <a:solidFill>
                  <a:srgbClr val="FF0000"/>
                </a:solidFill>
                <a:latin typeface="Arial" panose="020B0604020202020204" pitchFamily="34" charset="0"/>
              </a:rPr>
              <a:t>E ~ </a:t>
            </a:r>
            <a:r>
              <a:rPr lang="en-AU" altLang="en-US" sz="1200" b="1" dirty="0">
                <a:solidFill>
                  <a:srgbClr val="FF0000"/>
                </a:solidFill>
                <a:latin typeface="Symbol" panose="05050102010706020507" pitchFamily="18" charset="2"/>
              </a:rPr>
              <a:t>g</a:t>
            </a:r>
            <a:r>
              <a:rPr lang="en-AU" altLang="en-US" sz="1200" b="1" baseline="30000" dirty="0">
                <a:solidFill>
                  <a:srgbClr val="FF0000"/>
                </a:solidFill>
                <a:latin typeface="Arial" panose="020B0604020202020204" pitchFamily="34" charset="0"/>
              </a:rPr>
              <a:t>4</a:t>
            </a:r>
            <a:r>
              <a:rPr lang="en-AU" altLang="en-US" sz="1200" b="1" dirty="0">
                <a:solidFill>
                  <a:srgbClr val="FF0000"/>
                </a:solidFill>
                <a:latin typeface="Arial" panose="020B0604020202020204" pitchFamily="34" charset="0"/>
              </a:rPr>
              <a:t>/</a:t>
            </a:r>
            <a:r>
              <a:rPr lang="en-AU" altLang="en-US" sz="1200" b="1" dirty="0">
                <a:solidFill>
                  <a:srgbClr val="FF0000"/>
                </a:solidFill>
                <a:latin typeface="Symbol" panose="05050102010706020507" pitchFamily="18" charset="2"/>
              </a:rPr>
              <a:t>r</a:t>
            </a:r>
            <a:r>
              <a:rPr lang="en-AU" altLang="en-US" sz="1200" b="1" dirty="0">
                <a:solidFill>
                  <a:srgbClr val="FF0000"/>
                </a:solidFill>
                <a:latin typeface="Arial" panose="020B0604020202020204" pitchFamily="34" charset="0"/>
              </a:rPr>
              <a:t> = </a:t>
            </a:r>
            <a:r>
              <a:rPr lang="en-AU" altLang="en-US" sz="1200" b="1" dirty="0">
                <a:solidFill>
                  <a:srgbClr val="FF0000"/>
                </a:solidFill>
                <a:latin typeface="Arial" panose="020B0604020202020204" pitchFamily="34" charset="0"/>
                <a:sym typeface="Symbol" panose="05050102010706020507" pitchFamily="18" charset="2"/>
              </a:rPr>
              <a:t>(E/m</a:t>
            </a:r>
            <a:r>
              <a:rPr lang="en-AU" altLang="en-US" sz="1200" b="1" baseline="-25000" dirty="0">
                <a:solidFill>
                  <a:srgbClr val="FF0000"/>
                </a:solidFill>
                <a:latin typeface="Arial" panose="020B0604020202020204" pitchFamily="34" charset="0"/>
                <a:sym typeface="Symbol" panose="05050102010706020507" pitchFamily="18" charset="2"/>
              </a:rPr>
              <a:t>0</a:t>
            </a:r>
            <a:r>
              <a:rPr lang="en-AU" altLang="en-US" sz="1200" b="1" dirty="0">
                <a:solidFill>
                  <a:srgbClr val="FF0000"/>
                </a:solidFill>
                <a:latin typeface="Arial" panose="020B0604020202020204" pitchFamily="34" charset="0"/>
                <a:sym typeface="Symbol" panose="05050102010706020507" pitchFamily="18" charset="2"/>
              </a:rPr>
              <a:t>)</a:t>
            </a:r>
            <a:r>
              <a:rPr lang="en-AU" altLang="en-US" sz="1200" b="1" baseline="30000" dirty="0">
                <a:solidFill>
                  <a:srgbClr val="FF0000"/>
                </a:solidFill>
                <a:latin typeface="Arial" panose="020B0604020202020204" pitchFamily="34" charset="0"/>
              </a:rPr>
              <a:t>4</a:t>
            </a:r>
            <a:r>
              <a:rPr lang="en-AU" altLang="en-US" sz="1200" b="1" dirty="0">
                <a:solidFill>
                  <a:srgbClr val="FF0000"/>
                </a:solidFill>
                <a:latin typeface="Arial" panose="020B0604020202020204" pitchFamily="34" charset="0"/>
              </a:rPr>
              <a:t>/</a:t>
            </a:r>
            <a:r>
              <a:rPr lang="en-AU" altLang="en-US" sz="1200" b="1" dirty="0">
                <a:solidFill>
                  <a:srgbClr val="FF0000"/>
                </a:solidFill>
                <a:latin typeface="Symbol" panose="05050102010706020507" pitchFamily="18" charset="2"/>
              </a:rPr>
              <a:t>r</a:t>
            </a:r>
            <a:r>
              <a:rPr lang="en-AU" altLang="en-US" sz="1200" b="1" dirty="0">
                <a:solidFill>
                  <a:srgbClr val="FF0000"/>
                </a:solidFill>
                <a:latin typeface="Arial" panose="020B0604020202020204" pitchFamily="34" charset="0"/>
              </a:rPr>
              <a:t> </a:t>
            </a:r>
          </a:p>
          <a:p>
            <a:pPr marL="313182" indent="-285750">
              <a:spcBef>
                <a:spcPts val="1200"/>
              </a:spcBef>
              <a:buClr>
                <a:srgbClr val="0C377B"/>
              </a:buClr>
            </a:pPr>
            <a:r>
              <a:rPr lang="en-US" sz="1400" b="1" dirty="0">
                <a:solidFill>
                  <a:srgbClr val="0C377B"/>
                </a:solidFill>
              </a:rPr>
              <a:t>Asymmetric IR layout </a:t>
            </a:r>
            <a:r>
              <a:rPr lang="en-US" sz="1400" dirty="0">
                <a:solidFill>
                  <a:srgbClr val="0C377B"/>
                </a:solidFill>
              </a:rPr>
              <a:t>and optics to </a:t>
            </a:r>
            <a:r>
              <a:rPr lang="en-US" sz="1400" b="1" dirty="0">
                <a:solidFill>
                  <a:srgbClr val="0C377B"/>
                </a:solidFill>
              </a:rPr>
              <a:t>limit synchrotron radiation towards the detector </a:t>
            </a:r>
            <a:r>
              <a:rPr lang="en-US" sz="1400" dirty="0">
                <a:solidFill>
                  <a:srgbClr val="0C377B"/>
                </a:solidFill>
              </a:rPr>
              <a:t>and to provide </a:t>
            </a:r>
            <a:r>
              <a:rPr lang="en-US" sz="1400" b="1" dirty="0">
                <a:solidFill>
                  <a:srgbClr val="0C377B"/>
                </a:solidFill>
              </a:rPr>
              <a:t>large </a:t>
            </a:r>
            <a:r>
              <a:rPr lang="en-US" sz="1400" dirty="0">
                <a:solidFill>
                  <a:srgbClr val="0C377B"/>
                </a:solidFill>
              </a:rPr>
              <a:t>horizontal crossing angle </a:t>
            </a:r>
            <a:r>
              <a:rPr lang="en-US" sz="1400" b="1" dirty="0">
                <a:solidFill>
                  <a:srgbClr val="0C377B"/>
                </a:solidFill>
              </a:rPr>
              <a:t>30 </a:t>
            </a:r>
            <a:r>
              <a:rPr lang="en-US" sz="1400" b="1" dirty="0" err="1">
                <a:solidFill>
                  <a:srgbClr val="0C377B"/>
                </a:solidFill>
              </a:rPr>
              <a:t>mrad</a:t>
            </a:r>
            <a:r>
              <a:rPr lang="en-US" sz="1400" b="1" dirty="0">
                <a:solidFill>
                  <a:srgbClr val="0C377B"/>
                </a:solidFill>
              </a:rPr>
              <a:t> for crab-waist collision optics, </a:t>
            </a:r>
            <a:r>
              <a:rPr lang="en-GB" sz="1400" dirty="0">
                <a:solidFill>
                  <a:srgbClr val="0C377B"/>
                </a:solidFill>
              </a:rPr>
              <a:t>demonstrated at  DAFNE (Italy) and </a:t>
            </a:r>
            <a:r>
              <a:rPr lang="en-GB" sz="1400" dirty="0" err="1">
                <a:solidFill>
                  <a:srgbClr val="0C377B"/>
                </a:solidFill>
              </a:rPr>
              <a:t>SuperKEKB</a:t>
            </a:r>
            <a:r>
              <a:rPr lang="en-GB" sz="1400" dirty="0">
                <a:solidFill>
                  <a:srgbClr val="0C377B"/>
                </a:solidFill>
              </a:rPr>
              <a:t> (Japan)</a:t>
            </a:r>
          </a:p>
          <a:p>
            <a:pPr marL="313182" indent="-285750">
              <a:spcBef>
                <a:spcPts val="1200"/>
              </a:spcBef>
              <a:buClr>
                <a:srgbClr val="0C377B"/>
              </a:buClr>
            </a:pPr>
            <a:r>
              <a:rPr lang="en-US" sz="1400" b="1" dirty="0">
                <a:solidFill>
                  <a:srgbClr val="0C377B"/>
                </a:solidFill>
              </a:rPr>
              <a:t>Top-up injection </a:t>
            </a:r>
            <a:r>
              <a:rPr lang="en-US" sz="1400" dirty="0">
                <a:solidFill>
                  <a:srgbClr val="0C377B"/>
                </a:solidFill>
              </a:rPr>
              <a:t>scheme as at modern light sources (APS, SLS,…) and as at recent </a:t>
            </a:r>
            <a:r>
              <a:rPr lang="en-US" sz="1400" dirty="0" err="1">
                <a:solidFill>
                  <a:srgbClr val="0C377B"/>
                </a:solidFill>
              </a:rPr>
              <a:t>e</a:t>
            </a:r>
            <a:r>
              <a:rPr lang="en-US" sz="1400" baseline="30000" dirty="0" err="1">
                <a:solidFill>
                  <a:srgbClr val="0C377B"/>
                </a:solidFill>
              </a:rPr>
              <a:t>+</a:t>
            </a:r>
            <a:r>
              <a:rPr lang="en-US" sz="1400" dirty="0" err="1">
                <a:solidFill>
                  <a:srgbClr val="0C377B"/>
                </a:solidFill>
              </a:rPr>
              <a:t>e</a:t>
            </a:r>
            <a:r>
              <a:rPr lang="en-US" sz="1400" baseline="30000" dirty="0">
                <a:solidFill>
                  <a:srgbClr val="0C377B"/>
                </a:solidFill>
              </a:rPr>
              <a:t>-</a:t>
            </a:r>
            <a:r>
              <a:rPr lang="en-US" sz="1400" dirty="0">
                <a:solidFill>
                  <a:srgbClr val="0C377B"/>
                </a:solidFill>
              </a:rPr>
              <a:t> colliders, PEP-II (USA), KEKB &amp; </a:t>
            </a:r>
            <a:r>
              <a:rPr lang="en-US" sz="1400" dirty="0" err="1">
                <a:solidFill>
                  <a:srgbClr val="0C377B"/>
                </a:solidFill>
              </a:rPr>
              <a:t>SuperKEKB</a:t>
            </a:r>
            <a:r>
              <a:rPr lang="en-US" sz="1400" dirty="0">
                <a:solidFill>
                  <a:srgbClr val="0C377B"/>
                </a:solidFill>
              </a:rPr>
              <a:t> (Japan), BEPCII (China), requires </a:t>
            </a:r>
            <a:r>
              <a:rPr lang="en-US" sz="1400" b="1" dirty="0">
                <a:solidFill>
                  <a:srgbClr val="0C377B"/>
                </a:solidFill>
              </a:rPr>
              <a:t>booster synchrotron in collider tunnel</a:t>
            </a:r>
          </a:p>
        </p:txBody>
      </p:sp>
      <p:pic>
        <p:nvPicPr>
          <p:cNvPr id="7" name="Picture 6">
            <a:extLst>
              <a:ext uri="{FF2B5EF4-FFF2-40B4-BE49-F238E27FC236}">
                <a16:creationId xmlns:a16="http://schemas.microsoft.com/office/drawing/2014/main" id="{35AA550B-BC0D-8AA4-BA2B-382970213C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9679" y="2379742"/>
            <a:ext cx="4473630" cy="2730548"/>
          </a:xfrm>
          <a:prstGeom prst="rect">
            <a:avLst/>
          </a:prstGeom>
          <a:ln w="12700">
            <a:solidFill>
              <a:schemeClr val="tx1"/>
            </a:solidFill>
          </a:ln>
        </p:spPr>
      </p:pic>
      <p:sp>
        <p:nvSpPr>
          <p:cNvPr id="8" name="TextBox 7">
            <a:extLst>
              <a:ext uri="{FF2B5EF4-FFF2-40B4-BE49-F238E27FC236}">
                <a16:creationId xmlns:a16="http://schemas.microsoft.com/office/drawing/2014/main" id="{B1EB645B-0315-5F8E-CB1D-5C322FE8E0CE}"/>
              </a:ext>
            </a:extLst>
          </p:cNvPr>
          <p:cNvSpPr txBox="1"/>
          <p:nvPr/>
        </p:nvSpPr>
        <p:spPr>
          <a:xfrm>
            <a:off x="4786492" y="1635643"/>
            <a:ext cx="4053083" cy="661720"/>
          </a:xfrm>
          <a:prstGeom prst="rect">
            <a:avLst/>
          </a:prstGeom>
          <a:solidFill>
            <a:srgbClr val="FFFF00"/>
          </a:solidFill>
        </p:spPr>
        <p:txBody>
          <a:bodyPr wrap="square" rtlCol="0">
            <a:spAutoFit/>
          </a:bodyPr>
          <a:lstStyle/>
          <a:p>
            <a:pPr defTabSz="685800">
              <a:spcBef>
                <a:spcPts val="600"/>
              </a:spcBef>
            </a:pPr>
            <a:r>
              <a:rPr lang="en-US" sz="1600" b="1" dirty="0">
                <a:solidFill>
                  <a:srgbClr val="0F124A"/>
                </a:solidFill>
                <a:latin typeface="Calibri" panose="020F0502020204030204" pitchFamily="34" charset="0"/>
                <a:ea typeface="Calibri" panose="020F0502020204030204" pitchFamily="34" charset="0"/>
                <a:cs typeface="Calibri" panose="020F0502020204030204" pitchFamily="34" charset="0"/>
              </a:rPr>
              <a:t>→</a:t>
            </a:r>
            <a:r>
              <a:rPr lang="en-US" sz="1600" b="1" dirty="0">
                <a:solidFill>
                  <a:srgbClr val="0F124A"/>
                </a:solidFill>
                <a:latin typeface="Arial"/>
              </a:rPr>
              <a:t>10</a:t>
            </a:r>
            <a:r>
              <a:rPr lang="en-US" sz="1600" b="1" baseline="30000" dirty="0">
                <a:solidFill>
                  <a:srgbClr val="0F124A"/>
                </a:solidFill>
                <a:latin typeface="Arial"/>
              </a:rPr>
              <a:t>4</a:t>
            </a:r>
            <a:r>
              <a:rPr lang="en-US" sz="1600" b="1" dirty="0">
                <a:solidFill>
                  <a:srgbClr val="0F124A"/>
                </a:solidFill>
                <a:latin typeface="Arial"/>
              </a:rPr>
              <a:t>–10</a:t>
            </a:r>
            <a:r>
              <a:rPr lang="en-US" sz="1600" b="1" baseline="30000" dirty="0">
                <a:solidFill>
                  <a:srgbClr val="0F124A"/>
                </a:solidFill>
                <a:latin typeface="Arial"/>
              </a:rPr>
              <a:t>5</a:t>
            </a:r>
            <a:r>
              <a:rPr lang="en-US" sz="1600" b="1" dirty="0">
                <a:solidFill>
                  <a:srgbClr val="0F124A"/>
                </a:solidFill>
                <a:latin typeface="Arial"/>
              </a:rPr>
              <a:t>x luminosity/</a:t>
            </a:r>
            <a:r>
              <a:rPr lang="en-US" sz="1600" b="1" dirty="0" err="1">
                <a:solidFill>
                  <a:srgbClr val="0F124A"/>
                </a:solidFill>
                <a:latin typeface="Arial"/>
              </a:rPr>
              <a:t>el.energy</a:t>
            </a:r>
            <a:r>
              <a:rPr lang="en-US" sz="1600" b="1" dirty="0">
                <a:solidFill>
                  <a:srgbClr val="0F124A"/>
                </a:solidFill>
                <a:latin typeface="Arial"/>
              </a:rPr>
              <a:t> of LEP</a:t>
            </a:r>
          </a:p>
          <a:p>
            <a:pPr defTabSz="685800">
              <a:spcBef>
                <a:spcPts val="600"/>
              </a:spcBef>
            </a:pPr>
            <a:r>
              <a:rPr lang="en-US" sz="1600" b="1" dirty="0">
                <a:solidFill>
                  <a:srgbClr val="0F124A"/>
                </a:solidFill>
                <a:latin typeface="Calibri" panose="020F0502020204030204" pitchFamily="34" charset="0"/>
                <a:ea typeface="Calibri" panose="020F0502020204030204" pitchFamily="34" charset="0"/>
                <a:cs typeface="Calibri" panose="020F0502020204030204" pitchFamily="34" charset="0"/>
              </a:rPr>
              <a:t>→ </a:t>
            </a:r>
            <a:r>
              <a:rPr lang="en-US" sz="1600" b="1" dirty="0">
                <a:solidFill>
                  <a:srgbClr val="0F124A"/>
                </a:solidFill>
                <a:latin typeface="Arial"/>
              </a:rPr>
              <a:t>sustainable physics</a:t>
            </a:r>
            <a:endParaRPr lang="en-GB" sz="1600" b="1" dirty="0">
              <a:solidFill>
                <a:srgbClr val="0F124A"/>
              </a:solidFill>
              <a:latin typeface="Arial"/>
            </a:endParaRPr>
          </a:p>
        </p:txBody>
      </p:sp>
      <p:sp>
        <p:nvSpPr>
          <p:cNvPr id="9" name="TextBox 8">
            <a:extLst>
              <a:ext uri="{FF2B5EF4-FFF2-40B4-BE49-F238E27FC236}">
                <a16:creationId xmlns:a16="http://schemas.microsoft.com/office/drawing/2014/main" id="{A73917F6-A6E9-31B4-1FF8-FE93781E5B1F}"/>
              </a:ext>
            </a:extLst>
          </p:cNvPr>
          <p:cNvSpPr txBox="1"/>
          <p:nvPr/>
        </p:nvSpPr>
        <p:spPr>
          <a:xfrm>
            <a:off x="4661485" y="751811"/>
            <a:ext cx="4473629" cy="883832"/>
          </a:xfrm>
          <a:prstGeom prst="rect">
            <a:avLst/>
          </a:prstGeom>
          <a:noFill/>
        </p:spPr>
        <p:txBody>
          <a:bodyPr wrap="square" rtlCol="0">
            <a:spAutoFit/>
          </a:bodyPr>
          <a:lstStyle/>
          <a:p>
            <a:pPr defTabSz="685783">
              <a:lnSpc>
                <a:spcPct val="110000"/>
              </a:lnSpc>
              <a:defRPr/>
            </a:pPr>
            <a:r>
              <a:rPr lang="en-US" sz="1600" dirty="0">
                <a:solidFill>
                  <a:srgbClr val="0C377B"/>
                </a:solidFill>
              </a:rPr>
              <a:t>Combining concepts from past and present lepton colliders and using high-efficiency SRF system results in a giant step in efficiency:</a:t>
            </a:r>
          </a:p>
        </p:txBody>
      </p:sp>
    </p:spTree>
    <p:extLst>
      <p:ext uri="{BB962C8B-B14F-4D97-AF65-F5344CB8AC3E}">
        <p14:creationId xmlns:p14="http://schemas.microsoft.com/office/powerpoint/2010/main" val="60235696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13957-E1C8-056D-6AF6-0EBA5BA3CE9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B5DF13-630A-8D2C-60CC-220E26664FF7}"/>
              </a:ext>
            </a:extLst>
          </p:cNvPr>
          <p:cNvSpPr>
            <a:spLocks noGrp="1"/>
          </p:cNvSpPr>
          <p:nvPr>
            <p:ph type="sldNum" sz="quarter" idx="10"/>
          </p:nvPr>
        </p:nvSpPr>
        <p:spPr>
          <a:xfrm>
            <a:off x="8706151" y="4991229"/>
            <a:ext cx="289479" cy="170071"/>
          </a:xfrm>
        </p:spPr>
        <p:txBody>
          <a:bodyPr/>
          <a:lstStyle/>
          <a:p>
            <a:pPr defTabSz="685783">
              <a:defRPr/>
            </a:pPr>
            <a:fld id="{88A1DFE4-5FC5-43BD-BB7E-75EAD82B965F}" type="slidenum">
              <a:rPr lang="en-US">
                <a:solidFill>
                  <a:srgbClr val="FFFFFF"/>
                </a:solidFill>
                <a:latin typeface="Arial"/>
              </a:rPr>
              <a:pPr defTabSz="685783">
                <a:defRPr/>
              </a:pPr>
              <a:t>18</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BC4498A7-C7F6-99A7-0772-0CEC685310C6}"/>
              </a:ext>
            </a:extLst>
          </p:cNvPr>
          <p:cNvSpPr txBox="1"/>
          <p:nvPr/>
        </p:nvSpPr>
        <p:spPr>
          <a:xfrm>
            <a:off x="227692" y="348983"/>
            <a:ext cx="5719347" cy="523220"/>
          </a:xfrm>
          <a:prstGeom prst="rect">
            <a:avLst/>
          </a:prstGeom>
          <a:noFill/>
        </p:spPr>
        <p:txBody>
          <a:bodyPr wrap="square" rtlCol="0">
            <a:spAutoFit/>
          </a:bodyPr>
          <a:lstStyle/>
          <a:p>
            <a:pPr defTabSz="685783">
              <a:defRPr/>
            </a:pPr>
            <a:r>
              <a:rPr lang="en-US" sz="2800" dirty="0">
                <a:solidFill>
                  <a:srgbClr val="0F124A"/>
                </a:solidFill>
                <a:latin typeface="Arial"/>
              </a:rPr>
              <a:t>Stage 1: </a:t>
            </a:r>
            <a:r>
              <a:rPr lang="en-US" sz="2800" dirty="0" err="1">
                <a:solidFill>
                  <a:srgbClr val="0F124A"/>
                </a:solidFill>
              </a:rPr>
              <a:t>e</a:t>
            </a:r>
            <a:r>
              <a:rPr lang="en-US" sz="2800" baseline="30000" dirty="0" err="1">
                <a:solidFill>
                  <a:srgbClr val="0F124A"/>
                </a:solidFill>
              </a:rPr>
              <a:t>+</a:t>
            </a:r>
            <a:r>
              <a:rPr lang="en-US" sz="2800" dirty="0" err="1">
                <a:solidFill>
                  <a:srgbClr val="0F124A"/>
                </a:solidFill>
              </a:rPr>
              <a:t>e</a:t>
            </a:r>
            <a:r>
              <a:rPr lang="en-US" sz="2800" baseline="30000" dirty="0">
                <a:solidFill>
                  <a:srgbClr val="0F124A"/>
                </a:solidFill>
              </a:rPr>
              <a:t>-</a:t>
            </a:r>
            <a:r>
              <a:rPr lang="en-US" sz="2800" dirty="0">
                <a:solidFill>
                  <a:srgbClr val="0F124A"/>
                </a:solidFill>
              </a:rPr>
              <a:t> collider </a:t>
            </a:r>
            <a:r>
              <a:rPr lang="en-US" sz="2800" dirty="0">
                <a:solidFill>
                  <a:srgbClr val="0F124A"/>
                </a:solidFill>
                <a:latin typeface="Arial"/>
              </a:rPr>
              <a:t>FCC-ee</a:t>
            </a:r>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C36C0E2A-7DD8-130C-0F47-3DA3DBBF09DA}"/>
                  </a:ext>
                </a:extLst>
              </p:cNvPr>
              <p:cNvGraphicFramePr>
                <a:graphicFrameLocks noGrp="1"/>
              </p:cNvGraphicFramePr>
              <p:nvPr/>
            </p:nvGraphicFramePr>
            <p:xfrm>
              <a:off x="89378" y="1723333"/>
              <a:ext cx="5087641" cy="2760351"/>
            </p:xfrm>
            <a:graphic>
              <a:graphicData uri="http://schemas.openxmlformats.org/drawingml/2006/table">
                <a:tbl>
                  <a:tblPr firstRow="1" bandRow="1"/>
                  <a:tblGrid>
                    <a:gridCol w="2365065">
                      <a:extLst>
                        <a:ext uri="{9D8B030D-6E8A-4147-A177-3AD203B41FA5}">
                          <a16:colId xmlns:a16="http://schemas.microsoft.com/office/drawing/2014/main" val="20000"/>
                        </a:ext>
                      </a:extLst>
                    </a:gridCol>
                    <a:gridCol w="715020">
                      <a:extLst>
                        <a:ext uri="{9D8B030D-6E8A-4147-A177-3AD203B41FA5}">
                          <a16:colId xmlns:a16="http://schemas.microsoft.com/office/drawing/2014/main" val="20001"/>
                        </a:ext>
                      </a:extLst>
                    </a:gridCol>
                    <a:gridCol w="622432">
                      <a:extLst>
                        <a:ext uri="{9D8B030D-6E8A-4147-A177-3AD203B41FA5}">
                          <a16:colId xmlns:a16="http://schemas.microsoft.com/office/drawing/2014/main" val="20004"/>
                        </a:ext>
                      </a:extLst>
                    </a:gridCol>
                    <a:gridCol w="683815">
                      <a:extLst>
                        <a:ext uri="{9D8B030D-6E8A-4147-A177-3AD203B41FA5}">
                          <a16:colId xmlns:a16="http://schemas.microsoft.com/office/drawing/2014/main" val="20005"/>
                        </a:ext>
                      </a:extLst>
                    </a:gridCol>
                    <a:gridCol w="701309">
                      <a:extLst>
                        <a:ext uri="{9D8B030D-6E8A-4147-A177-3AD203B41FA5}">
                          <a16:colId xmlns:a16="http://schemas.microsoft.com/office/drawing/2014/main" val="818795718"/>
                        </a:ext>
                      </a:extLst>
                    </a:gridCol>
                  </a:tblGrid>
                  <a:tr h="26860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4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4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4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400" b="1" dirty="0">
                              <a:solidFill>
                                <a:schemeClr val="bg1"/>
                              </a:solidFill>
                            </a:rPr>
                            <a:t>H</a:t>
                          </a:r>
                          <a:r>
                            <a:rPr lang="de-AT" sz="1400" b="1" baseline="0" dirty="0">
                              <a:solidFill>
                                <a:schemeClr val="bg1"/>
                              </a:solidFill>
                            </a:rPr>
                            <a:t> (ZH)</a:t>
                          </a: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m:rPr>
                                    <m:nor/>
                                  </m:rPr>
                                  <a:rPr lang="en-US" sz="1400" b="1" i="0" dirty="0" smtClean="0">
                                    <a:solidFill>
                                      <a:schemeClr val="bg1"/>
                                    </a:solidFill>
                                    <a:latin typeface="Cambria Math" panose="02040503050406030204" pitchFamily="18" charset="0"/>
                                  </a:rPr>
                                  <m:t>t</m:t>
                                </m:r>
                                <m:acc>
                                  <m:accPr>
                                    <m:chr m:val="̅"/>
                                    <m:ctrlPr>
                                      <a:rPr lang="en-US" sz="1400" b="1" i="1" dirty="0" smtClean="0">
                                        <a:solidFill>
                                          <a:schemeClr val="bg1"/>
                                        </a:solidFill>
                                        <a:latin typeface="Cambria Math" panose="02040503050406030204" pitchFamily="18" charset="0"/>
                                      </a:rPr>
                                    </m:ctrlPr>
                                  </m:accPr>
                                  <m:e>
                                    <m:r>
                                      <m:rPr>
                                        <m:nor/>
                                      </m:rPr>
                                      <a:rPr lang="en-US" sz="1400" b="1" i="0" dirty="0" smtClean="0">
                                        <a:solidFill>
                                          <a:schemeClr val="bg1"/>
                                        </a:solidFill>
                                        <a:latin typeface="Cambria Math" panose="02040503050406030204" pitchFamily="18" charset="0"/>
                                      </a:rPr>
                                      <m:t>t</m:t>
                                    </m:r>
                                  </m:e>
                                </m:acc>
                              </m:oMath>
                            </m:oMathPara>
                          </a14:m>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5717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200" b="1" kern="1200" dirty="0">
                              <a:solidFill>
                                <a:schemeClr val="tx1"/>
                              </a:solidFill>
                              <a:latin typeface="Arial"/>
                              <a:ea typeface="+mn-ea"/>
                              <a:cs typeface="+mn-cs"/>
                            </a:rPr>
                            <a:t>45.6</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80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94337">
                    <a:tc>
                      <a:txBody>
                        <a:bodyPr/>
                        <a:lstStyle/>
                        <a:p>
                          <a:r>
                            <a:rPr kumimoji="0" lang="en-GB" sz="1100" b="1" kern="1200" dirty="0">
                              <a:solidFill>
                                <a:schemeClr val="tx1"/>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10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1294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number bunches / beam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solidFill>
                              <a:latin typeface="Arial"/>
                              <a:ea typeface="+mn-ea"/>
                              <a:cs typeface="+mn-cs"/>
                            </a:rPr>
                            <a:t>11200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solidFill>
                              <a:latin typeface="Arial"/>
                              <a:ea typeface="+mn-ea"/>
                              <a:cs typeface="+mn-cs"/>
                            </a:rPr>
                            <a:t>1852</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39433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total RF voltage 400/800 MHz [GV]</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0.08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1.0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2.09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2.1 / 9.2</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luminosity / IP [10</a:t>
                          </a:r>
                          <a:r>
                            <a:rPr kumimoji="0" lang="en-US" sz="1100" b="1" kern="1200" baseline="30000" dirty="0">
                              <a:solidFill>
                                <a:schemeClr val="tx1"/>
                              </a:solidFill>
                              <a:latin typeface="Arial"/>
                              <a:ea typeface="+mn-ea"/>
                              <a:cs typeface="+mn-cs"/>
                            </a:rPr>
                            <a:t>34</a:t>
                          </a:r>
                          <a:r>
                            <a:rPr kumimoji="0" lang="en-US" sz="1100" b="1" kern="1200" dirty="0">
                              <a:solidFill>
                                <a:schemeClr val="tx1"/>
                              </a:solidFill>
                              <a:latin typeface="Arial"/>
                              <a:ea typeface="+mn-ea"/>
                              <a:cs typeface="+mn-cs"/>
                            </a:rPr>
                            <a:t> cm</a:t>
                          </a:r>
                          <a:r>
                            <a:rPr kumimoji="0" lang="en-US" sz="1100" b="1" kern="1200" baseline="30000" dirty="0">
                              <a:solidFill>
                                <a:schemeClr val="tx1"/>
                              </a:solidFill>
                              <a:latin typeface="Arial"/>
                              <a:ea typeface="+mn-ea"/>
                              <a:cs typeface="+mn-cs"/>
                            </a:rPr>
                            <a:t>-2</a:t>
                          </a:r>
                          <a:r>
                            <a:rPr kumimoji="0" lang="en-US" sz="1100" b="1" kern="1200" dirty="0">
                              <a:solidFill>
                                <a:schemeClr val="tx1"/>
                              </a:solidFill>
                              <a:latin typeface="Arial"/>
                              <a:ea typeface="+mn-ea"/>
                              <a:cs typeface="+mn-cs"/>
                            </a:rPr>
                            <a:t>s</a:t>
                          </a:r>
                          <a:r>
                            <a:rPr kumimoji="0" lang="en-US" sz="1100" b="1" kern="1200" baseline="30000" dirty="0">
                              <a:solidFill>
                                <a:schemeClr val="tx1"/>
                              </a:solidFill>
                              <a:latin typeface="Arial"/>
                              <a:ea typeface="+mn-ea"/>
                              <a:cs typeface="+mn-cs"/>
                            </a:rPr>
                            <a:t>-1</a:t>
                          </a:r>
                          <a:r>
                            <a:rPr kumimoji="0" lang="en-US" sz="1100" b="1" kern="1200" dirty="0">
                              <a:solidFill>
                                <a:schemeClr val="tx1"/>
                              </a:solidFill>
                              <a:latin typeface="Arial"/>
                              <a:ea typeface="+mn-ea"/>
                              <a:cs typeface="+mn-cs"/>
                            </a:rPr>
                            <a:t>]</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145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7.5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41719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total integrated luminosity / IP / year [ab</a:t>
                          </a:r>
                          <a:r>
                            <a:rPr kumimoji="0" lang="en-US" sz="1100" b="1" kern="1200" baseline="30000" dirty="0">
                              <a:solidFill>
                                <a:schemeClr val="tx1"/>
                              </a:solidFill>
                              <a:latin typeface="Arial"/>
                              <a:ea typeface="+mn-ea"/>
                              <a:cs typeface="+mn-cs"/>
                            </a:rPr>
                            <a:t>-1 </a:t>
                          </a:r>
                          <a:r>
                            <a:rPr kumimoji="0" lang="en-US" sz="1100" b="1" kern="1200" dirty="0">
                              <a:solidFill>
                                <a:schemeClr val="tx1"/>
                              </a:solidFill>
                              <a:latin typeface="Arial"/>
                              <a:ea typeface="+mn-ea"/>
                              <a:cs typeface="+mn-cs"/>
                            </a:rPr>
                            <a:t>/ yr]</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17</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2.4</a:t>
                          </a:r>
                          <a:endParaRPr kumimoji="0" lang="en-GB" sz="12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0.17</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beam lifetime [min]</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21</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baseline="0" dirty="0">
                              <a:solidFill>
                                <a:schemeClr val="tx1"/>
                              </a:solidFill>
                              <a:latin typeface="Arial"/>
                              <a:ea typeface="+mn-ea"/>
                              <a:cs typeface="+mn-cs"/>
                            </a:rPr>
                            <a:t>13</a:t>
                          </a:r>
                          <a:endParaRPr kumimoji="0" lang="en-GB" sz="12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Choice>
        <mc:Fallback xmlns="">
          <p:graphicFrame>
            <p:nvGraphicFramePr>
              <p:cNvPr id="7" name="Table 6">
                <a:extLst>
                  <a:ext uri="{FF2B5EF4-FFF2-40B4-BE49-F238E27FC236}">
                    <a16:creationId xmlns:a16="http://schemas.microsoft.com/office/drawing/2014/main" id="{C36C0E2A-7DD8-130C-0F47-3DA3DBBF09DA}"/>
                  </a:ext>
                </a:extLst>
              </p:cNvPr>
              <p:cNvGraphicFramePr>
                <a:graphicFrameLocks noGrp="1"/>
              </p:cNvGraphicFramePr>
              <p:nvPr/>
            </p:nvGraphicFramePr>
            <p:xfrm>
              <a:off x="89378" y="1723333"/>
              <a:ext cx="5087641" cy="2760351"/>
            </p:xfrm>
            <a:graphic>
              <a:graphicData uri="http://schemas.openxmlformats.org/drawingml/2006/table">
                <a:tbl>
                  <a:tblPr firstRow="1" bandRow="1"/>
                  <a:tblGrid>
                    <a:gridCol w="2365065">
                      <a:extLst>
                        <a:ext uri="{9D8B030D-6E8A-4147-A177-3AD203B41FA5}">
                          <a16:colId xmlns:a16="http://schemas.microsoft.com/office/drawing/2014/main" val="20000"/>
                        </a:ext>
                      </a:extLst>
                    </a:gridCol>
                    <a:gridCol w="715020">
                      <a:extLst>
                        <a:ext uri="{9D8B030D-6E8A-4147-A177-3AD203B41FA5}">
                          <a16:colId xmlns:a16="http://schemas.microsoft.com/office/drawing/2014/main" val="20001"/>
                        </a:ext>
                      </a:extLst>
                    </a:gridCol>
                    <a:gridCol w="622432">
                      <a:extLst>
                        <a:ext uri="{9D8B030D-6E8A-4147-A177-3AD203B41FA5}">
                          <a16:colId xmlns:a16="http://schemas.microsoft.com/office/drawing/2014/main" val="20004"/>
                        </a:ext>
                      </a:extLst>
                    </a:gridCol>
                    <a:gridCol w="683815">
                      <a:extLst>
                        <a:ext uri="{9D8B030D-6E8A-4147-A177-3AD203B41FA5}">
                          <a16:colId xmlns:a16="http://schemas.microsoft.com/office/drawing/2014/main" val="20005"/>
                        </a:ext>
                      </a:extLst>
                    </a:gridCol>
                    <a:gridCol w="701309">
                      <a:extLst>
                        <a:ext uri="{9D8B030D-6E8A-4147-A177-3AD203B41FA5}">
                          <a16:colId xmlns:a16="http://schemas.microsoft.com/office/drawing/2014/main" val="818795718"/>
                        </a:ext>
                      </a:extLst>
                    </a:gridCol>
                  </a:tblGrid>
                  <a:tr h="26860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4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4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4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400" b="1" dirty="0">
                              <a:solidFill>
                                <a:schemeClr val="bg1"/>
                              </a:solidFill>
                            </a:rPr>
                            <a:t>H</a:t>
                          </a:r>
                          <a:r>
                            <a:rPr lang="de-AT" sz="1400" b="1" baseline="0" dirty="0">
                              <a:solidFill>
                                <a:schemeClr val="bg1"/>
                              </a:solidFill>
                            </a:rPr>
                            <a:t> (ZH)</a:t>
                          </a: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endParaRPr lang="en-US"/>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blipFill>
                          <a:blip r:embed="rId2"/>
                          <a:stretch>
                            <a:fillRect l="-627826" t="-9091" r="-1739" b="-950000"/>
                          </a:stretch>
                        </a:blipFill>
                      </a:tcPr>
                    </a:tc>
                    <a:extLst>
                      <a:ext uri="{0D108BD9-81ED-4DB2-BD59-A6C34878D82A}">
                        <a16:rowId xmlns:a16="http://schemas.microsoft.com/office/drawing/2014/main" val="10000"/>
                      </a:ext>
                    </a:extLst>
                  </a:tr>
                  <a:tr h="25717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200" b="1" kern="1200" dirty="0">
                              <a:solidFill>
                                <a:schemeClr val="tx1"/>
                              </a:solidFill>
                              <a:latin typeface="Arial"/>
                              <a:ea typeface="+mn-ea"/>
                              <a:cs typeface="+mn-cs"/>
                            </a:rPr>
                            <a:t>45.6</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80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94337">
                    <a:tc>
                      <a:txBody>
                        <a:bodyPr/>
                        <a:lstStyle/>
                        <a:p>
                          <a:r>
                            <a:rPr kumimoji="0" lang="en-GB" sz="1100" b="1" kern="1200" dirty="0">
                              <a:solidFill>
                                <a:schemeClr val="tx1"/>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10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1294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number bunches / beam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solidFill>
                              <a:latin typeface="Arial"/>
                              <a:ea typeface="+mn-ea"/>
                              <a:cs typeface="+mn-cs"/>
                            </a:rPr>
                            <a:t>11200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solidFill>
                              <a:latin typeface="Arial"/>
                              <a:ea typeface="+mn-ea"/>
                              <a:cs typeface="+mn-cs"/>
                            </a:rPr>
                            <a:t>1852</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39433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total RF voltage 400/800 MHz [GV]</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0.08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1.0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2.09 / 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2.1 / 9.2</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luminosity / IP [10</a:t>
                          </a:r>
                          <a:r>
                            <a:rPr kumimoji="0" lang="en-US" sz="1100" b="1" kern="1200" baseline="30000" dirty="0">
                              <a:solidFill>
                                <a:schemeClr val="tx1"/>
                              </a:solidFill>
                              <a:latin typeface="Arial"/>
                              <a:ea typeface="+mn-ea"/>
                              <a:cs typeface="+mn-cs"/>
                            </a:rPr>
                            <a:t>34</a:t>
                          </a:r>
                          <a:r>
                            <a:rPr kumimoji="0" lang="en-US" sz="1100" b="1" kern="1200" dirty="0">
                              <a:solidFill>
                                <a:schemeClr val="tx1"/>
                              </a:solidFill>
                              <a:latin typeface="Arial"/>
                              <a:ea typeface="+mn-ea"/>
                              <a:cs typeface="+mn-cs"/>
                            </a:rPr>
                            <a:t> cm</a:t>
                          </a:r>
                          <a:r>
                            <a:rPr kumimoji="0" lang="en-US" sz="1100" b="1" kern="1200" baseline="30000" dirty="0">
                              <a:solidFill>
                                <a:schemeClr val="tx1"/>
                              </a:solidFill>
                              <a:latin typeface="Arial"/>
                              <a:ea typeface="+mn-ea"/>
                              <a:cs typeface="+mn-cs"/>
                            </a:rPr>
                            <a:t>-2</a:t>
                          </a:r>
                          <a:r>
                            <a:rPr kumimoji="0" lang="en-US" sz="1100" b="1" kern="1200" dirty="0">
                              <a:solidFill>
                                <a:schemeClr val="tx1"/>
                              </a:solidFill>
                              <a:latin typeface="Arial"/>
                              <a:ea typeface="+mn-ea"/>
                              <a:cs typeface="+mn-cs"/>
                            </a:rPr>
                            <a:t>s</a:t>
                          </a:r>
                          <a:r>
                            <a:rPr kumimoji="0" lang="en-US" sz="1100" b="1" kern="1200" baseline="30000" dirty="0">
                              <a:solidFill>
                                <a:schemeClr val="tx1"/>
                              </a:solidFill>
                              <a:latin typeface="Arial"/>
                              <a:ea typeface="+mn-ea"/>
                              <a:cs typeface="+mn-cs"/>
                            </a:rPr>
                            <a:t>-1</a:t>
                          </a:r>
                          <a:r>
                            <a:rPr kumimoji="0" lang="en-US" sz="1100" b="1" kern="1200" dirty="0">
                              <a:solidFill>
                                <a:schemeClr val="tx1"/>
                              </a:solidFill>
                              <a:latin typeface="Arial"/>
                              <a:ea typeface="+mn-ea"/>
                              <a:cs typeface="+mn-cs"/>
                            </a:rPr>
                            <a:t>]</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145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7.5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41719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total integrated luminosity / IP / year [ab</a:t>
                          </a:r>
                          <a:r>
                            <a:rPr kumimoji="0" lang="en-US" sz="1100" b="1" kern="1200" baseline="30000" dirty="0">
                              <a:solidFill>
                                <a:schemeClr val="tx1"/>
                              </a:solidFill>
                              <a:latin typeface="Arial"/>
                              <a:ea typeface="+mn-ea"/>
                              <a:cs typeface="+mn-cs"/>
                            </a:rPr>
                            <a:t>-1 </a:t>
                          </a:r>
                          <a:r>
                            <a:rPr kumimoji="0" lang="en-US" sz="1100" b="1" kern="1200" dirty="0">
                              <a:solidFill>
                                <a:schemeClr val="tx1"/>
                              </a:solidFill>
                              <a:latin typeface="Arial"/>
                              <a:ea typeface="+mn-ea"/>
                              <a:cs typeface="+mn-cs"/>
                            </a:rPr>
                            <a:t>/ yr]</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17</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2.4</a:t>
                          </a:r>
                          <a:endParaRPr kumimoji="0" lang="en-GB" sz="12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0.17</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100" b="1" kern="1200" dirty="0">
                              <a:solidFill>
                                <a:schemeClr val="tx1"/>
                              </a:solidFill>
                              <a:latin typeface="Arial"/>
                              <a:ea typeface="+mn-ea"/>
                              <a:cs typeface="+mn-cs"/>
                            </a:rPr>
                            <a:t>beam lifetime [min]</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21</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baseline="0" dirty="0">
                              <a:solidFill>
                                <a:schemeClr val="tx1"/>
                              </a:solidFill>
                              <a:latin typeface="Arial"/>
                              <a:ea typeface="+mn-ea"/>
                              <a:cs typeface="+mn-cs"/>
                            </a:rPr>
                            <a:t>13</a:t>
                          </a:r>
                          <a:endParaRPr kumimoji="0" lang="en-GB" sz="12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solidFill>
                              <a:latin typeface="Arial"/>
                              <a:ea typeface="+mn-ea"/>
                              <a:cs typeface="+mn-cs"/>
                            </a:rPr>
                            <a:t>10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Fallback>
      </mc:AlternateContent>
      <p:sp>
        <p:nvSpPr>
          <p:cNvPr id="4" name="TextBox 3">
            <a:extLst>
              <a:ext uri="{FF2B5EF4-FFF2-40B4-BE49-F238E27FC236}">
                <a16:creationId xmlns:a16="http://schemas.microsoft.com/office/drawing/2014/main" id="{8B529725-5070-76E7-5A87-1BFC18EF6C60}"/>
              </a:ext>
            </a:extLst>
          </p:cNvPr>
          <p:cNvSpPr txBox="1"/>
          <p:nvPr/>
        </p:nvSpPr>
        <p:spPr>
          <a:xfrm>
            <a:off x="290983" y="1031922"/>
            <a:ext cx="3676006" cy="420051"/>
          </a:xfrm>
          <a:prstGeom prst="rect">
            <a:avLst/>
          </a:prstGeom>
          <a:noFill/>
        </p:spPr>
        <p:txBody>
          <a:bodyPr wrap="none" rtlCol="0">
            <a:spAutoFit/>
          </a:bodyPr>
          <a:lstStyle/>
          <a:p>
            <a:pPr>
              <a:lnSpc>
                <a:spcPts val="2775"/>
              </a:lnSpc>
            </a:pPr>
            <a:r>
              <a:rPr lang="fr-CH" sz="2000" dirty="0" err="1"/>
              <a:t>Consolidated</a:t>
            </a:r>
            <a:r>
              <a:rPr lang="fr-CH" sz="2000" dirty="0"/>
              <a:t> main </a:t>
            </a:r>
            <a:r>
              <a:rPr lang="fr-CH" sz="2000" dirty="0" err="1"/>
              <a:t>parameters</a:t>
            </a:r>
            <a:endParaRPr lang="en-GB" sz="1600" dirty="0"/>
          </a:p>
        </p:txBody>
      </p:sp>
      <p:sp>
        <p:nvSpPr>
          <p:cNvPr id="6" name="TextBox 5">
            <a:extLst>
              <a:ext uri="{FF2B5EF4-FFF2-40B4-BE49-F238E27FC236}">
                <a16:creationId xmlns:a16="http://schemas.microsoft.com/office/drawing/2014/main" id="{D13E86B8-71DA-FC9F-621D-284E9FFE7761}"/>
              </a:ext>
            </a:extLst>
          </p:cNvPr>
          <p:cNvSpPr txBox="1"/>
          <p:nvPr/>
        </p:nvSpPr>
        <p:spPr>
          <a:xfrm>
            <a:off x="5785681" y="581043"/>
            <a:ext cx="3007555" cy="420051"/>
          </a:xfrm>
          <a:prstGeom prst="rect">
            <a:avLst/>
          </a:prstGeom>
          <a:noFill/>
        </p:spPr>
        <p:txBody>
          <a:bodyPr wrap="none" rtlCol="0">
            <a:spAutoFit/>
          </a:bodyPr>
          <a:lstStyle/>
          <a:p>
            <a:pPr>
              <a:lnSpc>
                <a:spcPts val="2775"/>
              </a:lnSpc>
            </a:pPr>
            <a:r>
              <a:rPr lang="fr-CH" sz="2000" dirty="0"/>
              <a:t>FCC-</a:t>
            </a:r>
            <a:r>
              <a:rPr lang="fr-CH" sz="2000" dirty="0" err="1"/>
              <a:t>ee</a:t>
            </a:r>
            <a:r>
              <a:rPr lang="fr-CH" sz="2000" dirty="0"/>
              <a:t> </a:t>
            </a:r>
            <a:r>
              <a:rPr lang="fr-CH" sz="2000" dirty="0" err="1"/>
              <a:t>functional</a:t>
            </a:r>
            <a:r>
              <a:rPr lang="fr-CH" sz="2000" dirty="0"/>
              <a:t> </a:t>
            </a:r>
            <a:r>
              <a:rPr lang="fr-CH" sz="2000" dirty="0" err="1"/>
              <a:t>layout</a:t>
            </a:r>
            <a:endParaRPr lang="en-GB" sz="1600" dirty="0"/>
          </a:p>
        </p:txBody>
      </p:sp>
      <p:pic>
        <p:nvPicPr>
          <p:cNvPr id="9" name="Picture 8" descr="A diagram of a circular object with text&#10;&#10;AI-generated content may be incorrect.">
            <a:extLst>
              <a:ext uri="{FF2B5EF4-FFF2-40B4-BE49-F238E27FC236}">
                <a16:creationId xmlns:a16="http://schemas.microsoft.com/office/drawing/2014/main" id="{A637CB42-6E9C-3D93-5BB4-C59FF27765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4104" y="1255280"/>
            <a:ext cx="3829967" cy="3165375"/>
          </a:xfrm>
          <a:prstGeom prst="rect">
            <a:avLst/>
          </a:prstGeom>
        </p:spPr>
      </p:pic>
      <p:grpSp>
        <p:nvGrpSpPr>
          <p:cNvPr id="14" name="Group 13">
            <a:extLst>
              <a:ext uri="{FF2B5EF4-FFF2-40B4-BE49-F238E27FC236}">
                <a16:creationId xmlns:a16="http://schemas.microsoft.com/office/drawing/2014/main" id="{5C8CEF04-214A-39D0-C2D2-58547B01F33E}"/>
              </a:ext>
            </a:extLst>
          </p:cNvPr>
          <p:cNvGrpSpPr/>
          <p:nvPr/>
        </p:nvGrpSpPr>
        <p:grpSpPr>
          <a:xfrm>
            <a:off x="2253192" y="4483675"/>
            <a:ext cx="3389900" cy="484749"/>
            <a:chOff x="4340492" y="5019252"/>
            <a:chExt cx="4519867" cy="658397"/>
          </a:xfrm>
        </p:grpSpPr>
        <p:sp>
          <p:nvSpPr>
            <p:cNvPr id="15" name="TextBox 14">
              <a:extLst>
                <a:ext uri="{FF2B5EF4-FFF2-40B4-BE49-F238E27FC236}">
                  <a16:creationId xmlns:a16="http://schemas.microsoft.com/office/drawing/2014/main" id="{252D36A2-2C9A-E64F-E03F-6164F9F5F7E7}"/>
                </a:ext>
              </a:extLst>
            </p:cNvPr>
            <p:cNvSpPr txBox="1"/>
            <p:nvPr/>
          </p:nvSpPr>
          <p:spPr>
            <a:xfrm>
              <a:off x="6495239" y="5032454"/>
              <a:ext cx="938292" cy="438930"/>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3 years </a:t>
              </a:r>
            </a:p>
            <a:p>
              <a:pPr defTabSz="685783">
                <a:defRPr/>
              </a:pPr>
              <a:r>
                <a:rPr lang="en-CH" sz="1050" dirty="0">
                  <a:solidFill>
                    <a:srgbClr val="FFFFFF"/>
                  </a:solidFill>
                  <a:latin typeface="Arial"/>
                </a:rPr>
                <a:t>  </a:t>
              </a:r>
              <a:r>
                <a:rPr lang="en-US" sz="1050" dirty="0">
                  <a:solidFill>
                    <a:srgbClr val="FFFFFF"/>
                  </a:solidFill>
                  <a:latin typeface="Arial"/>
                </a:rPr>
                <a:t>&gt; </a:t>
              </a:r>
              <a:r>
                <a:rPr lang="en-CH" sz="1050" dirty="0">
                  <a:solidFill>
                    <a:srgbClr val="FFFFFF"/>
                  </a:solidFill>
                  <a:latin typeface="Arial"/>
                </a:rPr>
                <a:t>2x10</a:t>
              </a:r>
              <a:r>
                <a:rPr lang="en-CH" sz="1050" baseline="30000" dirty="0">
                  <a:solidFill>
                    <a:srgbClr val="FFFFFF"/>
                  </a:solidFill>
                  <a:latin typeface="Arial"/>
                </a:rPr>
                <a:t>6</a:t>
              </a:r>
              <a:r>
                <a:rPr lang="en-CH" sz="1050" dirty="0">
                  <a:solidFill>
                    <a:srgbClr val="FFFFFF"/>
                  </a:solidFill>
                  <a:latin typeface="Arial"/>
                </a:rPr>
                <a:t> H </a:t>
              </a:r>
            </a:p>
          </p:txBody>
        </p:sp>
        <p:sp>
          <p:nvSpPr>
            <p:cNvPr id="16" name="TextBox 15">
              <a:extLst>
                <a:ext uri="{FF2B5EF4-FFF2-40B4-BE49-F238E27FC236}">
                  <a16:creationId xmlns:a16="http://schemas.microsoft.com/office/drawing/2014/main" id="{E36FD6E4-07B5-CCB9-AAD0-ACFE93DAAD59}"/>
                </a:ext>
              </a:extLst>
            </p:cNvPr>
            <p:cNvSpPr txBox="1"/>
            <p:nvPr/>
          </p:nvSpPr>
          <p:spPr>
            <a:xfrm>
              <a:off x="7618566" y="5034843"/>
              <a:ext cx="1241793" cy="438930"/>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5 years</a:t>
              </a:r>
            </a:p>
            <a:p>
              <a:pPr defTabSz="685783">
                <a:defRPr/>
              </a:pPr>
              <a:r>
                <a:rPr lang="en-CH" sz="1050" dirty="0">
                  <a:solidFill>
                    <a:srgbClr val="FFFFFF"/>
                  </a:solidFill>
                  <a:latin typeface="Arial"/>
                </a:rPr>
                <a:t> 2 x 10</a:t>
              </a:r>
              <a:r>
                <a:rPr lang="en-CH" sz="1050" baseline="30000" dirty="0">
                  <a:solidFill>
                    <a:srgbClr val="FFFFFF"/>
                  </a:solidFill>
                  <a:latin typeface="Arial"/>
                </a:rPr>
                <a:t>6</a:t>
              </a:r>
              <a:r>
                <a:rPr lang="en-CH" sz="1050" dirty="0">
                  <a:solidFill>
                    <a:srgbClr val="FFFFFF"/>
                  </a:solidFill>
                  <a:latin typeface="Arial"/>
                </a:rPr>
                <a:t> tt pairs </a:t>
              </a:r>
            </a:p>
          </p:txBody>
        </p:sp>
        <p:sp>
          <p:nvSpPr>
            <p:cNvPr id="17" name="TextBox 16">
              <a:extLst>
                <a:ext uri="{FF2B5EF4-FFF2-40B4-BE49-F238E27FC236}">
                  <a16:creationId xmlns:a16="http://schemas.microsoft.com/office/drawing/2014/main" id="{1191925B-70C5-C6D0-DE12-65037A77D89B}"/>
                </a:ext>
              </a:extLst>
            </p:cNvPr>
            <p:cNvSpPr txBox="1"/>
            <p:nvPr/>
          </p:nvSpPr>
          <p:spPr>
            <a:xfrm>
              <a:off x="5403973" y="5019253"/>
              <a:ext cx="906231" cy="658396"/>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2 years</a:t>
              </a:r>
            </a:p>
            <a:p>
              <a:pPr defTabSz="685783">
                <a:defRPr/>
              </a:pPr>
              <a:r>
                <a:rPr lang="en-CH" sz="1050" dirty="0">
                  <a:solidFill>
                    <a:srgbClr val="FFFFFF"/>
                  </a:solidFill>
                  <a:latin typeface="Arial"/>
                </a:rPr>
                <a:t> &gt; 10</a:t>
              </a:r>
              <a:r>
                <a:rPr lang="en-CH" sz="1050" baseline="30000" dirty="0">
                  <a:solidFill>
                    <a:srgbClr val="FFFFFF"/>
                  </a:solidFill>
                  <a:latin typeface="Arial"/>
                </a:rPr>
                <a:t>8</a:t>
              </a:r>
              <a:r>
                <a:rPr lang="en-CH" sz="1050" dirty="0">
                  <a:solidFill>
                    <a:srgbClr val="FFFFFF"/>
                  </a:solidFill>
                  <a:latin typeface="Arial"/>
                </a:rPr>
                <a:t> WW </a:t>
              </a:r>
            </a:p>
            <a:p>
              <a:pPr defTabSz="685783">
                <a:defRPr/>
              </a:pPr>
              <a:r>
                <a:rPr lang="en-CH" sz="1050" dirty="0">
                  <a:solidFill>
                    <a:srgbClr val="FFFFFF"/>
                  </a:solidFill>
                  <a:latin typeface="Arial"/>
                </a:rPr>
                <a:t> LEP x 10</a:t>
              </a:r>
              <a:r>
                <a:rPr lang="en-CH" sz="1050" baseline="30000" dirty="0">
                  <a:solidFill>
                    <a:srgbClr val="FFFFFF"/>
                  </a:solidFill>
                  <a:latin typeface="Arial"/>
                </a:rPr>
                <a:t>4</a:t>
              </a:r>
            </a:p>
          </p:txBody>
        </p:sp>
        <p:sp>
          <p:nvSpPr>
            <p:cNvPr id="18" name="TextBox 17">
              <a:extLst>
                <a:ext uri="{FF2B5EF4-FFF2-40B4-BE49-F238E27FC236}">
                  <a16:creationId xmlns:a16="http://schemas.microsoft.com/office/drawing/2014/main" id="{5917D4E0-05EA-B314-4289-1C371ED6CF0D}"/>
                </a:ext>
              </a:extLst>
            </p:cNvPr>
            <p:cNvSpPr txBox="1"/>
            <p:nvPr/>
          </p:nvSpPr>
          <p:spPr>
            <a:xfrm>
              <a:off x="4340492" y="5019252"/>
              <a:ext cx="878447" cy="658396"/>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4 years</a:t>
              </a:r>
            </a:p>
            <a:p>
              <a:pPr defTabSz="685783">
                <a:defRPr/>
              </a:pPr>
              <a:r>
                <a:rPr lang="en-CH" sz="1050" dirty="0">
                  <a:solidFill>
                    <a:srgbClr val="FFFFFF"/>
                  </a:solidFill>
                  <a:latin typeface="Arial"/>
                </a:rPr>
                <a:t> </a:t>
              </a:r>
              <a:r>
                <a:rPr lang="en-US" sz="1050" dirty="0">
                  <a:solidFill>
                    <a:srgbClr val="FFFFFF"/>
                  </a:solidFill>
                  <a:latin typeface="Arial"/>
                </a:rPr>
                <a:t>6</a:t>
              </a:r>
              <a:r>
                <a:rPr lang="en-CH" sz="1050" dirty="0">
                  <a:solidFill>
                    <a:srgbClr val="FFFFFF"/>
                  </a:solidFill>
                  <a:latin typeface="Arial"/>
                </a:rPr>
                <a:t> x 10</a:t>
              </a:r>
              <a:r>
                <a:rPr lang="en-CH" sz="1050" baseline="30000" dirty="0">
                  <a:solidFill>
                    <a:srgbClr val="FFFFFF"/>
                  </a:solidFill>
                  <a:latin typeface="Arial"/>
                </a:rPr>
                <a:t>12</a:t>
              </a:r>
              <a:r>
                <a:rPr lang="en-CH" sz="1050" dirty="0">
                  <a:solidFill>
                    <a:srgbClr val="FFFFFF"/>
                  </a:solidFill>
                  <a:latin typeface="Arial"/>
                </a:rPr>
                <a:t> Z </a:t>
              </a:r>
            </a:p>
            <a:p>
              <a:pPr defTabSz="685783">
                <a:defRPr/>
              </a:pPr>
              <a:r>
                <a:rPr lang="en-CH" sz="1050" dirty="0">
                  <a:solidFill>
                    <a:srgbClr val="FFFFFF"/>
                  </a:solidFill>
                  <a:latin typeface="Arial"/>
                </a:rPr>
                <a:t> LEP x 10</a:t>
              </a:r>
              <a:r>
                <a:rPr lang="en-CH" sz="1050" baseline="30000" dirty="0">
                  <a:solidFill>
                    <a:srgbClr val="FFFFFF"/>
                  </a:solidFill>
                  <a:latin typeface="Arial"/>
                </a:rPr>
                <a:t>5</a:t>
              </a:r>
            </a:p>
          </p:txBody>
        </p:sp>
      </p:grpSp>
      <p:pic>
        <p:nvPicPr>
          <p:cNvPr id="5" name="Picture 4">
            <a:extLst>
              <a:ext uri="{FF2B5EF4-FFF2-40B4-BE49-F238E27FC236}">
                <a16:creationId xmlns:a16="http://schemas.microsoft.com/office/drawing/2014/main" id="{BA539195-20C7-D96E-0625-A4F574B28246}"/>
              </a:ext>
            </a:extLst>
          </p:cNvPr>
          <p:cNvPicPr>
            <a:picLocks noChangeAspect="1"/>
          </p:cNvPicPr>
          <p:nvPr/>
        </p:nvPicPr>
        <p:blipFill>
          <a:blip r:embed="rId4"/>
          <a:stretch>
            <a:fillRect/>
          </a:stretch>
        </p:blipFill>
        <p:spPr>
          <a:xfrm>
            <a:off x="6505900" y="2897470"/>
            <a:ext cx="1230718" cy="782236"/>
          </a:xfrm>
          <a:prstGeom prst="rect">
            <a:avLst/>
          </a:prstGeom>
        </p:spPr>
      </p:pic>
    </p:spTree>
    <p:extLst>
      <p:ext uri="{BB962C8B-B14F-4D97-AF65-F5344CB8AC3E}">
        <p14:creationId xmlns:p14="http://schemas.microsoft.com/office/powerpoint/2010/main" val="38898805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4C88E2-C9DD-41ED-918F-EE71B7DDE35B}"/>
              </a:ext>
            </a:extLst>
          </p:cNvPr>
          <p:cNvSpPr>
            <a:spLocks noGrp="1"/>
          </p:cNvSpPr>
          <p:nvPr>
            <p:ph type="sldNum" sz="quarter" idx="10"/>
          </p:nvPr>
        </p:nvSpPr>
        <p:spPr/>
        <p:txBody>
          <a:bodyPr/>
          <a:lstStyle/>
          <a:p>
            <a:fld id="{88A1DFE4-5FC5-43BD-BB7E-75EAD82B965F}" type="slidenum">
              <a:rPr lang="en-US" noProof="0" smtClean="0"/>
              <a:pPr/>
              <a:t>19</a:t>
            </a:fld>
            <a:endParaRPr lang="en-US" noProof="0"/>
          </a:p>
        </p:txBody>
      </p:sp>
      <p:sp>
        <p:nvSpPr>
          <p:cNvPr id="4" name="Titel 4">
            <a:extLst>
              <a:ext uri="{FF2B5EF4-FFF2-40B4-BE49-F238E27FC236}">
                <a16:creationId xmlns:a16="http://schemas.microsoft.com/office/drawing/2014/main" id="{65D60D63-3901-4F0C-B1DB-91320E978531}"/>
              </a:ext>
            </a:extLst>
          </p:cNvPr>
          <p:cNvSpPr txBox="1">
            <a:spLocks/>
          </p:cNvSpPr>
          <p:nvPr/>
        </p:nvSpPr>
        <p:spPr>
          <a:xfrm>
            <a:off x="111929" y="327327"/>
            <a:ext cx="8838818"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US" sz="3200" kern="0" dirty="0">
                <a:latin typeface="Calibri" panose="020F0502020204030204" pitchFamily="34" charset="0"/>
                <a:cs typeface="Calibri" panose="020F0502020204030204" pitchFamily="34" charset="0"/>
              </a:rPr>
              <a:t> Higgs physics at FCC-ee (and -</a:t>
            </a:r>
            <a:r>
              <a:rPr lang="en-US" sz="3200" kern="0" dirty="0" err="1">
                <a:latin typeface="Calibri" panose="020F0502020204030204" pitchFamily="34" charset="0"/>
                <a:cs typeface="Calibri" panose="020F0502020204030204" pitchFamily="34" charset="0"/>
              </a:rPr>
              <a:t>hh</a:t>
            </a:r>
            <a:r>
              <a:rPr lang="en-US" sz="3200" kern="0" dirty="0">
                <a:latin typeface="Calibri" panose="020F0502020204030204" pitchFamily="34" charset="0"/>
                <a:cs typeface="Calibri" panose="020F0502020204030204" pitchFamily="34" charset="0"/>
              </a:rPr>
              <a:t>)</a:t>
            </a:r>
          </a:p>
        </p:txBody>
      </p:sp>
      <p:grpSp>
        <p:nvGrpSpPr>
          <p:cNvPr id="11" name="Group 10">
            <a:extLst>
              <a:ext uri="{FF2B5EF4-FFF2-40B4-BE49-F238E27FC236}">
                <a16:creationId xmlns:a16="http://schemas.microsoft.com/office/drawing/2014/main" id="{BD463A3B-E500-42A8-8EED-73139C735D8F}"/>
              </a:ext>
            </a:extLst>
          </p:cNvPr>
          <p:cNvGrpSpPr/>
          <p:nvPr/>
        </p:nvGrpSpPr>
        <p:grpSpPr>
          <a:xfrm>
            <a:off x="222971" y="1469033"/>
            <a:ext cx="4791301" cy="2758309"/>
            <a:chOff x="317445" y="1039385"/>
            <a:chExt cx="4791301" cy="2758309"/>
          </a:xfrm>
        </p:grpSpPr>
        <p:pic>
          <p:nvPicPr>
            <p:cNvPr id="3" name="Picture 6" descr="Screen Clipping">
              <a:extLst>
                <a:ext uri="{FF2B5EF4-FFF2-40B4-BE49-F238E27FC236}">
                  <a16:creationId xmlns:a16="http://schemas.microsoft.com/office/drawing/2014/main" id="{777135D9-6FBD-4186-8D64-7B4612FF23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445" y="1137440"/>
              <a:ext cx="4791301" cy="26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Screen Clipping">
              <a:extLst>
                <a:ext uri="{FF2B5EF4-FFF2-40B4-BE49-F238E27FC236}">
                  <a16:creationId xmlns:a16="http://schemas.microsoft.com/office/drawing/2014/main" id="{E8E43C79-B8CB-4540-8151-DFB5259D40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65110" y="1045930"/>
              <a:ext cx="856734" cy="651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1">
              <a:extLst>
                <a:ext uri="{FF2B5EF4-FFF2-40B4-BE49-F238E27FC236}">
                  <a16:creationId xmlns:a16="http://schemas.microsoft.com/office/drawing/2014/main" id="{06C81460-93F8-4008-9E8B-384079858599}"/>
                </a:ext>
              </a:extLst>
            </p:cNvPr>
            <p:cNvSpPr txBox="1">
              <a:spLocks noChangeArrowheads="1"/>
            </p:cNvSpPr>
            <p:nvPr/>
          </p:nvSpPr>
          <p:spPr bwMode="auto">
            <a:xfrm>
              <a:off x="871404" y="1039385"/>
              <a:ext cx="1593706"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dirty="0">
                  <a:solidFill>
                    <a:srgbClr val="FA0000"/>
                  </a:solidFill>
                </a:rPr>
                <a:t>10.8 ab</a:t>
              </a:r>
              <a:r>
                <a:rPr lang="en-GB" altLang="en-US" sz="1200" baseline="30000" dirty="0">
                  <a:solidFill>
                    <a:srgbClr val="FA0000"/>
                  </a:solidFill>
                </a:rPr>
                <a:t>-1 </a:t>
              </a:r>
              <a:r>
                <a:rPr lang="en-GB" altLang="en-US" sz="1200" dirty="0">
                  <a:solidFill>
                    <a:srgbClr val="FA0000"/>
                  </a:solidFill>
                </a:rPr>
                <a:t>at 240 GeV</a:t>
              </a:r>
              <a:endParaRPr lang="en-GB" altLang="en-US" sz="1200" baseline="30000" dirty="0">
                <a:solidFill>
                  <a:srgbClr val="FA0000"/>
                </a:solidFill>
              </a:endParaRPr>
            </a:p>
            <a:p>
              <a:r>
                <a:rPr lang="en-GB" altLang="en-US" sz="1200" dirty="0">
                  <a:solidFill>
                    <a:srgbClr val="FA0000"/>
                  </a:solidFill>
                </a:rPr>
                <a:t>2.2 x 10</a:t>
              </a:r>
              <a:r>
                <a:rPr lang="en-GB" altLang="en-US" sz="1200" baseline="30000" dirty="0">
                  <a:solidFill>
                    <a:srgbClr val="FA0000"/>
                  </a:solidFill>
                </a:rPr>
                <a:t>6 </a:t>
              </a:r>
              <a:r>
                <a:rPr lang="en-GB" altLang="en-US" sz="1200" dirty="0">
                  <a:solidFill>
                    <a:srgbClr val="FA0000"/>
                  </a:solidFill>
                </a:rPr>
                <a:t>ZH events</a:t>
              </a:r>
            </a:p>
            <a:p>
              <a:r>
                <a:rPr lang="en-GB" altLang="en-US" sz="1200" dirty="0">
                  <a:solidFill>
                    <a:srgbClr val="FA0000"/>
                  </a:solidFill>
                </a:rPr>
                <a:t>65k WW→H events</a:t>
              </a:r>
            </a:p>
          </p:txBody>
        </p:sp>
        <p:grpSp>
          <p:nvGrpSpPr>
            <p:cNvPr id="10" name="Group 9">
              <a:extLst>
                <a:ext uri="{FF2B5EF4-FFF2-40B4-BE49-F238E27FC236}">
                  <a16:creationId xmlns:a16="http://schemas.microsoft.com/office/drawing/2014/main" id="{491B30FB-967C-4061-915E-6B4DF1A6579A}"/>
                </a:ext>
              </a:extLst>
            </p:cNvPr>
            <p:cNvGrpSpPr/>
            <p:nvPr/>
          </p:nvGrpSpPr>
          <p:grpSpPr>
            <a:xfrm>
              <a:off x="2713095" y="2571750"/>
              <a:ext cx="2073793" cy="653390"/>
              <a:chOff x="2713096" y="3911926"/>
              <a:chExt cx="2011967" cy="646332"/>
            </a:xfrm>
          </p:grpSpPr>
          <p:sp>
            <p:nvSpPr>
              <p:cNvPr id="9" name="Rectangle 8">
                <a:extLst>
                  <a:ext uri="{FF2B5EF4-FFF2-40B4-BE49-F238E27FC236}">
                    <a16:creationId xmlns:a16="http://schemas.microsoft.com/office/drawing/2014/main" id="{FC834D62-1DAD-449D-9EC5-AE7E0EA694F4}"/>
                  </a:ext>
                </a:extLst>
              </p:cNvPr>
              <p:cNvSpPr/>
              <p:nvPr/>
            </p:nvSpPr>
            <p:spPr>
              <a:xfrm>
                <a:off x="2713096" y="3947349"/>
                <a:ext cx="1552865" cy="610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12">
                <a:extLst>
                  <a:ext uri="{FF2B5EF4-FFF2-40B4-BE49-F238E27FC236}">
                    <a16:creationId xmlns:a16="http://schemas.microsoft.com/office/drawing/2014/main" id="{BA74A7C1-98A5-48B9-8592-1BF919C1AB17}"/>
                  </a:ext>
                </a:extLst>
              </p:cNvPr>
              <p:cNvSpPr txBox="1">
                <a:spLocks noChangeArrowheads="1"/>
              </p:cNvSpPr>
              <p:nvPr/>
            </p:nvSpPr>
            <p:spPr bwMode="auto">
              <a:xfrm>
                <a:off x="2948615" y="3911926"/>
                <a:ext cx="17764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dirty="0">
                    <a:solidFill>
                      <a:srgbClr val="FA0000"/>
                    </a:solidFill>
                  </a:rPr>
                  <a:t>~3 ab</a:t>
                </a:r>
                <a:r>
                  <a:rPr lang="en-GB" altLang="en-US" sz="1200" baseline="30000" dirty="0">
                    <a:solidFill>
                      <a:srgbClr val="FA0000"/>
                    </a:solidFill>
                  </a:rPr>
                  <a:t>-1 </a:t>
                </a:r>
                <a:r>
                  <a:rPr lang="en-GB" altLang="en-US" sz="1200" dirty="0">
                    <a:solidFill>
                      <a:srgbClr val="FA0000"/>
                    </a:solidFill>
                  </a:rPr>
                  <a:t>at 350-365 GeV</a:t>
                </a:r>
                <a:endParaRPr lang="en-GB" altLang="en-US" sz="1200" baseline="30000" dirty="0">
                  <a:solidFill>
                    <a:srgbClr val="FA0000"/>
                  </a:solidFill>
                </a:endParaRPr>
              </a:p>
              <a:p>
                <a:r>
                  <a:rPr lang="en-GB" altLang="en-US" sz="1200" dirty="0">
                    <a:solidFill>
                      <a:srgbClr val="FA0000"/>
                    </a:solidFill>
                  </a:rPr>
                  <a:t>370k ZH events</a:t>
                </a:r>
              </a:p>
              <a:p>
                <a:r>
                  <a:rPr lang="en-GB" altLang="en-US" sz="1200" dirty="0">
                    <a:solidFill>
                      <a:srgbClr val="FA0000"/>
                    </a:solidFill>
                  </a:rPr>
                  <a:t>92k WW→H events</a:t>
                </a:r>
              </a:p>
            </p:txBody>
          </p:sp>
        </p:grpSp>
        <p:pic>
          <p:nvPicPr>
            <p:cNvPr id="6" name="Picture 8" descr="Screen Clipping">
              <a:extLst>
                <a:ext uri="{FF2B5EF4-FFF2-40B4-BE49-F238E27FC236}">
                  <a16:creationId xmlns:a16="http://schemas.microsoft.com/office/drawing/2014/main" id="{3440C568-AEEE-4F6A-8CCF-6E4D46055EA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36743" y="2595500"/>
              <a:ext cx="856734" cy="62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TextBox 12">
            <a:extLst>
              <a:ext uri="{FF2B5EF4-FFF2-40B4-BE49-F238E27FC236}">
                <a16:creationId xmlns:a16="http://schemas.microsoft.com/office/drawing/2014/main" id="{3548D4DF-3A32-48EF-BECE-09DCB9CCD5EC}"/>
              </a:ext>
            </a:extLst>
          </p:cNvPr>
          <p:cNvSpPr txBox="1"/>
          <p:nvPr/>
        </p:nvSpPr>
        <p:spPr>
          <a:xfrm>
            <a:off x="405517" y="4239003"/>
            <a:ext cx="8668079" cy="830997"/>
          </a:xfrm>
          <a:prstGeom prst="rect">
            <a:avLst/>
          </a:prstGeom>
          <a:noFill/>
        </p:spPr>
        <p:txBody>
          <a:bodyPr wrap="none" rtlCol="0">
            <a:spAutoFit/>
          </a:bodyPr>
          <a:lstStyle/>
          <a:p>
            <a:pPr marL="171450" indent="-171450" algn="l">
              <a:buFont typeface="Arial" panose="020B0604020202020204" pitchFamily="34" charset="0"/>
              <a:buChar char="•"/>
            </a:pPr>
            <a:r>
              <a:rPr lang="en-GB" sz="1200" b="1" dirty="0">
                <a:solidFill>
                  <a:schemeClr val="tx2"/>
                </a:solidFill>
              </a:rPr>
              <a:t>FCC-</a:t>
            </a:r>
            <a:r>
              <a:rPr lang="en-GB" sz="1200" b="1" dirty="0" err="1">
                <a:solidFill>
                  <a:schemeClr val="tx2"/>
                </a:solidFill>
              </a:rPr>
              <a:t>ee</a:t>
            </a:r>
            <a:r>
              <a:rPr lang="en-GB" sz="1200" b="1" dirty="0">
                <a:solidFill>
                  <a:schemeClr val="tx2"/>
                </a:solidFill>
              </a:rPr>
              <a:t> permits </a:t>
            </a:r>
            <a:r>
              <a:rPr lang="en-GB" sz="1200" b="1" i="1" dirty="0">
                <a:solidFill>
                  <a:schemeClr val="tx2"/>
                </a:solidFill>
              </a:rPr>
              <a:t>model-independent measurement </a:t>
            </a:r>
            <a:r>
              <a:rPr lang="en-GB" sz="1200" b="1" dirty="0">
                <a:solidFill>
                  <a:schemeClr val="tx2"/>
                </a:solidFill>
              </a:rPr>
              <a:t>of Higgs width (</a:t>
            </a:r>
            <a:r>
              <a:rPr lang="el-GR" sz="1200" b="1" dirty="0">
                <a:solidFill>
                  <a:schemeClr val="tx2"/>
                </a:solidFill>
              </a:rPr>
              <a:t>Γ</a:t>
            </a:r>
            <a:r>
              <a:rPr lang="en-GB" sz="1200" b="1" baseline="-25000" dirty="0">
                <a:solidFill>
                  <a:schemeClr val="tx2"/>
                </a:solidFill>
              </a:rPr>
              <a:t>H</a:t>
            </a:r>
            <a:r>
              <a:rPr lang="en-GB" sz="1200" b="1" dirty="0">
                <a:solidFill>
                  <a:schemeClr val="tx2"/>
                </a:solidFill>
              </a:rPr>
              <a:t>), not possible at HL-LHC…</a:t>
            </a:r>
          </a:p>
          <a:p>
            <a:pPr marL="171450" indent="-171450" algn="l">
              <a:buFont typeface="Arial" panose="020B0604020202020204" pitchFamily="34" charset="0"/>
              <a:buChar char="•"/>
            </a:pPr>
            <a:r>
              <a:rPr lang="en-GB" sz="1200" b="1" dirty="0">
                <a:solidFill>
                  <a:schemeClr val="tx2"/>
                </a:solidFill>
              </a:rPr>
              <a:t>…and </a:t>
            </a:r>
            <a:r>
              <a:rPr lang="en-GB" sz="1200" b="1" i="1" dirty="0">
                <a:solidFill>
                  <a:schemeClr val="tx2"/>
                </a:solidFill>
              </a:rPr>
              <a:t>sub-percent precision </a:t>
            </a:r>
            <a:r>
              <a:rPr lang="en-GB" sz="1200" b="1" dirty="0">
                <a:solidFill>
                  <a:schemeClr val="tx2"/>
                </a:solidFill>
              </a:rPr>
              <a:t>on many of the most interesting coupling modifiers, e.g. HZZ  (</a:t>
            </a:r>
            <a:r>
              <a:rPr lang="el-GR" sz="1200" b="1" dirty="0">
                <a:solidFill>
                  <a:schemeClr val="tx2"/>
                </a:solidFill>
              </a:rPr>
              <a:t>κ</a:t>
            </a:r>
            <a:r>
              <a:rPr lang="en-GB" sz="1200" b="1" baseline="-25000" dirty="0">
                <a:solidFill>
                  <a:schemeClr val="tx2"/>
                </a:solidFill>
              </a:rPr>
              <a:t>Z</a:t>
            </a:r>
            <a:r>
              <a:rPr lang="en-GB" sz="1200" b="1" dirty="0">
                <a:solidFill>
                  <a:schemeClr val="tx2"/>
                </a:solidFill>
              </a:rPr>
              <a:t>) to 0.1% …</a:t>
            </a:r>
          </a:p>
          <a:p>
            <a:pPr marL="171450" indent="-171450" algn="l">
              <a:buFont typeface="Arial" panose="020B0604020202020204" pitchFamily="34" charset="0"/>
              <a:buChar char="•"/>
            </a:pPr>
            <a:r>
              <a:rPr lang="en-GB" sz="1200" b="1" dirty="0">
                <a:solidFill>
                  <a:schemeClr val="tx2"/>
                </a:solidFill>
              </a:rPr>
              <a:t>…and probes for the </a:t>
            </a:r>
            <a:r>
              <a:rPr lang="en-GB" sz="1200" b="1" i="1" dirty="0">
                <a:solidFill>
                  <a:schemeClr val="tx2"/>
                </a:solidFill>
              </a:rPr>
              <a:t>first time </a:t>
            </a:r>
            <a:r>
              <a:rPr lang="en-GB" sz="1200" b="1" dirty="0">
                <a:solidFill>
                  <a:schemeClr val="tx2"/>
                </a:solidFill>
              </a:rPr>
              <a:t>coupling to second generation quarks, e.g. charm, with </a:t>
            </a:r>
            <a:r>
              <a:rPr lang="en-GB" sz="1200" b="1" dirty="0" err="1">
                <a:solidFill>
                  <a:schemeClr val="tx2"/>
                </a:solidFill>
              </a:rPr>
              <a:t>Hcc</a:t>
            </a:r>
            <a:r>
              <a:rPr lang="en-GB" sz="1200" b="1" dirty="0">
                <a:solidFill>
                  <a:schemeClr val="tx2"/>
                </a:solidFill>
              </a:rPr>
              <a:t> (</a:t>
            </a:r>
            <a:r>
              <a:rPr lang="en-GB" sz="1200" b="1" dirty="0" err="1">
                <a:solidFill>
                  <a:schemeClr val="tx2"/>
                </a:solidFill>
              </a:rPr>
              <a:t>κ</a:t>
            </a:r>
            <a:r>
              <a:rPr lang="en-GB" sz="1200" b="1" baseline="-25000" dirty="0" err="1">
                <a:solidFill>
                  <a:schemeClr val="tx2"/>
                </a:solidFill>
              </a:rPr>
              <a:t>c</a:t>
            </a:r>
            <a:r>
              <a:rPr lang="en-GB" sz="1200" b="1" dirty="0">
                <a:solidFill>
                  <a:schemeClr val="tx2"/>
                </a:solidFill>
              </a:rPr>
              <a:t>) to 0.9%</a:t>
            </a:r>
          </a:p>
          <a:p>
            <a:pPr marL="171450" indent="-171450" algn="l">
              <a:buFont typeface="Arial" panose="020B0604020202020204" pitchFamily="34" charset="0"/>
              <a:buChar char="•"/>
            </a:pPr>
            <a:r>
              <a:rPr lang="en-GB" sz="1200" b="1" dirty="0">
                <a:solidFill>
                  <a:schemeClr val="tx2"/>
                </a:solidFill>
              </a:rPr>
              <a:t>Extensions to baseline plan, e.g. H-pole run at 125 GeV, to measure Higgs coupling to electrons, under evaluation</a:t>
            </a:r>
          </a:p>
        </p:txBody>
      </p:sp>
      <p:pic>
        <p:nvPicPr>
          <p:cNvPr id="15" name="Picture 14">
            <a:extLst>
              <a:ext uri="{FF2B5EF4-FFF2-40B4-BE49-F238E27FC236}">
                <a16:creationId xmlns:a16="http://schemas.microsoft.com/office/drawing/2014/main" id="{093259EF-83CB-4360-92DF-91D4570C91CE}"/>
              </a:ext>
            </a:extLst>
          </p:cNvPr>
          <p:cNvPicPr>
            <a:picLocks noChangeAspect="1"/>
          </p:cNvPicPr>
          <p:nvPr/>
        </p:nvPicPr>
        <p:blipFill>
          <a:blip r:embed="rId5"/>
          <a:stretch>
            <a:fillRect/>
          </a:stretch>
        </p:blipFill>
        <p:spPr>
          <a:xfrm>
            <a:off x="5182829" y="1552615"/>
            <a:ext cx="3712594" cy="2509061"/>
          </a:xfrm>
          <a:prstGeom prst="rect">
            <a:avLst/>
          </a:prstGeom>
        </p:spPr>
      </p:pic>
      <p:sp>
        <p:nvSpPr>
          <p:cNvPr id="16" name="TextBox 15">
            <a:extLst>
              <a:ext uri="{FF2B5EF4-FFF2-40B4-BE49-F238E27FC236}">
                <a16:creationId xmlns:a16="http://schemas.microsoft.com/office/drawing/2014/main" id="{8186B92C-D2E0-49CE-AD58-459AC8CAAA2D}"/>
              </a:ext>
            </a:extLst>
          </p:cNvPr>
          <p:cNvSpPr txBox="1"/>
          <p:nvPr/>
        </p:nvSpPr>
        <p:spPr>
          <a:xfrm>
            <a:off x="222971" y="827937"/>
            <a:ext cx="8772658" cy="276999"/>
          </a:xfrm>
          <a:prstGeom prst="rect">
            <a:avLst/>
          </a:prstGeom>
          <a:noFill/>
        </p:spPr>
        <p:txBody>
          <a:bodyPr wrap="none" rtlCol="0">
            <a:spAutoFit/>
          </a:bodyPr>
          <a:lstStyle/>
          <a:p>
            <a:pPr algn="l"/>
            <a:r>
              <a:rPr lang="en-GB" sz="1200" b="1" dirty="0">
                <a:solidFill>
                  <a:srgbClr val="FF33CC"/>
                </a:solidFill>
              </a:rPr>
              <a:t>FCC-</a:t>
            </a:r>
            <a:r>
              <a:rPr lang="en-GB" sz="1200" b="1" dirty="0" err="1">
                <a:solidFill>
                  <a:srgbClr val="FF33CC"/>
                </a:solidFill>
              </a:rPr>
              <a:t>ee</a:t>
            </a:r>
            <a:r>
              <a:rPr lang="en-GB" sz="1200" b="1" dirty="0">
                <a:solidFill>
                  <a:srgbClr val="FF33CC"/>
                </a:solidFill>
              </a:rPr>
              <a:t> provides model-independent and precise measurement of many Higgs properties, far beyond HL-LHC’s reach</a:t>
            </a:r>
          </a:p>
        </p:txBody>
      </p:sp>
      <p:sp>
        <p:nvSpPr>
          <p:cNvPr id="17" name="TextBox 16">
            <a:extLst>
              <a:ext uri="{FF2B5EF4-FFF2-40B4-BE49-F238E27FC236}">
                <a16:creationId xmlns:a16="http://schemas.microsoft.com/office/drawing/2014/main" id="{0F3D958F-7A81-4D0B-902E-4A65DB78436B}"/>
              </a:ext>
            </a:extLst>
          </p:cNvPr>
          <p:cNvSpPr txBox="1"/>
          <p:nvPr/>
        </p:nvSpPr>
        <p:spPr>
          <a:xfrm>
            <a:off x="222971" y="1058420"/>
            <a:ext cx="5755102" cy="276999"/>
          </a:xfrm>
          <a:prstGeom prst="rect">
            <a:avLst/>
          </a:prstGeom>
          <a:noFill/>
        </p:spPr>
        <p:txBody>
          <a:bodyPr wrap="none" rtlCol="0">
            <a:spAutoFit/>
          </a:bodyPr>
          <a:lstStyle/>
          <a:p>
            <a:pPr algn="l"/>
            <a:r>
              <a:rPr lang="en-GB" sz="1200" b="1" dirty="0">
                <a:solidFill>
                  <a:srgbClr val="FF33CC"/>
                </a:solidFill>
              </a:rPr>
              <a:t>Achieved through operation at two energy points: 240 GeV and 350-365 GeV</a:t>
            </a:r>
          </a:p>
        </p:txBody>
      </p:sp>
      <p:sp>
        <p:nvSpPr>
          <p:cNvPr id="18" name="TextBox 17">
            <a:extLst>
              <a:ext uri="{FF2B5EF4-FFF2-40B4-BE49-F238E27FC236}">
                <a16:creationId xmlns:a16="http://schemas.microsoft.com/office/drawing/2014/main" id="{836103FF-6502-42A4-9D49-FD82E4C9781D}"/>
              </a:ext>
            </a:extLst>
          </p:cNvPr>
          <p:cNvSpPr txBox="1"/>
          <p:nvPr/>
        </p:nvSpPr>
        <p:spPr>
          <a:xfrm>
            <a:off x="5134457" y="1322455"/>
            <a:ext cx="3913251" cy="246221"/>
          </a:xfrm>
          <a:prstGeom prst="rect">
            <a:avLst/>
          </a:prstGeom>
          <a:noFill/>
        </p:spPr>
        <p:txBody>
          <a:bodyPr wrap="none" rtlCol="0">
            <a:spAutoFit/>
          </a:bodyPr>
          <a:lstStyle/>
          <a:p>
            <a:pPr algn="l"/>
            <a:r>
              <a:rPr lang="en-GB" sz="1000" b="1" dirty="0"/>
              <a:t>Precision on </a:t>
            </a:r>
            <a:r>
              <a:rPr lang="el-GR" sz="1000" b="1" dirty="0"/>
              <a:t>κ</a:t>
            </a:r>
            <a:r>
              <a:rPr lang="en-GB" sz="1000" b="1" dirty="0"/>
              <a:t> parameters (ratio of measured / SM couplings)</a:t>
            </a:r>
          </a:p>
        </p:txBody>
      </p:sp>
      <p:sp>
        <p:nvSpPr>
          <p:cNvPr id="19" name="TextBox 18">
            <a:extLst>
              <a:ext uri="{FF2B5EF4-FFF2-40B4-BE49-F238E27FC236}">
                <a16:creationId xmlns:a16="http://schemas.microsoft.com/office/drawing/2014/main" id="{F5B5814E-5CCC-484D-84D9-6DB4477B9A24}"/>
              </a:ext>
            </a:extLst>
          </p:cNvPr>
          <p:cNvSpPr txBox="1"/>
          <p:nvPr/>
        </p:nvSpPr>
        <p:spPr>
          <a:xfrm>
            <a:off x="5298567" y="4020576"/>
            <a:ext cx="3608680" cy="284693"/>
          </a:xfrm>
          <a:prstGeom prst="rect">
            <a:avLst/>
          </a:prstGeom>
          <a:noFill/>
        </p:spPr>
        <p:txBody>
          <a:bodyPr wrap="none" rtlCol="0">
            <a:spAutoFit/>
          </a:bodyPr>
          <a:lstStyle/>
          <a:p>
            <a:r>
              <a:rPr lang="en-GB" sz="1050" dirty="0"/>
              <a:t>* next to HL-LHC numbers     →    not model independent</a:t>
            </a:r>
          </a:p>
          <a:p>
            <a:endParaRPr lang="en-GB" sz="200" dirty="0"/>
          </a:p>
        </p:txBody>
      </p:sp>
      <p:sp>
        <p:nvSpPr>
          <p:cNvPr id="20" name="Rectangle 19">
            <a:extLst>
              <a:ext uri="{FF2B5EF4-FFF2-40B4-BE49-F238E27FC236}">
                <a16:creationId xmlns:a16="http://schemas.microsoft.com/office/drawing/2014/main" id="{68B9600A-6868-446A-A77B-67758FA9AC40}"/>
              </a:ext>
            </a:extLst>
          </p:cNvPr>
          <p:cNvSpPr/>
          <p:nvPr/>
        </p:nvSpPr>
        <p:spPr>
          <a:xfrm>
            <a:off x="7093140" y="1610470"/>
            <a:ext cx="644470" cy="2410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341372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diagram of a circular structure&#10;&#10;AI-generated content may be incorrect.">
            <a:extLst>
              <a:ext uri="{FF2B5EF4-FFF2-40B4-BE49-F238E27FC236}">
                <a16:creationId xmlns:a16="http://schemas.microsoft.com/office/drawing/2014/main" id="{731C4497-776C-47B1-D2F0-A996510840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0857" y="2207356"/>
            <a:ext cx="3157903" cy="2570386"/>
          </a:xfrm>
          <a:prstGeom prst="rect">
            <a:avLst/>
          </a:prstGeom>
        </p:spPr>
      </p:pic>
      <p:pic>
        <p:nvPicPr>
          <p:cNvPr id="3" name="Picture 2" descr="A diagram of a circular object with text&#10;&#10;AI-generated content may be incorrect.">
            <a:extLst>
              <a:ext uri="{FF2B5EF4-FFF2-40B4-BE49-F238E27FC236}">
                <a16:creationId xmlns:a16="http://schemas.microsoft.com/office/drawing/2014/main" id="{7A1A6BC6-8C36-3537-38CB-62B75B4782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9303" y="2238051"/>
            <a:ext cx="3175257" cy="2624273"/>
          </a:xfrm>
          <a:prstGeom prst="rect">
            <a:avLst/>
          </a:prstGeom>
        </p:spPr>
      </p:pic>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23753" y="298009"/>
            <a:ext cx="8838818" cy="402033"/>
          </a:xfrm>
        </p:spPr>
        <p:txBody>
          <a:bodyPr/>
          <a:lstStyle/>
          <a:p>
            <a:pPr defTabSz="685800">
              <a:defRPr/>
            </a:pPr>
            <a:r>
              <a:rPr lang="en-US" sz="3200" kern="0" dirty="0">
                <a:latin typeface="Calibri" panose="020F0502020204030204" pitchFamily="34" charset="0"/>
                <a:cs typeface="Calibri" panose="020F0502020204030204" pitchFamily="34" charset="0"/>
              </a:rPr>
              <a:t> Future Circular Collider integrated program – scope</a:t>
            </a:r>
          </a:p>
        </p:txBody>
      </p:sp>
      <p:pic>
        <p:nvPicPr>
          <p:cNvPr id="6" name="Picture 5" descr="Diagram&#10;&#10;Description automatically generated">
            <a:extLst>
              <a:ext uri="{FF2B5EF4-FFF2-40B4-BE49-F238E27FC236}">
                <a16:creationId xmlns:a16="http://schemas.microsoft.com/office/drawing/2014/main" id="{319294C2-EA4A-A8B6-7782-2C9AC1A497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390" y="2252869"/>
            <a:ext cx="2228847" cy="2482870"/>
          </a:xfrm>
          <a:prstGeom prst="rect">
            <a:avLst/>
          </a:prstGeom>
        </p:spPr>
      </p:pic>
      <p:sp>
        <p:nvSpPr>
          <p:cNvPr id="7" name="Content Placeholder 2">
            <a:extLst>
              <a:ext uri="{FF2B5EF4-FFF2-40B4-BE49-F238E27FC236}">
                <a16:creationId xmlns:a16="http://schemas.microsoft.com/office/drawing/2014/main" id="{EFDEECD8-F008-F265-0B6D-5C2552DADCA9}"/>
              </a:ext>
            </a:extLst>
          </p:cNvPr>
          <p:cNvSpPr txBox="1">
            <a:spLocks/>
          </p:cNvSpPr>
          <p:nvPr/>
        </p:nvSpPr>
        <p:spPr>
          <a:xfrm>
            <a:off x="3986015" y="2913655"/>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FCC-ee</a:t>
            </a:r>
            <a:endParaRPr lang="fr" sz="1500" dirty="0">
              <a:solidFill>
                <a:srgbClr val="FF0000"/>
              </a:solidFill>
              <a:latin typeface="Arial"/>
            </a:endParaRPr>
          </a:p>
        </p:txBody>
      </p:sp>
      <p:sp>
        <p:nvSpPr>
          <p:cNvPr id="9" name="Content Placeholder 2">
            <a:extLst>
              <a:ext uri="{FF2B5EF4-FFF2-40B4-BE49-F238E27FC236}">
                <a16:creationId xmlns:a16="http://schemas.microsoft.com/office/drawing/2014/main" id="{2AE08D69-87CD-8F4C-0A88-9630B07B2ECD}"/>
              </a:ext>
            </a:extLst>
          </p:cNvPr>
          <p:cNvSpPr txBox="1">
            <a:spLocks/>
          </p:cNvSpPr>
          <p:nvPr/>
        </p:nvSpPr>
        <p:spPr>
          <a:xfrm>
            <a:off x="6947126" y="2967225"/>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FCC-hh</a:t>
            </a:r>
            <a:endParaRPr lang="fr" sz="1500" dirty="0">
              <a:solidFill>
                <a:srgbClr val="FF0000"/>
              </a:solidFill>
              <a:latin typeface="Aria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3B9E0FA-1164-7437-B744-7E6EEC4EEAEB}"/>
                  </a:ext>
                </a:extLst>
              </p:cNvPr>
              <p:cNvSpPr txBox="1"/>
              <p:nvPr/>
            </p:nvSpPr>
            <p:spPr>
              <a:xfrm>
                <a:off x="142684" y="785281"/>
                <a:ext cx="8939582" cy="1284967"/>
              </a:xfrm>
              <a:prstGeom prst="rect">
                <a:avLst/>
              </a:prstGeom>
              <a:noFill/>
            </p:spPr>
            <p:txBody>
              <a:bodyPr wrap="square" rtlCol="0">
                <a:spAutoFit/>
              </a:bodyPr>
              <a:lstStyle/>
              <a:p>
                <a:pPr marL="214313" indent="-214313" defTabSz="685800">
                  <a:spcBef>
                    <a:spcPts val="300"/>
                  </a:spcBef>
                  <a:buFont typeface="Arial" panose="020B0604020202020204" pitchFamily="34" charset="0"/>
                  <a:buChar char="•"/>
                  <a:defRPr/>
                </a:pPr>
                <a:r>
                  <a:rPr lang="en-GB" b="1" dirty="0">
                    <a:solidFill>
                      <a:srgbClr val="3333FF"/>
                    </a:solidFill>
                    <a:latin typeface="Arial"/>
                  </a:rPr>
                  <a:t>stage 1: FCC-ee (Z, W, H, </a:t>
                </a:r>
                <a14:m>
                  <m:oMath xmlns:m="http://schemas.openxmlformats.org/officeDocument/2006/math">
                    <m:r>
                      <m:rPr>
                        <m:nor/>
                      </m:rPr>
                      <a:rPr lang="en-US" b="1" dirty="0">
                        <a:solidFill>
                          <a:srgbClr val="3333FF"/>
                        </a:solidFill>
                        <a:latin typeface="Cambria Math" panose="02040503050406030204" pitchFamily="18" charset="0"/>
                      </a:rPr>
                      <m:t>t</m:t>
                    </m:r>
                    <m:acc>
                      <m:accPr>
                        <m:chr m:val="̅"/>
                        <m:ctrlPr>
                          <a:rPr lang="en-US" b="1" i="1" dirty="0">
                            <a:solidFill>
                              <a:srgbClr val="3333FF"/>
                            </a:solidFill>
                            <a:latin typeface="Cambria Math" panose="02040503050406030204" pitchFamily="18" charset="0"/>
                          </a:rPr>
                        </m:ctrlPr>
                      </m:accPr>
                      <m:e>
                        <m:r>
                          <m:rPr>
                            <m:nor/>
                          </m:rPr>
                          <a:rPr lang="en-US" b="1" dirty="0">
                            <a:solidFill>
                              <a:srgbClr val="3333FF"/>
                            </a:solidFill>
                            <a:latin typeface="Cambria Math" panose="02040503050406030204" pitchFamily="18" charset="0"/>
                          </a:rPr>
                          <m:t>t</m:t>
                        </m:r>
                      </m:e>
                    </m:acc>
                  </m:oMath>
                </a14:m>
                <a:r>
                  <a:rPr lang="en-GB" b="1" dirty="0">
                    <a:solidFill>
                      <a:srgbClr val="3333FF"/>
                    </a:solidFill>
                    <a:latin typeface="Arial"/>
                  </a:rPr>
                  <a:t>) as Higgs factory, electroweak &amp; top factory at highest luminosities</a:t>
                </a:r>
              </a:p>
              <a:p>
                <a:pPr marL="214313" indent="-214313" defTabSz="685800">
                  <a:spcBef>
                    <a:spcPts val="300"/>
                  </a:spcBef>
                  <a:buFont typeface="Arial" panose="020B0604020202020204" pitchFamily="34" charset="0"/>
                  <a:buChar char="•"/>
                  <a:defRPr/>
                </a:pPr>
                <a:r>
                  <a:rPr lang="en-GB" b="1" dirty="0">
                    <a:solidFill>
                      <a:srgbClr val="3333FF"/>
                    </a:solidFill>
                    <a:latin typeface="Arial"/>
                  </a:rPr>
                  <a:t>stage 2: FCC-hh (~100 </a:t>
                </a:r>
                <a:r>
                  <a:rPr lang="en-GB" b="1" dirty="0" err="1">
                    <a:solidFill>
                      <a:srgbClr val="3333FF"/>
                    </a:solidFill>
                    <a:latin typeface="Arial"/>
                  </a:rPr>
                  <a:t>TeV</a:t>
                </a:r>
                <a:r>
                  <a:rPr lang="en-GB" b="1" dirty="0">
                    <a:solidFill>
                      <a:srgbClr val="3333FF"/>
                    </a:solidFill>
                    <a:latin typeface="Arial"/>
                  </a:rPr>
                  <a:t>) as natural continuation at energy frontier, pp &amp; AA collisions; e-</a:t>
                </a:r>
                <a:r>
                  <a:rPr lang="en-GB" sz="1013" b="1" dirty="0">
                    <a:solidFill>
                      <a:srgbClr val="3333FF"/>
                    </a:solidFill>
                    <a:latin typeface="Arial"/>
                  </a:rPr>
                  <a:t>h </a:t>
                </a:r>
                <a:r>
                  <a:rPr lang="en-GB" b="1" dirty="0">
                    <a:solidFill>
                      <a:srgbClr val="3333FF"/>
                    </a:solidFill>
                    <a:latin typeface="Arial"/>
                  </a:rPr>
                  <a:t>option</a:t>
                </a:r>
              </a:p>
              <a:p>
                <a:pPr marL="214313" indent="-214313" defTabSz="685800">
                  <a:spcBef>
                    <a:spcPts val="300"/>
                  </a:spcBef>
                  <a:buFont typeface="Arial" panose="020B0604020202020204" pitchFamily="34" charset="0"/>
                  <a:buChar char="•"/>
                  <a:defRPr/>
                </a:pPr>
                <a:r>
                  <a:rPr lang="en-GB" dirty="0">
                    <a:solidFill>
                      <a:srgbClr val="0C377B"/>
                    </a:solidFill>
                  </a:rPr>
                  <a:t>highly synergetic and complementary programme maximising the physics opportunities</a:t>
                </a:r>
              </a:p>
              <a:p>
                <a:pPr marL="214313" indent="-214313" defTabSz="685800">
                  <a:spcBef>
                    <a:spcPts val="300"/>
                  </a:spcBef>
                  <a:buFont typeface="Arial" panose="020B0604020202020204" pitchFamily="34" charset="0"/>
                  <a:buChar char="•"/>
                  <a:defRPr/>
                </a:pPr>
                <a:r>
                  <a:rPr lang="en-GB" dirty="0">
                    <a:solidFill>
                      <a:srgbClr val="0C377B"/>
                    </a:solidFill>
                  </a:rPr>
                  <a:t>common civil engineering and technical infrastructures, </a:t>
                </a:r>
                <a:r>
                  <a:rPr lang="en-US" dirty="0">
                    <a:solidFill>
                      <a:srgbClr val="0C377B"/>
                    </a:solidFill>
                  </a:rPr>
                  <a:t>building on and reusing CERN’s existing infrastructure</a:t>
                </a:r>
              </a:p>
              <a:p>
                <a:pPr marL="214313" indent="-214313" defTabSz="685800">
                  <a:spcBef>
                    <a:spcPts val="300"/>
                  </a:spcBef>
                  <a:buFont typeface="Arial" panose="020B0604020202020204" pitchFamily="34" charset="0"/>
                  <a:buChar char="•"/>
                  <a:defRPr/>
                </a:pPr>
                <a:r>
                  <a:rPr lang="en-US" kern="0" dirty="0">
                    <a:solidFill>
                      <a:srgbClr val="0C377B"/>
                    </a:solidFill>
                  </a:rPr>
                  <a:t>FCC integrated project </a:t>
                </a:r>
                <a:r>
                  <a:rPr lang="en-GB" kern="0" dirty="0">
                    <a:solidFill>
                      <a:srgbClr val="0C377B"/>
                    </a:solidFill>
                  </a:rPr>
                  <a:t>allows the start of a new, major facility at CERN within a few years of the end of HL-LHC</a:t>
                </a:r>
                <a:endParaRPr lang="en-GB" b="1" dirty="0">
                  <a:solidFill>
                    <a:srgbClr val="0C377B"/>
                  </a:solidFill>
                  <a:latin typeface="Arial"/>
                </a:endParaRPr>
              </a:p>
            </p:txBody>
          </p:sp>
        </mc:Choice>
        <mc:Fallback xmlns="">
          <p:sp>
            <p:nvSpPr>
              <p:cNvPr id="10" name="TextBox 9">
                <a:extLst>
                  <a:ext uri="{FF2B5EF4-FFF2-40B4-BE49-F238E27FC236}">
                    <a16:creationId xmlns:a16="http://schemas.microsoft.com/office/drawing/2014/main" id="{13B9E0FA-1164-7437-B744-7E6EEC4EEAEB}"/>
                  </a:ext>
                </a:extLst>
              </p:cNvPr>
              <p:cNvSpPr txBox="1">
                <a:spLocks noRot="1" noChangeAspect="1" noMove="1" noResize="1" noEditPoints="1" noAdjustHandles="1" noChangeArrowheads="1" noChangeShapeType="1" noTextEdit="1"/>
              </p:cNvSpPr>
              <p:nvPr/>
            </p:nvSpPr>
            <p:spPr>
              <a:xfrm>
                <a:off x="142684" y="785281"/>
                <a:ext cx="8939582" cy="1284967"/>
              </a:xfrm>
              <a:prstGeom prst="rect">
                <a:avLst/>
              </a:prstGeom>
              <a:blipFill>
                <a:blip r:embed="rId5"/>
                <a:stretch>
                  <a:fillRect l="-68" t="-948" b="-3791"/>
                </a:stretch>
              </a:blipFill>
            </p:spPr>
            <p:txBody>
              <a:bodyPr/>
              <a:lstStyle/>
              <a:p>
                <a:r>
                  <a:rPr lang="fr-CH">
                    <a:noFill/>
                  </a:rPr>
                  <a:t> </a:t>
                </a:r>
              </a:p>
            </p:txBody>
          </p:sp>
        </mc:Fallback>
      </mc:AlternateContent>
      <p:sp>
        <p:nvSpPr>
          <p:cNvPr id="11" name="Rectangle 10">
            <a:extLst>
              <a:ext uri="{FF2B5EF4-FFF2-40B4-BE49-F238E27FC236}">
                <a16:creationId xmlns:a16="http://schemas.microsoft.com/office/drawing/2014/main" id="{297FDEFC-6F21-65BD-1C25-7AB23DF36BF2}"/>
              </a:ext>
            </a:extLst>
          </p:cNvPr>
          <p:cNvSpPr/>
          <p:nvPr/>
        </p:nvSpPr>
        <p:spPr>
          <a:xfrm>
            <a:off x="215801" y="4869996"/>
            <a:ext cx="2786345" cy="216024"/>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2" name="Rectangle 11">
            <a:extLst>
              <a:ext uri="{FF2B5EF4-FFF2-40B4-BE49-F238E27FC236}">
                <a16:creationId xmlns:a16="http://schemas.microsoft.com/office/drawing/2014/main" id="{52900C12-5F94-AA59-EE1B-247D3379198E}"/>
              </a:ext>
            </a:extLst>
          </p:cNvPr>
          <p:cNvSpPr/>
          <p:nvPr/>
        </p:nvSpPr>
        <p:spPr>
          <a:xfrm>
            <a:off x="3121006" y="4869996"/>
            <a:ext cx="2722667"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3" name="Rectangle 12">
            <a:extLst>
              <a:ext uri="{FF2B5EF4-FFF2-40B4-BE49-F238E27FC236}">
                <a16:creationId xmlns:a16="http://schemas.microsoft.com/office/drawing/2014/main" id="{BD5812B1-EDC6-D58E-EC48-2CB971C95392}"/>
              </a:ext>
            </a:extLst>
          </p:cNvPr>
          <p:cNvSpPr/>
          <p:nvPr/>
        </p:nvSpPr>
        <p:spPr>
          <a:xfrm>
            <a:off x="5970857" y="4861309"/>
            <a:ext cx="3057701"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4" name="TextBox 13">
            <a:extLst>
              <a:ext uri="{FF2B5EF4-FFF2-40B4-BE49-F238E27FC236}">
                <a16:creationId xmlns:a16="http://schemas.microsoft.com/office/drawing/2014/main" id="{56EAC5FC-FAB0-98A6-7E4F-A602D6FA8A5A}"/>
              </a:ext>
            </a:extLst>
          </p:cNvPr>
          <p:cNvSpPr txBox="1"/>
          <p:nvPr/>
        </p:nvSpPr>
        <p:spPr>
          <a:xfrm>
            <a:off x="1058586" y="4810558"/>
            <a:ext cx="1691218" cy="307777"/>
          </a:xfrm>
          <a:prstGeom prst="rect">
            <a:avLst/>
          </a:prstGeom>
          <a:noFill/>
        </p:spPr>
        <p:txBody>
          <a:bodyPr wrap="square" rtlCol="0">
            <a:spAutoFit/>
          </a:bodyPr>
          <a:lstStyle/>
          <a:p>
            <a:pPr defTabSz="685710">
              <a:defRPr/>
            </a:pPr>
            <a:r>
              <a:rPr lang="en-US" sz="1400" b="1" kern="0" dirty="0">
                <a:solidFill>
                  <a:srgbClr val="FFFFFF"/>
                </a:solidFill>
                <a:latin typeface="Arial"/>
              </a:rPr>
              <a:t>2020 - 2045</a:t>
            </a:r>
            <a:endParaRPr lang="en-GB" sz="1400" b="1" kern="0" dirty="0">
              <a:solidFill>
                <a:srgbClr val="FFFFFF"/>
              </a:solidFill>
              <a:latin typeface="Arial"/>
            </a:endParaRPr>
          </a:p>
        </p:txBody>
      </p:sp>
      <p:sp>
        <p:nvSpPr>
          <p:cNvPr id="15" name="TextBox 14">
            <a:extLst>
              <a:ext uri="{FF2B5EF4-FFF2-40B4-BE49-F238E27FC236}">
                <a16:creationId xmlns:a16="http://schemas.microsoft.com/office/drawing/2014/main" id="{168F67AB-36E9-7A69-C375-51E910B7D81E}"/>
              </a:ext>
            </a:extLst>
          </p:cNvPr>
          <p:cNvSpPr txBox="1"/>
          <p:nvPr/>
        </p:nvSpPr>
        <p:spPr>
          <a:xfrm>
            <a:off x="3893568" y="4818723"/>
            <a:ext cx="2260255" cy="307777"/>
          </a:xfrm>
          <a:prstGeom prst="rect">
            <a:avLst/>
          </a:prstGeom>
          <a:noFill/>
        </p:spPr>
        <p:txBody>
          <a:bodyPr wrap="square" rtlCol="0">
            <a:spAutoFit/>
          </a:bodyPr>
          <a:lstStyle/>
          <a:p>
            <a:pPr defTabSz="685710">
              <a:defRPr/>
            </a:pPr>
            <a:r>
              <a:rPr lang="en-US" sz="1400" b="1" kern="0" dirty="0">
                <a:solidFill>
                  <a:srgbClr val="FFFFFF"/>
                </a:solidFill>
                <a:latin typeface="Arial"/>
              </a:rPr>
              <a:t>2048 - 2062</a:t>
            </a:r>
            <a:endParaRPr lang="en-GB" sz="1400" b="1" kern="0" dirty="0">
              <a:solidFill>
                <a:srgbClr val="FFFFFF"/>
              </a:solidFill>
              <a:latin typeface="Arial"/>
            </a:endParaRPr>
          </a:p>
        </p:txBody>
      </p:sp>
      <p:sp>
        <p:nvSpPr>
          <p:cNvPr id="16" name="TextBox 15">
            <a:extLst>
              <a:ext uri="{FF2B5EF4-FFF2-40B4-BE49-F238E27FC236}">
                <a16:creationId xmlns:a16="http://schemas.microsoft.com/office/drawing/2014/main" id="{88D943FA-3D7A-3978-FD5A-FA03EE18FB00}"/>
              </a:ext>
            </a:extLst>
          </p:cNvPr>
          <p:cNvSpPr txBox="1"/>
          <p:nvPr/>
        </p:nvSpPr>
        <p:spPr>
          <a:xfrm>
            <a:off x="6589485" y="4808731"/>
            <a:ext cx="1691218" cy="307777"/>
          </a:xfrm>
          <a:prstGeom prst="rect">
            <a:avLst/>
          </a:prstGeom>
          <a:noFill/>
        </p:spPr>
        <p:txBody>
          <a:bodyPr wrap="square" rtlCol="0">
            <a:spAutoFit/>
          </a:bodyPr>
          <a:lstStyle/>
          <a:p>
            <a:pPr defTabSz="685710">
              <a:defRPr/>
            </a:pPr>
            <a:r>
              <a:rPr lang="en-US" sz="1400" b="1" kern="0" dirty="0">
                <a:solidFill>
                  <a:srgbClr val="FFFFFF"/>
                </a:solidFill>
                <a:latin typeface="Arial"/>
              </a:rPr>
              <a:t>      ~2075 - ~2100 </a:t>
            </a:r>
            <a:endParaRPr lang="en-GB" sz="1400" b="1" kern="0" dirty="0">
              <a:solidFill>
                <a:srgbClr val="FFFFFF"/>
              </a:solidFill>
              <a:latin typeface="Arial"/>
            </a:endParaRPr>
          </a:p>
        </p:txBody>
      </p:sp>
      <p:sp>
        <p:nvSpPr>
          <p:cNvPr id="8" name="Slide Number Placeholder 7">
            <a:extLst>
              <a:ext uri="{FF2B5EF4-FFF2-40B4-BE49-F238E27FC236}">
                <a16:creationId xmlns:a16="http://schemas.microsoft.com/office/drawing/2014/main" id="{DD360589-E5ED-806A-A5D5-C4C4381080EA}"/>
              </a:ext>
            </a:extLst>
          </p:cNvPr>
          <p:cNvSpPr>
            <a:spLocks noGrp="1"/>
          </p:cNvSpPr>
          <p:nvPr>
            <p:ph type="sldNum" sz="quarter" idx="10"/>
          </p:nvPr>
        </p:nvSpPr>
        <p:spPr/>
        <p:txBody>
          <a:bodyPr/>
          <a:lstStyle/>
          <a:p>
            <a:fld id="{88A1DFE4-5FC5-43BD-BB7E-75EAD82B965F}" type="slidenum">
              <a:rPr lang="en-GB" noProof="0" smtClean="0"/>
              <a:pPr/>
              <a:t>2</a:t>
            </a:fld>
            <a:endParaRPr lang="en-GB" noProof="0"/>
          </a:p>
        </p:txBody>
      </p:sp>
    </p:spTree>
    <p:extLst>
      <p:ext uri="{BB962C8B-B14F-4D97-AF65-F5344CB8AC3E}">
        <p14:creationId xmlns:p14="http://schemas.microsoft.com/office/powerpoint/2010/main" val="16884354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4C88E2-C9DD-41ED-918F-EE71B7DDE35B}"/>
              </a:ext>
            </a:extLst>
          </p:cNvPr>
          <p:cNvSpPr>
            <a:spLocks noGrp="1"/>
          </p:cNvSpPr>
          <p:nvPr>
            <p:ph type="sldNum" sz="quarter" idx="10"/>
          </p:nvPr>
        </p:nvSpPr>
        <p:spPr/>
        <p:txBody>
          <a:bodyPr/>
          <a:lstStyle/>
          <a:p>
            <a:fld id="{88A1DFE4-5FC5-43BD-BB7E-75EAD82B965F}" type="slidenum">
              <a:rPr lang="en-US" noProof="0" smtClean="0"/>
              <a:pPr/>
              <a:t>20</a:t>
            </a:fld>
            <a:endParaRPr lang="en-US" noProof="0"/>
          </a:p>
        </p:txBody>
      </p:sp>
      <p:sp>
        <p:nvSpPr>
          <p:cNvPr id="4" name="Titel 4">
            <a:extLst>
              <a:ext uri="{FF2B5EF4-FFF2-40B4-BE49-F238E27FC236}">
                <a16:creationId xmlns:a16="http://schemas.microsoft.com/office/drawing/2014/main" id="{65D60D63-3901-4F0C-B1DB-91320E978531}"/>
              </a:ext>
            </a:extLst>
          </p:cNvPr>
          <p:cNvSpPr txBox="1">
            <a:spLocks/>
          </p:cNvSpPr>
          <p:nvPr/>
        </p:nvSpPr>
        <p:spPr>
          <a:xfrm>
            <a:off x="111929" y="327327"/>
            <a:ext cx="8838818"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US" sz="3200" kern="0" dirty="0">
                <a:latin typeface="Calibri" panose="020F0502020204030204" pitchFamily="34" charset="0"/>
                <a:cs typeface="Calibri" panose="020F0502020204030204" pitchFamily="34" charset="0"/>
              </a:rPr>
              <a:t> Higgs physics at FCC-</a:t>
            </a:r>
            <a:r>
              <a:rPr lang="en-US" sz="3200" kern="0" dirty="0" err="1">
                <a:latin typeface="Calibri" panose="020F0502020204030204" pitchFamily="34" charset="0"/>
                <a:cs typeface="Calibri" panose="020F0502020204030204" pitchFamily="34" charset="0"/>
              </a:rPr>
              <a:t>ee</a:t>
            </a:r>
            <a:r>
              <a:rPr lang="en-US" sz="3200" kern="0" dirty="0">
                <a:latin typeface="Calibri" panose="020F0502020204030204" pitchFamily="34" charset="0"/>
                <a:cs typeface="Calibri" panose="020F0502020204030204" pitchFamily="34" charset="0"/>
              </a:rPr>
              <a:t> (and -</a:t>
            </a:r>
            <a:r>
              <a:rPr lang="en-US" sz="3200" kern="0" dirty="0" err="1">
                <a:latin typeface="Calibri" panose="020F0502020204030204" pitchFamily="34" charset="0"/>
                <a:cs typeface="Calibri" panose="020F0502020204030204" pitchFamily="34" charset="0"/>
              </a:rPr>
              <a:t>hh</a:t>
            </a:r>
            <a:r>
              <a:rPr lang="en-US" sz="3200" kern="0" dirty="0">
                <a:latin typeface="Calibri" panose="020F0502020204030204" pitchFamily="34" charset="0"/>
                <a:cs typeface="Calibri" panose="020F0502020204030204" pitchFamily="34" charset="0"/>
              </a:rPr>
              <a:t>)</a:t>
            </a:r>
          </a:p>
        </p:txBody>
      </p:sp>
      <p:grpSp>
        <p:nvGrpSpPr>
          <p:cNvPr id="11" name="Group 10">
            <a:extLst>
              <a:ext uri="{FF2B5EF4-FFF2-40B4-BE49-F238E27FC236}">
                <a16:creationId xmlns:a16="http://schemas.microsoft.com/office/drawing/2014/main" id="{BD463A3B-E500-42A8-8EED-73139C735D8F}"/>
              </a:ext>
            </a:extLst>
          </p:cNvPr>
          <p:cNvGrpSpPr/>
          <p:nvPr/>
        </p:nvGrpSpPr>
        <p:grpSpPr>
          <a:xfrm>
            <a:off x="222971" y="1469033"/>
            <a:ext cx="4791301" cy="2758309"/>
            <a:chOff x="317445" y="1039385"/>
            <a:chExt cx="4791301" cy="2758309"/>
          </a:xfrm>
        </p:grpSpPr>
        <p:pic>
          <p:nvPicPr>
            <p:cNvPr id="3" name="Picture 6" descr="Screen Clipping">
              <a:extLst>
                <a:ext uri="{FF2B5EF4-FFF2-40B4-BE49-F238E27FC236}">
                  <a16:creationId xmlns:a16="http://schemas.microsoft.com/office/drawing/2014/main" id="{777135D9-6FBD-4186-8D64-7B4612FF23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445" y="1137440"/>
              <a:ext cx="4791301" cy="26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Screen Clipping">
              <a:extLst>
                <a:ext uri="{FF2B5EF4-FFF2-40B4-BE49-F238E27FC236}">
                  <a16:creationId xmlns:a16="http://schemas.microsoft.com/office/drawing/2014/main" id="{E8E43C79-B8CB-4540-8151-DFB5259D40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65110" y="1045930"/>
              <a:ext cx="856734" cy="651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1">
              <a:extLst>
                <a:ext uri="{FF2B5EF4-FFF2-40B4-BE49-F238E27FC236}">
                  <a16:creationId xmlns:a16="http://schemas.microsoft.com/office/drawing/2014/main" id="{06C81460-93F8-4008-9E8B-384079858599}"/>
                </a:ext>
              </a:extLst>
            </p:cNvPr>
            <p:cNvSpPr txBox="1">
              <a:spLocks noChangeArrowheads="1"/>
            </p:cNvSpPr>
            <p:nvPr/>
          </p:nvSpPr>
          <p:spPr bwMode="auto">
            <a:xfrm>
              <a:off x="871404" y="1039385"/>
              <a:ext cx="1593706"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dirty="0">
                  <a:solidFill>
                    <a:srgbClr val="FA0000"/>
                  </a:solidFill>
                </a:rPr>
                <a:t>10.8 ab</a:t>
              </a:r>
              <a:r>
                <a:rPr lang="en-GB" altLang="en-US" sz="1200" baseline="30000" dirty="0">
                  <a:solidFill>
                    <a:srgbClr val="FA0000"/>
                  </a:solidFill>
                </a:rPr>
                <a:t>-1 </a:t>
              </a:r>
              <a:r>
                <a:rPr lang="en-GB" altLang="en-US" sz="1200" dirty="0">
                  <a:solidFill>
                    <a:srgbClr val="FA0000"/>
                  </a:solidFill>
                </a:rPr>
                <a:t>at 240 GeV</a:t>
              </a:r>
              <a:endParaRPr lang="en-GB" altLang="en-US" sz="1200" baseline="30000" dirty="0">
                <a:solidFill>
                  <a:srgbClr val="FA0000"/>
                </a:solidFill>
              </a:endParaRPr>
            </a:p>
            <a:p>
              <a:r>
                <a:rPr lang="en-GB" altLang="en-US" sz="1200" dirty="0">
                  <a:solidFill>
                    <a:srgbClr val="FA0000"/>
                  </a:solidFill>
                </a:rPr>
                <a:t>2.2 x 10</a:t>
              </a:r>
              <a:r>
                <a:rPr lang="en-GB" altLang="en-US" sz="1200" baseline="30000" dirty="0">
                  <a:solidFill>
                    <a:srgbClr val="FA0000"/>
                  </a:solidFill>
                </a:rPr>
                <a:t>6 </a:t>
              </a:r>
              <a:r>
                <a:rPr lang="en-GB" altLang="en-US" sz="1200" dirty="0">
                  <a:solidFill>
                    <a:srgbClr val="FA0000"/>
                  </a:solidFill>
                </a:rPr>
                <a:t>ZH events</a:t>
              </a:r>
            </a:p>
            <a:p>
              <a:r>
                <a:rPr lang="en-GB" altLang="en-US" sz="1200" dirty="0">
                  <a:solidFill>
                    <a:srgbClr val="FA0000"/>
                  </a:solidFill>
                </a:rPr>
                <a:t>65k WW→H events</a:t>
              </a:r>
            </a:p>
          </p:txBody>
        </p:sp>
        <p:grpSp>
          <p:nvGrpSpPr>
            <p:cNvPr id="10" name="Group 9">
              <a:extLst>
                <a:ext uri="{FF2B5EF4-FFF2-40B4-BE49-F238E27FC236}">
                  <a16:creationId xmlns:a16="http://schemas.microsoft.com/office/drawing/2014/main" id="{491B30FB-967C-4061-915E-6B4DF1A6579A}"/>
                </a:ext>
              </a:extLst>
            </p:cNvPr>
            <p:cNvGrpSpPr/>
            <p:nvPr/>
          </p:nvGrpSpPr>
          <p:grpSpPr>
            <a:xfrm>
              <a:off x="2713095" y="2571750"/>
              <a:ext cx="2073793" cy="653390"/>
              <a:chOff x="2713096" y="3911926"/>
              <a:chExt cx="2011967" cy="646332"/>
            </a:xfrm>
          </p:grpSpPr>
          <p:sp>
            <p:nvSpPr>
              <p:cNvPr id="9" name="Rectangle 8">
                <a:extLst>
                  <a:ext uri="{FF2B5EF4-FFF2-40B4-BE49-F238E27FC236}">
                    <a16:creationId xmlns:a16="http://schemas.microsoft.com/office/drawing/2014/main" id="{FC834D62-1DAD-449D-9EC5-AE7E0EA694F4}"/>
                  </a:ext>
                </a:extLst>
              </p:cNvPr>
              <p:cNvSpPr/>
              <p:nvPr/>
            </p:nvSpPr>
            <p:spPr>
              <a:xfrm>
                <a:off x="2713096" y="3947349"/>
                <a:ext cx="1552865" cy="610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12">
                <a:extLst>
                  <a:ext uri="{FF2B5EF4-FFF2-40B4-BE49-F238E27FC236}">
                    <a16:creationId xmlns:a16="http://schemas.microsoft.com/office/drawing/2014/main" id="{BA74A7C1-98A5-48B9-8592-1BF919C1AB17}"/>
                  </a:ext>
                </a:extLst>
              </p:cNvPr>
              <p:cNvSpPr txBox="1">
                <a:spLocks noChangeArrowheads="1"/>
              </p:cNvSpPr>
              <p:nvPr/>
            </p:nvSpPr>
            <p:spPr bwMode="auto">
              <a:xfrm>
                <a:off x="2948615" y="3911926"/>
                <a:ext cx="17764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dirty="0">
                    <a:solidFill>
                      <a:srgbClr val="FA0000"/>
                    </a:solidFill>
                  </a:rPr>
                  <a:t>~3 ab</a:t>
                </a:r>
                <a:r>
                  <a:rPr lang="en-GB" altLang="en-US" sz="1200" baseline="30000" dirty="0">
                    <a:solidFill>
                      <a:srgbClr val="FA0000"/>
                    </a:solidFill>
                  </a:rPr>
                  <a:t>-1 </a:t>
                </a:r>
                <a:r>
                  <a:rPr lang="en-GB" altLang="en-US" sz="1200" dirty="0">
                    <a:solidFill>
                      <a:srgbClr val="FA0000"/>
                    </a:solidFill>
                  </a:rPr>
                  <a:t>at 350-365 GeV</a:t>
                </a:r>
                <a:endParaRPr lang="en-GB" altLang="en-US" sz="1200" baseline="30000" dirty="0">
                  <a:solidFill>
                    <a:srgbClr val="FA0000"/>
                  </a:solidFill>
                </a:endParaRPr>
              </a:p>
              <a:p>
                <a:r>
                  <a:rPr lang="en-GB" altLang="en-US" sz="1200" dirty="0">
                    <a:solidFill>
                      <a:srgbClr val="FA0000"/>
                    </a:solidFill>
                  </a:rPr>
                  <a:t>370k ZH events</a:t>
                </a:r>
              </a:p>
              <a:p>
                <a:r>
                  <a:rPr lang="en-GB" altLang="en-US" sz="1200" dirty="0">
                    <a:solidFill>
                      <a:srgbClr val="FA0000"/>
                    </a:solidFill>
                  </a:rPr>
                  <a:t>92k WW→H events</a:t>
                </a:r>
              </a:p>
            </p:txBody>
          </p:sp>
        </p:grpSp>
        <p:pic>
          <p:nvPicPr>
            <p:cNvPr id="6" name="Picture 8" descr="Screen Clipping">
              <a:extLst>
                <a:ext uri="{FF2B5EF4-FFF2-40B4-BE49-F238E27FC236}">
                  <a16:creationId xmlns:a16="http://schemas.microsoft.com/office/drawing/2014/main" id="{3440C568-AEEE-4F6A-8CCF-6E4D46055EA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36743" y="2595500"/>
              <a:ext cx="856734" cy="62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TextBox 12">
            <a:extLst>
              <a:ext uri="{FF2B5EF4-FFF2-40B4-BE49-F238E27FC236}">
                <a16:creationId xmlns:a16="http://schemas.microsoft.com/office/drawing/2014/main" id="{3548D4DF-3A32-48EF-BECE-09DCB9CCD5EC}"/>
              </a:ext>
            </a:extLst>
          </p:cNvPr>
          <p:cNvSpPr txBox="1"/>
          <p:nvPr/>
        </p:nvSpPr>
        <p:spPr>
          <a:xfrm>
            <a:off x="222971" y="4206171"/>
            <a:ext cx="7558479" cy="830997"/>
          </a:xfrm>
          <a:prstGeom prst="rect">
            <a:avLst/>
          </a:prstGeom>
          <a:noFill/>
        </p:spPr>
        <p:txBody>
          <a:bodyPr wrap="none" rtlCol="0">
            <a:spAutoFit/>
          </a:bodyPr>
          <a:lstStyle/>
          <a:p>
            <a:pPr algn="l"/>
            <a:r>
              <a:rPr lang="en-GB" sz="1200" b="1" dirty="0">
                <a:solidFill>
                  <a:schemeClr val="tx2"/>
                </a:solidFill>
              </a:rPr>
              <a:t>FCC-</a:t>
            </a:r>
            <a:r>
              <a:rPr lang="en-GB" sz="1200" b="1" dirty="0" err="1">
                <a:solidFill>
                  <a:schemeClr val="tx2"/>
                </a:solidFill>
              </a:rPr>
              <a:t>hh</a:t>
            </a:r>
            <a:r>
              <a:rPr lang="en-GB" sz="1200" b="1" dirty="0">
                <a:solidFill>
                  <a:schemeClr val="tx2"/>
                </a:solidFill>
              </a:rPr>
              <a:t> completes the job !  </a:t>
            </a:r>
          </a:p>
          <a:p>
            <a:pPr marL="171450" indent="-171450" algn="l">
              <a:buFont typeface="Arial" panose="020B0604020202020204" pitchFamily="34" charset="0"/>
              <a:buChar char="•"/>
            </a:pPr>
            <a:r>
              <a:rPr lang="en-GB" sz="1200" b="1" dirty="0">
                <a:solidFill>
                  <a:schemeClr val="tx2"/>
                </a:solidFill>
              </a:rPr>
              <a:t>Dataset of 20 billion Higgs bosons allows for precise measurement of rare decay modes</a:t>
            </a:r>
          </a:p>
          <a:p>
            <a:pPr marL="171450" indent="-171450" algn="l">
              <a:buFont typeface="Arial" panose="020B0604020202020204" pitchFamily="34" charset="0"/>
              <a:buChar char="•"/>
            </a:pPr>
            <a:r>
              <a:rPr lang="en-GB" sz="1200" b="1" dirty="0">
                <a:solidFill>
                  <a:schemeClr val="tx2"/>
                </a:solidFill>
              </a:rPr>
              <a:t>Great synergy and complementarity between -</a:t>
            </a:r>
            <a:r>
              <a:rPr lang="en-GB" sz="1200" b="1" dirty="0" err="1">
                <a:solidFill>
                  <a:schemeClr val="tx2"/>
                </a:solidFill>
              </a:rPr>
              <a:t>ee</a:t>
            </a:r>
            <a:r>
              <a:rPr lang="en-GB" sz="1200" b="1" dirty="0">
                <a:solidFill>
                  <a:schemeClr val="tx2"/>
                </a:solidFill>
              </a:rPr>
              <a:t> and -</a:t>
            </a:r>
            <a:r>
              <a:rPr lang="en-GB" sz="1200" b="1" dirty="0" err="1">
                <a:solidFill>
                  <a:schemeClr val="tx2"/>
                </a:solidFill>
              </a:rPr>
              <a:t>hh</a:t>
            </a:r>
            <a:endParaRPr lang="en-GB" sz="1200" b="1" dirty="0">
              <a:solidFill>
                <a:schemeClr val="tx2"/>
              </a:solidFill>
            </a:endParaRPr>
          </a:p>
          <a:p>
            <a:pPr marL="171450" indent="-171450" algn="l">
              <a:buFont typeface="Arial" panose="020B0604020202020204" pitchFamily="34" charset="0"/>
              <a:buChar char="•"/>
            </a:pPr>
            <a:r>
              <a:rPr lang="en-GB" sz="1200" b="1" dirty="0">
                <a:solidFill>
                  <a:schemeClr val="tx2"/>
                </a:solidFill>
              </a:rPr>
              <a:t>Dataset of 30 million Higgs pairs allows critical self-coupling parameter </a:t>
            </a:r>
            <a:r>
              <a:rPr lang="el-GR" sz="1200" b="1" dirty="0">
                <a:solidFill>
                  <a:schemeClr val="tx2"/>
                </a:solidFill>
              </a:rPr>
              <a:t>κ</a:t>
            </a:r>
            <a:r>
              <a:rPr lang="el-GR" sz="1200" b="1" baseline="-25000" dirty="0">
                <a:solidFill>
                  <a:schemeClr val="tx2"/>
                </a:solidFill>
              </a:rPr>
              <a:t>λ</a:t>
            </a:r>
            <a:r>
              <a:rPr lang="en-GB" sz="1200" b="1" dirty="0">
                <a:solidFill>
                  <a:schemeClr val="tx2"/>
                </a:solidFill>
              </a:rPr>
              <a:t> to be measured to ~3% </a:t>
            </a:r>
          </a:p>
        </p:txBody>
      </p:sp>
      <p:pic>
        <p:nvPicPr>
          <p:cNvPr id="15" name="Picture 14">
            <a:extLst>
              <a:ext uri="{FF2B5EF4-FFF2-40B4-BE49-F238E27FC236}">
                <a16:creationId xmlns:a16="http://schemas.microsoft.com/office/drawing/2014/main" id="{093259EF-83CB-4360-92DF-91D4570C91CE}"/>
              </a:ext>
            </a:extLst>
          </p:cNvPr>
          <p:cNvPicPr>
            <a:picLocks noChangeAspect="1"/>
          </p:cNvPicPr>
          <p:nvPr/>
        </p:nvPicPr>
        <p:blipFill>
          <a:blip r:embed="rId5"/>
          <a:stretch>
            <a:fillRect/>
          </a:stretch>
        </p:blipFill>
        <p:spPr>
          <a:xfrm>
            <a:off x="5182829" y="1552615"/>
            <a:ext cx="3712594" cy="2509061"/>
          </a:xfrm>
          <a:prstGeom prst="rect">
            <a:avLst/>
          </a:prstGeom>
        </p:spPr>
      </p:pic>
      <p:sp>
        <p:nvSpPr>
          <p:cNvPr id="16" name="TextBox 15">
            <a:extLst>
              <a:ext uri="{FF2B5EF4-FFF2-40B4-BE49-F238E27FC236}">
                <a16:creationId xmlns:a16="http://schemas.microsoft.com/office/drawing/2014/main" id="{8186B92C-D2E0-49CE-AD58-459AC8CAAA2D}"/>
              </a:ext>
            </a:extLst>
          </p:cNvPr>
          <p:cNvSpPr txBox="1"/>
          <p:nvPr/>
        </p:nvSpPr>
        <p:spPr>
          <a:xfrm>
            <a:off x="222971" y="827937"/>
            <a:ext cx="8772658" cy="276999"/>
          </a:xfrm>
          <a:prstGeom prst="rect">
            <a:avLst/>
          </a:prstGeom>
          <a:noFill/>
        </p:spPr>
        <p:txBody>
          <a:bodyPr wrap="none" rtlCol="0">
            <a:spAutoFit/>
          </a:bodyPr>
          <a:lstStyle/>
          <a:p>
            <a:pPr algn="l"/>
            <a:r>
              <a:rPr lang="en-GB" sz="1200" b="1" dirty="0">
                <a:solidFill>
                  <a:srgbClr val="FF33CC"/>
                </a:solidFill>
              </a:rPr>
              <a:t>FCC-</a:t>
            </a:r>
            <a:r>
              <a:rPr lang="en-GB" sz="1200" b="1" dirty="0" err="1">
                <a:solidFill>
                  <a:srgbClr val="FF33CC"/>
                </a:solidFill>
              </a:rPr>
              <a:t>ee</a:t>
            </a:r>
            <a:r>
              <a:rPr lang="en-GB" sz="1200" b="1" dirty="0">
                <a:solidFill>
                  <a:srgbClr val="FF33CC"/>
                </a:solidFill>
              </a:rPr>
              <a:t> provides model-independent and precise measurement of many Higgs properties, far beyond HL-LHC’s reach</a:t>
            </a:r>
          </a:p>
        </p:txBody>
      </p:sp>
      <p:sp>
        <p:nvSpPr>
          <p:cNvPr id="17" name="TextBox 16">
            <a:extLst>
              <a:ext uri="{FF2B5EF4-FFF2-40B4-BE49-F238E27FC236}">
                <a16:creationId xmlns:a16="http://schemas.microsoft.com/office/drawing/2014/main" id="{0F3D958F-7A81-4D0B-902E-4A65DB78436B}"/>
              </a:ext>
            </a:extLst>
          </p:cNvPr>
          <p:cNvSpPr txBox="1"/>
          <p:nvPr/>
        </p:nvSpPr>
        <p:spPr>
          <a:xfrm>
            <a:off x="222971" y="1058420"/>
            <a:ext cx="5755102" cy="276999"/>
          </a:xfrm>
          <a:prstGeom prst="rect">
            <a:avLst/>
          </a:prstGeom>
          <a:noFill/>
        </p:spPr>
        <p:txBody>
          <a:bodyPr wrap="none" rtlCol="0">
            <a:spAutoFit/>
          </a:bodyPr>
          <a:lstStyle/>
          <a:p>
            <a:pPr algn="l"/>
            <a:r>
              <a:rPr lang="en-GB" sz="1200" b="1" dirty="0">
                <a:solidFill>
                  <a:srgbClr val="FF33CC"/>
                </a:solidFill>
              </a:rPr>
              <a:t>Achieved through operation at two energy points: 240 GeV and 350-365 GeV</a:t>
            </a:r>
          </a:p>
        </p:txBody>
      </p:sp>
      <p:sp>
        <p:nvSpPr>
          <p:cNvPr id="18" name="TextBox 17">
            <a:extLst>
              <a:ext uri="{FF2B5EF4-FFF2-40B4-BE49-F238E27FC236}">
                <a16:creationId xmlns:a16="http://schemas.microsoft.com/office/drawing/2014/main" id="{836103FF-6502-42A4-9D49-FD82E4C9781D}"/>
              </a:ext>
            </a:extLst>
          </p:cNvPr>
          <p:cNvSpPr txBox="1"/>
          <p:nvPr/>
        </p:nvSpPr>
        <p:spPr>
          <a:xfrm>
            <a:off x="5134457" y="1322455"/>
            <a:ext cx="3913251" cy="246221"/>
          </a:xfrm>
          <a:prstGeom prst="rect">
            <a:avLst/>
          </a:prstGeom>
          <a:noFill/>
        </p:spPr>
        <p:txBody>
          <a:bodyPr wrap="none" rtlCol="0">
            <a:spAutoFit/>
          </a:bodyPr>
          <a:lstStyle/>
          <a:p>
            <a:pPr algn="l"/>
            <a:r>
              <a:rPr lang="en-GB" sz="1000" b="1" dirty="0"/>
              <a:t>Precision on </a:t>
            </a:r>
            <a:r>
              <a:rPr lang="el-GR" sz="1000" b="1" dirty="0"/>
              <a:t>κ</a:t>
            </a:r>
            <a:r>
              <a:rPr lang="en-GB" sz="1000" b="1" dirty="0"/>
              <a:t> parameters (ratio of measured / SM couplings)</a:t>
            </a:r>
          </a:p>
        </p:txBody>
      </p:sp>
      <p:sp>
        <p:nvSpPr>
          <p:cNvPr id="19" name="TextBox 18">
            <a:extLst>
              <a:ext uri="{FF2B5EF4-FFF2-40B4-BE49-F238E27FC236}">
                <a16:creationId xmlns:a16="http://schemas.microsoft.com/office/drawing/2014/main" id="{F5B5814E-5CCC-484D-84D9-6DB4477B9A24}"/>
              </a:ext>
            </a:extLst>
          </p:cNvPr>
          <p:cNvSpPr txBox="1"/>
          <p:nvPr/>
        </p:nvSpPr>
        <p:spPr>
          <a:xfrm>
            <a:off x="5298567" y="4020576"/>
            <a:ext cx="3608680" cy="284693"/>
          </a:xfrm>
          <a:prstGeom prst="rect">
            <a:avLst/>
          </a:prstGeom>
          <a:noFill/>
        </p:spPr>
        <p:txBody>
          <a:bodyPr wrap="none" rtlCol="0">
            <a:spAutoFit/>
          </a:bodyPr>
          <a:lstStyle/>
          <a:p>
            <a:r>
              <a:rPr lang="en-GB" sz="1050" dirty="0"/>
              <a:t>* next to HL-LHC numbers     →    not model independent</a:t>
            </a:r>
          </a:p>
          <a:p>
            <a:endParaRPr lang="en-GB" sz="200" dirty="0"/>
          </a:p>
        </p:txBody>
      </p:sp>
      <p:sp>
        <p:nvSpPr>
          <p:cNvPr id="20" name="Rectangle 19">
            <a:extLst>
              <a:ext uri="{FF2B5EF4-FFF2-40B4-BE49-F238E27FC236}">
                <a16:creationId xmlns:a16="http://schemas.microsoft.com/office/drawing/2014/main" id="{68B9600A-6868-446A-A77B-67758FA9AC40}"/>
              </a:ext>
            </a:extLst>
          </p:cNvPr>
          <p:cNvSpPr/>
          <p:nvPr/>
        </p:nvSpPr>
        <p:spPr>
          <a:xfrm>
            <a:off x="7784327" y="1610470"/>
            <a:ext cx="1001864" cy="2410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a:extLst>
              <a:ext uri="{FF2B5EF4-FFF2-40B4-BE49-F238E27FC236}">
                <a16:creationId xmlns:a16="http://schemas.microsoft.com/office/drawing/2014/main" id="{F9F22FF2-CB2E-453B-AFB5-3E5AAA3EB0D9}"/>
              </a:ext>
            </a:extLst>
          </p:cNvPr>
          <p:cNvGrpSpPr/>
          <p:nvPr/>
        </p:nvGrpSpPr>
        <p:grpSpPr>
          <a:xfrm>
            <a:off x="8020144" y="4307180"/>
            <a:ext cx="648408" cy="763676"/>
            <a:chOff x="537500" y="1951867"/>
            <a:chExt cx="1786983" cy="1595344"/>
          </a:xfrm>
        </p:grpSpPr>
        <p:pic>
          <p:nvPicPr>
            <p:cNvPr id="22" name="Picture 21">
              <a:extLst>
                <a:ext uri="{FF2B5EF4-FFF2-40B4-BE49-F238E27FC236}">
                  <a16:creationId xmlns:a16="http://schemas.microsoft.com/office/drawing/2014/main" id="{9FCE1CFA-40C6-4906-B36E-102EB71FF5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7500" y="1951867"/>
              <a:ext cx="1786983" cy="1552398"/>
            </a:xfrm>
            <a:prstGeom prst="rect">
              <a:avLst/>
            </a:prstGeom>
          </p:spPr>
        </p:pic>
        <p:sp>
          <p:nvSpPr>
            <p:cNvPr id="23" name="Flowchart: Process 22">
              <a:extLst>
                <a:ext uri="{FF2B5EF4-FFF2-40B4-BE49-F238E27FC236}">
                  <a16:creationId xmlns:a16="http://schemas.microsoft.com/office/drawing/2014/main" id="{4BEDD70D-7247-43E4-A21F-6AB028450B48}"/>
                </a:ext>
              </a:extLst>
            </p:cNvPr>
            <p:cNvSpPr/>
            <p:nvPr/>
          </p:nvSpPr>
          <p:spPr>
            <a:xfrm>
              <a:off x="1038225" y="2857952"/>
              <a:ext cx="247650" cy="264995"/>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Process 23">
              <a:extLst>
                <a:ext uri="{FF2B5EF4-FFF2-40B4-BE49-F238E27FC236}">
                  <a16:creationId xmlns:a16="http://schemas.microsoft.com/office/drawing/2014/main" id="{57F02A73-0166-4895-B775-55F7F20F8F40}"/>
                </a:ext>
              </a:extLst>
            </p:cNvPr>
            <p:cNvSpPr/>
            <p:nvPr/>
          </p:nvSpPr>
          <p:spPr>
            <a:xfrm>
              <a:off x="766764" y="3114460"/>
              <a:ext cx="395286" cy="432751"/>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72ECEB9A-5A9B-47ED-A41C-3C7B0FF7CD52}"/>
                </a:ext>
              </a:extLst>
            </p:cNvPr>
            <p:cNvSpPr txBox="1"/>
            <p:nvPr/>
          </p:nvSpPr>
          <p:spPr>
            <a:xfrm>
              <a:off x="1011104" y="2196937"/>
              <a:ext cx="377026" cy="369332"/>
            </a:xfrm>
            <a:prstGeom prst="rect">
              <a:avLst/>
            </a:prstGeom>
            <a:solidFill>
              <a:schemeClr val="bg1"/>
            </a:solidFill>
          </p:spPr>
          <p:txBody>
            <a:bodyPr wrap="none" rtlCol="0">
              <a:spAutoFit/>
            </a:bodyPr>
            <a:lstStyle/>
            <a:p>
              <a:r>
                <a:rPr lang="el-GR" dirty="0">
                  <a:solidFill>
                    <a:srgbClr val="FA0000"/>
                  </a:solidFill>
                  <a:latin typeface="Times New Roman" panose="02020603050405020304" pitchFamily="18" charset="0"/>
                  <a:cs typeface="Times New Roman" panose="02020603050405020304" pitchFamily="18" charset="0"/>
                </a:rPr>
                <a:t>κ</a:t>
              </a:r>
              <a:r>
                <a:rPr lang="el-GR" baseline="-25000" dirty="0">
                  <a:solidFill>
                    <a:srgbClr val="FA0000"/>
                  </a:solidFill>
                  <a:latin typeface="Times New Roman" panose="02020603050405020304" pitchFamily="18" charset="0"/>
                  <a:cs typeface="Times New Roman" panose="02020603050405020304" pitchFamily="18" charset="0"/>
                </a:rPr>
                <a:t>λ</a:t>
              </a:r>
              <a:endParaRPr lang="en-GB" baseline="-25000" dirty="0">
                <a:solidFill>
                  <a:srgbClr val="FA0000"/>
                </a:solidFill>
              </a:endParaRPr>
            </a:p>
          </p:txBody>
        </p:sp>
      </p:grpSp>
      <p:sp>
        <p:nvSpPr>
          <p:cNvPr id="12" name="Arrow: Right 11">
            <a:extLst>
              <a:ext uri="{FF2B5EF4-FFF2-40B4-BE49-F238E27FC236}">
                <a16:creationId xmlns:a16="http://schemas.microsoft.com/office/drawing/2014/main" id="{38F7429B-90B6-42D3-A014-3A06B5214211}"/>
              </a:ext>
            </a:extLst>
          </p:cNvPr>
          <p:cNvSpPr/>
          <p:nvPr/>
        </p:nvSpPr>
        <p:spPr>
          <a:xfrm rot="20288148">
            <a:off x="7714941" y="4790698"/>
            <a:ext cx="202752" cy="509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948317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3FBF04-432D-4264-8BF2-D7BD08052C88}"/>
              </a:ext>
            </a:extLst>
          </p:cNvPr>
          <p:cNvSpPr>
            <a:spLocks noGrp="1"/>
          </p:cNvSpPr>
          <p:nvPr>
            <p:ph type="sldNum" sz="quarter" idx="10"/>
          </p:nvPr>
        </p:nvSpPr>
        <p:spPr/>
        <p:txBody>
          <a:bodyPr/>
          <a:lstStyle/>
          <a:p>
            <a:fld id="{88A1DFE4-5FC5-43BD-BB7E-75EAD82B965F}" type="slidenum">
              <a:rPr lang="en-US" noProof="0" smtClean="0"/>
              <a:pPr/>
              <a:t>21</a:t>
            </a:fld>
            <a:endParaRPr lang="en-US" noProof="0"/>
          </a:p>
        </p:txBody>
      </p:sp>
      <p:pic>
        <p:nvPicPr>
          <p:cNvPr id="3" name="Picture 1">
            <a:extLst>
              <a:ext uri="{FF2B5EF4-FFF2-40B4-BE49-F238E27FC236}">
                <a16:creationId xmlns:a16="http://schemas.microsoft.com/office/drawing/2014/main" id="{04C735AE-5262-4173-97F8-3AA89A82A28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048" y="1955773"/>
            <a:ext cx="3673473" cy="301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 4">
            <a:extLst>
              <a:ext uri="{FF2B5EF4-FFF2-40B4-BE49-F238E27FC236}">
                <a16:creationId xmlns:a16="http://schemas.microsoft.com/office/drawing/2014/main" id="{7FA6C8E2-2758-46F2-B30A-431EC6194C89}"/>
              </a:ext>
            </a:extLst>
          </p:cNvPr>
          <p:cNvSpPr txBox="1">
            <a:spLocks/>
          </p:cNvSpPr>
          <p:nvPr/>
        </p:nvSpPr>
        <p:spPr>
          <a:xfrm>
            <a:off x="111929" y="327327"/>
            <a:ext cx="8838818"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US" sz="3200" kern="0" dirty="0">
                <a:latin typeface="Calibri" panose="020F0502020204030204" pitchFamily="34" charset="0"/>
                <a:cs typeface="Calibri" panose="020F0502020204030204" pitchFamily="34" charset="0"/>
              </a:rPr>
              <a:t> Precision electroweak physics at FCC-</a:t>
            </a:r>
            <a:r>
              <a:rPr lang="en-US" sz="3200" kern="0" dirty="0" err="1">
                <a:latin typeface="Calibri" panose="020F0502020204030204" pitchFamily="34" charset="0"/>
                <a:cs typeface="Calibri" panose="020F0502020204030204" pitchFamily="34" charset="0"/>
              </a:rPr>
              <a:t>ee</a:t>
            </a:r>
            <a:endParaRPr lang="en-US" sz="3200" kern="0"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7408E77-2DD2-400D-861F-D7D2188D2A7B}"/>
              </a:ext>
            </a:extLst>
          </p:cNvPr>
          <p:cNvSpPr txBox="1"/>
          <p:nvPr/>
        </p:nvSpPr>
        <p:spPr>
          <a:xfrm>
            <a:off x="222971" y="827937"/>
            <a:ext cx="8335936" cy="276999"/>
          </a:xfrm>
          <a:prstGeom prst="rect">
            <a:avLst/>
          </a:prstGeom>
          <a:noFill/>
        </p:spPr>
        <p:txBody>
          <a:bodyPr wrap="none" rtlCol="0">
            <a:spAutoFit/>
          </a:bodyPr>
          <a:lstStyle/>
          <a:p>
            <a:pPr algn="l"/>
            <a:r>
              <a:rPr lang="en-GB" sz="1200" b="1" dirty="0">
                <a:solidFill>
                  <a:srgbClr val="FF33CC"/>
                </a:solidFill>
              </a:rPr>
              <a:t>FCC-</a:t>
            </a:r>
            <a:r>
              <a:rPr lang="en-GB" sz="1200" b="1" dirty="0" err="1">
                <a:solidFill>
                  <a:srgbClr val="FF33CC"/>
                </a:solidFill>
              </a:rPr>
              <a:t>ee</a:t>
            </a:r>
            <a:r>
              <a:rPr lang="en-GB" sz="1200" b="1" dirty="0">
                <a:solidFill>
                  <a:srgbClr val="FF33CC"/>
                </a:solidFill>
              </a:rPr>
              <a:t> allows for ultra-precise studies of electroweak sector → highly sensitive indirect probe of New Physics !</a:t>
            </a:r>
          </a:p>
        </p:txBody>
      </p:sp>
      <p:sp>
        <p:nvSpPr>
          <p:cNvPr id="6" name="TextBox 5">
            <a:extLst>
              <a:ext uri="{FF2B5EF4-FFF2-40B4-BE49-F238E27FC236}">
                <a16:creationId xmlns:a16="http://schemas.microsoft.com/office/drawing/2014/main" id="{E82B55E1-9AA9-4EE7-8532-91114385190B}"/>
              </a:ext>
            </a:extLst>
          </p:cNvPr>
          <p:cNvSpPr txBox="1"/>
          <p:nvPr/>
        </p:nvSpPr>
        <p:spPr>
          <a:xfrm>
            <a:off x="222971" y="1104936"/>
            <a:ext cx="4092595" cy="276999"/>
          </a:xfrm>
          <a:prstGeom prst="rect">
            <a:avLst/>
          </a:prstGeom>
          <a:noFill/>
        </p:spPr>
        <p:txBody>
          <a:bodyPr wrap="none" rtlCol="0">
            <a:spAutoFit/>
          </a:bodyPr>
          <a:lstStyle/>
          <a:p>
            <a:pPr algn="l"/>
            <a:r>
              <a:rPr lang="en-GB" sz="1200" b="1" dirty="0">
                <a:solidFill>
                  <a:schemeClr val="tx2"/>
                </a:solidFill>
              </a:rPr>
              <a:t>Tera-Z: 6 x 10</a:t>
            </a:r>
            <a:r>
              <a:rPr lang="en-GB" sz="1200" b="1" baseline="30000" dirty="0">
                <a:solidFill>
                  <a:schemeClr val="tx2"/>
                </a:solidFill>
              </a:rPr>
              <a:t>12</a:t>
            </a:r>
            <a:r>
              <a:rPr lang="en-GB" sz="1200" b="1" dirty="0">
                <a:solidFill>
                  <a:schemeClr val="tx2"/>
                </a:solidFill>
              </a:rPr>
              <a:t> Z from 205 ab</a:t>
            </a:r>
            <a:r>
              <a:rPr lang="en-GB" sz="1200" b="1" baseline="30000" dirty="0">
                <a:solidFill>
                  <a:schemeClr val="tx2"/>
                </a:solidFill>
              </a:rPr>
              <a:t>-1</a:t>
            </a:r>
            <a:r>
              <a:rPr lang="en-GB" sz="1200" b="1" dirty="0">
                <a:solidFill>
                  <a:schemeClr val="tx2"/>
                </a:solidFill>
              </a:rPr>
              <a:t> taken on-peak and off</a:t>
            </a:r>
          </a:p>
        </p:txBody>
      </p:sp>
      <p:sp>
        <p:nvSpPr>
          <p:cNvPr id="7" name="TextBox 6">
            <a:extLst>
              <a:ext uri="{FF2B5EF4-FFF2-40B4-BE49-F238E27FC236}">
                <a16:creationId xmlns:a16="http://schemas.microsoft.com/office/drawing/2014/main" id="{EECF1CAF-6CB5-4B58-A3F9-7067A1724BFB}"/>
              </a:ext>
            </a:extLst>
          </p:cNvPr>
          <p:cNvSpPr txBox="1"/>
          <p:nvPr/>
        </p:nvSpPr>
        <p:spPr>
          <a:xfrm>
            <a:off x="222971" y="1381935"/>
            <a:ext cx="4535216" cy="461665"/>
          </a:xfrm>
          <a:prstGeom prst="rect">
            <a:avLst/>
          </a:prstGeom>
          <a:noFill/>
        </p:spPr>
        <p:txBody>
          <a:bodyPr wrap="none" rtlCol="0">
            <a:spAutoFit/>
          </a:bodyPr>
          <a:lstStyle/>
          <a:p>
            <a:pPr algn="l"/>
            <a:r>
              <a:rPr lang="en-GB" sz="1200" b="1" dirty="0">
                <a:solidFill>
                  <a:schemeClr val="tx2"/>
                </a:solidFill>
              </a:rPr>
              <a:t>Execute LEP-style measurements, e.g. Z scan to determine </a:t>
            </a:r>
          </a:p>
          <a:p>
            <a:pPr algn="l"/>
            <a:r>
              <a:rPr lang="en-GB" sz="1200" b="1" dirty="0">
                <a:solidFill>
                  <a:schemeClr val="tx2"/>
                </a:solidFill>
              </a:rPr>
              <a:t>mass and width, but with 10</a:t>
            </a:r>
            <a:r>
              <a:rPr lang="en-GB" sz="1200" b="1" baseline="30000" dirty="0">
                <a:solidFill>
                  <a:schemeClr val="tx2"/>
                </a:solidFill>
              </a:rPr>
              <a:t>5</a:t>
            </a:r>
            <a:r>
              <a:rPr lang="en-GB" sz="1200" b="1" dirty="0">
                <a:solidFill>
                  <a:schemeClr val="tx2"/>
                </a:solidFill>
              </a:rPr>
              <a:t> increase in sample size</a:t>
            </a:r>
          </a:p>
        </p:txBody>
      </p:sp>
      <p:sp>
        <p:nvSpPr>
          <p:cNvPr id="9" name="TextBox 8">
            <a:extLst>
              <a:ext uri="{FF2B5EF4-FFF2-40B4-BE49-F238E27FC236}">
                <a16:creationId xmlns:a16="http://schemas.microsoft.com/office/drawing/2014/main" id="{1CFFCCE5-FAD7-4FA3-A2E2-09BFF723AB96}"/>
              </a:ext>
            </a:extLst>
          </p:cNvPr>
          <p:cNvSpPr txBox="1"/>
          <p:nvPr/>
        </p:nvSpPr>
        <p:spPr>
          <a:xfrm>
            <a:off x="871975" y="2071147"/>
            <a:ext cx="1221809" cy="253916"/>
          </a:xfrm>
          <a:prstGeom prst="rect">
            <a:avLst/>
          </a:prstGeom>
          <a:noFill/>
        </p:spPr>
        <p:txBody>
          <a:bodyPr wrap="none" rtlCol="0">
            <a:spAutoFit/>
          </a:bodyPr>
          <a:lstStyle/>
          <a:p>
            <a:pPr algn="l"/>
            <a:r>
              <a:rPr lang="en-GB" sz="1050" b="1" dirty="0"/>
              <a:t>LEP Z </a:t>
            </a:r>
            <a:r>
              <a:rPr lang="en-GB" sz="1050" b="1" dirty="0" err="1"/>
              <a:t>lineshape</a:t>
            </a:r>
            <a:endParaRPr lang="en-GB" sz="1050" b="1" dirty="0"/>
          </a:p>
        </p:txBody>
      </p:sp>
      <p:pic>
        <p:nvPicPr>
          <p:cNvPr id="10" name="Picture 9">
            <a:extLst>
              <a:ext uri="{FF2B5EF4-FFF2-40B4-BE49-F238E27FC236}">
                <a16:creationId xmlns:a16="http://schemas.microsoft.com/office/drawing/2014/main" id="{AB157B55-EB48-493A-A242-E7F8223FA9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8187" y="1719559"/>
            <a:ext cx="3680255" cy="2702796"/>
          </a:xfrm>
          <a:prstGeom prst="rect">
            <a:avLst/>
          </a:prstGeom>
        </p:spPr>
      </p:pic>
      <p:sp>
        <p:nvSpPr>
          <p:cNvPr id="11" name="TextBox 10">
            <a:extLst>
              <a:ext uri="{FF2B5EF4-FFF2-40B4-BE49-F238E27FC236}">
                <a16:creationId xmlns:a16="http://schemas.microsoft.com/office/drawing/2014/main" id="{940FECAA-9065-42B1-890D-06D40CA126D6}"/>
              </a:ext>
            </a:extLst>
          </p:cNvPr>
          <p:cNvSpPr txBox="1"/>
          <p:nvPr/>
        </p:nvSpPr>
        <p:spPr>
          <a:xfrm>
            <a:off x="4859091" y="1151102"/>
            <a:ext cx="3991798" cy="461665"/>
          </a:xfrm>
          <a:prstGeom prst="rect">
            <a:avLst/>
          </a:prstGeom>
          <a:noFill/>
        </p:spPr>
        <p:txBody>
          <a:bodyPr wrap="none" rtlCol="0">
            <a:spAutoFit/>
          </a:bodyPr>
          <a:lstStyle/>
          <a:p>
            <a:pPr algn="l"/>
            <a:r>
              <a:rPr lang="en-GB" sz="1200" b="1" dirty="0">
                <a:solidFill>
                  <a:srgbClr val="336600"/>
                </a:solidFill>
              </a:rPr>
              <a:t>Similarly big improvements at higher energies from </a:t>
            </a:r>
          </a:p>
          <a:p>
            <a:pPr algn="l"/>
            <a:r>
              <a:rPr lang="en-GB" sz="1200" b="1" dirty="0">
                <a:solidFill>
                  <a:srgbClr val="336600"/>
                </a:solidFill>
              </a:rPr>
              <a:t>W mass and top-quark mass measurements </a:t>
            </a:r>
          </a:p>
        </p:txBody>
      </p:sp>
      <p:sp>
        <p:nvSpPr>
          <p:cNvPr id="12" name="TextBox 11">
            <a:extLst>
              <a:ext uri="{FF2B5EF4-FFF2-40B4-BE49-F238E27FC236}">
                <a16:creationId xmlns:a16="http://schemas.microsoft.com/office/drawing/2014/main" id="{A57DCAE0-7F93-4308-B008-719C20BA23C3}"/>
              </a:ext>
            </a:extLst>
          </p:cNvPr>
          <p:cNvSpPr txBox="1"/>
          <p:nvPr/>
        </p:nvSpPr>
        <p:spPr>
          <a:xfrm>
            <a:off x="3605946" y="4381272"/>
            <a:ext cx="5538054" cy="646331"/>
          </a:xfrm>
          <a:prstGeom prst="rect">
            <a:avLst/>
          </a:prstGeom>
          <a:noFill/>
        </p:spPr>
        <p:txBody>
          <a:bodyPr wrap="square" rtlCol="0">
            <a:spAutoFit/>
          </a:bodyPr>
          <a:lstStyle/>
          <a:p>
            <a:pPr algn="l"/>
            <a:endParaRPr lang="en-GB" sz="1200" b="1" dirty="0"/>
          </a:p>
          <a:p>
            <a:pPr algn="l"/>
            <a:r>
              <a:rPr lang="en-GB" sz="1200" b="1" dirty="0">
                <a:solidFill>
                  <a:srgbClr val="336600"/>
                </a:solidFill>
              </a:rPr>
              <a:t>                                     Compare direct measurements with expectations                  </a:t>
            </a:r>
          </a:p>
          <a:p>
            <a:pPr algn="l"/>
            <a:r>
              <a:rPr lang="en-GB" sz="1200" b="1" dirty="0">
                <a:solidFill>
                  <a:srgbClr val="336600"/>
                </a:solidFill>
              </a:rPr>
              <a:t>                   from Standard Model deriving from measurements at Z peak</a:t>
            </a:r>
          </a:p>
        </p:txBody>
      </p:sp>
      <p:sp>
        <p:nvSpPr>
          <p:cNvPr id="13" name="TextBox 12">
            <a:extLst>
              <a:ext uri="{FF2B5EF4-FFF2-40B4-BE49-F238E27FC236}">
                <a16:creationId xmlns:a16="http://schemas.microsoft.com/office/drawing/2014/main" id="{84B0E6C7-6B37-4E7B-8E59-BAEF8DECE728}"/>
              </a:ext>
            </a:extLst>
          </p:cNvPr>
          <p:cNvSpPr txBox="1"/>
          <p:nvPr/>
        </p:nvSpPr>
        <p:spPr>
          <a:xfrm>
            <a:off x="6311063" y="3463005"/>
            <a:ext cx="984565" cy="261610"/>
          </a:xfrm>
          <a:prstGeom prst="rect">
            <a:avLst/>
          </a:prstGeom>
          <a:noFill/>
        </p:spPr>
        <p:txBody>
          <a:bodyPr wrap="none" rtlCol="0">
            <a:spAutoFit/>
          </a:bodyPr>
          <a:lstStyle/>
          <a:p>
            <a:r>
              <a:rPr lang="en-GB" sz="1100" dirty="0">
                <a:solidFill>
                  <a:srgbClr val="FA0000"/>
                </a:solidFill>
              </a:rPr>
              <a:t>post FCC-</a:t>
            </a:r>
            <a:r>
              <a:rPr lang="en-GB" sz="1100" dirty="0" err="1">
                <a:solidFill>
                  <a:srgbClr val="FA0000"/>
                </a:solidFill>
              </a:rPr>
              <a:t>ee</a:t>
            </a:r>
            <a:endParaRPr lang="en-GB" sz="1100" dirty="0">
              <a:solidFill>
                <a:srgbClr val="FA0000"/>
              </a:solidFill>
            </a:endParaRPr>
          </a:p>
        </p:txBody>
      </p:sp>
      <p:cxnSp>
        <p:nvCxnSpPr>
          <p:cNvPr id="14" name="Straight Arrow Connector 13">
            <a:extLst>
              <a:ext uri="{FF2B5EF4-FFF2-40B4-BE49-F238E27FC236}">
                <a16:creationId xmlns:a16="http://schemas.microsoft.com/office/drawing/2014/main" id="{F3C90D8E-76BF-4285-BC8C-7D7D7955F7A4}"/>
              </a:ext>
            </a:extLst>
          </p:cNvPr>
          <p:cNvCxnSpPr>
            <a:cxnSpLocks/>
          </p:cNvCxnSpPr>
          <p:nvPr/>
        </p:nvCxnSpPr>
        <p:spPr>
          <a:xfrm flipV="1">
            <a:off x="6598314" y="3080203"/>
            <a:ext cx="0" cy="318647"/>
          </a:xfrm>
          <a:prstGeom prst="straightConnector1">
            <a:avLst/>
          </a:prstGeom>
          <a:ln>
            <a:solidFill>
              <a:srgbClr val="FA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F3F69A7-3E6E-4BDA-891B-071CA04F945A}"/>
              </a:ext>
            </a:extLst>
          </p:cNvPr>
          <p:cNvCxnSpPr>
            <a:cxnSpLocks/>
          </p:cNvCxnSpPr>
          <p:nvPr/>
        </p:nvCxnSpPr>
        <p:spPr>
          <a:xfrm flipV="1">
            <a:off x="6689557" y="3122905"/>
            <a:ext cx="113788" cy="293029"/>
          </a:xfrm>
          <a:prstGeom prst="straightConnector1">
            <a:avLst/>
          </a:prstGeom>
          <a:ln>
            <a:solidFill>
              <a:srgbClr val="FA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257BE69-FB4B-4EB0-B3E1-456528E838F7}"/>
              </a:ext>
            </a:extLst>
          </p:cNvPr>
          <p:cNvCxnSpPr/>
          <p:nvPr/>
        </p:nvCxnSpPr>
        <p:spPr>
          <a:xfrm flipH="1">
            <a:off x="7390062" y="2857739"/>
            <a:ext cx="255440" cy="16288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880BB8B-1D50-402E-98E6-968513A83802}"/>
              </a:ext>
            </a:extLst>
          </p:cNvPr>
          <p:cNvCxnSpPr/>
          <p:nvPr/>
        </p:nvCxnSpPr>
        <p:spPr>
          <a:xfrm flipH="1" flipV="1">
            <a:off x="7427082" y="2610269"/>
            <a:ext cx="218420" cy="194074"/>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4E604BD-3B4F-4171-A7EA-0DD35E3421C1}"/>
              </a:ext>
            </a:extLst>
          </p:cNvPr>
          <p:cNvSpPr txBox="1"/>
          <p:nvPr/>
        </p:nvSpPr>
        <p:spPr>
          <a:xfrm>
            <a:off x="7645502" y="2698573"/>
            <a:ext cx="444352" cy="261610"/>
          </a:xfrm>
          <a:prstGeom prst="rect">
            <a:avLst/>
          </a:prstGeom>
          <a:noFill/>
        </p:spPr>
        <p:txBody>
          <a:bodyPr wrap="none" rtlCol="0">
            <a:spAutoFit/>
          </a:bodyPr>
          <a:lstStyle/>
          <a:p>
            <a:r>
              <a:rPr lang="en-GB" sz="1100" dirty="0">
                <a:solidFill>
                  <a:srgbClr val="92D050"/>
                </a:solidFill>
              </a:rPr>
              <a:t>now</a:t>
            </a:r>
          </a:p>
        </p:txBody>
      </p:sp>
      <p:sp>
        <p:nvSpPr>
          <p:cNvPr id="21" name="TextBox 20">
            <a:extLst>
              <a:ext uri="{FF2B5EF4-FFF2-40B4-BE49-F238E27FC236}">
                <a16:creationId xmlns:a16="http://schemas.microsoft.com/office/drawing/2014/main" id="{0644D2CE-9046-4135-AAEC-6E9584BF934E}"/>
              </a:ext>
            </a:extLst>
          </p:cNvPr>
          <p:cNvSpPr txBox="1"/>
          <p:nvPr/>
        </p:nvSpPr>
        <p:spPr>
          <a:xfrm>
            <a:off x="4161223" y="4283855"/>
            <a:ext cx="1340432" cy="461665"/>
          </a:xfrm>
          <a:prstGeom prst="rect">
            <a:avLst/>
          </a:prstGeom>
          <a:noFill/>
        </p:spPr>
        <p:txBody>
          <a:bodyPr wrap="none" rtlCol="0">
            <a:spAutoFit/>
          </a:bodyPr>
          <a:lstStyle/>
          <a:p>
            <a:pPr algn="l"/>
            <a:r>
              <a:rPr lang="en-GB" sz="1200" b="1" dirty="0">
                <a:solidFill>
                  <a:srgbClr val="336600"/>
                </a:solidFill>
              </a:rPr>
              <a:t>Standard Model</a:t>
            </a:r>
          </a:p>
          <a:p>
            <a:pPr algn="l"/>
            <a:r>
              <a:rPr lang="en-GB" sz="1200" b="1" dirty="0">
                <a:solidFill>
                  <a:srgbClr val="336600"/>
                </a:solidFill>
              </a:rPr>
              <a:t>‘closure test’</a:t>
            </a:r>
          </a:p>
        </p:txBody>
      </p:sp>
    </p:spTree>
    <p:extLst>
      <p:ext uri="{BB962C8B-B14F-4D97-AF65-F5344CB8AC3E}">
        <p14:creationId xmlns:p14="http://schemas.microsoft.com/office/powerpoint/2010/main" val="204446561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5ECBFF-ABEA-49F7-B343-51196FFA7BEA}"/>
              </a:ext>
            </a:extLst>
          </p:cNvPr>
          <p:cNvSpPr>
            <a:spLocks noGrp="1"/>
          </p:cNvSpPr>
          <p:nvPr>
            <p:ph type="sldNum" sz="quarter" idx="10"/>
          </p:nvPr>
        </p:nvSpPr>
        <p:spPr/>
        <p:txBody>
          <a:bodyPr/>
          <a:lstStyle/>
          <a:p>
            <a:fld id="{88A1DFE4-5FC5-43BD-BB7E-75EAD82B965F}" type="slidenum">
              <a:rPr lang="en-US" noProof="0" smtClean="0"/>
              <a:pPr/>
              <a:t>22</a:t>
            </a:fld>
            <a:endParaRPr lang="en-US" noProof="0"/>
          </a:p>
        </p:txBody>
      </p:sp>
      <p:sp>
        <p:nvSpPr>
          <p:cNvPr id="3" name="Titel 4">
            <a:extLst>
              <a:ext uri="{FF2B5EF4-FFF2-40B4-BE49-F238E27FC236}">
                <a16:creationId xmlns:a16="http://schemas.microsoft.com/office/drawing/2014/main" id="{1BD999A9-1C9F-4A0D-A5F8-8AAEADD408C1}"/>
              </a:ext>
            </a:extLst>
          </p:cNvPr>
          <p:cNvSpPr txBox="1">
            <a:spLocks/>
          </p:cNvSpPr>
          <p:nvPr/>
        </p:nvSpPr>
        <p:spPr>
          <a:xfrm>
            <a:off x="111929" y="327327"/>
            <a:ext cx="8838818"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US" sz="3200" kern="0" dirty="0">
                <a:latin typeface="Calibri" panose="020F0502020204030204" pitchFamily="34" charset="0"/>
                <a:cs typeface="Calibri" panose="020F0502020204030204" pitchFamily="34" charset="0"/>
              </a:rPr>
              <a:t> Heavy </a:t>
            </a:r>
            <a:r>
              <a:rPr lang="en-US" sz="3200" kern="0" dirty="0" err="1">
                <a:latin typeface="Calibri" panose="020F0502020204030204" pitchFamily="34" charset="0"/>
                <a:cs typeface="Calibri" panose="020F0502020204030204" pitchFamily="34" charset="0"/>
              </a:rPr>
              <a:t>flavour</a:t>
            </a:r>
            <a:r>
              <a:rPr lang="en-US" sz="3200" kern="0" dirty="0">
                <a:latin typeface="Calibri" panose="020F0502020204030204" pitchFamily="34" charset="0"/>
                <a:cs typeface="Calibri" panose="020F0502020204030204" pitchFamily="34" charset="0"/>
              </a:rPr>
              <a:t> and direct search physics at FCC-</a:t>
            </a:r>
            <a:r>
              <a:rPr lang="en-US" sz="3200" kern="0" dirty="0" err="1">
                <a:latin typeface="Calibri" panose="020F0502020204030204" pitchFamily="34" charset="0"/>
                <a:cs typeface="Calibri" panose="020F0502020204030204" pitchFamily="34" charset="0"/>
              </a:rPr>
              <a:t>ee</a:t>
            </a:r>
            <a:endParaRPr lang="en-US" sz="3200" kern="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792DEBF1-E86B-443B-A540-F6A3CF900CAE}"/>
              </a:ext>
            </a:extLst>
          </p:cNvPr>
          <p:cNvSpPr txBox="1"/>
          <p:nvPr/>
        </p:nvSpPr>
        <p:spPr>
          <a:xfrm>
            <a:off x="240632" y="818148"/>
            <a:ext cx="7067961" cy="276999"/>
          </a:xfrm>
          <a:prstGeom prst="rect">
            <a:avLst/>
          </a:prstGeom>
          <a:noFill/>
        </p:spPr>
        <p:txBody>
          <a:bodyPr wrap="none" rtlCol="0">
            <a:spAutoFit/>
          </a:bodyPr>
          <a:lstStyle/>
          <a:p>
            <a:pPr algn="l"/>
            <a:r>
              <a:rPr lang="en-GB" sz="1200" b="1" dirty="0">
                <a:solidFill>
                  <a:srgbClr val="FF33CC"/>
                </a:solidFill>
              </a:rPr>
              <a:t>Huge sample of 6 x 10</a:t>
            </a:r>
            <a:r>
              <a:rPr lang="en-GB" sz="1200" b="1" baseline="30000" dirty="0">
                <a:solidFill>
                  <a:srgbClr val="FF33CC"/>
                </a:solidFill>
              </a:rPr>
              <a:t>12</a:t>
            </a:r>
            <a:r>
              <a:rPr lang="en-GB" sz="1200" b="1" dirty="0">
                <a:solidFill>
                  <a:srgbClr val="FF33CC"/>
                </a:solidFill>
              </a:rPr>
              <a:t> Z provide excellent opportunities in heavy flavour and search physics</a:t>
            </a:r>
          </a:p>
        </p:txBody>
      </p:sp>
      <p:sp>
        <p:nvSpPr>
          <p:cNvPr id="5" name="TextBox 4">
            <a:extLst>
              <a:ext uri="{FF2B5EF4-FFF2-40B4-BE49-F238E27FC236}">
                <a16:creationId xmlns:a16="http://schemas.microsoft.com/office/drawing/2014/main" id="{92AEED5E-7BFD-4954-89D6-2C2C79938733}"/>
              </a:ext>
            </a:extLst>
          </p:cNvPr>
          <p:cNvSpPr txBox="1"/>
          <p:nvPr/>
        </p:nvSpPr>
        <p:spPr>
          <a:xfrm>
            <a:off x="240632" y="1140673"/>
            <a:ext cx="3964547" cy="646331"/>
          </a:xfrm>
          <a:prstGeom prst="rect">
            <a:avLst/>
          </a:prstGeom>
          <a:noFill/>
        </p:spPr>
        <p:txBody>
          <a:bodyPr wrap="none" rtlCol="0">
            <a:spAutoFit/>
          </a:bodyPr>
          <a:lstStyle/>
          <a:p>
            <a:pPr algn="l"/>
            <a:r>
              <a:rPr lang="en-GB" sz="1200" b="1" dirty="0">
                <a:solidFill>
                  <a:srgbClr val="FF0000"/>
                </a:solidFill>
              </a:rPr>
              <a:t>Flavour:</a:t>
            </a:r>
            <a:r>
              <a:rPr lang="en-GB" sz="1200" b="1" dirty="0"/>
              <a:t> </a:t>
            </a:r>
            <a:r>
              <a:rPr lang="en-GB" sz="1200" b="1" dirty="0">
                <a:solidFill>
                  <a:schemeClr val="tx2"/>
                </a:solidFill>
              </a:rPr>
              <a:t>FCC-</a:t>
            </a:r>
            <a:r>
              <a:rPr lang="en-GB" sz="1200" b="1" dirty="0" err="1">
                <a:solidFill>
                  <a:schemeClr val="tx2"/>
                </a:solidFill>
              </a:rPr>
              <a:t>ee</a:t>
            </a:r>
            <a:r>
              <a:rPr lang="en-GB" sz="1200" b="1" dirty="0">
                <a:solidFill>
                  <a:schemeClr val="tx2"/>
                </a:solidFill>
              </a:rPr>
              <a:t> matches the key advantages</a:t>
            </a:r>
          </a:p>
          <a:p>
            <a:pPr algn="l"/>
            <a:r>
              <a:rPr lang="en-GB" sz="1200" b="1" dirty="0">
                <a:solidFill>
                  <a:schemeClr val="tx2"/>
                </a:solidFill>
              </a:rPr>
              <a:t>of HL-LHC (</a:t>
            </a:r>
            <a:r>
              <a:rPr lang="en-GB" sz="1200" b="1" dirty="0">
                <a:solidFill>
                  <a:schemeClr val="tx2"/>
                </a:solidFill>
                <a:highlight>
                  <a:srgbClr val="FFFF00"/>
                </a:highlight>
              </a:rPr>
              <a:t>very large samples of b, c and τ decays</a:t>
            </a:r>
            <a:r>
              <a:rPr lang="en-GB" sz="1200" b="1" dirty="0">
                <a:solidFill>
                  <a:schemeClr val="tx2"/>
                </a:solidFill>
              </a:rPr>
              <a:t>)</a:t>
            </a:r>
          </a:p>
          <a:p>
            <a:pPr algn="l"/>
            <a:r>
              <a:rPr lang="en-GB" sz="1200" b="1" dirty="0">
                <a:solidFill>
                  <a:schemeClr val="tx2"/>
                </a:solidFill>
              </a:rPr>
              <a:t>with those of Belle II (</a:t>
            </a:r>
            <a:r>
              <a:rPr lang="en-GB" sz="1200" b="1" dirty="0">
                <a:solidFill>
                  <a:schemeClr val="tx2"/>
                </a:solidFill>
                <a:highlight>
                  <a:srgbClr val="FFFF00"/>
                </a:highlight>
              </a:rPr>
              <a:t>very clean environment</a:t>
            </a:r>
            <a:r>
              <a:rPr lang="en-GB" sz="1200" b="1" dirty="0">
                <a:solidFill>
                  <a:schemeClr val="tx2"/>
                </a:solidFill>
              </a:rPr>
              <a:t>)</a:t>
            </a:r>
          </a:p>
        </p:txBody>
      </p:sp>
      <p:pic>
        <p:nvPicPr>
          <p:cNvPr id="6" name="Picture 24">
            <a:extLst>
              <a:ext uri="{FF2B5EF4-FFF2-40B4-BE49-F238E27FC236}">
                <a16:creationId xmlns:a16="http://schemas.microsoft.com/office/drawing/2014/main" id="{D6C7C51A-E5BC-49F2-963E-3F4F213031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32" y="2144252"/>
            <a:ext cx="3499479" cy="284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23">
            <a:extLst>
              <a:ext uri="{FF2B5EF4-FFF2-40B4-BE49-F238E27FC236}">
                <a16:creationId xmlns:a16="http://schemas.microsoft.com/office/drawing/2014/main" id="{294D6705-7B68-4ED9-9B78-6094CB8D0064}"/>
              </a:ext>
            </a:extLst>
          </p:cNvPr>
          <p:cNvSpPr txBox="1">
            <a:spLocks noChangeArrowheads="1"/>
          </p:cNvSpPr>
          <p:nvPr/>
        </p:nvSpPr>
        <p:spPr bwMode="auto">
          <a:xfrm>
            <a:off x="240632" y="1787829"/>
            <a:ext cx="29674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b="1" i="1" dirty="0"/>
              <a:t>e</a:t>
            </a:r>
            <a:r>
              <a:rPr lang="en-GB" altLang="en-US" sz="1200" b="1" i="1" dirty="0">
                <a:solidFill>
                  <a:schemeClr val="tx2"/>
                </a:solidFill>
              </a:rPr>
              <a:t>.g. </a:t>
            </a:r>
            <a:r>
              <a:rPr lang="en-GB" altLang="en-US" sz="1200" b="1" dirty="0">
                <a:solidFill>
                  <a:schemeClr val="tx2"/>
                </a:solidFill>
              </a:rPr>
              <a:t>lepton universality tests with </a:t>
            </a:r>
            <a:r>
              <a:rPr lang="en-GB" altLang="en-US" sz="1200" b="1" dirty="0" err="1">
                <a:solidFill>
                  <a:schemeClr val="tx2"/>
                </a:solidFill>
              </a:rPr>
              <a:t>taus</a:t>
            </a:r>
            <a:endParaRPr lang="en-GB" altLang="en-US" sz="1200" b="1" dirty="0">
              <a:solidFill>
                <a:schemeClr val="tx2"/>
              </a:solidFill>
            </a:endParaRPr>
          </a:p>
        </p:txBody>
      </p:sp>
      <p:pic>
        <p:nvPicPr>
          <p:cNvPr id="8" name="Picture 7">
            <a:extLst>
              <a:ext uri="{FF2B5EF4-FFF2-40B4-BE49-F238E27FC236}">
                <a16:creationId xmlns:a16="http://schemas.microsoft.com/office/drawing/2014/main" id="{7380FA32-B7FA-4CD1-BDFD-0C92C0BB38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0216" y="2144252"/>
            <a:ext cx="4465829" cy="2797041"/>
          </a:xfrm>
          <a:prstGeom prst="rect">
            <a:avLst/>
          </a:prstGeom>
        </p:spPr>
      </p:pic>
      <p:pic>
        <p:nvPicPr>
          <p:cNvPr id="9" name="Picture 12">
            <a:extLst>
              <a:ext uri="{FF2B5EF4-FFF2-40B4-BE49-F238E27FC236}">
                <a16:creationId xmlns:a16="http://schemas.microsoft.com/office/drawing/2014/main" id="{9FAAF898-BA0B-4223-A279-EDC5B7A186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2016" y="1086608"/>
            <a:ext cx="1510198" cy="118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4116B753-8D59-4A02-AF31-68D34BED4B40}"/>
              </a:ext>
            </a:extLst>
          </p:cNvPr>
          <p:cNvSpPr txBox="1"/>
          <p:nvPr/>
        </p:nvSpPr>
        <p:spPr>
          <a:xfrm>
            <a:off x="4302738" y="1186839"/>
            <a:ext cx="2988319" cy="861774"/>
          </a:xfrm>
          <a:prstGeom prst="rect">
            <a:avLst/>
          </a:prstGeom>
          <a:noFill/>
        </p:spPr>
        <p:txBody>
          <a:bodyPr wrap="none" rtlCol="0">
            <a:spAutoFit/>
          </a:bodyPr>
          <a:lstStyle/>
          <a:p>
            <a:pPr algn="l"/>
            <a:r>
              <a:rPr lang="en-GB" sz="1200" b="1" dirty="0">
                <a:solidFill>
                  <a:srgbClr val="FF0000"/>
                </a:solidFill>
              </a:rPr>
              <a:t>Searches for new feebly-coupled</a:t>
            </a:r>
          </a:p>
          <a:p>
            <a:pPr algn="l"/>
            <a:r>
              <a:rPr lang="en-GB" sz="1200" b="1" dirty="0">
                <a:solidFill>
                  <a:srgbClr val="FF0000"/>
                </a:solidFill>
              </a:rPr>
              <a:t>particles, e.g. heavy neutral leptons:</a:t>
            </a:r>
          </a:p>
          <a:p>
            <a:pPr algn="l"/>
            <a:endParaRPr lang="en-GB" sz="200" b="1" dirty="0">
              <a:solidFill>
                <a:schemeClr val="tx2"/>
              </a:solidFill>
            </a:endParaRPr>
          </a:p>
          <a:p>
            <a:pPr algn="l"/>
            <a:r>
              <a:rPr lang="en-GB" sz="1200" b="1" dirty="0">
                <a:solidFill>
                  <a:schemeClr val="tx2"/>
                </a:solidFill>
              </a:rPr>
              <a:t>sensitivity in key regions of parameter</a:t>
            </a:r>
          </a:p>
          <a:p>
            <a:pPr algn="l"/>
            <a:r>
              <a:rPr lang="en-GB" sz="1200" b="1" dirty="0">
                <a:solidFill>
                  <a:schemeClr val="tx2"/>
                </a:solidFill>
              </a:rPr>
              <a:t>space </a:t>
            </a:r>
            <a:r>
              <a:rPr lang="en-GB" sz="1200" b="1" dirty="0">
                <a:solidFill>
                  <a:schemeClr val="tx2"/>
                </a:solidFill>
                <a:highlight>
                  <a:srgbClr val="FFFF00"/>
                </a:highlight>
              </a:rPr>
              <a:t>inaccessible by </a:t>
            </a:r>
            <a:r>
              <a:rPr lang="en-GB" sz="1200" b="1" dirty="0" err="1">
                <a:solidFill>
                  <a:schemeClr val="tx2"/>
                </a:solidFill>
                <a:highlight>
                  <a:srgbClr val="FFFF00"/>
                </a:highlight>
              </a:rPr>
              <a:t>SHiP</a:t>
            </a:r>
            <a:r>
              <a:rPr lang="en-GB" sz="1200" b="1" dirty="0">
                <a:solidFill>
                  <a:schemeClr val="tx2"/>
                </a:solidFill>
                <a:highlight>
                  <a:srgbClr val="FFFF00"/>
                </a:highlight>
              </a:rPr>
              <a:t> and LHC</a:t>
            </a:r>
          </a:p>
        </p:txBody>
      </p:sp>
    </p:spTree>
    <p:extLst>
      <p:ext uri="{BB962C8B-B14F-4D97-AF65-F5344CB8AC3E}">
        <p14:creationId xmlns:p14="http://schemas.microsoft.com/office/powerpoint/2010/main" val="344124541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531EEE-938E-460F-98D9-53B3D3731617}"/>
              </a:ext>
            </a:extLst>
          </p:cNvPr>
          <p:cNvSpPr>
            <a:spLocks noGrp="1"/>
          </p:cNvSpPr>
          <p:nvPr>
            <p:ph type="sldNum" sz="quarter" idx="10"/>
          </p:nvPr>
        </p:nvSpPr>
        <p:spPr/>
        <p:txBody>
          <a:bodyPr/>
          <a:lstStyle/>
          <a:p>
            <a:fld id="{88A1DFE4-5FC5-43BD-BB7E-75EAD82B965F}" type="slidenum">
              <a:rPr lang="en-US" noProof="0" smtClean="0"/>
              <a:pPr/>
              <a:t>23</a:t>
            </a:fld>
            <a:endParaRPr lang="en-US" noProof="0"/>
          </a:p>
        </p:txBody>
      </p:sp>
      <p:grpSp>
        <p:nvGrpSpPr>
          <p:cNvPr id="3" name="Group 2">
            <a:extLst>
              <a:ext uri="{FF2B5EF4-FFF2-40B4-BE49-F238E27FC236}">
                <a16:creationId xmlns:a16="http://schemas.microsoft.com/office/drawing/2014/main" id="{3DED116E-9276-4669-947D-62B21E2BAF5C}"/>
              </a:ext>
            </a:extLst>
          </p:cNvPr>
          <p:cNvGrpSpPr/>
          <p:nvPr/>
        </p:nvGrpSpPr>
        <p:grpSpPr>
          <a:xfrm>
            <a:off x="65813" y="1099018"/>
            <a:ext cx="8859078" cy="3816429"/>
            <a:chOff x="179081" y="2254234"/>
            <a:chExt cx="8859078" cy="3816429"/>
          </a:xfrm>
        </p:grpSpPr>
        <p:sp>
          <p:nvSpPr>
            <p:cNvPr id="4" name="TextBox 3">
              <a:extLst>
                <a:ext uri="{FF2B5EF4-FFF2-40B4-BE49-F238E27FC236}">
                  <a16:creationId xmlns:a16="http://schemas.microsoft.com/office/drawing/2014/main" id="{AED532CD-4DFC-4B3B-B202-8CFBAB447040}"/>
                </a:ext>
              </a:extLst>
            </p:cNvPr>
            <p:cNvSpPr txBox="1"/>
            <p:nvPr/>
          </p:nvSpPr>
          <p:spPr>
            <a:xfrm>
              <a:off x="331756" y="2254234"/>
              <a:ext cx="8605741" cy="3816429"/>
            </a:xfrm>
            <a:prstGeom prst="rect">
              <a:avLst/>
            </a:prstGeom>
            <a:noFill/>
          </p:spPr>
          <p:txBody>
            <a:bodyPr wrap="square" rtlCol="0">
              <a:spAutoFit/>
            </a:bodyPr>
            <a:lstStyle/>
            <a:p>
              <a:r>
                <a:rPr lang="en-GB" sz="1600" dirty="0">
                  <a:solidFill>
                    <a:schemeClr val="tx2"/>
                  </a:solidFill>
                </a:rPr>
                <a:t>Four ‘detector concepts’ have already emerged, as test beds for possible solutions.</a:t>
              </a: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1600" dirty="0">
                <a:solidFill>
                  <a:schemeClr val="tx2"/>
                </a:solidFill>
              </a:endParaRPr>
            </a:p>
            <a:p>
              <a:endParaRPr lang="en-GB" sz="2000" dirty="0">
                <a:solidFill>
                  <a:schemeClr val="tx2"/>
                </a:solidFill>
              </a:endParaRPr>
            </a:p>
            <a:p>
              <a:r>
                <a:rPr lang="en-GB" sz="1600" dirty="0">
                  <a:solidFill>
                    <a:schemeClr val="tx2"/>
                  </a:solidFill>
                </a:rPr>
                <a:t>…these are NOT yet collaborations or locked-in designs.   Full participation of community, and close collaboration with DRD collaborations, needed to progress in next phase.</a:t>
              </a:r>
            </a:p>
          </p:txBody>
        </p:sp>
        <p:grpSp>
          <p:nvGrpSpPr>
            <p:cNvPr id="5" name="Group 4">
              <a:extLst>
                <a:ext uri="{FF2B5EF4-FFF2-40B4-BE49-F238E27FC236}">
                  <a16:creationId xmlns:a16="http://schemas.microsoft.com/office/drawing/2014/main" id="{77931A8A-CF56-46AA-9E10-A1515C705227}"/>
                </a:ext>
              </a:extLst>
            </p:cNvPr>
            <p:cNvGrpSpPr/>
            <p:nvPr/>
          </p:nvGrpSpPr>
          <p:grpSpPr>
            <a:xfrm>
              <a:off x="179081" y="2686752"/>
              <a:ext cx="8859078" cy="2775869"/>
              <a:chOff x="129581" y="2325706"/>
              <a:chExt cx="8859078" cy="2775869"/>
            </a:xfrm>
          </p:grpSpPr>
          <p:pic>
            <p:nvPicPr>
              <p:cNvPr id="6" name="Picture 5">
                <a:extLst>
                  <a:ext uri="{FF2B5EF4-FFF2-40B4-BE49-F238E27FC236}">
                    <a16:creationId xmlns:a16="http://schemas.microsoft.com/office/drawing/2014/main" id="{4B7F9C21-19CA-46E1-AA54-49ED4767C6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7541" y="2563401"/>
                <a:ext cx="2661118" cy="1907804"/>
              </a:xfrm>
              <a:prstGeom prst="rect">
                <a:avLst/>
              </a:prstGeom>
            </p:spPr>
          </p:pic>
          <p:pic>
            <p:nvPicPr>
              <p:cNvPr id="7" name="Picture 6">
                <a:extLst>
                  <a:ext uri="{FF2B5EF4-FFF2-40B4-BE49-F238E27FC236}">
                    <a16:creationId xmlns:a16="http://schemas.microsoft.com/office/drawing/2014/main" id="{6ED2570A-77EF-4703-9305-DAB23E2ACB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1527" y="2563401"/>
                <a:ext cx="2205346" cy="1667108"/>
              </a:xfrm>
              <a:prstGeom prst="rect">
                <a:avLst/>
              </a:prstGeom>
            </p:spPr>
          </p:pic>
          <p:pic>
            <p:nvPicPr>
              <p:cNvPr id="8" name="Picture 2">
                <a:extLst>
                  <a:ext uri="{FF2B5EF4-FFF2-40B4-BE49-F238E27FC236}">
                    <a16:creationId xmlns:a16="http://schemas.microsoft.com/office/drawing/2014/main" id="{5E69CAFB-1EFF-4354-88A2-43C9DF49DD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4015" y="2608500"/>
                <a:ext cx="1448177" cy="162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a:extLst>
                  <a:ext uri="{FF2B5EF4-FFF2-40B4-BE49-F238E27FC236}">
                    <a16:creationId xmlns:a16="http://schemas.microsoft.com/office/drawing/2014/main" id="{23349186-6CE3-46C4-A431-D34444F18E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4401" y="2627123"/>
                <a:ext cx="1942050" cy="153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B3CCDCFE-1B7D-4CB9-A62E-B56EFC0452D3}"/>
                  </a:ext>
                </a:extLst>
              </p:cNvPr>
              <p:cNvSpPr txBox="1"/>
              <p:nvPr/>
            </p:nvSpPr>
            <p:spPr>
              <a:xfrm>
                <a:off x="129581" y="4468203"/>
                <a:ext cx="2097049" cy="523220"/>
              </a:xfrm>
              <a:prstGeom prst="rect">
                <a:avLst/>
              </a:prstGeom>
              <a:noFill/>
            </p:spPr>
            <p:txBody>
              <a:bodyPr wrap="none" rtlCol="0">
                <a:spAutoFit/>
              </a:bodyPr>
              <a:lstStyle/>
              <a:p>
                <a:pPr algn="ctr"/>
                <a:r>
                  <a:rPr lang="en-GB" sz="1400" dirty="0">
                    <a:solidFill>
                      <a:srgbClr val="660066"/>
                    </a:solidFill>
                  </a:rPr>
                  <a:t>Full Si tracker</a:t>
                </a:r>
              </a:p>
              <a:p>
                <a:pPr algn="ctr"/>
                <a:r>
                  <a:rPr lang="en-GB" sz="1400" dirty="0">
                    <a:solidFill>
                      <a:srgbClr val="660066"/>
                    </a:solidFill>
                  </a:rPr>
                  <a:t>CALICE-like calorimeter</a:t>
                </a:r>
              </a:p>
            </p:txBody>
          </p:sp>
          <p:sp>
            <p:nvSpPr>
              <p:cNvPr id="11" name="TextBox 10">
                <a:extLst>
                  <a:ext uri="{FF2B5EF4-FFF2-40B4-BE49-F238E27FC236}">
                    <a16:creationId xmlns:a16="http://schemas.microsoft.com/office/drawing/2014/main" id="{DA7B12C2-0EFE-4A7F-98F6-D47800B3DA29}"/>
                  </a:ext>
                </a:extLst>
              </p:cNvPr>
              <p:cNvSpPr txBox="1"/>
              <p:nvPr/>
            </p:nvSpPr>
            <p:spPr>
              <a:xfrm>
                <a:off x="2302905" y="4362911"/>
                <a:ext cx="2044149" cy="738664"/>
              </a:xfrm>
              <a:prstGeom prst="rect">
                <a:avLst/>
              </a:prstGeom>
              <a:noFill/>
            </p:spPr>
            <p:txBody>
              <a:bodyPr wrap="none" rtlCol="0">
                <a:spAutoFit/>
              </a:bodyPr>
              <a:lstStyle/>
              <a:p>
                <a:pPr algn="ctr"/>
                <a:r>
                  <a:rPr lang="en-GB" sz="1400" dirty="0">
                    <a:solidFill>
                      <a:srgbClr val="660066"/>
                    </a:solidFill>
                  </a:rPr>
                  <a:t>Ultra-light drift chamber</a:t>
                </a:r>
              </a:p>
              <a:p>
                <a:pPr algn="ctr"/>
                <a:r>
                  <a:rPr lang="en-GB" sz="1400" dirty="0">
                    <a:solidFill>
                      <a:srgbClr val="660066"/>
                    </a:solidFill>
                  </a:rPr>
                  <a:t>Crystal ECAL</a:t>
                </a:r>
              </a:p>
              <a:p>
                <a:pPr algn="ctr"/>
                <a:r>
                  <a:rPr lang="en-GB" sz="1400" dirty="0">
                    <a:solidFill>
                      <a:srgbClr val="660066"/>
                    </a:solidFill>
                  </a:rPr>
                  <a:t>Dual readout fibre calo</a:t>
                </a:r>
              </a:p>
            </p:txBody>
          </p:sp>
          <p:sp>
            <p:nvSpPr>
              <p:cNvPr id="12" name="TextBox 11">
                <a:extLst>
                  <a:ext uri="{FF2B5EF4-FFF2-40B4-BE49-F238E27FC236}">
                    <a16:creationId xmlns:a16="http://schemas.microsoft.com/office/drawing/2014/main" id="{DEAABD8B-8F1D-4447-A1CF-3FAD3F963B89}"/>
                  </a:ext>
                </a:extLst>
              </p:cNvPr>
              <p:cNvSpPr txBox="1"/>
              <p:nvPr/>
            </p:nvSpPr>
            <p:spPr>
              <a:xfrm>
                <a:off x="4451404" y="4409240"/>
                <a:ext cx="1988045" cy="523220"/>
              </a:xfrm>
              <a:prstGeom prst="rect">
                <a:avLst/>
              </a:prstGeom>
              <a:noFill/>
            </p:spPr>
            <p:txBody>
              <a:bodyPr wrap="none" rtlCol="0">
                <a:spAutoFit/>
              </a:bodyPr>
              <a:lstStyle/>
              <a:p>
                <a:pPr algn="ctr"/>
                <a:r>
                  <a:rPr lang="en-GB" sz="1400" dirty="0">
                    <a:solidFill>
                      <a:srgbClr val="660066"/>
                    </a:solidFill>
                  </a:rPr>
                  <a:t>In early design phase</a:t>
                </a:r>
              </a:p>
              <a:p>
                <a:pPr algn="ctr"/>
                <a:r>
                  <a:rPr lang="en-GB" sz="1400" dirty="0">
                    <a:solidFill>
                      <a:srgbClr val="660066"/>
                    </a:solidFill>
                  </a:rPr>
                  <a:t>Noble liquid (</a:t>
                </a:r>
                <a:r>
                  <a:rPr lang="en-GB" sz="1400" dirty="0" err="1">
                    <a:solidFill>
                      <a:srgbClr val="660066"/>
                    </a:solidFill>
                  </a:rPr>
                  <a:t>Ar</a:t>
                </a:r>
                <a:r>
                  <a:rPr lang="en-GB" sz="1400" dirty="0">
                    <a:solidFill>
                      <a:srgbClr val="660066"/>
                    </a:solidFill>
                  </a:rPr>
                  <a:t>) ECAL</a:t>
                </a:r>
              </a:p>
            </p:txBody>
          </p:sp>
          <p:sp>
            <p:nvSpPr>
              <p:cNvPr id="13" name="TextBox 12">
                <a:extLst>
                  <a:ext uri="{FF2B5EF4-FFF2-40B4-BE49-F238E27FC236}">
                    <a16:creationId xmlns:a16="http://schemas.microsoft.com/office/drawing/2014/main" id="{18FC40CF-D19B-4B5B-9DBF-3BEB5B387863}"/>
                  </a:ext>
                </a:extLst>
              </p:cNvPr>
              <p:cNvSpPr txBox="1"/>
              <p:nvPr/>
            </p:nvSpPr>
            <p:spPr>
              <a:xfrm>
                <a:off x="6988166" y="4471205"/>
                <a:ext cx="1673792" cy="523220"/>
              </a:xfrm>
              <a:prstGeom prst="rect">
                <a:avLst/>
              </a:prstGeom>
              <a:noFill/>
            </p:spPr>
            <p:txBody>
              <a:bodyPr wrap="none" rtlCol="0">
                <a:spAutoFit/>
              </a:bodyPr>
              <a:lstStyle/>
              <a:p>
                <a:r>
                  <a:rPr lang="en-GB" sz="1400" dirty="0">
                    <a:solidFill>
                      <a:srgbClr val="660066"/>
                    </a:solidFill>
                  </a:rPr>
                  <a:t>Ported from ILC</a:t>
                </a:r>
              </a:p>
              <a:p>
                <a:r>
                  <a:rPr lang="en-GB" sz="1400" dirty="0">
                    <a:solidFill>
                      <a:srgbClr val="660066"/>
                    </a:solidFill>
                  </a:rPr>
                  <a:t>Large volume TPC</a:t>
                </a:r>
              </a:p>
            </p:txBody>
          </p:sp>
          <p:sp>
            <p:nvSpPr>
              <p:cNvPr id="14" name="TextBox 13">
                <a:extLst>
                  <a:ext uri="{FF2B5EF4-FFF2-40B4-BE49-F238E27FC236}">
                    <a16:creationId xmlns:a16="http://schemas.microsoft.com/office/drawing/2014/main" id="{336BAF1F-421E-4415-A5EE-73D60D500002}"/>
                  </a:ext>
                </a:extLst>
              </p:cNvPr>
              <p:cNvSpPr txBox="1"/>
              <p:nvPr/>
            </p:nvSpPr>
            <p:spPr>
              <a:xfrm>
                <a:off x="854717" y="2325706"/>
                <a:ext cx="7189276" cy="307777"/>
              </a:xfrm>
              <a:prstGeom prst="rect">
                <a:avLst/>
              </a:prstGeom>
              <a:noFill/>
            </p:spPr>
            <p:txBody>
              <a:bodyPr wrap="none" rtlCol="0">
                <a:spAutoFit/>
              </a:bodyPr>
              <a:lstStyle/>
              <a:p>
                <a:r>
                  <a:rPr lang="en-GB" sz="1400" dirty="0">
                    <a:solidFill>
                      <a:srgbClr val="660066"/>
                    </a:solidFill>
                  </a:rPr>
                  <a:t>CLD                                    IDEA                              ALLEGRO                                    ILD</a:t>
                </a:r>
              </a:p>
            </p:txBody>
          </p:sp>
        </p:grpSp>
      </p:grpSp>
      <p:sp>
        <p:nvSpPr>
          <p:cNvPr id="15" name="TextBox 14">
            <a:extLst>
              <a:ext uri="{FF2B5EF4-FFF2-40B4-BE49-F238E27FC236}">
                <a16:creationId xmlns:a16="http://schemas.microsoft.com/office/drawing/2014/main" id="{92B37856-C1AE-4BBE-9DEC-26D20FF4C652}"/>
              </a:ext>
            </a:extLst>
          </p:cNvPr>
          <p:cNvSpPr txBox="1"/>
          <p:nvPr/>
        </p:nvSpPr>
        <p:spPr>
          <a:xfrm>
            <a:off x="194327" y="777337"/>
            <a:ext cx="8765028" cy="338554"/>
          </a:xfrm>
          <a:prstGeom prst="rect">
            <a:avLst/>
          </a:prstGeom>
          <a:noFill/>
        </p:spPr>
        <p:txBody>
          <a:bodyPr wrap="none" rtlCol="0">
            <a:spAutoFit/>
          </a:bodyPr>
          <a:lstStyle/>
          <a:p>
            <a:r>
              <a:rPr lang="en-GB" sz="1600" dirty="0">
                <a:solidFill>
                  <a:srgbClr val="D60093"/>
                </a:solidFill>
              </a:rPr>
              <a:t>Work progressing to understand detector requirements for </a:t>
            </a:r>
            <a:r>
              <a:rPr lang="en-GB" sz="1600" i="1" dirty="0">
                <a:solidFill>
                  <a:srgbClr val="D60093"/>
                </a:solidFill>
              </a:rPr>
              <a:t>full </a:t>
            </a:r>
            <a:r>
              <a:rPr lang="en-GB" sz="1600" dirty="0">
                <a:solidFill>
                  <a:srgbClr val="D60093"/>
                </a:solidFill>
              </a:rPr>
              <a:t>programme (not just Higgs!).</a:t>
            </a:r>
          </a:p>
        </p:txBody>
      </p:sp>
      <p:sp>
        <p:nvSpPr>
          <p:cNvPr id="17" name="Titel 4">
            <a:extLst>
              <a:ext uri="{FF2B5EF4-FFF2-40B4-BE49-F238E27FC236}">
                <a16:creationId xmlns:a16="http://schemas.microsoft.com/office/drawing/2014/main" id="{4BA878A7-D45C-4802-84A6-143DA11EBF7A}"/>
              </a:ext>
            </a:extLst>
          </p:cNvPr>
          <p:cNvSpPr txBox="1">
            <a:spLocks/>
          </p:cNvSpPr>
          <p:nvPr/>
        </p:nvSpPr>
        <p:spPr>
          <a:xfrm>
            <a:off x="111929" y="327327"/>
            <a:ext cx="8838818"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US" sz="3200" kern="0" dirty="0">
                <a:latin typeface="Calibri" panose="020F0502020204030204" pitchFamily="34" charset="0"/>
                <a:cs typeface="Calibri" panose="020F0502020204030204" pitchFamily="34" charset="0"/>
              </a:rPr>
              <a:t> Detector developments</a:t>
            </a:r>
          </a:p>
        </p:txBody>
      </p:sp>
    </p:spTree>
    <p:extLst>
      <p:ext uri="{BB962C8B-B14F-4D97-AF65-F5344CB8AC3E}">
        <p14:creationId xmlns:p14="http://schemas.microsoft.com/office/powerpoint/2010/main" val="402705427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6193E-9FAB-2912-C8E1-289D3F40E03F}"/>
            </a:ext>
          </a:extLst>
        </p:cNvPr>
        <p:cNvGrpSpPr/>
        <p:nvPr/>
      </p:nvGrpSpPr>
      <p:grpSpPr>
        <a:xfrm>
          <a:off x="0" y="0"/>
          <a:ext cx="0" cy="0"/>
          <a:chOff x="0" y="0"/>
          <a:chExt cx="0" cy="0"/>
        </a:xfrm>
      </p:grpSpPr>
      <p:pic>
        <p:nvPicPr>
          <p:cNvPr id="70" name="Picture 69" descr="A diagram of a graph&#10;&#10;AI-generated content may be incorrect.">
            <a:extLst>
              <a:ext uri="{FF2B5EF4-FFF2-40B4-BE49-F238E27FC236}">
                <a16:creationId xmlns:a16="http://schemas.microsoft.com/office/drawing/2014/main" id="{95F2F81F-3198-7F60-4035-0A283ADCC31E}"/>
              </a:ext>
            </a:extLst>
          </p:cNvPr>
          <p:cNvPicPr>
            <a:picLocks noChangeAspect="1"/>
          </p:cNvPicPr>
          <p:nvPr/>
        </p:nvPicPr>
        <p:blipFill>
          <a:blip r:embed="rId2">
            <a:extLst>
              <a:ext uri="{28A0092B-C50C-407E-A947-70E740481C1C}">
                <a14:useLocalDpi xmlns:a14="http://schemas.microsoft.com/office/drawing/2010/main" val="0"/>
              </a:ext>
            </a:extLst>
          </a:blip>
          <a:srcRect l="8931" r="6612" b="33444"/>
          <a:stretch/>
        </p:blipFill>
        <p:spPr>
          <a:xfrm>
            <a:off x="5005674" y="1087810"/>
            <a:ext cx="4146076" cy="2006314"/>
          </a:xfrm>
          <a:prstGeom prst="rect">
            <a:avLst/>
          </a:prstGeom>
        </p:spPr>
      </p:pic>
      <p:sp>
        <p:nvSpPr>
          <p:cNvPr id="5" name="Titel 4">
            <a:extLst>
              <a:ext uri="{FF2B5EF4-FFF2-40B4-BE49-F238E27FC236}">
                <a16:creationId xmlns:a16="http://schemas.microsoft.com/office/drawing/2014/main" id="{EA628BEC-40FC-2D14-356E-1DFD1FF2A100}"/>
              </a:ext>
            </a:extLst>
          </p:cNvPr>
          <p:cNvSpPr>
            <a:spLocks noGrp="1"/>
          </p:cNvSpPr>
          <p:nvPr>
            <p:ph type="title"/>
          </p:nvPr>
        </p:nvSpPr>
        <p:spPr>
          <a:xfrm>
            <a:off x="118312" y="297394"/>
            <a:ext cx="8384156" cy="402033"/>
          </a:xfrm>
        </p:spPr>
        <p:txBody>
          <a:bodyPr/>
          <a:lstStyle/>
          <a:p>
            <a:r>
              <a:rPr lang="en-US" sz="2800" dirty="0"/>
              <a:t>FCC-ee operation sequence and SRF concept </a:t>
            </a:r>
          </a:p>
        </p:txBody>
      </p:sp>
      <p:sp>
        <p:nvSpPr>
          <p:cNvPr id="29" name="TextBox 28">
            <a:extLst>
              <a:ext uri="{FF2B5EF4-FFF2-40B4-BE49-F238E27FC236}">
                <a16:creationId xmlns:a16="http://schemas.microsoft.com/office/drawing/2014/main" id="{8A98CDF0-14EC-007B-4B8E-A39BFF1F0DD5}"/>
              </a:ext>
            </a:extLst>
          </p:cNvPr>
          <p:cNvSpPr txBox="1"/>
          <p:nvPr/>
        </p:nvSpPr>
        <p:spPr>
          <a:xfrm>
            <a:off x="31315" y="3182162"/>
            <a:ext cx="9011946" cy="1969770"/>
          </a:xfrm>
          <a:prstGeom prst="rect">
            <a:avLst/>
          </a:prstGeom>
          <a:noFill/>
        </p:spPr>
        <p:txBody>
          <a:bodyPr wrap="square" rtlCol="0">
            <a:spAutoFit/>
          </a:bodyPr>
          <a:lstStyle/>
          <a:p>
            <a:pPr marL="171446" marR="0" lvl="0" indent="-171446" algn="l" defTabSz="685710" rtl="0" eaLnBrk="1" fontAlgn="auto" latinLnBrk="0" hangingPunct="1">
              <a:lnSpc>
                <a:spcPct val="100000"/>
              </a:lnSpc>
              <a:spcBef>
                <a:spcPts val="0"/>
              </a:spcBef>
              <a:spcAft>
                <a:spcPts val="450"/>
              </a:spcAft>
              <a:buClrTx/>
              <a:buSzTx/>
              <a:buFontTx/>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2-cell 400 MHz SRF system for Z, W and ZH</a:t>
            </a:r>
            <a:r>
              <a:rPr kumimoji="0" lang="en-US" sz="1600" b="0" i="0" u="none" strike="noStrike" kern="1200" cap="none" spc="0" normalizeH="0" baseline="0" noProof="0" dirty="0">
                <a:ln>
                  <a:noFill/>
                </a:ln>
                <a:solidFill>
                  <a:srgbClr val="0C377B"/>
                </a:solidFill>
                <a:effectLst/>
                <a:uLnTx/>
                <a:uFillTx/>
                <a:latin typeface="Arial"/>
                <a:ea typeface="+mn-ea"/>
                <a:cs typeface="+mn-cs"/>
              </a:rPr>
              <a:t>, entire system installed at operation start</a:t>
            </a:r>
            <a:endParaRPr kumimoji="0" lang="en-US" sz="1600" b="1" i="0" u="none" strike="noStrike" kern="1200" cap="none" spc="0" normalizeH="0" baseline="0" noProof="0" dirty="0">
              <a:ln>
                <a:noFill/>
              </a:ln>
              <a:solidFill>
                <a:srgbClr val="0C377B"/>
              </a:solidFill>
              <a:effectLst/>
              <a:uLnTx/>
              <a:uFillTx/>
              <a:latin typeface="Arial"/>
              <a:ea typeface="+mn-ea"/>
              <a:cs typeface="+mn-cs"/>
            </a:endParaRP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flexibility for switching between Z, WW, ZH operation</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reverse phase operation at Z allows constant cavity coupling</a:t>
            </a:r>
            <a:endParaRPr kumimoji="0" lang="en-GB" sz="1600" b="1" i="0" u="none" strike="noStrike" kern="1200" cap="none" spc="0" normalizeH="0" baseline="0" noProof="0" dirty="0">
              <a:ln>
                <a:noFill/>
              </a:ln>
              <a:solidFill>
                <a:srgbClr val="0C377B"/>
              </a:solidFill>
              <a:effectLst/>
              <a:uLnTx/>
              <a:uFillTx/>
              <a:latin typeface="Arial"/>
              <a:ea typeface="+mn-ea"/>
              <a:cs typeface="+mn-cs"/>
            </a:endParaRP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suppression of the single-cell 400 MHz system </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reduced R&amp;D, installation, commissioning, </a:t>
            </a:r>
            <a:r>
              <a:rPr kumimoji="0" lang="en-US" sz="1600" b="0" i="0" u="none" strike="noStrike" kern="1200" cap="none" spc="0" normalizeH="0" baseline="0" noProof="0" dirty="0" err="1">
                <a:ln>
                  <a:noFill/>
                </a:ln>
                <a:solidFill>
                  <a:srgbClr val="0C377B"/>
                </a:solidFill>
                <a:effectLst/>
                <a:uLnTx/>
                <a:uFillTx/>
                <a:latin typeface="Arial"/>
                <a:ea typeface="+mn-ea"/>
                <a:cs typeface="+mn-cs"/>
              </a:rPr>
              <a:t>etc</a:t>
            </a:r>
            <a:r>
              <a:rPr kumimoji="0" lang="en-US" sz="1600" b="0" i="0" u="none" strike="noStrike" kern="1200" cap="none" spc="0" normalizeH="0" baseline="0" noProof="0" dirty="0">
                <a:ln>
                  <a:noFill/>
                </a:ln>
                <a:solidFill>
                  <a:srgbClr val="0C377B"/>
                </a:solidFill>
                <a:effectLst/>
                <a:uLnTx/>
                <a:uFillTx/>
                <a:latin typeface="Arial"/>
                <a:ea typeface="+mn-ea"/>
                <a:cs typeface="+mn-cs"/>
              </a:rPr>
              <a:t>…</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endParaRPr kumimoji="0" lang="en-US" sz="100" b="0" i="0" u="none" strike="noStrike" kern="1200" cap="none" spc="0" normalizeH="0" baseline="0" noProof="0" dirty="0">
              <a:ln>
                <a:noFill/>
              </a:ln>
              <a:solidFill>
                <a:srgbClr val="0C377B"/>
              </a:solidFill>
              <a:effectLst/>
              <a:uLnTx/>
              <a:uFillTx/>
              <a:latin typeface="Arial"/>
              <a:ea typeface="+mn-ea"/>
              <a:cs typeface="+mn-cs"/>
            </a:endParaRPr>
          </a:p>
          <a:p>
            <a:pPr marL="171446" marR="0" lvl="0" indent="-171446" algn="l" defTabSz="685710" rtl="0" eaLnBrk="1" fontAlgn="auto" latinLnBrk="0" hangingPunct="1">
              <a:lnSpc>
                <a:spcPct val="100000"/>
              </a:lnSpc>
              <a:spcBef>
                <a:spcPts val="0"/>
              </a:spcBef>
              <a:spcAft>
                <a:spcPts val="450"/>
              </a:spcAft>
              <a:buClrTx/>
              <a:buSzTx/>
              <a:buFontTx/>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6-cell 800 MHz SRF system for collider ttbar operation and booster at all energies</a:t>
            </a:r>
          </a:p>
        </p:txBody>
      </p:sp>
      <p:sp>
        <p:nvSpPr>
          <p:cNvPr id="71" name="TextBox 70">
            <a:extLst>
              <a:ext uri="{FF2B5EF4-FFF2-40B4-BE49-F238E27FC236}">
                <a16:creationId xmlns:a16="http://schemas.microsoft.com/office/drawing/2014/main" id="{59D7F24A-044F-7CA2-2FF1-4C1109E2B0D5}"/>
              </a:ext>
            </a:extLst>
          </p:cNvPr>
          <p:cNvSpPr txBox="1"/>
          <p:nvPr/>
        </p:nvSpPr>
        <p:spPr>
          <a:xfrm>
            <a:off x="7253238" y="1539326"/>
            <a:ext cx="1486473" cy="264441"/>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0F124A"/>
                </a:solidFill>
                <a:effectLst/>
                <a:uLnTx/>
                <a:uFillTx/>
                <a:latin typeface="Arial"/>
                <a:ea typeface="+mn-ea"/>
                <a:cs typeface="+mn-cs"/>
              </a:rPr>
              <a:t>Z, WW </a:t>
            </a:r>
            <a:r>
              <a:rPr kumimoji="0" lang="fr-CH" sz="1100" b="1" i="0" u="none" strike="noStrike" kern="1200" cap="none" spc="0" normalizeH="0" baseline="0" noProof="0" dirty="0" err="1">
                <a:ln>
                  <a:noFill/>
                </a:ln>
                <a:solidFill>
                  <a:srgbClr val="0F124A"/>
                </a:solidFill>
                <a:effectLst/>
                <a:uLnTx/>
                <a:uFillTx/>
                <a:latin typeface="Arial"/>
                <a:ea typeface="+mn-ea"/>
                <a:cs typeface="+mn-cs"/>
              </a:rPr>
              <a:t>operation</a:t>
            </a:r>
            <a:r>
              <a:rPr kumimoji="0" lang="fr-CH" sz="1100" b="1" i="0" u="none" strike="noStrike" kern="1200" cap="none" spc="0" normalizeH="0" baseline="0" noProof="0" dirty="0">
                <a:ln>
                  <a:noFill/>
                </a:ln>
                <a:solidFill>
                  <a:srgbClr val="0F124A"/>
                </a:solidFill>
                <a:effectLst/>
                <a:uLnTx/>
                <a:uFillTx/>
                <a:latin typeface="Arial"/>
                <a:ea typeface="+mn-ea"/>
                <a:cs typeface="+mn-cs"/>
              </a:rPr>
              <a:t> </a:t>
            </a:r>
          </a:p>
        </p:txBody>
      </p:sp>
      <p:sp>
        <p:nvSpPr>
          <p:cNvPr id="72" name="TextBox 71">
            <a:extLst>
              <a:ext uri="{FF2B5EF4-FFF2-40B4-BE49-F238E27FC236}">
                <a16:creationId xmlns:a16="http://schemas.microsoft.com/office/drawing/2014/main" id="{BCFD81BE-36E8-B8AA-3D3A-891C4E0A3B7D}"/>
              </a:ext>
            </a:extLst>
          </p:cNvPr>
          <p:cNvSpPr txBox="1"/>
          <p:nvPr/>
        </p:nvSpPr>
        <p:spPr>
          <a:xfrm>
            <a:off x="7263686" y="2497823"/>
            <a:ext cx="1486473" cy="264441"/>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0F124A"/>
                </a:solidFill>
                <a:effectLst/>
                <a:uLnTx/>
                <a:uFillTx/>
                <a:latin typeface="Arial"/>
                <a:ea typeface="+mn-ea"/>
                <a:cs typeface="+mn-cs"/>
              </a:rPr>
              <a:t>ZH </a:t>
            </a:r>
            <a:r>
              <a:rPr kumimoji="0" lang="fr-CH" sz="1100" b="1" i="0" u="none" strike="noStrike" kern="1200" cap="none" spc="0" normalizeH="0" baseline="0" noProof="0" dirty="0" err="1">
                <a:ln>
                  <a:noFill/>
                </a:ln>
                <a:solidFill>
                  <a:srgbClr val="0F124A"/>
                </a:solidFill>
                <a:effectLst/>
                <a:uLnTx/>
                <a:uFillTx/>
                <a:latin typeface="Arial"/>
                <a:ea typeface="+mn-ea"/>
                <a:cs typeface="+mn-cs"/>
              </a:rPr>
              <a:t>operation</a:t>
            </a:r>
            <a:r>
              <a:rPr kumimoji="0" lang="fr-CH" sz="1100" b="1" i="0" u="none" strike="noStrike" kern="1200" cap="none" spc="0" normalizeH="0" baseline="0" noProof="0" dirty="0">
                <a:ln>
                  <a:noFill/>
                </a:ln>
                <a:solidFill>
                  <a:srgbClr val="0F124A"/>
                </a:solidFill>
                <a:effectLst/>
                <a:uLnTx/>
                <a:uFillTx/>
                <a:latin typeface="Arial"/>
                <a:ea typeface="+mn-ea"/>
                <a:cs typeface="+mn-cs"/>
              </a:rPr>
              <a:t> </a:t>
            </a:r>
          </a:p>
        </p:txBody>
      </p:sp>
      <p:pic>
        <p:nvPicPr>
          <p:cNvPr id="68" name="Picture 67" descr="A screen shot of a computer&#10;&#10;AI-generated content may be incorrect.">
            <a:extLst>
              <a:ext uri="{FF2B5EF4-FFF2-40B4-BE49-F238E27FC236}">
                <a16:creationId xmlns:a16="http://schemas.microsoft.com/office/drawing/2014/main" id="{4AA4E7EA-3A07-BA32-D612-67A3BCF561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07" y="826838"/>
            <a:ext cx="4983405" cy="2364890"/>
          </a:xfrm>
          <a:prstGeom prst="rect">
            <a:avLst/>
          </a:prstGeom>
        </p:spPr>
      </p:pic>
      <p:sp>
        <p:nvSpPr>
          <p:cNvPr id="6" name="TextBox 5">
            <a:extLst>
              <a:ext uri="{FF2B5EF4-FFF2-40B4-BE49-F238E27FC236}">
                <a16:creationId xmlns:a16="http://schemas.microsoft.com/office/drawing/2014/main" id="{4F2BC240-EF1D-DD23-9C11-73E1A4981E63}"/>
              </a:ext>
            </a:extLst>
          </p:cNvPr>
          <p:cNvSpPr txBox="1"/>
          <p:nvPr/>
        </p:nvSpPr>
        <p:spPr>
          <a:xfrm>
            <a:off x="5494145" y="808488"/>
            <a:ext cx="3099661"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C377B"/>
                </a:solidFill>
                <a:effectLst/>
                <a:uLnTx/>
                <a:uFillTx/>
                <a:latin typeface="Arial"/>
                <a:ea typeface="+mn-ea"/>
                <a:cs typeface="+mn-cs"/>
              </a:rPr>
              <a:t>400 MHz RF layout and beam switching</a:t>
            </a:r>
            <a:endParaRPr kumimoji="0" lang="fr-CH"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3" name="TextBox 2">
            <a:extLst>
              <a:ext uri="{FF2B5EF4-FFF2-40B4-BE49-F238E27FC236}">
                <a16:creationId xmlns:a16="http://schemas.microsoft.com/office/drawing/2014/main" id="{CA64EF50-8CB5-C725-4B72-3AACFD298C5A}"/>
              </a:ext>
            </a:extLst>
          </p:cNvPr>
          <p:cNvSpPr txBox="1"/>
          <p:nvPr/>
        </p:nvSpPr>
        <p:spPr>
          <a:xfrm>
            <a:off x="1071319" y="1310813"/>
            <a:ext cx="2151941"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a:ea typeface="+mn-ea"/>
                <a:cs typeface="+mn-cs"/>
              </a:rPr>
              <a:t>Flexible sequence Z – W - H</a:t>
            </a:r>
            <a:endParaRPr kumimoji="0" lang="fr-CH"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id="{AB2D698D-1FCA-F413-BBB5-42C92D427D8A}"/>
              </a:ext>
            </a:extLst>
          </p:cNvPr>
          <p:cNvSpPr>
            <a:spLocks noGrp="1"/>
          </p:cNvSpPr>
          <p:nvPr>
            <p:ph type="sldNum" sz="quarter" idx="10"/>
          </p:nvPr>
        </p:nvSpPr>
        <p:spPr/>
        <p:txBody>
          <a:bodyPr/>
          <a:lstStyle/>
          <a:p>
            <a:fld id="{88A1DFE4-5FC5-43BD-BB7E-75EAD82B965F}" type="slidenum">
              <a:rPr lang="en-GB" noProof="0" smtClean="0"/>
              <a:pPr/>
              <a:t>24</a:t>
            </a:fld>
            <a:endParaRPr lang="en-GB" noProof="0"/>
          </a:p>
        </p:txBody>
      </p:sp>
    </p:spTree>
    <p:extLst>
      <p:ext uri="{BB962C8B-B14F-4D97-AF65-F5344CB8AC3E}">
        <p14:creationId xmlns:p14="http://schemas.microsoft.com/office/powerpoint/2010/main" val="311151345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6193E-9FAB-2912-C8E1-289D3F40E03F}"/>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D98D3D77-431C-CCD2-F74C-63DA56AC5711}"/>
              </a:ext>
            </a:extLst>
          </p:cNvPr>
          <p:cNvPicPr>
            <a:picLocks noChangeAspect="1"/>
          </p:cNvPicPr>
          <p:nvPr/>
        </p:nvPicPr>
        <p:blipFill>
          <a:blip r:embed="rId3"/>
          <a:stretch>
            <a:fillRect/>
          </a:stretch>
        </p:blipFill>
        <p:spPr>
          <a:xfrm>
            <a:off x="329514" y="2571073"/>
            <a:ext cx="3489451" cy="1840589"/>
          </a:xfrm>
          <a:prstGeom prst="rect">
            <a:avLst/>
          </a:prstGeom>
        </p:spPr>
      </p:pic>
      <p:sp>
        <p:nvSpPr>
          <p:cNvPr id="6" name="TextBox 5">
            <a:extLst>
              <a:ext uri="{FF2B5EF4-FFF2-40B4-BE49-F238E27FC236}">
                <a16:creationId xmlns:a16="http://schemas.microsoft.com/office/drawing/2014/main" id="{75D53204-9C1F-1773-3E88-AE2AB9D7313E}"/>
              </a:ext>
            </a:extLst>
          </p:cNvPr>
          <p:cNvSpPr txBox="1"/>
          <p:nvPr/>
        </p:nvSpPr>
        <p:spPr>
          <a:xfrm>
            <a:off x="248851" y="2288659"/>
            <a:ext cx="7975260" cy="2677656"/>
          </a:xfrm>
          <a:prstGeom prst="rect">
            <a:avLst/>
          </a:prstGeom>
          <a:noFill/>
        </p:spPr>
        <p:txBody>
          <a:bodyPr wrap="none" rtlCol="0">
            <a:spAutoFit/>
          </a:bodyPr>
          <a:lstStyle/>
          <a:p>
            <a:pPr defTabSz="685800"/>
            <a:r>
              <a:rPr lang="en-US" sz="2400" b="1" dirty="0">
                <a:solidFill>
                  <a:srgbClr val="0F124A"/>
                </a:solidFill>
                <a:latin typeface="Arial"/>
              </a:rPr>
              <a:t>RF reverse phase operation</a:t>
            </a:r>
          </a:p>
          <a:p>
            <a:pPr defTabSz="685800"/>
            <a:endParaRPr lang="en-US" sz="2400" b="1" dirty="0">
              <a:solidFill>
                <a:srgbClr val="0F124A"/>
              </a:solidFill>
              <a:latin typeface="Arial"/>
            </a:endParaRPr>
          </a:p>
          <a:p>
            <a:pPr defTabSz="685800"/>
            <a:endParaRPr lang="en-US" sz="2400" b="1" dirty="0">
              <a:solidFill>
                <a:srgbClr val="0F124A"/>
              </a:solidFill>
              <a:latin typeface="Arial"/>
            </a:endParaRPr>
          </a:p>
          <a:p>
            <a:pPr defTabSz="685800"/>
            <a:endParaRPr lang="en-US" sz="2400" b="1" dirty="0">
              <a:solidFill>
                <a:srgbClr val="0F124A"/>
              </a:solidFill>
              <a:latin typeface="Arial"/>
            </a:endParaRPr>
          </a:p>
          <a:p>
            <a:pPr defTabSz="685800"/>
            <a:endParaRPr lang="en-US" sz="2400" b="1" dirty="0">
              <a:solidFill>
                <a:srgbClr val="0F124A"/>
              </a:solidFill>
              <a:latin typeface="Arial"/>
            </a:endParaRPr>
          </a:p>
          <a:p>
            <a:pPr defTabSz="685800"/>
            <a:endParaRPr lang="en-US" sz="2400" b="1" dirty="0">
              <a:solidFill>
                <a:srgbClr val="0F124A"/>
              </a:solidFill>
              <a:latin typeface="Arial"/>
            </a:endParaRPr>
          </a:p>
          <a:p>
            <a:pPr defTabSz="685800"/>
            <a:r>
              <a:rPr lang="en-US" sz="2400" b="1" dirty="0">
                <a:solidFill>
                  <a:srgbClr val="0F124A"/>
                </a:solidFill>
                <a:latin typeface="Arial"/>
              </a:rPr>
              <a:t>  at the Z pole → enables one RF system from Z to ZH</a:t>
            </a:r>
            <a:endParaRPr lang="en-GB" sz="2400" b="1" dirty="0">
              <a:solidFill>
                <a:srgbClr val="0F124A"/>
              </a:solidFill>
              <a:latin typeface="Arial"/>
            </a:endParaRPr>
          </a:p>
        </p:txBody>
      </p:sp>
      <p:pic>
        <p:nvPicPr>
          <p:cNvPr id="3" name="Picture 2">
            <a:extLst>
              <a:ext uri="{FF2B5EF4-FFF2-40B4-BE49-F238E27FC236}">
                <a16:creationId xmlns:a16="http://schemas.microsoft.com/office/drawing/2014/main" id="{F8261A96-DB76-687F-449E-456BAEDDE816}"/>
              </a:ext>
            </a:extLst>
          </p:cNvPr>
          <p:cNvPicPr>
            <a:picLocks noChangeAspect="1"/>
          </p:cNvPicPr>
          <p:nvPr/>
        </p:nvPicPr>
        <p:blipFill>
          <a:blip r:embed="rId4"/>
          <a:stretch>
            <a:fillRect/>
          </a:stretch>
        </p:blipFill>
        <p:spPr>
          <a:xfrm>
            <a:off x="4834676" y="2571073"/>
            <a:ext cx="4060472" cy="2049820"/>
          </a:xfrm>
          <a:prstGeom prst="rect">
            <a:avLst/>
          </a:prstGeom>
        </p:spPr>
      </p:pic>
      <p:sp>
        <p:nvSpPr>
          <p:cNvPr id="7" name="TextBox 6">
            <a:extLst>
              <a:ext uri="{FF2B5EF4-FFF2-40B4-BE49-F238E27FC236}">
                <a16:creationId xmlns:a16="http://schemas.microsoft.com/office/drawing/2014/main" id="{4AB7D96E-78C8-B4EA-A722-93DC1123B86E}"/>
              </a:ext>
            </a:extLst>
          </p:cNvPr>
          <p:cNvSpPr txBox="1"/>
          <p:nvPr/>
        </p:nvSpPr>
        <p:spPr>
          <a:xfrm>
            <a:off x="8301779" y="4839357"/>
            <a:ext cx="723276" cy="253916"/>
          </a:xfrm>
          <a:prstGeom prst="rect">
            <a:avLst/>
          </a:prstGeom>
          <a:solidFill>
            <a:srgbClr val="FFFF00"/>
          </a:solidFill>
        </p:spPr>
        <p:txBody>
          <a:bodyPr wrap="none" rtlCol="0">
            <a:spAutoFit/>
          </a:bodyPr>
          <a:lstStyle/>
          <a:p>
            <a:pPr algn="ctr" defTabSz="685800"/>
            <a:r>
              <a:rPr lang="en-US" sz="1050" dirty="0">
                <a:solidFill>
                  <a:srgbClr val="0F124A"/>
                </a:solidFill>
                <a:latin typeface="Arial"/>
              </a:rPr>
              <a:t>I. Karpov</a:t>
            </a:r>
            <a:endParaRPr lang="en-GB" sz="1050" dirty="0">
              <a:solidFill>
                <a:srgbClr val="0F124A"/>
              </a:solidFill>
              <a:latin typeface="Arial"/>
            </a:endParaRPr>
          </a:p>
        </p:txBody>
      </p:sp>
      <p:sp>
        <p:nvSpPr>
          <p:cNvPr id="9" name="TextBox 8">
            <a:extLst>
              <a:ext uri="{FF2B5EF4-FFF2-40B4-BE49-F238E27FC236}">
                <a16:creationId xmlns:a16="http://schemas.microsoft.com/office/drawing/2014/main" id="{4DE52EF5-BE0E-2F47-CFB8-E4ECB1E775F6}"/>
              </a:ext>
            </a:extLst>
          </p:cNvPr>
          <p:cNvSpPr txBox="1"/>
          <p:nvPr/>
        </p:nvSpPr>
        <p:spPr>
          <a:xfrm>
            <a:off x="1164511" y="2700326"/>
            <a:ext cx="915635" cy="300082"/>
          </a:xfrm>
          <a:prstGeom prst="rect">
            <a:avLst/>
          </a:prstGeom>
          <a:noFill/>
        </p:spPr>
        <p:txBody>
          <a:bodyPr wrap="none" rtlCol="0">
            <a:spAutoFit/>
          </a:bodyPr>
          <a:lstStyle/>
          <a:p>
            <a:pPr defTabSz="685800">
              <a:defRPr/>
            </a:pPr>
            <a:r>
              <a:rPr lang="en-US" b="1" kern="0" dirty="0">
                <a:solidFill>
                  <a:srgbClr val="0070C0"/>
                </a:solidFill>
                <a:latin typeface="Arial"/>
              </a:rPr>
              <a:t>RPO at Z</a:t>
            </a:r>
            <a:endParaRPr lang="en-150" b="1" kern="0" dirty="0">
              <a:solidFill>
                <a:srgbClr val="0070C0"/>
              </a:solidFill>
              <a:latin typeface="Arial"/>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F42BEDEF-88BA-1A3F-33E5-728046994D8B}"/>
                  </a:ext>
                </a:extLst>
              </p:cNvPr>
              <p:cNvGraphicFramePr>
                <a:graphicFrameLocks noGrp="1"/>
              </p:cNvGraphicFramePr>
              <p:nvPr/>
            </p:nvGraphicFramePr>
            <p:xfrm>
              <a:off x="329514" y="761239"/>
              <a:ext cx="4637291" cy="1485900"/>
            </p:xfrm>
            <a:graphic>
              <a:graphicData uri="http://schemas.openxmlformats.org/drawingml/2006/table">
                <a:tbl>
                  <a:tblPr firstRow="1" bandRow="1">
                    <a:tableStyleId>{E8034E78-7F5D-4C2E-B375-FC64B27BC917}</a:tableStyleId>
                  </a:tblPr>
                  <a:tblGrid>
                    <a:gridCol w="531687">
                      <a:extLst>
                        <a:ext uri="{9D8B030D-6E8A-4147-A177-3AD203B41FA5}">
                          <a16:colId xmlns:a16="http://schemas.microsoft.com/office/drawing/2014/main" val="4252717736"/>
                        </a:ext>
                      </a:extLst>
                    </a:gridCol>
                    <a:gridCol w="1211246">
                      <a:extLst>
                        <a:ext uri="{9D8B030D-6E8A-4147-A177-3AD203B41FA5}">
                          <a16:colId xmlns:a16="http://schemas.microsoft.com/office/drawing/2014/main" val="2544991924"/>
                        </a:ext>
                      </a:extLst>
                    </a:gridCol>
                    <a:gridCol w="1211961">
                      <a:extLst>
                        <a:ext uri="{9D8B030D-6E8A-4147-A177-3AD203B41FA5}">
                          <a16:colId xmlns:a16="http://schemas.microsoft.com/office/drawing/2014/main" val="3221883107"/>
                        </a:ext>
                      </a:extLst>
                    </a:gridCol>
                    <a:gridCol w="1682397">
                      <a:extLst>
                        <a:ext uri="{9D8B030D-6E8A-4147-A177-3AD203B41FA5}">
                          <a16:colId xmlns:a16="http://schemas.microsoft.com/office/drawing/2014/main" val="2010679182"/>
                        </a:ext>
                      </a:extLst>
                    </a:gridCol>
                  </a:tblGrid>
                  <a:tr h="297180">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Energy (GeV)</a:t>
                          </a: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Current (mA)</a:t>
                          </a: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RF voltage (GV)</a:t>
                          </a:r>
                          <a:endParaRPr lang="en-GB" sz="1500" dirty="0"/>
                        </a:p>
                      </a:txBody>
                      <a:tcPr marL="68580" marR="68580" marT="34290" marB="34290"/>
                    </a:tc>
                    <a:extLst>
                      <a:ext uri="{0D108BD9-81ED-4DB2-BD59-A6C34878D82A}">
                        <a16:rowId xmlns:a16="http://schemas.microsoft.com/office/drawing/2014/main" val="3849403144"/>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rgbClr val="C00000"/>
                              </a:solidFill>
                            </a:rPr>
                            <a:t>Z</a:t>
                          </a:r>
                          <a:endParaRPr lang="en-GB" sz="1500"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rgbClr val="C00000"/>
                              </a:solidFill>
                            </a:rPr>
                            <a:t>45.6</a:t>
                          </a:r>
                          <a:endParaRPr lang="en-GB" sz="1500"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rgbClr val="C00000"/>
                              </a:solidFill>
                            </a:rPr>
                            <a:t>1294</a:t>
                          </a:r>
                          <a:endParaRPr lang="en-GB" sz="1500" b="1"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rgbClr val="C00000"/>
                              </a:solidFill>
                            </a:rPr>
                            <a:t>0.079</a:t>
                          </a:r>
                          <a:endParaRPr lang="en-GB" sz="1500" b="1" dirty="0">
                            <a:solidFill>
                              <a:srgbClr val="C00000"/>
                            </a:solidFill>
                          </a:endParaRPr>
                        </a:p>
                      </a:txBody>
                      <a:tcPr marL="68580" marR="68580" marT="34290" marB="34290"/>
                    </a:tc>
                    <a:extLst>
                      <a:ext uri="{0D108BD9-81ED-4DB2-BD59-A6C34878D82A}">
                        <a16:rowId xmlns:a16="http://schemas.microsoft.com/office/drawing/2014/main" val="176597485"/>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W</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80</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135</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1.05</a:t>
                          </a:r>
                          <a:endParaRPr lang="en-GB" sz="1500" dirty="0">
                            <a:solidFill>
                              <a:schemeClr val="tx1"/>
                            </a:solidFill>
                          </a:endParaRPr>
                        </a:p>
                      </a:txBody>
                      <a:tcPr marL="68580" marR="68580" marT="34290" marB="34290"/>
                    </a:tc>
                    <a:extLst>
                      <a:ext uri="{0D108BD9-81ED-4DB2-BD59-A6C34878D82A}">
                        <a16:rowId xmlns:a16="http://schemas.microsoft.com/office/drawing/2014/main" val="2697709237"/>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H</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120</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26.7</a:t>
                          </a:r>
                          <a:endParaRPr lang="en-GB" sz="1500" b="1"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2.1</a:t>
                          </a:r>
                          <a:endParaRPr lang="en-GB" sz="1500" b="1" dirty="0">
                            <a:solidFill>
                              <a:schemeClr val="tx1"/>
                            </a:solidFill>
                          </a:endParaRPr>
                        </a:p>
                      </a:txBody>
                      <a:tcPr marL="68580" marR="68580" marT="34290" marB="34290"/>
                    </a:tc>
                    <a:extLst>
                      <a:ext uri="{0D108BD9-81ED-4DB2-BD59-A6C34878D82A}">
                        <a16:rowId xmlns:a16="http://schemas.microsoft.com/office/drawing/2014/main" val="57657447"/>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m:rPr>
                                    <m:sty m:val="p"/>
                                  </m:rPr>
                                  <a:rPr lang="en-US" sz="1500" b="0" i="0" smtClean="0">
                                    <a:solidFill>
                                      <a:schemeClr val="tx1"/>
                                    </a:solidFill>
                                    <a:latin typeface="Cambria Math" panose="02040503050406030204" pitchFamily="18" charset="0"/>
                                  </a:rPr>
                                  <m:t>t</m:t>
                                </m:r>
                                <m:acc>
                                  <m:accPr>
                                    <m:chr m:val="̅"/>
                                    <m:ctrlPr>
                                      <a:rPr lang="en-US" sz="1500" b="0" i="1" smtClean="0">
                                        <a:solidFill>
                                          <a:schemeClr val="tx1"/>
                                        </a:solidFill>
                                        <a:latin typeface="Cambria Math" panose="02040503050406030204" pitchFamily="18" charset="0"/>
                                      </a:rPr>
                                    </m:ctrlPr>
                                  </m:accPr>
                                  <m:e>
                                    <m:r>
                                      <m:rPr>
                                        <m:sty m:val="p"/>
                                      </m:rPr>
                                      <a:rPr lang="en-US" sz="1500" b="0" i="0" smtClean="0">
                                        <a:solidFill>
                                          <a:schemeClr val="tx1"/>
                                        </a:solidFill>
                                        <a:latin typeface="Cambria Math" panose="02040503050406030204" pitchFamily="18" charset="0"/>
                                      </a:rPr>
                                      <m:t>t</m:t>
                                    </m:r>
                                  </m:e>
                                </m:acc>
                              </m:oMath>
                            </m:oMathPara>
                          </a14:m>
                          <a:endParaRPr lang="en-GB" sz="1500" i="0" dirty="0">
                            <a:solidFill>
                              <a:schemeClr val="tx1"/>
                            </a:solidFill>
                            <a:latin typeface="+mn-lt"/>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182.5</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5</a:t>
                          </a:r>
                          <a:endParaRPr lang="en-GB" sz="1500" b="1"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11.3</a:t>
                          </a:r>
                          <a:endParaRPr lang="en-GB" sz="1500" b="1" dirty="0">
                            <a:solidFill>
                              <a:schemeClr val="tx1"/>
                            </a:solidFill>
                          </a:endParaRPr>
                        </a:p>
                      </a:txBody>
                      <a:tcPr marL="68580" marR="68580" marT="34290" marB="34290"/>
                    </a:tc>
                    <a:extLst>
                      <a:ext uri="{0D108BD9-81ED-4DB2-BD59-A6C34878D82A}">
                        <a16:rowId xmlns:a16="http://schemas.microsoft.com/office/drawing/2014/main" val="1210711549"/>
                      </a:ext>
                    </a:extLst>
                  </a:tr>
                </a:tbl>
              </a:graphicData>
            </a:graphic>
          </p:graphicFrame>
        </mc:Choice>
        <mc:Fallback xmlns="">
          <p:graphicFrame>
            <p:nvGraphicFramePr>
              <p:cNvPr id="2" name="Table 1">
                <a:extLst>
                  <a:ext uri="{FF2B5EF4-FFF2-40B4-BE49-F238E27FC236}">
                    <a16:creationId xmlns:a16="http://schemas.microsoft.com/office/drawing/2014/main" id="{F42BEDEF-88BA-1A3F-33E5-728046994D8B}"/>
                  </a:ext>
                </a:extLst>
              </p:cNvPr>
              <p:cNvGraphicFramePr>
                <a:graphicFrameLocks noGrp="1"/>
              </p:cNvGraphicFramePr>
              <p:nvPr/>
            </p:nvGraphicFramePr>
            <p:xfrm>
              <a:off x="329514" y="761239"/>
              <a:ext cx="4637291" cy="1485900"/>
            </p:xfrm>
            <a:graphic>
              <a:graphicData uri="http://schemas.openxmlformats.org/drawingml/2006/table">
                <a:tbl>
                  <a:tblPr firstRow="1" bandRow="1">
                    <a:tableStyleId>{E8034E78-7F5D-4C2E-B375-FC64B27BC917}</a:tableStyleId>
                  </a:tblPr>
                  <a:tblGrid>
                    <a:gridCol w="531687">
                      <a:extLst>
                        <a:ext uri="{9D8B030D-6E8A-4147-A177-3AD203B41FA5}">
                          <a16:colId xmlns:a16="http://schemas.microsoft.com/office/drawing/2014/main" val="4252717736"/>
                        </a:ext>
                      </a:extLst>
                    </a:gridCol>
                    <a:gridCol w="1211246">
                      <a:extLst>
                        <a:ext uri="{9D8B030D-6E8A-4147-A177-3AD203B41FA5}">
                          <a16:colId xmlns:a16="http://schemas.microsoft.com/office/drawing/2014/main" val="2544991924"/>
                        </a:ext>
                      </a:extLst>
                    </a:gridCol>
                    <a:gridCol w="1211961">
                      <a:extLst>
                        <a:ext uri="{9D8B030D-6E8A-4147-A177-3AD203B41FA5}">
                          <a16:colId xmlns:a16="http://schemas.microsoft.com/office/drawing/2014/main" val="3221883107"/>
                        </a:ext>
                      </a:extLst>
                    </a:gridCol>
                    <a:gridCol w="1682397">
                      <a:extLst>
                        <a:ext uri="{9D8B030D-6E8A-4147-A177-3AD203B41FA5}">
                          <a16:colId xmlns:a16="http://schemas.microsoft.com/office/drawing/2014/main" val="2010679182"/>
                        </a:ext>
                      </a:extLst>
                    </a:gridCol>
                  </a:tblGrid>
                  <a:tr h="297180">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Energy (GeV)</a:t>
                          </a: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Current (mA)</a:t>
                          </a:r>
                          <a:endParaRPr lang="en-GB" sz="1500" dirty="0"/>
                        </a:p>
                      </a:txBody>
                      <a:tcPr marL="68580" marR="68580" marT="34290" marB="34290"/>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500" dirty="0"/>
                            <a:t>RF voltage (GV)</a:t>
                          </a:r>
                          <a:endParaRPr lang="en-GB" sz="1500" dirty="0"/>
                        </a:p>
                      </a:txBody>
                      <a:tcPr marL="68580" marR="68580" marT="34290" marB="34290"/>
                    </a:tc>
                    <a:extLst>
                      <a:ext uri="{0D108BD9-81ED-4DB2-BD59-A6C34878D82A}">
                        <a16:rowId xmlns:a16="http://schemas.microsoft.com/office/drawing/2014/main" val="3849403144"/>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rgbClr val="C00000"/>
                              </a:solidFill>
                            </a:rPr>
                            <a:t>Z</a:t>
                          </a:r>
                          <a:endParaRPr lang="en-GB" sz="1500"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rgbClr val="C00000"/>
                              </a:solidFill>
                            </a:rPr>
                            <a:t>45.6</a:t>
                          </a:r>
                          <a:endParaRPr lang="en-GB" sz="1500"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rgbClr val="C00000"/>
                              </a:solidFill>
                            </a:rPr>
                            <a:t>1294</a:t>
                          </a:r>
                          <a:endParaRPr lang="en-GB" sz="1500" b="1" dirty="0">
                            <a:solidFill>
                              <a:srgbClr val="C00000"/>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rgbClr val="C00000"/>
                              </a:solidFill>
                            </a:rPr>
                            <a:t>0.079</a:t>
                          </a:r>
                          <a:endParaRPr lang="en-GB" sz="1500" b="1" dirty="0">
                            <a:solidFill>
                              <a:srgbClr val="C00000"/>
                            </a:solidFill>
                          </a:endParaRPr>
                        </a:p>
                      </a:txBody>
                      <a:tcPr marL="68580" marR="68580" marT="34290" marB="34290"/>
                    </a:tc>
                    <a:extLst>
                      <a:ext uri="{0D108BD9-81ED-4DB2-BD59-A6C34878D82A}">
                        <a16:rowId xmlns:a16="http://schemas.microsoft.com/office/drawing/2014/main" val="176597485"/>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W</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80</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135</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1.05</a:t>
                          </a:r>
                          <a:endParaRPr lang="en-GB" sz="1500" dirty="0">
                            <a:solidFill>
                              <a:schemeClr val="tx1"/>
                            </a:solidFill>
                          </a:endParaRPr>
                        </a:p>
                      </a:txBody>
                      <a:tcPr marL="68580" marR="68580" marT="34290" marB="34290"/>
                    </a:tc>
                    <a:extLst>
                      <a:ext uri="{0D108BD9-81ED-4DB2-BD59-A6C34878D82A}">
                        <a16:rowId xmlns:a16="http://schemas.microsoft.com/office/drawing/2014/main" val="2697709237"/>
                      </a:ext>
                    </a:extLst>
                  </a:tr>
                  <a:tr h="29718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H</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120</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26.7</a:t>
                          </a:r>
                          <a:endParaRPr lang="en-GB" sz="1500" b="1"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2.1</a:t>
                          </a:r>
                          <a:endParaRPr lang="en-GB" sz="1500" b="1" dirty="0">
                            <a:solidFill>
                              <a:schemeClr val="tx1"/>
                            </a:solidFill>
                          </a:endParaRPr>
                        </a:p>
                      </a:txBody>
                      <a:tcPr marL="68580" marR="68580" marT="34290" marB="34290"/>
                    </a:tc>
                    <a:extLst>
                      <a:ext uri="{0D108BD9-81ED-4DB2-BD59-A6C34878D82A}">
                        <a16:rowId xmlns:a16="http://schemas.microsoft.com/office/drawing/2014/main" val="57657447"/>
                      </a:ext>
                    </a:extLst>
                  </a:tr>
                  <a:tr h="297180">
                    <a:tc>
                      <a:txBody>
                        <a:bodyPr/>
                        <a:lstStyle/>
                        <a:p>
                          <a:endParaRPr lang="en-US"/>
                        </a:p>
                      </a:txBody>
                      <a:tcPr marL="68580" marR="68580" marT="34290" marB="34290">
                        <a:blipFill>
                          <a:blip r:embed="rId5"/>
                          <a:stretch>
                            <a:fillRect t="-406122" r="-777011" b="-24490"/>
                          </a:stretch>
                        </a:blip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dirty="0">
                              <a:solidFill>
                                <a:schemeClr val="tx1"/>
                              </a:solidFill>
                            </a:rPr>
                            <a:t>182.5</a:t>
                          </a:r>
                          <a:endParaRPr lang="en-GB" sz="1500"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5</a:t>
                          </a:r>
                          <a:endParaRPr lang="en-GB" sz="1500" b="1" dirty="0">
                            <a:solidFill>
                              <a:schemeClr val="tx1"/>
                            </a:solidFill>
                          </a:endParaRPr>
                        </a:p>
                      </a:txBody>
                      <a:tcPr marL="68580" marR="68580" marT="34290" marB="34290"/>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500" b="1" dirty="0">
                              <a:solidFill>
                                <a:schemeClr val="tx1"/>
                              </a:solidFill>
                            </a:rPr>
                            <a:t>11.3</a:t>
                          </a:r>
                          <a:endParaRPr lang="en-GB" sz="1500" b="1" dirty="0">
                            <a:solidFill>
                              <a:schemeClr val="tx1"/>
                            </a:solidFill>
                          </a:endParaRPr>
                        </a:p>
                      </a:txBody>
                      <a:tcPr marL="68580" marR="68580" marT="34290" marB="34290"/>
                    </a:tc>
                    <a:extLst>
                      <a:ext uri="{0D108BD9-81ED-4DB2-BD59-A6C34878D82A}">
                        <a16:rowId xmlns:a16="http://schemas.microsoft.com/office/drawing/2014/main" val="1210711549"/>
                      </a:ext>
                    </a:extLst>
                  </a:tr>
                </a:tbl>
              </a:graphicData>
            </a:graphic>
          </p:graphicFrame>
        </mc:Fallback>
      </mc:AlternateContent>
      <p:sp>
        <p:nvSpPr>
          <p:cNvPr id="4" name="TextBox 3">
            <a:extLst>
              <a:ext uri="{FF2B5EF4-FFF2-40B4-BE49-F238E27FC236}">
                <a16:creationId xmlns:a16="http://schemas.microsoft.com/office/drawing/2014/main" id="{AFD06D6E-A67C-33A4-5047-6664AECC19B9}"/>
              </a:ext>
            </a:extLst>
          </p:cNvPr>
          <p:cNvSpPr txBox="1"/>
          <p:nvPr/>
        </p:nvSpPr>
        <p:spPr>
          <a:xfrm>
            <a:off x="248851" y="308052"/>
            <a:ext cx="4884671" cy="461665"/>
          </a:xfrm>
          <a:prstGeom prst="rect">
            <a:avLst/>
          </a:prstGeom>
          <a:noFill/>
        </p:spPr>
        <p:txBody>
          <a:bodyPr wrap="none" rtlCol="0">
            <a:spAutoFit/>
          </a:bodyPr>
          <a:lstStyle/>
          <a:p>
            <a:pPr defTabSz="685800"/>
            <a:r>
              <a:rPr lang="en-US" sz="2400" b="1" dirty="0">
                <a:solidFill>
                  <a:srgbClr val="0F124A"/>
                </a:solidFill>
                <a:latin typeface="Arial"/>
              </a:rPr>
              <a:t>FCC-ee different running modes</a:t>
            </a:r>
            <a:endParaRPr lang="en-GB" sz="2400" b="1" dirty="0">
              <a:solidFill>
                <a:srgbClr val="0F124A"/>
              </a:solidFill>
              <a:latin typeface="Arial"/>
            </a:endParaRPr>
          </a:p>
        </p:txBody>
      </p:sp>
      <p:sp>
        <p:nvSpPr>
          <p:cNvPr id="21" name="TextBox 20">
            <a:extLst>
              <a:ext uri="{FF2B5EF4-FFF2-40B4-BE49-F238E27FC236}">
                <a16:creationId xmlns:a16="http://schemas.microsoft.com/office/drawing/2014/main" id="{05547123-8EF6-8B00-05E6-9177FDFE20FE}"/>
              </a:ext>
            </a:extLst>
          </p:cNvPr>
          <p:cNvSpPr txBox="1"/>
          <p:nvPr/>
        </p:nvSpPr>
        <p:spPr>
          <a:xfrm>
            <a:off x="5214185" y="413617"/>
            <a:ext cx="3754232" cy="1938992"/>
          </a:xfrm>
          <a:prstGeom prst="rect">
            <a:avLst/>
          </a:prstGeom>
          <a:noFill/>
        </p:spPr>
        <p:txBody>
          <a:bodyPr wrap="square">
            <a:spAutoFit/>
          </a:bodyPr>
          <a:lstStyle/>
          <a:p>
            <a:pPr defTabSz="685800">
              <a:defRPr/>
            </a:pPr>
            <a:r>
              <a:rPr lang="en-US" sz="1500" dirty="0">
                <a:solidFill>
                  <a:prstClr val="black"/>
                </a:solidFill>
                <a:latin typeface="Arial" panose="020B0604020202020204"/>
              </a:rPr>
              <a:t>Reverse phase operation (RPO) mode allows increasing RF cavity voltage </a:t>
            </a:r>
            <a:r>
              <a:rPr lang="en-US" sz="1500" dirty="0">
                <a:solidFill>
                  <a:srgbClr val="0070C0"/>
                </a:solidFill>
                <a:latin typeface="Arial" panose="020B0604020202020204"/>
              </a:rPr>
              <a:t>(Y. Morita et al., SRF, 2009)</a:t>
            </a:r>
          </a:p>
          <a:p>
            <a:pPr marL="257175" indent="-257175" defTabSz="685800">
              <a:buFontTx/>
              <a:buChar char="-"/>
              <a:defRPr/>
            </a:pPr>
            <a:r>
              <a:rPr lang="en-US" sz="1500" dirty="0">
                <a:solidFill>
                  <a:prstClr val="black"/>
                </a:solidFill>
                <a:latin typeface="Arial" panose="020B0604020202020204"/>
              </a:rPr>
              <a:t>Experimentally verified with high beam loading in </a:t>
            </a:r>
            <a:r>
              <a:rPr lang="en-US" sz="1500" b="1" dirty="0">
                <a:solidFill>
                  <a:prstClr val="black"/>
                </a:solidFill>
                <a:latin typeface="Arial" panose="020B0604020202020204"/>
              </a:rPr>
              <a:t>KEKB</a:t>
            </a:r>
            <a:r>
              <a:rPr lang="en-US" sz="1500" dirty="0">
                <a:solidFill>
                  <a:prstClr val="black"/>
                </a:solidFill>
                <a:latin typeface="Arial" panose="020B0604020202020204"/>
              </a:rPr>
              <a:t> </a:t>
            </a:r>
            <a:r>
              <a:rPr lang="en-US" sz="1500" dirty="0">
                <a:solidFill>
                  <a:srgbClr val="0070C0"/>
                </a:solidFill>
                <a:latin typeface="Arial" panose="020B0604020202020204"/>
              </a:rPr>
              <a:t>(Y. Morita et al., IPAC, 2010)</a:t>
            </a:r>
            <a:endParaRPr lang="en-US" sz="1500" dirty="0">
              <a:solidFill>
                <a:prstClr val="black"/>
              </a:solidFill>
              <a:latin typeface="Arial" panose="020B0604020202020204"/>
            </a:endParaRPr>
          </a:p>
          <a:p>
            <a:pPr marL="257175" indent="-257175" defTabSz="685800">
              <a:buFontTx/>
              <a:buChar char="-"/>
              <a:defRPr/>
            </a:pPr>
            <a:r>
              <a:rPr lang="en-US" sz="1500" dirty="0">
                <a:solidFill>
                  <a:prstClr val="black"/>
                </a:solidFill>
                <a:latin typeface="Arial" panose="020B0604020202020204"/>
              </a:rPr>
              <a:t>Baseline solution for </a:t>
            </a:r>
            <a:r>
              <a:rPr lang="en-US" sz="1500" b="1" dirty="0">
                <a:solidFill>
                  <a:prstClr val="black"/>
                </a:solidFill>
                <a:latin typeface="Arial" panose="020B0604020202020204"/>
              </a:rPr>
              <a:t>EIC ESR </a:t>
            </a:r>
            <a:r>
              <a:rPr lang="en-US" sz="1500" dirty="0">
                <a:solidFill>
                  <a:srgbClr val="0070C0"/>
                </a:solidFill>
                <a:latin typeface="Arial" panose="020B0604020202020204"/>
              </a:rPr>
              <a:t>(e.g., J. Guo et al., IPAC, 2022)</a:t>
            </a:r>
            <a:r>
              <a:rPr lang="en-US" sz="1500" dirty="0">
                <a:solidFill>
                  <a:prstClr val="black"/>
                </a:solidFill>
                <a:latin typeface="Arial" panose="020B0604020202020204"/>
              </a:rPr>
              <a:t> </a:t>
            </a:r>
          </a:p>
        </p:txBody>
      </p:sp>
      <p:pic>
        <p:nvPicPr>
          <p:cNvPr id="22" name="Picture 21">
            <a:extLst>
              <a:ext uri="{FF2B5EF4-FFF2-40B4-BE49-F238E27FC236}">
                <a16:creationId xmlns:a16="http://schemas.microsoft.com/office/drawing/2014/main" id="{C63CEFFD-6ADF-ED82-AAD6-1B9D6139B4D9}"/>
              </a:ext>
            </a:extLst>
          </p:cNvPr>
          <p:cNvPicPr>
            <a:picLocks noChangeAspect="1"/>
          </p:cNvPicPr>
          <p:nvPr/>
        </p:nvPicPr>
        <p:blipFill>
          <a:blip r:embed="rId6"/>
          <a:srcRect t="16972" b="19285"/>
          <a:stretch/>
        </p:blipFill>
        <p:spPr>
          <a:xfrm>
            <a:off x="8623551" y="-38197"/>
            <a:ext cx="543195" cy="346249"/>
          </a:xfrm>
          <a:prstGeom prst="rect">
            <a:avLst/>
          </a:prstGeom>
        </p:spPr>
      </p:pic>
    </p:spTree>
    <p:extLst>
      <p:ext uri="{BB962C8B-B14F-4D97-AF65-F5344CB8AC3E}">
        <p14:creationId xmlns:p14="http://schemas.microsoft.com/office/powerpoint/2010/main" val="158957202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33873043" name="Title 6"/>
          <p:cNvSpPr>
            <a:spLocks noGrp="1"/>
          </p:cNvSpPr>
          <p:nvPr>
            <p:ph type="title"/>
          </p:nvPr>
        </p:nvSpPr>
        <p:spPr bwMode="auto">
          <a:xfrm>
            <a:off x="442800" y="450799"/>
            <a:ext cx="8263350" cy="804067"/>
          </a:xfrm>
        </p:spPr>
        <p:txBody>
          <a:bodyPr/>
          <a:lstStyle/>
          <a:p>
            <a:pPr>
              <a:defRPr/>
            </a:pPr>
            <a:r>
              <a:rPr lang="en-US" sz="2800" dirty="0">
                <a:latin typeface="Arial"/>
                <a:ea typeface="Arial"/>
                <a:cs typeface="Arial"/>
              </a:rPr>
              <a:t>400 MHz system – collider Z, W, ZH</a:t>
            </a:r>
            <a:endParaRPr sz="2800" dirty="0"/>
          </a:p>
        </p:txBody>
      </p:sp>
      <p:sp>
        <p:nvSpPr>
          <p:cNvPr id="659066007" name="Slide Number Placeholder 12"/>
          <p:cNvSpPr>
            <a:spLocks noGrp="1"/>
          </p:cNvSpPr>
          <p:nvPr>
            <p:ph type="sldNum" sz="quarter" idx="12"/>
          </p:nvPr>
        </p:nvSpPr>
        <p:spPr bwMode="auto"/>
        <p:txBody>
          <a:bodyPr/>
          <a:lstStyle/>
          <a:p>
            <a:pPr>
              <a:defRPr/>
            </a:pPr>
            <a:fld id="{99B44153-7CC1-EF00-5D25-2780AE579F83}" type="slidenum">
              <a:rPr lang="en-US"/>
              <a:t>26</a:t>
            </a:fld>
            <a:endParaRPr lang="en-US"/>
          </a:p>
        </p:txBody>
      </p:sp>
      <p:pic>
        <p:nvPicPr>
          <p:cNvPr id="1935506921" name="Picture 4"/>
          <p:cNvPicPr>
            <a:picLocks noChangeAspect="1"/>
          </p:cNvPicPr>
          <p:nvPr/>
        </p:nvPicPr>
        <p:blipFill>
          <a:blip r:embed="rId3"/>
          <a:stretch/>
        </p:blipFill>
        <p:spPr bwMode="auto">
          <a:xfrm>
            <a:off x="281352" y="1392621"/>
            <a:ext cx="1758462" cy="1128284"/>
          </a:xfrm>
          <a:prstGeom prst="rect">
            <a:avLst/>
          </a:prstGeom>
        </p:spPr>
      </p:pic>
      <p:sp>
        <p:nvSpPr>
          <p:cNvPr id="849734353" name="Rectangle 5"/>
          <p:cNvSpPr/>
          <p:nvPr/>
        </p:nvSpPr>
        <p:spPr bwMode="auto">
          <a:xfrm>
            <a:off x="1890672" y="2066461"/>
            <a:ext cx="874451"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264</a:t>
            </a:r>
            <a:endParaRPr lang="en-GB" sz="1200" b="1">
              <a:ln w="0"/>
              <a:solidFill>
                <a:srgbClr val="FF0000"/>
              </a:solidFill>
              <a:latin typeface="Verdana"/>
              <a:ea typeface="Verdana"/>
            </a:endParaRPr>
          </a:p>
        </p:txBody>
      </p:sp>
      <p:sp>
        <p:nvSpPr>
          <p:cNvPr id="1624933324" name="Rectangle 10"/>
          <p:cNvSpPr/>
          <p:nvPr/>
        </p:nvSpPr>
        <p:spPr bwMode="auto">
          <a:xfrm>
            <a:off x="87161" y="2976021"/>
            <a:ext cx="2902493" cy="1384995"/>
          </a:xfrm>
          <a:prstGeom prst="rect">
            <a:avLst/>
          </a:prstGeom>
        </p:spPr>
        <p:txBody>
          <a:bodyPr wrap="square">
            <a:spAutoFit/>
          </a:bodyPr>
          <a:lstStyle/>
          <a:p>
            <a:pPr>
              <a:defRPr/>
            </a:pPr>
            <a:r>
              <a:rPr lang="en-GB" sz="1200" b="1" u="sng" dirty="0">
                <a:latin typeface="Verdana"/>
                <a:ea typeface="Verdana"/>
              </a:rPr>
              <a:t>Superconducting elliptical cavity</a:t>
            </a:r>
            <a:endParaRPr sz="1200" dirty="0"/>
          </a:p>
          <a:p>
            <a:pPr marL="285742" indent="-285742">
              <a:buFont typeface="Wingdings"/>
              <a:buChar char="§"/>
              <a:defRPr/>
            </a:pPr>
            <a:r>
              <a:rPr lang="en-GB" sz="1200" dirty="0">
                <a:latin typeface="Verdana"/>
                <a:ea typeface="Verdana"/>
              </a:rPr>
              <a:t>400 MHz, 2-cell</a:t>
            </a:r>
            <a:endParaRPr sz="1200" dirty="0"/>
          </a:p>
          <a:p>
            <a:pPr marL="285742" indent="-285742">
              <a:buFont typeface="Wingdings"/>
              <a:buChar char="§"/>
              <a:defRPr/>
            </a:pPr>
            <a:r>
              <a:rPr lang="en-GB" sz="1200" dirty="0">
                <a:latin typeface="Verdana"/>
                <a:ea typeface="Verdana"/>
              </a:rPr>
              <a:t>1.5 m. long</a:t>
            </a:r>
            <a:endParaRPr sz="1200" dirty="0"/>
          </a:p>
          <a:p>
            <a:pPr marL="285742" indent="-285742">
              <a:buFont typeface="Wingdings"/>
              <a:buChar char="§"/>
              <a:defRPr/>
            </a:pPr>
            <a:r>
              <a:rPr lang="en-GB" sz="1200" dirty="0">
                <a:latin typeface="Verdana"/>
                <a:ea typeface="Verdana"/>
              </a:rPr>
              <a:t>Electropolished and seamless RF surface</a:t>
            </a:r>
            <a:endParaRPr sz="1200" dirty="0"/>
          </a:p>
          <a:p>
            <a:pPr marL="285742" indent="-285742">
              <a:buFont typeface="Wingdings"/>
              <a:buChar char="§"/>
              <a:defRPr/>
            </a:pPr>
            <a:r>
              <a:rPr lang="en-GB" sz="1200" dirty="0">
                <a:latin typeface="Verdana"/>
                <a:ea typeface="Verdana"/>
              </a:rPr>
              <a:t>Niobium thin film with </a:t>
            </a:r>
            <a:r>
              <a:rPr lang="en-GB" sz="1200" dirty="0" err="1">
                <a:latin typeface="Verdana"/>
                <a:ea typeface="Verdana"/>
              </a:rPr>
              <a:t>HiPIMS</a:t>
            </a:r>
            <a:endParaRPr sz="1200" dirty="0"/>
          </a:p>
        </p:txBody>
      </p:sp>
      <p:pic>
        <p:nvPicPr>
          <p:cNvPr id="1041020321" name="Picture 6"/>
          <p:cNvPicPr>
            <a:picLocks noChangeAspect="1"/>
          </p:cNvPicPr>
          <p:nvPr/>
        </p:nvPicPr>
        <p:blipFill>
          <a:blip r:embed="rId4">
            <a:clrChange>
              <a:clrFrom>
                <a:srgbClr val="FFFFFF"/>
              </a:clrFrom>
              <a:clrTo>
                <a:srgbClr val="FFFFFF">
                  <a:alpha val="0"/>
                </a:srgbClr>
              </a:clrTo>
            </a:clrChange>
          </a:blip>
          <a:stretch/>
        </p:blipFill>
        <p:spPr bwMode="auto">
          <a:xfrm>
            <a:off x="2787161" y="1027894"/>
            <a:ext cx="3876699" cy="1750463"/>
          </a:xfrm>
          <a:prstGeom prst="rect">
            <a:avLst/>
          </a:prstGeom>
        </p:spPr>
      </p:pic>
      <p:sp>
        <p:nvSpPr>
          <p:cNvPr id="688851160" name="Rectangle 7"/>
          <p:cNvSpPr/>
          <p:nvPr/>
        </p:nvSpPr>
        <p:spPr bwMode="auto">
          <a:xfrm>
            <a:off x="4609978" y="2486072"/>
            <a:ext cx="874451"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66</a:t>
            </a:r>
            <a:endParaRPr lang="en-GB" sz="1200" b="1">
              <a:ln w="0"/>
              <a:solidFill>
                <a:srgbClr val="FF0000"/>
              </a:solidFill>
              <a:latin typeface="Verdana"/>
              <a:ea typeface="Verdana"/>
            </a:endParaRPr>
          </a:p>
        </p:txBody>
      </p:sp>
      <p:sp>
        <p:nvSpPr>
          <p:cNvPr id="672857508" name="Rectangle 9"/>
          <p:cNvSpPr/>
          <p:nvPr/>
        </p:nvSpPr>
        <p:spPr bwMode="auto">
          <a:xfrm>
            <a:off x="2917943" y="2976021"/>
            <a:ext cx="3308654" cy="1384995"/>
          </a:xfrm>
          <a:prstGeom prst="rect">
            <a:avLst/>
          </a:prstGeom>
        </p:spPr>
        <p:txBody>
          <a:bodyPr wrap="square">
            <a:spAutoFit/>
          </a:bodyPr>
          <a:lstStyle/>
          <a:p>
            <a:pPr>
              <a:defRPr/>
            </a:pPr>
            <a:r>
              <a:rPr lang="en-GB" sz="1200" b="1" u="sng" dirty="0">
                <a:latin typeface="Verdana"/>
                <a:ea typeface="Verdana"/>
              </a:rPr>
              <a:t>Cryomodule</a:t>
            </a:r>
            <a:endParaRPr sz="1200" dirty="0"/>
          </a:p>
          <a:p>
            <a:pPr marL="285742" indent="-285742">
              <a:buFont typeface="Wingdings"/>
              <a:buChar char="§"/>
              <a:defRPr/>
            </a:pPr>
            <a:r>
              <a:rPr lang="en-GB" sz="1200" dirty="0">
                <a:latin typeface="Verdana"/>
                <a:ea typeface="Verdana"/>
              </a:rPr>
              <a:t>Segmented design, 4 cavities</a:t>
            </a:r>
            <a:endParaRPr sz="1200" dirty="0"/>
          </a:p>
          <a:p>
            <a:pPr marL="285742" indent="-285742">
              <a:buFont typeface="Wingdings"/>
              <a:buChar char="§"/>
              <a:defRPr/>
            </a:pPr>
            <a:r>
              <a:rPr lang="en-GB" sz="1200" dirty="0">
                <a:latin typeface="Verdana"/>
                <a:ea typeface="Verdana"/>
              </a:rPr>
              <a:t>Vertical FPC, HOM damping and extraction </a:t>
            </a:r>
            <a:endParaRPr sz="1200" dirty="0"/>
          </a:p>
          <a:p>
            <a:pPr marL="285742" indent="-285742">
              <a:buFont typeface="Wingdings"/>
              <a:buChar char="§"/>
              <a:defRPr/>
            </a:pPr>
            <a:r>
              <a:rPr lang="en-GB" sz="1200" dirty="0">
                <a:latin typeface="Verdana"/>
                <a:ea typeface="Verdana"/>
              </a:rPr>
              <a:t>Frequency tuning system </a:t>
            </a:r>
            <a:endParaRPr sz="1200" dirty="0"/>
          </a:p>
          <a:p>
            <a:pPr marL="285742" indent="-285742">
              <a:buFont typeface="Wingdings"/>
              <a:buChar char="§"/>
              <a:defRPr/>
            </a:pPr>
            <a:r>
              <a:rPr lang="en-GB" sz="1200" dirty="0">
                <a:latin typeface="Verdana"/>
                <a:ea typeface="Verdana"/>
              </a:rPr>
              <a:t>Thermal and magnetic shielding</a:t>
            </a:r>
            <a:endParaRPr sz="1200" dirty="0"/>
          </a:p>
          <a:p>
            <a:pPr>
              <a:defRPr/>
            </a:pPr>
            <a:endParaRPr lang="en-GB" sz="1200" dirty="0">
              <a:latin typeface="Verdana"/>
              <a:ea typeface="Verdana"/>
            </a:endParaRPr>
          </a:p>
        </p:txBody>
      </p:sp>
      <p:sp>
        <p:nvSpPr>
          <p:cNvPr id="1742767141" name="TextBox 12"/>
          <p:cNvSpPr txBox="1"/>
          <p:nvPr/>
        </p:nvSpPr>
        <p:spPr bwMode="auto">
          <a:xfrm>
            <a:off x="6594327" y="3056205"/>
            <a:ext cx="1998822" cy="1015663"/>
          </a:xfrm>
          <a:prstGeom prst="rect">
            <a:avLst/>
          </a:prstGeom>
        </p:spPr>
        <p:txBody>
          <a:bodyPr wrap="square">
            <a:spAutoFit/>
          </a:bodyPr>
          <a:lstStyle>
            <a:defPPr>
              <a:defRPr lang="de-DE"/>
            </a:defPPr>
            <a:lvl1pPr marL="285750" indent="-285750">
              <a:buFont typeface="Wingdings"/>
              <a:buChar char="§"/>
              <a:defRPr sz="1800"/>
            </a:lvl1pPr>
            <a:lvl2pPr marL="243000" indent="-243000" defTabSz="685800">
              <a:lnSpc>
                <a:spcPts val="1387"/>
              </a:lnSpc>
              <a:spcBef>
                <a:spcPts val="0"/>
              </a:spcBef>
              <a:buFont typeface="Arial"/>
              <a:buChar char="•"/>
              <a:defRPr sz="1200"/>
            </a:lvl2pPr>
            <a:lvl3pPr marL="486000" indent="-243000" defTabSz="685800">
              <a:lnSpc>
                <a:spcPts val="1387"/>
              </a:lnSpc>
              <a:spcBef>
                <a:spcPts val="0"/>
              </a:spcBef>
              <a:buSzPct val="100000"/>
              <a:buFont typeface="Arial"/>
              <a:buChar char="•"/>
              <a:defRPr sz="1200"/>
            </a:lvl3pPr>
            <a:lvl4pPr marL="729000" indent="-243000" defTabSz="685800">
              <a:lnSpc>
                <a:spcPts val="1387"/>
              </a:lnSpc>
              <a:spcBef>
                <a:spcPts val="0"/>
              </a:spcBef>
              <a:buSzPct val="100000"/>
              <a:buFont typeface="Arial"/>
              <a:buChar char="•"/>
              <a:defRPr sz="1200"/>
            </a:lvl4pPr>
            <a:lvl5pPr marL="972000" indent="-243000" defTabSz="685800">
              <a:lnSpc>
                <a:spcPts val="1387"/>
              </a:lnSpc>
              <a:spcBef>
                <a:spcPts val="0"/>
              </a:spcBef>
              <a:buSzPct val="100000"/>
              <a:buFont typeface="Arial"/>
              <a:buChar char="•"/>
              <a:defRPr sz="1200"/>
            </a:lvl5pPr>
            <a:lvl6pPr marL="1885950" indent="-171450" defTabSz="685800">
              <a:lnSpc>
                <a:spcPct val="90000"/>
              </a:lnSpc>
              <a:spcBef>
                <a:spcPts val="374"/>
              </a:spcBef>
              <a:buFont typeface="Arial"/>
              <a:buChar char="•"/>
            </a:lvl6pPr>
            <a:lvl7pPr marL="2228850" indent="-171450" defTabSz="685800">
              <a:lnSpc>
                <a:spcPct val="90000"/>
              </a:lnSpc>
              <a:spcBef>
                <a:spcPts val="374"/>
              </a:spcBef>
              <a:buFont typeface="Arial"/>
              <a:buChar char="•"/>
            </a:lvl7pPr>
            <a:lvl8pPr marL="2571750" indent="-171450" defTabSz="685800">
              <a:lnSpc>
                <a:spcPct val="90000"/>
              </a:lnSpc>
              <a:spcBef>
                <a:spcPts val="374"/>
              </a:spcBef>
              <a:buFont typeface="Arial"/>
              <a:buChar char="•"/>
            </a:lvl8pPr>
            <a:lvl9pPr marL="2914650" indent="-171450" defTabSz="685800">
              <a:lnSpc>
                <a:spcPct val="90000"/>
              </a:lnSpc>
              <a:spcBef>
                <a:spcPts val="374"/>
              </a:spcBef>
              <a:buFont typeface="Arial"/>
              <a:buChar char="•"/>
            </a:lvl9pPr>
          </a:lstStyle>
          <a:p>
            <a:pPr marL="0" indent="0">
              <a:buNone/>
              <a:defRPr/>
            </a:pPr>
            <a:r>
              <a:rPr lang="en-US" sz="1200" b="1" u="sng" dirty="0">
                <a:latin typeface="Verdana"/>
                <a:ea typeface="Verdana"/>
              </a:rPr>
              <a:t>Multibeam Tristron</a:t>
            </a:r>
            <a:endParaRPr sz="1200" dirty="0"/>
          </a:p>
          <a:p>
            <a:pPr>
              <a:defRPr/>
            </a:pPr>
            <a:r>
              <a:rPr lang="en-US" sz="1200" b="1" dirty="0">
                <a:latin typeface="Verdana"/>
                <a:ea typeface="Verdana"/>
              </a:rPr>
              <a:t>400 MHz</a:t>
            </a:r>
            <a:endParaRPr sz="1200" dirty="0"/>
          </a:p>
          <a:p>
            <a:pPr>
              <a:defRPr/>
            </a:pPr>
            <a:r>
              <a:rPr lang="en-US" sz="1200" dirty="0">
                <a:latin typeface="Verdana"/>
                <a:ea typeface="Verdana"/>
              </a:rPr>
              <a:t>46 kV</a:t>
            </a:r>
            <a:endParaRPr sz="1200" dirty="0"/>
          </a:p>
          <a:p>
            <a:pPr>
              <a:defRPr/>
            </a:pPr>
            <a:r>
              <a:rPr lang="en-US" sz="1200" dirty="0">
                <a:latin typeface="Verdana"/>
                <a:ea typeface="Verdana"/>
              </a:rPr>
              <a:t>500 kW, CW</a:t>
            </a:r>
            <a:endParaRPr sz="1200" dirty="0"/>
          </a:p>
          <a:p>
            <a:pPr marL="214313" indent="-214313">
              <a:defRPr/>
            </a:pPr>
            <a:r>
              <a:rPr lang="en-US" sz="1200" dirty="0">
                <a:latin typeface="Verdana"/>
                <a:ea typeface="Verdana"/>
                <a:cs typeface="Verdana"/>
              </a:rPr>
              <a:t>~ 90% efficiency</a:t>
            </a:r>
            <a:endParaRPr sz="1200" dirty="0"/>
          </a:p>
        </p:txBody>
      </p:sp>
      <p:sp>
        <p:nvSpPr>
          <p:cNvPr id="1164339008" name="Rectangle 13"/>
          <p:cNvSpPr/>
          <p:nvPr/>
        </p:nvSpPr>
        <p:spPr bwMode="auto">
          <a:xfrm>
            <a:off x="8070192" y="2718576"/>
            <a:ext cx="874451"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264</a:t>
            </a:r>
            <a:endParaRPr lang="en-GB" sz="1200" b="1">
              <a:ln w="0"/>
              <a:solidFill>
                <a:srgbClr val="FF0000"/>
              </a:solidFill>
              <a:latin typeface="Verdana"/>
              <a:ea typeface="Verdana"/>
            </a:endParaRPr>
          </a:p>
        </p:txBody>
      </p:sp>
      <p:pic>
        <p:nvPicPr>
          <p:cNvPr id="1229207118" name="Picture 19" descr="A drawing of a machine&#10;&#10;Description automatically generated"/>
          <p:cNvPicPr>
            <a:picLocks noChangeAspect="1"/>
          </p:cNvPicPr>
          <p:nvPr/>
        </p:nvPicPr>
        <p:blipFill>
          <a:blip r:embed="rId5"/>
          <a:srcRect l="7384" t="44704" r="50740" b="6105"/>
          <a:stretch/>
        </p:blipFill>
        <p:spPr bwMode="auto">
          <a:xfrm>
            <a:off x="6856171" y="1043077"/>
            <a:ext cx="1651247" cy="1662917"/>
          </a:xfrm>
          <a:prstGeom prst="rect">
            <a:avLst/>
          </a:prstGeom>
        </p:spPr>
      </p:pic>
      <p:sp>
        <p:nvSpPr>
          <p:cNvPr id="210587565" name="TextBox 1144111874"/>
          <p:cNvSpPr txBox="1"/>
          <p:nvPr/>
        </p:nvSpPr>
        <p:spPr bwMode="auto">
          <a:xfrm>
            <a:off x="7990227" y="4482115"/>
            <a:ext cx="747833" cy="201915"/>
          </a:xfrm>
          <a:prstGeom prst="rect">
            <a:avLst/>
          </a:prstGeom>
          <a:solidFill>
            <a:srgbClr val="F6FDA3"/>
          </a:solidFill>
        </p:spPr>
        <p:txBody>
          <a:bodyPr vertOverflow="overflow" horzOverflow="overflow" vert="horz" wrap="none" lIns="68580" tIns="34290" rIns="68580" bIns="34290" numCol="1" spcCol="0" rtlCol="0" fromWordArt="0" anchor="t" anchorCtr="0" forceAA="0" compatLnSpc="0">
            <a:spAutoFit/>
          </a:bodyPr>
          <a:lstStyle/>
          <a:p>
            <a:pPr>
              <a:defRPr/>
            </a:pPr>
            <a:r>
              <a:rPr sz="900" dirty="0"/>
              <a:t>I. Syratchev</a:t>
            </a:r>
            <a:endParaRPr sz="1013" dirty="0"/>
          </a:p>
        </p:txBody>
      </p:sp>
    </p:spTree>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1137956975" name="Title 6"/>
              <p:cNvSpPr>
                <a:spLocks noGrp="1"/>
              </p:cNvSpPr>
              <p:nvPr>
                <p:ph type="title"/>
              </p:nvPr>
            </p:nvSpPr>
            <p:spPr bwMode="auto">
              <a:xfrm>
                <a:off x="413543" y="412194"/>
                <a:ext cx="8263350" cy="804066"/>
              </a:xfrm>
            </p:spPr>
            <p:txBody>
              <a:bodyPr/>
              <a:lstStyle/>
              <a:p>
                <a:pPr>
                  <a:defRPr/>
                </a:pPr>
                <a:r>
                  <a:rPr lang="en-US" sz="2800" dirty="0">
                    <a:latin typeface="Arial"/>
                    <a:ea typeface="Arial"/>
                    <a:cs typeface="Arial"/>
                  </a:rPr>
                  <a:t>800 MHz system – for </a:t>
                </a:r>
                <a14:m>
                  <m:oMath xmlns:m="http://schemas.openxmlformats.org/officeDocument/2006/math">
                    <m:r>
                      <m:rPr>
                        <m:sty m:val="p"/>
                      </m:rPr>
                      <a:rPr lang="en-US" sz="2800" b="0" i="0" dirty="0" smtClean="0">
                        <a:latin typeface="Cambria Math" panose="02040503050406030204" pitchFamily="18" charset="0"/>
                        <a:cs typeface="Arial"/>
                      </a:rPr>
                      <m:t>t</m:t>
                    </m:r>
                    <m:acc>
                      <m:accPr>
                        <m:chr m:val="̅"/>
                        <m:ctrlPr>
                          <a:rPr lang="en-US" sz="2800" i="1" dirty="0" smtClean="0">
                            <a:latin typeface="Cambria Math" panose="02040503050406030204" pitchFamily="18" charset="0"/>
                            <a:cs typeface="Arial"/>
                          </a:rPr>
                        </m:ctrlPr>
                      </m:accPr>
                      <m:e>
                        <m:r>
                          <m:rPr>
                            <m:nor/>
                          </m:rPr>
                          <a:rPr lang="en-US" sz="2800" b="0" i="0" dirty="0" smtClean="0">
                            <a:latin typeface="Cambria Math" panose="02040503050406030204" pitchFamily="18" charset="0"/>
                            <a:cs typeface="Arial"/>
                          </a:rPr>
                          <m:t>t</m:t>
                        </m:r>
                      </m:e>
                    </m:acc>
                    <m:r>
                      <m:rPr>
                        <m:nor/>
                      </m:rPr>
                      <a:rPr lang="en-US" sz="2800" i="0" dirty="0" smtClean="0">
                        <a:latin typeface="Cambria Math" panose="02040503050406030204" pitchFamily="18" charset="0"/>
                        <a:ea typeface="Arial"/>
                        <a:cs typeface="Arial"/>
                      </a:rPr>
                      <m:t> </m:t>
                    </m:r>
                  </m:oMath>
                </a14:m>
                <a:r>
                  <a:rPr lang="en-US" sz="2800" dirty="0">
                    <a:solidFill>
                      <a:srgbClr val="FF0000"/>
                    </a:solidFill>
                    <a:latin typeface="Arial"/>
                    <a:ea typeface="Arial"/>
                    <a:cs typeface="Arial"/>
                  </a:rPr>
                  <a:t>collider </a:t>
                </a:r>
                <a:r>
                  <a:rPr lang="en-US" sz="2800" dirty="0">
                    <a:latin typeface="Arial"/>
                    <a:ea typeface="Arial"/>
                    <a:cs typeface="Arial"/>
                  </a:rPr>
                  <a:t>and </a:t>
                </a:r>
                <a:r>
                  <a:rPr lang="en-US" sz="2800" dirty="0">
                    <a:solidFill>
                      <a:schemeClr val="tx1">
                        <a:lumMod val="60000"/>
                        <a:lumOff val="40000"/>
                      </a:schemeClr>
                    </a:solidFill>
                    <a:latin typeface="Arial"/>
                    <a:ea typeface="Arial"/>
                    <a:cs typeface="Arial"/>
                  </a:rPr>
                  <a:t>booster</a:t>
                </a:r>
                <a:endParaRPr sz="2800" dirty="0"/>
              </a:p>
            </p:txBody>
          </p:sp>
        </mc:Choice>
        <mc:Fallback xmlns="">
          <p:sp>
            <p:nvSpPr>
              <p:cNvPr id="1137956975" name="Title 6"/>
              <p:cNvSpPr>
                <a:spLocks noGrp="1" noRot="1" noChangeAspect="1" noMove="1" noResize="1" noEditPoints="1" noAdjustHandles="1" noChangeArrowheads="1" noChangeShapeType="1" noTextEdit="1"/>
              </p:cNvSpPr>
              <p:nvPr>
                <p:ph type="title"/>
              </p:nvPr>
            </p:nvSpPr>
            <p:spPr bwMode="auto">
              <a:xfrm>
                <a:off x="413543" y="412194"/>
                <a:ext cx="8263350" cy="804066"/>
              </a:xfrm>
              <a:blipFill>
                <a:blip r:embed="rId3"/>
                <a:stretch>
                  <a:fillRect l="-1550" t="-14394"/>
                </a:stretch>
              </a:blipFill>
            </p:spPr>
            <p:txBody>
              <a:bodyPr/>
              <a:lstStyle/>
              <a:p>
                <a:r>
                  <a:rPr lang="en-GB">
                    <a:noFill/>
                  </a:rPr>
                  <a:t> </a:t>
                </a:r>
              </a:p>
            </p:txBody>
          </p:sp>
        </mc:Fallback>
      </mc:AlternateContent>
      <p:pic>
        <p:nvPicPr>
          <p:cNvPr id="974819170" name="Picture 11"/>
          <p:cNvPicPr>
            <a:picLocks noChangeAspect="1"/>
          </p:cNvPicPr>
          <p:nvPr/>
        </p:nvPicPr>
        <p:blipFill>
          <a:blip r:embed="rId4">
            <a:clrChange>
              <a:clrFrom>
                <a:srgbClr val="FFFFFF"/>
              </a:clrFrom>
              <a:clrTo>
                <a:srgbClr val="FFFFFF">
                  <a:alpha val="0"/>
                </a:srgbClr>
              </a:clrTo>
            </a:clrChange>
          </a:blip>
          <a:stretch/>
        </p:blipFill>
        <p:spPr bwMode="auto">
          <a:xfrm>
            <a:off x="2872203" y="985447"/>
            <a:ext cx="3346029" cy="1586303"/>
          </a:xfrm>
          <a:prstGeom prst="rect">
            <a:avLst/>
          </a:prstGeom>
        </p:spPr>
      </p:pic>
      <p:pic>
        <p:nvPicPr>
          <p:cNvPr id="180038314" name="Picture 2" descr="A close-up of a silver object&#10;&#10;Description automatically generated"/>
          <p:cNvPicPr>
            <a:picLocks noChangeAspect="1"/>
          </p:cNvPicPr>
          <p:nvPr/>
        </p:nvPicPr>
        <p:blipFill>
          <a:blip r:embed="rId5"/>
          <a:srcRect l="3492" t="32644" r="10331" b="13334"/>
          <a:stretch/>
        </p:blipFill>
        <p:spPr bwMode="auto">
          <a:xfrm>
            <a:off x="214339" y="1482360"/>
            <a:ext cx="2529162" cy="770793"/>
          </a:xfrm>
          <a:prstGeom prst="rect">
            <a:avLst/>
          </a:prstGeom>
        </p:spPr>
      </p:pic>
      <p:sp>
        <p:nvSpPr>
          <p:cNvPr id="1444981387" name="Rectangle 5"/>
          <p:cNvSpPr/>
          <p:nvPr/>
        </p:nvSpPr>
        <p:spPr bwMode="auto">
          <a:xfrm>
            <a:off x="919326" y="2436024"/>
            <a:ext cx="1360154"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(408 + </a:t>
            </a:r>
            <a:r>
              <a:rPr lang="en-GB" sz="1088" b="1">
                <a:ln w="0"/>
                <a:solidFill>
                  <a:srgbClr val="0066FF"/>
                </a:solidFill>
                <a:latin typeface="Verdana"/>
                <a:ea typeface="Verdana"/>
              </a:rPr>
              <a:t>448</a:t>
            </a:r>
            <a:r>
              <a:rPr lang="en-GB" sz="1088" b="1">
                <a:ln w="0"/>
                <a:solidFill>
                  <a:srgbClr val="FF0000"/>
                </a:solidFill>
                <a:latin typeface="Verdana"/>
                <a:ea typeface="Verdana"/>
              </a:rPr>
              <a:t>)</a:t>
            </a:r>
            <a:endParaRPr lang="en-GB" sz="1200" b="1">
              <a:ln w="0"/>
              <a:solidFill>
                <a:srgbClr val="FF0000"/>
              </a:solidFill>
              <a:latin typeface="Verdana"/>
              <a:ea typeface="Verdana"/>
            </a:endParaRPr>
          </a:p>
        </p:txBody>
      </p:sp>
      <p:sp>
        <p:nvSpPr>
          <p:cNvPr id="2071391962" name="Rectangle 10"/>
          <p:cNvSpPr/>
          <p:nvPr/>
        </p:nvSpPr>
        <p:spPr bwMode="auto">
          <a:xfrm>
            <a:off x="148157" y="2869079"/>
            <a:ext cx="2902493" cy="1015663"/>
          </a:xfrm>
          <a:prstGeom prst="rect">
            <a:avLst/>
          </a:prstGeom>
        </p:spPr>
        <p:txBody>
          <a:bodyPr wrap="square">
            <a:spAutoFit/>
          </a:bodyPr>
          <a:lstStyle/>
          <a:p>
            <a:pPr>
              <a:defRPr/>
            </a:pPr>
            <a:r>
              <a:rPr lang="en-GB" sz="1200" b="1" u="sng" dirty="0">
                <a:latin typeface="Verdana"/>
                <a:ea typeface="Verdana"/>
              </a:rPr>
              <a:t>Superconducting elliptical cavity</a:t>
            </a:r>
            <a:endParaRPr sz="1200" dirty="0"/>
          </a:p>
          <a:p>
            <a:pPr marL="285742" indent="-285742">
              <a:buFont typeface="Wingdings"/>
              <a:buChar char="§"/>
              <a:defRPr/>
            </a:pPr>
            <a:r>
              <a:rPr lang="en-GB" sz="1200" dirty="0">
                <a:latin typeface="Verdana"/>
                <a:ea typeface="Verdana"/>
              </a:rPr>
              <a:t>800 MHz, 6-cell</a:t>
            </a:r>
            <a:endParaRPr sz="1200" dirty="0"/>
          </a:p>
          <a:p>
            <a:pPr marL="285742" indent="-285742">
              <a:buFont typeface="Wingdings"/>
              <a:buChar char="§"/>
              <a:defRPr/>
            </a:pPr>
            <a:r>
              <a:rPr lang="en-GB" sz="1200" dirty="0">
                <a:solidFill>
                  <a:schemeClr val="accent5">
                    <a:lumMod val="75000"/>
                  </a:schemeClr>
                </a:solidFill>
                <a:latin typeface="Verdana"/>
                <a:ea typeface="Verdana"/>
              </a:rPr>
              <a:t>Nb</a:t>
            </a:r>
            <a:r>
              <a:rPr lang="en-GB" sz="1200" baseline="-25000" dirty="0">
                <a:solidFill>
                  <a:schemeClr val="accent5">
                    <a:lumMod val="75000"/>
                  </a:schemeClr>
                </a:solidFill>
                <a:latin typeface="Verdana"/>
                <a:ea typeface="Verdana"/>
              </a:rPr>
              <a:t>3</a:t>
            </a:r>
            <a:r>
              <a:rPr lang="en-GB" sz="1200" dirty="0">
                <a:solidFill>
                  <a:schemeClr val="accent5">
                    <a:lumMod val="75000"/>
                  </a:schemeClr>
                </a:solidFill>
                <a:latin typeface="Verdana"/>
                <a:ea typeface="Verdana"/>
              </a:rPr>
              <a:t>Sn if R&amp;D is successful</a:t>
            </a:r>
            <a:endParaRPr sz="1200" dirty="0"/>
          </a:p>
          <a:p>
            <a:pPr marL="285742" indent="-285742">
              <a:buFont typeface="Wingdings"/>
              <a:buChar char="§"/>
              <a:defRPr/>
            </a:pPr>
            <a:endParaRPr lang="en-GB" sz="1200" dirty="0">
              <a:latin typeface="Verdana"/>
              <a:ea typeface="Verdana"/>
            </a:endParaRPr>
          </a:p>
        </p:txBody>
      </p:sp>
      <p:sp>
        <p:nvSpPr>
          <p:cNvPr id="260453027" name="Rectangle 7"/>
          <p:cNvSpPr/>
          <p:nvPr/>
        </p:nvSpPr>
        <p:spPr bwMode="auto">
          <a:xfrm>
            <a:off x="4545218" y="2503109"/>
            <a:ext cx="1376225"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(102 + </a:t>
            </a:r>
            <a:r>
              <a:rPr lang="en-GB" sz="1088" b="1">
                <a:ln w="0"/>
                <a:solidFill>
                  <a:srgbClr val="0066FF"/>
                </a:solidFill>
                <a:latin typeface="Verdana"/>
                <a:ea typeface="Verdana"/>
              </a:rPr>
              <a:t>112</a:t>
            </a:r>
            <a:r>
              <a:rPr lang="en-GB" sz="1088" b="1">
                <a:ln w="0"/>
                <a:solidFill>
                  <a:srgbClr val="FF0000"/>
                </a:solidFill>
                <a:latin typeface="Verdana"/>
                <a:ea typeface="Verdana"/>
              </a:rPr>
              <a:t>)</a:t>
            </a:r>
            <a:endParaRPr lang="en-GB" sz="1200" b="1">
              <a:ln w="0"/>
              <a:solidFill>
                <a:srgbClr val="FF0000"/>
              </a:solidFill>
              <a:latin typeface="Verdana"/>
              <a:ea typeface="Verdana"/>
            </a:endParaRPr>
          </a:p>
        </p:txBody>
      </p:sp>
      <p:sp>
        <p:nvSpPr>
          <p:cNvPr id="131066918" name="Rectangle 9"/>
          <p:cNvSpPr/>
          <p:nvPr/>
        </p:nvSpPr>
        <p:spPr bwMode="auto">
          <a:xfrm>
            <a:off x="2948174" y="2903206"/>
            <a:ext cx="3305684" cy="830997"/>
          </a:xfrm>
          <a:prstGeom prst="rect">
            <a:avLst/>
          </a:prstGeom>
        </p:spPr>
        <p:txBody>
          <a:bodyPr wrap="square">
            <a:spAutoFit/>
          </a:bodyPr>
          <a:lstStyle/>
          <a:p>
            <a:pPr>
              <a:defRPr/>
            </a:pPr>
            <a:r>
              <a:rPr lang="en-GB" sz="1200" b="1" u="sng" dirty="0">
                <a:latin typeface="Verdana"/>
                <a:ea typeface="Verdana"/>
              </a:rPr>
              <a:t>Cryomodule</a:t>
            </a:r>
            <a:endParaRPr sz="1200" dirty="0"/>
          </a:p>
          <a:p>
            <a:pPr marL="285742" indent="-285742">
              <a:buFont typeface="Wingdings"/>
              <a:buChar char="§"/>
              <a:defRPr/>
            </a:pPr>
            <a:r>
              <a:rPr lang="en-GB" sz="1200" dirty="0">
                <a:latin typeface="Verdana"/>
                <a:ea typeface="Verdana"/>
              </a:rPr>
              <a:t>Segmented design, 4 cavities, 2 K</a:t>
            </a:r>
            <a:endParaRPr sz="1200" dirty="0"/>
          </a:p>
          <a:p>
            <a:pPr marL="285742" indent="-285742">
              <a:buFont typeface="Wingdings"/>
              <a:buChar char="§"/>
              <a:defRPr/>
            </a:pPr>
            <a:r>
              <a:rPr lang="en-GB" sz="1200" dirty="0">
                <a:solidFill>
                  <a:schemeClr val="accent5">
                    <a:lumMod val="75000"/>
                  </a:schemeClr>
                </a:solidFill>
                <a:latin typeface="Verdana"/>
                <a:ea typeface="Verdana"/>
              </a:rPr>
              <a:t>Operation at 4.5 K i</a:t>
            </a:r>
            <a:r>
              <a:rPr lang="en-US" sz="1200" dirty="0">
                <a:solidFill>
                  <a:schemeClr val="accent5">
                    <a:lumMod val="75000"/>
                  </a:schemeClr>
                </a:solidFill>
                <a:latin typeface="Verdana"/>
                <a:ea typeface="Verdana"/>
              </a:rPr>
              <a:t>f</a:t>
            </a:r>
            <a:r>
              <a:rPr lang="en-GB" sz="1200" dirty="0">
                <a:solidFill>
                  <a:schemeClr val="accent5">
                    <a:lumMod val="75000"/>
                  </a:schemeClr>
                </a:solidFill>
                <a:latin typeface="Verdana"/>
                <a:ea typeface="Verdana"/>
              </a:rPr>
              <a:t> R&amp;D successful</a:t>
            </a:r>
            <a:endParaRPr sz="1200" dirty="0"/>
          </a:p>
          <a:p>
            <a:pPr>
              <a:defRPr/>
            </a:pPr>
            <a:endParaRPr lang="en-GB" sz="1200" dirty="0">
              <a:latin typeface="Verdana"/>
              <a:ea typeface="Verdana"/>
            </a:endParaRPr>
          </a:p>
        </p:txBody>
      </p:sp>
      <p:sp>
        <p:nvSpPr>
          <p:cNvPr id="674988434" name="Rectangle 21"/>
          <p:cNvSpPr/>
          <p:nvPr/>
        </p:nvSpPr>
        <p:spPr bwMode="auto">
          <a:xfrm>
            <a:off x="7925083" y="3340107"/>
            <a:ext cx="716844" cy="259749"/>
          </a:xfrm>
          <a:prstGeom prst="rect">
            <a:avLst/>
          </a:prstGeom>
          <a:noFill/>
        </p:spPr>
        <p:txBody>
          <a:bodyPr wrap="square" lIns="91439" tIns="45719" rIns="91439" bIns="45719">
            <a:spAutoFit/>
          </a:bodyPr>
          <a:lstStyle/>
          <a:p>
            <a:pPr>
              <a:defRPr/>
            </a:pPr>
            <a:r>
              <a:rPr lang="en-GB" sz="1088" b="1">
                <a:ln w="0"/>
                <a:solidFill>
                  <a:srgbClr val="0066FF"/>
                </a:solidFill>
                <a:latin typeface="Verdana"/>
                <a:ea typeface="Verdana"/>
              </a:rPr>
              <a:t>X 448</a:t>
            </a:r>
            <a:endParaRPr lang="en-GB" sz="1200" b="1">
              <a:ln w="0"/>
              <a:solidFill>
                <a:srgbClr val="0066FF"/>
              </a:solidFill>
              <a:latin typeface="Verdana"/>
              <a:ea typeface="Verdana"/>
            </a:endParaRPr>
          </a:p>
        </p:txBody>
      </p:sp>
      <p:pic>
        <p:nvPicPr>
          <p:cNvPr id="1862575419" name="Picture 23"/>
          <p:cNvPicPr>
            <a:picLocks noChangeAspect="1"/>
          </p:cNvPicPr>
          <p:nvPr/>
        </p:nvPicPr>
        <p:blipFill>
          <a:blip r:embed="rId6"/>
          <a:stretch/>
        </p:blipFill>
        <p:spPr bwMode="auto">
          <a:xfrm>
            <a:off x="6748880" y="3850416"/>
            <a:ext cx="1957271" cy="1183466"/>
          </a:xfrm>
          <a:prstGeom prst="rect">
            <a:avLst/>
          </a:prstGeom>
        </p:spPr>
      </p:pic>
      <p:pic>
        <p:nvPicPr>
          <p:cNvPr id="2052809014" name="Picture 19" descr="A blue and red colored objects&#10;&#10;Description automatically generated with medium confidence"/>
          <p:cNvPicPr>
            <a:picLocks noChangeAspect="1"/>
          </p:cNvPicPr>
          <p:nvPr/>
        </p:nvPicPr>
        <p:blipFill>
          <a:blip r:embed="rId7"/>
          <a:srcRect l="20602" r="22783"/>
          <a:stretch/>
        </p:blipFill>
        <p:spPr bwMode="auto">
          <a:xfrm>
            <a:off x="6797456" y="849651"/>
            <a:ext cx="1705970" cy="1476398"/>
          </a:xfrm>
          <a:prstGeom prst="rect">
            <a:avLst/>
          </a:prstGeom>
        </p:spPr>
      </p:pic>
      <p:sp>
        <p:nvSpPr>
          <p:cNvPr id="138810711" name="TextBox 22"/>
          <p:cNvSpPr txBox="1"/>
          <p:nvPr/>
        </p:nvSpPr>
        <p:spPr bwMode="auto">
          <a:xfrm>
            <a:off x="6402470" y="2315932"/>
            <a:ext cx="2202326" cy="646331"/>
          </a:xfrm>
          <a:prstGeom prst="rect">
            <a:avLst/>
          </a:prstGeom>
        </p:spPr>
        <p:txBody>
          <a:bodyPr wrap="square">
            <a:spAutoFit/>
          </a:bodyPr>
          <a:lstStyle>
            <a:defPPr>
              <a:defRPr lang="de-DE"/>
            </a:defPPr>
            <a:lvl1pPr marL="285750" indent="-285750">
              <a:buFont typeface="Wingdings"/>
              <a:buChar char="§"/>
              <a:defRPr sz="1800"/>
            </a:lvl1pPr>
            <a:lvl2pPr marL="243000" indent="-243000" defTabSz="685800">
              <a:lnSpc>
                <a:spcPts val="1387"/>
              </a:lnSpc>
              <a:spcBef>
                <a:spcPts val="0"/>
              </a:spcBef>
              <a:buFont typeface="Arial"/>
              <a:buChar char="•"/>
              <a:defRPr sz="1200"/>
            </a:lvl2pPr>
            <a:lvl3pPr marL="486000" indent="-243000" defTabSz="685800">
              <a:lnSpc>
                <a:spcPts val="1387"/>
              </a:lnSpc>
              <a:spcBef>
                <a:spcPts val="0"/>
              </a:spcBef>
              <a:buSzPct val="100000"/>
              <a:buFont typeface="Arial"/>
              <a:buChar char="•"/>
              <a:defRPr sz="1200"/>
            </a:lvl3pPr>
            <a:lvl4pPr marL="729000" indent="-243000" defTabSz="685800">
              <a:lnSpc>
                <a:spcPts val="1387"/>
              </a:lnSpc>
              <a:spcBef>
                <a:spcPts val="0"/>
              </a:spcBef>
              <a:buSzPct val="100000"/>
              <a:buFont typeface="Arial"/>
              <a:buChar char="•"/>
              <a:defRPr sz="1200"/>
            </a:lvl4pPr>
            <a:lvl5pPr marL="972000" indent="-243000" defTabSz="685800">
              <a:lnSpc>
                <a:spcPts val="1387"/>
              </a:lnSpc>
              <a:spcBef>
                <a:spcPts val="0"/>
              </a:spcBef>
              <a:buSzPct val="100000"/>
              <a:buFont typeface="Arial"/>
              <a:buChar char="•"/>
              <a:defRPr sz="1200"/>
            </a:lvl5pPr>
            <a:lvl6pPr marL="1885950" indent="-171450" defTabSz="685800">
              <a:lnSpc>
                <a:spcPct val="90000"/>
              </a:lnSpc>
              <a:spcBef>
                <a:spcPts val="374"/>
              </a:spcBef>
              <a:buFont typeface="Arial"/>
              <a:buChar char="•"/>
            </a:lvl6pPr>
            <a:lvl7pPr marL="2228850" indent="-171450" defTabSz="685800">
              <a:lnSpc>
                <a:spcPct val="90000"/>
              </a:lnSpc>
              <a:spcBef>
                <a:spcPts val="374"/>
              </a:spcBef>
              <a:buFont typeface="Arial"/>
              <a:buChar char="•"/>
            </a:lvl7pPr>
            <a:lvl8pPr marL="2571750" indent="-171450" defTabSz="685800">
              <a:lnSpc>
                <a:spcPct val="90000"/>
              </a:lnSpc>
              <a:spcBef>
                <a:spcPts val="374"/>
              </a:spcBef>
              <a:buFont typeface="Arial"/>
              <a:buChar char="•"/>
            </a:lvl8pPr>
            <a:lvl9pPr marL="2914650" indent="-171450" defTabSz="685800">
              <a:lnSpc>
                <a:spcPct val="90000"/>
              </a:lnSpc>
              <a:spcBef>
                <a:spcPts val="374"/>
              </a:spcBef>
              <a:buFont typeface="Arial"/>
              <a:buChar char="•"/>
            </a:lvl9pPr>
          </a:lstStyle>
          <a:p>
            <a:pPr marL="0" indent="0">
              <a:buNone/>
              <a:defRPr/>
            </a:pPr>
            <a:r>
              <a:rPr lang="en-US" sz="1200" b="1" u="sng">
                <a:latin typeface="Verdana"/>
                <a:ea typeface="Verdana"/>
              </a:rPr>
              <a:t>Multibeam Tristron</a:t>
            </a:r>
            <a:endParaRPr/>
          </a:p>
          <a:p>
            <a:pPr>
              <a:defRPr/>
            </a:pPr>
            <a:r>
              <a:rPr lang="en-US" sz="1200">
                <a:latin typeface="Verdana"/>
                <a:ea typeface="Verdana"/>
              </a:rPr>
              <a:t>800 MHz</a:t>
            </a:r>
            <a:endParaRPr/>
          </a:p>
          <a:p>
            <a:pPr>
              <a:defRPr/>
            </a:pPr>
            <a:r>
              <a:rPr lang="en-US" sz="1200">
                <a:latin typeface="Verdana"/>
                <a:ea typeface="Verdana"/>
              </a:rPr>
              <a:t>250 kW, CW</a:t>
            </a:r>
            <a:endParaRPr/>
          </a:p>
        </p:txBody>
      </p:sp>
      <p:sp>
        <p:nvSpPr>
          <p:cNvPr id="152625892" name="Rectangle 13"/>
          <p:cNvSpPr/>
          <p:nvPr/>
        </p:nvSpPr>
        <p:spPr bwMode="auto">
          <a:xfrm>
            <a:off x="7937475" y="2641573"/>
            <a:ext cx="718682" cy="259749"/>
          </a:xfrm>
          <a:prstGeom prst="rect">
            <a:avLst/>
          </a:prstGeom>
          <a:noFill/>
        </p:spPr>
        <p:txBody>
          <a:bodyPr wrap="square" lIns="91439" tIns="45719" rIns="91439" bIns="45719">
            <a:spAutoFit/>
          </a:bodyPr>
          <a:lstStyle/>
          <a:p>
            <a:pPr>
              <a:defRPr/>
            </a:pPr>
            <a:r>
              <a:rPr lang="en-GB" sz="1088" b="1">
                <a:ln w="0"/>
                <a:solidFill>
                  <a:srgbClr val="FF0000"/>
                </a:solidFill>
                <a:latin typeface="Verdana"/>
                <a:ea typeface="Verdana"/>
              </a:rPr>
              <a:t>X 408</a:t>
            </a:r>
            <a:endParaRPr lang="en-GB" sz="1200" b="1">
              <a:ln w="0"/>
              <a:solidFill>
                <a:srgbClr val="FF0000"/>
              </a:solidFill>
              <a:latin typeface="Verdana"/>
              <a:ea typeface="Verdana"/>
            </a:endParaRPr>
          </a:p>
        </p:txBody>
      </p:sp>
      <p:sp>
        <p:nvSpPr>
          <p:cNvPr id="852727663" name="TextBox 24"/>
          <p:cNvSpPr txBox="1"/>
          <p:nvPr/>
        </p:nvSpPr>
        <p:spPr bwMode="auto">
          <a:xfrm>
            <a:off x="6402470" y="3048642"/>
            <a:ext cx="1808657" cy="1015663"/>
          </a:xfrm>
          <a:prstGeom prst="rect">
            <a:avLst/>
          </a:prstGeom>
        </p:spPr>
        <p:txBody>
          <a:bodyPr wrap="square">
            <a:spAutoFit/>
          </a:bodyPr>
          <a:lstStyle>
            <a:defPPr>
              <a:defRPr lang="de-DE"/>
            </a:defPPr>
            <a:lvl1pPr marL="285750" indent="-285750">
              <a:buFont typeface="Wingdings"/>
              <a:buChar char="§"/>
              <a:defRPr sz="1800"/>
            </a:lvl1pPr>
            <a:lvl2pPr marL="243000" indent="-243000" defTabSz="685800">
              <a:lnSpc>
                <a:spcPts val="1387"/>
              </a:lnSpc>
              <a:spcBef>
                <a:spcPts val="0"/>
              </a:spcBef>
              <a:buFont typeface="Arial"/>
              <a:buChar char="•"/>
              <a:defRPr sz="1200"/>
            </a:lvl2pPr>
            <a:lvl3pPr marL="486000" indent="-243000" defTabSz="685800">
              <a:lnSpc>
                <a:spcPts val="1387"/>
              </a:lnSpc>
              <a:spcBef>
                <a:spcPts val="0"/>
              </a:spcBef>
              <a:buSzPct val="100000"/>
              <a:buFont typeface="Arial"/>
              <a:buChar char="•"/>
              <a:defRPr sz="1200"/>
            </a:lvl3pPr>
            <a:lvl4pPr marL="729000" indent="-243000" defTabSz="685800">
              <a:lnSpc>
                <a:spcPts val="1387"/>
              </a:lnSpc>
              <a:spcBef>
                <a:spcPts val="0"/>
              </a:spcBef>
              <a:buSzPct val="100000"/>
              <a:buFont typeface="Arial"/>
              <a:buChar char="•"/>
              <a:defRPr sz="1200"/>
            </a:lvl4pPr>
            <a:lvl5pPr marL="972000" indent="-243000" defTabSz="685800">
              <a:lnSpc>
                <a:spcPts val="1387"/>
              </a:lnSpc>
              <a:spcBef>
                <a:spcPts val="0"/>
              </a:spcBef>
              <a:buSzPct val="100000"/>
              <a:buFont typeface="Arial"/>
              <a:buChar char="•"/>
              <a:defRPr sz="1200"/>
            </a:lvl5pPr>
            <a:lvl6pPr marL="1885950" indent="-171450" defTabSz="685800">
              <a:lnSpc>
                <a:spcPct val="90000"/>
              </a:lnSpc>
              <a:spcBef>
                <a:spcPts val="374"/>
              </a:spcBef>
              <a:buFont typeface="Arial"/>
              <a:buChar char="•"/>
            </a:lvl6pPr>
            <a:lvl7pPr marL="2228850" indent="-171450" defTabSz="685800">
              <a:lnSpc>
                <a:spcPct val="90000"/>
              </a:lnSpc>
              <a:spcBef>
                <a:spcPts val="374"/>
              </a:spcBef>
              <a:buFont typeface="Arial"/>
              <a:buChar char="•"/>
            </a:lvl7pPr>
            <a:lvl8pPr marL="2571750" indent="-171450" defTabSz="685800">
              <a:lnSpc>
                <a:spcPct val="90000"/>
              </a:lnSpc>
              <a:spcBef>
                <a:spcPts val="374"/>
              </a:spcBef>
              <a:buFont typeface="Arial"/>
              <a:buChar char="•"/>
            </a:lvl8pPr>
            <a:lvl9pPr marL="2914650" indent="-171450" defTabSz="685800">
              <a:lnSpc>
                <a:spcPct val="90000"/>
              </a:lnSpc>
              <a:spcBef>
                <a:spcPts val="374"/>
              </a:spcBef>
              <a:buFont typeface="Arial"/>
              <a:buChar char="•"/>
            </a:lvl9pPr>
          </a:lstStyle>
          <a:p>
            <a:pPr marL="0" indent="0">
              <a:buNone/>
              <a:defRPr/>
            </a:pPr>
            <a:r>
              <a:rPr lang="fr-CH" sz="1200" b="1" u="sng">
                <a:latin typeface="Verdana"/>
                <a:ea typeface="Verdana"/>
              </a:rPr>
              <a:t>Solid State Amplifier (SSA)</a:t>
            </a:r>
            <a:endParaRPr/>
          </a:p>
          <a:p>
            <a:pPr>
              <a:defRPr/>
            </a:pPr>
            <a:r>
              <a:rPr lang="en-US" sz="1200">
                <a:latin typeface="Verdana"/>
                <a:ea typeface="Verdana"/>
              </a:rPr>
              <a:t>800 MHz</a:t>
            </a:r>
            <a:endParaRPr/>
          </a:p>
          <a:p>
            <a:pPr>
              <a:defRPr/>
            </a:pPr>
            <a:r>
              <a:rPr lang="en-US" sz="1200">
                <a:latin typeface="Verdana"/>
                <a:ea typeface="Verdana"/>
              </a:rPr>
              <a:t>10-15 kW pulsed</a:t>
            </a:r>
            <a:endParaRPr/>
          </a:p>
          <a:p>
            <a:pPr marL="0" indent="0">
              <a:buNone/>
              <a:defRPr/>
            </a:pPr>
            <a:endParaRPr lang="en-US" sz="1200" b="1" u="sng">
              <a:latin typeface="Verdana"/>
              <a:ea typeface="Verdana"/>
            </a:endParaRPr>
          </a:p>
        </p:txBody>
      </p:sp>
      <p:sp>
        <p:nvSpPr>
          <p:cNvPr id="2" name="TextBox 1">
            <a:extLst>
              <a:ext uri="{FF2B5EF4-FFF2-40B4-BE49-F238E27FC236}">
                <a16:creationId xmlns:a16="http://schemas.microsoft.com/office/drawing/2014/main" id="{D67F69D5-1708-854A-8668-7A2BF1C74D78}"/>
              </a:ext>
            </a:extLst>
          </p:cNvPr>
          <p:cNvSpPr txBox="1"/>
          <p:nvPr/>
        </p:nvSpPr>
        <p:spPr>
          <a:xfrm>
            <a:off x="363530" y="4683230"/>
            <a:ext cx="1111591" cy="276999"/>
          </a:xfrm>
          <a:prstGeom prst="rect">
            <a:avLst/>
          </a:prstGeom>
          <a:solidFill>
            <a:srgbClr val="F6FDA3"/>
          </a:solidFill>
        </p:spPr>
        <p:txBody>
          <a:bodyPr wrap="square" rtlCol="0">
            <a:spAutoFit/>
          </a:bodyPr>
          <a:lstStyle/>
          <a:p>
            <a:pPr algn="ctr" defTabSz="685800"/>
            <a:r>
              <a:rPr lang="fr-CH" sz="1200" dirty="0">
                <a:solidFill>
                  <a:prstClr val="black"/>
                </a:solidFill>
                <a:latin typeface="Calibri" panose="020F0502020204030204"/>
              </a:rPr>
              <a:t>A. Butterworth</a:t>
            </a:r>
            <a:endParaRPr lang="en-GB" sz="1200" dirty="0">
              <a:solidFill>
                <a:prstClr val="black"/>
              </a:solidFill>
              <a:latin typeface="Calibri" panose="020F0502020204030204"/>
            </a:endParaRPr>
          </a:p>
        </p:txBody>
      </p:sp>
      <p:sp>
        <p:nvSpPr>
          <p:cNvPr id="3" name="Slide Number Placeholder 2">
            <a:extLst>
              <a:ext uri="{FF2B5EF4-FFF2-40B4-BE49-F238E27FC236}">
                <a16:creationId xmlns:a16="http://schemas.microsoft.com/office/drawing/2014/main" id="{2487F24E-FDA3-E0CB-553E-F957053C5A61}"/>
              </a:ext>
            </a:extLst>
          </p:cNvPr>
          <p:cNvSpPr>
            <a:spLocks noGrp="1"/>
          </p:cNvSpPr>
          <p:nvPr>
            <p:ph type="sldNum" sz="quarter" idx="12"/>
          </p:nvPr>
        </p:nvSpPr>
        <p:spPr/>
        <p:txBody>
          <a:bodyPr/>
          <a:lstStyle/>
          <a:p>
            <a:pPr>
              <a:defRPr/>
            </a:pPr>
            <a:fld id="{36B5EA5A-BC32-A742-B11B-8E7414D5B535}" type="slidenum">
              <a:rPr lang="en-US" smtClean="0"/>
              <a:t>27</a:t>
            </a:fld>
            <a:endParaRPr lang="en-US"/>
          </a:p>
        </p:txBody>
      </p:sp>
    </p:spTree>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2F3852B-3BA4-7B92-1FD4-4FDAB981D34D}"/>
              </a:ext>
            </a:extLst>
          </p:cNvPr>
          <p:cNvSpPr txBox="1"/>
          <p:nvPr/>
        </p:nvSpPr>
        <p:spPr>
          <a:xfrm>
            <a:off x="133020" y="299891"/>
            <a:ext cx="8382423" cy="461665"/>
          </a:xfrm>
          <a:prstGeom prst="rect">
            <a:avLst/>
          </a:prstGeom>
          <a:noFill/>
        </p:spPr>
        <p:txBody>
          <a:bodyPr wrap="none" rtlCol="0">
            <a:spAutoFit/>
          </a:bodyPr>
          <a:lstStyle/>
          <a:p>
            <a:pPr defTabSz="685800">
              <a:defRPr/>
            </a:pPr>
            <a:r>
              <a:rPr lang="en-US" sz="2400" b="1" u="sng" dirty="0">
                <a:solidFill>
                  <a:srgbClr val="0F124A"/>
                </a:solidFill>
                <a:latin typeface="Arial"/>
              </a:rPr>
              <a:t>FCC-ee optics</a:t>
            </a:r>
            <a:r>
              <a:rPr lang="en-US" sz="2400" b="1" dirty="0">
                <a:solidFill>
                  <a:srgbClr val="0F124A"/>
                </a:solidFill>
                <a:latin typeface="Arial"/>
              </a:rPr>
              <a:t>    baseline GHC                  alternative LCC</a:t>
            </a:r>
            <a:endParaRPr lang="en-GB" sz="2400" b="1" dirty="0">
              <a:solidFill>
                <a:srgbClr val="0F124A"/>
              </a:solidFill>
              <a:latin typeface="Arial"/>
            </a:endParaRPr>
          </a:p>
        </p:txBody>
      </p:sp>
      <p:sp>
        <p:nvSpPr>
          <p:cNvPr id="2" name="Slide Number Placeholder 1">
            <a:extLst>
              <a:ext uri="{FF2B5EF4-FFF2-40B4-BE49-F238E27FC236}">
                <a16:creationId xmlns:a16="http://schemas.microsoft.com/office/drawing/2014/main" id="{322123C2-95ED-B0F2-B128-02CDA881DCCB}"/>
              </a:ext>
            </a:extLst>
          </p:cNvPr>
          <p:cNvSpPr>
            <a:spLocks noGrp="1"/>
          </p:cNvSpPr>
          <p:nvPr>
            <p:ph type="sldNum" sz="quarter" idx="10"/>
          </p:nvPr>
        </p:nvSpPr>
        <p:spPr>
          <a:xfrm>
            <a:off x="8706151" y="4633583"/>
            <a:ext cx="289479" cy="170071"/>
          </a:xfrm>
        </p:spPr>
        <p:txBody>
          <a:bodyPr/>
          <a:lstStyle/>
          <a:p>
            <a:pPr defTabSz="685800">
              <a:defRPr/>
            </a:pPr>
            <a:fld id="{88A1DFE4-5FC5-43BD-BB7E-75EAD82B965F}" type="slidenum">
              <a:rPr lang="en-US">
                <a:solidFill>
                  <a:srgbClr val="FFFFFF"/>
                </a:solidFill>
                <a:latin typeface="Arial"/>
              </a:rPr>
              <a:pPr defTabSz="685800">
                <a:defRPr/>
              </a:pPr>
              <a:t>28</a:t>
            </a:fld>
            <a:endParaRPr lang="en-US">
              <a:solidFill>
                <a:srgbClr val="FFFFFF"/>
              </a:solidFill>
              <a:latin typeface="Arial"/>
            </a:endParaRPr>
          </a:p>
        </p:txBody>
      </p:sp>
      <p:pic>
        <p:nvPicPr>
          <p:cNvPr id="4" name="Picture 3">
            <a:extLst>
              <a:ext uri="{FF2B5EF4-FFF2-40B4-BE49-F238E27FC236}">
                <a16:creationId xmlns:a16="http://schemas.microsoft.com/office/drawing/2014/main" id="{E9EE577E-8059-A855-D74F-F90BDC37E34D}"/>
              </a:ext>
            </a:extLst>
          </p:cNvPr>
          <p:cNvPicPr>
            <a:picLocks noChangeAspect="1"/>
          </p:cNvPicPr>
          <p:nvPr/>
        </p:nvPicPr>
        <p:blipFill>
          <a:blip r:embed="rId2"/>
          <a:stretch>
            <a:fillRect/>
          </a:stretch>
        </p:blipFill>
        <p:spPr>
          <a:xfrm>
            <a:off x="1003635" y="1049013"/>
            <a:ext cx="4430378" cy="1620871"/>
          </a:xfrm>
          <a:prstGeom prst="rect">
            <a:avLst/>
          </a:prstGeom>
        </p:spPr>
      </p:pic>
      <p:sp>
        <p:nvSpPr>
          <p:cNvPr id="7" name="TextBox 6">
            <a:extLst>
              <a:ext uri="{FF2B5EF4-FFF2-40B4-BE49-F238E27FC236}">
                <a16:creationId xmlns:a16="http://schemas.microsoft.com/office/drawing/2014/main" id="{00034C9D-90C9-D918-38D1-A34A4AB70535}"/>
              </a:ext>
            </a:extLst>
          </p:cNvPr>
          <p:cNvSpPr txBox="1"/>
          <p:nvPr/>
        </p:nvSpPr>
        <p:spPr>
          <a:xfrm>
            <a:off x="3195339" y="670191"/>
            <a:ext cx="962123" cy="253916"/>
          </a:xfrm>
          <a:prstGeom prst="rect">
            <a:avLst/>
          </a:prstGeom>
          <a:solidFill>
            <a:srgbClr val="FFFF00"/>
          </a:solidFill>
        </p:spPr>
        <p:txBody>
          <a:bodyPr wrap="none" rtlCol="0">
            <a:spAutoFit/>
          </a:bodyPr>
          <a:lstStyle/>
          <a:p>
            <a:pPr algn="ctr" defTabSz="685800">
              <a:defRPr/>
            </a:pPr>
            <a:r>
              <a:rPr lang="en-US" sz="1050" dirty="0">
                <a:solidFill>
                  <a:srgbClr val="0F124A"/>
                </a:solidFill>
                <a:latin typeface="Arial"/>
              </a:rPr>
              <a:t>K. Oide et al.</a:t>
            </a:r>
            <a:endParaRPr lang="en-GB" sz="1050" dirty="0">
              <a:solidFill>
                <a:srgbClr val="0F124A"/>
              </a:solidFill>
              <a:latin typeface="Arial"/>
            </a:endParaRPr>
          </a:p>
        </p:txBody>
      </p:sp>
      <p:pic>
        <p:nvPicPr>
          <p:cNvPr id="9" name="Picture 8">
            <a:extLst>
              <a:ext uri="{FF2B5EF4-FFF2-40B4-BE49-F238E27FC236}">
                <a16:creationId xmlns:a16="http://schemas.microsoft.com/office/drawing/2014/main" id="{7737FD74-E3CE-FB10-8E5F-CBD6F2B2B155}"/>
              </a:ext>
            </a:extLst>
          </p:cNvPr>
          <p:cNvPicPr>
            <a:picLocks noChangeAspect="1"/>
          </p:cNvPicPr>
          <p:nvPr/>
        </p:nvPicPr>
        <p:blipFill>
          <a:blip r:embed="rId3"/>
          <a:stretch>
            <a:fillRect/>
          </a:stretch>
        </p:blipFill>
        <p:spPr>
          <a:xfrm>
            <a:off x="802453" y="2937518"/>
            <a:ext cx="4693382" cy="1811481"/>
          </a:xfrm>
          <a:prstGeom prst="rect">
            <a:avLst/>
          </a:prstGeom>
        </p:spPr>
      </p:pic>
      <p:sp>
        <p:nvSpPr>
          <p:cNvPr id="13" name="TextBox 12">
            <a:extLst>
              <a:ext uri="{FF2B5EF4-FFF2-40B4-BE49-F238E27FC236}">
                <a16:creationId xmlns:a16="http://schemas.microsoft.com/office/drawing/2014/main" id="{659BC623-4DD1-B101-185D-D964F9917027}"/>
              </a:ext>
            </a:extLst>
          </p:cNvPr>
          <p:cNvSpPr txBox="1"/>
          <p:nvPr/>
        </p:nvSpPr>
        <p:spPr>
          <a:xfrm>
            <a:off x="133020" y="4487702"/>
            <a:ext cx="1354744" cy="507831"/>
          </a:xfrm>
          <a:prstGeom prst="rect">
            <a:avLst/>
          </a:prstGeom>
          <a:noFill/>
        </p:spPr>
        <p:txBody>
          <a:bodyPr wrap="square">
            <a:spAutoFit/>
          </a:bodyPr>
          <a:lstStyle/>
          <a:p>
            <a:pPr defTabSz="685800">
              <a:defRPr/>
            </a:pPr>
            <a:r>
              <a:rPr lang="en-GB" dirty="0">
                <a:solidFill>
                  <a:srgbClr val="0F124A"/>
                </a:solidFill>
                <a:latin typeface="Arial"/>
              </a:rPr>
              <a:t>PRAB </a:t>
            </a:r>
            <a:r>
              <a:rPr lang="en-GB" b="1" dirty="0">
                <a:solidFill>
                  <a:srgbClr val="000000"/>
                </a:solidFill>
                <a:latin typeface="Noto Sans" panose="020B0502040504020204" pitchFamily="34" charset="0"/>
              </a:rPr>
              <a:t>19</a:t>
            </a:r>
            <a:r>
              <a:rPr lang="en-GB" dirty="0">
                <a:solidFill>
                  <a:srgbClr val="000000"/>
                </a:solidFill>
                <a:latin typeface="Noto Sans" panose="020B0502040504020204" pitchFamily="34" charset="0"/>
              </a:rPr>
              <a:t>, 111005 </a:t>
            </a:r>
            <a:r>
              <a:rPr lang="en-GB" dirty="0">
                <a:solidFill>
                  <a:srgbClr val="0F124A"/>
                </a:solidFill>
                <a:latin typeface="Arial"/>
              </a:rPr>
              <a:t>(2016)</a:t>
            </a:r>
          </a:p>
        </p:txBody>
      </p:sp>
      <p:sp>
        <p:nvSpPr>
          <p:cNvPr id="3" name="TextBox 2">
            <a:extLst>
              <a:ext uri="{FF2B5EF4-FFF2-40B4-BE49-F238E27FC236}">
                <a16:creationId xmlns:a16="http://schemas.microsoft.com/office/drawing/2014/main" id="{EC13F911-59EA-AB51-3C98-BF4E559C27ED}"/>
              </a:ext>
            </a:extLst>
          </p:cNvPr>
          <p:cNvSpPr txBox="1"/>
          <p:nvPr/>
        </p:nvSpPr>
        <p:spPr>
          <a:xfrm>
            <a:off x="194833" y="777197"/>
            <a:ext cx="388248" cy="253916"/>
          </a:xfrm>
          <a:prstGeom prst="rect">
            <a:avLst/>
          </a:prstGeom>
          <a:noFill/>
        </p:spPr>
        <p:txBody>
          <a:bodyPr wrap="none" rtlCol="0">
            <a:spAutoFit/>
          </a:bodyPr>
          <a:lstStyle/>
          <a:p>
            <a:pPr defTabSz="685800"/>
            <a:r>
              <a:rPr lang="en-US" sz="1050" b="1" dirty="0">
                <a:solidFill>
                  <a:srgbClr val="0F124A"/>
                </a:solidFill>
                <a:latin typeface="Arial"/>
              </a:rPr>
              <a:t>arc</a:t>
            </a:r>
            <a:endParaRPr lang="en-GB" sz="1050" b="1" dirty="0">
              <a:solidFill>
                <a:srgbClr val="0F124A"/>
              </a:solidFill>
              <a:latin typeface="Arial"/>
            </a:endParaRPr>
          </a:p>
        </p:txBody>
      </p:sp>
      <p:sp>
        <p:nvSpPr>
          <p:cNvPr id="5" name="TextBox 4">
            <a:extLst>
              <a:ext uri="{FF2B5EF4-FFF2-40B4-BE49-F238E27FC236}">
                <a16:creationId xmlns:a16="http://schemas.microsoft.com/office/drawing/2014/main" id="{FF119E46-7104-D80D-E09F-472D645592B2}"/>
              </a:ext>
            </a:extLst>
          </p:cNvPr>
          <p:cNvSpPr txBox="1"/>
          <p:nvPr/>
        </p:nvSpPr>
        <p:spPr>
          <a:xfrm>
            <a:off x="125875" y="2706685"/>
            <a:ext cx="1547218" cy="253916"/>
          </a:xfrm>
          <a:prstGeom prst="rect">
            <a:avLst/>
          </a:prstGeom>
          <a:noFill/>
        </p:spPr>
        <p:txBody>
          <a:bodyPr wrap="none" rtlCol="0">
            <a:spAutoFit/>
          </a:bodyPr>
          <a:lstStyle/>
          <a:p>
            <a:pPr defTabSz="685800"/>
            <a:r>
              <a:rPr lang="en-US" sz="1050" b="1" dirty="0">
                <a:solidFill>
                  <a:srgbClr val="0F124A"/>
                </a:solidFill>
                <a:latin typeface="Arial"/>
              </a:rPr>
              <a:t>experimental straight</a:t>
            </a:r>
            <a:endParaRPr lang="en-GB" sz="1050" b="1" dirty="0">
              <a:solidFill>
                <a:srgbClr val="0F124A"/>
              </a:solidFill>
              <a:latin typeface="Arial"/>
            </a:endParaRPr>
          </a:p>
        </p:txBody>
      </p:sp>
      <p:pic>
        <p:nvPicPr>
          <p:cNvPr id="8" name="Picture 7">
            <a:extLst>
              <a:ext uri="{FF2B5EF4-FFF2-40B4-BE49-F238E27FC236}">
                <a16:creationId xmlns:a16="http://schemas.microsoft.com/office/drawing/2014/main" id="{B2DA0951-5279-5B73-2535-D8E807A2D262}"/>
              </a:ext>
            </a:extLst>
          </p:cNvPr>
          <p:cNvPicPr>
            <a:picLocks noChangeAspect="1"/>
          </p:cNvPicPr>
          <p:nvPr/>
        </p:nvPicPr>
        <p:blipFill>
          <a:blip r:embed="rId4"/>
          <a:stretch>
            <a:fillRect/>
          </a:stretch>
        </p:blipFill>
        <p:spPr>
          <a:xfrm>
            <a:off x="5610058" y="1134778"/>
            <a:ext cx="3500514" cy="1211078"/>
          </a:xfrm>
          <a:prstGeom prst="rect">
            <a:avLst/>
          </a:prstGeom>
        </p:spPr>
      </p:pic>
      <p:pic>
        <p:nvPicPr>
          <p:cNvPr id="10" name="Picture 9">
            <a:extLst>
              <a:ext uri="{FF2B5EF4-FFF2-40B4-BE49-F238E27FC236}">
                <a16:creationId xmlns:a16="http://schemas.microsoft.com/office/drawing/2014/main" id="{B45668E6-CFC7-D62D-8470-19439C06C78E}"/>
              </a:ext>
            </a:extLst>
          </p:cNvPr>
          <p:cNvPicPr>
            <a:picLocks noChangeAspect="1"/>
          </p:cNvPicPr>
          <p:nvPr/>
        </p:nvPicPr>
        <p:blipFill>
          <a:blip r:embed="rId5"/>
          <a:stretch>
            <a:fillRect/>
          </a:stretch>
        </p:blipFill>
        <p:spPr>
          <a:xfrm>
            <a:off x="5580958" y="3315932"/>
            <a:ext cx="3529613" cy="788194"/>
          </a:xfrm>
          <a:prstGeom prst="rect">
            <a:avLst/>
          </a:prstGeom>
        </p:spPr>
      </p:pic>
      <p:sp>
        <p:nvSpPr>
          <p:cNvPr id="14" name="TextBox 13">
            <a:extLst>
              <a:ext uri="{FF2B5EF4-FFF2-40B4-BE49-F238E27FC236}">
                <a16:creationId xmlns:a16="http://schemas.microsoft.com/office/drawing/2014/main" id="{6D607CD6-C41E-EFA3-ACC7-4B2548863B18}"/>
              </a:ext>
            </a:extLst>
          </p:cNvPr>
          <p:cNvSpPr txBox="1"/>
          <p:nvPr/>
        </p:nvSpPr>
        <p:spPr>
          <a:xfrm>
            <a:off x="6911684" y="703059"/>
            <a:ext cx="1914307" cy="253916"/>
          </a:xfrm>
          <a:prstGeom prst="rect">
            <a:avLst/>
          </a:prstGeom>
          <a:solidFill>
            <a:srgbClr val="FFFF00"/>
          </a:solidFill>
        </p:spPr>
        <p:txBody>
          <a:bodyPr wrap="none" rtlCol="0">
            <a:spAutoFit/>
          </a:bodyPr>
          <a:lstStyle/>
          <a:p>
            <a:pPr algn="ctr" defTabSz="685800"/>
            <a:r>
              <a:rPr lang="en-US" sz="1050" dirty="0">
                <a:solidFill>
                  <a:srgbClr val="0F124A"/>
                </a:solidFill>
                <a:latin typeface="Arial"/>
              </a:rPr>
              <a:t>P. Raimondi, S. Liuzzo, et al.</a:t>
            </a:r>
            <a:endParaRPr lang="en-GB" sz="1050" dirty="0">
              <a:solidFill>
                <a:srgbClr val="0F124A"/>
              </a:solidFill>
              <a:latin typeface="Arial"/>
            </a:endParaRPr>
          </a:p>
        </p:txBody>
      </p:sp>
      <p:sp>
        <p:nvSpPr>
          <p:cNvPr id="15" name="TextBox 14">
            <a:extLst>
              <a:ext uri="{FF2B5EF4-FFF2-40B4-BE49-F238E27FC236}">
                <a16:creationId xmlns:a16="http://schemas.microsoft.com/office/drawing/2014/main" id="{CE3A162F-0803-7AE6-5190-8E28258CEEB3}"/>
              </a:ext>
            </a:extLst>
          </p:cNvPr>
          <p:cNvSpPr txBox="1"/>
          <p:nvPr/>
        </p:nvSpPr>
        <p:spPr>
          <a:xfrm>
            <a:off x="7789900" y="4561279"/>
            <a:ext cx="1354744" cy="507831"/>
          </a:xfrm>
          <a:prstGeom prst="rect">
            <a:avLst/>
          </a:prstGeom>
          <a:noFill/>
        </p:spPr>
        <p:txBody>
          <a:bodyPr wrap="square">
            <a:spAutoFit/>
          </a:bodyPr>
          <a:lstStyle/>
          <a:p>
            <a:pPr defTabSz="685800"/>
            <a:r>
              <a:rPr lang="en-GB" dirty="0">
                <a:solidFill>
                  <a:srgbClr val="0F124A"/>
                </a:solidFill>
                <a:latin typeface="Arial"/>
              </a:rPr>
              <a:t>PRAB </a:t>
            </a:r>
            <a:r>
              <a:rPr lang="en-GB" b="1" dirty="0">
                <a:solidFill>
                  <a:srgbClr val="000000"/>
                </a:solidFill>
                <a:latin typeface="Noto Sans" panose="020B0502040504020204" pitchFamily="34" charset="0"/>
              </a:rPr>
              <a:t>28</a:t>
            </a:r>
            <a:r>
              <a:rPr lang="en-GB" dirty="0">
                <a:solidFill>
                  <a:srgbClr val="000000"/>
                </a:solidFill>
                <a:latin typeface="Noto Sans" panose="020B0502040504020204" pitchFamily="34" charset="0"/>
              </a:rPr>
              <a:t>, 021002 </a:t>
            </a:r>
            <a:r>
              <a:rPr lang="en-GB" dirty="0">
                <a:solidFill>
                  <a:srgbClr val="0F124A"/>
                </a:solidFill>
                <a:latin typeface="Arial"/>
              </a:rPr>
              <a:t>(2025)</a:t>
            </a:r>
          </a:p>
        </p:txBody>
      </p:sp>
      <p:sp>
        <p:nvSpPr>
          <p:cNvPr id="16" name="TextBox 15">
            <a:extLst>
              <a:ext uri="{FF2B5EF4-FFF2-40B4-BE49-F238E27FC236}">
                <a16:creationId xmlns:a16="http://schemas.microsoft.com/office/drawing/2014/main" id="{69D2851C-7B2F-1653-48E2-8146C512550D}"/>
              </a:ext>
            </a:extLst>
          </p:cNvPr>
          <p:cNvSpPr txBox="1"/>
          <p:nvPr/>
        </p:nvSpPr>
        <p:spPr>
          <a:xfrm>
            <a:off x="1201342" y="2050704"/>
            <a:ext cx="620683" cy="230832"/>
          </a:xfrm>
          <a:prstGeom prst="rect">
            <a:avLst/>
          </a:prstGeom>
          <a:noFill/>
        </p:spPr>
        <p:txBody>
          <a:bodyPr wrap="none" rtlCol="0">
            <a:spAutoFit/>
          </a:bodyPr>
          <a:lstStyle/>
          <a:p>
            <a:pPr defTabSz="685800"/>
            <a:r>
              <a:rPr lang="en-US" sz="900" b="1" dirty="0">
                <a:solidFill>
                  <a:srgbClr val="0000FF"/>
                </a:solidFill>
                <a:latin typeface="Arial"/>
              </a:rPr>
              <a:t>Z &amp; WW</a:t>
            </a:r>
            <a:endParaRPr lang="en-GB" sz="900" b="1" dirty="0">
              <a:solidFill>
                <a:srgbClr val="0000FF"/>
              </a:solidFill>
              <a:latin typeface="Arial"/>
            </a:endParaRPr>
          </a:p>
        </p:txBody>
      </p:sp>
      <p:sp>
        <p:nvSpPr>
          <p:cNvPr id="17" name="TextBox 16">
            <a:extLst>
              <a:ext uri="{FF2B5EF4-FFF2-40B4-BE49-F238E27FC236}">
                <a16:creationId xmlns:a16="http://schemas.microsoft.com/office/drawing/2014/main" id="{499DCAE8-40B5-C23B-3434-F811DB60EF72}"/>
              </a:ext>
            </a:extLst>
          </p:cNvPr>
          <p:cNvSpPr txBox="1"/>
          <p:nvPr/>
        </p:nvSpPr>
        <p:spPr>
          <a:xfrm>
            <a:off x="1052743" y="4095531"/>
            <a:ext cx="620683" cy="230832"/>
          </a:xfrm>
          <a:prstGeom prst="rect">
            <a:avLst/>
          </a:prstGeom>
          <a:noFill/>
        </p:spPr>
        <p:txBody>
          <a:bodyPr wrap="none" rtlCol="0">
            <a:spAutoFit/>
          </a:bodyPr>
          <a:lstStyle/>
          <a:p>
            <a:pPr defTabSz="685800"/>
            <a:r>
              <a:rPr lang="en-US" sz="900" b="1" dirty="0">
                <a:solidFill>
                  <a:srgbClr val="0000FF"/>
                </a:solidFill>
                <a:latin typeface="Arial"/>
              </a:rPr>
              <a:t>Z &amp; WW</a:t>
            </a:r>
            <a:endParaRPr lang="en-GB" sz="900" b="1" dirty="0">
              <a:solidFill>
                <a:srgbClr val="0000FF"/>
              </a:solidFill>
              <a:latin typeface="Aria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560FEB3-51A2-9614-98C6-713CFC425E14}"/>
                  </a:ext>
                </a:extLst>
              </p:cNvPr>
              <p:cNvSpPr txBox="1"/>
              <p:nvPr/>
            </p:nvSpPr>
            <p:spPr>
              <a:xfrm>
                <a:off x="3502677" y="1882157"/>
                <a:ext cx="582211" cy="230832"/>
              </a:xfrm>
              <a:prstGeom prst="rect">
                <a:avLst/>
              </a:prstGeom>
              <a:noFill/>
            </p:spPr>
            <p:txBody>
              <a:bodyPr wrap="none" rtlCol="0">
                <a:spAutoFit/>
              </a:bodyPr>
              <a:lstStyle/>
              <a:p>
                <a:pPr defTabSz="685800"/>
                <a:r>
                  <a:rPr lang="en-US" sz="900" b="1" dirty="0">
                    <a:solidFill>
                      <a:srgbClr val="0000FF"/>
                    </a:solidFill>
                    <a:latin typeface="Arial"/>
                  </a:rPr>
                  <a:t>ZH &amp; </a:t>
                </a:r>
                <a14:m>
                  <m:oMath xmlns:m="http://schemas.openxmlformats.org/officeDocument/2006/math">
                    <m:r>
                      <a:rPr lang="en-US" sz="900" b="1" i="1">
                        <a:solidFill>
                          <a:srgbClr val="0000FF"/>
                        </a:solidFill>
                        <a:latin typeface="Cambria Math" panose="02040503050406030204" pitchFamily="18" charset="0"/>
                      </a:rPr>
                      <m:t>𝒕</m:t>
                    </m:r>
                    <m:acc>
                      <m:accPr>
                        <m:chr m:val="̅"/>
                        <m:ctrlPr>
                          <a:rPr lang="en-US" sz="900" b="1" i="1">
                            <a:solidFill>
                              <a:srgbClr val="0000FF"/>
                            </a:solidFill>
                            <a:latin typeface="Cambria Math" panose="02040503050406030204" pitchFamily="18" charset="0"/>
                          </a:rPr>
                        </m:ctrlPr>
                      </m:accPr>
                      <m:e>
                        <m:r>
                          <a:rPr lang="en-US" sz="900" b="1" i="1">
                            <a:solidFill>
                              <a:srgbClr val="0000FF"/>
                            </a:solidFill>
                            <a:latin typeface="Cambria Math" panose="02040503050406030204" pitchFamily="18" charset="0"/>
                          </a:rPr>
                          <m:t>𝒕</m:t>
                        </m:r>
                      </m:e>
                    </m:acc>
                  </m:oMath>
                </a14:m>
                <a:endParaRPr lang="en-GB" sz="900" b="1" dirty="0">
                  <a:solidFill>
                    <a:srgbClr val="0000FF"/>
                  </a:solidFill>
                  <a:latin typeface="Arial"/>
                </a:endParaRPr>
              </a:p>
            </p:txBody>
          </p:sp>
        </mc:Choice>
        <mc:Fallback xmlns="">
          <p:sp>
            <p:nvSpPr>
              <p:cNvPr id="18" name="TextBox 17">
                <a:extLst>
                  <a:ext uri="{FF2B5EF4-FFF2-40B4-BE49-F238E27FC236}">
                    <a16:creationId xmlns:a16="http://schemas.microsoft.com/office/drawing/2014/main" id="{F560FEB3-51A2-9614-98C6-713CFC425E14}"/>
                  </a:ext>
                </a:extLst>
              </p:cNvPr>
              <p:cNvSpPr txBox="1">
                <a:spLocks noRot="1" noChangeAspect="1" noMove="1" noResize="1" noEditPoints="1" noAdjustHandles="1" noChangeArrowheads="1" noChangeShapeType="1" noTextEdit="1"/>
              </p:cNvSpPr>
              <p:nvPr/>
            </p:nvSpPr>
            <p:spPr>
              <a:xfrm>
                <a:off x="3502677" y="1882157"/>
                <a:ext cx="582211" cy="230832"/>
              </a:xfrm>
              <a:prstGeom prst="rect">
                <a:avLst/>
              </a:prstGeom>
              <a:blipFill>
                <a:blip r:embed="rId6"/>
                <a:stretch>
                  <a:fillRect r="-18947" b="-7895"/>
                </a:stretch>
              </a:blipFill>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C68384D-A39C-F713-4989-650A1F7A1A75}"/>
                  </a:ext>
                </a:extLst>
              </p:cNvPr>
              <p:cNvSpPr txBox="1"/>
              <p:nvPr/>
            </p:nvSpPr>
            <p:spPr>
              <a:xfrm>
                <a:off x="3408178" y="4088435"/>
                <a:ext cx="582211" cy="230832"/>
              </a:xfrm>
              <a:prstGeom prst="rect">
                <a:avLst/>
              </a:prstGeom>
              <a:noFill/>
            </p:spPr>
            <p:txBody>
              <a:bodyPr wrap="none" rtlCol="0">
                <a:spAutoFit/>
              </a:bodyPr>
              <a:lstStyle/>
              <a:p>
                <a:pPr defTabSz="685800"/>
                <a:r>
                  <a:rPr lang="en-US" sz="900" b="1" dirty="0">
                    <a:solidFill>
                      <a:srgbClr val="0000FF"/>
                    </a:solidFill>
                    <a:latin typeface="Arial"/>
                  </a:rPr>
                  <a:t>ZH &amp; </a:t>
                </a:r>
                <a14:m>
                  <m:oMath xmlns:m="http://schemas.openxmlformats.org/officeDocument/2006/math">
                    <m:r>
                      <a:rPr lang="en-US" sz="900" b="1" i="1">
                        <a:solidFill>
                          <a:srgbClr val="0000FF"/>
                        </a:solidFill>
                        <a:latin typeface="Cambria Math" panose="02040503050406030204" pitchFamily="18" charset="0"/>
                      </a:rPr>
                      <m:t>𝒕</m:t>
                    </m:r>
                    <m:acc>
                      <m:accPr>
                        <m:chr m:val="̅"/>
                        <m:ctrlPr>
                          <a:rPr lang="en-US" sz="900" b="1" i="1">
                            <a:solidFill>
                              <a:srgbClr val="0000FF"/>
                            </a:solidFill>
                            <a:latin typeface="Cambria Math" panose="02040503050406030204" pitchFamily="18" charset="0"/>
                          </a:rPr>
                        </m:ctrlPr>
                      </m:accPr>
                      <m:e>
                        <m:r>
                          <a:rPr lang="en-US" sz="900" b="1" i="1">
                            <a:solidFill>
                              <a:srgbClr val="0000FF"/>
                            </a:solidFill>
                            <a:latin typeface="Cambria Math" panose="02040503050406030204" pitchFamily="18" charset="0"/>
                          </a:rPr>
                          <m:t>𝒕</m:t>
                        </m:r>
                      </m:e>
                    </m:acc>
                  </m:oMath>
                </a14:m>
                <a:endParaRPr lang="en-GB" sz="900" b="1" dirty="0">
                  <a:solidFill>
                    <a:srgbClr val="0000FF"/>
                  </a:solidFill>
                  <a:latin typeface="Arial"/>
                </a:endParaRPr>
              </a:p>
            </p:txBody>
          </p:sp>
        </mc:Choice>
        <mc:Fallback xmlns="">
          <p:sp>
            <p:nvSpPr>
              <p:cNvPr id="19" name="TextBox 18">
                <a:extLst>
                  <a:ext uri="{FF2B5EF4-FFF2-40B4-BE49-F238E27FC236}">
                    <a16:creationId xmlns:a16="http://schemas.microsoft.com/office/drawing/2014/main" id="{4C68384D-A39C-F713-4989-650A1F7A1A75}"/>
                  </a:ext>
                </a:extLst>
              </p:cNvPr>
              <p:cNvSpPr txBox="1">
                <a:spLocks noRot="1" noChangeAspect="1" noMove="1" noResize="1" noEditPoints="1" noAdjustHandles="1" noChangeArrowheads="1" noChangeShapeType="1" noTextEdit="1"/>
              </p:cNvSpPr>
              <p:nvPr/>
            </p:nvSpPr>
            <p:spPr>
              <a:xfrm>
                <a:off x="3408178" y="4088435"/>
                <a:ext cx="582211" cy="230832"/>
              </a:xfrm>
              <a:prstGeom prst="rect">
                <a:avLst/>
              </a:prstGeom>
              <a:blipFill>
                <a:blip r:embed="rId7"/>
                <a:stretch>
                  <a:fillRect r="-18750" b="-7895"/>
                </a:stretch>
              </a:blipFill>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A29D7CA-6A38-61B0-879D-BA89B8C960A3}"/>
                  </a:ext>
                </a:extLst>
              </p:cNvPr>
              <p:cNvSpPr txBox="1"/>
              <p:nvPr/>
            </p:nvSpPr>
            <p:spPr>
              <a:xfrm>
                <a:off x="5799481" y="3469664"/>
                <a:ext cx="312906" cy="230832"/>
              </a:xfrm>
              <a:prstGeom prst="rect">
                <a:avLst/>
              </a:prstGeom>
              <a:noFill/>
            </p:spPr>
            <p:txBody>
              <a:bodyPr wrap="none" rtlCol="0">
                <a:spAutoFit/>
              </a:bodyPr>
              <a:lstStyle/>
              <a:p>
                <a:pPr defTabSz="685800"/>
                <a14:m>
                  <m:oMathPara xmlns:m="http://schemas.openxmlformats.org/officeDocument/2006/math">
                    <m:oMathParaPr>
                      <m:jc m:val="centerGroup"/>
                    </m:oMathParaPr>
                    <m:oMath xmlns:m="http://schemas.openxmlformats.org/officeDocument/2006/math">
                      <m:r>
                        <a:rPr lang="en-US" sz="900" b="1" i="1" smtClean="0">
                          <a:solidFill>
                            <a:srgbClr val="0000FF"/>
                          </a:solidFill>
                          <a:latin typeface="Cambria Math" panose="02040503050406030204" pitchFamily="18" charset="0"/>
                        </a:rPr>
                        <m:t>𝒕</m:t>
                      </m:r>
                      <m:acc>
                        <m:accPr>
                          <m:chr m:val="̅"/>
                          <m:ctrlPr>
                            <a:rPr lang="en-US" sz="900" b="1" i="1">
                              <a:solidFill>
                                <a:srgbClr val="0000FF"/>
                              </a:solidFill>
                              <a:latin typeface="Cambria Math" panose="02040503050406030204" pitchFamily="18" charset="0"/>
                            </a:rPr>
                          </m:ctrlPr>
                        </m:accPr>
                        <m:e>
                          <m:r>
                            <a:rPr lang="en-US" sz="900" b="1" i="1">
                              <a:solidFill>
                                <a:srgbClr val="0000FF"/>
                              </a:solidFill>
                              <a:latin typeface="Cambria Math" panose="02040503050406030204" pitchFamily="18" charset="0"/>
                            </a:rPr>
                            <m:t>𝒕</m:t>
                          </m:r>
                        </m:e>
                      </m:acc>
                    </m:oMath>
                  </m:oMathPara>
                </a14:m>
                <a:endParaRPr lang="en-GB" sz="900" b="1" dirty="0">
                  <a:solidFill>
                    <a:srgbClr val="0000FF"/>
                  </a:solidFill>
                  <a:latin typeface="Arial"/>
                </a:endParaRPr>
              </a:p>
            </p:txBody>
          </p:sp>
        </mc:Choice>
        <mc:Fallback xmlns="">
          <p:sp>
            <p:nvSpPr>
              <p:cNvPr id="20" name="TextBox 19">
                <a:extLst>
                  <a:ext uri="{FF2B5EF4-FFF2-40B4-BE49-F238E27FC236}">
                    <a16:creationId xmlns:a16="http://schemas.microsoft.com/office/drawing/2014/main" id="{3A29D7CA-6A38-61B0-879D-BA89B8C960A3}"/>
                  </a:ext>
                </a:extLst>
              </p:cNvPr>
              <p:cNvSpPr txBox="1">
                <a:spLocks noRot="1" noChangeAspect="1" noMove="1" noResize="1" noEditPoints="1" noAdjustHandles="1" noChangeArrowheads="1" noChangeShapeType="1" noTextEdit="1"/>
              </p:cNvSpPr>
              <p:nvPr/>
            </p:nvSpPr>
            <p:spPr>
              <a:xfrm>
                <a:off x="5799481" y="3469664"/>
                <a:ext cx="312906" cy="230832"/>
              </a:xfrm>
              <a:prstGeom prst="rect">
                <a:avLst/>
              </a:prstGeom>
              <a:blipFill>
                <a:blip r:embed="rId8"/>
                <a:stretch>
                  <a:fillRect r="-9615"/>
                </a:stretch>
              </a:blipFill>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9EDCB0A-CE0B-FECC-2161-A1AB7B645254}"/>
                  </a:ext>
                </a:extLst>
              </p:cNvPr>
              <p:cNvSpPr txBox="1"/>
              <p:nvPr/>
            </p:nvSpPr>
            <p:spPr>
              <a:xfrm>
                <a:off x="5934629" y="1356011"/>
                <a:ext cx="312906" cy="230832"/>
              </a:xfrm>
              <a:prstGeom prst="rect">
                <a:avLst/>
              </a:prstGeom>
              <a:noFill/>
            </p:spPr>
            <p:txBody>
              <a:bodyPr wrap="none" rtlCol="0">
                <a:spAutoFit/>
              </a:bodyPr>
              <a:lstStyle/>
              <a:p>
                <a:pPr defTabSz="685800"/>
                <a14:m>
                  <m:oMathPara xmlns:m="http://schemas.openxmlformats.org/officeDocument/2006/math">
                    <m:oMathParaPr>
                      <m:jc m:val="centerGroup"/>
                    </m:oMathParaPr>
                    <m:oMath xmlns:m="http://schemas.openxmlformats.org/officeDocument/2006/math">
                      <m:r>
                        <a:rPr lang="en-US" sz="900" b="1" i="1" smtClean="0">
                          <a:solidFill>
                            <a:srgbClr val="0000FF"/>
                          </a:solidFill>
                          <a:latin typeface="Cambria Math" panose="02040503050406030204" pitchFamily="18" charset="0"/>
                        </a:rPr>
                        <m:t>𝒕</m:t>
                      </m:r>
                      <m:acc>
                        <m:accPr>
                          <m:chr m:val="̅"/>
                          <m:ctrlPr>
                            <a:rPr lang="en-US" sz="900" b="1" i="1">
                              <a:solidFill>
                                <a:srgbClr val="0000FF"/>
                              </a:solidFill>
                              <a:latin typeface="Cambria Math" panose="02040503050406030204" pitchFamily="18" charset="0"/>
                            </a:rPr>
                          </m:ctrlPr>
                        </m:accPr>
                        <m:e>
                          <m:r>
                            <a:rPr lang="en-US" sz="900" b="1" i="1">
                              <a:solidFill>
                                <a:srgbClr val="0000FF"/>
                              </a:solidFill>
                              <a:latin typeface="Cambria Math" panose="02040503050406030204" pitchFamily="18" charset="0"/>
                            </a:rPr>
                            <m:t>𝒕</m:t>
                          </m:r>
                        </m:e>
                      </m:acc>
                    </m:oMath>
                  </m:oMathPara>
                </a14:m>
                <a:endParaRPr lang="en-GB" sz="900" b="1" dirty="0">
                  <a:solidFill>
                    <a:srgbClr val="0000FF"/>
                  </a:solidFill>
                  <a:latin typeface="Arial"/>
                </a:endParaRPr>
              </a:p>
            </p:txBody>
          </p:sp>
        </mc:Choice>
        <mc:Fallback xmlns="">
          <p:sp>
            <p:nvSpPr>
              <p:cNvPr id="21" name="TextBox 20">
                <a:extLst>
                  <a:ext uri="{FF2B5EF4-FFF2-40B4-BE49-F238E27FC236}">
                    <a16:creationId xmlns:a16="http://schemas.microsoft.com/office/drawing/2014/main" id="{19EDCB0A-CE0B-FECC-2161-A1AB7B645254}"/>
                  </a:ext>
                </a:extLst>
              </p:cNvPr>
              <p:cNvSpPr txBox="1">
                <a:spLocks noRot="1" noChangeAspect="1" noMove="1" noResize="1" noEditPoints="1" noAdjustHandles="1" noChangeArrowheads="1" noChangeShapeType="1" noTextEdit="1"/>
              </p:cNvSpPr>
              <p:nvPr/>
            </p:nvSpPr>
            <p:spPr>
              <a:xfrm>
                <a:off x="5934629" y="1356011"/>
                <a:ext cx="312906" cy="230832"/>
              </a:xfrm>
              <a:prstGeom prst="rect">
                <a:avLst/>
              </a:prstGeom>
              <a:blipFill>
                <a:blip r:embed="rId9"/>
                <a:stretch>
                  <a:fillRect r="-9804"/>
                </a:stretch>
              </a:blipFill>
            </p:spPr>
            <p:txBody>
              <a:bodyPr/>
              <a:lstStyle/>
              <a:p>
                <a:r>
                  <a:rPr lang="fr-CH">
                    <a:noFill/>
                  </a:rPr>
                  <a:t> </a:t>
                </a:r>
              </a:p>
            </p:txBody>
          </p:sp>
        </mc:Fallback>
      </mc:AlternateContent>
    </p:spTree>
    <p:extLst>
      <p:ext uri="{BB962C8B-B14F-4D97-AF65-F5344CB8AC3E}">
        <p14:creationId xmlns:p14="http://schemas.microsoft.com/office/powerpoint/2010/main" val="137370863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73326-C31E-4F31-EEF1-23F0B4ABBF21}"/>
            </a:ext>
          </a:extLst>
        </p:cNvPr>
        <p:cNvGrpSpPr/>
        <p:nvPr/>
      </p:nvGrpSpPr>
      <p:grpSpPr>
        <a:xfrm>
          <a:off x="0" y="0"/>
          <a:ext cx="0" cy="0"/>
          <a:chOff x="0" y="0"/>
          <a:chExt cx="0" cy="0"/>
        </a:xfrm>
      </p:grpSpPr>
      <p:pic>
        <p:nvPicPr>
          <p:cNvPr id="4" name="Picture 3" descr="A box with a picture of a child playing with a tablet&#10;&#10;AI-generated content may be incorrect.">
            <a:extLst>
              <a:ext uri="{FF2B5EF4-FFF2-40B4-BE49-F238E27FC236}">
                <a16:creationId xmlns:a16="http://schemas.microsoft.com/office/drawing/2014/main" id="{1B70DDFD-3C79-1142-A984-71D4C6321BB4}"/>
              </a:ext>
            </a:extLst>
          </p:cNvPr>
          <p:cNvPicPr>
            <a:picLocks noChangeAspect="1"/>
          </p:cNvPicPr>
          <p:nvPr/>
        </p:nvPicPr>
        <p:blipFill>
          <a:blip r:embed="rId2"/>
          <a:srcRect r="-33333"/>
          <a:stretch/>
        </p:blipFill>
        <p:spPr>
          <a:xfrm>
            <a:off x="936769" y="712871"/>
            <a:ext cx="5131740" cy="3848805"/>
          </a:xfrm>
          <a:prstGeom prst="rect">
            <a:avLst/>
          </a:prstGeom>
          <a:solidFill>
            <a:srgbClr val="EEECEF"/>
          </a:solidFill>
        </p:spPr>
      </p:pic>
      <p:sp>
        <p:nvSpPr>
          <p:cNvPr id="2" name="TextBox 1">
            <a:extLst>
              <a:ext uri="{FF2B5EF4-FFF2-40B4-BE49-F238E27FC236}">
                <a16:creationId xmlns:a16="http://schemas.microsoft.com/office/drawing/2014/main" id="{CBDC26A6-98F4-7902-E6CE-E8D350791BCB}"/>
              </a:ext>
            </a:extLst>
          </p:cNvPr>
          <p:cNvSpPr txBox="1"/>
          <p:nvPr/>
        </p:nvSpPr>
        <p:spPr>
          <a:xfrm>
            <a:off x="107157" y="4773955"/>
            <a:ext cx="1112434" cy="248209"/>
          </a:xfrm>
          <a:prstGeom prst="rect">
            <a:avLst/>
          </a:prstGeom>
          <a:solidFill>
            <a:srgbClr val="FFFF00"/>
          </a:solidFill>
        </p:spPr>
        <p:txBody>
          <a:bodyPr wrap="square" rtlCol="0">
            <a:spAutoFit/>
          </a:bodyPr>
          <a:lstStyle/>
          <a:p>
            <a:pPr algn="ctr" defTabSz="685783">
              <a:defRPr/>
            </a:pPr>
            <a:r>
              <a:rPr lang="en-US" sz="1013" kern="0" dirty="0">
                <a:solidFill>
                  <a:prstClr val="black"/>
                </a:solidFill>
                <a:latin typeface="Calibri" panose="020F0502020204030204"/>
              </a:rPr>
              <a:t>G. Iadarola</a:t>
            </a:r>
            <a:endParaRPr lang="en-GB" sz="1013" kern="0" dirty="0">
              <a:solidFill>
                <a:prstClr val="black"/>
              </a:solidFill>
              <a:latin typeface="Calibri" panose="020F0502020204030204"/>
            </a:endParaRPr>
          </a:p>
        </p:txBody>
      </p:sp>
      <p:sp>
        <p:nvSpPr>
          <p:cNvPr id="9" name="TextBox 8">
            <a:extLst>
              <a:ext uri="{FF2B5EF4-FFF2-40B4-BE49-F238E27FC236}">
                <a16:creationId xmlns:a16="http://schemas.microsoft.com/office/drawing/2014/main" id="{F15A2374-8EEF-7FE8-C802-D2EEDBC78F60}"/>
              </a:ext>
            </a:extLst>
          </p:cNvPr>
          <p:cNvSpPr txBox="1"/>
          <p:nvPr/>
        </p:nvSpPr>
        <p:spPr>
          <a:xfrm>
            <a:off x="1423988" y="4695435"/>
            <a:ext cx="3834133" cy="353943"/>
          </a:xfrm>
          <a:prstGeom prst="rect">
            <a:avLst/>
          </a:prstGeom>
          <a:noFill/>
        </p:spPr>
        <p:txBody>
          <a:bodyPr wrap="square">
            <a:spAutoFit/>
          </a:bodyPr>
          <a:lstStyle/>
          <a:p>
            <a:pPr defTabSz="457189">
              <a:spcBef>
                <a:spcPts val="600"/>
              </a:spcBef>
              <a:defRPr/>
            </a:pPr>
            <a:r>
              <a:rPr lang="en-US" sz="1700" b="1" dirty="0">
                <a:solidFill>
                  <a:srgbClr val="2963AE"/>
                </a:solidFill>
                <a:latin typeface="Calibri" panose="020F0502020204030204"/>
              </a:rPr>
              <a:t>tutorials in form of </a:t>
            </a:r>
            <a:r>
              <a:rPr lang="en-US" sz="1700" b="1" dirty="0" err="1">
                <a:solidFill>
                  <a:srgbClr val="2963AE"/>
                </a:solidFill>
                <a:latin typeface="Calibri" panose="020F0502020204030204"/>
              </a:rPr>
              <a:t>Jupyter</a:t>
            </a:r>
            <a:r>
              <a:rPr lang="en-US" sz="1700" b="1" dirty="0">
                <a:solidFill>
                  <a:srgbClr val="2963AE"/>
                </a:solidFill>
                <a:latin typeface="Calibri" panose="020F0502020204030204"/>
              </a:rPr>
              <a:t> notebooks</a:t>
            </a:r>
            <a:endParaRPr lang="en-GB" sz="1013" dirty="0">
              <a:solidFill>
                <a:srgbClr val="0F124A"/>
              </a:solidFill>
              <a:latin typeface="Arial"/>
            </a:endParaRPr>
          </a:p>
        </p:txBody>
      </p:sp>
      <p:sp>
        <p:nvSpPr>
          <p:cNvPr id="3" name="TextBox 2">
            <a:extLst>
              <a:ext uri="{FF2B5EF4-FFF2-40B4-BE49-F238E27FC236}">
                <a16:creationId xmlns:a16="http://schemas.microsoft.com/office/drawing/2014/main" id="{0619DC45-257E-3FF7-5964-417B56D93400}"/>
              </a:ext>
            </a:extLst>
          </p:cNvPr>
          <p:cNvSpPr txBox="1"/>
          <p:nvPr/>
        </p:nvSpPr>
        <p:spPr>
          <a:xfrm>
            <a:off x="113882" y="305892"/>
            <a:ext cx="3685624" cy="461665"/>
          </a:xfrm>
          <a:prstGeom prst="rect">
            <a:avLst/>
          </a:prstGeom>
          <a:noFill/>
        </p:spPr>
        <p:txBody>
          <a:bodyPr wrap="none" rtlCol="0">
            <a:spAutoFit/>
          </a:bodyPr>
          <a:lstStyle/>
          <a:p>
            <a:pPr algn="l"/>
            <a:r>
              <a:rPr lang="en-US" sz="2400" b="1" u="sng" dirty="0"/>
              <a:t>FCC design with Xsuite </a:t>
            </a:r>
            <a:endParaRPr lang="en-GB" sz="2400" b="1" u="sng" dirty="0"/>
          </a:p>
        </p:txBody>
      </p:sp>
      <p:sp>
        <p:nvSpPr>
          <p:cNvPr id="8" name="TextBox 7">
            <a:extLst>
              <a:ext uri="{FF2B5EF4-FFF2-40B4-BE49-F238E27FC236}">
                <a16:creationId xmlns:a16="http://schemas.microsoft.com/office/drawing/2014/main" id="{249AB1CE-A46C-89E6-E4C1-75140D8A0847}"/>
              </a:ext>
            </a:extLst>
          </p:cNvPr>
          <p:cNvSpPr txBox="1"/>
          <p:nvPr/>
        </p:nvSpPr>
        <p:spPr>
          <a:xfrm>
            <a:off x="5582688" y="305891"/>
            <a:ext cx="3600666" cy="415498"/>
          </a:xfrm>
          <a:prstGeom prst="rect">
            <a:avLst/>
          </a:prstGeom>
          <a:noFill/>
        </p:spPr>
        <p:txBody>
          <a:bodyPr wrap="none" rtlCol="0">
            <a:spAutoFit/>
          </a:bodyPr>
          <a:lstStyle/>
          <a:p>
            <a:pPr algn="l"/>
            <a:r>
              <a:rPr lang="en-US" sz="2100" b="1" dirty="0"/>
              <a:t>+ </a:t>
            </a:r>
            <a:r>
              <a:rPr lang="en-US" sz="2100" b="1" u="sng" dirty="0" err="1"/>
              <a:t>SuperKEKB</a:t>
            </a:r>
            <a:r>
              <a:rPr lang="en-US" sz="2100" b="1" u="sng" dirty="0"/>
              <a:t> benchmarks</a:t>
            </a:r>
            <a:endParaRPr lang="en-GB" sz="2100" b="1" u="sng" dirty="0"/>
          </a:p>
        </p:txBody>
      </p:sp>
      <p:sp>
        <p:nvSpPr>
          <p:cNvPr id="10" name="TextBox 9">
            <a:extLst>
              <a:ext uri="{FF2B5EF4-FFF2-40B4-BE49-F238E27FC236}">
                <a16:creationId xmlns:a16="http://schemas.microsoft.com/office/drawing/2014/main" id="{794248DB-DE9E-78EF-5C7A-606827DE91D0}"/>
              </a:ext>
            </a:extLst>
          </p:cNvPr>
          <p:cNvSpPr txBox="1"/>
          <p:nvPr/>
        </p:nvSpPr>
        <p:spPr>
          <a:xfrm>
            <a:off x="5021692" y="707665"/>
            <a:ext cx="4135937" cy="248209"/>
          </a:xfrm>
          <a:prstGeom prst="rect">
            <a:avLst/>
          </a:prstGeom>
          <a:solidFill>
            <a:srgbClr val="FFFF00"/>
          </a:solidFill>
        </p:spPr>
        <p:txBody>
          <a:bodyPr wrap="square" rtlCol="0">
            <a:spAutoFit/>
          </a:bodyPr>
          <a:lstStyle/>
          <a:p>
            <a:pPr algn="ctr" defTabSz="685783">
              <a:defRPr/>
            </a:pPr>
            <a:r>
              <a:rPr lang="en-US" sz="1013" kern="0" dirty="0">
                <a:solidFill>
                  <a:prstClr val="black"/>
                </a:solidFill>
                <a:latin typeface="Calibri" panose="020F0502020204030204"/>
              </a:rPr>
              <a:t>G. Broggi, J. Salvesen, G. Iadarola, H. Sugimoto, K. Oide</a:t>
            </a:r>
            <a:endParaRPr lang="en-GB" sz="1013" kern="0" dirty="0">
              <a:solidFill>
                <a:prstClr val="black"/>
              </a:solidFill>
              <a:latin typeface="Calibri" panose="020F0502020204030204"/>
            </a:endParaRPr>
          </a:p>
        </p:txBody>
      </p:sp>
      <p:pic>
        <p:nvPicPr>
          <p:cNvPr id="11" name="Picture 4">
            <a:extLst>
              <a:ext uri="{FF2B5EF4-FFF2-40B4-BE49-F238E27FC236}">
                <a16:creationId xmlns:a16="http://schemas.microsoft.com/office/drawing/2014/main" id="{5BDA18CA-BC07-3E79-11C9-93867D46E9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906" y="2637274"/>
            <a:ext cx="2664641" cy="2505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14B86521-DB9E-8F49-3C0E-31125D5A4AB7}"/>
              </a:ext>
            </a:extLst>
          </p:cNvPr>
          <p:cNvSpPr txBox="1"/>
          <p:nvPr/>
        </p:nvSpPr>
        <p:spPr>
          <a:xfrm>
            <a:off x="5865018" y="989871"/>
            <a:ext cx="3278982" cy="1107804"/>
          </a:xfrm>
          <a:prstGeom prst="rect">
            <a:avLst/>
          </a:prstGeom>
          <a:noFill/>
        </p:spPr>
        <p:txBody>
          <a:bodyPr wrap="square">
            <a:spAutoFit/>
          </a:bodyPr>
          <a:lstStyle/>
          <a:p>
            <a:pPr marL="325517" lvl="1" defTabSz="514350">
              <a:lnSpc>
                <a:spcPct val="110000"/>
              </a:lnSpc>
              <a:defRPr/>
            </a:pPr>
            <a:r>
              <a:rPr lang="it-IT" sz="1013" b="1" dirty="0">
                <a:solidFill>
                  <a:schemeClr val="accent6">
                    <a:lumMod val="75000"/>
                    <a:lumOff val="25000"/>
                  </a:schemeClr>
                </a:solidFill>
                <a:latin typeface="Arial"/>
                <a:cs typeface="Arial"/>
              </a:rPr>
              <a:t>Touschek &amp; beam-gas scattering </a:t>
            </a:r>
            <a:r>
              <a:rPr lang="it-IT" sz="1013" b="1" dirty="0">
                <a:latin typeface="Arial"/>
                <a:cs typeface="Arial"/>
              </a:rPr>
              <a:t>for different collimator settings</a:t>
            </a:r>
            <a:r>
              <a:rPr lang="it-IT" sz="1013" dirty="0">
                <a:latin typeface="Arial"/>
                <a:cs typeface="Arial"/>
              </a:rPr>
              <a:t>, including </a:t>
            </a:r>
            <a:r>
              <a:rPr lang="it-IT" sz="1013" b="1" dirty="0">
                <a:solidFill>
                  <a:schemeClr val="accent6">
                    <a:lumMod val="75000"/>
                    <a:lumOff val="25000"/>
                  </a:schemeClr>
                </a:solidFill>
                <a:latin typeface="Arial"/>
                <a:cs typeface="Arial"/>
              </a:rPr>
              <a:t>collimator-matter interaction</a:t>
            </a:r>
            <a:endParaRPr lang="it-IT" sz="1013" b="1" dirty="0">
              <a:latin typeface="Arial"/>
              <a:cs typeface="Arial"/>
            </a:endParaRPr>
          </a:p>
          <a:p>
            <a:pPr marL="325517" lvl="1" defTabSz="514350">
              <a:lnSpc>
                <a:spcPct val="110000"/>
              </a:lnSpc>
              <a:defRPr/>
            </a:pPr>
            <a:endParaRPr lang="it-IT" sz="1013" b="1" dirty="0">
              <a:latin typeface="Arial"/>
              <a:cs typeface="Arial"/>
            </a:endParaRPr>
          </a:p>
          <a:p>
            <a:pPr marL="325517" lvl="1" defTabSz="514350">
              <a:lnSpc>
                <a:spcPct val="110000"/>
              </a:lnSpc>
              <a:defRPr/>
            </a:pPr>
            <a:r>
              <a:rPr lang="it-IT" sz="1013" b="1" dirty="0">
                <a:solidFill>
                  <a:schemeClr val="accent6">
                    <a:lumMod val="75000"/>
                    <a:lumOff val="25000"/>
                  </a:schemeClr>
                </a:solidFill>
                <a:latin typeface="Arial"/>
                <a:cs typeface="Arial"/>
              </a:rPr>
              <a:t>Xsuite-simulated response of Belle-II diamond detector</a:t>
            </a:r>
            <a:r>
              <a:rPr lang="it-IT" sz="1013" b="1" dirty="0">
                <a:latin typeface="Arial"/>
                <a:cs typeface="Arial"/>
              </a:rPr>
              <a:t>: </a:t>
            </a:r>
          </a:p>
        </p:txBody>
      </p:sp>
      <p:sp>
        <p:nvSpPr>
          <p:cNvPr id="14" name="TextBox 13">
            <a:extLst>
              <a:ext uri="{FF2B5EF4-FFF2-40B4-BE49-F238E27FC236}">
                <a16:creationId xmlns:a16="http://schemas.microsoft.com/office/drawing/2014/main" id="{73AE079D-352D-0D37-3B65-D66B4597C334}"/>
              </a:ext>
            </a:extLst>
          </p:cNvPr>
          <p:cNvSpPr txBox="1"/>
          <p:nvPr/>
        </p:nvSpPr>
        <p:spPr>
          <a:xfrm>
            <a:off x="6056856" y="4860888"/>
            <a:ext cx="753732" cy="253916"/>
          </a:xfrm>
          <a:prstGeom prst="rect">
            <a:avLst/>
          </a:prstGeom>
          <a:solidFill>
            <a:srgbClr val="FFFF00"/>
          </a:solidFill>
        </p:spPr>
        <p:txBody>
          <a:bodyPr wrap="none" rtlCol="0">
            <a:spAutoFit/>
          </a:bodyPr>
          <a:lstStyle/>
          <a:p>
            <a:pPr algn="ctr" defTabSz="685800">
              <a:defRPr/>
            </a:pPr>
            <a:r>
              <a:rPr lang="en-US" sz="1050" dirty="0">
                <a:solidFill>
                  <a:srgbClr val="0F124A"/>
                </a:solidFill>
                <a:latin typeface="Arial"/>
              </a:rPr>
              <a:t>G. Broggi</a:t>
            </a:r>
            <a:endParaRPr lang="en-GB" sz="1050" dirty="0">
              <a:solidFill>
                <a:srgbClr val="0F124A"/>
              </a:solidFill>
              <a:latin typeface="Arial"/>
            </a:endParaRPr>
          </a:p>
        </p:txBody>
      </p:sp>
      <p:pic>
        <p:nvPicPr>
          <p:cNvPr id="15" name="Picture 3">
            <a:extLst>
              <a:ext uri="{FF2B5EF4-FFF2-40B4-BE49-F238E27FC236}">
                <a16:creationId xmlns:a16="http://schemas.microsoft.com/office/drawing/2014/main" id="{7361DE7C-D3A0-6449-9C7C-73C7315CC2E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4402" y="1711734"/>
            <a:ext cx="1169524" cy="466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a:extLst>
              <a:ext uri="{FF2B5EF4-FFF2-40B4-BE49-F238E27FC236}">
                <a16:creationId xmlns:a16="http://schemas.microsoft.com/office/drawing/2014/main" id="{A5CCA677-5642-DCA7-B164-36B83B906FAC}"/>
              </a:ext>
            </a:extLst>
          </p:cNvPr>
          <p:cNvPicPr>
            <a:picLocks noChangeAspect="1"/>
          </p:cNvPicPr>
          <p:nvPr/>
        </p:nvPicPr>
        <p:blipFill>
          <a:blip r:embed="rId5"/>
          <a:srcRect t="16972" b="19285"/>
          <a:stretch/>
        </p:blipFill>
        <p:spPr>
          <a:xfrm>
            <a:off x="8570555" y="-5059"/>
            <a:ext cx="543195" cy="346249"/>
          </a:xfrm>
          <a:prstGeom prst="rect">
            <a:avLst/>
          </a:prstGeom>
        </p:spPr>
      </p:pic>
    </p:spTree>
    <p:extLst>
      <p:ext uri="{BB962C8B-B14F-4D97-AF65-F5344CB8AC3E}">
        <p14:creationId xmlns:p14="http://schemas.microsoft.com/office/powerpoint/2010/main" val="344183818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F33C7-2F5D-03B9-CE7E-4A32AEF96AA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96837BA0-F106-4AF6-0961-AE9F1ED2AC16}"/>
              </a:ext>
            </a:extLst>
          </p:cNvPr>
          <p:cNvSpPr>
            <a:spLocks noGrp="1"/>
          </p:cNvSpPr>
          <p:nvPr>
            <p:ph type="title"/>
          </p:nvPr>
        </p:nvSpPr>
        <p:spPr>
          <a:xfrm>
            <a:off x="239681" y="336755"/>
            <a:ext cx="8371582" cy="402033"/>
          </a:xfrm>
        </p:spPr>
        <p:txBody>
          <a:bodyPr/>
          <a:lstStyle/>
          <a:p>
            <a:pPr defTabSz="685800">
              <a:defRPr/>
            </a:pPr>
            <a:r>
              <a:rPr lang="en-US" sz="3200" kern="0" dirty="0">
                <a:latin typeface="Calibri" panose="020F0502020204030204" pitchFamily="34" charset="0"/>
                <a:cs typeface="Calibri" panose="020F0502020204030204" pitchFamily="34" charset="0"/>
              </a:rPr>
              <a:t>FCC integrated program – timeline</a:t>
            </a:r>
          </a:p>
        </p:txBody>
      </p:sp>
      <p:sp>
        <p:nvSpPr>
          <p:cNvPr id="18" name="TextBox 6">
            <a:extLst>
              <a:ext uri="{FF2B5EF4-FFF2-40B4-BE49-F238E27FC236}">
                <a16:creationId xmlns:a16="http://schemas.microsoft.com/office/drawing/2014/main" id="{C145B93C-F814-552D-7363-ECD704D0176E}"/>
              </a:ext>
            </a:extLst>
          </p:cNvPr>
          <p:cNvSpPr txBox="1">
            <a:spLocks noChangeArrowheads="1"/>
          </p:cNvSpPr>
          <p:nvPr/>
        </p:nvSpPr>
        <p:spPr bwMode="auto">
          <a:xfrm>
            <a:off x="1626363" y="3888896"/>
            <a:ext cx="6313677" cy="1142620"/>
          </a:xfrm>
          <a:prstGeom prst="rect">
            <a:avLst/>
          </a:prstGeom>
          <a:solidFill>
            <a:srgbClr val="1C446A">
              <a:lumMod val="20000"/>
              <a:lumOff val="80000"/>
            </a:srgbClr>
          </a:solidFill>
          <a:ln>
            <a:noFill/>
          </a:ln>
        </p:spPr>
        <p:txBody>
          <a:bodyPr wrap="square">
            <a:spAutoFit/>
          </a:bodyPr>
          <a:lstStyle/>
          <a:p>
            <a:pPr defTabSz="342900" eaLnBrk="0" fontAlgn="base" hangingPunct="0">
              <a:spcBef>
                <a:spcPct val="0"/>
              </a:spcBef>
              <a:spcAft>
                <a:spcPct val="0"/>
              </a:spcAft>
              <a:defRPr/>
            </a:pPr>
            <a:r>
              <a:rPr lang="en-US" altLang="en-CH" sz="1200" b="1" kern="0" dirty="0">
                <a:solidFill>
                  <a:srgbClr val="2F2F2F"/>
                </a:solidFill>
                <a:latin typeface="Arial"/>
              </a:rPr>
              <a:t>Ambitious </a:t>
            </a:r>
            <a:r>
              <a:rPr lang="en-CH" altLang="en-CH" sz="1200" b="1" kern="0" dirty="0">
                <a:solidFill>
                  <a:srgbClr val="2F2F2F"/>
                </a:solidFill>
                <a:latin typeface="Arial"/>
              </a:rPr>
              <a:t>schedule </a:t>
            </a:r>
            <a:r>
              <a:rPr lang="en-CH" altLang="en-CH" sz="1200" kern="0" dirty="0">
                <a:solidFill>
                  <a:srgbClr val="2F2F2F"/>
                </a:solidFill>
                <a:latin typeface="Arial"/>
              </a:rPr>
              <a:t>tak</a:t>
            </a:r>
            <a:r>
              <a:rPr lang="en-US" altLang="en-CH" sz="1200" kern="0" dirty="0" err="1">
                <a:solidFill>
                  <a:srgbClr val="2F2F2F"/>
                </a:solidFill>
                <a:latin typeface="Arial"/>
              </a:rPr>
              <a:t>ing</a:t>
            </a:r>
            <a:r>
              <a:rPr lang="en-CH" altLang="en-CH" sz="1200" kern="0" dirty="0">
                <a:solidFill>
                  <a:srgbClr val="2F2F2F"/>
                </a:solidFill>
                <a:latin typeface="Arial"/>
              </a:rPr>
              <a:t> into account:</a:t>
            </a:r>
          </a:p>
          <a:p>
            <a:pPr marL="214313" indent="-214313" defTabSz="342900" eaLnBrk="0" fontAlgn="base" hangingPunct="0">
              <a:spcBef>
                <a:spcPct val="0"/>
              </a:spcBef>
              <a:spcAft>
                <a:spcPct val="0"/>
              </a:spcAft>
              <a:buFont typeface="Wingdings" pitchFamily="2" charset="2"/>
              <a:buChar char="q"/>
              <a:defRPr/>
            </a:pPr>
            <a:r>
              <a:rPr lang="en-GB" altLang="en-CH" sz="1125" kern="0" dirty="0">
                <a:solidFill>
                  <a:srgbClr val="2F2F2F"/>
                </a:solidFill>
                <a:latin typeface="Arial"/>
              </a:rPr>
              <a:t>p</a:t>
            </a:r>
            <a:r>
              <a:rPr lang="en-CH" altLang="en-CH" sz="1125" kern="0" dirty="0">
                <a:solidFill>
                  <a:srgbClr val="2F2F2F"/>
                </a:solidFill>
                <a:latin typeface="Arial"/>
              </a:rPr>
              <a:t>ast experience in building colliders at CERN</a:t>
            </a:r>
            <a:endParaRPr lang="en-US" altLang="en-CH" sz="1125"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en-CH" altLang="en-CH" sz="1125" kern="0" dirty="0">
                <a:solidFill>
                  <a:srgbClr val="2F2F2F"/>
                </a:solidFill>
                <a:latin typeface="Arial"/>
              </a:rPr>
              <a:t>approval timeline: E</a:t>
            </a:r>
            <a:r>
              <a:rPr lang="fr-CH" altLang="en-CH" sz="1125" kern="0" dirty="0" err="1">
                <a:solidFill>
                  <a:srgbClr val="2F2F2F"/>
                </a:solidFill>
                <a:latin typeface="Arial"/>
              </a:rPr>
              <a:t>uropean</a:t>
            </a:r>
            <a:r>
              <a:rPr lang="fr-CH" altLang="en-CH" sz="1125" kern="0" dirty="0">
                <a:solidFill>
                  <a:srgbClr val="2F2F2F"/>
                </a:solidFill>
                <a:latin typeface="Arial"/>
              </a:rPr>
              <a:t> </a:t>
            </a:r>
            <a:r>
              <a:rPr lang="en-CH" altLang="en-CH" sz="1125" kern="0" dirty="0">
                <a:solidFill>
                  <a:srgbClr val="2F2F2F"/>
                </a:solidFill>
                <a:latin typeface="Arial"/>
              </a:rPr>
              <a:t>S</a:t>
            </a:r>
            <a:r>
              <a:rPr lang="fr-CH" altLang="en-CH" sz="1125" kern="0" dirty="0" err="1">
                <a:solidFill>
                  <a:srgbClr val="2F2F2F"/>
                </a:solidFill>
                <a:latin typeface="Arial"/>
              </a:rPr>
              <a:t>trategy</a:t>
            </a:r>
            <a:r>
              <a:rPr lang="fr-CH" altLang="en-CH" sz="1125" kern="0" dirty="0">
                <a:solidFill>
                  <a:srgbClr val="2F2F2F"/>
                </a:solidFill>
                <a:latin typeface="Arial"/>
              </a:rPr>
              <a:t> for </a:t>
            </a:r>
            <a:r>
              <a:rPr lang="fr-CH" altLang="en-CH" sz="1125" kern="0" dirty="0" err="1">
                <a:solidFill>
                  <a:srgbClr val="2F2F2F"/>
                </a:solidFill>
                <a:latin typeface="Arial"/>
              </a:rPr>
              <a:t>Particle</a:t>
            </a:r>
            <a:r>
              <a:rPr lang="fr-CH" altLang="en-CH" sz="1125" kern="0" dirty="0">
                <a:solidFill>
                  <a:srgbClr val="2F2F2F"/>
                </a:solidFill>
                <a:latin typeface="Arial"/>
              </a:rPr>
              <a:t> Physics Update</a:t>
            </a:r>
            <a:r>
              <a:rPr lang="en-CH" altLang="en-CH" sz="1125" kern="0" dirty="0">
                <a:solidFill>
                  <a:srgbClr val="2F2F2F"/>
                </a:solidFill>
                <a:latin typeface="Arial"/>
              </a:rPr>
              <a:t>, </a:t>
            </a:r>
            <a:r>
              <a:rPr lang="fr-CH" altLang="en-CH" sz="1125" kern="0" dirty="0">
                <a:solidFill>
                  <a:srgbClr val="2F2F2F"/>
                </a:solidFill>
                <a:latin typeface="Arial"/>
              </a:rPr>
              <a:t>CERN </a:t>
            </a:r>
            <a:r>
              <a:rPr lang="en-CH" altLang="en-CH" sz="1125" kern="0" dirty="0">
                <a:solidFill>
                  <a:srgbClr val="2F2F2F"/>
                </a:solidFill>
                <a:latin typeface="Arial"/>
              </a:rPr>
              <a:t>Council decision</a:t>
            </a:r>
          </a:p>
          <a:p>
            <a:pPr marL="214313" indent="-214313" defTabSz="342900" eaLnBrk="0" fontAlgn="base" hangingPunct="0">
              <a:spcBef>
                <a:spcPct val="0"/>
              </a:spcBef>
              <a:spcAft>
                <a:spcPct val="0"/>
              </a:spcAft>
              <a:buFont typeface="Wingdings" pitchFamily="2" charset="2"/>
              <a:buChar char="q"/>
              <a:defRPr/>
            </a:pPr>
            <a:r>
              <a:rPr lang="en-GB" altLang="en-CH" sz="1125" kern="0" dirty="0">
                <a:solidFill>
                  <a:srgbClr val="2F2F2F"/>
                </a:solidFill>
                <a:latin typeface="Arial"/>
              </a:rPr>
              <a:t>t</a:t>
            </a:r>
            <a:r>
              <a:rPr lang="en-CH" altLang="en-CH" sz="1125" kern="0" dirty="0">
                <a:solidFill>
                  <a:srgbClr val="2F2F2F"/>
                </a:solidFill>
                <a:latin typeface="Arial"/>
              </a:rPr>
              <a:t>hat HL-LHC will run until 2041 </a:t>
            </a:r>
            <a:endParaRPr lang="fr-CH" altLang="en-CH" sz="1125"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fr-CH" altLang="en-CH" sz="1125" b="1" kern="0" dirty="0" err="1">
                <a:solidFill>
                  <a:srgbClr val="2F2F2F"/>
                </a:solidFill>
                <a:latin typeface="Arial"/>
              </a:rPr>
              <a:t>constraints</a:t>
            </a:r>
            <a:r>
              <a:rPr lang="fr-CH" altLang="en-CH" sz="1125" b="1" kern="0" dirty="0">
                <a:solidFill>
                  <a:srgbClr val="2F2F2F"/>
                </a:solidFill>
                <a:latin typeface="Arial"/>
              </a:rPr>
              <a:t> </a:t>
            </a:r>
            <a:r>
              <a:rPr lang="fr-CH" altLang="en-CH" sz="1125" b="1" kern="0" dirty="0" err="1">
                <a:solidFill>
                  <a:srgbClr val="2F2F2F"/>
                </a:solidFill>
                <a:latin typeface="Arial"/>
              </a:rPr>
              <a:t>imposed</a:t>
            </a:r>
            <a:r>
              <a:rPr lang="fr-CH" altLang="en-CH" sz="1125" b="1" kern="0" dirty="0">
                <a:solidFill>
                  <a:srgbClr val="2F2F2F"/>
                </a:solidFill>
                <a:latin typeface="Arial"/>
              </a:rPr>
              <a:t> by </a:t>
            </a:r>
            <a:r>
              <a:rPr lang="fr-CH" altLang="en-CH" sz="1125" b="1" kern="0" dirty="0" err="1">
                <a:solidFill>
                  <a:srgbClr val="2F2F2F"/>
                </a:solidFill>
                <a:latin typeface="Arial"/>
              </a:rPr>
              <a:t>present</a:t>
            </a:r>
            <a:r>
              <a:rPr lang="fr-CH" altLang="en-CH" sz="1125" b="1" kern="0" dirty="0">
                <a:solidFill>
                  <a:srgbClr val="2F2F2F"/>
                </a:solidFill>
                <a:latin typeface="Arial"/>
              </a:rPr>
              <a:t> </a:t>
            </a:r>
            <a:r>
              <a:rPr lang="fr-CH" altLang="en-CH" sz="1125" b="1" kern="0" dirty="0" err="1">
                <a:solidFill>
                  <a:srgbClr val="2F2F2F"/>
                </a:solidFill>
                <a:latin typeface="Arial"/>
              </a:rPr>
              <a:t>assumptions</a:t>
            </a:r>
            <a:r>
              <a:rPr lang="fr-CH" altLang="en-CH" sz="1125" b="1" kern="0" dirty="0">
                <a:solidFill>
                  <a:srgbClr val="2F2F2F"/>
                </a:solidFill>
                <a:latin typeface="Arial"/>
              </a:rPr>
              <a:t> in </a:t>
            </a:r>
            <a:r>
              <a:rPr lang="fr-CH" altLang="en-CH" sz="1125" b="1" kern="0" dirty="0" err="1">
                <a:solidFill>
                  <a:srgbClr val="2F2F2F"/>
                </a:solidFill>
                <a:latin typeface="Arial"/>
              </a:rPr>
              <a:t>funding</a:t>
            </a:r>
            <a:r>
              <a:rPr lang="fr-CH" altLang="en-CH" sz="1125" b="1" kern="0" dirty="0">
                <a:solidFill>
                  <a:srgbClr val="2F2F2F"/>
                </a:solidFill>
                <a:latin typeface="Arial"/>
              </a:rPr>
              <a:t> model</a:t>
            </a:r>
            <a:endParaRPr lang="en-US" altLang="en-CH" sz="1125" b="1"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en-US" altLang="en-CH" sz="1125" b="1" kern="0" dirty="0">
                <a:solidFill>
                  <a:srgbClr val="2F2F2F"/>
                </a:solidFill>
                <a:latin typeface="Arial"/>
              </a:rPr>
              <a:t>project preparatory phase with adequate </a:t>
            </a:r>
            <a:r>
              <a:rPr lang="en-CH" altLang="en-CH" sz="1125" b="1" kern="0" dirty="0">
                <a:solidFill>
                  <a:srgbClr val="2F2F2F"/>
                </a:solidFill>
                <a:latin typeface="Arial"/>
              </a:rPr>
              <a:t>resources </a:t>
            </a:r>
            <a:r>
              <a:rPr lang="en-US" altLang="en-CH" sz="1125" b="1" kern="0" dirty="0">
                <a:solidFill>
                  <a:srgbClr val="2F2F2F"/>
                </a:solidFill>
                <a:latin typeface="Arial"/>
              </a:rPr>
              <a:t>immediately after Feasibility Study</a:t>
            </a:r>
            <a:endParaRPr lang="en-CH" altLang="en-CH" sz="1125" b="1" kern="0" dirty="0">
              <a:solidFill>
                <a:srgbClr val="2F2F2F"/>
              </a:solidFill>
              <a:latin typeface="Arial"/>
            </a:endParaRPr>
          </a:p>
        </p:txBody>
      </p:sp>
      <p:pic>
        <p:nvPicPr>
          <p:cNvPr id="3" name="Picture 2">
            <a:extLst>
              <a:ext uri="{FF2B5EF4-FFF2-40B4-BE49-F238E27FC236}">
                <a16:creationId xmlns:a16="http://schemas.microsoft.com/office/drawing/2014/main" id="{1CE16CA6-A51B-C309-CD1D-15523C69DABC}"/>
              </a:ext>
            </a:extLst>
          </p:cNvPr>
          <p:cNvPicPr>
            <a:picLocks noChangeAspect="1"/>
          </p:cNvPicPr>
          <p:nvPr/>
        </p:nvPicPr>
        <p:blipFill>
          <a:blip r:embed="rId2"/>
          <a:stretch>
            <a:fillRect/>
          </a:stretch>
        </p:blipFill>
        <p:spPr>
          <a:xfrm>
            <a:off x="639992" y="793919"/>
            <a:ext cx="7925487" cy="3017782"/>
          </a:xfrm>
          <a:prstGeom prst="rect">
            <a:avLst/>
          </a:prstGeom>
        </p:spPr>
      </p:pic>
      <p:sp>
        <p:nvSpPr>
          <p:cNvPr id="4" name="Slide Number Placeholder 3">
            <a:extLst>
              <a:ext uri="{FF2B5EF4-FFF2-40B4-BE49-F238E27FC236}">
                <a16:creationId xmlns:a16="http://schemas.microsoft.com/office/drawing/2014/main" id="{EFEC2678-DE24-359E-D6CD-03D80014A816}"/>
              </a:ext>
            </a:extLst>
          </p:cNvPr>
          <p:cNvSpPr>
            <a:spLocks noGrp="1"/>
          </p:cNvSpPr>
          <p:nvPr>
            <p:ph type="sldNum" sz="quarter" idx="10"/>
          </p:nvPr>
        </p:nvSpPr>
        <p:spPr/>
        <p:txBody>
          <a:bodyPr/>
          <a:lstStyle/>
          <a:p>
            <a:fld id="{88A1DFE4-5FC5-43BD-BB7E-75EAD82B965F}" type="slidenum">
              <a:rPr lang="en-GB" noProof="0" smtClean="0"/>
              <a:pPr/>
              <a:t>3</a:t>
            </a:fld>
            <a:endParaRPr lang="en-GB" noProof="0"/>
          </a:p>
        </p:txBody>
      </p:sp>
    </p:spTree>
    <p:extLst>
      <p:ext uri="{BB962C8B-B14F-4D97-AF65-F5344CB8AC3E}">
        <p14:creationId xmlns:p14="http://schemas.microsoft.com/office/powerpoint/2010/main" val="54675348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A8A31-46D6-1D0D-DA45-8DFE0D1CD92D}"/>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FD3F4374-73D2-9108-330C-A3DC0B5A3475}"/>
              </a:ext>
            </a:extLst>
          </p:cNvPr>
          <p:cNvPicPr>
            <a:picLocks noChangeAspect="1"/>
          </p:cNvPicPr>
          <p:nvPr/>
        </p:nvPicPr>
        <p:blipFill>
          <a:blip r:embed="rId2"/>
          <a:stretch>
            <a:fillRect/>
          </a:stretch>
        </p:blipFill>
        <p:spPr>
          <a:xfrm>
            <a:off x="3684855" y="739437"/>
            <a:ext cx="3782499" cy="2250712"/>
          </a:xfrm>
          <a:prstGeom prst="rect">
            <a:avLst/>
          </a:prstGeom>
        </p:spPr>
      </p:pic>
      <p:sp>
        <p:nvSpPr>
          <p:cNvPr id="5" name="Titel 4">
            <a:extLst>
              <a:ext uri="{FF2B5EF4-FFF2-40B4-BE49-F238E27FC236}">
                <a16:creationId xmlns:a16="http://schemas.microsoft.com/office/drawing/2014/main" id="{757F16B5-2C26-7917-8771-51D1381FDA2E}"/>
              </a:ext>
            </a:extLst>
          </p:cNvPr>
          <p:cNvSpPr>
            <a:spLocks noGrp="1"/>
          </p:cNvSpPr>
          <p:nvPr>
            <p:ph type="title"/>
          </p:nvPr>
        </p:nvSpPr>
        <p:spPr>
          <a:xfrm>
            <a:off x="53340" y="286749"/>
            <a:ext cx="9121140" cy="402033"/>
          </a:xfrm>
        </p:spPr>
        <p:txBody>
          <a:bodyPr/>
          <a:lstStyle/>
          <a:p>
            <a:r>
              <a:rPr lang="en-US" sz="2400" dirty="0"/>
              <a:t>Design of arc magnets, girders, cavities, prototypes, mock-ups</a:t>
            </a:r>
          </a:p>
        </p:txBody>
      </p:sp>
      <p:pic>
        <p:nvPicPr>
          <p:cNvPr id="14" name="Picture 13">
            <a:extLst>
              <a:ext uri="{FF2B5EF4-FFF2-40B4-BE49-F238E27FC236}">
                <a16:creationId xmlns:a16="http://schemas.microsoft.com/office/drawing/2014/main" id="{239272F3-6EB8-1FC1-137C-B1778A11A508}"/>
              </a:ext>
            </a:extLst>
          </p:cNvPr>
          <p:cNvPicPr>
            <a:picLocks noChangeAspect="1"/>
          </p:cNvPicPr>
          <p:nvPr/>
        </p:nvPicPr>
        <p:blipFill>
          <a:blip r:embed="rId3"/>
          <a:stretch>
            <a:fillRect/>
          </a:stretch>
        </p:blipFill>
        <p:spPr>
          <a:xfrm>
            <a:off x="3155361" y="3226607"/>
            <a:ext cx="833692" cy="1332206"/>
          </a:xfrm>
          <a:prstGeom prst="rect">
            <a:avLst/>
          </a:prstGeom>
        </p:spPr>
      </p:pic>
      <p:sp>
        <p:nvSpPr>
          <p:cNvPr id="16" name="TextBox 15">
            <a:extLst>
              <a:ext uri="{FF2B5EF4-FFF2-40B4-BE49-F238E27FC236}">
                <a16:creationId xmlns:a16="http://schemas.microsoft.com/office/drawing/2014/main" id="{FDCA19B4-FC07-0D79-0250-F9CD9924A2FF}"/>
              </a:ext>
            </a:extLst>
          </p:cNvPr>
          <p:cNvSpPr txBox="1"/>
          <p:nvPr/>
        </p:nvSpPr>
        <p:spPr>
          <a:xfrm>
            <a:off x="2947049" y="4564644"/>
            <a:ext cx="3375947"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Vibration studies with girder on PSI jacks </a:t>
            </a:r>
          </a:p>
        </p:txBody>
      </p:sp>
      <p:pic>
        <p:nvPicPr>
          <p:cNvPr id="2" name="Picture 1">
            <a:extLst>
              <a:ext uri="{FF2B5EF4-FFF2-40B4-BE49-F238E27FC236}">
                <a16:creationId xmlns:a16="http://schemas.microsoft.com/office/drawing/2014/main" id="{18C53231-B2FC-21E0-2AFF-51AE333E7627}"/>
              </a:ext>
            </a:extLst>
          </p:cNvPr>
          <p:cNvPicPr>
            <a:picLocks noChangeAspect="1"/>
          </p:cNvPicPr>
          <p:nvPr/>
        </p:nvPicPr>
        <p:blipFill>
          <a:blip r:embed="rId4"/>
          <a:stretch>
            <a:fillRect/>
          </a:stretch>
        </p:blipFill>
        <p:spPr>
          <a:xfrm>
            <a:off x="3537446" y="4788516"/>
            <a:ext cx="1193226" cy="355078"/>
          </a:xfrm>
          <a:prstGeom prst="rect">
            <a:avLst/>
          </a:prstGeom>
        </p:spPr>
      </p:pic>
      <p:pic>
        <p:nvPicPr>
          <p:cNvPr id="3" name="Grafik 12">
            <a:extLst>
              <a:ext uri="{FF2B5EF4-FFF2-40B4-BE49-F238E27FC236}">
                <a16:creationId xmlns:a16="http://schemas.microsoft.com/office/drawing/2014/main" id="{052F61EE-8B02-853E-CE5F-1313A64223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5670" y="4822366"/>
            <a:ext cx="673013" cy="276999"/>
          </a:xfrm>
          <a:prstGeom prst="rect">
            <a:avLst/>
          </a:prstGeom>
        </p:spPr>
      </p:pic>
      <p:sp>
        <p:nvSpPr>
          <p:cNvPr id="7" name="Text Placeholder 2">
            <a:extLst>
              <a:ext uri="{FF2B5EF4-FFF2-40B4-BE49-F238E27FC236}">
                <a16:creationId xmlns:a16="http://schemas.microsoft.com/office/drawing/2014/main" id="{418C3304-8437-0626-5DA6-34D25952ABDA}"/>
              </a:ext>
            </a:extLst>
          </p:cNvPr>
          <p:cNvSpPr txBox="1">
            <a:spLocks/>
          </p:cNvSpPr>
          <p:nvPr/>
        </p:nvSpPr>
        <p:spPr>
          <a:xfrm>
            <a:off x="7651866" y="727212"/>
            <a:ext cx="1220676" cy="1420564"/>
          </a:xfrm>
          <a:prstGeom prst="rect">
            <a:avLst/>
          </a:prstGeom>
        </p:spPr>
        <p:txBody>
          <a:bodyPr vert="horz" lIns="34290" tIns="17145" rIns="34290" bIns="17145" rtlCol="0" anchor="t">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1" i="0" u="none" strike="noStrike" kern="1200" cap="none" spc="0" normalizeH="0" baseline="0" noProof="0" dirty="0">
                <a:ln>
                  <a:noFill/>
                </a:ln>
                <a:solidFill>
                  <a:srgbClr val="0F124A"/>
                </a:solidFill>
                <a:effectLst/>
                <a:uLnTx/>
                <a:uFillTx/>
                <a:latin typeface="Arial"/>
                <a:ea typeface="+mn-ea"/>
                <a:cs typeface="+mn-cs"/>
              </a:rPr>
              <a:t>Arc half-cell = </a:t>
            </a:r>
          </a:p>
          <a:p>
            <a:pPr marL="0" marR="0" lvl="0" indent="0" algn="l"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0F124A"/>
                </a:solidFill>
                <a:effectLst/>
                <a:uLnTx/>
                <a:uFillTx/>
                <a:latin typeface="Arial"/>
                <a:ea typeface="+mn-ea"/>
                <a:cs typeface="+mn-cs"/>
              </a:rPr>
              <a:t>the most repeated region of mechanical hardware in the tunnel: </a:t>
            </a:r>
            <a:r>
              <a:rPr kumimoji="0" lang="en-US" sz="1100" b="0" i="1"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n-US" sz="1100" b="1" i="1"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77 km over 90 km are arc cells</a:t>
            </a:r>
          </a:p>
          <a:p>
            <a:pPr marL="0" marR="0" lvl="0" indent="0" algn="l" defTabSz="18288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100" b="0" i="1" u="none" strike="noStrike" kern="1200" cap="none" spc="0" normalizeH="0" baseline="0" noProof="0" dirty="0">
              <a:ln>
                <a:noFill/>
              </a:ln>
              <a:solidFill>
                <a:srgbClr val="0F124A"/>
              </a:solidFill>
              <a:effectLst/>
              <a:uLnTx/>
              <a:uFillTx/>
              <a:latin typeface="Arial"/>
              <a:ea typeface="+mn-ea"/>
              <a:cs typeface="+mn-cs"/>
            </a:endParaRPr>
          </a:p>
        </p:txBody>
      </p:sp>
      <p:sp>
        <p:nvSpPr>
          <p:cNvPr id="8" name="TextBox 7">
            <a:extLst>
              <a:ext uri="{FF2B5EF4-FFF2-40B4-BE49-F238E27FC236}">
                <a16:creationId xmlns:a16="http://schemas.microsoft.com/office/drawing/2014/main" id="{FDB21151-C8E9-64C5-5EF6-C941DC6E6FE0}"/>
              </a:ext>
            </a:extLst>
          </p:cNvPr>
          <p:cNvSpPr txBox="1"/>
          <p:nvPr/>
        </p:nvSpPr>
        <p:spPr>
          <a:xfrm>
            <a:off x="2791933" y="848622"/>
            <a:ext cx="1133926" cy="1015663"/>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Booster dipole</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low-field cycling magnet</a:t>
            </a:r>
          </a:p>
        </p:txBody>
      </p:sp>
      <p:pic>
        <p:nvPicPr>
          <p:cNvPr id="9" name="Picture 8">
            <a:extLst>
              <a:ext uri="{FF2B5EF4-FFF2-40B4-BE49-F238E27FC236}">
                <a16:creationId xmlns:a16="http://schemas.microsoft.com/office/drawing/2014/main" id="{808BE113-D5DC-F54F-142F-4FF7BB7395A4}"/>
              </a:ext>
            </a:extLst>
          </p:cNvPr>
          <p:cNvPicPr>
            <a:picLocks noChangeAspect="1"/>
          </p:cNvPicPr>
          <p:nvPr/>
        </p:nvPicPr>
        <p:blipFill>
          <a:blip r:embed="rId7"/>
          <a:stretch>
            <a:fillRect/>
          </a:stretch>
        </p:blipFill>
        <p:spPr>
          <a:xfrm>
            <a:off x="156210" y="842302"/>
            <a:ext cx="2537371" cy="1653048"/>
          </a:xfrm>
          <a:prstGeom prst="rect">
            <a:avLst/>
          </a:prstGeom>
        </p:spPr>
      </p:pic>
      <p:pic>
        <p:nvPicPr>
          <p:cNvPr id="11" name="Picture 10">
            <a:extLst>
              <a:ext uri="{FF2B5EF4-FFF2-40B4-BE49-F238E27FC236}">
                <a16:creationId xmlns:a16="http://schemas.microsoft.com/office/drawing/2014/main" id="{D7A411D7-9EBB-802F-91CC-FA57E6214CD1}"/>
              </a:ext>
            </a:extLst>
          </p:cNvPr>
          <p:cNvPicPr>
            <a:picLocks noChangeAspect="1"/>
          </p:cNvPicPr>
          <p:nvPr/>
        </p:nvPicPr>
        <p:blipFill>
          <a:blip r:embed="rId8"/>
          <a:stretch>
            <a:fillRect/>
          </a:stretch>
        </p:blipFill>
        <p:spPr>
          <a:xfrm>
            <a:off x="4074334" y="3226607"/>
            <a:ext cx="1531620" cy="1303020"/>
          </a:xfrm>
          <a:prstGeom prst="rect">
            <a:avLst/>
          </a:prstGeom>
        </p:spPr>
      </p:pic>
      <p:sp>
        <p:nvSpPr>
          <p:cNvPr id="4" name="Rectangle 3">
            <a:extLst>
              <a:ext uri="{FF2B5EF4-FFF2-40B4-BE49-F238E27FC236}">
                <a16:creationId xmlns:a16="http://schemas.microsoft.com/office/drawing/2014/main" id="{ED3A8D04-7325-7F28-4D0D-A57C054BB3BA}"/>
              </a:ext>
            </a:extLst>
          </p:cNvPr>
          <p:cNvSpPr/>
          <p:nvPr/>
        </p:nvSpPr>
        <p:spPr>
          <a:xfrm>
            <a:off x="5748666" y="3482383"/>
            <a:ext cx="1066573" cy="449145"/>
          </a:xfrm>
          <a:prstGeom prst="rect">
            <a:avLst/>
          </a:prstGeom>
        </p:spPr>
        <p:txBody>
          <a:bodyPr vert="horz" lIns="34290" tIns="17145" rIns="34290" bIns="17145" rtlCol="0" anchor="t">
            <a:noAutofit/>
          </a:bodyPr>
          <a:lstStyle/>
          <a:p>
            <a:pPr defTabSz="1828800"/>
            <a:r>
              <a:rPr lang="da-DK" sz="1100" dirty="0">
                <a:solidFill>
                  <a:srgbClr val="0F124A"/>
                </a:solidFill>
                <a:latin typeface="Arial"/>
              </a:rPr>
              <a:t>Twin-dipole design with 2× power saving 16 MW</a:t>
            </a:r>
          </a:p>
          <a:p>
            <a:pPr defTabSz="1828800"/>
            <a:r>
              <a:rPr lang="da-DK" sz="1100" dirty="0">
                <a:solidFill>
                  <a:srgbClr val="0F124A"/>
                </a:solidFill>
                <a:latin typeface="Arial"/>
              </a:rPr>
              <a:t>(at 175 GeV)</a:t>
            </a:r>
            <a:endParaRPr lang="en-GB" sz="1100" dirty="0">
              <a:solidFill>
                <a:srgbClr val="0F124A"/>
              </a:solidFill>
              <a:latin typeface="Arial"/>
            </a:endParaRPr>
          </a:p>
        </p:txBody>
      </p:sp>
      <p:pic>
        <p:nvPicPr>
          <p:cNvPr id="12" name="Picture 11">
            <a:extLst>
              <a:ext uri="{FF2B5EF4-FFF2-40B4-BE49-F238E27FC236}">
                <a16:creationId xmlns:a16="http://schemas.microsoft.com/office/drawing/2014/main" id="{72AE65AA-52E8-FCC2-DEB6-6BCFA04E1B6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08444" y="2561955"/>
            <a:ext cx="2320041" cy="1548305"/>
          </a:xfrm>
          <a:prstGeom prst="rect">
            <a:avLst/>
          </a:prstGeom>
        </p:spPr>
      </p:pic>
      <p:pic>
        <p:nvPicPr>
          <p:cNvPr id="13" name="Picture 12">
            <a:extLst>
              <a:ext uri="{FF2B5EF4-FFF2-40B4-BE49-F238E27FC236}">
                <a16:creationId xmlns:a16="http://schemas.microsoft.com/office/drawing/2014/main" id="{18304CA5-5F01-E778-F0E6-2D00A1AE821B}"/>
              </a:ext>
            </a:extLst>
          </p:cNvPr>
          <p:cNvPicPr>
            <a:picLocks noChangeAspect="1"/>
          </p:cNvPicPr>
          <p:nvPr/>
        </p:nvPicPr>
        <p:blipFill rotWithShape="1">
          <a:blip r:embed="rId10">
            <a:clrChange>
              <a:clrFrom>
                <a:srgbClr val="FFFFFF"/>
              </a:clrFrom>
              <a:clrTo>
                <a:srgbClr val="FFFFFF">
                  <a:alpha val="0"/>
                </a:srgbClr>
              </a:clrTo>
            </a:clrChange>
          </a:blip>
          <a:srcRect t="9393"/>
          <a:stretch/>
        </p:blipFill>
        <p:spPr>
          <a:xfrm>
            <a:off x="6595032" y="4074719"/>
            <a:ext cx="2567652" cy="1075210"/>
          </a:xfrm>
          <a:prstGeom prst="rect">
            <a:avLst/>
          </a:prstGeom>
        </p:spPr>
      </p:pic>
      <p:pic>
        <p:nvPicPr>
          <p:cNvPr id="18" name="Picture 17">
            <a:extLst>
              <a:ext uri="{FF2B5EF4-FFF2-40B4-BE49-F238E27FC236}">
                <a16:creationId xmlns:a16="http://schemas.microsoft.com/office/drawing/2014/main" id="{D029A95D-E887-34C0-AA65-3949F2856488}"/>
              </a:ext>
            </a:extLst>
          </p:cNvPr>
          <p:cNvPicPr>
            <a:picLocks noChangeAspect="1"/>
          </p:cNvPicPr>
          <p:nvPr/>
        </p:nvPicPr>
        <p:blipFill>
          <a:blip r:embed="rId11"/>
          <a:stretch>
            <a:fillRect/>
          </a:stretch>
        </p:blipFill>
        <p:spPr>
          <a:xfrm>
            <a:off x="172731" y="3554628"/>
            <a:ext cx="2680994" cy="1481685"/>
          </a:xfrm>
          <a:prstGeom prst="rect">
            <a:avLst/>
          </a:prstGeom>
        </p:spPr>
      </p:pic>
      <p:sp>
        <p:nvSpPr>
          <p:cNvPr id="29" name="TextBox 28">
            <a:extLst>
              <a:ext uri="{FF2B5EF4-FFF2-40B4-BE49-F238E27FC236}">
                <a16:creationId xmlns:a16="http://schemas.microsoft.com/office/drawing/2014/main" id="{C83072F2-CA9C-3B40-B937-7118210A7F5A}"/>
              </a:ext>
            </a:extLst>
          </p:cNvPr>
          <p:cNvSpPr txBox="1"/>
          <p:nvPr/>
        </p:nvSpPr>
        <p:spPr>
          <a:xfrm>
            <a:off x="157853" y="2919265"/>
            <a:ext cx="2537370" cy="646331"/>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800 MHz bulk Nb 5-cell cavity</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P</a:t>
            </a:r>
            <a:r>
              <a:rPr lang="en-GB" sz="1200" dirty="0" err="1">
                <a:solidFill>
                  <a:srgbClr val="0F124A"/>
                </a:solidFill>
                <a:latin typeface="Arial"/>
              </a:rPr>
              <a:t>rototype</a:t>
            </a:r>
            <a:r>
              <a:rPr lang="en-GB" sz="1200" dirty="0">
                <a:solidFill>
                  <a:srgbClr val="0F124A"/>
                </a:solidFill>
                <a:latin typeface="Arial"/>
              </a:rPr>
              <a:t> fulfilling FCC specs</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JLAB, F. </a:t>
            </a:r>
            <a:r>
              <a:rPr kumimoji="0" lang="en-GB" sz="1200" b="0" i="0" u="none" strike="noStrike" kern="1200" cap="none" spc="0" normalizeH="0" baseline="0" noProof="0" dirty="0" err="1">
                <a:ln>
                  <a:noFill/>
                </a:ln>
                <a:solidFill>
                  <a:srgbClr val="0F124A"/>
                </a:solidFill>
                <a:effectLst/>
                <a:uLnTx/>
                <a:uFillTx/>
                <a:latin typeface="Arial"/>
                <a:ea typeface="+mn-ea"/>
                <a:cs typeface="+mn-cs"/>
              </a:rPr>
              <a:t>Marhauser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Slide Number Placeholder 29">
            <a:extLst>
              <a:ext uri="{FF2B5EF4-FFF2-40B4-BE49-F238E27FC236}">
                <a16:creationId xmlns:a16="http://schemas.microsoft.com/office/drawing/2014/main" id="{A92D582F-813C-CB92-B0F5-7A597D7A4958}"/>
              </a:ext>
            </a:extLst>
          </p:cNvPr>
          <p:cNvSpPr>
            <a:spLocks noGrp="1"/>
          </p:cNvSpPr>
          <p:nvPr>
            <p:ph type="sldNum" sz="quarter" idx="10"/>
          </p:nvPr>
        </p:nvSpPr>
        <p:spPr/>
        <p:txBody>
          <a:bodyPr/>
          <a:lstStyle/>
          <a:p>
            <a:fld id="{88A1DFE4-5FC5-43BD-BB7E-75EAD82B965F}" type="slidenum">
              <a:rPr lang="en-GB" noProof="0" smtClean="0"/>
              <a:pPr/>
              <a:t>30</a:t>
            </a:fld>
            <a:endParaRPr lang="en-GB" noProof="0"/>
          </a:p>
        </p:txBody>
      </p:sp>
      <p:sp>
        <p:nvSpPr>
          <p:cNvPr id="6" name="TextBox 5">
            <a:extLst>
              <a:ext uri="{FF2B5EF4-FFF2-40B4-BE49-F238E27FC236}">
                <a16:creationId xmlns:a16="http://schemas.microsoft.com/office/drawing/2014/main" id="{BFF8A03E-F0DC-3481-4D21-B4BF857978FB}"/>
              </a:ext>
            </a:extLst>
          </p:cNvPr>
          <p:cNvSpPr txBox="1"/>
          <p:nvPr/>
        </p:nvSpPr>
        <p:spPr>
          <a:xfrm>
            <a:off x="4032404" y="899056"/>
            <a:ext cx="1396536"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F. Carra &amp; A. Piccini</a:t>
            </a:r>
            <a:endParaRPr lang="en-GB" sz="1050" dirty="0">
              <a:solidFill>
                <a:srgbClr val="0F124A"/>
              </a:solidFill>
              <a:latin typeface="Arial"/>
            </a:endParaRPr>
          </a:p>
        </p:txBody>
      </p:sp>
      <p:sp>
        <p:nvSpPr>
          <p:cNvPr id="10" name="TextBox 9">
            <a:extLst>
              <a:ext uri="{FF2B5EF4-FFF2-40B4-BE49-F238E27FC236}">
                <a16:creationId xmlns:a16="http://schemas.microsoft.com/office/drawing/2014/main" id="{12781695-22E6-E031-549A-32C8F26B4268}"/>
              </a:ext>
            </a:extLst>
          </p:cNvPr>
          <p:cNvSpPr txBox="1"/>
          <p:nvPr/>
        </p:nvSpPr>
        <p:spPr>
          <a:xfrm>
            <a:off x="7453436" y="2282712"/>
            <a:ext cx="889987"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A. Milanese</a:t>
            </a:r>
            <a:endParaRPr lang="en-GB" sz="1050" dirty="0">
              <a:solidFill>
                <a:srgbClr val="0F124A"/>
              </a:solidFill>
              <a:latin typeface="Arial"/>
            </a:endParaRPr>
          </a:p>
        </p:txBody>
      </p:sp>
    </p:spTree>
    <p:extLst>
      <p:ext uri="{BB962C8B-B14F-4D97-AF65-F5344CB8AC3E}">
        <p14:creationId xmlns:p14="http://schemas.microsoft.com/office/powerpoint/2010/main" val="391748983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93580-B3A6-D4C5-2EE5-126EEAD87B2C}"/>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el 4">
                <a:extLst>
                  <a:ext uri="{FF2B5EF4-FFF2-40B4-BE49-F238E27FC236}">
                    <a16:creationId xmlns:a16="http://schemas.microsoft.com/office/drawing/2014/main" id="{EF0560B4-7EBC-34AA-29E8-5C2CB486BE12}"/>
                  </a:ext>
                </a:extLst>
              </p:cNvPr>
              <p:cNvSpPr>
                <a:spLocks noGrp="1"/>
              </p:cNvSpPr>
              <p:nvPr>
                <p:ph type="title"/>
              </p:nvPr>
            </p:nvSpPr>
            <p:spPr>
              <a:xfrm>
                <a:off x="368709" y="442389"/>
                <a:ext cx="8426245" cy="402033"/>
              </a:xfrm>
            </p:spPr>
            <p:txBody>
              <a:bodyPr/>
              <a:lstStyle/>
              <a:p>
                <a:r>
                  <a:rPr lang="en-GB" sz="2800" dirty="0"/>
                  <a:t>Shielding concept:    limiting cumulative dose (</a:t>
                </a:r>
                <a14:m>
                  <m:oMath xmlns:m="http://schemas.openxmlformats.org/officeDocument/2006/math">
                    <m:r>
                      <m:rPr>
                        <m:sty m:val="p"/>
                      </m:rPr>
                      <a:rPr lang="en-US" sz="2800" dirty="0">
                        <a:latin typeface="Cambria Math" panose="02040503050406030204" pitchFamily="18" charset="0"/>
                        <a:cs typeface="Arial"/>
                      </a:rPr>
                      <m:t>t</m:t>
                    </m:r>
                    <m:acc>
                      <m:accPr>
                        <m:chr m:val="̅"/>
                        <m:ctrlPr>
                          <a:rPr lang="en-US" sz="2800" i="1" dirty="0">
                            <a:latin typeface="Cambria Math" panose="02040503050406030204" pitchFamily="18" charset="0"/>
                            <a:cs typeface="Arial"/>
                          </a:rPr>
                        </m:ctrlPr>
                      </m:accPr>
                      <m:e>
                        <m:r>
                          <m:rPr>
                            <m:nor/>
                          </m:rPr>
                          <a:rPr lang="en-US" sz="2800" dirty="0">
                            <a:latin typeface="Cambria Math" panose="02040503050406030204" pitchFamily="18" charset="0"/>
                            <a:cs typeface="Arial"/>
                          </a:rPr>
                          <m:t>t</m:t>
                        </m:r>
                      </m:e>
                    </m:acc>
                    <m:r>
                      <m:rPr>
                        <m:nor/>
                      </m:rPr>
                      <a:rPr lang="en-US" sz="2800" dirty="0">
                        <a:latin typeface="Cambria Math" panose="02040503050406030204" pitchFamily="18" charset="0"/>
                        <a:ea typeface="Arial"/>
                        <a:cs typeface="Arial"/>
                      </a:rPr>
                      <m:t> </m:t>
                    </m:r>
                  </m:oMath>
                </a14:m>
                <a:r>
                  <a:rPr lang="en-GB" sz="2800" dirty="0"/>
                  <a:t>)</a:t>
                </a:r>
                <a:endParaRPr lang="en-US" sz="2800" dirty="0"/>
              </a:p>
            </p:txBody>
          </p:sp>
        </mc:Choice>
        <mc:Fallback xmlns="">
          <p:sp>
            <p:nvSpPr>
              <p:cNvPr id="5" name="Titel 4">
                <a:extLst>
                  <a:ext uri="{FF2B5EF4-FFF2-40B4-BE49-F238E27FC236}">
                    <a16:creationId xmlns:a16="http://schemas.microsoft.com/office/drawing/2014/main" id="{EF0560B4-7EBC-34AA-29E8-5C2CB486BE12}"/>
                  </a:ext>
                </a:extLst>
              </p:cNvPr>
              <p:cNvSpPr>
                <a:spLocks noGrp="1" noRot="1" noChangeAspect="1" noMove="1" noResize="1" noEditPoints="1" noAdjustHandles="1" noChangeArrowheads="1" noChangeShapeType="1" noTextEdit="1"/>
              </p:cNvSpPr>
              <p:nvPr>
                <p:ph type="title"/>
              </p:nvPr>
            </p:nvSpPr>
            <p:spPr>
              <a:xfrm>
                <a:off x="368709" y="442389"/>
                <a:ext cx="8426245" cy="402033"/>
              </a:xfrm>
              <a:blipFill>
                <a:blip r:embed="rId2"/>
                <a:stretch>
                  <a:fillRect l="-1446" t="-28788" b="-59091"/>
                </a:stretch>
              </a:blipFill>
            </p:spPr>
            <p:txBody>
              <a:bodyPr/>
              <a:lstStyle/>
              <a:p>
                <a:r>
                  <a:rPr lang="en-GB">
                    <a:noFill/>
                  </a:rPr>
                  <a:t> </a:t>
                </a:r>
              </a:p>
            </p:txBody>
          </p:sp>
        </mc:Fallback>
      </mc:AlternateContent>
      <p:pic>
        <p:nvPicPr>
          <p:cNvPr id="2" name="Picture 1">
            <a:extLst>
              <a:ext uri="{FF2B5EF4-FFF2-40B4-BE49-F238E27FC236}">
                <a16:creationId xmlns:a16="http://schemas.microsoft.com/office/drawing/2014/main" id="{10006BC1-1230-CAB6-9A30-764D70F2EB70}"/>
              </a:ext>
            </a:extLst>
          </p:cNvPr>
          <p:cNvPicPr>
            <a:picLocks noChangeAspect="1"/>
          </p:cNvPicPr>
          <p:nvPr/>
        </p:nvPicPr>
        <p:blipFill>
          <a:blip r:embed="rId3"/>
          <a:stretch>
            <a:fillRect/>
          </a:stretch>
        </p:blipFill>
        <p:spPr>
          <a:xfrm>
            <a:off x="157482" y="1339430"/>
            <a:ext cx="8689576" cy="3781065"/>
          </a:xfrm>
          <a:prstGeom prst="rect">
            <a:avLst/>
          </a:prstGeom>
        </p:spPr>
      </p:pic>
      <p:pic>
        <p:nvPicPr>
          <p:cNvPr id="4" name="Picture 3">
            <a:extLst>
              <a:ext uri="{FF2B5EF4-FFF2-40B4-BE49-F238E27FC236}">
                <a16:creationId xmlns:a16="http://schemas.microsoft.com/office/drawing/2014/main" id="{9611FEDB-C6DD-C1F1-1F18-0C30E22E0966}"/>
              </a:ext>
            </a:extLst>
          </p:cNvPr>
          <p:cNvPicPr>
            <a:picLocks noChangeAspect="1"/>
          </p:cNvPicPr>
          <p:nvPr/>
        </p:nvPicPr>
        <p:blipFill>
          <a:blip r:embed="rId4"/>
          <a:stretch>
            <a:fillRect/>
          </a:stretch>
        </p:blipFill>
        <p:spPr>
          <a:xfrm>
            <a:off x="466073" y="1307811"/>
            <a:ext cx="2565885" cy="1421640"/>
          </a:xfrm>
          <a:prstGeom prst="rect">
            <a:avLst/>
          </a:prstGeom>
        </p:spPr>
      </p:pic>
      <p:sp>
        <p:nvSpPr>
          <p:cNvPr id="6" name="Text Placeholder 3">
            <a:extLst>
              <a:ext uri="{FF2B5EF4-FFF2-40B4-BE49-F238E27FC236}">
                <a16:creationId xmlns:a16="http://schemas.microsoft.com/office/drawing/2014/main" id="{0C758BEB-6A7D-B296-F952-8E20E0EF36A5}"/>
              </a:ext>
            </a:extLst>
          </p:cNvPr>
          <p:cNvSpPr txBox="1">
            <a:spLocks/>
          </p:cNvSpPr>
          <p:nvPr/>
        </p:nvSpPr>
        <p:spPr>
          <a:xfrm>
            <a:off x="215654" y="775449"/>
            <a:ext cx="8689575" cy="566822"/>
          </a:xfrm>
          <a:prstGeom prst="rect">
            <a:avLst/>
          </a:prstGeom>
        </p:spPr>
        <p:txBody>
          <a:bodyPr vert="horz" lIns="91440" tIns="45720" rIns="91440" bIns="45720" rtlCol="0">
            <a:noAutofit/>
          </a:bodyPr>
          <a:lstStyle>
            <a:lvl1pPr indent="0" defTabSz="1828800">
              <a:lnSpc>
                <a:spcPts val="3700"/>
              </a:lnSpc>
              <a:spcBef>
                <a:spcPts val="0"/>
              </a:spcBef>
              <a:buFont typeface="Arial" panose="020B0604020202020204" pitchFamily="34" charset="0"/>
              <a:buNone/>
              <a:defRPr b="1"/>
            </a:lvl1pPr>
            <a:lvl2pPr marL="0" indent="0" defTabSz="1828800">
              <a:lnSpc>
                <a:spcPts val="3700"/>
              </a:lnSpc>
              <a:spcBef>
                <a:spcPts val="0"/>
              </a:spcBef>
              <a:buFontTx/>
              <a:buNone/>
              <a:defRPr b="1"/>
            </a:lvl2pPr>
            <a:lvl3pPr marL="0" indent="0" defTabSz="1828800">
              <a:lnSpc>
                <a:spcPts val="3700"/>
              </a:lnSpc>
              <a:spcBef>
                <a:spcPts val="0"/>
              </a:spcBef>
              <a:buSzPct val="120000"/>
              <a:buFontTx/>
              <a:buNone/>
              <a:defRPr b="1"/>
            </a:lvl3pPr>
            <a:lvl4pPr marL="0" indent="0" defTabSz="1828800">
              <a:lnSpc>
                <a:spcPts val="3700"/>
              </a:lnSpc>
              <a:spcBef>
                <a:spcPts val="0"/>
              </a:spcBef>
              <a:buSzPct val="120000"/>
              <a:buFontTx/>
              <a:buNone/>
              <a:defRPr b="1"/>
            </a:lvl4pPr>
            <a:lvl5pPr marL="0" indent="0" defTabSz="1828800">
              <a:lnSpc>
                <a:spcPts val="3700"/>
              </a:lnSpc>
              <a:spcBef>
                <a:spcPts val="0"/>
              </a:spcBef>
              <a:buSzPct val="120000"/>
              <a:buFontTx/>
              <a:buNone/>
              <a:defRPr b="1"/>
            </a:lvl5pPr>
            <a:lvl6pPr marL="5029200" indent="-457200" defTabSz="1828800">
              <a:lnSpc>
                <a:spcPct val="90000"/>
              </a:lnSpc>
              <a:spcBef>
                <a:spcPts val="1000"/>
              </a:spcBef>
              <a:buFont typeface="Arial" panose="020B0604020202020204" pitchFamily="34" charset="0"/>
              <a:buChar char="•"/>
            </a:lvl6pPr>
            <a:lvl7pPr marL="5943600" indent="-457200" defTabSz="1828800">
              <a:lnSpc>
                <a:spcPct val="90000"/>
              </a:lnSpc>
              <a:spcBef>
                <a:spcPts val="1000"/>
              </a:spcBef>
              <a:buFont typeface="Arial" panose="020B0604020202020204" pitchFamily="34" charset="0"/>
              <a:buChar char="•"/>
            </a:lvl7pPr>
            <a:lvl8pPr marL="6858000" indent="-457200" defTabSz="1828800">
              <a:lnSpc>
                <a:spcPct val="90000"/>
              </a:lnSpc>
              <a:spcBef>
                <a:spcPts val="1000"/>
              </a:spcBef>
              <a:buFont typeface="Arial" panose="020B0604020202020204" pitchFamily="34" charset="0"/>
              <a:buChar char="•"/>
            </a:lvl8pPr>
            <a:lvl9pPr marL="7772400" indent="-457200" defTabSz="1828800">
              <a:lnSpc>
                <a:spcPct val="90000"/>
              </a:lnSpc>
              <a:spcBef>
                <a:spcPts val="1000"/>
              </a:spcBef>
              <a:buFont typeface="Arial" panose="020B0604020202020204" pitchFamily="34" charset="0"/>
              <a:buChar cha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1350" b="1" i="0" u="none" strike="noStrike" kern="1200" cap="none" spc="0" normalizeH="0" baseline="0" noProof="0" dirty="0">
                <a:ln>
                  <a:noFill/>
                </a:ln>
                <a:solidFill>
                  <a:srgbClr val="0F124A"/>
                </a:solidFill>
                <a:effectLst/>
                <a:uLnTx/>
                <a:uFillTx/>
                <a:latin typeface="Arial"/>
                <a:ea typeface="+mn-ea"/>
                <a:cs typeface="+mn-cs"/>
              </a:rPr>
              <a:t>Synchrotron radiations absorbers and additional shielding aiming factor ~100 dose reduction in arcs</a:t>
            </a:r>
          </a:p>
        </p:txBody>
      </p:sp>
      <p:sp>
        <p:nvSpPr>
          <p:cNvPr id="7" name="Slide Number Placeholder 1">
            <a:extLst>
              <a:ext uri="{FF2B5EF4-FFF2-40B4-BE49-F238E27FC236}">
                <a16:creationId xmlns:a16="http://schemas.microsoft.com/office/drawing/2014/main" id="{81F30B80-9235-20AD-3532-63B4649D4618}"/>
              </a:ext>
            </a:extLst>
          </p:cNvPr>
          <p:cNvSpPr>
            <a:spLocks noGrp="1"/>
          </p:cNvSpPr>
          <p:nvPr>
            <p:ph type="sldNum" sz="quarter" idx="10"/>
          </p:nvPr>
        </p:nvSpPr>
        <p:spPr>
          <a:xfrm>
            <a:off x="8706150" y="4805597"/>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GB" sz="800" b="0" i="0" u="none" strike="noStrike" kern="1200" cap="none" spc="0" normalizeH="0" baseline="0" noProof="0" smtClean="0">
                <a:ln>
                  <a:noFill/>
                </a:ln>
                <a:solidFill>
                  <a:srgbClr val="0F124A"/>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31</a:t>
            </a:fld>
            <a:endParaRPr kumimoji="0" lang="en-GB" sz="800" b="0" i="0" u="none" strike="noStrike" kern="1200" cap="none" spc="0" normalizeH="0" baseline="0" noProof="0" dirty="0">
              <a:ln>
                <a:noFill/>
              </a:ln>
              <a:solidFill>
                <a:srgbClr val="0F124A"/>
              </a:solidFill>
              <a:effectLst/>
              <a:uLnTx/>
              <a:uFillTx/>
              <a:latin typeface="Arial"/>
              <a:ea typeface="+mn-ea"/>
              <a:cs typeface="+mn-cs"/>
            </a:endParaRPr>
          </a:p>
        </p:txBody>
      </p:sp>
      <p:sp>
        <p:nvSpPr>
          <p:cNvPr id="3" name="TextBox 2">
            <a:extLst>
              <a:ext uri="{FF2B5EF4-FFF2-40B4-BE49-F238E27FC236}">
                <a16:creationId xmlns:a16="http://schemas.microsoft.com/office/drawing/2014/main" id="{DB4F90DC-F1CC-36A7-4C25-39A7AE2B7320}"/>
              </a:ext>
            </a:extLst>
          </p:cNvPr>
          <p:cNvSpPr txBox="1"/>
          <p:nvPr/>
        </p:nvSpPr>
        <p:spPr>
          <a:xfrm>
            <a:off x="8911" y="4866579"/>
            <a:ext cx="837089"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A. Lechner</a:t>
            </a:r>
            <a:endParaRPr lang="en-GB" sz="1050" dirty="0">
              <a:solidFill>
                <a:srgbClr val="0F124A"/>
              </a:solidFill>
              <a:latin typeface="Arial"/>
            </a:endParaRPr>
          </a:p>
        </p:txBody>
      </p:sp>
    </p:spTree>
    <p:extLst>
      <p:ext uri="{BB962C8B-B14F-4D97-AF65-F5344CB8AC3E}">
        <p14:creationId xmlns:p14="http://schemas.microsoft.com/office/powerpoint/2010/main" val="196304644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7106F3-C4D0-1CA1-E07D-66F3C9E8ECBF}"/>
              </a:ext>
            </a:extLst>
          </p:cNvPr>
          <p:cNvSpPr txBox="1"/>
          <p:nvPr/>
        </p:nvSpPr>
        <p:spPr>
          <a:xfrm>
            <a:off x="54131" y="718577"/>
            <a:ext cx="2849274" cy="2215991"/>
          </a:xfrm>
          <a:prstGeom prst="rect">
            <a:avLst/>
          </a:prstGeom>
          <a:noFill/>
        </p:spPr>
        <p:txBody>
          <a:bodyPr wrap="square" rtlCol="0">
            <a:spAutoFit/>
          </a:bodyPr>
          <a:lstStyle/>
          <a:p>
            <a:pPr defTabSz="685800">
              <a:spcBef>
                <a:spcPts val="900"/>
              </a:spcBef>
              <a:defRPr/>
            </a:pPr>
            <a:r>
              <a:rPr lang="en-US" sz="1800" b="1" dirty="0">
                <a:solidFill>
                  <a:srgbClr val="002060"/>
                </a:solidFill>
                <a:latin typeface="Arial"/>
              </a:rPr>
              <a:t>Key topics:</a:t>
            </a:r>
          </a:p>
          <a:p>
            <a:pPr defTabSz="685800">
              <a:spcBef>
                <a:spcPts val="900"/>
              </a:spcBef>
              <a:defRPr/>
            </a:pPr>
            <a:r>
              <a:rPr lang="en-US" sz="1800" dirty="0">
                <a:solidFill>
                  <a:srgbClr val="002060"/>
                </a:solidFill>
                <a:latin typeface="Arial"/>
              </a:rPr>
              <a:t>SC IR magnet system &amp; cryostat design</a:t>
            </a:r>
          </a:p>
          <a:p>
            <a:pPr defTabSz="685800">
              <a:spcBef>
                <a:spcPts val="900"/>
              </a:spcBef>
              <a:defRPr/>
            </a:pPr>
            <a:r>
              <a:rPr lang="en-GB" sz="1800" dirty="0">
                <a:solidFill>
                  <a:srgbClr val="002060"/>
                </a:solidFill>
                <a:latin typeface="Arial"/>
              </a:rPr>
              <a:t>3D integration</a:t>
            </a:r>
          </a:p>
          <a:p>
            <a:pPr defTabSz="685800">
              <a:spcBef>
                <a:spcPts val="900"/>
              </a:spcBef>
              <a:defRPr/>
            </a:pPr>
            <a:r>
              <a:rPr lang="en-GB" sz="1800" dirty="0">
                <a:solidFill>
                  <a:srgbClr val="002060"/>
                </a:solidFill>
                <a:latin typeface="Arial"/>
              </a:rPr>
              <a:t>IR mock-up at INFN-LNF</a:t>
            </a:r>
          </a:p>
          <a:p>
            <a:pPr defTabSz="685800">
              <a:spcBef>
                <a:spcPts val="900"/>
              </a:spcBef>
              <a:defRPr/>
            </a:pPr>
            <a:endParaRPr lang="en-GB" sz="1800" dirty="0">
              <a:solidFill>
                <a:srgbClr val="0F124A"/>
              </a:solidFill>
              <a:latin typeface="Arial"/>
            </a:endParaRPr>
          </a:p>
        </p:txBody>
      </p:sp>
      <p:pic>
        <p:nvPicPr>
          <p:cNvPr id="9" name="Picture 8">
            <a:extLst>
              <a:ext uri="{FF2B5EF4-FFF2-40B4-BE49-F238E27FC236}">
                <a16:creationId xmlns:a16="http://schemas.microsoft.com/office/drawing/2014/main" id="{72C25BCD-5794-01B5-E405-C151ED8D3C0B}"/>
              </a:ext>
            </a:extLst>
          </p:cNvPr>
          <p:cNvPicPr>
            <a:picLocks noChangeAspect="1"/>
          </p:cNvPicPr>
          <p:nvPr/>
        </p:nvPicPr>
        <p:blipFill>
          <a:blip r:embed="rId2"/>
          <a:stretch>
            <a:fillRect/>
          </a:stretch>
        </p:blipFill>
        <p:spPr>
          <a:xfrm>
            <a:off x="29698" y="2489819"/>
            <a:ext cx="4542302" cy="2362173"/>
          </a:xfrm>
          <a:prstGeom prst="rect">
            <a:avLst/>
          </a:prstGeom>
          <a:solidFill>
            <a:sysClr val="window" lastClr="FFFFFF"/>
          </a:solidFill>
        </p:spPr>
      </p:pic>
      <p:pic>
        <p:nvPicPr>
          <p:cNvPr id="10" name="Picture 1">
            <a:extLst>
              <a:ext uri="{FF2B5EF4-FFF2-40B4-BE49-F238E27FC236}">
                <a16:creationId xmlns:a16="http://schemas.microsoft.com/office/drawing/2014/main" id="{1D08CD39-4EA3-CCE0-DE24-A896026264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658" t="9383" r="25337" b="30890"/>
          <a:stretch/>
        </p:blipFill>
        <p:spPr bwMode="auto">
          <a:xfrm>
            <a:off x="7272649" y="588453"/>
            <a:ext cx="1814090" cy="253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8743923-F5D6-0FDF-1C78-050767F2D395}"/>
              </a:ext>
            </a:extLst>
          </p:cNvPr>
          <p:cNvSpPr txBox="1"/>
          <p:nvPr/>
        </p:nvSpPr>
        <p:spPr>
          <a:xfrm>
            <a:off x="7385200" y="578644"/>
            <a:ext cx="1656011" cy="715581"/>
          </a:xfrm>
          <a:prstGeom prst="rect">
            <a:avLst/>
          </a:prstGeom>
          <a:solidFill>
            <a:srgbClr val="70AD47">
              <a:lumMod val="50000"/>
              <a:alpha val="70000"/>
            </a:srgbClr>
          </a:solidFill>
        </p:spPr>
        <p:txBody>
          <a:bodyPr wrap="square" rtlCol="0">
            <a:spAutoFit/>
          </a:bodyPr>
          <a:lstStyle/>
          <a:p>
            <a:pPr defTabSz="685800">
              <a:defRPr/>
            </a:pPr>
            <a:r>
              <a:rPr lang="en-US" b="1" kern="0" dirty="0">
                <a:solidFill>
                  <a:srgbClr val="FFFF00"/>
                </a:solidFill>
                <a:latin typeface="Calibri" panose="020F0502020204030204"/>
              </a:rPr>
              <a:t>Q1 prototype t</a:t>
            </a:r>
            <a:r>
              <a:rPr lang="en-US" b="1" kern="0" dirty="0" err="1">
                <a:solidFill>
                  <a:srgbClr val="FFFF00"/>
                </a:solidFill>
                <a:latin typeface="Calibri" panose="020F0502020204030204"/>
              </a:rPr>
              <a:t>ested</a:t>
            </a:r>
            <a:r>
              <a:rPr lang="en-US" b="1" kern="0" dirty="0">
                <a:solidFill>
                  <a:srgbClr val="FFFF00"/>
                </a:solidFill>
                <a:latin typeface="Calibri" panose="020F0502020204030204"/>
              </a:rPr>
              <a:t> at cold in SM18 (CERN), October ‘23</a:t>
            </a:r>
          </a:p>
        </p:txBody>
      </p:sp>
      <p:sp>
        <p:nvSpPr>
          <p:cNvPr id="12" name="TextBox 11">
            <a:extLst>
              <a:ext uri="{FF2B5EF4-FFF2-40B4-BE49-F238E27FC236}">
                <a16:creationId xmlns:a16="http://schemas.microsoft.com/office/drawing/2014/main" id="{398C709C-E1F1-68CC-2113-CA08AE91593B}"/>
              </a:ext>
            </a:extLst>
          </p:cNvPr>
          <p:cNvSpPr txBox="1"/>
          <p:nvPr/>
        </p:nvSpPr>
        <p:spPr>
          <a:xfrm>
            <a:off x="7667979" y="2852217"/>
            <a:ext cx="1451038" cy="300082"/>
          </a:xfrm>
          <a:prstGeom prst="rect">
            <a:avLst/>
          </a:prstGeom>
          <a:solidFill>
            <a:srgbClr val="FFC000">
              <a:lumMod val="20000"/>
              <a:lumOff val="80000"/>
            </a:srgbClr>
          </a:solidFill>
        </p:spPr>
        <p:txBody>
          <a:bodyPr wrap="none" rtlCol="0">
            <a:spAutoFit/>
          </a:bodyPr>
          <a:lstStyle/>
          <a:p>
            <a:pPr defTabSz="685800">
              <a:defRPr/>
            </a:pPr>
            <a:r>
              <a:rPr lang="en-US" kern="0" dirty="0">
                <a:solidFill>
                  <a:prstClr val="black"/>
                </a:solidFill>
                <a:latin typeface="Calibri" panose="020F0502020204030204"/>
              </a:rPr>
              <a:t>M. Koratzinos, PSI</a:t>
            </a:r>
            <a:endParaRPr lang="en-GB" kern="0" dirty="0">
              <a:solidFill>
                <a:prstClr val="black"/>
              </a:solidFill>
              <a:latin typeface="Calibri" panose="020F0502020204030204"/>
            </a:endParaRPr>
          </a:p>
        </p:txBody>
      </p:sp>
      <p:sp>
        <p:nvSpPr>
          <p:cNvPr id="13" name="TextBox 12">
            <a:extLst>
              <a:ext uri="{FF2B5EF4-FFF2-40B4-BE49-F238E27FC236}">
                <a16:creationId xmlns:a16="http://schemas.microsoft.com/office/drawing/2014/main" id="{7A100A0E-8169-ED7A-9EA1-55650CEC687C}"/>
              </a:ext>
            </a:extLst>
          </p:cNvPr>
          <p:cNvSpPr txBox="1"/>
          <p:nvPr/>
        </p:nvSpPr>
        <p:spPr>
          <a:xfrm>
            <a:off x="35394" y="4862734"/>
            <a:ext cx="1973617" cy="300082"/>
          </a:xfrm>
          <a:prstGeom prst="rect">
            <a:avLst/>
          </a:prstGeom>
          <a:solidFill>
            <a:srgbClr val="FFC000">
              <a:lumMod val="20000"/>
              <a:lumOff val="80000"/>
            </a:srgbClr>
          </a:solidFill>
        </p:spPr>
        <p:txBody>
          <a:bodyPr wrap="none" rtlCol="0">
            <a:spAutoFit/>
          </a:bodyPr>
          <a:lstStyle/>
          <a:p>
            <a:pPr defTabSz="685800">
              <a:defRPr/>
            </a:pPr>
            <a:r>
              <a:rPr lang="en-US" kern="0" dirty="0">
                <a:solidFill>
                  <a:prstClr val="black"/>
                </a:solidFill>
                <a:latin typeface="Calibri" panose="020F0502020204030204"/>
              </a:rPr>
              <a:t>M. Boscolo, F. Palla, INFN</a:t>
            </a:r>
            <a:endParaRPr lang="en-GB" kern="0" dirty="0">
              <a:solidFill>
                <a:prstClr val="black"/>
              </a:solidFill>
              <a:latin typeface="Calibri" panose="020F0502020204030204"/>
            </a:endParaRPr>
          </a:p>
        </p:txBody>
      </p:sp>
      <p:pic>
        <p:nvPicPr>
          <p:cNvPr id="14" name="Picture 13">
            <a:extLst>
              <a:ext uri="{FF2B5EF4-FFF2-40B4-BE49-F238E27FC236}">
                <a16:creationId xmlns:a16="http://schemas.microsoft.com/office/drawing/2014/main" id="{59D56758-5ADA-8BAF-FF4F-83FA7C33F54B}"/>
              </a:ext>
            </a:extLst>
          </p:cNvPr>
          <p:cNvPicPr>
            <a:picLocks noChangeAspect="1"/>
          </p:cNvPicPr>
          <p:nvPr/>
        </p:nvPicPr>
        <p:blipFill>
          <a:blip r:embed="rId4"/>
          <a:stretch>
            <a:fillRect/>
          </a:stretch>
        </p:blipFill>
        <p:spPr>
          <a:xfrm>
            <a:off x="4680476" y="3129217"/>
            <a:ext cx="4409393" cy="1989716"/>
          </a:xfrm>
          <a:prstGeom prst="rect">
            <a:avLst/>
          </a:prstGeom>
        </p:spPr>
      </p:pic>
      <p:pic>
        <p:nvPicPr>
          <p:cNvPr id="15" name="Picture 14">
            <a:extLst>
              <a:ext uri="{FF2B5EF4-FFF2-40B4-BE49-F238E27FC236}">
                <a16:creationId xmlns:a16="http://schemas.microsoft.com/office/drawing/2014/main" id="{67809167-4F7A-6F15-8E54-8AFD4475A326}"/>
              </a:ext>
            </a:extLst>
          </p:cNvPr>
          <p:cNvPicPr>
            <a:picLocks noChangeAspect="1"/>
          </p:cNvPicPr>
          <p:nvPr/>
        </p:nvPicPr>
        <p:blipFill>
          <a:blip r:embed="rId5"/>
          <a:stretch>
            <a:fillRect/>
          </a:stretch>
        </p:blipFill>
        <p:spPr>
          <a:xfrm>
            <a:off x="2903405" y="801630"/>
            <a:ext cx="4323717" cy="1549567"/>
          </a:xfrm>
          <a:prstGeom prst="rect">
            <a:avLst/>
          </a:prstGeom>
        </p:spPr>
      </p:pic>
      <p:sp>
        <p:nvSpPr>
          <p:cNvPr id="16" name="TextBox 15">
            <a:extLst>
              <a:ext uri="{FF2B5EF4-FFF2-40B4-BE49-F238E27FC236}">
                <a16:creationId xmlns:a16="http://schemas.microsoft.com/office/drawing/2014/main" id="{6CE7CA58-9F67-A9F2-761E-FAA82D24E290}"/>
              </a:ext>
            </a:extLst>
          </p:cNvPr>
          <p:cNvSpPr txBox="1"/>
          <p:nvPr/>
        </p:nvSpPr>
        <p:spPr>
          <a:xfrm>
            <a:off x="4680476" y="2436719"/>
            <a:ext cx="2546646" cy="715581"/>
          </a:xfrm>
          <a:prstGeom prst="rect">
            <a:avLst/>
          </a:prstGeom>
          <a:solidFill>
            <a:srgbClr val="FFF2CC"/>
          </a:solidFill>
        </p:spPr>
        <p:txBody>
          <a:bodyPr wrap="square" rtlCol="0">
            <a:spAutoFit/>
          </a:bodyPr>
          <a:lstStyle/>
          <a:p>
            <a:pPr defTabSz="685800">
              <a:defRPr/>
            </a:pPr>
            <a:r>
              <a:rPr lang="en-US" kern="0" dirty="0">
                <a:solidFill>
                  <a:prstClr val="black"/>
                </a:solidFill>
                <a:latin typeface="Calibri" panose="020F0502020204030204"/>
              </a:rPr>
              <a:t>J. Seeman, A. Novokhatski, SLAC</a:t>
            </a:r>
          </a:p>
          <a:p>
            <a:pPr defTabSz="685800">
              <a:defRPr/>
            </a:pPr>
            <a:r>
              <a:rPr lang="en-US" kern="0" dirty="0">
                <a:solidFill>
                  <a:prstClr val="black"/>
                </a:solidFill>
                <a:latin typeface="Calibri" panose="020F0502020204030204"/>
              </a:rPr>
              <a:t>B. Parker, </a:t>
            </a:r>
            <a:r>
              <a:rPr lang="en-GB" dirty="0">
                <a:solidFill>
                  <a:srgbClr val="0F124A"/>
                </a:solidFill>
                <a:latin typeface="Calibri" panose="020F0502020204030204" pitchFamily="34" charset="0"/>
                <a:ea typeface="Calibri" panose="020F0502020204030204" pitchFamily="34" charset="0"/>
                <a:cs typeface="Calibri" panose="020F0502020204030204" pitchFamily="34" charset="0"/>
              </a:rPr>
              <a:t>Vikas Teotia</a:t>
            </a:r>
            <a:r>
              <a:rPr lang="en-US" kern="0" dirty="0">
                <a:solidFill>
                  <a:prstClr val="black"/>
                </a:solidFill>
                <a:latin typeface="Calibri" panose="020F0502020204030204" pitchFamily="34" charset="0"/>
                <a:ea typeface="Calibri" panose="020F0502020204030204" pitchFamily="34" charset="0"/>
                <a:cs typeface="Calibri" panose="020F0502020204030204" pitchFamily="34" charset="0"/>
              </a:rPr>
              <a:t>, </a:t>
            </a:r>
            <a:r>
              <a:rPr lang="en-US" kern="0" dirty="0">
                <a:solidFill>
                  <a:prstClr val="black"/>
                </a:solidFill>
                <a:latin typeface="Calibri" panose="020F0502020204030204"/>
              </a:rPr>
              <a:t>BNL</a:t>
            </a:r>
          </a:p>
          <a:p>
            <a:pPr defTabSz="685800">
              <a:defRPr/>
            </a:pPr>
            <a:r>
              <a:rPr lang="en-US" kern="0" dirty="0">
                <a:solidFill>
                  <a:prstClr val="black"/>
                </a:solidFill>
                <a:latin typeface="Calibri" panose="020F0502020204030204"/>
              </a:rPr>
              <a:t>P. Tavares, CERN</a:t>
            </a:r>
          </a:p>
        </p:txBody>
      </p:sp>
      <p:sp>
        <p:nvSpPr>
          <p:cNvPr id="2" name="TextBox 1">
            <a:extLst>
              <a:ext uri="{FF2B5EF4-FFF2-40B4-BE49-F238E27FC236}">
                <a16:creationId xmlns:a16="http://schemas.microsoft.com/office/drawing/2014/main" id="{3DF44C27-3666-6994-9184-92C44CBFF7B8}"/>
              </a:ext>
            </a:extLst>
          </p:cNvPr>
          <p:cNvSpPr txBox="1"/>
          <p:nvPr/>
        </p:nvSpPr>
        <p:spPr>
          <a:xfrm>
            <a:off x="183390" y="277527"/>
            <a:ext cx="6743202" cy="461665"/>
          </a:xfrm>
          <a:prstGeom prst="rect">
            <a:avLst/>
          </a:prstGeom>
          <a:noFill/>
        </p:spPr>
        <p:txBody>
          <a:bodyPr wrap="square" rtlCol="0">
            <a:spAutoFit/>
          </a:bodyPr>
          <a:lstStyle/>
          <a:p>
            <a:pPr defTabSz="685783">
              <a:defRPr/>
            </a:pPr>
            <a:r>
              <a:rPr lang="en-US" sz="2400" dirty="0">
                <a:solidFill>
                  <a:srgbClr val="0F124A"/>
                </a:solidFill>
                <a:latin typeface="Arial"/>
              </a:rPr>
              <a:t>Machine-Detector Interface</a:t>
            </a:r>
          </a:p>
        </p:txBody>
      </p:sp>
      <p:sp>
        <p:nvSpPr>
          <p:cNvPr id="4" name="Slide Number Placeholder 3">
            <a:extLst>
              <a:ext uri="{FF2B5EF4-FFF2-40B4-BE49-F238E27FC236}">
                <a16:creationId xmlns:a16="http://schemas.microsoft.com/office/drawing/2014/main" id="{235A8414-E757-363C-593B-E37520171ADD}"/>
              </a:ext>
            </a:extLst>
          </p:cNvPr>
          <p:cNvSpPr>
            <a:spLocks noGrp="1"/>
          </p:cNvSpPr>
          <p:nvPr>
            <p:ph type="sldNum" sz="quarter" idx="10"/>
          </p:nvPr>
        </p:nvSpPr>
        <p:spPr/>
        <p:txBody>
          <a:bodyPr/>
          <a:lstStyle/>
          <a:p>
            <a:fld id="{88A1DFE4-5FC5-43BD-BB7E-75EAD82B965F}" type="slidenum">
              <a:rPr lang="en-US" noProof="0" smtClean="0"/>
              <a:pPr/>
              <a:t>32</a:t>
            </a:fld>
            <a:endParaRPr lang="en-US" noProof="0" dirty="0"/>
          </a:p>
        </p:txBody>
      </p:sp>
    </p:spTree>
    <p:extLst>
      <p:ext uri="{BB962C8B-B14F-4D97-AF65-F5344CB8AC3E}">
        <p14:creationId xmlns:p14="http://schemas.microsoft.com/office/powerpoint/2010/main" val="375306253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1AFD9-D6C5-429F-283D-A186143E97A1}"/>
            </a:ext>
          </a:extLst>
        </p:cNvPr>
        <p:cNvGrpSpPr/>
        <p:nvPr/>
      </p:nvGrpSpPr>
      <p:grpSpPr>
        <a:xfrm>
          <a:off x="0" y="0"/>
          <a:ext cx="0" cy="0"/>
          <a:chOff x="0" y="0"/>
          <a:chExt cx="0" cy="0"/>
        </a:xfrm>
      </p:grpSpPr>
      <p:pic>
        <p:nvPicPr>
          <p:cNvPr id="11" name="Picture 10" descr="A diagram of a machine&#10;&#10;Description automatically generated">
            <a:extLst>
              <a:ext uri="{FF2B5EF4-FFF2-40B4-BE49-F238E27FC236}">
                <a16:creationId xmlns:a16="http://schemas.microsoft.com/office/drawing/2014/main" id="{943F0353-4C6B-9184-9A48-4FD2701A97C6}"/>
              </a:ext>
            </a:extLst>
          </p:cNvPr>
          <p:cNvPicPr>
            <a:picLocks noChangeAspect="1"/>
          </p:cNvPicPr>
          <p:nvPr/>
        </p:nvPicPr>
        <p:blipFill>
          <a:blip r:embed="rId3">
            <a:extLst>
              <a:ext uri="{28A0092B-C50C-407E-A947-70E740481C1C}">
                <a14:useLocalDpi xmlns:a14="http://schemas.microsoft.com/office/drawing/2010/main" val="0"/>
              </a:ext>
            </a:extLst>
          </a:blip>
          <a:srcRect l="34730" t="5121" r="29557" b="14038"/>
          <a:stretch/>
        </p:blipFill>
        <p:spPr>
          <a:xfrm>
            <a:off x="447064" y="2239705"/>
            <a:ext cx="2361538" cy="2700845"/>
          </a:xfrm>
          <a:prstGeom prst="rect">
            <a:avLst/>
          </a:prstGeom>
        </p:spPr>
      </p:pic>
      <p:sp>
        <p:nvSpPr>
          <p:cNvPr id="2" name="Slide Number Placeholder 1">
            <a:extLst>
              <a:ext uri="{FF2B5EF4-FFF2-40B4-BE49-F238E27FC236}">
                <a16:creationId xmlns:a16="http://schemas.microsoft.com/office/drawing/2014/main" id="{EE352384-8DD4-CBE3-3C1D-79909EE0C04C}"/>
              </a:ext>
            </a:extLst>
          </p:cNvPr>
          <p:cNvSpPr>
            <a:spLocks noGrp="1"/>
          </p:cNvSpPr>
          <p:nvPr>
            <p:ph type="sldNum" sz="quarter" idx="10"/>
          </p:nvPr>
        </p:nvSpPr>
        <p:spPr>
          <a:xfrm>
            <a:off x="8706150" y="5004977"/>
            <a:ext cx="289479" cy="170071"/>
          </a:xfrm>
        </p:spPr>
        <p:txBody>
          <a:bodyPr/>
          <a:lstStyle/>
          <a:p>
            <a:pPr marL="0" marR="0" lvl="0" indent="0" algn="r" defTabSz="685800"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a:ln>
                  <a:noFill/>
                </a:ln>
                <a:solidFill>
                  <a:srgbClr val="FFFFFF"/>
                </a:solidFill>
                <a:effectLst/>
                <a:uLnTx/>
                <a:uFillTx/>
                <a:latin typeface="Arial"/>
                <a:ea typeface="+mn-ea"/>
                <a:cs typeface="+mn-cs"/>
              </a:rPr>
              <a:pPr marL="0" marR="0" lvl="0" indent="0" algn="r" defTabSz="685800" rtl="0" eaLnBrk="1" fontAlgn="auto" latinLnBrk="0" hangingPunct="1">
                <a:lnSpc>
                  <a:spcPts val="1238"/>
                </a:lnSpc>
                <a:spcBef>
                  <a:spcPts val="0"/>
                </a:spcBef>
                <a:spcAft>
                  <a:spcPts val="0"/>
                </a:spcAft>
                <a:buClrTx/>
                <a:buSzTx/>
                <a:buFontTx/>
                <a:buNone/>
                <a:tabLst/>
                <a:defRPr/>
              </a:pPr>
              <a:t>33</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1F7DA758-C054-821F-BD1D-75E5BDE0DF14}"/>
              </a:ext>
            </a:extLst>
          </p:cNvPr>
          <p:cNvSpPr txBox="1"/>
          <p:nvPr/>
        </p:nvSpPr>
        <p:spPr>
          <a:xfrm>
            <a:off x="427070" y="334661"/>
            <a:ext cx="7479396"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700" b="0" i="0" u="none" strike="noStrike" kern="1200" cap="none" spc="0" normalizeH="0" baseline="0" noProof="0" dirty="0">
                <a:ln>
                  <a:noFill/>
                </a:ln>
                <a:solidFill>
                  <a:srgbClr val="0F124A"/>
                </a:solidFill>
                <a:effectLst/>
                <a:uLnTx/>
                <a:uFillTx/>
                <a:latin typeface="Arial"/>
                <a:ea typeface="+mn-ea"/>
                <a:cs typeface="+mn-cs"/>
              </a:rPr>
              <a:t>FCC-</a:t>
            </a:r>
            <a:r>
              <a:rPr kumimoji="0" lang="en-US" sz="2700" b="0" i="0" u="none" strike="noStrike" kern="1200" cap="none" spc="0" normalizeH="0" baseline="0" noProof="0" dirty="0" err="1">
                <a:ln>
                  <a:noFill/>
                </a:ln>
                <a:solidFill>
                  <a:srgbClr val="0F124A"/>
                </a:solidFill>
                <a:effectLst/>
                <a:uLnTx/>
                <a:uFillTx/>
                <a:latin typeface="Arial"/>
                <a:ea typeface="+mn-ea"/>
                <a:cs typeface="+mn-cs"/>
              </a:rPr>
              <a:t>ee</a:t>
            </a:r>
            <a:r>
              <a:rPr kumimoji="0" lang="en-US" sz="2700" b="0" i="0" u="none" strike="noStrike" kern="1200" cap="none" spc="0" normalizeH="0" baseline="0" noProof="0" dirty="0">
                <a:ln>
                  <a:noFill/>
                </a:ln>
                <a:solidFill>
                  <a:srgbClr val="0F124A"/>
                </a:solidFill>
                <a:effectLst/>
                <a:uLnTx/>
                <a:uFillTx/>
                <a:latin typeface="Arial"/>
                <a:ea typeface="+mn-ea"/>
                <a:cs typeface="+mn-cs"/>
              </a:rPr>
              <a:t> booster</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80E6513-4B09-01AB-AB0F-1823D01CE94C}"/>
                  </a:ext>
                </a:extLst>
              </p:cNvPr>
              <p:cNvSpPr txBox="1"/>
              <p:nvPr/>
            </p:nvSpPr>
            <p:spPr>
              <a:xfrm>
                <a:off x="435722" y="887725"/>
                <a:ext cx="8749511" cy="2153859"/>
              </a:xfrm>
              <a:prstGeom prst="rect">
                <a:avLst/>
              </a:prstGeom>
              <a:noFill/>
            </p:spPr>
            <p:txBody>
              <a:bodyPr wrap="none" rtlCol="0">
                <a:spAutoFit/>
              </a:bodyPr>
              <a:lstStyle/>
              <a:p>
                <a:pPr marL="0" marR="0" lvl="0" indent="0" algn="l" defTabSz="685800" rtl="0" eaLnBrk="1" fontAlgn="auto" latinLnBrk="0" hangingPunct="1">
                  <a:lnSpc>
                    <a:spcPct val="11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70C0"/>
                    </a:solidFill>
                    <a:effectLst/>
                    <a:uLnTx/>
                    <a:uFillTx/>
                    <a:latin typeface="Arial"/>
                    <a:ea typeface="+mn-ea"/>
                    <a:cs typeface="+mn-cs"/>
                  </a:rPr>
                  <a:t>full energy booster</a:t>
                </a:r>
                <a:r>
                  <a:rPr kumimoji="0" lang="en-US" sz="2000" b="0" i="0" u="none" strike="noStrike" kern="1200" cap="none" spc="0" normalizeH="0" baseline="0" noProof="0" dirty="0">
                    <a:ln>
                      <a:noFill/>
                    </a:ln>
                    <a:solidFill>
                      <a:srgbClr val="0F124A"/>
                    </a:solidFill>
                    <a:effectLst/>
                    <a:uLnTx/>
                    <a:uFillTx/>
                    <a:latin typeface="Arial"/>
                    <a:ea typeface="+mn-ea"/>
                    <a:cs typeface="+mn-cs"/>
                  </a:rPr>
                  <a:t>, ramping from 20 GeV to 46 GeV – 182.5 GeV;  </a:t>
                </a:r>
              </a:p>
              <a:p>
                <a:pPr marL="0" marR="0" lvl="0" indent="0" algn="l" defTabSz="68580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injection </a:t>
                </a:r>
                <a14:m>
                  <m:oMath xmlns:m="http://schemas.openxmlformats.org/officeDocument/2006/math">
                    <m:r>
                      <a:rPr kumimoji="0" lang="en-US" sz="2000" b="0" i="1" u="none" strike="noStrike" kern="1200" cap="none" spc="0" normalizeH="0" baseline="0" noProof="0" dirty="0" smtClean="0">
                        <a:ln>
                          <a:noFill/>
                        </a:ln>
                        <a:solidFill>
                          <a:srgbClr val="0F124A"/>
                        </a:solidFill>
                        <a:effectLst/>
                        <a:uLnTx/>
                        <a:uFillTx/>
                        <a:latin typeface="Cambria Math" panose="02040503050406030204" pitchFamily="18" charset="0"/>
                        <a:ea typeface="+mn-ea"/>
                        <a:cs typeface="+mn-cs"/>
                      </a:rPr>
                      <m:t>~</m:t>
                    </m:r>
                  </m:oMath>
                </a14:m>
                <a:r>
                  <a:rPr lang="en-US" sz="2000" dirty="0">
                    <a:solidFill>
                      <a:srgbClr val="0F124A"/>
                    </a:solidFill>
                    <a:latin typeface="Arial"/>
                  </a:rPr>
                  <a:t>several times per</a:t>
                </a:r>
                <a:r>
                  <a:rPr kumimoji="0" lang="en-US" sz="2000" b="0" i="0" u="none" strike="noStrike" kern="1200" cap="none" spc="0" normalizeH="0" baseline="0" noProof="0" dirty="0">
                    <a:ln>
                      <a:noFill/>
                    </a:ln>
                    <a:solidFill>
                      <a:srgbClr val="0F124A"/>
                    </a:solidFill>
                    <a:effectLst/>
                    <a:uLnTx/>
                    <a:uFillTx/>
                    <a:latin typeface="Arial"/>
                    <a:ea typeface="+mn-ea"/>
                    <a:cs typeface="+mn-cs"/>
                  </a:rPr>
                  <a:t> minute to keep collider beam currents constant;</a:t>
                </a:r>
              </a:p>
              <a:p>
                <a:pPr marL="0" marR="0" lvl="0" indent="0" algn="l" defTabSz="68580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booster intensity ~1% of collider; full RF voltage as in collider</a:t>
                </a:r>
              </a:p>
              <a:p>
                <a:pPr marL="0" marR="0" lvl="0" indent="0" algn="l" defTabSz="685800" rtl="0" eaLnBrk="1" fontAlgn="auto" latinLnBrk="0" hangingPunct="1">
                  <a:lnSpc>
                    <a:spcPts val="2775"/>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800" rtl="0" eaLnBrk="1" fontAlgn="auto" latinLnBrk="0" hangingPunct="1">
                  <a:lnSpc>
                    <a:spcPts val="2775"/>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800" rtl="0" eaLnBrk="1" fontAlgn="auto" latinLnBrk="0" hangingPunct="1">
                  <a:lnSpc>
                    <a:spcPts val="2775"/>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mc:Choice>
        <mc:Fallback xmlns="">
          <p:sp>
            <p:nvSpPr>
              <p:cNvPr id="4" name="TextBox 3">
                <a:extLst>
                  <a:ext uri="{FF2B5EF4-FFF2-40B4-BE49-F238E27FC236}">
                    <a16:creationId xmlns:a16="http://schemas.microsoft.com/office/drawing/2014/main" id="{780E6513-4B09-01AB-AB0F-1823D01CE94C}"/>
                  </a:ext>
                </a:extLst>
              </p:cNvPr>
              <p:cNvSpPr txBox="1">
                <a:spLocks noRot="1" noChangeAspect="1" noMove="1" noResize="1" noEditPoints="1" noAdjustHandles="1" noChangeArrowheads="1" noChangeShapeType="1" noTextEdit="1"/>
              </p:cNvSpPr>
              <p:nvPr/>
            </p:nvSpPr>
            <p:spPr>
              <a:xfrm>
                <a:off x="435722" y="887725"/>
                <a:ext cx="8749511" cy="2153859"/>
              </a:xfrm>
              <a:prstGeom prst="rect">
                <a:avLst/>
              </a:prstGeom>
              <a:blipFill>
                <a:blip r:embed="rId4"/>
                <a:stretch>
                  <a:fillRect l="-696" t="-1416" r="-139"/>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79E31F5A-D354-014B-DD15-60C6BAE583A1}"/>
              </a:ext>
            </a:extLst>
          </p:cNvPr>
          <p:cNvPicPr>
            <a:picLocks noChangeAspect="1"/>
          </p:cNvPicPr>
          <p:nvPr/>
        </p:nvPicPr>
        <p:blipFill>
          <a:blip r:embed="rId5"/>
          <a:stretch>
            <a:fillRect/>
          </a:stretch>
        </p:blipFill>
        <p:spPr>
          <a:xfrm>
            <a:off x="3717003" y="2269596"/>
            <a:ext cx="4956295" cy="2679350"/>
          </a:xfrm>
          <a:prstGeom prst="rect">
            <a:avLst/>
          </a:prstGeom>
        </p:spPr>
      </p:pic>
      <p:sp>
        <p:nvSpPr>
          <p:cNvPr id="7" name="TextBox 6">
            <a:extLst>
              <a:ext uri="{FF2B5EF4-FFF2-40B4-BE49-F238E27FC236}">
                <a16:creationId xmlns:a16="http://schemas.microsoft.com/office/drawing/2014/main" id="{9D8D67B9-FF3E-AE75-EB91-3C50CA31F8A8}"/>
              </a:ext>
            </a:extLst>
          </p:cNvPr>
          <p:cNvSpPr txBox="1"/>
          <p:nvPr/>
        </p:nvSpPr>
        <p:spPr>
          <a:xfrm>
            <a:off x="2049728" y="4827198"/>
            <a:ext cx="2114550" cy="314381"/>
          </a:xfrm>
          <a:prstGeom prst="rect">
            <a:avLst/>
          </a:prstGeom>
          <a:noFill/>
        </p:spPr>
        <p:txBody>
          <a:bodyPr wrap="square" rtlCol="0">
            <a:spAutoFit/>
          </a:bodyPr>
          <a:lstStyle/>
          <a:p>
            <a:pPr marL="0" marR="0" lvl="0" indent="0" algn="ctr" defTabSz="685800" rtl="0" eaLnBrk="1" fontAlgn="auto" latinLnBrk="0" hangingPunct="1">
              <a:lnSpc>
                <a:spcPct val="114000"/>
              </a:lnSpc>
              <a:spcBef>
                <a:spcPts val="0"/>
              </a:spcBef>
              <a:spcAft>
                <a:spcPts val="0"/>
              </a:spcAft>
              <a:buClrTx/>
              <a:buSzTx/>
              <a:buFontTx/>
              <a:buNone/>
              <a:tabLst/>
              <a:defRPr/>
            </a:pPr>
            <a:r>
              <a:rPr kumimoji="0" lang="en-US" sz="135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Collider</a:t>
            </a:r>
            <a:endParaRPr kumimoji="0" lang="en-GB" sz="1350" b="1" i="0" u="none" strike="noStrike" kern="1200" cap="none" spc="0" normalizeH="0" baseline="0" noProof="0" dirty="0">
              <a:ln>
                <a:noFill/>
              </a:ln>
              <a:solidFill>
                <a:srgbClr val="FF0000"/>
              </a:solidFill>
              <a:effectLst/>
              <a:uLnTx/>
              <a:uFillTx/>
              <a:latin typeface="Arial"/>
              <a:ea typeface="+mn-ea"/>
              <a:cs typeface="+mn-cs"/>
            </a:endParaRPr>
          </a:p>
        </p:txBody>
      </p:sp>
      <p:sp>
        <p:nvSpPr>
          <p:cNvPr id="8" name="TextBox 7">
            <a:extLst>
              <a:ext uri="{FF2B5EF4-FFF2-40B4-BE49-F238E27FC236}">
                <a16:creationId xmlns:a16="http://schemas.microsoft.com/office/drawing/2014/main" id="{5E4C19CA-38B6-D2B1-A22A-C3A448946F78}"/>
              </a:ext>
            </a:extLst>
          </p:cNvPr>
          <p:cNvSpPr txBox="1"/>
          <p:nvPr/>
        </p:nvSpPr>
        <p:spPr>
          <a:xfrm>
            <a:off x="1825481" y="2040401"/>
            <a:ext cx="2114550" cy="314381"/>
          </a:xfrm>
          <a:prstGeom prst="rect">
            <a:avLst/>
          </a:prstGeom>
          <a:noFill/>
        </p:spPr>
        <p:txBody>
          <a:bodyPr wrap="square" rtlCol="0">
            <a:spAutoFit/>
          </a:bodyPr>
          <a:lstStyle/>
          <a:p>
            <a:pPr marL="0" marR="0" lvl="0" indent="0" algn="ctr" defTabSz="685800" rtl="0" eaLnBrk="1" fontAlgn="auto" latinLnBrk="0" hangingPunct="1">
              <a:lnSpc>
                <a:spcPct val="114000"/>
              </a:lnSpc>
              <a:spcBef>
                <a:spcPts val="0"/>
              </a:spcBef>
              <a:spcAft>
                <a:spcPts val="0"/>
              </a:spcAft>
              <a:buClrTx/>
              <a:buSzTx/>
              <a:buFontTx/>
              <a:buNone/>
              <a:tabLst/>
              <a:defRPr/>
            </a:pPr>
            <a:r>
              <a:rPr kumimoji="0" lang="en-US" sz="135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Booster</a:t>
            </a:r>
            <a:endParaRPr kumimoji="0" lang="en-GB" sz="1350" b="1" i="0" u="none" strike="noStrike" kern="1200" cap="none" spc="0" normalizeH="0" baseline="0" noProof="0" dirty="0">
              <a:ln>
                <a:noFill/>
              </a:ln>
              <a:solidFill>
                <a:srgbClr val="FF0000"/>
              </a:solidFill>
              <a:effectLst/>
              <a:uLnTx/>
              <a:uFillTx/>
              <a:latin typeface="Arial"/>
              <a:ea typeface="+mn-ea"/>
              <a:cs typeface="+mn-cs"/>
            </a:endParaRPr>
          </a:p>
        </p:txBody>
      </p:sp>
      <p:cxnSp>
        <p:nvCxnSpPr>
          <p:cNvPr id="9" name="Straight Arrow Connector 8">
            <a:extLst>
              <a:ext uri="{FF2B5EF4-FFF2-40B4-BE49-F238E27FC236}">
                <a16:creationId xmlns:a16="http://schemas.microsoft.com/office/drawing/2014/main" id="{AF4C56E1-FCC7-A4C6-F92F-8BE529A62AA3}"/>
              </a:ext>
            </a:extLst>
          </p:cNvPr>
          <p:cNvCxnSpPr>
            <a:cxnSpLocks/>
          </p:cNvCxnSpPr>
          <p:nvPr/>
        </p:nvCxnSpPr>
        <p:spPr>
          <a:xfrm flipH="1">
            <a:off x="1627832" y="2325727"/>
            <a:ext cx="984387" cy="969322"/>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6646553-D0C8-7548-E1CB-9688575CF449}"/>
              </a:ext>
            </a:extLst>
          </p:cNvPr>
          <p:cNvCxnSpPr>
            <a:cxnSpLocks/>
          </p:cNvCxnSpPr>
          <p:nvPr/>
        </p:nvCxnSpPr>
        <p:spPr>
          <a:xfrm flipH="1" flipV="1">
            <a:off x="1544934" y="3754471"/>
            <a:ext cx="1166648" cy="1016942"/>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48356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7F670-B2D2-5370-D2C0-8C289FD1889E}"/>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CB46AD67-2F42-870E-9725-1F980B13E9E3}"/>
              </a:ext>
            </a:extLst>
          </p:cNvPr>
          <p:cNvSpPr txBox="1"/>
          <p:nvPr/>
        </p:nvSpPr>
        <p:spPr>
          <a:xfrm>
            <a:off x="23150" y="2692825"/>
            <a:ext cx="9016779" cy="2354491"/>
          </a:xfrm>
          <a:prstGeom prst="rect">
            <a:avLst/>
          </a:prstGeom>
          <a:noFill/>
        </p:spPr>
        <p:txBody>
          <a:bodyPr wrap="square" rtlCol="0">
            <a:spAutoFit/>
          </a:bodyPr>
          <a:lstStyle/>
          <a:p>
            <a:pPr marL="61949" marR="0" lvl="0"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Main linac 20 GeV S-band, based on </a:t>
            </a:r>
            <a:r>
              <a:rPr kumimoji="0" lang="en-US" sz="1800" b="1" i="0" u="none" strike="noStrike" kern="1200" cap="none" spc="0" normalizeH="0" baseline="0" noProof="0" dirty="0" err="1">
                <a:ln>
                  <a:noFill/>
                </a:ln>
                <a:solidFill>
                  <a:srgbClr val="0C377B"/>
                </a:solidFill>
                <a:effectLst/>
                <a:uLnTx/>
                <a:uFillTx/>
                <a:latin typeface="Arial"/>
                <a:ea typeface="+mn-ea"/>
                <a:cs typeface="+mn-cs"/>
              </a:rPr>
              <a:t>SwissFEL</a:t>
            </a:r>
            <a:r>
              <a:rPr kumimoji="0" lang="en-US" sz="1800" b="1" i="0" u="none" strike="noStrike" kern="1200" cap="none" spc="0" normalizeH="0" baseline="0" noProof="0" dirty="0">
                <a:ln>
                  <a:noFill/>
                </a:ln>
                <a:solidFill>
                  <a:srgbClr val="0C377B"/>
                </a:solidFill>
                <a:effectLst/>
                <a:uLnTx/>
                <a:uFillTx/>
                <a:latin typeface="Arial"/>
                <a:ea typeface="+mn-ea"/>
                <a:cs typeface="+mn-cs"/>
              </a:rPr>
              <a:t> structures.</a:t>
            </a:r>
          </a:p>
          <a:p>
            <a:pPr marL="404839" marR="0" lvl="1"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new accelerating structures with higher shunt impedance;</a:t>
            </a:r>
          </a:p>
          <a:p>
            <a:pPr marL="404839" marR="0" lvl="1"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gradient </a:t>
            </a:r>
            <a:r>
              <a:rPr kumimoji="0" lang="en-US" sz="14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22.5/20.5 MV/m; repetition rate 100 Hz</a:t>
            </a:r>
          </a:p>
          <a:p>
            <a:pPr marL="404839" marR="0" lvl="1"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80 MW S-band klystron, great interest in </a:t>
            </a:r>
            <a:r>
              <a:rPr kumimoji="0" lang="en-US" sz="1400" b="1" i="0" u="none" strike="noStrike" kern="1200" cap="none" spc="0" normalizeH="0" baseline="0" noProof="0" dirty="0">
                <a:ln>
                  <a:noFill/>
                </a:ln>
                <a:solidFill>
                  <a:srgbClr val="0C377B"/>
                </a:solidFill>
                <a:effectLst/>
                <a:uLnTx/>
                <a:uFillTx/>
                <a:latin typeface="Arial"/>
                <a:ea typeface="+mn-ea"/>
                <a:cs typeface="+mn-cs"/>
                <a:sym typeface="Wingdings" pitchFamily="2" charset="2"/>
              </a:rPr>
              <a:t>KEK R&amp;D </a:t>
            </a:r>
          </a:p>
          <a:p>
            <a:pPr marL="172673" marR="0" lvl="1" algn="l" defTabSz="685800" rtl="0" eaLnBrk="1" fontAlgn="auto" latinLnBrk="0" hangingPunct="1">
              <a:lnSpc>
                <a:spcPct val="100000"/>
              </a:lnSpc>
              <a:spcBef>
                <a:spcPts val="600"/>
              </a:spcBef>
              <a:spcAft>
                <a:spcPts val="0"/>
              </a:spcAft>
              <a:buClrTx/>
              <a:buSzTx/>
              <a:tabLst/>
              <a:defRPr/>
            </a:pPr>
            <a:endParaRPr kumimoji="0" lang="en-US" sz="6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61949" marR="0" lvl="0"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Novel positron source</a:t>
            </a:r>
          </a:p>
          <a:p>
            <a:pPr marL="404803" marR="0" lvl="1"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HTS solenoid (15 T on axis, tested 18 T @ 12 K)</a:t>
            </a:r>
          </a:p>
          <a:p>
            <a:pPr marL="404803" marR="0" lvl="1" indent="-232166"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proof-of-principle beam tests at PSI </a:t>
            </a:r>
            <a:r>
              <a:rPr kumimoji="0" lang="en-GB" sz="1400" b="0" i="0" u="none" strike="noStrike" kern="1200" cap="none" spc="0" normalizeH="0" baseline="0" noProof="0" dirty="0" err="1">
                <a:ln>
                  <a:noFill/>
                </a:ln>
                <a:solidFill>
                  <a:srgbClr val="0C377B"/>
                </a:solidFill>
                <a:effectLst/>
                <a:uLnTx/>
                <a:uFillTx/>
                <a:latin typeface="Arial"/>
                <a:ea typeface="+mn-ea"/>
                <a:cs typeface="+mn-cs"/>
              </a:rPr>
              <a:t>SwissFEL</a:t>
            </a:r>
            <a:r>
              <a:rPr kumimoji="0" lang="en-GB" sz="1400" b="0" i="0" u="none" strike="noStrike" kern="1200" cap="none" spc="0" normalizeH="0" baseline="0" noProof="0" dirty="0">
                <a:ln>
                  <a:noFill/>
                </a:ln>
                <a:solidFill>
                  <a:srgbClr val="0C377B"/>
                </a:solidFill>
                <a:effectLst/>
                <a:uLnTx/>
                <a:uFillTx/>
                <a:latin typeface="Arial"/>
                <a:ea typeface="+mn-ea"/>
                <a:cs typeface="+mn-cs"/>
              </a:rPr>
              <a:t> from 2026 </a:t>
            </a:r>
            <a:endParaRPr kumimoji="0" lang="en-US" sz="16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p:txBody>
      </p:sp>
      <p:sp>
        <p:nvSpPr>
          <p:cNvPr id="2" name="Slide Number Placeholder 1">
            <a:extLst>
              <a:ext uri="{FF2B5EF4-FFF2-40B4-BE49-F238E27FC236}">
                <a16:creationId xmlns:a16="http://schemas.microsoft.com/office/drawing/2014/main" id="{33A63B47-126C-0103-4748-9E91E7519736}"/>
              </a:ext>
            </a:extLst>
          </p:cNvPr>
          <p:cNvSpPr>
            <a:spLocks noGrp="1"/>
          </p:cNvSpPr>
          <p:nvPr>
            <p:ph type="sldNum" sz="quarter" idx="10"/>
          </p:nvPr>
        </p:nvSpPr>
        <p:spPr/>
        <p:txBody>
          <a:bodyPr/>
          <a:lstStyle/>
          <a:p>
            <a:pPr marL="0" marR="0" lvl="0" indent="0" algn="r" defTabSz="685783" rtl="0" eaLnBrk="1" fontAlgn="auto" latinLnBrk="0" hangingPunct="1">
              <a:lnSpc>
                <a:spcPts val="1238"/>
              </a:lnSpc>
              <a:spcBef>
                <a:spcPts val="0"/>
              </a:spcBef>
              <a:spcAft>
                <a:spcPts val="0"/>
              </a:spcAft>
              <a:buClrTx/>
              <a:buSzTx/>
              <a:buFontTx/>
              <a:buNone/>
              <a:tabLst/>
              <a:defRPr/>
            </a:pPr>
            <a:fld id="{88A1DFE4-5FC5-43BD-BB7E-75EAD82B965F}" type="slidenum">
              <a:rPr kumimoji="0" lang="en-US" sz="563" b="0" i="0" u="none" strike="noStrike" kern="1200" cap="none" spc="0" normalizeH="0" baseline="0" noProof="0">
                <a:ln>
                  <a:noFill/>
                </a:ln>
                <a:solidFill>
                  <a:srgbClr val="FFFFFF"/>
                </a:solidFill>
                <a:effectLst/>
                <a:uLnTx/>
                <a:uFillTx/>
                <a:latin typeface="Arial"/>
                <a:ea typeface="+mn-ea"/>
                <a:cs typeface="+mn-cs"/>
              </a:rPr>
              <a:pPr marL="0" marR="0" lvl="0" indent="0" algn="r" defTabSz="685783" rtl="0" eaLnBrk="1" fontAlgn="auto" latinLnBrk="0" hangingPunct="1">
                <a:lnSpc>
                  <a:spcPts val="1238"/>
                </a:lnSpc>
                <a:spcBef>
                  <a:spcPts val="0"/>
                </a:spcBef>
                <a:spcAft>
                  <a:spcPts val="0"/>
                </a:spcAft>
                <a:buClrTx/>
                <a:buSzTx/>
                <a:buFontTx/>
                <a:buNone/>
                <a:tabLst/>
                <a:defRPr/>
              </a:pPr>
              <a:t>34</a:t>
            </a:fld>
            <a:endParaRPr kumimoji="0" lang="en-US" sz="563"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638FDE88-8840-6B13-686D-EF2C70BE4686}"/>
              </a:ext>
            </a:extLst>
          </p:cNvPr>
          <p:cNvSpPr txBox="1"/>
          <p:nvPr/>
        </p:nvSpPr>
        <p:spPr>
          <a:xfrm>
            <a:off x="248317" y="341536"/>
            <a:ext cx="6743202" cy="461665"/>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FCC-ee injector design</a:t>
            </a:r>
          </a:p>
        </p:txBody>
      </p:sp>
      <p:pic>
        <p:nvPicPr>
          <p:cNvPr id="10" name="Picture 9">
            <a:extLst>
              <a:ext uri="{FF2B5EF4-FFF2-40B4-BE49-F238E27FC236}">
                <a16:creationId xmlns:a16="http://schemas.microsoft.com/office/drawing/2014/main" id="{A9BAFA1D-FC1D-C602-2DCB-DB4C5356DE9B}"/>
              </a:ext>
            </a:extLst>
          </p:cNvPr>
          <p:cNvPicPr>
            <a:picLocks noChangeAspect="1"/>
          </p:cNvPicPr>
          <p:nvPr/>
        </p:nvPicPr>
        <p:blipFill>
          <a:blip r:embed="rId2"/>
          <a:stretch>
            <a:fillRect/>
          </a:stretch>
        </p:blipFill>
        <p:spPr>
          <a:xfrm>
            <a:off x="6465530" y="3100354"/>
            <a:ext cx="2629065" cy="1969958"/>
          </a:xfrm>
          <a:prstGeom prst="rect">
            <a:avLst/>
          </a:prstGeom>
        </p:spPr>
      </p:pic>
      <p:pic>
        <p:nvPicPr>
          <p:cNvPr id="11" name="Picture 10">
            <a:extLst>
              <a:ext uri="{FF2B5EF4-FFF2-40B4-BE49-F238E27FC236}">
                <a16:creationId xmlns:a16="http://schemas.microsoft.com/office/drawing/2014/main" id="{F6DD2CC4-EBA5-A147-1CC7-76EF9008B06A}"/>
              </a:ext>
            </a:extLst>
          </p:cNvPr>
          <p:cNvPicPr>
            <a:picLocks noChangeAspect="1"/>
          </p:cNvPicPr>
          <p:nvPr/>
        </p:nvPicPr>
        <p:blipFill>
          <a:blip r:embed="rId3"/>
          <a:stretch>
            <a:fillRect/>
          </a:stretch>
        </p:blipFill>
        <p:spPr>
          <a:xfrm>
            <a:off x="5080964" y="3102176"/>
            <a:ext cx="1326474" cy="1968415"/>
          </a:xfrm>
          <a:prstGeom prst="rect">
            <a:avLst/>
          </a:prstGeom>
        </p:spPr>
      </p:pic>
      <p:pic>
        <p:nvPicPr>
          <p:cNvPr id="12" name="Picture 11">
            <a:extLst>
              <a:ext uri="{FF2B5EF4-FFF2-40B4-BE49-F238E27FC236}">
                <a16:creationId xmlns:a16="http://schemas.microsoft.com/office/drawing/2014/main" id="{DE63C6A9-7BAA-BB0D-6154-8855D6DB8354}"/>
              </a:ext>
            </a:extLst>
          </p:cNvPr>
          <p:cNvPicPr>
            <a:picLocks noChangeAspect="1"/>
          </p:cNvPicPr>
          <p:nvPr/>
        </p:nvPicPr>
        <p:blipFill>
          <a:blip r:embed="rId4"/>
          <a:stretch>
            <a:fillRect/>
          </a:stretch>
        </p:blipFill>
        <p:spPr>
          <a:xfrm>
            <a:off x="6916755" y="405751"/>
            <a:ext cx="788927" cy="324587"/>
          </a:xfrm>
          <a:prstGeom prst="rect">
            <a:avLst/>
          </a:prstGeom>
        </p:spPr>
      </p:pic>
      <p:pic>
        <p:nvPicPr>
          <p:cNvPr id="6" name="Picture 5">
            <a:extLst>
              <a:ext uri="{FF2B5EF4-FFF2-40B4-BE49-F238E27FC236}">
                <a16:creationId xmlns:a16="http://schemas.microsoft.com/office/drawing/2014/main" id="{5E1FFE5D-EAAD-8F14-D2E9-13DD9216A7DF}"/>
              </a:ext>
            </a:extLst>
          </p:cNvPr>
          <p:cNvPicPr>
            <a:picLocks noChangeAspect="1"/>
          </p:cNvPicPr>
          <p:nvPr/>
        </p:nvPicPr>
        <p:blipFill>
          <a:blip r:embed="rId5"/>
          <a:stretch>
            <a:fillRect/>
          </a:stretch>
        </p:blipFill>
        <p:spPr>
          <a:xfrm>
            <a:off x="5647957" y="394260"/>
            <a:ext cx="1193226" cy="355078"/>
          </a:xfrm>
          <a:prstGeom prst="rect">
            <a:avLst/>
          </a:prstGeom>
        </p:spPr>
      </p:pic>
      <p:pic>
        <p:nvPicPr>
          <p:cNvPr id="9" name="Picture 8">
            <a:extLst>
              <a:ext uri="{FF2B5EF4-FFF2-40B4-BE49-F238E27FC236}">
                <a16:creationId xmlns:a16="http://schemas.microsoft.com/office/drawing/2014/main" id="{333D81AE-0CDC-87DA-89CF-E84FBE952C10}"/>
              </a:ext>
            </a:extLst>
          </p:cNvPr>
          <p:cNvPicPr>
            <a:picLocks noChangeAspect="1"/>
          </p:cNvPicPr>
          <p:nvPr/>
        </p:nvPicPr>
        <p:blipFill>
          <a:blip r:embed="rId6"/>
          <a:stretch>
            <a:fillRect/>
          </a:stretch>
        </p:blipFill>
        <p:spPr>
          <a:xfrm>
            <a:off x="24228" y="799415"/>
            <a:ext cx="8917526" cy="2262900"/>
          </a:xfrm>
          <a:prstGeom prst="rect">
            <a:avLst/>
          </a:prstGeom>
        </p:spPr>
      </p:pic>
      <p:pic>
        <p:nvPicPr>
          <p:cNvPr id="15" name="Picture 14" descr="A logo for a laboratory&#10;&#10;AI-generated content may be incorrect.">
            <a:extLst>
              <a:ext uri="{FF2B5EF4-FFF2-40B4-BE49-F238E27FC236}">
                <a16:creationId xmlns:a16="http://schemas.microsoft.com/office/drawing/2014/main" id="{262B98B2-CEBA-3980-8A4B-E679B7EE89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6644" y="367953"/>
            <a:ext cx="504428" cy="381254"/>
          </a:xfrm>
          <a:prstGeom prst="rect">
            <a:avLst/>
          </a:prstGeom>
        </p:spPr>
      </p:pic>
      <p:pic>
        <p:nvPicPr>
          <p:cNvPr id="17" name="Picture 16" descr="A logo with blue letters and a circle&#10;&#10;AI-generated content may be incorrect.">
            <a:extLst>
              <a:ext uri="{FF2B5EF4-FFF2-40B4-BE49-F238E27FC236}">
                <a16:creationId xmlns:a16="http://schemas.microsoft.com/office/drawing/2014/main" id="{01529396-77FE-3F66-81AC-B7387A03645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13810" y="394262"/>
            <a:ext cx="488747" cy="354946"/>
          </a:xfrm>
          <a:prstGeom prst="rect">
            <a:avLst/>
          </a:prstGeom>
        </p:spPr>
      </p:pic>
      <p:pic>
        <p:nvPicPr>
          <p:cNvPr id="4" name="Picture 3">
            <a:extLst>
              <a:ext uri="{FF2B5EF4-FFF2-40B4-BE49-F238E27FC236}">
                <a16:creationId xmlns:a16="http://schemas.microsoft.com/office/drawing/2014/main" id="{EA17B9A0-E563-81FD-2EFD-2C52796DA7C3}"/>
              </a:ext>
            </a:extLst>
          </p:cNvPr>
          <p:cNvPicPr>
            <a:picLocks noChangeAspect="1"/>
          </p:cNvPicPr>
          <p:nvPr/>
        </p:nvPicPr>
        <p:blipFill>
          <a:blip r:embed="rId9"/>
          <a:stretch>
            <a:fillRect/>
          </a:stretch>
        </p:blipFill>
        <p:spPr>
          <a:xfrm>
            <a:off x="4605774" y="408009"/>
            <a:ext cx="966611" cy="293570"/>
          </a:xfrm>
          <a:prstGeom prst="rect">
            <a:avLst/>
          </a:prstGeom>
        </p:spPr>
      </p:pic>
    </p:spTree>
    <p:extLst>
      <p:ext uri="{BB962C8B-B14F-4D97-AF65-F5344CB8AC3E}">
        <p14:creationId xmlns:p14="http://schemas.microsoft.com/office/powerpoint/2010/main" val="409730487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0" presetClass="entr" presetSubtype="0" fill="hold" nodeType="withEffect">
                                  <p:stCondLst>
                                    <p:cond delay="0"/>
                                  </p:stCondLst>
                                  <p:childTnLst>
                                    <p:set>
                                      <p:cBhvr>
                                        <p:cTn id="10" dur="1" fill="hold">
                                          <p:stCondLst>
                                            <p:cond delay="0"/>
                                          </p:stCondLst>
                                        </p:cTn>
                                        <p:tgtEl>
                                          <p:spTgt spid="13">
                                            <p:txEl>
                                              <p:pRg st="5" end="5"/>
                                            </p:txEl>
                                          </p:spTgt>
                                        </p:tgtEl>
                                        <p:attrNameLst>
                                          <p:attrName>style.visibility</p:attrName>
                                        </p:attrNameLst>
                                      </p:cBhvr>
                                      <p:to>
                                        <p:strVal val="visible"/>
                                      </p:to>
                                    </p:set>
                                    <p:animEffect transition="in" filter="fade">
                                      <p:cBhvr>
                                        <p:cTn id="11" dur="500"/>
                                        <p:tgtEl>
                                          <p:spTgt spid="13">
                                            <p:txEl>
                                              <p:pRg st="5" end="5"/>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3">
                                            <p:txEl>
                                              <p:pRg st="6" end="6"/>
                                            </p:txEl>
                                          </p:spTgt>
                                        </p:tgtEl>
                                        <p:attrNameLst>
                                          <p:attrName>style.visibility</p:attrName>
                                        </p:attrNameLst>
                                      </p:cBhvr>
                                      <p:to>
                                        <p:strVal val="visible"/>
                                      </p:to>
                                    </p:set>
                                    <p:animEffect transition="in" filter="fade">
                                      <p:cBhvr>
                                        <p:cTn id="14" dur="500"/>
                                        <p:tgtEl>
                                          <p:spTgt spid="13">
                                            <p:txEl>
                                              <p:pRg st="6" end="6"/>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13">
                                            <p:txEl>
                                              <p:pRg st="7" end="7"/>
                                            </p:txEl>
                                          </p:spTgt>
                                        </p:tgtEl>
                                        <p:attrNameLst>
                                          <p:attrName>style.visibility</p:attrName>
                                        </p:attrNameLst>
                                      </p:cBhvr>
                                      <p:to>
                                        <p:strVal val="visible"/>
                                      </p:to>
                                    </p:set>
                                    <p:animEffect transition="in" filter="fade">
                                      <p:cBhvr>
                                        <p:cTn id="17"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AF0C525-C9BC-8D1D-37FA-913A5652988B}"/>
              </a:ext>
            </a:extLst>
          </p:cNvPr>
          <p:cNvSpPr txBox="1"/>
          <p:nvPr/>
        </p:nvSpPr>
        <p:spPr>
          <a:xfrm>
            <a:off x="245819" y="1571160"/>
            <a:ext cx="3696345" cy="3354765"/>
          </a:xfrm>
          <a:prstGeom prst="rect">
            <a:avLst/>
          </a:prstGeom>
          <a:noFill/>
        </p:spPr>
        <p:txBody>
          <a:bodyPr wrap="square">
            <a:spAutoFit/>
          </a:bodyPr>
          <a:lstStyle/>
          <a:p>
            <a:pPr defTabSz="685710"/>
            <a:r>
              <a:rPr lang="en-GB" sz="1400" u="sng" dirty="0">
                <a:solidFill>
                  <a:srgbClr val="0F124A"/>
                </a:solidFill>
                <a:latin typeface="Arial"/>
              </a:rPr>
              <a:t>Examples:</a:t>
            </a:r>
          </a:p>
          <a:p>
            <a:pPr defTabSz="685710"/>
            <a:endParaRPr lang="en-GB" sz="1400" u="sng" dirty="0">
              <a:solidFill>
                <a:srgbClr val="0F124A"/>
              </a:solidFill>
              <a:latin typeface="Arial"/>
            </a:endParaRPr>
          </a:p>
          <a:p>
            <a:pPr marL="285743" indent="-285743" defTabSz="685710">
              <a:buFont typeface="Arial" panose="020B0604020202020204" pitchFamily="34" charset="0"/>
              <a:buChar char="•"/>
            </a:pPr>
            <a:r>
              <a:rPr lang="en-GB" sz="1400" dirty="0">
                <a:solidFill>
                  <a:srgbClr val="0F124A"/>
                </a:solidFill>
                <a:latin typeface="Arial"/>
              </a:rPr>
              <a:t>production of </a:t>
            </a:r>
            <a:r>
              <a:rPr lang="en-GB" sz="1400" b="1" dirty="0">
                <a:solidFill>
                  <a:srgbClr val="0F124A">
                    <a:lumMod val="75000"/>
                    <a:lumOff val="25000"/>
                  </a:srgbClr>
                </a:solidFill>
                <a:latin typeface="Arial"/>
              </a:rPr>
              <a:t>true muonium</a:t>
            </a:r>
          </a:p>
          <a:p>
            <a:pPr marL="285743" indent="-285743" defTabSz="685710">
              <a:spcBef>
                <a:spcPts val="600"/>
              </a:spcBef>
              <a:buFont typeface="Arial" panose="020B0604020202020204" pitchFamily="34" charset="0"/>
              <a:buChar char="•"/>
            </a:pPr>
            <a:r>
              <a:rPr lang="en-GB" sz="1400" dirty="0">
                <a:solidFill>
                  <a:srgbClr val="0F124A"/>
                </a:solidFill>
                <a:latin typeface="Arial"/>
              </a:rPr>
              <a:t>creation of a </a:t>
            </a:r>
            <a:r>
              <a:rPr lang="en-GB" sz="1400" b="1" dirty="0">
                <a:solidFill>
                  <a:srgbClr val="0F124A">
                    <a:lumMod val="75000"/>
                    <a:lumOff val="25000"/>
                  </a:srgbClr>
                </a:solidFill>
                <a:latin typeface="Arial"/>
              </a:rPr>
              <a:t>Bose-Einstein condensate of positronium</a:t>
            </a:r>
          </a:p>
          <a:p>
            <a:pPr marL="285743" indent="-285743" defTabSz="685710">
              <a:spcBef>
                <a:spcPts val="600"/>
              </a:spcBef>
              <a:buFont typeface="Arial" panose="020B0604020202020204" pitchFamily="34" charset="0"/>
              <a:buChar char="•"/>
            </a:pPr>
            <a:r>
              <a:rPr lang="en-GB" sz="1400" b="1" dirty="0">
                <a:solidFill>
                  <a:srgbClr val="0F124A">
                    <a:lumMod val="75000"/>
                    <a:lumOff val="25000"/>
                  </a:srgbClr>
                </a:solidFill>
                <a:latin typeface="Arial"/>
              </a:rPr>
              <a:t>high(</a:t>
            </a:r>
            <a:r>
              <a:rPr lang="en-GB" sz="1400" b="1" dirty="0" err="1">
                <a:solidFill>
                  <a:srgbClr val="0F124A">
                    <a:lumMod val="75000"/>
                    <a:lumOff val="25000"/>
                  </a:srgbClr>
                </a:solidFill>
                <a:latin typeface="Arial"/>
              </a:rPr>
              <a:t>est</a:t>
            </a:r>
            <a:r>
              <a:rPr lang="en-GB" sz="1400" b="1" dirty="0">
                <a:solidFill>
                  <a:srgbClr val="0F124A">
                    <a:lumMod val="75000"/>
                    <a:lumOff val="25000"/>
                  </a:srgbClr>
                </a:solidFill>
                <a:latin typeface="Arial"/>
              </a:rPr>
              <a:t>)-energy photons</a:t>
            </a:r>
            <a:r>
              <a:rPr lang="en-GB" sz="1400" dirty="0">
                <a:solidFill>
                  <a:srgbClr val="0F124A"/>
                </a:solidFill>
                <a:latin typeface="Arial"/>
              </a:rPr>
              <a:t>, Compton imaging, nuclear research etc. </a:t>
            </a:r>
          </a:p>
          <a:p>
            <a:pPr marL="285743" indent="-285743" defTabSz="685710">
              <a:spcBef>
                <a:spcPts val="600"/>
              </a:spcBef>
              <a:buFont typeface="Arial" panose="020B0604020202020204" pitchFamily="34" charset="0"/>
              <a:buChar char="•"/>
            </a:pPr>
            <a:r>
              <a:rPr lang="en-GB" sz="1400" b="1" dirty="0">
                <a:solidFill>
                  <a:srgbClr val="0F124A">
                    <a:lumMod val="75000"/>
                    <a:lumOff val="25000"/>
                  </a:srgbClr>
                </a:solidFill>
                <a:latin typeface="Arial"/>
              </a:rPr>
              <a:t>spatially coherent photon beams</a:t>
            </a:r>
            <a:r>
              <a:rPr lang="en-GB" sz="1400" dirty="0">
                <a:solidFill>
                  <a:srgbClr val="0F124A">
                    <a:lumMod val="75000"/>
                    <a:lumOff val="25000"/>
                  </a:srgbClr>
                </a:solidFill>
                <a:latin typeface="Arial"/>
              </a:rPr>
              <a:t>, </a:t>
            </a:r>
            <a:r>
              <a:rPr lang="en-GB" sz="1400" dirty="0">
                <a:solidFill>
                  <a:srgbClr val="0F124A"/>
                </a:solidFill>
                <a:latin typeface="Arial"/>
              </a:rPr>
              <a:t>possibly </a:t>
            </a:r>
            <a:r>
              <a:rPr lang="en-GB" sz="1400" b="1" dirty="0">
                <a:solidFill>
                  <a:srgbClr val="0F124A">
                    <a:lumMod val="75000"/>
                    <a:lumOff val="25000"/>
                  </a:srgbClr>
                </a:solidFill>
                <a:latin typeface="Arial"/>
              </a:rPr>
              <a:t>down to 0.1 Å wavelengths</a:t>
            </a:r>
          </a:p>
          <a:p>
            <a:pPr marL="285743" indent="-285743" defTabSz="685710">
              <a:spcBef>
                <a:spcPts val="600"/>
              </a:spcBef>
              <a:buFont typeface="Arial" panose="020B0604020202020204" pitchFamily="34" charset="0"/>
              <a:buChar char="•"/>
            </a:pPr>
            <a:r>
              <a:rPr lang="en-GB" sz="1400" b="1" dirty="0">
                <a:solidFill>
                  <a:srgbClr val="0F124A">
                    <a:lumMod val="75000"/>
                    <a:lumOff val="25000"/>
                  </a:srgbClr>
                </a:solidFill>
                <a:latin typeface="Arial"/>
              </a:rPr>
              <a:t>higher average and peak brightness </a:t>
            </a:r>
            <a:r>
              <a:rPr lang="en-GB" sz="1400" dirty="0">
                <a:solidFill>
                  <a:srgbClr val="0F124A"/>
                </a:solidFill>
                <a:latin typeface="Arial"/>
              </a:rPr>
              <a:t>than any existing or planned light source</a:t>
            </a:r>
          </a:p>
          <a:p>
            <a:pPr marL="285743" indent="-285743" defTabSz="685710">
              <a:spcBef>
                <a:spcPts val="600"/>
              </a:spcBef>
              <a:buFont typeface="Arial" panose="020B0604020202020204" pitchFamily="34" charset="0"/>
              <a:buChar char="•"/>
            </a:pPr>
            <a:r>
              <a:rPr lang="en-GB" sz="1400" b="1" dirty="0">
                <a:solidFill>
                  <a:srgbClr val="0F124A">
                    <a:lumMod val="75000"/>
                    <a:lumOff val="25000"/>
                  </a:srgbClr>
                </a:solidFill>
                <a:latin typeface="Arial"/>
              </a:rPr>
              <a:t>radioactive isotope production</a:t>
            </a:r>
          </a:p>
          <a:p>
            <a:pPr marL="285743" indent="-285743" defTabSz="685710">
              <a:spcBef>
                <a:spcPts val="600"/>
              </a:spcBef>
              <a:buFont typeface="Arial" panose="020B0604020202020204" pitchFamily="34" charset="0"/>
              <a:buChar char="•"/>
            </a:pPr>
            <a:r>
              <a:rPr lang="en-GB" sz="1400" b="1" dirty="0">
                <a:solidFill>
                  <a:srgbClr val="0F124A">
                    <a:lumMod val="75000"/>
                    <a:lumOff val="25000"/>
                  </a:srgbClr>
                </a:solidFill>
                <a:latin typeface="Arial"/>
              </a:rPr>
              <a:t>neutron source</a:t>
            </a:r>
          </a:p>
        </p:txBody>
      </p:sp>
      <p:pic>
        <p:nvPicPr>
          <p:cNvPr id="11" name="Picture 10">
            <a:extLst>
              <a:ext uri="{FF2B5EF4-FFF2-40B4-BE49-F238E27FC236}">
                <a16:creationId xmlns:a16="http://schemas.microsoft.com/office/drawing/2014/main" id="{F91BC5F0-2813-0129-E904-57F04C0FABC6}"/>
              </a:ext>
            </a:extLst>
          </p:cNvPr>
          <p:cNvPicPr>
            <a:picLocks noChangeAspect="1"/>
          </p:cNvPicPr>
          <p:nvPr/>
        </p:nvPicPr>
        <p:blipFill>
          <a:blip r:embed="rId2"/>
          <a:stretch>
            <a:fillRect/>
          </a:stretch>
        </p:blipFill>
        <p:spPr>
          <a:xfrm>
            <a:off x="3828508" y="1409320"/>
            <a:ext cx="5049456" cy="3655986"/>
          </a:xfrm>
          <a:prstGeom prst="rect">
            <a:avLst/>
          </a:prstGeom>
        </p:spPr>
      </p:pic>
      <p:sp>
        <p:nvSpPr>
          <p:cNvPr id="6" name="TextBox 5">
            <a:extLst>
              <a:ext uri="{FF2B5EF4-FFF2-40B4-BE49-F238E27FC236}">
                <a16:creationId xmlns:a16="http://schemas.microsoft.com/office/drawing/2014/main" id="{D0A3EF13-BB87-923C-B9EC-CE53FACA0FFA}"/>
              </a:ext>
            </a:extLst>
          </p:cNvPr>
          <p:cNvSpPr txBox="1"/>
          <p:nvPr/>
        </p:nvSpPr>
        <p:spPr>
          <a:xfrm>
            <a:off x="245819" y="716286"/>
            <a:ext cx="8714871" cy="1077218"/>
          </a:xfrm>
          <a:prstGeom prst="rect">
            <a:avLst/>
          </a:prstGeom>
          <a:noFill/>
        </p:spPr>
        <p:txBody>
          <a:bodyPr wrap="square">
            <a:spAutoFit/>
          </a:bodyPr>
          <a:lstStyle/>
          <a:p>
            <a:pPr defTabSz="685710">
              <a:spcBef>
                <a:spcPts val="200"/>
              </a:spcBef>
            </a:pPr>
            <a:r>
              <a:rPr lang="en-GB" sz="1600" dirty="0">
                <a:solidFill>
                  <a:srgbClr val="0F124A"/>
                </a:solidFill>
                <a:latin typeface="Arial"/>
              </a:rPr>
              <a:t>large circumference, high energy, abundant positron production, low-emittance beams, high-power </a:t>
            </a:r>
            <a:r>
              <a:rPr lang="en-GB" sz="1600" dirty="0" err="1">
                <a:solidFill>
                  <a:srgbClr val="0F124A"/>
                </a:solidFill>
                <a:latin typeface="Arial"/>
              </a:rPr>
              <a:t>beamstrahlung</a:t>
            </a:r>
            <a:r>
              <a:rPr lang="en-GB" sz="1600" dirty="0">
                <a:solidFill>
                  <a:srgbClr val="0F124A"/>
                </a:solidFill>
                <a:latin typeface="Arial"/>
              </a:rPr>
              <a:t>, injector complex </a:t>
            </a:r>
            <a:r>
              <a:rPr lang="en-GB" sz="1600" dirty="0">
                <a:solidFill>
                  <a:srgbClr val="0F124A"/>
                </a:solidFill>
                <a:latin typeface="Calibri" panose="020F0502020204030204" pitchFamily="34" charset="0"/>
                <a:ea typeface="Calibri" panose="020F0502020204030204" pitchFamily="34" charset="0"/>
                <a:cs typeface="Calibri" panose="020F0502020204030204" pitchFamily="34" charset="0"/>
              </a:rPr>
              <a:t>→ </a:t>
            </a:r>
            <a:r>
              <a:rPr lang="en-GB" sz="1600" dirty="0">
                <a:solidFill>
                  <a:srgbClr val="0F124A"/>
                </a:solidFill>
                <a:latin typeface="Arial"/>
              </a:rPr>
              <a:t>FCC-ee offers unique opportunities for various other fields of physics and science </a:t>
            </a:r>
          </a:p>
          <a:p>
            <a:pPr defTabSz="685710"/>
            <a:endParaRPr lang="en-GB" sz="1600" dirty="0">
              <a:solidFill>
                <a:srgbClr val="0F124A"/>
              </a:solidFill>
              <a:latin typeface="Arial"/>
            </a:endParaRPr>
          </a:p>
        </p:txBody>
      </p:sp>
      <p:sp>
        <p:nvSpPr>
          <p:cNvPr id="19" name="TextBox 18">
            <a:extLst>
              <a:ext uri="{FF2B5EF4-FFF2-40B4-BE49-F238E27FC236}">
                <a16:creationId xmlns:a16="http://schemas.microsoft.com/office/drawing/2014/main" id="{A88829AD-C59D-6F06-407D-E44B32F9528B}"/>
              </a:ext>
            </a:extLst>
          </p:cNvPr>
          <p:cNvSpPr txBox="1"/>
          <p:nvPr/>
        </p:nvSpPr>
        <p:spPr>
          <a:xfrm>
            <a:off x="6265512" y="3834890"/>
            <a:ext cx="4572000" cy="715581"/>
          </a:xfrm>
          <a:prstGeom prst="rect">
            <a:avLst/>
          </a:prstGeom>
          <a:noFill/>
        </p:spPr>
        <p:txBody>
          <a:bodyPr wrap="square">
            <a:spAutoFit/>
          </a:bodyPr>
          <a:lstStyle/>
          <a:p>
            <a:pPr defTabSz="685710"/>
            <a:r>
              <a:rPr lang="en-GB" dirty="0">
                <a:solidFill>
                  <a:srgbClr val="0F124A"/>
                </a:solidFill>
                <a:latin typeface="Arial"/>
              </a:rPr>
              <a:t>CERN-FCC-ACC-2025-0005, </a:t>
            </a:r>
          </a:p>
          <a:p>
            <a:pPr defTabSz="685710"/>
            <a:r>
              <a:rPr lang="en-GB" dirty="0" err="1">
                <a:solidFill>
                  <a:srgbClr val="0F124A"/>
                </a:solidFill>
                <a:latin typeface="Arial"/>
              </a:rPr>
              <a:t>doi</a:t>
            </a:r>
            <a:r>
              <a:rPr lang="en-GB" dirty="0">
                <a:solidFill>
                  <a:srgbClr val="0F124A"/>
                </a:solidFill>
                <a:latin typeface="Arial"/>
              </a:rPr>
              <a:t>: </a:t>
            </a:r>
            <a:r>
              <a:rPr lang="en-GB" dirty="0">
                <a:solidFill>
                  <a:srgbClr val="0F124A">
                    <a:lumMod val="75000"/>
                    <a:lumOff val="25000"/>
                  </a:srgbClr>
                </a:solidFill>
                <a:latin typeface="PT Sans" panose="020B0503020203020204" pitchFamily="34" charset="0"/>
                <a:hlinkClick r:id="rId3" tooltip="DOI">
                  <a:extLst>
                    <a:ext uri="{A12FA001-AC4F-418D-AE19-62706E023703}">
                      <ahyp:hlinkClr xmlns:ahyp="http://schemas.microsoft.com/office/drawing/2018/hyperlinkcolor" val="tx"/>
                    </a:ext>
                  </a:extLst>
                </a:hlinkClick>
              </a:rPr>
              <a:t>10.17181/CERN.BSP4.H8ED</a:t>
            </a:r>
            <a:endParaRPr lang="en-GB" dirty="0">
              <a:solidFill>
                <a:srgbClr val="0F124A">
                  <a:lumMod val="75000"/>
                  <a:lumOff val="25000"/>
                </a:srgbClr>
              </a:solidFill>
              <a:latin typeface="PT Sans" panose="020B0503020203020204" pitchFamily="34" charset="0"/>
            </a:endParaRPr>
          </a:p>
          <a:p>
            <a:pPr defTabSz="685710"/>
            <a:r>
              <a:rPr lang="en-GB" sz="1200" dirty="0">
                <a:solidFill>
                  <a:srgbClr val="0F124A"/>
                </a:solidFill>
              </a:rPr>
              <a:t>submitted to EPJ Plus</a:t>
            </a:r>
          </a:p>
        </p:txBody>
      </p:sp>
      <p:sp>
        <p:nvSpPr>
          <p:cNvPr id="2" name="TextBox 1">
            <a:extLst>
              <a:ext uri="{FF2B5EF4-FFF2-40B4-BE49-F238E27FC236}">
                <a16:creationId xmlns:a16="http://schemas.microsoft.com/office/drawing/2014/main" id="{F9F91B5D-6BF4-9E5D-9CD2-86E368745171}"/>
              </a:ext>
            </a:extLst>
          </p:cNvPr>
          <p:cNvSpPr txBox="1"/>
          <p:nvPr/>
        </p:nvSpPr>
        <p:spPr>
          <a:xfrm>
            <a:off x="245820" y="314934"/>
            <a:ext cx="5381601" cy="461665"/>
          </a:xfrm>
          <a:prstGeom prst="rect">
            <a:avLst/>
          </a:prstGeom>
          <a:noFill/>
        </p:spPr>
        <p:txBody>
          <a:bodyPr wrap="none" rtlCol="0">
            <a:spAutoFit/>
          </a:bodyPr>
          <a:lstStyle/>
          <a:p>
            <a:pPr defTabSz="685800"/>
            <a:r>
              <a:rPr lang="en-US" sz="2400" b="1" dirty="0">
                <a:solidFill>
                  <a:srgbClr val="0F124A"/>
                </a:solidFill>
                <a:latin typeface="Arial"/>
              </a:rPr>
              <a:t>other FCC-ee science opportunities</a:t>
            </a:r>
            <a:endParaRPr lang="en-GB" sz="2400" b="1" dirty="0">
              <a:solidFill>
                <a:srgbClr val="0F124A"/>
              </a:solidFill>
              <a:latin typeface="Arial"/>
            </a:endParaRPr>
          </a:p>
        </p:txBody>
      </p:sp>
    </p:spTree>
    <p:extLst>
      <p:ext uri="{BB962C8B-B14F-4D97-AF65-F5344CB8AC3E}">
        <p14:creationId xmlns:p14="http://schemas.microsoft.com/office/powerpoint/2010/main" val="260919789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0F2F44-0751-3117-7EB7-5F753FA682B3}"/>
              </a:ext>
            </a:extLst>
          </p:cNvPr>
          <p:cNvSpPr>
            <a:spLocks noGrp="1"/>
          </p:cNvSpPr>
          <p:nvPr>
            <p:ph type="sldNum" sz="quarter" idx="10"/>
          </p:nvPr>
        </p:nvSpPr>
        <p:spPr/>
        <p:txBody>
          <a:bodyPr/>
          <a:lstStyle/>
          <a:p>
            <a:pPr defTabSz="685800"/>
            <a:fld id="{88A1DFE4-5FC5-43BD-BB7E-75EAD82B965F}" type="slidenum">
              <a:rPr lang="en-US">
                <a:solidFill>
                  <a:srgbClr val="FFFFFF"/>
                </a:solidFill>
                <a:latin typeface="Arial"/>
              </a:rPr>
              <a:pPr defTabSz="685800"/>
              <a:t>36</a:t>
            </a:fld>
            <a:endParaRPr lang="en-US">
              <a:solidFill>
                <a:srgbClr val="FFFFFF"/>
              </a:solidFill>
              <a:latin typeface="Arial"/>
            </a:endParaRPr>
          </a:p>
        </p:txBody>
      </p:sp>
      <p:sp>
        <p:nvSpPr>
          <p:cNvPr id="3" name="Slide Number Placeholder 1">
            <a:extLst>
              <a:ext uri="{FF2B5EF4-FFF2-40B4-BE49-F238E27FC236}">
                <a16:creationId xmlns:a16="http://schemas.microsoft.com/office/drawing/2014/main" id="{C3B2A4AC-1C09-379D-2E6A-82BD53B72F73}"/>
              </a:ext>
            </a:extLst>
          </p:cNvPr>
          <p:cNvSpPr txBox="1">
            <a:spLocks/>
          </p:cNvSpPr>
          <p:nvPr/>
        </p:nvSpPr>
        <p:spPr>
          <a:xfrm>
            <a:off x="6634225" y="3718882"/>
            <a:ext cx="217109" cy="127553"/>
          </a:xfrm>
          <a:prstGeom prst="rect">
            <a:avLst/>
          </a:prstGeom>
        </p:spPr>
        <p:txBody>
          <a:bodyPr vert="horz" wrap="none" lIns="68580" tIns="34290" rIns="68580" bIns="34290" rtlCol="0" anchor="ctr">
            <a:noAutofit/>
          </a:bodyPr>
          <a:lstStyle>
            <a:defPPr>
              <a:defRPr lang="en-US"/>
            </a:defPPr>
            <a:lvl1pPr marL="0" algn="r" defTabSz="914400" rtl="0" eaLnBrk="1" latinLnBrk="0" hangingPunct="1">
              <a:lnSpc>
                <a:spcPts val="1651"/>
              </a:lnSpc>
              <a:defRPr sz="1067"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ts val="1238"/>
              </a:lnSpc>
            </a:pPr>
            <a:fld id="{88A1DFE4-5FC5-43BD-BB7E-75EAD82B965F}" type="slidenum">
              <a:rPr lang="en-US" sz="800">
                <a:solidFill>
                  <a:srgbClr val="FFFFFF"/>
                </a:solidFill>
                <a:latin typeface="Arial"/>
              </a:rPr>
              <a:pPr defTabSz="685800">
                <a:lnSpc>
                  <a:spcPts val="1238"/>
                </a:lnSpc>
              </a:pPr>
              <a:t>36</a:t>
            </a:fld>
            <a:endParaRPr lang="en-US" sz="800">
              <a:solidFill>
                <a:srgbClr val="FFFFFF"/>
              </a:solidFill>
              <a:latin typeface="Arial"/>
            </a:endParaRPr>
          </a:p>
        </p:txBody>
      </p:sp>
      <p:pic>
        <p:nvPicPr>
          <p:cNvPr id="4" name="Picture 3" descr="A screenshot of a computer screen&#10;&#10;AI-generated content may be incorrect.">
            <a:extLst>
              <a:ext uri="{FF2B5EF4-FFF2-40B4-BE49-F238E27FC236}">
                <a16:creationId xmlns:a16="http://schemas.microsoft.com/office/drawing/2014/main" id="{687CE7EB-6391-6D03-5FC5-D1E194064F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2" y="926349"/>
            <a:ext cx="5013749" cy="3834900"/>
          </a:xfrm>
          <a:prstGeom prst="rect">
            <a:avLst/>
          </a:prstGeom>
        </p:spPr>
      </p:pic>
      <p:pic>
        <p:nvPicPr>
          <p:cNvPr id="5" name="Picture 4" descr="A graph of energy and energy&#10;&#10;AI-generated content may be incorrect.">
            <a:extLst>
              <a:ext uri="{FF2B5EF4-FFF2-40B4-BE49-F238E27FC236}">
                <a16:creationId xmlns:a16="http://schemas.microsoft.com/office/drawing/2014/main" id="{5F6BB7FD-F19F-2742-229D-7EBF5C036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799" y="1114995"/>
            <a:ext cx="4182193" cy="3656228"/>
          </a:xfrm>
          <a:prstGeom prst="rect">
            <a:avLst/>
          </a:prstGeom>
        </p:spPr>
      </p:pic>
      <p:sp>
        <p:nvSpPr>
          <p:cNvPr id="6" name="TextBox 5">
            <a:extLst>
              <a:ext uri="{FF2B5EF4-FFF2-40B4-BE49-F238E27FC236}">
                <a16:creationId xmlns:a16="http://schemas.microsoft.com/office/drawing/2014/main" id="{6216A2A8-F25B-B061-2870-EB176DB751C7}"/>
              </a:ext>
            </a:extLst>
          </p:cNvPr>
          <p:cNvSpPr txBox="1"/>
          <p:nvPr/>
        </p:nvSpPr>
        <p:spPr>
          <a:xfrm>
            <a:off x="247431" y="487768"/>
            <a:ext cx="7566495" cy="461665"/>
          </a:xfrm>
          <a:prstGeom prst="rect">
            <a:avLst/>
          </a:prstGeom>
          <a:noFill/>
        </p:spPr>
        <p:txBody>
          <a:bodyPr wrap="none" rtlCol="0">
            <a:spAutoFit/>
          </a:bodyPr>
          <a:lstStyle/>
          <a:p>
            <a:pPr defTabSz="685800"/>
            <a:r>
              <a:rPr lang="en-US" sz="2400" b="1" dirty="0">
                <a:solidFill>
                  <a:srgbClr val="0F124A"/>
                </a:solidFill>
                <a:latin typeface="Arial"/>
              </a:rPr>
              <a:t>FCC-ee booster as unique ultimate photon source </a:t>
            </a:r>
            <a:endParaRPr lang="en-GB" sz="2400" b="1" dirty="0">
              <a:solidFill>
                <a:srgbClr val="0F124A"/>
              </a:solidFill>
              <a:latin typeface="Arial"/>
            </a:endParaRPr>
          </a:p>
        </p:txBody>
      </p:sp>
      <p:sp>
        <p:nvSpPr>
          <p:cNvPr id="7" name="TextBox 6">
            <a:extLst>
              <a:ext uri="{FF2B5EF4-FFF2-40B4-BE49-F238E27FC236}">
                <a16:creationId xmlns:a16="http://schemas.microsoft.com/office/drawing/2014/main" id="{877D35B3-7A46-B999-B484-9B1A6F1ABCDD}"/>
              </a:ext>
            </a:extLst>
          </p:cNvPr>
          <p:cNvSpPr txBox="1"/>
          <p:nvPr/>
        </p:nvSpPr>
        <p:spPr>
          <a:xfrm>
            <a:off x="8020363" y="4740842"/>
            <a:ext cx="1026243"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S. Casalbuoni</a:t>
            </a:r>
            <a:endParaRPr lang="en-GB" sz="1050" dirty="0">
              <a:solidFill>
                <a:srgbClr val="0F124A"/>
              </a:solidFill>
              <a:latin typeface="Arial"/>
            </a:endParaRPr>
          </a:p>
        </p:txBody>
      </p:sp>
    </p:spTree>
    <p:extLst>
      <p:ext uri="{BB962C8B-B14F-4D97-AF65-F5344CB8AC3E}">
        <p14:creationId xmlns:p14="http://schemas.microsoft.com/office/powerpoint/2010/main" val="107665381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80593-18F4-028B-1C57-C97A9CC52B3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39322B-FD62-C1EF-6871-2C18EA8E1257}"/>
              </a:ext>
            </a:extLst>
          </p:cNvPr>
          <p:cNvSpPr>
            <a:spLocks noGrp="1"/>
          </p:cNvSpPr>
          <p:nvPr>
            <p:ph type="sldNum" sz="quarter" idx="10"/>
          </p:nvPr>
        </p:nvSpPr>
        <p:spPr>
          <a:xfrm>
            <a:off x="8706150" y="4760935"/>
            <a:ext cx="289479" cy="170071"/>
          </a:xfrm>
        </p:spPr>
        <p:txBody>
          <a:bodyPr/>
          <a:lstStyle/>
          <a:p>
            <a:pPr defTabSz="685800">
              <a:defRPr/>
            </a:pPr>
            <a:fld id="{88A1DFE4-5FC5-43BD-BB7E-75EAD82B965F}" type="slidenum">
              <a:rPr lang="en-US">
                <a:solidFill>
                  <a:srgbClr val="FFFFFF"/>
                </a:solidFill>
                <a:latin typeface="Arial"/>
              </a:rPr>
              <a:pPr defTabSz="685800">
                <a:defRPr/>
              </a:pPr>
              <a:t>37</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8AA29AF4-E520-3FD6-728F-6E39EAAF1985}"/>
              </a:ext>
            </a:extLst>
          </p:cNvPr>
          <p:cNvSpPr txBox="1"/>
          <p:nvPr/>
        </p:nvSpPr>
        <p:spPr>
          <a:xfrm>
            <a:off x="227691" y="301570"/>
            <a:ext cx="5719347" cy="507831"/>
          </a:xfrm>
          <a:prstGeom prst="rect">
            <a:avLst/>
          </a:prstGeom>
          <a:noFill/>
        </p:spPr>
        <p:txBody>
          <a:bodyPr wrap="square" rtlCol="0">
            <a:spAutoFit/>
          </a:bodyPr>
          <a:lstStyle/>
          <a:p>
            <a:pPr defTabSz="685800">
              <a:defRPr/>
            </a:pPr>
            <a:r>
              <a:rPr lang="en-US" sz="2700" dirty="0">
                <a:solidFill>
                  <a:srgbClr val="0F124A"/>
                </a:solidFill>
                <a:latin typeface="Arial"/>
              </a:rPr>
              <a:t>Stage 2: hadron collider FCC-</a:t>
            </a:r>
            <a:r>
              <a:rPr lang="en-US" sz="2700" dirty="0" err="1">
                <a:solidFill>
                  <a:srgbClr val="0F124A"/>
                </a:solidFill>
                <a:latin typeface="Arial"/>
              </a:rPr>
              <a:t>hh</a:t>
            </a:r>
            <a:endParaRPr lang="en-US" sz="2700" dirty="0">
              <a:solidFill>
                <a:srgbClr val="0F124A"/>
              </a:solidFill>
              <a:latin typeface="Arial"/>
            </a:endParaRPr>
          </a:p>
        </p:txBody>
      </p:sp>
      <p:sp>
        <p:nvSpPr>
          <p:cNvPr id="4" name="TextBox 3">
            <a:extLst>
              <a:ext uri="{FF2B5EF4-FFF2-40B4-BE49-F238E27FC236}">
                <a16:creationId xmlns:a16="http://schemas.microsoft.com/office/drawing/2014/main" id="{79FF824A-9937-1338-AAA9-C6B0664552C3}"/>
              </a:ext>
            </a:extLst>
          </p:cNvPr>
          <p:cNvSpPr txBox="1"/>
          <p:nvPr/>
        </p:nvSpPr>
        <p:spPr>
          <a:xfrm>
            <a:off x="795895" y="1365081"/>
            <a:ext cx="3121367" cy="414216"/>
          </a:xfrm>
          <a:prstGeom prst="rect">
            <a:avLst/>
          </a:prstGeom>
          <a:noFill/>
        </p:spPr>
        <p:txBody>
          <a:bodyPr wrap="none" rtlCol="0">
            <a:spAutoFit/>
          </a:bodyPr>
          <a:lstStyle/>
          <a:p>
            <a:pPr>
              <a:lnSpc>
                <a:spcPts val="2775"/>
              </a:lnSpc>
            </a:pPr>
            <a:r>
              <a:rPr lang="fr-CH" sz="1800" b="1" dirty="0"/>
              <a:t>Main </a:t>
            </a:r>
            <a:r>
              <a:rPr lang="fr-CH" sz="1800" b="1" dirty="0" err="1"/>
              <a:t>parameters</a:t>
            </a:r>
            <a:r>
              <a:rPr lang="fr-CH" sz="1800" b="1" dirty="0"/>
              <a:t> FSR 2025</a:t>
            </a:r>
            <a:endParaRPr lang="en-GB" sz="1400" b="1" dirty="0"/>
          </a:p>
        </p:txBody>
      </p:sp>
      <p:sp>
        <p:nvSpPr>
          <p:cNvPr id="6" name="TextBox 5">
            <a:extLst>
              <a:ext uri="{FF2B5EF4-FFF2-40B4-BE49-F238E27FC236}">
                <a16:creationId xmlns:a16="http://schemas.microsoft.com/office/drawing/2014/main" id="{BE180FE0-E663-E827-981D-B2C4FBE260A1}"/>
              </a:ext>
            </a:extLst>
          </p:cNvPr>
          <p:cNvSpPr txBox="1"/>
          <p:nvPr/>
        </p:nvSpPr>
        <p:spPr>
          <a:xfrm>
            <a:off x="5559493" y="1362800"/>
            <a:ext cx="2929007" cy="414216"/>
          </a:xfrm>
          <a:prstGeom prst="rect">
            <a:avLst/>
          </a:prstGeom>
          <a:noFill/>
        </p:spPr>
        <p:txBody>
          <a:bodyPr wrap="none" rtlCol="0">
            <a:spAutoFit/>
          </a:bodyPr>
          <a:lstStyle/>
          <a:p>
            <a:pPr>
              <a:lnSpc>
                <a:spcPts val="2775"/>
              </a:lnSpc>
            </a:pPr>
            <a:r>
              <a:rPr lang="fr-CH" sz="1800" b="1" dirty="0"/>
              <a:t>FCC-</a:t>
            </a:r>
            <a:r>
              <a:rPr lang="fr-CH" sz="1800" b="1" dirty="0" err="1"/>
              <a:t>hh</a:t>
            </a:r>
            <a:r>
              <a:rPr lang="fr-CH" sz="1800" b="1" dirty="0"/>
              <a:t> </a:t>
            </a:r>
            <a:r>
              <a:rPr lang="fr-CH" sz="1800" b="1" dirty="0" err="1"/>
              <a:t>functional</a:t>
            </a:r>
            <a:r>
              <a:rPr lang="fr-CH" sz="1800" b="1" dirty="0"/>
              <a:t> </a:t>
            </a:r>
            <a:r>
              <a:rPr lang="fr-CH" sz="1800" b="1" dirty="0" err="1"/>
              <a:t>layout</a:t>
            </a:r>
            <a:endParaRPr lang="en-GB" sz="1400" b="1" dirty="0"/>
          </a:p>
        </p:txBody>
      </p:sp>
      <p:graphicFrame>
        <p:nvGraphicFramePr>
          <p:cNvPr id="5" name="Table 4">
            <a:extLst>
              <a:ext uri="{FF2B5EF4-FFF2-40B4-BE49-F238E27FC236}">
                <a16:creationId xmlns:a16="http://schemas.microsoft.com/office/drawing/2014/main" id="{308355C4-4FB0-61E6-6BEA-49F9E6CAF888}"/>
              </a:ext>
            </a:extLst>
          </p:cNvPr>
          <p:cNvGraphicFramePr>
            <a:graphicFrameLocks noGrp="1"/>
          </p:cNvGraphicFramePr>
          <p:nvPr>
            <p:extLst>
              <p:ext uri="{D42A27DB-BD31-4B8C-83A1-F6EECF244321}">
                <p14:modId xmlns:p14="http://schemas.microsoft.com/office/powerpoint/2010/main" val="3714518334"/>
              </p:ext>
            </p:extLst>
          </p:nvPr>
        </p:nvGraphicFramePr>
        <p:xfrm>
          <a:off x="255525" y="1897044"/>
          <a:ext cx="4977931" cy="2499440"/>
        </p:xfrm>
        <a:graphic>
          <a:graphicData uri="http://schemas.openxmlformats.org/drawingml/2006/table">
            <a:tbl>
              <a:tblPr firstRow="1" bandRow="1"/>
              <a:tblGrid>
                <a:gridCol w="2508479">
                  <a:extLst>
                    <a:ext uri="{9D8B030D-6E8A-4147-A177-3AD203B41FA5}">
                      <a16:colId xmlns:a16="http://schemas.microsoft.com/office/drawing/2014/main" val="20000"/>
                    </a:ext>
                  </a:extLst>
                </a:gridCol>
                <a:gridCol w="737960">
                  <a:extLst>
                    <a:ext uri="{9D8B030D-6E8A-4147-A177-3AD203B41FA5}">
                      <a16:colId xmlns:a16="http://schemas.microsoft.com/office/drawing/2014/main" val="20001"/>
                    </a:ext>
                  </a:extLst>
                </a:gridCol>
                <a:gridCol w="865746">
                  <a:extLst>
                    <a:ext uri="{9D8B030D-6E8A-4147-A177-3AD203B41FA5}">
                      <a16:colId xmlns:a16="http://schemas.microsoft.com/office/drawing/2014/main" val="1616715416"/>
                    </a:ext>
                  </a:extLst>
                </a:gridCol>
                <a:gridCol w="865746">
                  <a:extLst>
                    <a:ext uri="{9D8B030D-6E8A-4147-A177-3AD203B41FA5}">
                      <a16:colId xmlns:a16="http://schemas.microsoft.com/office/drawing/2014/main" val="808875039"/>
                    </a:ext>
                  </a:extLst>
                </a:gridCol>
              </a:tblGrid>
              <a:tr h="297189">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500" b="1" dirty="0">
                          <a:solidFill>
                            <a:schemeClr val="bg1"/>
                          </a:solidFill>
                        </a:rPr>
                        <a:t>parameter</a:t>
                      </a:r>
                    </a:p>
                  </a:txBody>
                  <a:tcPr marL="68579" marR="68579" marT="34295" marB="34295"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500" b="1" dirty="0">
                          <a:solidFill>
                            <a:schemeClr val="bg1"/>
                          </a:solidFill>
                        </a:rPr>
                        <a:t>FCC-</a:t>
                      </a:r>
                      <a:r>
                        <a:rPr lang="en-GB" sz="1500" b="1" dirty="0" err="1">
                          <a:solidFill>
                            <a:schemeClr val="bg1"/>
                          </a:solidFill>
                        </a:rPr>
                        <a:t>hh</a:t>
                      </a:r>
                      <a:endParaRPr lang="en-GB" sz="1500" b="1" dirty="0">
                        <a:solidFill>
                          <a:schemeClr val="bg1"/>
                        </a:solidFill>
                      </a:endParaRPr>
                    </a:p>
                  </a:txBody>
                  <a:tcPr marL="68579" marR="68579" marT="34295" marB="34295"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500" b="0" dirty="0">
                          <a:solidFill>
                            <a:schemeClr val="bg1"/>
                          </a:solidFill>
                        </a:rPr>
                        <a:t>FCC-</a:t>
                      </a:r>
                      <a:r>
                        <a:rPr lang="en-GB" sz="1500" b="0" dirty="0" err="1">
                          <a:solidFill>
                            <a:schemeClr val="bg1"/>
                          </a:solidFill>
                        </a:rPr>
                        <a:t>hh</a:t>
                      </a:r>
                      <a:endParaRPr lang="en-GB" sz="1500" b="0" dirty="0">
                        <a:solidFill>
                          <a:schemeClr val="bg1"/>
                        </a:solidFill>
                      </a:endParaRPr>
                    </a:p>
                    <a:p>
                      <a:pPr algn="ctr"/>
                      <a:r>
                        <a:rPr lang="en-GB" sz="1500" b="0" dirty="0">
                          <a:solidFill>
                            <a:schemeClr val="bg1"/>
                          </a:solidFill>
                        </a:rPr>
                        <a:t>CDR</a:t>
                      </a:r>
                    </a:p>
                  </a:txBody>
                  <a:tcPr marL="68579" marR="68579" marT="34295" marB="34295"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AT" sz="1500" b="0" dirty="0">
                          <a:solidFill>
                            <a:schemeClr val="bg1"/>
                          </a:solidFill>
                        </a:rPr>
                        <a:t>HL-LHC</a:t>
                      </a:r>
                    </a:p>
                    <a:p>
                      <a:pPr algn="ctr"/>
                      <a:endParaRPr lang="en-GB" sz="1500" b="0" dirty="0">
                        <a:solidFill>
                          <a:schemeClr val="bg1"/>
                        </a:solidFill>
                      </a:endParaRPr>
                    </a:p>
                  </a:txBody>
                  <a:tcPr marL="68579" marR="68579" marT="34295" marB="34295"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defTabSz="914400" rtl="0" eaLnBrk="1" latinLnBrk="0" hangingPunct="1"/>
                      <a:r>
                        <a:rPr kumimoji="0" lang="en-US" sz="1400" b="1" kern="1200" dirty="0">
                          <a:solidFill>
                            <a:srgbClr val="FF0000"/>
                          </a:solidFill>
                          <a:latin typeface="Arial"/>
                          <a:ea typeface="+mn-ea"/>
                          <a:cs typeface="+mn-cs"/>
                        </a:rPr>
                        <a:t>85</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100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14</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16</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8.33</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97.8</a:t>
                      </a:r>
                    </a:p>
                  </a:txBody>
                  <a:tcPr marL="68579" marR="68579" marT="34295" marB="34295">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26.7</a:t>
                      </a:r>
                    </a:p>
                  </a:txBody>
                  <a:tcPr marL="68579" marR="68579" marT="34295" marB="34295">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400" b="1" kern="1200" dirty="0">
                          <a:solidFill>
                            <a:schemeClr val="tx1"/>
                          </a:solidFill>
                          <a:latin typeface="Arial"/>
                          <a:ea typeface="+mn-ea"/>
                          <a:cs typeface="+mn-cs"/>
                        </a:rPr>
                        <a:t>0.5</a:t>
                      </a: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0.5</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1.1</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7432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1" kern="1200" dirty="0" err="1">
                          <a:solidFill>
                            <a:schemeClr val="dk1"/>
                          </a:solidFill>
                          <a:latin typeface="+mn-lt"/>
                          <a:ea typeface="+mn-ea"/>
                          <a:cs typeface="+mn-cs"/>
                        </a:rPr>
                        <a:t>synchr</a:t>
                      </a:r>
                      <a:r>
                        <a:rPr kumimoji="0" lang="en-GB" sz="1400" b="1" kern="1200" dirty="0">
                          <a:solidFill>
                            <a:schemeClr val="dk1"/>
                          </a:solidFill>
                          <a:latin typeface="+mn-lt"/>
                          <a:ea typeface="+mn-ea"/>
                          <a:cs typeface="+mn-cs"/>
                        </a:rPr>
                        <a:t>. rad. per ring [kW]</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1200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2400</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7.3</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724798972"/>
                  </a:ext>
                </a:extLst>
              </a:tr>
              <a:tr h="27432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mn-lt"/>
                          <a:ea typeface="+mn-ea"/>
                          <a:cs typeface="+mn-cs"/>
                        </a:rPr>
                        <a:t>peak </a:t>
                      </a:r>
                      <a:r>
                        <a:rPr kumimoji="0" lang="en-US" sz="1400" b="1" kern="1200" dirty="0" err="1">
                          <a:solidFill>
                            <a:schemeClr val="dk1"/>
                          </a:solidFill>
                          <a:latin typeface="+mn-lt"/>
                          <a:ea typeface="+mn-ea"/>
                          <a:cs typeface="+mn-cs"/>
                        </a:rPr>
                        <a:t>luminos</a:t>
                      </a:r>
                      <a:r>
                        <a:rPr kumimoji="0" lang="en-US" sz="1400" b="1" kern="1200" dirty="0">
                          <a:solidFill>
                            <a:schemeClr val="dk1"/>
                          </a:solidFill>
                          <a:latin typeface="+mn-lt"/>
                          <a:ea typeface="+mn-ea"/>
                          <a:cs typeface="+mn-cs"/>
                        </a:rPr>
                        <a:t>. [10</a:t>
                      </a:r>
                      <a:r>
                        <a:rPr kumimoji="0" lang="en-US" sz="1400" b="1" kern="1200" baseline="30000" dirty="0">
                          <a:solidFill>
                            <a:schemeClr val="dk1"/>
                          </a:solidFill>
                          <a:latin typeface="+mn-lt"/>
                          <a:ea typeface="+mn-ea"/>
                          <a:cs typeface="+mn-cs"/>
                        </a:rPr>
                        <a:t>34</a:t>
                      </a:r>
                      <a:r>
                        <a:rPr kumimoji="0" lang="en-US" sz="1400" b="1" kern="1200" dirty="0">
                          <a:solidFill>
                            <a:schemeClr val="dk1"/>
                          </a:solidFill>
                          <a:latin typeface="+mn-lt"/>
                          <a:ea typeface="+mn-ea"/>
                          <a:cs typeface="+mn-cs"/>
                        </a:rPr>
                        <a:t> cm</a:t>
                      </a:r>
                      <a:r>
                        <a:rPr kumimoji="0" lang="en-US" sz="1400" b="1" kern="1200" baseline="30000" dirty="0">
                          <a:solidFill>
                            <a:schemeClr val="dk1"/>
                          </a:solidFill>
                          <a:latin typeface="+mn-lt"/>
                          <a:ea typeface="+mn-ea"/>
                          <a:cs typeface="+mn-cs"/>
                        </a:rPr>
                        <a:t>-2</a:t>
                      </a:r>
                      <a:r>
                        <a:rPr kumimoji="0" lang="en-US" sz="1400" b="1" kern="1200" dirty="0">
                          <a:solidFill>
                            <a:schemeClr val="dk1"/>
                          </a:solidFill>
                          <a:latin typeface="+mn-lt"/>
                          <a:ea typeface="+mn-ea"/>
                          <a:cs typeface="+mn-cs"/>
                        </a:rPr>
                        <a:t>s</a:t>
                      </a:r>
                      <a:r>
                        <a:rPr kumimoji="0" lang="en-US" sz="1400" b="1" kern="1200" baseline="30000" dirty="0">
                          <a:solidFill>
                            <a:schemeClr val="dk1"/>
                          </a:solidFill>
                          <a:latin typeface="+mn-lt"/>
                          <a:ea typeface="+mn-ea"/>
                          <a:cs typeface="+mn-cs"/>
                        </a:rPr>
                        <a:t>-1</a:t>
                      </a:r>
                      <a:r>
                        <a:rPr kumimoji="0" lang="en-US" sz="1400" b="1" kern="1200" dirty="0">
                          <a:solidFill>
                            <a:schemeClr val="dk1"/>
                          </a:solidFill>
                          <a:latin typeface="+mn-lt"/>
                          <a:ea typeface="+mn-ea"/>
                          <a:cs typeface="+mn-cs"/>
                        </a:rPr>
                        <a:t>]</a:t>
                      </a:r>
                      <a:endParaRPr kumimoji="0" lang="en-GB" sz="1400" b="1" kern="1200" dirty="0">
                        <a:solidFill>
                          <a:schemeClr val="dk1"/>
                        </a:solidFill>
                        <a:latin typeface="+mn-lt"/>
                        <a:ea typeface="+mn-ea"/>
                        <a:cs typeface="+mn-cs"/>
                      </a:endParaRP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400" b="1" kern="1200" dirty="0">
                          <a:solidFill>
                            <a:schemeClr val="tx1"/>
                          </a:solidFill>
                          <a:latin typeface="Arial"/>
                          <a:ea typeface="+mn-ea"/>
                          <a:cs typeface="+mn-cs"/>
                        </a:rPr>
                        <a:t>30</a:t>
                      </a:r>
                      <a:endParaRPr kumimoji="0" lang="en-GB" sz="14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30</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400" b="1" kern="1200" dirty="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849368322"/>
                  </a:ext>
                </a:extLst>
              </a:tr>
              <a:tr h="274329">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err="1">
                          <a:solidFill>
                            <a:schemeClr val="dk1"/>
                          </a:solidFill>
                          <a:latin typeface="Arial"/>
                          <a:ea typeface="+mn-ea"/>
                          <a:cs typeface="+mn-cs"/>
                        </a:rPr>
                        <a:t>integr</a:t>
                      </a:r>
                      <a:r>
                        <a:rPr kumimoji="0" lang="en-GB" sz="1400" b="1" kern="1200" dirty="0">
                          <a:solidFill>
                            <a:schemeClr val="dk1"/>
                          </a:solidFill>
                          <a:latin typeface="Arial"/>
                          <a:ea typeface="+mn-ea"/>
                          <a:cs typeface="+mn-cs"/>
                        </a:rPr>
                        <a:t>. luminosity /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20000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20000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GB" sz="1400" b="1" kern="1200" dirty="0">
                          <a:solidFill>
                            <a:schemeClr val="tx1"/>
                          </a:solidFill>
                          <a:latin typeface="Arial"/>
                          <a:ea typeface="+mn-ea"/>
                          <a:cs typeface="+mn-cs"/>
                        </a:rPr>
                        <a:t>3000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11" name="TextBox 10">
            <a:extLst>
              <a:ext uri="{FF2B5EF4-FFF2-40B4-BE49-F238E27FC236}">
                <a16:creationId xmlns:a16="http://schemas.microsoft.com/office/drawing/2014/main" id="{8920EDF6-B060-E623-E903-D3C946510C4F}"/>
              </a:ext>
            </a:extLst>
          </p:cNvPr>
          <p:cNvSpPr txBox="1"/>
          <p:nvPr/>
        </p:nvSpPr>
        <p:spPr>
          <a:xfrm>
            <a:off x="-54244" y="757875"/>
            <a:ext cx="9122351" cy="661720"/>
          </a:xfrm>
          <a:prstGeom prst="rect">
            <a:avLst/>
          </a:prstGeom>
          <a:noFill/>
        </p:spPr>
        <p:txBody>
          <a:bodyPr wrap="square">
            <a:spAutoFit/>
          </a:bodyPr>
          <a:lstStyle/>
          <a:p>
            <a:pPr marL="371463" indent="-257175">
              <a:spcBef>
                <a:spcPts val="600"/>
              </a:spcBef>
              <a:buFont typeface="Arial" panose="020B0604020202020204" pitchFamily="34" charset="0"/>
              <a:buChar char="•"/>
            </a:pPr>
            <a:r>
              <a:rPr lang="en-US" sz="1600" dirty="0">
                <a:solidFill>
                  <a:schemeClr val="accent6">
                    <a:lumMod val="90000"/>
                    <a:lumOff val="10000"/>
                  </a:schemeClr>
                </a:solidFill>
              </a:rPr>
              <a:t>Parameter optimization to lower electricity consumption (~max. consumption of FCC-ee) </a:t>
            </a:r>
          </a:p>
          <a:p>
            <a:pPr marL="371463" indent="-257175">
              <a:spcBef>
                <a:spcPts val="600"/>
              </a:spcBef>
              <a:buFont typeface="Arial" panose="020B0604020202020204" pitchFamily="34" charset="0"/>
              <a:buChar char="•"/>
            </a:pPr>
            <a:r>
              <a:rPr lang="en-US" sz="1600" dirty="0">
                <a:solidFill>
                  <a:schemeClr val="accent6">
                    <a:lumMod val="90000"/>
                    <a:lumOff val="10000"/>
                  </a:schemeClr>
                </a:solidFill>
              </a:rPr>
              <a:t>Magnetic field considered realistic with today’s technologies (Nb</a:t>
            </a:r>
            <a:r>
              <a:rPr lang="en-US" sz="1600" baseline="-25000" dirty="0">
                <a:solidFill>
                  <a:schemeClr val="accent6">
                    <a:lumMod val="90000"/>
                    <a:lumOff val="10000"/>
                  </a:schemeClr>
                </a:solidFill>
              </a:rPr>
              <a:t>3</a:t>
            </a:r>
            <a:r>
              <a:rPr lang="en-US" sz="1600" dirty="0">
                <a:solidFill>
                  <a:schemeClr val="accent6">
                    <a:lumMod val="90000"/>
                    <a:lumOff val="10000"/>
                  </a:schemeClr>
                </a:solidFill>
              </a:rPr>
              <a:t>Sn, ~14T, 1.9 K)</a:t>
            </a:r>
            <a:endParaRPr lang="en-US" sz="1400" dirty="0">
              <a:solidFill>
                <a:schemeClr val="accent6">
                  <a:lumMod val="90000"/>
                  <a:lumOff val="10000"/>
                </a:schemeClr>
              </a:solidFill>
            </a:endParaRPr>
          </a:p>
        </p:txBody>
      </p:sp>
      <p:pic>
        <p:nvPicPr>
          <p:cNvPr id="8" name="Picture 7" descr="A diagram of a circular structure&#10;&#10;AI-generated content may be incorrect.">
            <a:extLst>
              <a:ext uri="{FF2B5EF4-FFF2-40B4-BE49-F238E27FC236}">
                <a16:creationId xmlns:a16="http://schemas.microsoft.com/office/drawing/2014/main" id="{6626550C-2F2E-D6CA-53D7-821BC544C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3672" y="1772585"/>
            <a:ext cx="3534436" cy="2876866"/>
          </a:xfrm>
          <a:prstGeom prst="rect">
            <a:avLst/>
          </a:prstGeom>
        </p:spPr>
      </p:pic>
      <p:sp>
        <p:nvSpPr>
          <p:cNvPr id="7" name="TextBox 6">
            <a:extLst>
              <a:ext uri="{FF2B5EF4-FFF2-40B4-BE49-F238E27FC236}">
                <a16:creationId xmlns:a16="http://schemas.microsoft.com/office/drawing/2014/main" id="{17666B2F-01D5-F647-9DEF-0FC7611AABB0}"/>
              </a:ext>
            </a:extLst>
          </p:cNvPr>
          <p:cNvSpPr txBox="1"/>
          <p:nvPr/>
        </p:nvSpPr>
        <p:spPr>
          <a:xfrm>
            <a:off x="-27153" y="4528651"/>
            <a:ext cx="9122351" cy="600164"/>
          </a:xfrm>
          <a:prstGeom prst="rect">
            <a:avLst/>
          </a:prstGeom>
          <a:noFill/>
        </p:spPr>
        <p:txBody>
          <a:bodyPr wrap="square">
            <a:spAutoFit/>
          </a:bodyPr>
          <a:lstStyle/>
          <a:p>
            <a:pPr marL="371463" indent="-257175">
              <a:spcBef>
                <a:spcPts val="600"/>
              </a:spcBef>
              <a:buFont typeface="Arial" panose="020B0604020202020204" pitchFamily="34" charset="0"/>
              <a:buChar char="•"/>
            </a:pPr>
            <a:r>
              <a:rPr lang="en-US" sz="1400" b="1" dirty="0">
                <a:solidFill>
                  <a:srgbClr val="0000FF"/>
                </a:solidFill>
              </a:rPr>
              <a:t>For Nb</a:t>
            </a:r>
            <a:r>
              <a:rPr lang="en-US" sz="1400" b="1" baseline="-25000" dirty="0">
                <a:solidFill>
                  <a:srgbClr val="0000FF"/>
                </a:solidFill>
              </a:rPr>
              <a:t>3</a:t>
            </a:r>
            <a:r>
              <a:rPr lang="en-US" sz="1400" b="1" dirty="0">
                <a:solidFill>
                  <a:srgbClr val="0000FF"/>
                </a:solidFill>
              </a:rPr>
              <a:t>Sn @ 1.9 K: 355 MW </a:t>
            </a:r>
            <a:r>
              <a:rPr lang="en-US" sz="1400" b="1" dirty="0" err="1">
                <a:solidFill>
                  <a:srgbClr val="0000FF"/>
                </a:solidFill>
              </a:rPr>
              <a:t>el</a:t>
            </a:r>
            <a:r>
              <a:rPr lang="en-US" sz="1400" b="1" dirty="0">
                <a:solidFill>
                  <a:srgbClr val="0000FF"/>
                </a:solidFill>
              </a:rPr>
              <a:t>, consumption and 2.3 TWh/y</a:t>
            </a:r>
          </a:p>
          <a:p>
            <a:pPr marL="371463" indent="-257175">
              <a:spcBef>
                <a:spcPts val="600"/>
              </a:spcBef>
              <a:buFont typeface="Arial" panose="020B0604020202020204" pitchFamily="34" charset="0"/>
              <a:buChar char="•"/>
            </a:pPr>
            <a:r>
              <a:rPr lang="en-US" sz="1400" b="1" dirty="0">
                <a:solidFill>
                  <a:srgbClr val="0000FF"/>
                </a:solidFill>
              </a:rPr>
              <a:t>For Nb</a:t>
            </a:r>
            <a:r>
              <a:rPr lang="en-US" sz="1400" b="1" baseline="-25000" dirty="0">
                <a:solidFill>
                  <a:srgbClr val="0000FF"/>
                </a:solidFill>
              </a:rPr>
              <a:t>3</a:t>
            </a:r>
            <a:r>
              <a:rPr lang="en-US" sz="1400" b="1" dirty="0">
                <a:solidFill>
                  <a:srgbClr val="0000FF"/>
                </a:solidFill>
              </a:rPr>
              <a:t>Sn @ 4.5 K potential to reduce to ~1.8 TWh/y as for FCC-ee.</a:t>
            </a:r>
          </a:p>
        </p:txBody>
      </p:sp>
    </p:spTree>
    <p:extLst>
      <p:ext uri="{BB962C8B-B14F-4D97-AF65-F5344CB8AC3E}">
        <p14:creationId xmlns:p14="http://schemas.microsoft.com/office/powerpoint/2010/main" val="366845674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CFFB6-552D-F158-0F1C-9D61655DA85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ACE8E23-7430-2E11-0601-68435637241F}"/>
              </a:ext>
            </a:extLst>
          </p:cNvPr>
          <p:cNvSpPr txBox="1"/>
          <p:nvPr/>
        </p:nvSpPr>
        <p:spPr>
          <a:xfrm>
            <a:off x="207354" y="324627"/>
            <a:ext cx="8757162" cy="507831"/>
          </a:xfrm>
          <a:prstGeom prst="rect">
            <a:avLst/>
          </a:prstGeom>
          <a:noFill/>
        </p:spPr>
        <p:txBody>
          <a:bodyPr wrap="square" rtlCol="0">
            <a:spAutoFit/>
          </a:bodyPr>
          <a:lstStyle/>
          <a:p>
            <a:pPr defTabSz="685783">
              <a:defRPr/>
            </a:pPr>
            <a:r>
              <a:rPr lang="en-US" sz="2700" dirty="0">
                <a:solidFill>
                  <a:srgbClr val="0F124A"/>
                </a:solidFill>
                <a:latin typeface="Arial"/>
              </a:rPr>
              <a:t>FCC-hh beam optics perfectionated for highest energy ! </a:t>
            </a:r>
          </a:p>
        </p:txBody>
      </p:sp>
      <p:pic>
        <p:nvPicPr>
          <p:cNvPr id="9" name="Picture 8">
            <a:extLst>
              <a:ext uri="{FF2B5EF4-FFF2-40B4-BE49-F238E27FC236}">
                <a16:creationId xmlns:a16="http://schemas.microsoft.com/office/drawing/2014/main" id="{CECAAFF8-9EAA-73A6-EB4A-17281C4BDC05}"/>
              </a:ext>
            </a:extLst>
          </p:cNvPr>
          <p:cNvPicPr>
            <a:picLocks noChangeAspect="1"/>
          </p:cNvPicPr>
          <p:nvPr/>
        </p:nvPicPr>
        <p:blipFill>
          <a:blip r:embed="rId3"/>
          <a:stretch>
            <a:fillRect/>
          </a:stretch>
        </p:blipFill>
        <p:spPr>
          <a:xfrm>
            <a:off x="3895387" y="874956"/>
            <a:ext cx="5192961" cy="3154182"/>
          </a:xfrm>
          <a:prstGeom prst="rect">
            <a:avLst/>
          </a:prstGeom>
        </p:spPr>
      </p:pic>
      <p:sp>
        <p:nvSpPr>
          <p:cNvPr id="10" name="Rechteck 26">
            <a:extLst>
              <a:ext uri="{FF2B5EF4-FFF2-40B4-BE49-F238E27FC236}">
                <a16:creationId xmlns:a16="http://schemas.microsoft.com/office/drawing/2014/main" id="{232134ED-9EDC-EEDD-3320-30D693FC6061}"/>
              </a:ext>
            </a:extLst>
          </p:cNvPr>
          <p:cNvSpPr/>
          <p:nvPr/>
        </p:nvSpPr>
        <p:spPr>
          <a:xfrm>
            <a:off x="7209859" y="900271"/>
            <a:ext cx="750100" cy="323257"/>
          </a:xfrm>
          <a:prstGeom prst="rect">
            <a:avLst/>
          </a:prstGeom>
          <a:solidFill>
            <a:srgbClr val="0033A0"/>
          </a:solidFill>
          <a:ln w="12700" cap="flat" cmpd="sng" algn="ctr">
            <a:noFill/>
            <a:prstDash val="solid"/>
            <a:miter lim="800000"/>
          </a:ln>
          <a:effectLst/>
        </p:spPr>
        <p:txBody>
          <a:bodyPr rtlCol="0" anchor="ctr"/>
          <a:lstStyle/>
          <a:p>
            <a:pPr algn="ctr" defTabSz="685800">
              <a:defRPr/>
            </a:pPr>
            <a:r>
              <a:rPr lang="en-GB" sz="1400" kern="0" dirty="0">
                <a:solidFill>
                  <a:srgbClr val="FFFFFF"/>
                </a:solidFill>
                <a:latin typeface="Arial"/>
              </a:rPr>
              <a:t>~275m</a:t>
            </a:r>
          </a:p>
        </p:txBody>
      </p:sp>
      <p:graphicFrame>
        <p:nvGraphicFramePr>
          <p:cNvPr id="12" name="Table 11">
            <a:extLst>
              <a:ext uri="{FF2B5EF4-FFF2-40B4-BE49-F238E27FC236}">
                <a16:creationId xmlns:a16="http://schemas.microsoft.com/office/drawing/2014/main" id="{5304E13D-A6DA-2797-C154-5226F13C615F}"/>
              </a:ext>
            </a:extLst>
          </p:cNvPr>
          <p:cNvGraphicFramePr>
            <a:graphicFrameLocks noGrp="1"/>
          </p:cNvGraphicFramePr>
          <p:nvPr>
            <p:extLst>
              <p:ext uri="{D42A27DB-BD31-4B8C-83A1-F6EECF244321}">
                <p14:modId xmlns:p14="http://schemas.microsoft.com/office/powerpoint/2010/main" val="3919328677"/>
              </p:ext>
            </p:extLst>
          </p:nvPr>
        </p:nvGraphicFramePr>
        <p:xfrm>
          <a:off x="116467" y="1274022"/>
          <a:ext cx="3709926" cy="1864859"/>
        </p:xfrm>
        <a:graphic>
          <a:graphicData uri="http://schemas.openxmlformats.org/drawingml/2006/table">
            <a:tbl>
              <a:tblPr firstRow="1" firstCol="1" bandRow="1"/>
              <a:tblGrid>
                <a:gridCol w="1083882">
                  <a:extLst>
                    <a:ext uri="{9D8B030D-6E8A-4147-A177-3AD203B41FA5}">
                      <a16:colId xmlns:a16="http://schemas.microsoft.com/office/drawing/2014/main" val="2939189701"/>
                    </a:ext>
                  </a:extLst>
                </a:gridCol>
                <a:gridCol w="875348">
                  <a:extLst>
                    <a:ext uri="{9D8B030D-6E8A-4147-A177-3AD203B41FA5}">
                      <a16:colId xmlns:a16="http://schemas.microsoft.com/office/drawing/2014/main" val="2263185840"/>
                    </a:ext>
                  </a:extLst>
                </a:gridCol>
                <a:gridCol w="875348">
                  <a:extLst>
                    <a:ext uri="{9D8B030D-6E8A-4147-A177-3AD203B41FA5}">
                      <a16:colId xmlns:a16="http://schemas.microsoft.com/office/drawing/2014/main" val="209468735"/>
                    </a:ext>
                  </a:extLst>
                </a:gridCol>
                <a:gridCol w="875348">
                  <a:extLst>
                    <a:ext uri="{9D8B030D-6E8A-4147-A177-3AD203B41FA5}">
                      <a16:colId xmlns:a16="http://schemas.microsoft.com/office/drawing/2014/main" val="2965788377"/>
                    </a:ext>
                  </a:extLst>
                </a:gridCol>
              </a:tblGrid>
              <a:tr h="539300">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n-GB" sz="1400" dirty="0">
                          <a:effectLst/>
                        </a:rPr>
                        <a:t> </a:t>
                      </a:r>
                      <a:endParaRPr lang="en-GB" sz="1400" dirty="0">
                        <a:effectLst/>
                        <a:latin typeface="Calibri" panose="020F0502020204030204" pitchFamily="34" charset="0"/>
                        <a:ea typeface="Calibri" panose="020F0502020204030204" pitchFamily="34" charset="0"/>
                      </a:endParaRPr>
                    </a:p>
                  </a:txBody>
                  <a:tcPr marL="68580" marR="68580" marT="0" marB="0">
                    <a:lnL w="6350" cap="flat" cmpd="sng" algn="ctr">
                      <a:solidFill>
                        <a:srgbClr val="0033A0"/>
                      </a:solidFill>
                      <a:prstDash val="solid"/>
                      <a:miter lim="800000"/>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solidFill>
                      <a:srgbClr val="0033A0"/>
                    </a:solid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sz="1400" dirty="0">
                          <a:solidFill>
                            <a:schemeClr val="bg1"/>
                          </a:solidFill>
                          <a:effectLst/>
                        </a:rPr>
                        <a:t>CDR cell</a:t>
                      </a:r>
                    </a:p>
                    <a:p>
                      <a:pPr algn="ctr"/>
                      <a:r>
                        <a:rPr lang="en-GB" sz="1400" dirty="0">
                          <a:solidFill>
                            <a:schemeClr val="bg1"/>
                          </a:solidFill>
                          <a:effectLst/>
                        </a:rPr>
                        <a:t>12-dipole</a:t>
                      </a:r>
                      <a:endParaRPr lang="en-GB" sz="1400" dirty="0">
                        <a:solidFill>
                          <a:schemeClr val="bg1"/>
                        </a:solidFill>
                        <a:effectLst/>
                        <a:latin typeface="Calibri" panose="020F0502020204030204" pitchFamily="34" charset="0"/>
                        <a:ea typeface="Calibri" panose="020F0502020204030204" pitchFamily="34" charset="0"/>
                      </a:endParaRPr>
                    </a:p>
                  </a:txBody>
                  <a:tcPr marL="68580" marR="68580" marT="0" marB="0" anchor="b">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solidFill>
                      <a:srgbClr val="0033A0"/>
                    </a:solidFill>
                  </a:tcPr>
                </a:tc>
                <a:tc>
                  <a:txBody>
                    <a:bodyPr/>
                    <a:lstStyle>
                      <a:lvl1pPr marL="0" algn="l" defTabSz="914377" rtl="0" eaLnBrk="1" latinLnBrk="0" hangingPunct="1">
                        <a:defRPr sz="1800" b="1" kern="1200">
                          <a:solidFill>
                            <a:schemeClr val="bg1"/>
                          </a:solidFill>
                          <a:latin typeface="Arial"/>
                        </a:defRPr>
                      </a:lvl1pPr>
                      <a:lvl2pPr marL="457189" algn="l" defTabSz="914377" rtl="0" eaLnBrk="1" latinLnBrk="0" hangingPunct="1">
                        <a:defRPr sz="1800" b="1" kern="1200">
                          <a:solidFill>
                            <a:schemeClr val="bg1"/>
                          </a:solidFill>
                          <a:latin typeface="Arial"/>
                        </a:defRPr>
                      </a:lvl2pPr>
                      <a:lvl3pPr marL="914377" algn="l" defTabSz="914377" rtl="0" eaLnBrk="1" latinLnBrk="0" hangingPunct="1">
                        <a:defRPr sz="1800" b="1" kern="1200">
                          <a:solidFill>
                            <a:schemeClr val="bg1"/>
                          </a:solidFill>
                          <a:latin typeface="Arial"/>
                        </a:defRPr>
                      </a:lvl3pPr>
                      <a:lvl4pPr marL="1371566" algn="l" defTabSz="914377" rtl="0" eaLnBrk="1" latinLnBrk="0" hangingPunct="1">
                        <a:defRPr sz="1800" b="1" kern="1200">
                          <a:solidFill>
                            <a:schemeClr val="bg1"/>
                          </a:solidFill>
                          <a:latin typeface="Arial"/>
                        </a:defRPr>
                      </a:lvl4pPr>
                      <a:lvl5pPr marL="1828754" algn="l" defTabSz="914377" rtl="0" eaLnBrk="1" latinLnBrk="0" hangingPunct="1">
                        <a:defRPr sz="1800" b="1" kern="1200">
                          <a:solidFill>
                            <a:schemeClr val="bg1"/>
                          </a:solidFill>
                          <a:latin typeface="Arial"/>
                        </a:defRPr>
                      </a:lvl5pPr>
                      <a:lvl6pPr marL="2285943" algn="l" defTabSz="914377" rtl="0" eaLnBrk="1" latinLnBrk="0" hangingPunct="1">
                        <a:defRPr sz="1800" b="1" kern="1200">
                          <a:solidFill>
                            <a:schemeClr val="bg1"/>
                          </a:solidFill>
                          <a:latin typeface="Arial"/>
                        </a:defRPr>
                      </a:lvl6pPr>
                      <a:lvl7pPr marL="2743131" algn="l" defTabSz="914377" rtl="0" eaLnBrk="1" latinLnBrk="0" hangingPunct="1">
                        <a:defRPr sz="1800" b="1" kern="1200">
                          <a:solidFill>
                            <a:schemeClr val="bg1"/>
                          </a:solidFill>
                          <a:latin typeface="Arial"/>
                        </a:defRPr>
                      </a:lvl7pPr>
                      <a:lvl8pPr marL="3200320" algn="l" defTabSz="914377" rtl="0" eaLnBrk="1" latinLnBrk="0" hangingPunct="1">
                        <a:defRPr sz="1800" b="1" kern="1200">
                          <a:solidFill>
                            <a:schemeClr val="bg1"/>
                          </a:solidFill>
                          <a:latin typeface="Arial"/>
                        </a:defRPr>
                      </a:lvl8pPr>
                      <a:lvl9pPr marL="3657509" algn="l" defTabSz="914377" rtl="0" eaLnBrk="1" latinLnBrk="0" hangingPunct="1">
                        <a:defRPr sz="1800" b="1" kern="1200">
                          <a:solidFill>
                            <a:schemeClr val="bg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1" kern="1200" dirty="0">
                          <a:solidFill>
                            <a:schemeClr val="bg1"/>
                          </a:solidFill>
                          <a:effectLst/>
                          <a:latin typeface="Calibri" panose="020F0502020204030204"/>
                          <a:ea typeface="+mn-ea"/>
                          <a:cs typeface="+mn-cs"/>
                        </a:rPr>
                        <a:t>12-dipole</a:t>
                      </a:r>
                    </a:p>
                  </a:txBody>
                  <a:tcPr marL="68580" marR="68580" marT="0" marB="0" anchor="b">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solidFill>
                      <a:srgbClr val="0033A0"/>
                    </a:solid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sz="1400" b="1" kern="1200" dirty="0">
                          <a:solidFill>
                            <a:schemeClr val="bg1"/>
                          </a:solidFill>
                          <a:effectLst/>
                          <a:latin typeface="Calibri" panose="020F0502020204030204"/>
                          <a:ea typeface="+mn-ea"/>
                          <a:cs typeface="+mn-cs"/>
                        </a:rPr>
                        <a:t>16-dipole</a:t>
                      </a:r>
                    </a:p>
                  </a:txBody>
                  <a:tcPr marL="68580" marR="68580" marT="0" marB="0" anchor="b">
                    <a:lnL>
                      <a:noFill/>
                    </a:lnL>
                    <a:lnR w="6350" cap="flat" cmpd="sng" algn="ctr">
                      <a:solidFill>
                        <a:srgbClr val="0033A0"/>
                      </a:solidFill>
                      <a:prstDash val="solid"/>
                      <a:miter lim="800000"/>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2217344686"/>
                  </a:ext>
                </a:extLst>
              </a:tr>
              <a:tr h="228279">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r"/>
                      <a:r>
                        <a:rPr lang="en-GB" sz="1200" dirty="0">
                          <a:effectLst/>
                        </a:rPr>
                        <a:t># dipoles</a:t>
                      </a:r>
                      <a:endParaRPr lang="en-GB" sz="1200" dirty="0">
                        <a:effectLst/>
                        <a:latin typeface="Calibri" panose="020F0502020204030204" pitchFamily="34" charset="0"/>
                        <a:ea typeface="Calibri" panose="020F0502020204030204" pitchFamily="34" charset="0"/>
                      </a:endParaRPr>
                    </a:p>
                  </a:txBody>
                  <a:tcPr marL="68580" marR="68580" marT="0" marB="0">
                    <a:lnL w="6350" cap="flat" cmpd="sng" algn="ctr">
                      <a:solidFill>
                        <a:srgbClr val="0033A0"/>
                      </a:solidFill>
                      <a:prstDash val="solid"/>
                      <a:miter lim="800000"/>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400" dirty="0">
                          <a:effectLst/>
                        </a:rPr>
                        <a:t>4668</a:t>
                      </a:r>
                      <a:endParaRPr lang="en-GB" sz="1400" dirty="0">
                        <a:effectLst/>
                        <a:latin typeface="Calibri" panose="020F0502020204030204" pitchFamily="34" charset="0"/>
                        <a:ea typeface="Calibri" panose="020F0502020204030204" pitchFamily="34" charset="0"/>
                      </a:endParaRP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kern="1200" dirty="0">
                          <a:solidFill>
                            <a:schemeClr val="tx1"/>
                          </a:solidFill>
                          <a:effectLst/>
                          <a:latin typeface="Calibri" panose="020F0502020204030204"/>
                          <a:ea typeface="+mn-ea"/>
                          <a:cs typeface="+mn-cs"/>
                        </a:rPr>
                        <a:t>4288</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lang="en-GB" sz="1400" kern="1200" dirty="0">
                          <a:solidFill>
                            <a:schemeClr val="tx1"/>
                          </a:solidFill>
                          <a:effectLst/>
                          <a:latin typeface="Calibri" panose="020F0502020204030204"/>
                          <a:ea typeface="+mn-ea"/>
                          <a:cs typeface="+mn-cs"/>
                        </a:rPr>
                        <a:t>4464</a:t>
                      </a:r>
                    </a:p>
                  </a:txBody>
                  <a:tcPr marL="68580" marR="68580" marT="0" marB="0" anchor="ctr">
                    <a:lnL>
                      <a:noFill/>
                    </a:lnL>
                    <a:lnR w="6350" cap="flat" cmpd="sng" algn="ctr">
                      <a:solidFill>
                        <a:srgbClr val="0033A0"/>
                      </a:solidFill>
                      <a:prstDash val="solid"/>
                      <a:miter lim="800000"/>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518640107"/>
                  </a:ext>
                </a:extLst>
              </a:tr>
              <a:tr h="365760">
                <a:tc>
                  <a:txBody>
                    <a:bodyPr/>
                    <a:lstStyle>
                      <a:lvl1pPr marL="0" algn="l" defTabSz="914377" rtl="0" eaLnBrk="1" latinLnBrk="0" hangingPunct="1">
                        <a:defRPr sz="1800" b="1" kern="1200">
                          <a:solidFill>
                            <a:schemeClr val="tx1"/>
                          </a:solidFill>
                          <a:latin typeface="Arial"/>
                        </a:defRPr>
                      </a:lvl1pPr>
                      <a:lvl2pPr marL="457189" algn="l" defTabSz="914377" rtl="0" eaLnBrk="1" latinLnBrk="0" hangingPunct="1">
                        <a:defRPr sz="1800" b="1" kern="1200">
                          <a:solidFill>
                            <a:schemeClr val="tx1"/>
                          </a:solidFill>
                          <a:latin typeface="Arial"/>
                        </a:defRPr>
                      </a:lvl2pPr>
                      <a:lvl3pPr marL="914377" algn="l" defTabSz="914377" rtl="0" eaLnBrk="1" latinLnBrk="0" hangingPunct="1">
                        <a:defRPr sz="1800" b="1" kern="1200">
                          <a:solidFill>
                            <a:schemeClr val="tx1"/>
                          </a:solidFill>
                          <a:latin typeface="Arial"/>
                        </a:defRPr>
                      </a:lvl3pPr>
                      <a:lvl4pPr marL="1371566" algn="l" defTabSz="914377" rtl="0" eaLnBrk="1" latinLnBrk="0" hangingPunct="1">
                        <a:defRPr sz="1800" b="1" kern="1200">
                          <a:solidFill>
                            <a:schemeClr val="tx1"/>
                          </a:solidFill>
                          <a:latin typeface="Arial"/>
                        </a:defRPr>
                      </a:lvl4pPr>
                      <a:lvl5pPr marL="1828754" algn="l" defTabSz="914377" rtl="0" eaLnBrk="1" latinLnBrk="0" hangingPunct="1">
                        <a:defRPr sz="1800" b="1" kern="1200">
                          <a:solidFill>
                            <a:schemeClr val="tx1"/>
                          </a:solidFill>
                          <a:latin typeface="Arial"/>
                        </a:defRPr>
                      </a:lvl5pPr>
                      <a:lvl6pPr marL="2285943" algn="l" defTabSz="914377" rtl="0" eaLnBrk="1" latinLnBrk="0" hangingPunct="1">
                        <a:defRPr sz="1800" b="1" kern="1200">
                          <a:solidFill>
                            <a:schemeClr val="tx1"/>
                          </a:solidFill>
                          <a:latin typeface="Arial"/>
                        </a:defRPr>
                      </a:lvl6pPr>
                      <a:lvl7pPr marL="2743131" algn="l" defTabSz="914377" rtl="0" eaLnBrk="1" latinLnBrk="0" hangingPunct="1">
                        <a:defRPr sz="1800" b="1" kern="1200">
                          <a:solidFill>
                            <a:schemeClr val="tx1"/>
                          </a:solidFill>
                          <a:latin typeface="Arial"/>
                        </a:defRPr>
                      </a:lvl7pPr>
                      <a:lvl8pPr marL="3200320" algn="l" defTabSz="914377" rtl="0" eaLnBrk="1" latinLnBrk="0" hangingPunct="1">
                        <a:defRPr sz="1800" b="1" kern="1200">
                          <a:solidFill>
                            <a:schemeClr val="tx1"/>
                          </a:solidFill>
                          <a:latin typeface="Arial"/>
                        </a:defRPr>
                      </a:lvl8pPr>
                      <a:lvl9pPr marL="3657509" algn="l" defTabSz="914377" rtl="0" eaLnBrk="1" latinLnBrk="0" hangingPunct="1">
                        <a:defRPr sz="1800" b="1" kern="1200">
                          <a:solidFill>
                            <a:schemeClr val="tx1"/>
                          </a:solidFill>
                          <a:latin typeface="Arial"/>
                        </a:defRPr>
                      </a:lvl9pPr>
                    </a:lstStyle>
                    <a:p>
                      <a:pPr algn="r"/>
                      <a:r>
                        <a:rPr lang="en-GB" sz="1200" dirty="0">
                          <a:effectLst/>
                          <a:latin typeface="Calibri" panose="020F0502020204030204" pitchFamily="34" charset="0"/>
                          <a:ea typeface="Calibri" panose="020F0502020204030204" pitchFamily="34" charset="0"/>
                        </a:rPr>
                        <a:t>Cell length</a:t>
                      </a:r>
                    </a:p>
                    <a:p>
                      <a:pPr algn="r"/>
                      <a:r>
                        <a:rPr lang="en-GB" sz="1200" dirty="0">
                          <a:effectLst/>
                          <a:latin typeface="Calibri" panose="020F0502020204030204" pitchFamily="34" charset="0"/>
                          <a:ea typeface="Calibri" panose="020F0502020204030204" pitchFamily="34" charset="0"/>
                        </a:rPr>
                        <a:t>[m]</a:t>
                      </a:r>
                    </a:p>
                  </a:txBody>
                  <a:tcPr marL="68580" marR="68580" marT="0" marB="0">
                    <a:lnL w="6350" cap="flat" cmpd="sng" algn="ctr">
                      <a:solidFill>
                        <a:srgbClr val="0033A0"/>
                      </a:solidFill>
                      <a:prstDash val="solid"/>
                      <a:miter lim="800000"/>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algn="ctr"/>
                      <a:r>
                        <a:rPr lang="en-GB" sz="1400" dirty="0">
                          <a:effectLst/>
                          <a:latin typeface="Calibri" panose="020F0502020204030204" pitchFamily="34" charset="0"/>
                          <a:ea typeface="Calibri" panose="020F0502020204030204" pitchFamily="34" charset="0"/>
                        </a:rPr>
                        <a:t>213.030</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kern="1200" dirty="0">
                          <a:solidFill>
                            <a:schemeClr val="tx1"/>
                          </a:solidFill>
                          <a:effectLst/>
                          <a:latin typeface="Calibri" panose="020F0502020204030204"/>
                          <a:ea typeface="+mn-ea"/>
                          <a:cs typeface="+mn-cs"/>
                        </a:rPr>
                        <a:t>213.030</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b="1" kern="1200" dirty="0">
                          <a:solidFill>
                            <a:schemeClr val="tx1"/>
                          </a:solidFill>
                          <a:effectLst/>
                          <a:latin typeface="Calibri" panose="020F0502020204030204"/>
                          <a:ea typeface="+mn-ea"/>
                          <a:cs typeface="+mn-cs"/>
                        </a:rPr>
                        <a:t>275.792</a:t>
                      </a:r>
                    </a:p>
                  </a:txBody>
                  <a:tcPr marL="68580" marR="68580" marT="0" marB="0" anchor="ctr">
                    <a:lnL>
                      <a:noFill/>
                    </a:lnL>
                    <a:lnR w="6350" cap="flat" cmpd="sng" algn="ctr">
                      <a:solidFill>
                        <a:srgbClr val="0033A0"/>
                      </a:solidFill>
                      <a:prstDash val="solid"/>
                      <a:miter lim="800000"/>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67538285"/>
                  </a:ext>
                </a:extLst>
              </a:tr>
              <a:tr h="365760">
                <a:tc>
                  <a:txBody>
                    <a:bodyPr/>
                    <a:lstStyle>
                      <a:lvl1pPr marL="0" algn="l" defTabSz="914377" rtl="0" eaLnBrk="1" latinLnBrk="0" hangingPunct="1">
                        <a:defRPr sz="1800" b="1" kern="1200">
                          <a:solidFill>
                            <a:schemeClr val="tx1"/>
                          </a:solidFill>
                          <a:latin typeface="Arial"/>
                        </a:defRPr>
                      </a:lvl1pPr>
                      <a:lvl2pPr marL="457189" algn="l" defTabSz="914377" rtl="0" eaLnBrk="1" latinLnBrk="0" hangingPunct="1">
                        <a:defRPr sz="1800" b="1" kern="1200">
                          <a:solidFill>
                            <a:schemeClr val="tx1"/>
                          </a:solidFill>
                          <a:latin typeface="Arial"/>
                        </a:defRPr>
                      </a:lvl2pPr>
                      <a:lvl3pPr marL="914377" algn="l" defTabSz="914377" rtl="0" eaLnBrk="1" latinLnBrk="0" hangingPunct="1">
                        <a:defRPr sz="1800" b="1" kern="1200">
                          <a:solidFill>
                            <a:schemeClr val="tx1"/>
                          </a:solidFill>
                          <a:latin typeface="Arial"/>
                        </a:defRPr>
                      </a:lvl3pPr>
                      <a:lvl4pPr marL="1371566" algn="l" defTabSz="914377" rtl="0" eaLnBrk="1" latinLnBrk="0" hangingPunct="1">
                        <a:defRPr sz="1800" b="1" kern="1200">
                          <a:solidFill>
                            <a:schemeClr val="tx1"/>
                          </a:solidFill>
                          <a:latin typeface="Arial"/>
                        </a:defRPr>
                      </a:lvl4pPr>
                      <a:lvl5pPr marL="1828754" algn="l" defTabSz="914377" rtl="0" eaLnBrk="1" latinLnBrk="0" hangingPunct="1">
                        <a:defRPr sz="1800" b="1" kern="1200">
                          <a:solidFill>
                            <a:schemeClr val="tx1"/>
                          </a:solidFill>
                          <a:latin typeface="Arial"/>
                        </a:defRPr>
                      </a:lvl5pPr>
                      <a:lvl6pPr marL="2285943" algn="l" defTabSz="914377" rtl="0" eaLnBrk="1" latinLnBrk="0" hangingPunct="1">
                        <a:defRPr sz="1800" b="1" kern="1200">
                          <a:solidFill>
                            <a:schemeClr val="tx1"/>
                          </a:solidFill>
                          <a:latin typeface="Arial"/>
                        </a:defRPr>
                      </a:lvl6pPr>
                      <a:lvl7pPr marL="2743131" algn="l" defTabSz="914377" rtl="0" eaLnBrk="1" latinLnBrk="0" hangingPunct="1">
                        <a:defRPr sz="1800" b="1" kern="1200">
                          <a:solidFill>
                            <a:schemeClr val="tx1"/>
                          </a:solidFill>
                          <a:latin typeface="Arial"/>
                        </a:defRPr>
                      </a:lvl7pPr>
                      <a:lvl8pPr marL="3200320" algn="l" defTabSz="914377" rtl="0" eaLnBrk="1" latinLnBrk="0" hangingPunct="1">
                        <a:defRPr sz="1800" b="1" kern="1200">
                          <a:solidFill>
                            <a:schemeClr val="tx1"/>
                          </a:solidFill>
                          <a:latin typeface="Arial"/>
                        </a:defRPr>
                      </a:lvl8pPr>
                      <a:lvl9pPr marL="3657509" algn="l" defTabSz="914377" rtl="0" eaLnBrk="1" latinLnBrk="0" hangingPunct="1">
                        <a:defRPr sz="1800" b="1" kern="1200">
                          <a:solidFill>
                            <a:schemeClr val="tx1"/>
                          </a:solidFill>
                          <a:latin typeface="Arial"/>
                        </a:defRPr>
                      </a:lvl9pPr>
                    </a:lstStyle>
                    <a:p>
                      <a:pPr algn="r"/>
                      <a:r>
                        <a:rPr lang="en-GB" sz="1200" dirty="0">
                          <a:effectLst/>
                          <a:latin typeface="Calibri" panose="020F0502020204030204" pitchFamily="34" charset="0"/>
                          <a:ea typeface="Calibri" panose="020F0502020204030204" pitchFamily="34" charset="0"/>
                        </a:rPr>
                        <a:t>Circumference</a:t>
                      </a:r>
                    </a:p>
                    <a:p>
                      <a:pPr algn="r"/>
                      <a:r>
                        <a:rPr lang="en-GB" sz="1200" dirty="0">
                          <a:effectLst/>
                          <a:latin typeface="Calibri" panose="020F0502020204030204" pitchFamily="34" charset="0"/>
                          <a:ea typeface="Calibri" panose="020F0502020204030204" pitchFamily="34" charset="0"/>
                        </a:rPr>
                        <a:t>[km]</a:t>
                      </a:r>
                    </a:p>
                  </a:txBody>
                  <a:tcPr marL="68580" marR="68580" marT="0" marB="0">
                    <a:lnL w="6350" cap="flat" cmpd="sng" algn="ctr">
                      <a:solidFill>
                        <a:srgbClr val="0033A0"/>
                      </a:solidFill>
                      <a:prstDash val="solid"/>
                      <a:miter lim="800000"/>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algn="ctr"/>
                      <a:r>
                        <a:rPr lang="en-GB" sz="1400" dirty="0">
                          <a:effectLst/>
                          <a:latin typeface="Calibri" panose="020F0502020204030204" pitchFamily="34" charset="0"/>
                          <a:ea typeface="Calibri" panose="020F0502020204030204" pitchFamily="34" charset="0"/>
                        </a:rPr>
                        <a:t>97.75</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b="1" kern="1200" dirty="0">
                          <a:solidFill>
                            <a:schemeClr val="tx1"/>
                          </a:solidFill>
                          <a:effectLst/>
                          <a:latin typeface="Calibri" panose="020F0502020204030204"/>
                          <a:ea typeface="+mn-ea"/>
                          <a:cs typeface="+mn-cs"/>
                        </a:rPr>
                        <a:t>90.657</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b="1" kern="1200" dirty="0">
                          <a:solidFill>
                            <a:srgbClr val="0000CC"/>
                          </a:solidFill>
                          <a:effectLst/>
                          <a:latin typeface="Calibri" panose="020F0502020204030204"/>
                          <a:ea typeface="+mn-ea"/>
                          <a:cs typeface="+mn-cs"/>
                        </a:rPr>
                        <a:t>90.657</a:t>
                      </a:r>
                    </a:p>
                  </a:txBody>
                  <a:tcPr marL="68580" marR="68580" marT="0" marB="0" anchor="ctr">
                    <a:lnL>
                      <a:noFill/>
                    </a:lnL>
                    <a:lnR w="6350" cap="flat" cmpd="sng" algn="ctr">
                      <a:solidFill>
                        <a:srgbClr val="0033A0"/>
                      </a:solidFill>
                      <a:prstDash val="solid"/>
                      <a:miter lim="800000"/>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52935100"/>
                  </a:ext>
                </a:extLst>
              </a:tr>
              <a:tr h="365760">
                <a:tc>
                  <a:txBody>
                    <a:bodyPr/>
                    <a:lstStyle>
                      <a:lvl1pPr marL="0" algn="l" defTabSz="914377" rtl="0" eaLnBrk="1" latinLnBrk="0" hangingPunct="1">
                        <a:defRPr sz="1800" b="1" kern="1200">
                          <a:solidFill>
                            <a:schemeClr val="tx1"/>
                          </a:solidFill>
                          <a:latin typeface="Arial"/>
                        </a:defRPr>
                      </a:lvl1pPr>
                      <a:lvl2pPr marL="457189" algn="l" defTabSz="914377" rtl="0" eaLnBrk="1" latinLnBrk="0" hangingPunct="1">
                        <a:defRPr sz="1800" b="1" kern="1200">
                          <a:solidFill>
                            <a:schemeClr val="tx1"/>
                          </a:solidFill>
                          <a:latin typeface="Arial"/>
                        </a:defRPr>
                      </a:lvl2pPr>
                      <a:lvl3pPr marL="914377" algn="l" defTabSz="914377" rtl="0" eaLnBrk="1" latinLnBrk="0" hangingPunct="1">
                        <a:defRPr sz="1800" b="1" kern="1200">
                          <a:solidFill>
                            <a:schemeClr val="tx1"/>
                          </a:solidFill>
                          <a:latin typeface="Arial"/>
                        </a:defRPr>
                      </a:lvl3pPr>
                      <a:lvl4pPr marL="1371566" algn="l" defTabSz="914377" rtl="0" eaLnBrk="1" latinLnBrk="0" hangingPunct="1">
                        <a:defRPr sz="1800" b="1" kern="1200">
                          <a:solidFill>
                            <a:schemeClr val="tx1"/>
                          </a:solidFill>
                          <a:latin typeface="Arial"/>
                        </a:defRPr>
                      </a:lvl4pPr>
                      <a:lvl5pPr marL="1828754" algn="l" defTabSz="914377" rtl="0" eaLnBrk="1" latinLnBrk="0" hangingPunct="1">
                        <a:defRPr sz="1800" b="1" kern="1200">
                          <a:solidFill>
                            <a:schemeClr val="tx1"/>
                          </a:solidFill>
                          <a:latin typeface="Arial"/>
                        </a:defRPr>
                      </a:lvl5pPr>
                      <a:lvl6pPr marL="2285943" algn="l" defTabSz="914377" rtl="0" eaLnBrk="1" latinLnBrk="0" hangingPunct="1">
                        <a:defRPr sz="1800" b="1" kern="1200">
                          <a:solidFill>
                            <a:schemeClr val="tx1"/>
                          </a:solidFill>
                          <a:latin typeface="Arial"/>
                        </a:defRPr>
                      </a:lvl6pPr>
                      <a:lvl7pPr marL="2743131" algn="l" defTabSz="914377" rtl="0" eaLnBrk="1" latinLnBrk="0" hangingPunct="1">
                        <a:defRPr sz="1800" b="1" kern="1200">
                          <a:solidFill>
                            <a:schemeClr val="tx1"/>
                          </a:solidFill>
                          <a:latin typeface="Arial"/>
                        </a:defRPr>
                      </a:lvl7pPr>
                      <a:lvl8pPr marL="3200320" algn="l" defTabSz="914377" rtl="0" eaLnBrk="1" latinLnBrk="0" hangingPunct="1">
                        <a:defRPr sz="1800" b="1" kern="1200">
                          <a:solidFill>
                            <a:schemeClr val="tx1"/>
                          </a:solidFill>
                          <a:latin typeface="Arial"/>
                        </a:defRPr>
                      </a:lvl8pPr>
                      <a:lvl9pPr marL="3657509" algn="l" defTabSz="914377" rtl="0" eaLnBrk="1" latinLnBrk="0" hangingPunct="1">
                        <a:defRPr sz="1800" b="1" kern="1200">
                          <a:solidFill>
                            <a:schemeClr val="tx1"/>
                          </a:solidFill>
                          <a:latin typeface="Arial"/>
                        </a:defRPr>
                      </a:lvl9pPr>
                    </a:lstStyle>
                    <a:p>
                      <a:pPr algn="r"/>
                      <a:r>
                        <a:rPr lang="en-GB" sz="1200" dirty="0">
                          <a:effectLst/>
                          <a:latin typeface="Calibri" panose="020F0502020204030204" pitchFamily="34" charset="0"/>
                          <a:ea typeface="Calibri" panose="020F0502020204030204" pitchFamily="34" charset="0"/>
                        </a:rPr>
                        <a:t>CM energy</a:t>
                      </a:r>
                    </a:p>
                    <a:p>
                      <a:pPr algn="r"/>
                      <a:r>
                        <a:rPr lang="en-GB" sz="1200" dirty="0">
                          <a:effectLst/>
                          <a:latin typeface="Calibri" panose="020F0502020204030204" pitchFamily="34" charset="0"/>
                          <a:ea typeface="Calibri" panose="020F0502020204030204" pitchFamily="34" charset="0"/>
                        </a:rPr>
                        <a:t>@14T [TeV]</a:t>
                      </a:r>
                    </a:p>
                  </a:txBody>
                  <a:tcPr marL="68580" marR="68580" marT="0" marB="0">
                    <a:lnL w="6350" cap="flat" cmpd="sng" algn="ctr">
                      <a:solidFill>
                        <a:srgbClr val="0033A0"/>
                      </a:solidFill>
                      <a:prstDash val="solid"/>
                      <a:miter lim="800000"/>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algn="ctr"/>
                      <a:r>
                        <a:rPr lang="en-GB" sz="1400" dirty="0">
                          <a:effectLst/>
                          <a:latin typeface="Calibri" panose="020F0502020204030204" pitchFamily="34" charset="0"/>
                          <a:ea typeface="Calibri" panose="020F0502020204030204" pitchFamily="34" charset="0"/>
                        </a:rPr>
                        <a:t>88.477</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b="0" kern="1200" dirty="0">
                          <a:solidFill>
                            <a:schemeClr val="tx1"/>
                          </a:solidFill>
                          <a:effectLst/>
                          <a:latin typeface="Calibri" panose="020F0502020204030204"/>
                          <a:ea typeface="+mn-ea"/>
                          <a:cs typeface="+mn-cs"/>
                        </a:rPr>
                        <a:t>81.275</a:t>
                      </a:r>
                    </a:p>
                  </a:txBody>
                  <a:tcPr marL="68580" marR="68580" marT="0" marB="0" anchor="ctr">
                    <a:lnL>
                      <a:noFill/>
                    </a:lnL>
                    <a:lnR>
                      <a:noFill/>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tx1"/>
                          </a:solidFill>
                          <a:latin typeface="Arial"/>
                        </a:defRPr>
                      </a:lvl1pPr>
                      <a:lvl2pPr marL="457189" algn="l" defTabSz="914377" rtl="0" eaLnBrk="1" latinLnBrk="0" hangingPunct="1">
                        <a:defRPr sz="1800" kern="1200">
                          <a:solidFill>
                            <a:schemeClr val="tx1"/>
                          </a:solidFill>
                          <a:latin typeface="Arial"/>
                        </a:defRPr>
                      </a:lvl2pPr>
                      <a:lvl3pPr marL="914377" algn="l" defTabSz="914377" rtl="0" eaLnBrk="1" latinLnBrk="0" hangingPunct="1">
                        <a:defRPr sz="1800" kern="1200">
                          <a:solidFill>
                            <a:schemeClr val="tx1"/>
                          </a:solidFill>
                          <a:latin typeface="Arial"/>
                        </a:defRPr>
                      </a:lvl3pPr>
                      <a:lvl4pPr marL="1371566" algn="l" defTabSz="914377" rtl="0" eaLnBrk="1" latinLnBrk="0" hangingPunct="1">
                        <a:defRPr sz="1800" kern="1200">
                          <a:solidFill>
                            <a:schemeClr val="tx1"/>
                          </a:solidFill>
                          <a:latin typeface="Arial"/>
                        </a:defRPr>
                      </a:lvl4pPr>
                      <a:lvl5pPr marL="1828754" algn="l" defTabSz="914377" rtl="0" eaLnBrk="1" latinLnBrk="0" hangingPunct="1">
                        <a:defRPr sz="1800" kern="1200">
                          <a:solidFill>
                            <a:schemeClr val="tx1"/>
                          </a:solidFill>
                          <a:latin typeface="Arial"/>
                        </a:defRPr>
                      </a:lvl5pPr>
                      <a:lvl6pPr marL="2285943" algn="l" defTabSz="914377" rtl="0" eaLnBrk="1" latinLnBrk="0" hangingPunct="1">
                        <a:defRPr sz="1800" kern="1200">
                          <a:solidFill>
                            <a:schemeClr val="tx1"/>
                          </a:solidFill>
                          <a:latin typeface="Arial"/>
                        </a:defRPr>
                      </a:lvl6pPr>
                      <a:lvl7pPr marL="2743131" algn="l" defTabSz="914377" rtl="0" eaLnBrk="1" latinLnBrk="0" hangingPunct="1">
                        <a:defRPr sz="1800" kern="1200">
                          <a:solidFill>
                            <a:schemeClr val="tx1"/>
                          </a:solidFill>
                          <a:latin typeface="Arial"/>
                        </a:defRPr>
                      </a:lvl7pPr>
                      <a:lvl8pPr marL="3200320" algn="l" defTabSz="914377" rtl="0" eaLnBrk="1" latinLnBrk="0" hangingPunct="1">
                        <a:defRPr sz="1800" kern="1200">
                          <a:solidFill>
                            <a:schemeClr val="tx1"/>
                          </a:solidFill>
                          <a:latin typeface="Arial"/>
                        </a:defRPr>
                      </a:lvl8pPr>
                      <a:lvl9pPr marL="3657509" algn="l" defTabSz="914377" rtl="0" eaLnBrk="1" latinLnBrk="0" hangingPunct="1">
                        <a:defRPr sz="1800" kern="1200">
                          <a:solidFill>
                            <a:schemeClr val="tx1"/>
                          </a:solidFill>
                          <a:latin typeface="Arial"/>
                        </a:defRPr>
                      </a:lvl9pPr>
                    </a:lstStyle>
                    <a:p>
                      <a:pPr marL="0" algn="ctr" defTabSz="914400" rtl="0" eaLnBrk="1" latinLnBrk="0" hangingPunct="1"/>
                      <a:r>
                        <a:rPr lang="en-GB" sz="1400" b="1" kern="1200" dirty="0">
                          <a:solidFill>
                            <a:srgbClr val="0000CC"/>
                          </a:solidFill>
                          <a:effectLst/>
                          <a:latin typeface="Calibri" panose="020F0502020204030204"/>
                          <a:ea typeface="+mn-ea"/>
                          <a:cs typeface="+mn-cs"/>
                        </a:rPr>
                        <a:t>84.611</a:t>
                      </a:r>
                    </a:p>
                  </a:txBody>
                  <a:tcPr marL="68580" marR="68580" marT="0" marB="0" anchor="ctr">
                    <a:lnL>
                      <a:noFill/>
                    </a:lnL>
                    <a:lnR w="6350" cap="flat" cmpd="sng" algn="ctr">
                      <a:solidFill>
                        <a:srgbClr val="0033A0"/>
                      </a:solidFill>
                      <a:prstDash val="solid"/>
                      <a:miter lim="800000"/>
                    </a:lnR>
                    <a:lnT w="6350" cap="flat" cmpd="sng" algn="ctr">
                      <a:solidFill>
                        <a:srgbClr val="0033A0"/>
                      </a:solidFill>
                      <a:prstDash val="solid"/>
                      <a:miter lim="800000"/>
                    </a:lnT>
                    <a:lnB w="6350" cap="flat" cmpd="sng" algn="ctr">
                      <a:solidFill>
                        <a:srgbClr val="0033A0"/>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189471709"/>
                  </a:ext>
                </a:extLst>
              </a:tr>
            </a:tbl>
          </a:graphicData>
        </a:graphic>
      </p:graphicFrame>
      <p:pic>
        <p:nvPicPr>
          <p:cNvPr id="14" name="Picture 13">
            <a:extLst>
              <a:ext uri="{FF2B5EF4-FFF2-40B4-BE49-F238E27FC236}">
                <a16:creationId xmlns:a16="http://schemas.microsoft.com/office/drawing/2014/main" id="{39FAD0F3-1C91-36EC-FC76-F647F287538E}"/>
              </a:ext>
            </a:extLst>
          </p:cNvPr>
          <p:cNvPicPr>
            <a:picLocks noChangeAspect="1"/>
          </p:cNvPicPr>
          <p:nvPr/>
        </p:nvPicPr>
        <p:blipFill>
          <a:blip r:embed="rId4"/>
          <a:stretch>
            <a:fillRect/>
          </a:stretch>
        </p:blipFill>
        <p:spPr>
          <a:xfrm>
            <a:off x="367073" y="3996108"/>
            <a:ext cx="6732240" cy="1005335"/>
          </a:xfrm>
          <a:prstGeom prst="rect">
            <a:avLst/>
          </a:prstGeom>
        </p:spPr>
      </p:pic>
      <p:sp>
        <p:nvSpPr>
          <p:cNvPr id="13" name="Rechteck 26">
            <a:extLst>
              <a:ext uri="{FF2B5EF4-FFF2-40B4-BE49-F238E27FC236}">
                <a16:creationId xmlns:a16="http://schemas.microsoft.com/office/drawing/2014/main" id="{726A5FD3-B857-A4C6-087B-AFD63657693D}"/>
              </a:ext>
            </a:extLst>
          </p:cNvPr>
          <p:cNvSpPr/>
          <p:nvPr/>
        </p:nvSpPr>
        <p:spPr>
          <a:xfrm>
            <a:off x="1189910" y="3867509"/>
            <a:ext cx="2232248" cy="323257"/>
          </a:xfrm>
          <a:prstGeom prst="rect">
            <a:avLst/>
          </a:prstGeom>
          <a:noFill/>
          <a:ln w="9525" cap="flat" cmpd="sng" algn="ctr">
            <a:solidFill>
              <a:srgbClr val="0033A0"/>
            </a:solidFill>
            <a:prstDash val="solid"/>
            <a:round/>
            <a:headEnd type="none" w="med" len="med"/>
            <a:tailEnd type="none" w="med" len="med"/>
          </a:ln>
          <a:effectLst/>
        </p:spPr>
        <p:txBody>
          <a:bodyPr rtlCol="0" anchor="ctr"/>
          <a:lstStyle/>
          <a:p>
            <a:pPr algn="ctr" defTabSz="685800">
              <a:defRPr/>
            </a:pPr>
            <a:r>
              <a:rPr lang="en-GB" sz="1400" kern="0" dirty="0">
                <a:solidFill>
                  <a:srgbClr val="0033A0"/>
                </a:solidFill>
                <a:latin typeface="Arial"/>
              </a:rPr>
              <a:t>Short Straight Section</a:t>
            </a:r>
          </a:p>
        </p:txBody>
      </p:sp>
      <p:sp>
        <p:nvSpPr>
          <p:cNvPr id="15" name="TextBox 14">
            <a:extLst>
              <a:ext uri="{FF2B5EF4-FFF2-40B4-BE49-F238E27FC236}">
                <a16:creationId xmlns:a16="http://schemas.microsoft.com/office/drawing/2014/main" id="{182D6637-01A9-F149-61F3-FBEA1CF4DCDE}"/>
              </a:ext>
            </a:extLst>
          </p:cNvPr>
          <p:cNvSpPr txBox="1"/>
          <p:nvPr/>
        </p:nvSpPr>
        <p:spPr>
          <a:xfrm>
            <a:off x="229825" y="826820"/>
            <a:ext cx="2076209" cy="427361"/>
          </a:xfrm>
          <a:prstGeom prst="rect">
            <a:avLst/>
          </a:prstGeom>
          <a:noFill/>
        </p:spPr>
        <p:txBody>
          <a:bodyPr wrap="none" rtlCol="0">
            <a:spAutoFit/>
          </a:bodyPr>
          <a:lstStyle/>
          <a:p>
            <a:pPr>
              <a:lnSpc>
                <a:spcPts val="2775"/>
              </a:lnSpc>
            </a:pPr>
            <a:r>
              <a:rPr lang="en-US" sz="2250" dirty="0"/>
              <a:t>regular arc cell</a:t>
            </a:r>
            <a:endParaRPr lang="en-GB" sz="2250" dirty="0"/>
          </a:p>
        </p:txBody>
      </p:sp>
      <p:sp>
        <p:nvSpPr>
          <p:cNvPr id="7" name="TextBox 6">
            <a:extLst>
              <a:ext uri="{FF2B5EF4-FFF2-40B4-BE49-F238E27FC236}">
                <a16:creationId xmlns:a16="http://schemas.microsoft.com/office/drawing/2014/main" id="{59BE6BD1-3BB3-4947-F24A-6AD5B9D5E0CE}"/>
              </a:ext>
            </a:extLst>
          </p:cNvPr>
          <p:cNvSpPr txBox="1"/>
          <p:nvPr/>
        </p:nvSpPr>
        <p:spPr>
          <a:xfrm>
            <a:off x="4194208" y="4829928"/>
            <a:ext cx="4949792" cy="248209"/>
          </a:xfrm>
          <a:prstGeom prst="rect">
            <a:avLst/>
          </a:prstGeom>
          <a:solidFill>
            <a:schemeClr val="accent2">
              <a:lumMod val="20000"/>
              <a:lumOff val="80000"/>
            </a:schemeClr>
          </a:solidFill>
        </p:spPr>
        <p:txBody>
          <a:bodyPr wrap="square">
            <a:spAutoFit/>
          </a:bodyPr>
          <a:lstStyle/>
          <a:p>
            <a:pPr algn="ctr"/>
            <a:r>
              <a:rPr lang="en-US" sz="1013" dirty="0"/>
              <a:t>M. </a:t>
            </a:r>
            <a:r>
              <a:rPr lang="en-US" sz="1013" dirty="0" err="1"/>
              <a:t>Giovannozzi</a:t>
            </a:r>
            <a:r>
              <a:rPr lang="en-US" sz="1013" dirty="0"/>
              <a:t>, G. Perez Segurana, T. Risselada, E. Todesco</a:t>
            </a:r>
            <a:endParaRPr lang="en-GB" sz="1013" dirty="0"/>
          </a:p>
        </p:txBody>
      </p:sp>
      <p:sp>
        <p:nvSpPr>
          <p:cNvPr id="2" name="Slide Number Placeholder 1">
            <a:extLst>
              <a:ext uri="{FF2B5EF4-FFF2-40B4-BE49-F238E27FC236}">
                <a16:creationId xmlns:a16="http://schemas.microsoft.com/office/drawing/2014/main" id="{8D7A1E58-66F4-CFBA-93C4-3ECF2DAAEAF0}"/>
              </a:ext>
            </a:extLst>
          </p:cNvPr>
          <p:cNvSpPr>
            <a:spLocks noGrp="1"/>
          </p:cNvSpPr>
          <p:nvPr>
            <p:ph type="sldNum" sz="quarter" idx="10"/>
          </p:nvPr>
        </p:nvSpPr>
        <p:spPr/>
        <p:txBody>
          <a:bodyPr/>
          <a:lstStyle/>
          <a:p>
            <a:fld id="{88A1DFE4-5FC5-43BD-BB7E-75EAD82B965F}" type="slidenum">
              <a:rPr lang="en-US" noProof="0" smtClean="0"/>
              <a:pPr/>
              <a:t>38</a:t>
            </a:fld>
            <a:endParaRPr lang="en-US" noProof="0" dirty="0"/>
          </a:p>
        </p:txBody>
      </p:sp>
    </p:spTree>
    <p:extLst>
      <p:ext uri="{BB962C8B-B14F-4D97-AF65-F5344CB8AC3E}">
        <p14:creationId xmlns:p14="http://schemas.microsoft.com/office/powerpoint/2010/main" val="160228579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52EE-B355-8544-D886-F776977B21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F3F907-B9FC-607F-D825-4E4E3B3885CE}"/>
              </a:ext>
            </a:extLst>
          </p:cNvPr>
          <p:cNvSpPr>
            <a:spLocks noGrp="1"/>
          </p:cNvSpPr>
          <p:nvPr>
            <p:ph type="sldNum" sz="quarter" idx="10"/>
          </p:nvPr>
        </p:nvSpPr>
        <p:spPr/>
        <p:txBody>
          <a:bodyPr/>
          <a:lstStyle/>
          <a:p>
            <a:pPr defTabSz="685783">
              <a:defRPr/>
            </a:pPr>
            <a:fld id="{88A1DFE4-5FC5-43BD-BB7E-75EAD82B965F}" type="slidenum">
              <a:rPr lang="en-US">
                <a:solidFill>
                  <a:srgbClr val="FFFFFF"/>
                </a:solidFill>
                <a:latin typeface="Arial"/>
              </a:rPr>
              <a:pPr defTabSz="685783">
                <a:defRPr/>
              </a:pPr>
              <a:t>39</a:t>
            </a:fld>
            <a:endParaRPr lang="en-US" dirty="0">
              <a:solidFill>
                <a:srgbClr val="FFFFFF"/>
              </a:solidFill>
              <a:latin typeface="Arial"/>
            </a:endParaRPr>
          </a:p>
        </p:txBody>
      </p:sp>
      <p:sp>
        <p:nvSpPr>
          <p:cNvPr id="4" name="Titel 4">
            <a:extLst>
              <a:ext uri="{FF2B5EF4-FFF2-40B4-BE49-F238E27FC236}">
                <a16:creationId xmlns:a16="http://schemas.microsoft.com/office/drawing/2014/main" id="{5377E428-CD35-26C5-3E8A-2A861323548E}"/>
              </a:ext>
            </a:extLst>
          </p:cNvPr>
          <p:cNvSpPr txBox="1">
            <a:spLocks/>
          </p:cNvSpPr>
          <p:nvPr/>
        </p:nvSpPr>
        <p:spPr>
          <a:xfrm>
            <a:off x="159742" y="400139"/>
            <a:ext cx="8927363" cy="804066"/>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defTabSz="514350">
              <a:lnSpc>
                <a:spcPts val="2250"/>
              </a:lnSpc>
            </a:pPr>
            <a:r>
              <a:rPr lang="en-US" sz="2800" dirty="0">
                <a:solidFill>
                  <a:srgbClr val="0F124A"/>
                </a:solidFill>
                <a:latin typeface="Arial"/>
              </a:rPr>
              <a:t>FCC-hh High-Field Magnet Nb</a:t>
            </a:r>
            <a:r>
              <a:rPr lang="en-US" sz="2800" baseline="-25000" dirty="0">
                <a:solidFill>
                  <a:srgbClr val="0F124A"/>
                </a:solidFill>
                <a:latin typeface="Arial"/>
              </a:rPr>
              <a:t>3</a:t>
            </a:r>
            <a:r>
              <a:rPr lang="en-US" sz="2800" dirty="0">
                <a:solidFill>
                  <a:srgbClr val="0F124A"/>
                </a:solidFill>
                <a:latin typeface="Arial"/>
              </a:rPr>
              <a:t>Sn and HTS R&amp;D</a:t>
            </a:r>
          </a:p>
        </p:txBody>
      </p:sp>
      <p:grpSp>
        <p:nvGrpSpPr>
          <p:cNvPr id="7" name="Group 6">
            <a:extLst>
              <a:ext uri="{FF2B5EF4-FFF2-40B4-BE49-F238E27FC236}">
                <a16:creationId xmlns:a16="http://schemas.microsoft.com/office/drawing/2014/main" id="{F193661B-E928-4F66-7C25-4642C6079FA8}"/>
              </a:ext>
            </a:extLst>
          </p:cNvPr>
          <p:cNvGrpSpPr>
            <a:grpSpLocks noChangeAspect="1"/>
          </p:cNvGrpSpPr>
          <p:nvPr/>
        </p:nvGrpSpPr>
        <p:grpSpPr>
          <a:xfrm>
            <a:off x="159742" y="1794162"/>
            <a:ext cx="3414399" cy="3284011"/>
            <a:chOff x="235938" y="1060069"/>
            <a:chExt cx="4192046" cy="4031961"/>
          </a:xfrm>
        </p:grpSpPr>
        <p:pic>
          <p:nvPicPr>
            <p:cNvPr id="5" name="Picture 4" descr="A blue circle with red and white circles&#10;&#10;AI-generated content may be incorrect.">
              <a:extLst>
                <a:ext uri="{FF2B5EF4-FFF2-40B4-BE49-F238E27FC236}">
                  <a16:creationId xmlns:a16="http://schemas.microsoft.com/office/drawing/2014/main" id="{40795C82-3EC1-C8FC-FB34-DBC6DD801D61}"/>
                </a:ext>
              </a:extLst>
            </p:cNvPr>
            <p:cNvPicPr>
              <a:picLocks noChangeAspect="1"/>
            </p:cNvPicPr>
            <p:nvPr/>
          </p:nvPicPr>
          <p:blipFill>
            <a:blip r:embed="rId3" cstate="screen">
              <a:extLst>
                <a:ext uri="{28A0092B-C50C-407E-A947-70E740481C1C}">
                  <a14:useLocalDpi xmlns:a14="http://schemas.microsoft.com/office/drawing/2010/main"/>
                </a:ext>
              </a:extLst>
            </a:blip>
            <a:srcRect r="49192"/>
            <a:stretch/>
          </p:blipFill>
          <p:spPr>
            <a:xfrm>
              <a:off x="867721" y="1060069"/>
              <a:ext cx="2831075" cy="1434816"/>
            </a:xfrm>
            <a:prstGeom prst="rect">
              <a:avLst/>
            </a:prstGeom>
            <a:noFill/>
          </p:spPr>
        </p:pic>
        <p:pic>
          <p:nvPicPr>
            <p:cNvPr id="6" name="Picture 5">
              <a:extLst>
                <a:ext uri="{FF2B5EF4-FFF2-40B4-BE49-F238E27FC236}">
                  <a16:creationId xmlns:a16="http://schemas.microsoft.com/office/drawing/2014/main" id="{4628398E-41C1-BD38-D162-3669E44513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4128" y="2495374"/>
              <a:ext cx="478993" cy="478993"/>
            </a:xfrm>
            <a:prstGeom prst="rect">
              <a:avLst/>
            </a:prstGeom>
          </p:spPr>
        </p:pic>
        <p:pic>
          <p:nvPicPr>
            <p:cNvPr id="11" name="Picture 10">
              <a:extLst>
                <a:ext uri="{FF2B5EF4-FFF2-40B4-BE49-F238E27FC236}">
                  <a16:creationId xmlns:a16="http://schemas.microsoft.com/office/drawing/2014/main" id="{4C6B3A84-658B-036A-E40D-18322B3139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1458" y="2515831"/>
              <a:ext cx="730687" cy="458535"/>
            </a:xfrm>
            <a:prstGeom prst="rect">
              <a:avLst/>
            </a:prstGeom>
          </p:spPr>
        </p:pic>
        <p:pic>
          <p:nvPicPr>
            <p:cNvPr id="12" name="Picture 11">
              <a:extLst>
                <a:ext uri="{FF2B5EF4-FFF2-40B4-BE49-F238E27FC236}">
                  <a16:creationId xmlns:a16="http://schemas.microsoft.com/office/drawing/2014/main" id="{96735D54-E1AF-496D-005E-CD1D5AD600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9781" y="2505426"/>
              <a:ext cx="478993" cy="478993"/>
            </a:xfrm>
            <a:prstGeom prst="rect">
              <a:avLst/>
            </a:prstGeom>
          </p:spPr>
        </p:pic>
        <p:pic>
          <p:nvPicPr>
            <p:cNvPr id="13" name="Picture 12" descr="A red square with white text&#10;&#10;Description automatically generated">
              <a:extLst>
                <a:ext uri="{FF2B5EF4-FFF2-40B4-BE49-F238E27FC236}">
                  <a16:creationId xmlns:a16="http://schemas.microsoft.com/office/drawing/2014/main" id="{F0D79E32-B9C1-5BC0-F0FB-7CB89BA3251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55014" y="4481369"/>
              <a:ext cx="567570" cy="565579"/>
            </a:xfrm>
            <a:prstGeom prst="rect">
              <a:avLst/>
            </a:prstGeom>
          </p:spPr>
        </p:pic>
        <p:pic>
          <p:nvPicPr>
            <p:cNvPr id="15" name="Graphic 14">
              <a:extLst>
                <a:ext uri="{FF2B5EF4-FFF2-40B4-BE49-F238E27FC236}">
                  <a16:creationId xmlns:a16="http://schemas.microsoft.com/office/drawing/2014/main" id="{DC1CDD7D-A109-3C9E-68D0-045E31A6E2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9107" y="4584407"/>
              <a:ext cx="868797" cy="359502"/>
            </a:xfrm>
            <a:prstGeom prst="rect">
              <a:avLst/>
            </a:prstGeom>
          </p:spPr>
        </p:pic>
        <p:pic>
          <p:nvPicPr>
            <p:cNvPr id="17" name="Picture 16">
              <a:extLst>
                <a:ext uri="{FF2B5EF4-FFF2-40B4-BE49-F238E27FC236}">
                  <a16:creationId xmlns:a16="http://schemas.microsoft.com/office/drawing/2014/main" id="{36783A99-EF84-65FA-172A-C2756BBBE4D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96596" y="4495936"/>
              <a:ext cx="1173559" cy="596094"/>
            </a:xfrm>
            <a:prstGeom prst="rect">
              <a:avLst/>
            </a:prstGeom>
          </p:spPr>
        </p:pic>
        <p:grpSp>
          <p:nvGrpSpPr>
            <p:cNvPr id="19" name="Group 18">
              <a:extLst>
                <a:ext uri="{FF2B5EF4-FFF2-40B4-BE49-F238E27FC236}">
                  <a16:creationId xmlns:a16="http://schemas.microsoft.com/office/drawing/2014/main" id="{BE64A372-E9D5-8384-396A-7CF1961D369F}"/>
                </a:ext>
              </a:extLst>
            </p:cNvPr>
            <p:cNvGrpSpPr/>
            <p:nvPr/>
          </p:nvGrpSpPr>
          <p:grpSpPr>
            <a:xfrm>
              <a:off x="3017312" y="3156625"/>
              <a:ext cx="1410672" cy="1401812"/>
              <a:chOff x="5616200" y="1229323"/>
              <a:chExt cx="1410672" cy="1401812"/>
            </a:xfrm>
          </p:grpSpPr>
          <p:pic>
            <p:nvPicPr>
              <p:cNvPr id="22" name="Picture 21" descr="DAISY_ASC24_CrossSection_V2.jpg">
                <a:extLst>
                  <a:ext uri="{FF2B5EF4-FFF2-40B4-BE49-F238E27FC236}">
                    <a16:creationId xmlns:a16="http://schemas.microsoft.com/office/drawing/2014/main" id="{96C67637-0E1B-7195-15FA-F13BA568B49A}"/>
                  </a:ext>
                </a:extLst>
              </p:cNvPr>
              <p:cNvPicPr>
                <a:picLocks noChangeAspect="1"/>
              </p:cNvPicPr>
              <p:nvPr/>
            </p:nvPicPr>
            <p:blipFill>
              <a:blip r:embed="rId10" cstate="screen">
                <a:extLst>
                  <a:ext uri="{BEBA8EAE-BF5A-486C-A8C5-ECC9F3942E4B}">
                    <a14:imgProps xmlns:a14="http://schemas.microsoft.com/office/drawing/2010/main">
                      <a14:imgLayer r:embed="rId11">
                        <a14:imgEffect>
                          <a14:backgroundRemoval t="4636" b="97351" l="2640" r="97030">
                            <a14:foregroundMark x1="47525" y1="5960" x2="22442" y2="14570"/>
                            <a14:foregroundMark x1="22442" y1="14570" x2="5941" y2="37086"/>
                            <a14:foregroundMark x1="5941" y1="37086" x2="5281" y2="64238"/>
                            <a14:foregroundMark x1="5281" y1="64238" x2="21782" y2="87417"/>
                            <a14:foregroundMark x1="21782" y1="87417" x2="47525" y2="94371"/>
                            <a14:foregroundMark x1="47525" y1="94371" x2="74917" y2="89073"/>
                            <a14:foregroundMark x1="74917" y1="89073" x2="90759" y2="63907"/>
                            <a14:foregroundMark x1="90759" y1="63907" x2="95380" y2="36755"/>
                            <a14:foregroundMark x1="95380" y1="36755" x2="79538" y2="15894"/>
                            <a14:foregroundMark x1="79538" y1="15894" x2="56106" y2="4636"/>
                            <a14:foregroundMark x1="56106" y1="4636" x2="40924" y2="4636"/>
                            <a14:foregroundMark x1="3630" y1="36093" x2="3630" y2="62914"/>
                            <a14:foregroundMark x1="3630" y1="62914" x2="7591" y2="33444"/>
                            <a14:foregroundMark x1="7591" y1="33444" x2="3630" y2="60596"/>
                            <a14:foregroundMark x1="3630" y1="60596" x2="5281" y2="70199"/>
                            <a14:foregroundMark x1="30693" y1="96026" x2="57756" y2="95033"/>
                            <a14:foregroundMark x1="57756" y1="95033" x2="31023" y2="92384"/>
                            <a14:foregroundMark x1="31023" y1="92384" x2="59736" y2="98013"/>
                            <a14:foregroundMark x1="59736" y1="98013" x2="67987" y2="93709"/>
                            <a14:foregroundMark x1="92739" y1="63907" x2="91419" y2="37086"/>
                            <a14:foregroundMark x1="91419" y1="37086" x2="95710" y2="64238"/>
                            <a14:foregroundMark x1="95710" y1="64238" x2="94389" y2="38411"/>
                            <a14:foregroundMark x1="94389" y1="38411" x2="91419" y2="31126"/>
                            <a14:foregroundMark x1="95710" y1="45364" x2="97030" y2="62914"/>
                          </a14:backgroundRemoval>
                        </a14:imgEffect>
                      </a14:imgLayer>
                    </a14:imgProps>
                  </a:ext>
                  <a:ext uri="{28A0092B-C50C-407E-A947-70E740481C1C}">
                    <a14:useLocalDpi xmlns:a14="http://schemas.microsoft.com/office/drawing/2010/main"/>
                  </a:ext>
                </a:extLst>
              </a:blip>
              <a:stretch>
                <a:fillRect/>
              </a:stretch>
            </p:blipFill>
            <p:spPr>
              <a:xfrm>
                <a:off x="5616200" y="1229323"/>
                <a:ext cx="1410672" cy="1401812"/>
              </a:xfrm>
              <a:prstGeom prst="rect">
                <a:avLst/>
              </a:prstGeom>
            </p:spPr>
          </p:pic>
          <p:sp>
            <p:nvSpPr>
              <p:cNvPr id="28" name="Oval 27">
                <a:extLst>
                  <a:ext uri="{FF2B5EF4-FFF2-40B4-BE49-F238E27FC236}">
                    <a16:creationId xmlns:a16="http://schemas.microsoft.com/office/drawing/2014/main" id="{B8EF6AD5-647F-4F18-51CB-537D7CBC4A30}"/>
                  </a:ext>
                </a:extLst>
              </p:cNvPr>
              <p:cNvSpPr/>
              <p:nvPr/>
            </p:nvSpPr>
            <p:spPr>
              <a:xfrm>
                <a:off x="5668435" y="1290912"/>
                <a:ext cx="1289568" cy="1289568"/>
              </a:xfrm>
              <a:prstGeom prst="ellipse">
                <a:avLst/>
              </a:prstGeom>
              <a:noFill/>
              <a:ln w="120650">
                <a:solidFill>
                  <a:srgbClr val="A5A5A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800">
                  <a:solidFill>
                    <a:srgbClr val="FFFFFF"/>
                  </a:solidFill>
                  <a:latin typeface="Arial"/>
                </a:endParaRPr>
              </a:p>
            </p:txBody>
          </p:sp>
        </p:grpSp>
        <p:pic>
          <p:nvPicPr>
            <p:cNvPr id="30" name="Picture 29" descr="A blue circle with red and white circles&#10;&#10;AI-generated content may be incorrect.">
              <a:extLst>
                <a:ext uri="{FF2B5EF4-FFF2-40B4-BE49-F238E27FC236}">
                  <a16:creationId xmlns:a16="http://schemas.microsoft.com/office/drawing/2014/main" id="{4732144F-C6B5-5307-9791-D48D28781AD1}"/>
                </a:ext>
              </a:extLst>
            </p:cNvPr>
            <p:cNvPicPr>
              <a:picLocks noChangeAspect="1"/>
            </p:cNvPicPr>
            <p:nvPr/>
          </p:nvPicPr>
          <p:blipFill>
            <a:blip r:embed="rId3" cstate="screen">
              <a:extLst>
                <a:ext uri="{28A0092B-C50C-407E-A947-70E740481C1C}">
                  <a14:useLocalDpi xmlns:a14="http://schemas.microsoft.com/office/drawing/2010/main"/>
                </a:ext>
              </a:extLst>
            </a:blip>
            <a:srcRect l="50671"/>
            <a:stretch/>
          </p:blipFill>
          <p:spPr>
            <a:xfrm>
              <a:off x="235938" y="3125766"/>
              <a:ext cx="2748660" cy="1434816"/>
            </a:xfrm>
            <a:prstGeom prst="rect">
              <a:avLst/>
            </a:prstGeom>
            <a:noFill/>
          </p:spPr>
        </p:pic>
      </p:grpSp>
      <p:sp>
        <p:nvSpPr>
          <p:cNvPr id="31" name="TextBox 30">
            <a:extLst>
              <a:ext uri="{FF2B5EF4-FFF2-40B4-BE49-F238E27FC236}">
                <a16:creationId xmlns:a16="http://schemas.microsoft.com/office/drawing/2014/main" id="{E013C397-1148-2F9D-13EC-CAB583525AE5}"/>
              </a:ext>
            </a:extLst>
          </p:cNvPr>
          <p:cNvSpPr txBox="1"/>
          <p:nvPr/>
        </p:nvSpPr>
        <p:spPr>
          <a:xfrm>
            <a:off x="130692" y="802173"/>
            <a:ext cx="3603109" cy="1066959"/>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latin typeface="Arial"/>
              </a:rPr>
              <a:t>Nb</a:t>
            </a:r>
            <a:r>
              <a:rPr lang="en-US" sz="1600" b="1" baseline="-25000" dirty="0">
                <a:solidFill>
                  <a:srgbClr val="0F124A">
                    <a:lumMod val="90000"/>
                    <a:lumOff val="10000"/>
                  </a:srgbClr>
                </a:solidFill>
                <a:latin typeface="Arial"/>
              </a:rPr>
              <a:t>3</a:t>
            </a:r>
            <a:r>
              <a:rPr lang="en-US" sz="1600" b="1" dirty="0">
                <a:solidFill>
                  <a:srgbClr val="0F124A">
                    <a:lumMod val="90000"/>
                    <a:lumOff val="10000"/>
                  </a:srgbClr>
                </a:solidFill>
                <a:latin typeface="Arial"/>
              </a:rPr>
              <a:t>Sn: </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12- and 14-T short demonstrators</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Different coil geometries             </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tests scheduled for 2026</a:t>
            </a:r>
          </a:p>
        </p:txBody>
      </p:sp>
      <p:pic>
        <p:nvPicPr>
          <p:cNvPr id="47" name="Picture 46">
            <a:extLst>
              <a:ext uri="{FF2B5EF4-FFF2-40B4-BE49-F238E27FC236}">
                <a16:creationId xmlns:a16="http://schemas.microsoft.com/office/drawing/2014/main" id="{6E4822FB-7784-0D0A-E225-AD51DF132B5D}"/>
              </a:ext>
            </a:extLst>
          </p:cNvPr>
          <p:cNvPicPr>
            <a:picLocks noChangeAspect="1"/>
          </p:cNvPicPr>
          <p:nvPr/>
        </p:nvPicPr>
        <p:blipFill>
          <a:blip r:embed="rId12"/>
          <a:stretch>
            <a:fillRect/>
          </a:stretch>
        </p:blipFill>
        <p:spPr>
          <a:xfrm>
            <a:off x="4041671" y="1533763"/>
            <a:ext cx="4865486" cy="3109802"/>
          </a:xfrm>
          <a:prstGeom prst="rect">
            <a:avLst/>
          </a:prstGeom>
        </p:spPr>
      </p:pic>
      <p:sp>
        <p:nvSpPr>
          <p:cNvPr id="10" name="TextBox 9">
            <a:extLst>
              <a:ext uri="{FF2B5EF4-FFF2-40B4-BE49-F238E27FC236}">
                <a16:creationId xmlns:a16="http://schemas.microsoft.com/office/drawing/2014/main" id="{1598A87B-C90F-3529-F515-01F2800617D1}"/>
              </a:ext>
            </a:extLst>
          </p:cNvPr>
          <p:cNvSpPr txBox="1"/>
          <p:nvPr/>
        </p:nvSpPr>
        <p:spPr>
          <a:xfrm>
            <a:off x="7394803" y="862854"/>
            <a:ext cx="1749197" cy="253916"/>
          </a:xfrm>
          <a:prstGeom prst="rect">
            <a:avLst/>
          </a:prstGeom>
          <a:solidFill>
            <a:schemeClr val="accent2">
              <a:lumMod val="20000"/>
              <a:lumOff val="80000"/>
            </a:schemeClr>
          </a:solidFill>
        </p:spPr>
        <p:txBody>
          <a:bodyPr wrap="none" rtlCol="0">
            <a:spAutoFit/>
          </a:bodyPr>
          <a:lstStyle/>
          <a:p>
            <a:pPr defTabSz="685800">
              <a:defRPr/>
            </a:pPr>
            <a:r>
              <a:rPr lang="en-US" sz="1050" dirty="0">
                <a:solidFill>
                  <a:srgbClr val="0F124A"/>
                </a:solidFill>
                <a:latin typeface="Arial"/>
              </a:rPr>
              <a:t>B. Auchmann, E. Todesco</a:t>
            </a:r>
            <a:endParaRPr lang="en-GB" sz="1050" dirty="0">
              <a:solidFill>
                <a:srgbClr val="0F124A"/>
              </a:solidFill>
              <a:latin typeface="Arial"/>
            </a:endParaRPr>
          </a:p>
        </p:txBody>
      </p:sp>
      <p:sp>
        <p:nvSpPr>
          <p:cNvPr id="3" name="TextBox 2">
            <a:extLst>
              <a:ext uri="{FF2B5EF4-FFF2-40B4-BE49-F238E27FC236}">
                <a16:creationId xmlns:a16="http://schemas.microsoft.com/office/drawing/2014/main" id="{17891FAB-38E9-9E99-4A9B-CAA7E7BFCA7D}"/>
              </a:ext>
            </a:extLst>
          </p:cNvPr>
          <p:cNvSpPr txBox="1"/>
          <p:nvPr/>
        </p:nvSpPr>
        <p:spPr>
          <a:xfrm>
            <a:off x="4231464" y="4722610"/>
            <a:ext cx="4682013" cy="335989"/>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highlight>
                  <a:srgbClr val="FFFF00"/>
                </a:highlight>
                <a:latin typeface="Arial"/>
              </a:rPr>
              <a:t>Down selection of technology by 2035-2040</a:t>
            </a:r>
            <a:endParaRPr lang="en-US" sz="1600" dirty="0">
              <a:solidFill>
                <a:srgbClr val="0F124A">
                  <a:lumMod val="90000"/>
                  <a:lumOff val="10000"/>
                </a:srgbClr>
              </a:solidFill>
              <a:highlight>
                <a:srgbClr val="FFFF00"/>
              </a:highlight>
              <a:latin typeface="Arial"/>
            </a:endParaRPr>
          </a:p>
        </p:txBody>
      </p:sp>
      <p:sp>
        <p:nvSpPr>
          <p:cNvPr id="8" name="TextBox 7">
            <a:extLst>
              <a:ext uri="{FF2B5EF4-FFF2-40B4-BE49-F238E27FC236}">
                <a16:creationId xmlns:a16="http://schemas.microsoft.com/office/drawing/2014/main" id="{CFBA5D23-495F-BB3F-1468-58A3C312EA66}"/>
              </a:ext>
            </a:extLst>
          </p:cNvPr>
          <p:cNvSpPr txBox="1"/>
          <p:nvPr/>
        </p:nvSpPr>
        <p:spPr>
          <a:xfrm>
            <a:off x="3869266" y="852974"/>
            <a:ext cx="3512482" cy="823302"/>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latin typeface="Arial"/>
              </a:rPr>
              <a:t>HTS </a:t>
            </a:r>
            <a:r>
              <a:rPr lang="en-US" sz="1600" dirty="0">
                <a:solidFill>
                  <a:srgbClr val="0F124A">
                    <a:lumMod val="90000"/>
                    <a:lumOff val="10000"/>
                  </a:srgbClr>
                </a:solidFill>
                <a:latin typeface="Arial"/>
              </a:rPr>
              <a:t>R&amp;D in various domains:</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REBCO and IBS Conductor R&amp;D</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Racetrack coil developments</a:t>
            </a:r>
          </a:p>
        </p:txBody>
      </p:sp>
    </p:spTree>
    <p:extLst>
      <p:ext uri="{BB962C8B-B14F-4D97-AF65-F5344CB8AC3E}">
        <p14:creationId xmlns:p14="http://schemas.microsoft.com/office/powerpoint/2010/main" val="320770879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F9E5C-5061-75B8-B818-95FC4F6E9E86}"/>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793A4AB-212F-8F2A-298A-42CE750B95BA}"/>
              </a:ext>
            </a:extLst>
          </p:cNvPr>
          <p:cNvSpPr>
            <a:spLocks noGrp="1"/>
          </p:cNvSpPr>
          <p:nvPr>
            <p:ph type="title"/>
          </p:nvPr>
        </p:nvSpPr>
        <p:spPr>
          <a:xfrm>
            <a:off x="663119" y="-610299"/>
            <a:ext cx="6843377" cy="402033"/>
          </a:xfrm>
        </p:spPr>
        <p:txBody>
          <a:bodyPr>
            <a:normAutofit fontScale="90000"/>
          </a:bodyPr>
          <a:lstStyle/>
          <a:p>
            <a:r>
              <a:rPr lang="en-US" dirty="0"/>
              <a:t>Start and evolution of FCC</a:t>
            </a:r>
          </a:p>
        </p:txBody>
      </p:sp>
      <p:sp>
        <p:nvSpPr>
          <p:cNvPr id="2" name="Content Placeholder 2">
            <a:extLst>
              <a:ext uri="{FF2B5EF4-FFF2-40B4-BE49-F238E27FC236}">
                <a16:creationId xmlns:a16="http://schemas.microsoft.com/office/drawing/2014/main" id="{F51658DE-3130-6E23-99A2-B1F1266CECCB}"/>
              </a:ext>
            </a:extLst>
          </p:cNvPr>
          <p:cNvSpPr txBox="1">
            <a:spLocks/>
          </p:cNvSpPr>
          <p:nvPr/>
        </p:nvSpPr>
        <p:spPr>
          <a:xfrm>
            <a:off x="202306" y="1432086"/>
            <a:ext cx="8739389" cy="353513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a:spcBef>
                <a:spcPts val="1350"/>
              </a:spcBef>
              <a:spcAft>
                <a:spcPts val="300"/>
              </a:spcAft>
              <a:defRPr/>
            </a:pPr>
            <a:r>
              <a:rPr lang="en-GB" altLang="en-GB" sz="1500" dirty="0">
                <a:solidFill>
                  <a:srgbClr val="0033A0"/>
                </a:solidFill>
                <a:latin typeface="Arial"/>
              </a:rPr>
              <a:t>FCC Collaboration delivered 4 volumes Conceptual Design Reports as input to ESPPU 2019/20</a:t>
            </a:r>
          </a:p>
        </p:txBody>
      </p:sp>
      <p:sp>
        <p:nvSpPr>
          <p:cNvPr id="3" name="TextBox 2">
            <a:extLst>
              <a:ext uri="{FF2B5EF4-FFF2-40B4-BE49-F238E27FC236}">
                <a16:creationId xmlns:a16="http://schemas.microsoft.com/office/drawing/2014/main" id="{6AB8FB32-F77E-980F-8B50-04EC9864909F}"/>
              </a:ext>
            </a:extLst>
          </p:cNvPr>
          <p:cNvSpPr txBox="1"/>
          <p:nvPr/>
        </p:nvSpPr>
        <p:spPr>
          <a:xfrm>
            <a:off x="4455886" y="1750634"/>
            <a:ext cx="4703682" cy="1315745"/>
          </a:xfrm>
          <a:prstGeom prst="rect">
            <a:avLst/>
          </a:prstGeom>
          <a:noFill/>
        </p:spPr>
        <p:txBody>
          <a:bodyPr wrap="square">
            <a:spAutoFit/>
          </a:bodyPr>
          <a:lstStyle/>
          <a:p>
            <a:pPr marL="336042" lvl="1" defTabSz="685800">
              <a:spcBef>
                <a:spcPts val="900"/>
              </a:spcBef>
              <a:buClr>
                <a:srgbClr val="0C377B"/>
              </a:buClr>
              <a:buSzPct val="90000"/>
              <a:defRPr/>
            </a:pPr>
            <a:r>
              <a:rPr lang="en-US" sz="1200" b="1" dirty="0">
                <a:solidFill>
                  <a:srgbClr val="0C377B"/>
                </a:solidFill>
                <a:latin typeface="Arial"/>
              </a:rPr>
              <a:t>Vol 1 Physics, Vol 2 FCC-ee, Vol 3 FCC-hh, Vol 4 HE-LHC</a:t>
            </a:r>
          </a:p>
          <a:p>
            <a:pPr marL="336042" lvl="1" defTabSz="685800">
              <a:spcBef>
                <a:spcPts val="900"/>
              </a:spcBef>
              <a:buClr>
                <a:srgbClr val="0C377B"/>
              </a:buClr>
              <a:buSzPct val="90000"/>
              <a:defRPr/>
            </a:pPr>
            <a:r>
              <a:rPr lang="en-US" sz="1200" dirty="0">
                <a:solidFill>
                  <a:srgbClr val="0C377B"/>
                </a:solidFill>
                <a:latin typeface="Arial"/>
              </a:rPr>
              <a:t>CDRs published in </a:t>
            </a:r>
            <a:r>
              <a:rPr lang="fr-FR" sz="1200" b="1" spc="-1" dirty="0">
                <a:solidFill>
                  <a:srgbClr val="0C377B"/>
                </a:solidFill>
                <a:uFill>
                  <a:solidFill>
                    <a:srgbClr val="FFFFFF"/>
                  </a:solidFill>
                </a:uFill>
                <a:latin typeface="Tahoma"/>
              </a:rPr>
              <a:t>European Physical Journal C (Vol 1) and ST (Vol 2 – 4) </a:t>
            </a:r>
          </a:p>
          <a:p>
            <a:pPr marL="336042" lvl="1" defTabSz="685800">
              <a:spcBef>
                <a:spcPts val="900"/>
              </a:spcBef>
              <a:buClr>
                <a:srgbClr val="0C377B"/>
              </a:buClr>
              <a:buSzPct val="90000"/>
              <a:defRPr/>
            </a:pPr>
            <a:r>
              <a:rPr lang="en-US" sz="1050" dirty="0">
                <a:solidFill>
                  <a:sysClr val="windowText" lastClr="000000"/>
                </a:solidFill>
                <a:latin typeface="Arial"/>
                <a:hlinkClick r:id="rId2"/>
              </a:rPr>
              <a:t>EPJ C 79, 6 (2019) 474</a:t>
            </a:r>
            <a:r>
              <a:rPr lang="en-US" sz="1050" dirty="0">
                <a:solidFill>
                  <a:sysClr val="windowText" lastClr="000000"/>
                </a:solidFill>
                <a:latin typeface="Arial"/>
              </a:rPr>
              <a:t> ,  </a:t>
            </a:r>
            <a:r>
              <a:rPr lang="en-US" sz="1050" dirty="0">
                <a:solidFill>
                  <a:sysClr val="windowText" lastClr="000000"/>
                </a:solidFill>
                <a:latin typeface="Arial"/>
                <a:hlinkClick r:id="rId3"/>
              </a:rPr>
              <a:t>EPJ ST 228, 2 (2019) 261-623 </a:t>
            </a:r>
            <a:r>
              <a:rPr lang="en-US" sz="1050" dirty="0">
                <a:solidFill>
                  <a:sysClr val="windowText" lastClr="000000"/>
                </a:solidFill>
                <a:latin typeface="Arial"/>
              </a:rPr>
              <a:t>,              </a:t>
            </a:r>
          </a:p>
          <a:p>
            <a:pPr marL="336042" lvl="1" defTabSz="685800">
              <a:spcBef>
                <a:spcPts val="900"/>
              </a:spcBef>
              <a:buClr>
                <a:srgbClr val="0C377B"/>
              </a:buClr>
              <a:buSzPct val="90000"/>
              <a:defRPr/>
            </a:pPr>
            <a:r>
              <a:rPr lang="en-US" sz="1050" dirty="0">
                <a:solidFill>
                  <a:sysClr val="windowText" lastClr="000000"/>
                </a:solidFill>
                <a:latin typeface="Arial"/>
                <a:hlinkClick r:id="rId4"/>
              </a:rPr>
              <a:t>EPJ ST 228, 4 (2019) 755-1107</a:t>
            </a:r>
            <a:r>
              <a:rPr lang="en-US" sz="1050" dirty="0">
                <a:solidFill>
                  <a:sysClr val="windowText" lastClr="000000"/>
                </a:solidFill>
                <a:latin typeface="Arial"/>
              </a:rPr>
              <a:t> , </a:t>
            </a:r>
            <a:r>
              <a:rPr lang="en-US" sz="1050" dirty="0">
                <a:solidFill>
                  <a:sysClr val="windowText" lastClr="000000"/>
                </a:solidFill>
                <a:latin typeface="Arial"/>
                <a:hlinkClick r:id="rId5"/>
              </a:rPr>
              <a:t>EPJ ST 228, 5 (2019) 1109-1382</a:t>
            </a:r>
            <a:r>
              <a:rPr lang="en-US" sz="1050" dirty="0">
                <a:solidFill>
                  <a:sysClr val="windowText" lastClr="000000"/>
                </a:solidFill>
                <a:latin typeface="Arial"/>
              </a:rPr>
              <a:t> </a:t>
            </a:r>
          </a:p>
        </p:txBody>
      </p:sp>
      <p:pic>
        <p:nvPicPr>
          <p:cNvPr id="4" name="Picture 3">
            <a:extLst>
              <a:ext uri="{FF2B5EF4-FFF2-40B4-BE49-F238E27FC236}">
                <a16:creationId xmlns:a16="http://schemas.microsoft.com/office/drawing/2014/main" id="{D966C205-008B-57AD-AA3C-2125E00954FD}"/>
              </a:ext>
            </a:extLst>
          </p:cNvPr>
          <p:cNvPicPr>
            <a:picLocks noChangeAspect="1"/>
          </p:cNvPicPr>
          <p:nvPr/>
        </p:nvPicPr>
        <p:blipFill>
          <a:blip r:embed="rId6"/>
          <a:stretch>
            <a:fillRect/>
          </a:stretch>
        </p:blipFill>
        <p:spPr>
          <a:xfrm>
            <a:off x="2544935" y="1692579"/>
            <a:ext cx="1089295" cy="1598144"/>
          </a:xfrm>
          <a:prstGeom prst="rect">
            <a:avLst/>
          </a:prstGeom>
        </p:spPr>
      </p:pic>
      <p:pic>
        <p:nvPicPr>
          <p:cNvPr id="6" name="Picture 5">
            <a:extLst>
              <a:ext uri="{FF2B5EF4-FFF2-40B4-BE49-F238E27FC236}">
                <a16:creationId xmlns:a16="http://schemas.microsoft.com/office/drawing/2014/main" id="{AEAE32BA-201F-5B0B-996B-5093CBBC4E20}"/>
              </a:ext>
            </a:extLst>
          </p:cNvPr>
          <p:cNvPicPr>
            <a:picLocks noChangeAspect="1"/>
          </p:cNvPicPr>
          <p:nvPr/>
        </p:nvPicPr>
        <p:blipFill>
          <a:blip r:embed="rId7"/>
          <a:stretch>
            <a:fillRect/>
          </a:stretch>
        </p:blipFill>
        <p:spPr>
          <a:xfrm>
            <a:off x="3663627" y="1694850"/>
            <a:ext cx="1068123" cy="1595872"/>
          </a:xfrm>
          <a:prstGeom prst="rect">
            <a:avLst/>
          </a:prstGeom>
        </p:spPr>
      </p:pic>
      <p:pic>
        <p:nvPicPr>
          <p:cNvPr id="7" name="Picture 6">
            <a:extLst>
              <a:ext uri="{FF2B5EF4-FFF2-40B4-BE49-F238E27FC236}">
                <a16:creationId xmlns:a16="http://schemas.microsoft.com/office/drawing/2014/main" id="{02F44D81-1976-EA6E-BAFD-DBEF7D33F26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926"/>
          <a:stretch/>
        </p:blipFill>
        <p:spPr>
          <a:xfrm>
            <a:off x="1431458" y="1743363"/>
            <a:ext cx="1084079" cy="1547360"/>
          </a:xfrm>
          <a:prstGeom prst="rect">
            <a:avLst/>
          </a:prstGeom>
        </p:spPr>
      </p:pic>
      <p:pic>
        <p:nvPicPr>
          <p:cNvPr id="8" name="Picture 7">
            <a:extLst>
              <a:ext uri="{FF2B5EF4-FFF2-40B4-BE49-F238E27FC236}">
                <a16:creationId xmlns:a16="http://schemas.microsoft.com/office/drawing/2014/main" id="{FD405291-A4A1-E4D3-907F-62AF0A8CDA96}"/>
              </a:ext>
            </a:extLst>
          </p:cNvPr>
          <p:cNvPicPr>
            <a:picLocks noChangeAspect="1"/>
          </p:cNvPicPr>
          <p:nvPr/>
        </p:nvPicPr>
        <p:blipFill>
          <a:blip r:embed="rId9"/>
          <a:stretch>
            <a:fillRect/>
          </a:stretch>
        </p:blipFill>
        <p:spPr>
          <a:xfrm>
            <a:off x="197538" y="1683519"/>
            <a:ext cx="1204523" cy="1607203"/>
          </a:xfrm>
          <a:prstGeom prst="rect">
            <a:avLst/>
          </a:prstGeom>
        </p:spPr>
      </p:pic>
      <p:pic>
        <p:nvPicPr>
          <p:cNvPr id="9" name="Picture 8">
            <a:extLst>
              <a:ext uri="{FF2B5EF4-FFF2-40B4-BE49-F238E27FC236}">
                <a16:creationId xmlns:a16="http://schemas.microsoft.com/office/drawing/2014/main" id="{B8489B8A-520E-5514-6F7A-059BC0B05FEC}"/>
              </a:ext>
            </a:extLst>
          </p:cNvPr>
          <p:cNvPicPr>
            <a:picLocks noChangeAspect="1"/>
          </p:cNvPicPr>
          <p:nvPr/>
        </p:nvPicPr>
        <p:blipFill>
          <a:blip r:embed="rId10"/>
          <a:stretch>
            <a:fillRect/>
          </a:stretch>
        </p:blipFill>
        <p:spPr>
          <a:xfrm>
            <a:off x="7506496" y="3384926"/>
            <a:ext cx="1348271" cy="1758573"/>
          </a:xfrm>
          <a:prstGeom prst="rect">
            <a:avLst/>
          </a:prstGeom>
        </p:spPr>
      </p:pic>
      <p:sp>
        <p:nvSpPr>
          <p:cNvPr id="10" name="Content Placeholder 2">
            <a:extLst>
              <a:ext uri="{FF2B5EF4-FFF2-40B4-BE49-F238E27FC236}">
                <a16:creationId xmlns:a16="http://schemas.microsoft.com/office/drawing/2014/main" id="{121231F6-FD8B-6AD6-7FB5-924D7708615C}"/>
              </a:ext>
            </a:extLst>
          </p:cNvPr>
          <p:cNvSpPr txBox="1">
            <a:spLocks/>
          </p:cNvSpPr>
          <p:nvPr/>
        </p:nvSpPr>
        <p:spPr>
          <a:xfrm>
            <a:off x="197537" y="3527197"/>
            <a:ext cx="7394109" cy="175130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a:spcBef>
                <a:spcPts val="450"/>
              </a:spcBef>
              <a:spcAft>
                <a:spcPts val="300"/>
              </a:spcAft>
              <a:defRPr/>
            </a:pPr>
            <a:r>
              <a:rPr lang="en-GB" altLang="en-GB" sz="1800" dirty="0">
                <a:solidFill>
                  <a:srgbClr val="0033A0"/>
                </a:solidFill>
                <a:latin typeface="Arial"/>
              </a:rPr>
              <a:t>2020 Update of European Strategy for Particle Physics:</a:t>
            </a:r>
            <a:endParaRPr lang="en-GB" sz="1800" b="0" dirty="0">
              <a:solidFill>
                <a:srgbClr val="0033A0"/>
              </a:solidFill>
              <a:latin typeface="Arial"/>
            </a:endParaRPr>
          </a:p>
          <a:p>
            <a:pPr defTabSz="685800">
              <a:spcBef>
                <a:spcPts val="450"/>
              </a:spcBef>
              <a:spcAft>
                <a:spcPts val="300"/>
              </a:spcAft>
              <a:defRPr/>
            </a:pPr>
            <a:r>
              <a:rPr lang="en-US" sz="1600" b="0" dirty="0">
                <a:solidFill>
                  <a:srgbClr val="0033A0"/>
                </a:solidFill>
                <a:latin typeface="Arial"/>
              </a:rPr>
              <a:t>“</a:t>
            </a:r>
            <a:r>
              <a:rPr lang="en-GB" sz="1600" b="0" i="1" dirty="0">
                <a:solidFill>
                  <a:srgbClr val="0033A0"/>
                </a:solidFill>
                <a:latin typeface="Arial"/>
              </a:rPr>
              <a:t>Europe, together with its international partners, should investigate the technical and financial feasibility of a future hadron collider at CERN with a centre-of-mass energy of at least 100 TeV and with an electron-positron Higgs and electroweak factory as a possible first stage</a:t>
            </a:r>
            <a:r>
              <a:rPr lang="en-GB" sz="1600" b="0" dirty="0">
                <a:solidFill>
                  <a:srgbClr val="0033A0"/>
                </a:solidFill>
                <a:latin typeface="Arial"/>
              </a:rPr>
              <a:t>.”</a:t>
            </a:r>
          </a:p>
          <a:p>
            <a:pPr defTabSz="685800">
              <a:spcBef>
                <a:spcPts val="450"/>
              </a:spcBef>
              <a:spcAft>
                <a:spcPts val="300"/>
              </a:spcAft>
              <a:defRPr/>
            </a:pPr>
            <a:r>
              <a:rPr lang="en-GB" sz="1600" b="0" dirty="0">
                <a:solidFill>
                  <a:srgbClr val="0033A0"/>
                </a:solidFill>
                <a:latin typeface="Arial"/>
                <a:sym typeface="Wingdings" panose="05000000000000000000" pitchFamily="2" charset="2"/>
              </a:rPr>
              <a:t> </a:t>
            </a:r>
            <a:r>
              <a:rPr lang="en-GB" sz="1600" dirty="0">
                <a:solidFill>
                  <a:srgbClr val="0033A0"/>
                </a:solidFill>
                <a:latin typeface="Arial"/>
              </a:rPr>
              <a:t>Launch of the FCC Feasibility Study mid 2021 by CERN Council</a:t>
            </a:r>
          </a:p>
          <a:p>
            <a:pPr defTabSz="685800">
              <a:spcBef>
                <a:spcPts val="450"/>
              </a:spcBef>
              <a:spcAft>
                <a:spcPts val="300"/>
              </a:spcAft>
              <a:defRPr/>
            </a:pPr>
            <a:endParaRPr lang="en-GB" sz="1600" b="0" dirty="0">
              <a:solidFill>
                <a:srgbClr val="0033A0"/>
              </a:solidFill>
              <a:latin typeface="Arial"/>
            </a:endParaRPr>
          </a:p>
        </p:txBody>
      </p:sp>
      <p:sp>
        <p:nvSpPr>
          <p:cNvPr id="12" name="Content Placeholder 2">
            <a:extLst>
              <a:ext uri="{FF2B5EF4-FFF2-40B4-BE49-F238E27FC236}">
                <a16:creationId xmlns:a16="http://schemas.microsoft.com/office/drawing/2014/main" id="{033084C6-036F-481B-555A-D63DC68D5076}"/>
              </a:ext>
            </a:extLst>
          </p:cNvPr>
          <p:cNvSpPr txBox="1">
            <a:spLocks/>
          </p:cNvSpPr>
          <p:nvPr/>
        </p:nvSpPr>
        <p:spPr>
          <a:xfrm>
            <a:off x="203041" y="405970"/>
            <a:ext cx="7388605" cy="128495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a:spcBef>
                <a:spcPts val="1350"/>
              </a:spcBef>
              <a:spcAft>
                <a:spcPts val="300"/>
              </a:spcAft>
              <a:defRPr/>
            </a:pPr>
            <a:r>
              <a:rPr lang="en-GB" altLang="en-GB" sz="1800" dirty="0">
                <a:solidFill>
                  <a:srgbClr val="0033A0"/>
                </a:solidFill>
                <a:latin typeface="Arial"/>
              </a:rPr>
              <a:t>2013 Update of European Strategy for Particle Physics:</a:t>
            </a:r>
          </a:p>
          <a:p>
            <a:pPr defTabSz="685800">
              <a:spcBef>
                <a:spcPts val="450"/>
              </a:spcBef>
              <a:spcAft>
                <a:spcPts val="300"/>
              </a:spcAft>
              <a:defRPr/>
            </a:pPr>
            <a:r>
              <a:rPr lang="en-GB" altLang="en-GB" sz="1500" b="0" dirty="0">
                <a:solidFill>
                  <a:srgbClr val="0033A0"/>
                </a:solidFill>
                <a:latin typeface="Arial"/>
              </a:rPr>
              <a:t>“</a:t>
            </a:r>
            <a:r>
              <a:rPr lang="en-GB" altLang="en-GB" sz="1500" b="0" i="1" dirty="0">
                <a:solidFill>
                  <a:srgbClr val="0033A0"/>
                </a:solidFill>
                <a:latin typeface="Arial"/>
              </a:rPr>
              <a:t>CERN should undertake design studies for accelerator projects in a global context, with emphasis on proton-proton and electron-positron high-energy frontier machines</a:t>
            </a:r>
            <a:r>
              <a:rPr lang="en-GB" altLang="en-GB" sz="1500" b="0" dirty="0">
                <a:solidFill>
                  <a:srgbClr val="0033A0"/>
                </a:solidFill>
                <a:latin typeface="Arial"/>
              </a:rPr>
              <a:t>.”</a:t>
            </a:r>
            <a:endParaRPr lang="en-GB" sz="1350" b="0" dirty="0">
              <a:solidFill>
                <a:srgbClr val="0033A0"/>
              </a:solidFill>
              <a:latin typeface="Arial"/>
            </a:endParaRPr>
          </a:p>
        </p:txBody>
      </p:sp>
      <p:pic>
        <p:nvPicPr>
          <p:cNvPr id="13" name="Picture 1">
            <a:extLst>
              <a:ext uri="{FF2B5EF4-FFF2-40B4-BE49-F238E27FC236}">
                <a16:creationId xmlns:a16="http://schemas.microsoft.com/office/drawing/2014/main" id="{5883B997-8650-6BBB-12E4-C7F84E2D9D19}"/>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15770"/>
          <a:stretch/>
        </p:blipFill>
        <p:spPr bwMode="auto">
          <a:xfrm>
            <a:off x="7646569" y="19071"/>
            <a:ext cx="1068124" cy="127801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4" name="Slide Number Placeholder 13">
            <a:extLst>
              <a:ext uri="{FF2B5EF4-FFF2-40B4-BE49-F238E27FC236}">
                <a16:creationId xmlns:a16="http://schemas.microsoft.com/office/drawing/2014/main" id="{4609264F-44FF-9AE1-B7FC-FE7B2093CA46}"/>
              </a:ext>
            </a:extLst>
          </p:cNvPr>
          <p:cNvSpPr>
            <a:spLocks noGrp="1"/>
          </p:cNvSpPr>
          <p:nvPr>
            <p:ph type="sldNum" sz="quarter" idx="10"/>
          </p:nvPr>
        </p:nvSpPr>
        <p:spPr/>
        <p:txBody>
          <a:bodyPr/>
          <a:lstStyle/>
          <a:p>
            <a:fld id="{88A1DFE4-5FC5-43BD-BB7E-75EAD82B965F}" type="slidenum">
              <a:rPr lang="en-GB" noProof="0" smtClean="0"/>
              <a:pPr/>
              <a:t>4</a:t>
            </a:fld>
            <a:endParaRPr lang="en-GB" noProof="0"/>
          </a:p>
        </p:txBody>
      </p:sp>
    </p:spTree>
    <p:extLst>
      <p:ext uri="{BB962C8B-B14F-4D97-AF65-F5344CB8AC3E}">
        <p14:creationId xmlns:p14="http://schemas.microsoft.com/office/powerpoint/2010/main" val="2036482641"/>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83E73-A7C4-090C-608F-3B191623F7F8}"/>
            </a:ext>
          </a:extLst>
        </p:cNvPr>
        <p:cNvGrpSpPr/>
        <p:nvPr/>
      </p:nvGrpSpPr>
      <p:grpSpPr>
        <a:xfrm>
          <a:off x="0" y="0"/>
          <a:ext cx="0" cy="0"/>
          <a:chOff x="0" y="0"/>
          <a:chExt cx="0" cy="0"/>
        </a:xfrm>
      </p:grpSpPr>
      <p:pic>
        <p:nvPicPr>
          <p:cNvPr id="5" name="Picture 4" descr="A map of the world&#10;&#10;AI-generated content may be incorrect.">
            <a:extLst>
              <a:ext uri="{FF2B5EF4-FFF2-40B4-BE49-F238E27FC236}">
                <a16:creationId xmlns:a16="http://schemas.microsoft.com/office/drawing/2014/main" id="{BB5ABBF2-452B-B349-0E47-DCBD49655D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78" y="270610"/>
            <a:ext cx="9681663" cy="4872890"/>
          </a:xfrm>
          <a:prstGeom prst="rect">
            <a:avLst/>
          </a:prstGeom>
        </p:spPr>
      </p:pic>
      <p:sp>
        <p:nvSpPr>
          <p:cNvPr id="2" name="Slide Number Placeholder 1" hidden="1">
            <a:extLst>
              <a:ext uri="{FF2B5EF4-FFF2-40B4-BE49-F238E27FC236}">
                <a16:creationId xmlns:a16="http://schemas.microsoft.com/office/drawing/2014/main" id="{92C5B868-5968-D6C2-A3DC-49297311C309}"/>
              </a:ext>
            </a:extLst>
          </p:cNvPr>
          <p:cNvSpPr>
            <a:spLocks noGrp="1"/>
          </p:cNvSpPr>
          <p:nvPr>
            <p:ph type="sldNum" sz="quarter" idx="10"/>
          </p:nvPr>
        </p:nvSpPr>
        <p:spPr/>
        <p:txBody>
          <a:bodyPr/>
          <a:lstStyle/>
          <a:p>
            <a:pPr defTabSz="685710">
              <a:spcAft>
                <a:spcPts val="225"/>
              </a:spcAft>
              <a:defRPr/>
            </a:pPr>
            <a:fld id="{88A1DFE4-5FC5-43BD-BB7E-75EAD82B965F}" type="slidenum">
              <a:rPr lang="en-US">
                <a:solidFill>
                  <a:srgbClr val="FFFFFF"/>
                </a:solidFill>
                <a:latin typeface="Arial"/>
              </a:rPr>
              <a:pPr defTabSz="685710">
                <a:spcAft>
                  <a:spcPts val="225"/>
                </a:spcAft>
                <a:defRPr/>
              </a:pPr>
              <a:t>40</a:t>
            </a:fld>
            <a:endParaRPr lang="en-US">
              <a:solidFill>
                <a:srgbClr val="FFFFFF"/>
              </a:solidFill>
              <a:latin typeface="Arial"/>
            </a:endParaRPr>
          </a:p>
        </p:txBody>
      </p:sp>
      <p:sp>
        <p:nvSpPr>
          <p:cNvPr id="10" name="Title 5">
            <a:extLst>
              <a:ext uri="{FF2B5EF4-FFF2-40B4-BE49-F238E27FC236}">
                <a16:creationId xmlns:a16="http://schemas.microsoft.com/office/drawing/2014/main" id="{C7DA528C-C835-B436-87CD-D48E276BAB1C}"/>
              </a:ext>
            </a:extLst>
          </p:cNvPr>
          <p:cNvSpPr txBox="1">
            <a:spLocks/>
          </p:cNvSpPr>
          <p:nvPr/>
        </p:nvSpPr>
        <p:spPr>
          <a:xfrm>
            <a:off x="1184625" y="177662"/>
            <a:ext cx="8263350" cy="565200"/>
          </a:xfrm>
          <a:prstGeom prst="rect">
            <a:avLst/>
          </a:prstGeom>
        </p:spPr>
        <p:txBody>
          <a:bodyPr vert="horz" lIns="34290" tIns="17145" rIns="34290" bIns="17145" rtlCol="0" anchor="b" anchorCtr="0">
            <a:noAutofit/>
          </a:bodyPr>
          <a:lstStyle>
            <a:lvl1pPr algn="ctr" defTabSz="1828800" rtl="0" eaLnBrk="1" latinLnBrk="0" hangingPunct="1">
              <a:lnSpc>
                <a:spcPts val="9500"/>
              </a:lnSpc>
              <a:spcBef>
                <a:spcPct val="0"/>
              </a:spcBef>
              <a:buNone/>
              <a:defRPr sz="9000" kern="1200" cap="all" baseline="0">
                <a:solidFill>
                  <a:schemeClr val="bg1"/>
                </a:solidFill>
                <a:latin typeface="+mj-lt"/>
                <a:ea typeface="+mj-ea"/>
                <a:cs typeface="+mj-cs"/>
              </a:defRPr>
            </a:lvl1pPr>
          </a:lstStyle>
          <a:p>
            <a:pPr algn="l" defTabSz="685783">
              <a:lnSpc>
                <a:spcPts val="3563"/>
              </a:lnSpc>
              <a:defRPr/>
            </a:pPr>
            <a:r>
              <a:rPr lang="fr-CH" sz="3000" cap="none" dirty="0" err="1">
                <a:solidFill>
                  <a:srgbClr val="0F124A"/>
                </a:solidFill>
                <a:latin typeface="Arial"/>
              </a:rPr>
              <a:t>Status</a:t>
            </a:r>
            <a:r>
              <a:rPr lang="fr-CH" sz="3000" cap="none" dirty="0">
                <a:solidFill>
                  <a:srgbClr val="0F124A"/>
                </a:solidFill>
                <a:latin typeface="Arial"/>
              </a:rPr>
              <a:t> of the FCC Global Collaboration</a:t>
            </a:r>
            <a:endParaRPr lang="en-GB" sz="3375" cap="none" dirty="0">
              <a:solidFill>
                <a:srgbClr val="FFFFFF"/>
              </a:solidFill>
              <a:latin typeface="Arial"/>
            </a:endParaRPr>
          </a:p>
        </p:txBody>
      </p:sp>
      <p:sp>
        <p:nvSpPr>
          <p:cNvPr id="11" name="Rectangle: Rounded Corners 10">
            <a:extLst>
              <a:ext uri="{FF2B5EF4-FFF2-40B4-BE49-F238E27FC236}">
                <a16:creationId xmlns:a16="http://schemas.microsoft.com/office/drawing/2014/main" id="{F835FA65-0338-9B4F-FEFE-F3AA0AA8E085}"/>
              </a:ext>
            </a:extLst>
          </p:cNvPr>
          <p:cNvSpPr/>
          <p:nvPr/>
        </p:nvSpPr>
        <p:spPr>
          <a:xfrm>
            <a:off x="3329664" y="4264670"/>
            <a:ext cx="857250" cy="8572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710">
              <a:defRPr/>
            </a:pPr>
            <a:r>
              <a:rPr lang="fr-CH" sz="1050" dirty="0">
                <a:solidFill>
                  <a:srgbClr val="FFFFFF"/>
                </a:solidFill>
                <a:latin typeface="Arial"/>
              </a:rPr>
              <a:t>162 Institutes</a:t>
            </a:r>
            <a:endParaRPr lang="en-GB" sz="1050" dirty="0">
              <a:solidFill>
                <a:srgbClr val="FFFFFF"/>
              </a:solidFill>
              <a:latin typeface="Arial"/>
            </a:endParaRPr>
          </a:p>
        </p:txBody>
      </p:sp>
      <p:sp>
        <p:nvSpPr>
          <p:cNvPr id="12" name="Rectangle: Rounded Corners 11">
            <a:extLst>
              <a:ext uri="{FF2B5EF4-FFF2-40B4-BE49-F238E27FC236}">
                <a16:creationId xmlns:a16="http://schemas.microsoft.com/office/drawing/2014/main" id="{4920B50D-7574-16E5-E13D-6911CA066726}"/>
              </a:ext>
            </a:extLst>
          </p:cNvPr>
          <p:cNvSpPr/>
          <p:nvPr/>
        </p:nvSpPr>
        <p:spPr>
          <a:xfrm>
            <a:off x="4213539" y="4264670"/>
            <a:ext cx="914400" cy="8572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defTabSz="685710">
              <a:defRPr/>
            </a:pPr>
            <a:r>
              <a:rPr lang="fr-CH" sz="1050" dirty="0">
                <a:solidFill>
                  <a:srgbClr val="FFFFFF"/>
                </a:solidFill>
                <a:latin typeface="Arial"/>
              </a:rPr>
              <a:t>38 Countries</a:t>
            </a:r>
          </a:p>
          <a:p>
            <a:pPr algn="ctr" defTabSz="685710">
              <a:defRPr/>
            </a:pPr>
            <a:r>
              <a:rPr lang="fr-CH" sz="1050" dirty="0">
                <a:solidFill>
                  <a:srgbClr val="FFFFFF"/>
                </a:solidFill>
                <a:latin typeface="Arial"/>
              </a:rPr>
              <a:t> + </a:t>
            </a:r>
          </a:p>
          <a:p>
            <a:pPr algn="ctr" defTabSz="685710">
              <a:defRPr/>
            </a:pPr>
            <a:r>
              <a:rPr lang="fr-CH" sz="1050" dirty="0">
                <a:solidFill>
                  <a:srgbClr val="FFFFFF"/>
                </a:solidFill>
                <a:latin typeface="Arial"/>
              </a:rPr>
              <a:t>CERN</a:t>
            </a:r>
            <a:endParaRPr lang="en-GB" sz="1050" dirty="0">
              <a:solidFill>
                <a:srgbClr val="FFFFFF"/>
              </a:solidFill>
              <a:latin typeface="Arial"/>
            </a:endParaRPr>
          </a:p>
        </p:txBody>
      </p:sp>
      <p:pic>
        <p:nvPicPr>
          <p:cNvPr id="15" name="Picture 14" descr="A blue flag with yellow stars&#10;&#10;Description automatically generated">
            <a:extLst>
              <a:ext uri="{FF2B5EF4-FFF2-40B4-BE49-F238E27FC236}">
                <a16:creationId xmlns:a16="http://schemas.microsoft.com/office/drawing/2014/main" id="{C2A4B5E8-7972-2F68-B69F-A3C011254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4564" y="4325085"/>
            <a:ext cx="1217057" cy="810000"/>
          </a:xfrm>
          <a:prstGeom prst="rect">
            <a:avLst/>
          </a:prstGeom>
        </p:spPr>
      </p:pic>
      <p:pic>
        <p:nvPicPr>
          <p:cNvPr id="19" name="Picture 18" descr="A logo with text and a circle&#10;&#10;Description automatically generated">
            <a:extLst>
              <a:ext uri="{FF2B5EF4-FFF2-40B4-BE49-F238E27FC236}">
                <a16:creationId xmlns:a16="http://schemas.microsoft.com/office/drawing/2014/main" id="{A24E837C-5F1C-8156-C902-774D07383709}"/>
              </a:ext>
            </a:extLst>
          </p:cNvPr>
          <p:cNvPicPr>
            <a:picLocks noChangeAspect="1"/>
          </p:cNvPicPr>
          <p:nvPr/>
        </p:nvPicPr>
        <p:blipFill rotWithShape="1">
          <a:blip r:embed="rId4">
            <a:extLst>
              <a:ext uri="{28A0092B-C50C-407E-A947-70E740481C1C}">
                <a14:useLocalDpi xmlns:a14="http://schemas.microsoft.com/office/drawing/2010/main" val="0"/>
              </a:ext>
            </a:extLst>
          </a:blip>
          <a:srcRect l="13687" r="10025"/>
          <a:stretch/>
        </p:blipFill>
        <p:spPr>
          <a:xfrm>
            <a:off x="6410216" y="4318874"/>
            <a:ext cx="1352251" cy="810000"/>
          </a:xfrm>
          <a:prstGeom prst="rect">
            <a:avLst/>
          </a:prstGeom>
        </p:spPr>
      </p:pic>
      <p:sp>
        <p:nvSpPr>
          <p:cNvPr id="3" name="Rectangle 2">
            <a:extLst>
              <a:ext uri="{FF2B5EF4-FFF2-40B4-BE49-F238E27FC236}">
                <a16:creationId xmlns:a16="http://schemas.microsoft.com/office/drawing/2014/main" id="{0576E221-5891-4017-205A-0A5D01D039D2}"/>
              </a:ext>
            </a:extLst>
          </p:cNvPr>
          <p:cNvSpPr/>
          <p:nvPr/>
        </p:nvSpPr>
        <p:spPr>
          <a:xfrm>
            <a:off x="1" y="778402"/>
            <a:ext cx="9049868" cy="3008516"/>
          </a:xfrm>
          <a:prstGeom prst="rect">
            <a:avLst/>
          </a:prstGeom>
        </p:spPr>
        <p:txBody>
          <a:bodyPr wrap="square">
            <a:spAutoFit/>
          </a:bodyPr>
          <a:lstStyle/>
          <a:p>
            <a:pPr defTabSz="617204">
              <a:defRPr/>
            </a:pPr>
            <a:r>
              <a:rPr lang="en-GB" b="1" dirty="0">
                <a:solidFill>
                  <a:srgbClr val="002060"/>
                </a:solidFill>
                <a:latin typeface="Arial"/>
              </a:rPr>
              <a:t>Increasing international collaboration is a prerequisite for success:</a:t>
            </a:r>
            <a:br>
              <a:rPr lang="en-GB" b="1" dirty="0">
                <a:solidFill>
                  <a:srgbClr val="002060"/>
                </a:solidFill>
                <a:latin typeface="Arial"/>
              </a:rPr>
            </a:br>
            <a:r>
              <a:rPr lang="en-GB" b="1" dirty="0">
                <a:solidFill>
                  <a:srgbClr val="002060"/>
                </a:solidFill>
                <a:latin typeface="Arial"/>
                <a:sym typeface="Wingdings" panose="05000000000000000000" pitchFamily="2" charset="2"/>
              </a:rPr>
              <a:t></a:t>
            </a:r>
            <a:r>
              <a:rPr lang="en-GB" dirty="0">
                <a:solidFill>
                  <a:srgbClr val="002060"/>
                </a:solidFill>
                <a:latin typeface="Arial"/>
              </a:rPr>
              <a:t>links with science, research &amp; development and </a:t>
            </a:r>
            <a:r>
              <a:rPr lang="en-GB" b="1" dirty="0">
                <a:solidFill>
                  <a:srgbClr val="002060"/>
                </a:solidFill>
                <a:latin typeface="Arial"/>
              </a:rPr>
              <a:t>high-tech industry </a:t>
            </a:r>
            <a:r>
              <a:rPr lang="en-GB" dirty="0">
                <a:solidFill>
                  <a:srgbClr val="002060"/>
                </a:solidFill>
                <a:latin typeface="Arial"/>
              </a:rPr>
              <a:t>will be essential to further advance and prepare the implementation of the FCC</a:t>
            </a: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endParaRPr lang="en-GB" dirty="0">
              <a:solidFill>
                <a:srgbClr val="002060"/>
              </a:solidFill>
              <a:latin typeface="Arial"/>
            </a:endParaRPr>
          </a:p>
          <a:p>
            <a:pPr defTabSz="617204">
              <a:defRPr/>
            </a:pPr>
            <a:r>
              <a:rPr lang="en-GB" b="1" dirty="0">
                <a:solidFill>
                  <a:srgbClr val="002060"/>
                </a:solidFill>
                <a:latin typeface="Arial"/>
                <a:sym typeface="Wingdings" panose="05000000000000000000" pitchFamily="2" charset="2"/>
              </a:rPr>
              <a:t></a:t>
            </a:r>
            <a:r>
              <a:rPr lang="en-GB" sz="1400" b="1" dirty="0">
                <a:solidFill>
                  <a:srgbClr val="002060"/>
                </a:solidFill>
                <a:latin typeface="Arial"/>
                <a:sym typeface="Wingdings" panose="05000000000000000000" pitchFamily="2" charset="2"/>
              </a:rPr>
              <a:t>Next step is preparation of </a:t>
            </a:r>
            <a:r>
              <a:rPr lang="en-GB" sz="1400" b="1" dirty="0">
                <a:solidFill>
                  <a:srgbClr val="002060"/>
                </a:solidFill>
                <a:latin typeface="Arial"/>
              </a:rPr>
              <a:t>a plan with national laboratories for in-kind contributions to the project</a:t>
            </a:r>
            <a:endParaRPr lang="en-US" b="1" dirty="0">
              <a:solidFill>
                <a:srgbClr val="FFFFFF"/>
              </a:solidFill>
              <a:latin typeface="Arial"/>
            </a:endParaRPr>
          </a:p>
        </p:txBody>
      </p:sp>
      <p:sp>
        <p:nvSpPr>
          <p:cNvPr id="9" name="ZoneTexte 15">
            <a:extLst>
              <a:ext uri="{FF2B5EF4-FFF2-40B4-BE49-F238E27FC236}">
                <a16:creationId xmlns:a16="http://schemas.microsoft.com/office/drawing/2014/main" id="{56E42B34-B3F1-594B-2913-F7314807D929}"/>
              </a:ext>
            </a:extLst>
          </p:cNvPr>
          <p:cNvSpPr txBox="1"/>
          <p:nvPr/>
        </p:nvSpPr>
        <p:spPr>
          <a:xfrm>
            <a:off x="94132" y="3813377"/>
            <a:ext cx="2598066" cy="1221393"/>
          </a:xfrm>
          <a:prstGeom prst="rect">
            <a:avLst/>
          </a:prstGeom>
          <a:noFill/>
        </p:spPr>
        <p:txBody>
          <a:bodyPr wrap="square" lIns="0" tIns="0" rIns="0" bIns="0" rtlCol="0">
            <a:noAutofit/>
          </a:bodyPr>
          <a:lstStyle/>
          <a:p>
            <a:pPr defTabSz="685783">
              <a:defRPr/>
            </a:pPr>
            <a:r>
              <a:rPr lang="en-US" b="1" dirty="0">
                <a:solidFill>
                  <a:srgbClr val="002060"/>
                </a:solidFill>
                <a:latin typeface="Arial" charset="0"/>
                <a:ea typeface="Arial" charset="0"/>
                <a:cs typeface="Arial" charset="0"/>
              </a:rPr>
              <a:t>38 Participating Countries</a:t>
            </a:r>
          </a:p>
          <a:p>
            <a:pPr defTabSz="685783">
              <a:defRPr/>
            </a:pPr>
            <a:r>
              <a:rPr lang="en-US" sz="825" dirty="0">
                <a:solidFill>
                  <a:srgbClr val="002060"/>
                </a:solidFill>
                <a:latin typeface="Arial"/>
              </a:rPr>
              <a:t>Austria – Belgium – Brazil –  Canada – Chile – Colombia – Czech Republic – Denmark – Estonia – Finland – France – Georgia – Germany – Greece – Hungary – India – Iran – Italy – Japan – Latvia – Malta – Mexico – Netherlands –  Norway – Pakistan – Poland – Portugal – Republic of Korea – Romania – Serbia – Spain – Sweden – Switzerland – Thailand – Türkiye – Ukraine – United Kingdom – United States of America</a:t>
            </a:r>
            <a:endParaRPr lang="en-US" sz="825"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97668728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20AD77-6EBF-C654-2458-38FC6A6D6181}"/>
              </a:ext>
            </a:extLst>
          </p:cNvPr>
          <p:cNvSpPr>
            <a:spLocks noGrp="1"/>
          </p:cNvSpPr>
          <p:nvPr>
            <p:ph type="sldNum" sz="quarter" idx="10"/>
          </p:nvPr>
        </p:nvSpPr>
        <p:spPr/>
        <p:txBody>
          <a:bodyPr/>
          <a:lstStyle/>
          <a:p>
            <a:fld id="{88A1DFE4-5FC5-43BD-BB7E-75EAD82B965F}" type="slidenum">
              <a:rPr lang="en-US" noProof="0" smtClean="0"/>
              <a:pPr/>
              <a:t>41</a:t>
            </a:fld>
            <a:endParaRPr lang="en-US" noProof="0" dirty="0"/>
          </a:p>
        </p:txBody>
      </p:sp>
      <p:pic>
        <p:nvPicPr>
          <p:cNvPr id="9" name="Picture 8">
            <a:extLst>
              <a:ext uri="{FF2B5EF4-FFF2-40B4-BE49-F238E27FC236}">
                <a16:creationId xmlns:a16="http://schemas.microsoft.com/office/drawing/2014/main" id="{744717A7-5037-FB54-275A-592FFE67D154}"/>
              </a:ext>
            </a:extLst>
          </p:cNvPr>
          <p:cNvPicPr>
            <a:picLocks noChangeAspect="1"/>
          </p:cNvPicPr>
          <p:nvPr/>
        </p:nvPicPr>
        <p:blipFill>
          <a:blip r:embed="rId2"/>
          <a:stretch>
            <a:fillRect/>
          </a:stretch>
        </p:blipFill>
        <p:spPr>
          <a:xfrm>
            <a:off x="-2168" y="334956"/>
            <a:ext cx="3409507" cy="4822090"/>
          </a:xfrm>
          <a:prstGeom prst="rect">
            <a:avLst/>
          </a:prstGeom>
        </p:spPr>
      </p:pic>
      <p:sp>
        <p:nvSpPr>
          <p:cNvPr id="10" name="TextBox 9">
            <a:extLst>
              <a:ext uri="{FF2B5EF4-FFF2-40B4-BE49-F238E27FC236}">
                <a16:creationId xmlns:a16="http://schemas.microsoft.com/office/drawing/2014/main" id="{FD9FA85A-DC3B-FC45-385C-7BBF17DF1074}"/>
              </a:ext>
            </a:extLst>
          </p:cNvPr>
          <p:cNvSpPr txBox="1"/>
          <p:nvPr/>
        </p:nvSpPr>
        <p:spPr>
          <a:xfrm>
            <a:off x="3792266" y="1223067"/>
            <a:ext cx="4897921" cy="2677656"/>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pPr algn="ctr"/>
            <a:r>
              <a:rPr lang="en-US" sz="2800" dirty="0">
                <a:solidFill>
                  <a:schemeClr val="accent6">
                    <a:lumMod val="90000"/>
                    <a:lumOff val="10000"/>
                  </a:schemeClr>
                </a:solidFill>
              </a:rPr>
              <a:t>Next FCC collaboration meeting is the FCC WEEK 2026,</a:t>
            </a:r>
          </a:p>
          <a:p>
            <a:pPr algn="ctr"/>
            <a:r>
              <a:rPr lang="en-US" sz="2800" dirty="0">
                <a:solidFill>
                  <a:schemeClr val="accent6">
                    <a:lumMod val="90000"/>
                    <a:lumOff val="10000"/>
                  </a:schemeClr>
                </a:solidFill>
              </a:rPr>
              <a:t>8 – 12 June in Helsinki, Finland</a:t>
            </a:r>
          </a:p>
          <a:p>
            <a:pPr algn="ctr"/>
            <a:endParaRPr lang="en-US" sz="2800" dirty="0">
              <a:solidFill>
                <a:schemeClr val="accent6">
                  <a:lumMod val="90000"/>
                  <a:lumOff val="10000"/>
                </a:schemeClr>
              </a:solidFill>
            </a:endParaRPr>
          </a:p>
          <a:p>
            <a:pPr algn="ctr"/>
            <a:r>
              <a:rPr lang="en-US" sz="2800" dirty="0">
                <a:solidFill>
                  <a:schemeClr val="accent6">
                    <a:lumMod val="90000"/>
                    <a:lumOff val="10000"/>
                  </a:schemeClr>
                </a:solidFill>
              </a:rPr>
              <a:t>Entire community is invited  and welcome to participate!</a:t>
            </a:r>
          </a:p>
        </p:txBody>
      </p:sp>
    </p:spTree>
    <p:extLst>
      <p:ext uri="{BB962C8B-B14F-4D97-AF65-F5344CB8AC3E}">
        <p14:creationId xmlns:p14="http://schemas.microsoft.com/office/powerpoint/2010/main" val="265866711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338C4-5E74-C989-D80C-D47E156EFFE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598E9F-F796-9DAA-8343-196D001A83ED}"/>
              </a:ext>
            </a:extLst>
          </p:cNvPr>
          <p:cNvSpPr>
            <a:spLocks noGrp="1"/>
          </p:cNvSpPr>
          <p:nvPr>
            <p:ph type="sldNum" sz="quarter" idx="10"/>
          </p:nvPr>
        </p:nvSpPr>
        <p:spPr/>
        <p:txBody>
          <a:bodyPr/>
          <a:lstStyle/>
          <a:p>
            <a:fld id="{88A1DFE4-5FC5-43BD-BB7E-75EAD82B965F}" type="slidenum">
              <a:rPr lang="en-US" noProof="0" smtClean="0"/>
              <a:pPr/>
              <a:t>42</a:t>
            </a:fld>
            <a:endParaRPr lang="en-US" noProof="0" dirty="0"/>
          </a:p>
        </p:txBody>
      </p:sp>
      <p:sp>
        <p:nvSpPr>
          <p:cNvPr id="5" name="TextBox 4">
            <a:extLst>
              <a:ext uri="{FF2B5EF4-FFF2-40B4-BE49-F238E27FC236}">
                <a16:creationId xmlns:a16="http://schemas.microsoft.com/office/drawing/2014/main" id="{22469AE6-22B8-2132-4F1C-AA15713AEB6E}"/>
              </a:ext>
            </a:extLst>
          </p:cNvPr>
          <p:cNvSpPr txBox="1"/>
          <p:nvPr/>
        </p:nvSpPr>
        <p:spPr>
          <a:xfrm>
            <a:off x="225631" y="225240"/>
            <a:ext cx="8546761" cy="523220"/>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r>
              <a:rPr lang="fr-CH" sz="2800" b="0" dirty="0">
                <a:solidFill>
                  <a:schemeClr val="accent6">
                    <a:lumMod val="90000"/>
                    <a:lumOff val="10000"/>
                  </a:schemeClr>
                </a:solidFill>
                <a:latin typeface="Calibri" panose="020F0502020204030204"/>
              </a:rPr>
              <a:t>Progress and support </a:t>
            </a:r>
            <a:r>
              <a:rPr lang="fr-CH" sz="2800" b="0" dirty="0" err="1">
                <a:solidFill>
                  <a:schemeClr val="accent6">
                    <a:lumMod val="90000"/>
                    <a:lumOff val="10000"/>
                  </a:schemeClr>
                </a:solidFill>
                <a:latin typeface="Calibri" panose="020F0502020204030204"/>
              </a:rPr>
              <a:t>towards</a:t>
            </a:r>
            <a:r>
              <a:rPr lang="fr-CH" sz="2800" b="0" dirty="0">
                <a:solidFill>
                  <a:schemeClr val="accent6">
                    <a:lumMod val="90000"/>
                    <a:lumOff val="10000"/>
                  </a:schemeClr>
                </a:solidFill>
                <a:latin typeface="Calibri" panose="020F0502020204030204"/>
              </a:rPr>
              <a:t> </a:t>
            </a:r>
            <a:r>
              <a:rPr lang="fr-CH" sz="2800" b="0" dirty="0" err="1">
                <a:solidFill>
                  <a:schemeClr val="accent6">
                    <a:lumMod val="90000"/>
                    <a:lumOff val="10000"/>
                  </a:schemeClr>
                </a:solidFill>
                <a:latin typeface="Calibri" panose="020F0502020204030204"/>
              </a:rPr>
              <a:t>funding</a:t>
            </a:r>
            <a:endParaRPr lang="en-US" sz="2800" b="0" dirty="0">
              <a:solidFill>
                <a:schemeClr val="accent6">
                  <a:lumMod val="90000"/>
                  <a:lumOff val="10000"/>
                </a:schemeClr>
              </a:solidFill>
            </a:endParaRPr>
          </a:p>
        </p:txBody>
      </p:sp>
      <p:sp>
        <p:nvSpPr>
          <p:cNvPr id="3" name="TextBox 2">
            <a:extLst>
              <a:ext uri="{FF2B5EF4-FFF2-40B4-BE49-F238E27FC236}">
                <a16:creationId xmlns:a16="http://schemas.microsoft.com/office/drawing/2014/main" id="{F4A7EF93-A4CE-A9A6-E6E8-9D4905DEF371}"/>
              </a:ext>
            </a:extLst>
          </p:cNvPr>
          <p:cNvSpPr txBox="1"/>
          <p:nvPr/>
        </p:nvSpPr>
        <p:spPr>
          <a:xfrm>
            <a:off x="72615" y="3213263"/>
            <a:ext cx="2098372" cy="18825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defTabSz="685727">
              <a:spcBef>
                <a:spcPts val="450"/>
              </a:spcBef>
              <a:spcAft>
                <a:spcPts val="450"/>
              </a:spcAft>
              <a:defRPr/>
            </a:pPr>
            <a:r>
              <a:rPr lang="en-GB" sz="1200" b="0" dirty="0">
                <a:solidFill>
                  <a:schemeClr val="accent6">
                    <a:lumMod val="90000"/>
                    <a:lumOff val="10000"/>
                  </a:schemeClr>
                </a:solidFill>
              </a:rPr>
              <a:t>26 April 2024</a:t>
            </a:r>
          </a:p>
          <a:p>
            <a:pPr defTabSz="685727">
              <a:spcBef>
                <a:spcPts val="450"/>
              </a:spcBef>
              <a:spcAft>
                <a:spcPts val="450"/>
              </a:spcAft>
              <a:defRPr/>
            </a:pPr>
            <a:r>
              <a:rPr lang="en-GB" sz="1200" b="0" dirty="0">
                <a:solidFill>
                  <a:schemeClr val="accent6">
                    <a:lumMod val="90000"/>
                    <a:lumOff val="10000"/>
                  </a:schemeClr>
                </a:solidFill>
              </a:rPr>
              <a:t>White House Office of Science and Technology Policy Principal Deputy U.S. Chief Technology Officer Deirdre Mulligan signed for the United States while Director-General Fabiola Gianotti signed for CERN.</a:t>
            </a:r>
            <a:endParaRPr lang="en-GB" sz="1200" dirty="0">
              <a:solidFill>
                <a:schemeClr val="accent6">
                  <a:lumMod val="90000"/>
                  <a:lumOff val="10000"/>
                </a:schemeClr>
              </a:solidFill>
            </a:endParaRPr>
          </a:p>
        </p:txBody>
      </p:sp>
      <p:pic>
        <p:nvPicPr>
          <p:cNvPr id="4" name="Picture 3">
            <a:extLst>
              <a:ext uri="{FF2B5EF4-FFF2-40B4-BE49-F238E27FC236}">
                <a16:creationId xmlns:a16="http://schemas.microsoft.com/office/drawing/2014/main" id="{7F6FC190-31CD-6822-8D27-C556AC191C75}"/>
              </a:ext>
            </a:extLst>
          </p:cNvPr>
          <p:cNvPicPr>
            <a:picLocks noChangeAspect="1"/>
          </p:cNvPicPr>
          <p:nvPr/>
        </p:nvPicPr>
        <p:blipFill rotWithShape="1">
          <a:blip r:embed="rId2"/>
          <a:srcRect l="56121" t="51974" r="5193" b="1"/>
          <a:stretch/>
        </p:blipFill>
        <p:spPr>
          <a:xfrm>
            <a:off x="101190" y="1631587"/>
            <a:ext cx="2069797" cy="1451782"/>
          </a:xfrm>
          <a:prstGeom prst="rect">
            <a:avLst/>
          </a:prstGeom>
          <a:noFill/>
        </p:spPr>
      </p:pic>
      <p:pic>
        <p:nvPicPr>
          <p:cNvPr id="6" name="Picture 5">
            <a:extLst>
              <a:ext uri="{FF2B5EF4-FFF2-40B4-BE49-F238E27FC236}">
                <a16:creationId xmlns:a16="http://schemas.microsoft.com/office/drawing/2014/main" id="{3B4CEF07-E540-6159-FF36-5FA8322632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0280" y="1631587"/>
            <a:ext cx="2220026" cy="1481174"/>
          </a:xfrm>
          <a:prstGeom prst="rect">
            <a:avLst/>
          </a:prstGeom>
        </p:spPr>
      </p:pic>
      <p:sp>
        <p:nvSpPr>
          <p:cNvPr id="11" name="TextBox 10">
            <a:extLst>
              <a:ext uri="{FF2B5EF4-FFF2-40B4-BE49-F238E27FC236}">
                <a16:creationId xmlns:a16="http://schemas.microsoft.com/office/drawing/2014/main" id="{5E1728C0-0D7A-0853-2052-AFB1722FB3B2}"/>
              </a:ext>
            </a:extLst>
          </p:cNvPr>
          <p:cNvSpPr txBox="1"/>
          <p:nvPr/>
        </p:nvSpPr>
        <p:spPr>
          <a:xfrm>
            <a:off x="177924" y="820119"/>
            <a:ext cx="4346675" cy="784830"/>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defTabSz="685727">
              <a:spcBef>
                <a:spcPts val="450"/>
              </a:spcBef>
              <a:spcAft>
                <a:spcPts val="450"/>
              </a:spcAft>
              <a:defRPr/>
            </a:pPr>
            <a:r>
              <a:rPr lang="en-GB" sz="1500" b="0" dirty="0">
                <a:solidFill>
                  <a:schemeClr val="accent6">
                    <a:lumMod val="90000"/>
                    <a:lumOff val="10000"/>
                  </a:schemeClr>
                </a:solidFill>
              </a:rPr>
              <a:t>Statements of intent to collaborate with CERN on construction and exploitation of  FCC-ee, signed with US and with Canada.</a:t>
            </a:r>
            <a:endParaRPr lang="en-GB" sz="1500" dirty="0">
              <a:solidFill>
                <a:schemeClr val="accent6">
                  <a:lumMod val="90000"/>
                  <a:lumOff val="10000"/>
                </a:schemeClr>
              </a:solidFill>
            </a:endParaRPr>
          </a:p>
        </p:txBody>
      </p:sp>
      <p:sp>
        <p:nvSpPr>
          <p:cNvPr id="12" name="TextBox 11">
            <a:extLst>
              <a:ext uri="{FF2B5EF4-FFF2-40B4-BE49-F238E27FC236}">
                <a16:creationId xmlns:a16="http://schemas.microsoft.com/office/drawing/2014/main" id="{23BCD5E8-6F0E-825B-8195-74DECFCE25C5}"/>
              </a:ext>
            </a:extLst>
          </p:cNvPr>
          <p:cNvSpPr txBox="1"/>
          <p:nvPr/>
        </p:nvSpPr>
        <p:spPr>
          <a:xfrm>
            <a:off x="4593353" y="615703"/>
            <a:ext cx="4513211" cy="1720984"/>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a:spcBef>
                <a:spcPts val="450"/>
              </a:spcBef>
              <a:spcAft>
                <a:spcPts val="450"/>
              </a:spcAft>
              <a:defRPr/>
            </a:pPr>
            <a:r>
              <a:rPr lang="en-GB" sz="1500" b="0" dirty="0">
                <a:solidFill>
                  <a:schemeClr val="accent6">
                    <a:lumMod val="90000"/>
                    <a:lumOff val="10000"/>
                  </a:schemeClr>
                </a:solidFill>
              </a:rPr>
              <a:t>Strong support from European Union expressed in the recent EU Competitiveness Report stating inter alia that</a:t>
            </a:r>
          </a:p>
          <a:p>
            <a:pPr>
              <a:spcBef>
                <a:spcPts val="450"/>
              </a:spcBef>
              <a:spcAft>
                <a:spcPts val="450"/>
              </a:spcAft>
              <a:defRPr/>
            </a:pPr>
            <a:r>
              <a:rPr lang="en-GB" sz="1350" i="1" dirty="0">
                <a:solidFill>
                  <a:schemeClr val="accent6">
                    <a:lumMod val="90000"/>
                    <a:lumOff val="10000"/>
                  </a:schemeClr>
                </a:solidFill>
              </a:rPr>
              <a:t>“One of CERN’s most promising current projects, with significant scientific potential, is the construction of the Future Circular Collider…     ...Refinancing CERN and ensuring its continued global leadership in frontier research should be regarded as a top EU priority”</a:t>
            </a:r>
            <a:endParaRPr lang="en-GB" sz="1500" i="1" dirty="0">
              <a:solidFill>
                <a:schemeClr val="accent6">
                  <a:lumMod val="90000"/>
                  <a:lumOff val="10000"/>
                </a:schemeClr>
              </a:solidFill>
            </a:endParaRPr>
          </a:p>
        </p:txBody>
      </p:sp>
      <p:pic>
        <p:nvPicPr>
          <p:cNvPr id="13" name="Picture 12" descr="A group of people standing on a blue stage&#10;&#10;Description automatically generated">
            <a:extLst>
              <a:ext uri="{FF2B5EF4-FFF2-40B4-BE49-F238E27FC236}">
                <a16:creationId xmlns:a16="http://schemas.microsoft.com/office/drawing/2014/main" id="{B9725930-B388-03C0-8E2D-FC00722BEF71}"/>
              </a:ext>
            </a:extLst>
          </p:cNvPr>
          <p:cNvPicPr>
            <a:picLocks noChangeAspect="1"/>
          </p:cNvPicPr>
          <p:nvPr/>
        </p:nvPicPr>
        <p:blipFill>
          <a:blip r:embed="rId4">
            <a:extLst>
              <a:ext uri="{28A0092B-C50C-407E-A947-70E740481C1C}">
                <a14:useLocalDpi xmlns:a14="http://schemas.microsoft.com/office/drawing/2010/main" val="0"/>
              </a:ext>
            </a:extLst>
          </a:blip>
          <a:srcRect t="36429" b="17976"/>
          <a:stretch/>
        </p:blipFill>
        <p:spPr>
          <a:xfrm>
            <a:off x="4679156" y="2294458"/>
            <a:ext cx="4392945" cy="1336984"/>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4" name="TextBox 13">
            <a:extLst>
              <a:ext uri="{FF2B5EF4-FFF2-40B4-BE49-F238E27FC236}">
                <a16:creationId xmlns:a16="http://schemas.microsoft.com/office/drawing/2014/main" id="{10DD12F4-5F52-1E94-B502-57F8A6256905}"/>
              </a:ext>
            </a:extLst>
          </p:cNvPr>
          <p:cNvSpPr txBox="1"/>
          <p:nvPr/>
        </p:nvSpPr>
        <p:spPr>
          <a:xfrm>
            <a:off x="4613076" y="3577115"/>
            <a:ext cx="4530924" cy="830997"/>
          </a:xfrm>
          <a:prstGeom prst="rect">
            <a:avLst/>
          </a:prstGeom>
          <a:noFill/>
        </p:spPr>
        <p:txBody>
          <a:bodyPr wrap="square">
            <a:spAutoFit/>
          </a:bodyPr>
          <a:lstStyle>
            <a:defPPr>
              <a:defRPr lang="en-US"/>
            </a:defPPr>
            <a:lvl1pPr marR="0" lvl="0" indent="0" defTabSz="914303" fontAlgn="auto">
              <a:lnSpc>
                <a:spcPct val="100000"/>
              </a:lnSpc>
              <a:spcBef>
                <a:spcPts val="600"/>
              </a:spcBef>
              <a:spcAft>
                <a:spcPts val="600"/>
              </a:spcAft>
              <a:buClrTx/>
              <a:buSzTx/>
              <a:buFontTx/>
              <a:buNone/>
              <a:tabLst/>
              <a:defRPr kumimoji="0" sz="1400" b="0"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a:spcBef>
                <a:spcPts val="0"/>
              </a:spcBef>
              <a:spcAft>
                <a:spcPts val="0"/>
              </a:spcAft>
            </a:pPr>
            <a:r>
              <a:rPr lang="en-US" sz="1200" i="1" dirty="0">
                <a:solidFill>
                  <a:schemeClr val="accent6">
                    <a:lumMod val="90000"/>
                    <a:lumOff val="10000"/>
                  </a:schemeClr>
                </a:solidFill>
              </a:rPr>
              <a:t>“I am proud that we have financed the feasibility study for CERN’s Future Circular Collider (FCC)...”</a:t>
            </a:r>
          </a:p>
          <a:p>
            <a:pPr>
              <a:spcBef>
                <a:spcPts val="0"/>
              </a:spcBef>
              <a:spcAft>
                <a:spcPts val="0"/>
              </a:spcAft>
            </a:pPr>
            <a:r>
              <a:rPr lang="en-US" sz="1200" dirty="0">
                <a:solidFill>
                  <a:schemeClr val="accent6">
                    <a:lumMod val="90000"/>
                    <a:lumOff val="10000"/>
                  </a:schemeClr>
                </a:solidFill>
              </a:rPr>
              <a:t>Ursula von der Leyen, President of the European Commission, </a:t>
            </a:r>
          </a:p>
          <a:p>
            <a:pPr>
              <a:spcBef>
                <a:spcPts val="0"/>
              </a:spcBef>
              <a:spcAft>
                <a:spcPts val="0"/>
              </a:spcAft>
            </a:pPr>
            <a:r>
              <a:rPr lang="en-US" sz="1200" dirty="0">
                <a:solidFill>
                  <a:schemeClr val="accent6">
                    <a:lumMod val="90000"/>
                    <a:lumOff val="10000"/>
                  </a:schemeClr>
                </a:solidFill>
              </a:rPr>
              <a:t>during CERN 70 anniversary celebrations</a:t>
            </a:r>
          </a:p>
        </p:txBody>
      </p:sp>
      <p:sp>
        <p:nvSpPr>
          <p:cNvPr id="15" name="TextBox 14">
            <a:extLst>
              <a:ext uri="{FF2B5EF4-FFF2-40B4-BE49-F238E27FC236}">
                <a16:creationId xmlns:a16="http://schemas.microsoft.com/office/drawing/2014/main" id="{B24F85F4-EBF0-F901-43E9-2FBBD63CCDBB}"/>
              </a:ext>
            </a:extLst>
          </p:cNvPr>
          <p:cNvSpPr txBox="1"/>
          <p:nvPr/>
        </p:nvSpPr>
        <p:spPr>
          <a:xfrm>
            <a:off x="2235281" y="3201734"/>
            <a:ext cx="2289319" cy="1908215"/>
          </a:xfrm>
          <a:prstGeom prst="rect">
            <a:avLst/>
          </a:prstGeom>
          <a:noFill/>
        </p:spPr>
        <p:txBody>
          <a:bodyPr wrap="square">
            <a:spAutoFit/>
          </a:bodyPr>
          <a:lstStyle>
            <a:defPPr>
              <a:defRPr lang="en-US"/>
            </a:defPPr>
            <a:lvl1pPr marR="0" lvl="0" indent="0" defTabSz="914303" fontAlgn="auto">
              <a:lnSpc>
                <a:spcPct val="100000"/>
              </a:lnSpc>
              <a:spcBef>
                <a:spcPts val="600"/>
              </a:spcBef>
              <a:spcAft>
                <a:spcPts val="600"/>
              </a:spcAft>
              <a:buClrTx/>
              <a:buSzTx/>
              <a:buFontTx/>
              <a:buNone/>
              <a:tabLst/>
              <a:defRPr kumimoji="0" sz="1400" b="0"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r>
              <a:rPr lang="en-GB" sz="1200" dirty="0">
                <a:solidFill>
                  <a:schemeClr val="accent6">
                    <a:lumMod val="90000"/>
                    <a:lumOff val="10000"/>
                  </a:schemeClr>
                </a:solidFill>
              </a:rPr>
              <a:t>9 April 2025</a:t>
            </a:r>
          </a:p>
          <a:p>
            <a:r>
              <a:rPr lang="en-GB" sz="1200" dirty="0">
                <a:solidFill>
                  <a:schemeClr val="accent6">
                    <a:lumMod val="90000"/>
                    <a:lumOff val="10000"/>
                  </a:schemeClr>
                </a:solidFill>
              </a:rPr>
              <a:t>CERN Director-General, Fabiola Gianotti, and His Excellency Mr Patrick Wittmann, Ambassador of Canada to Switzerland and Liechtenstein, exchanging signed copies of the joint Statement of Intent between CERN and Canada. </a:t>
            </a:r>
          </a:p>
        </p:txBody>
      </p:sp>
      <p:sp>
        <p:nvSpPr>
          <p:cNvPr id="16" name="TextBox 15">
            <a:extLst>
              <a:ext uri="{FF2B5EF4-FFF2-40B4-BE49-F238E27FC236}">
                <a16:creationId xmlns:a16="http://schemas.microsoft.com/office/drawing/2014/main" id="{44FE3F54-C9FC-A9CE-B0BC-572EAE2DF37D}"/>
              </a:ext>
            </a:extLst>
          </p:cNvPr>
          <p:cNvSpPr txBox="1"/>
          <p:nvPr/>
        </p:nvSpPr>
        <p:spPr>
          <a:xfrm>
            <a:off x="4613987" y="4310393"/>
            <a:ext cx="4492578" cy="830997"/>
          </a:xfrm>
          <a:prstGeom prst="rect">
            <a:avLst/>
          </a:prstGeom>
          <a:noFill/>
        </p:spPr>
        <p:txBody>
          <a:bodyPr wrap="square">
            <a:spAutoFit/>
          </a:bodyPr>
          <a:lstStyle/>
          <a:p>
            <a:pPr defTabSz="685800">
              <a:spcBef>
                <a:spcPts val="450"/>
              </a:spcBef>
            </a:pP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For 2028-2034 budget plan, </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a 3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BEuro</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budget line for FCC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is</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proposed</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by the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European</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Commission</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to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be</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approved</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by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European</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Parliament</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in 2027.</a:t>
            </a:r>
          </a:p>
        </p:txBody>
      </p:sp>
    </p:spTree>
    <p:extLst>
      <p:ext uri="{BB962C8B-B14F-4D97-AF65-F5344CB8AC3E}">
        <p14:creationId xmlns:p14="http://schemas.microsoft.com/office/powerpoint/2010/main" val="257940520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BD4C3D3-F63C-5127-C1C0-8556CB457913}"/>
              </a:ext>
            </a:extLst>
          </p:cNvPr>
          <p:cNvPicPr>
            <a:picLocks noChangeAspect="1"/>
          </p:cNvPicPr>
          <p:nvPr/>
        </p:nvPicPr>
        <p:blipFill>
          <a:blip r:embed="rId2"/>
          <a:stretch>
            <a:fillRect/>
          </a:stretch>
        </p:blipFill>
        <p:spPr>
          <a:xfrm>
            <a:off x="723789" y="0"/>
            <a:ext cx="7327955" cy="5143500"/>
          </a:xfrm>
          <a:prstGeom prst="rect">
            <a:avLst/>
          </a:prstGeom>
        </p:spPr>
      </p:pic>
      <p:pic>
        <p:nvPicPr>
          <p:cNvPr id="3" name="Picture 2">
            <a:extLst>
              <a:ext uri="{FF2B5EF4-FFF2-40B4-BE49-F238E27FC236}">
                <a16:creationId xmlns:a16="http://schemas.microsoft.com/office/drawing/2014/main" id="{F000A5D3-EDE7-7717-8B72-74A7AA05109E}"/>
              </a:ext>
            </a:extLst>
          </p:cNvPr>
          <p:cNvPicPr>
            <a:picLocks noChangeAspect="1"/>
          </p:cNvPicPr>
          <p:nvPr/>
        </p:nvPicPr>
        <p:blipFill>
          <a:blip r:embed="rId3"/>
          <a:stretch>
            <a:fillRect/>
          </a:stretch>
        </p:blipFill>
        <p:spPr>
          <a:xfrm>
            <a:off x="2315972" y="54753"/>
            <a:ext cx="2071794" cy="619157"/>
          </a:xfrm>
          <a:prstGeom prst="rect">
            <a:avLst/>
          </a:prstGeom>
        </p:spPr>
      </p:pic>
      <p:pic>
        <p:nvPicPr>
          <p:cNvPr id="6" name="Picture 5">
            <a:extLst>
              <a:ext uri="{FF2B5EF4-FFF2-40B4-BE49-F238E27FC236}">
                <a16:creationId xmlns:a16="http://schemas.microsoft.com/office/drawing/2014/main" id="{3A88B2E9-5A3E-D0CA-502E-BB679AD60857}"/>
              </a:ext>
            </a:extLst>
          </p:cNvPr>
          <p:cNvPicPr>
            <a:picLocks noChangeAspect="1"/>
          </p:cNvPicPr>
          <p:nvPr/>
        </p:nvPicPr>
        <p:blipFill>
          <a:blip r:embed="rId4"/>
          <a:stretch>
            <a:fillRect/>
          </a:stretch>
        </p:blipFill>
        <p:spPr>
          <a:xfrm>
            <a:off x="5446522" y="54754"/>
            <a:ext cx="2605222" cy="400070"/>
          </a:xfrm>
          <a:prstGeom prst="rect">
            <a:avLst/>
          </a:prstGeom>
        </p:spPr>
      </p:pic>
    </p:spTree>
    <p:extLst>
      <p:ext uri="{BB962C8B-B14F-4D97-AF65-F5344CB8AC3E}">
        <p14:creationId xmlns:p14="http://schemas.microsoft.com/office/powerpoint/2010/main" val="3816532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BAC89-4039-5032-DC66-66E04081E1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3FA95A-BAA0-EEA4-CB51-7269E837F6AD}"/>
              </a:ext>
            </a:extLst>
          </p:cNvPr>
          <p:cNvSpPr txBox="1">
            <a:spLocks/>
          </p:cNvSpPr>
          <p:nvPr/>
        </p:nvSpPr>
        <p:spPr>
          <a:xfrm>
            <a:off x="127000" y="336550"/>
            <a:ext cx="8890000" cy="994172"/>
          </a:xfrm>
          <a:prstGeom prst="rect">
            <a:avLst/>
          </a:prstGeom>
        </p:spPr>
        <p:txBody>
          <a:bodyPr vert="horz" lIns="68580" tIns="34290" rIns="68580" bIns="3429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r>
              <a:rPr lang="en-GB" sz="2000" dirty="0"/>
              <a:t>ESG recommendation for preferred option for next flagship collider at CERN </a:t>
            </a:r>
          </a:p>
          <a:p>
            <a:pPr marL="0" marR="0" lvl="0" indent="0" algn="l" defTabSz="685783" rtl="0" eaLnBrk="1" fontAlgn="auto" latinLnBrk="0" hangingPunct="1">
              <a:lnSpc>
                <a:spcPts val="3000"/>
              </a:lnSpc>
              <a:spcBef>
                <a:spcPct val="0"/>
              </a:spcBef>
              <a:spcAft>
                <a:spcPts val="0"/>
              </a:spcAft>
              <a:buClrTx/>
              <a:buSzTx/>
              <a:buFontTx/>
              <a:buNone/>
              <a:tabLst/>
              <a:defRPr/>
            </a:pPr>
            <a:endParaRPr kumimoji="0" lang="en-GB" sz="2400" i="0" u="none" strike="noStrike" kern="1200" cap="none" spc="0" normalizeH="0" baseline="0" noProof="0" dirty="0">
              <a:ln>
                <a:noFill/>
              </a:ln>
              <a:solidFill>
                <a:srgbClr val="0F124A"/>
              </a:solidFill>
              <a:effectLst/>
              <a:uLnTx/>
              <a:uFillTx/>
              <a:latin typeface="Arial"/>
              <a:ea typeface="+mj-ea"/>
              <a:cs typeface="+mj-cs"/>
            </a:endParaRPr>
          </a:p>
        </p:txBody>
      </p:sp>
      <p:sp>
        <p:nvSpPr>
          <p:cNvPr id="4" name="TextBox 3">
            <a:extLst>
              <a:ext uri="{FF2B5EF4-FFF2-40B4-BE49-F238E27FC236}">
                <a16:creationId xmlns:a16="http://schemas.microsoft.com/office/drawing/2014/main" id="{D4A7B550-4F07-4EF0-95DD-394365898BB8}"/>
              </a:ext>
            </a:extLst>
          </p:cNvPr>
          <p:cNvSpPr txBox="1"/>
          <p:nvPr/>
        </p:nvSpPr>
        <p:spPr>
          <a:xfrm>
            <a:off x="116054" y="846007"/>
            <a:ext cx="8890001" cy="584775"/>
          </a:xfrm>
          <a:prstGeom prst="rect">
            <a:avLst/>
          </a:prstGeom>
          <a:noFill/>
        </p:spPr>
        <p:txBody>
          <a:bodyPr wrap="square">
            <a:spAutoFit/>
          </a:bodyPr>
          <a:lstStyle/>
          <a:p>
            <a:r>
              <a:rPr lang="en-GB" sz="1600" dirty="0">
                <a:solidFill>
                  <a:srgbClr val="0000FF"/>
                </a:solidFill>
              </a:rPr>
              <a:t>The electron–positron Future Circular Collider (FCC-ee) is recommended  as the preferred option for the next flagship collider at CERN.</a:t>
            </a:r>
          </a:p>
        </p:txBody>
      </p:sp>
      <p:pic>
        <p:nvPicPr>
          <p:cNvPr id="6" name="Picture 5">
            <a:extLst>
              <a:ext uri="{FF2B5EF4-FFF2-40B4-BE49-F238E27FC236}">
                <a16:creationId xmlns:a16="http://schemas.microsoft.com/office/drawing/2014/main" id="{DED45384-9BAF-3617-3C77-7EDCE77097A4}"/>
              </a:ext>
            </a:extLst>
          </p:cNvPr>
          <p:cNvPicPr>
            <a:picLocks noChangeAspect="1"/>
          </p:cNvPicPr>
          <p:nvPr/>
        </p:nvPicPr>
        <p:blipFill>
          <a:blip r:embed="rId2"/>
          <a:stretch>
            <a:fillRect/>
          </a:stretch>
        </p:blipFill>
        <p:spPr>
          <a:xfrm>
            <a:off x="257390" y="1394052"/>
            <a:ext cx="8767482" cy="1688374"/>
          </a:xfrm>
          <a:prstGeom prst="rect">
            <a:avLst/>
          </a:prstGeom>
        </p:spPr>
      </p:pic>
      <p:sp>
        <p:nvSpPr>
          <p:cNvPr id="7" name="TextBox 6">
            <a:extLst>
              <a:ext uri="{FF2B5EF4-FFF2-40B4-BE49-F238E27FC236}">
                <a16:creationId xmlns:a16="http://schemas.microsoft.com/office/drawing/2014/main" id="{EC1ACF8B-2C88-9DC0-3B33-18F7155DA139}"/>
              </a:ext>
            </a:extLst>
          </p:cNvPr>
          <p:cNvSpPr txBox="1"/>
          <p:nvPr/>
        </p:nvSpPr>
        <p:spPr>
          <a:xfrm>
            <a:off x="116055" y="3295696"/>
            <a:ext cx="8767481" cy="338554"/>
          </a:xfrm>
          <a:prstGeom prst="rect">
            <a:avLst/>
          </a:prstGeom>
          <a:noFill/>
        </p:spPr>
        <p:txBody>
          <a:bodyPr wrap="square">
            <a:spAutoFit/>
          </a:bodyPr>
          <a:lstStyle/>
          <a:p>
            <a:r>
              <a:rPr lang="en-GB" sz="1600" dirty="0">
                <a:solidFill>
                  <a:srgbClr val="0000FF"/>
                </a:solidFill>
              </a:rPr>
              <a:t>A descoped FCC-ee is the preferred alternative option for the next flagship collider at CERN. </a:t>
            </a:r>
          </a:p>
        </p:txBody>
      </p:sp>
      <p:pic>
        <p:nvPicPr>
          <p:cNvPr id="8" name="Picture 7">
            <a:extLst>
              <a:ext uri="{FF2B5EF4-FFF2-40B4-BE49-F238E27FC236}">
                <a16:creationId xmlns:a16="http://schemas.microsoft.com/office/drawing/2014/main" id="{4EE17A48-EB59-2CDD-7DC1-3101A318CFC6}"/>
              </a:ext>
            </a:extLst>
          </p:cNvPr>
          <p:cNvPicPr>
            <a:picLocks noChangeAspect="1"/>
          </p:cNvPicPr>
          <p:nvPr/>
        </p:nvPicPr>
        <p:blipFill>
          <a:blip r:embed="rId3"/>
          <a:stretch>
            <a:fillRect/>
          </a:stretch>
        </p:blipFill>
        <p:spPr>
          <a:xfrm>
            <a:off x="488581" y="3677872"/>
            <a:ext cx="7718612" cy="1401361"/>
          </a:xfrm>
          <a:prstGeom prst="rect">
            <a:avLst/>
          </a:prstGeom>
        </p:spPr>
      </p:pic>
      <p:sp>
        <p:nvSpPr>
          <p:cNvPr id="9" name="TextBox 8">
            <a:extLst>
              <a:ext uri="{FF2B5EF4-FFF2-40B4-BE49-F238E27FC236}">
                <a16:creationId xmlns:a16="http://schemas.microsoft.com/office/drawing/2014/main" id="{39D73196-9F3B-9D0A-E33D-DFF68667332F}"/>
              </a:ext>
            </a:extLst>
          </p:cNvPr>
          <p:cNvSpPr txBox="1"/>
          <p:nvPr/>
        </p:nvSpPr>
        <p:spPr>
          <a:xfrm>
            <a:off x="7847559" y="4836644"/>
            <a:ext cx="1296445" cy="300082"/>
          </a:xfrm>
          <a:prstGeom prst="rect">
            <a:avLst/>
          </a:prstGeom>
          <a:solidFill>
            <a:srgbClr val="FFFF00"/>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a:rPr>
              <a:t>Fabiola Gianotti</a:t>
            </a:r>
            <a:endParaRPr kumimoji="0" lang="en-GB" sz="13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323860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E9645-8F69-36A0-D0EF-A44DBF5B938E}"/>
              </a:ext>
            </a:extLst>
          </p:cNvPr>
          <p:cNvSpPr txBox="1">
            <a:spLocks/>
          </p:cNvSpPr>
          <p:nvPr/>
        </p:nvSpPr>
        <p:spPr>
          <a:xfrm>
            <a:off x="127000" y="336550"/>
            <a:ext cx="8890000" cy="994172"/>
          </a:xfrm>
          <a:prstGeom prst="rect">
            <a:avLst/>
          </a:prstGeom>
        </p:spPr>
        <p:txBody>
          <a:bodyPr vert="horz" lIns="68580" tIns="34290" rIns="68580" bIns="3429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685783" rtl="0" eaLnBrk="1" fontAlgn="auto" latinLnBrk="0" hangingPunct="1">
              <a:lnSpc>
                <a:spcPts val="3000"/>
              </a:lnSpc>
              <a:spcBef>
                <a:spcPct val="0"/>
              </a:spcBef>
              <a:spcAft>
                <a:spcPts val="0"/>
              </a:spcAft>
              <a:buClrTx/>
              <a:buSzTx/>
              <a:buFontTx/>
              <a:buNone/>
              <a:tabLst/>
              <a:defRPr/>
            </a:pPr>
            <a:r>
              <a:rPr kumimoji="0" lang="en-US" sz="2400" i="0" u="none" strike="noStrike" kern="1200" cap="none" spc="0" normalizeH="0" baseline="0" noProof="0" dirty="0">
                <a:ln>
                  <a:noFill/>
                </a:ln>
                <a:solidFill>
                  <a:srgbClr val="0F124A"/>
                </a:solidFill>
                <a:effectLst/>
                <a:uLnTx/>
                <a:uFillTx/>
                <a:latin typeface="Arial"/>
                <a:ea typeface="+mj-ea"/>
                <a:cs typeface="+mj-cs"/>
              </a:rPr>
              <a:t>CERN Council review of the FCC Feasibility Study</a:t>
            </a:r>
          </a:p>
          <a:p>
            <a:pPr marL="0" marR="0" lvl="0" indent="0" algn="l" defTabSz="685783" rtl="0" eaLnBrk="1" fontAlgn="auto" latinLnBrk="0" hangingPunct="1">
              <a:lnSpc>
                <a:spcPts val="3000"/>
              </a:lnSpc>
              <a:spcBef>
                <a:spcPct val="0"/>
              </a:spcBef>
              <a:spcAft>
                <a:spcPts val="0"/>
              </a:spcAft>
              <a:buClrTx/>
              <a:buSzTx/>
              <a:buFontTx/>
              <a:buNone/>
              <a:tabLst/>
              <a:defRPr/>
            </a:pPr>
            <a:endParaRPr kumimoji="0" lang="en-GB" sz="2400" i="0" u="none" strike="noStrike" kern="1200" cap="none" spc="0" normalizeH="0" baseline="0" noProof="0" dirty="0">
              <a:ln>
                <a:noFill/>
              </a:ln>
              <a:solidFill>
                <a:srgbClr val="0F124A"/>
              </a:solidFill>
              <a:effectLst/>
              <a:uLnTx/>
              <a:uFillTx/>
              <a:latin typeface="Arial"/>
              <a:ea typeface="+mj-ea"/>
              <a:cs typeface="+mj-cs"/>
            </a:endParaRPr>
          </a:p>
        </p:txBody>
      </p:sp>
      <p:sp>
        <p:nvSpPr>
          <p:cNvPr id="3" name="TextBox 2">
            <a:extLst>
              <a:ext uri="{FF2B5EF4-FFF2-40B4-BE49-F238E27FC236}">
                <a16:creationId xmlns:a16="http://schemas.microsoft.com/office/drawing/2014/main" id="{97592956-90E1-6D54-2DA9-A43D0D9D36BC}"/>
              </a:ext>
            </a:extLst>
          </p:cNvPr>
          <p:cNvSpPr txBox="1"/>
          <p:nvPr/>
        </p:nvSpPr>
        <p:spPr>
          <a:xfrm>
            <a:off x="-1" y="840767"/>
            <a:ext cx="9144000" cy="2047227"/>
          </a:xfrm>
          <a:prstGeom prst="rect">
            <a:avLst/>
          </a:prstGeom>
          <a:noFill/>
        </p:spPr>
        <p:txBody>
          <a:bodyPr wrap="square" rtlCol="0">
            <a:spAutoFit/>
          </a:bodyPr>
          <a:lstStyle/>
          <a:p>
            <a:pPr marL="214313" marR="0" lvl="0" indent="-214313" algn="l" defTabSz="685800" rtl="0" eaLnBrk="1" fontAlgn="auto" latinLnBrk="0" hangingPunct="1">
              <a:lnSpc>
                <a:spcPct val="120000"/>
              </a:lnSpc>
              <a:spcBef>
                <a:spcPts val="6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7-9 July 2025: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Final reviews by the FCC Feasibility Study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Scientific Advisory Committee (SAC),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chaired by A. Parker (Cambridge U.), and by the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FCC Cost Review Panel (CRP),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chaired by N. Holtkamp (Stanford)</a:t>
            </a:r>
          </a:p>
          <a:p>
            <a:pPr marL="214313" marR="0" lvl="0" indent="-214313" algn="l" defTabSz="685800" rtl="0" eaLnBrk="1" fontAlgn="auto" latinLnBrk="0" hangingPunct="1">
              <a:lnSpc>
                <a:spcPct val="120000"/>
              </a:lnSpc>
              <a:spcBef>
                <a:spcPts val="6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8-10 September 2025</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 Reviews by CERN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Finance Committee (FC)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and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Scientific Policy Committee (SPC)</a:t>
            </a:r>
          </a:p>
          <a:p>
            <a:pPr marL="214313" lvl="0" indent="-214313" defTabSz="685800">
              <a:lnSpc>
                <a:spcPct val="150000"/>
              </a:lnSpc>
              <a:spcBef>
                <a:spcPts val="600"/>
              </a:spcBef>
              <a:buFont typeface="Arial" panose="020B0604020202020204" pitchFamily="34" charset="0"/>
              <a:buChar char="•"/>
              <a:defRPr/>
            </a:pP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6-7 November 2025</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CERN Council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dedicated session on FCC Feasibility Study, </a:t>
            </a:r>
            <a:r>
              <a:rPr lang="fr-CH" sz="1600" b="1" u="sng" dirty="0">
                <a:solidFill>
                  <a:srgbClr val="0000FF"/>
                </a:solidFill>
                <a:hlinkClick r:id="rId2" tooltip="https://cds.cern.ch/record/2948315/files/c-e-3947-Rev_Council%20conclusions%20on%20FCC%20feasibility%20study%20Nov%2025.pdf">
                  <a:extLst>
                    <a:ext uri="{A12FA001-AC4F-418D-AE19-62706E023703}">
                      <ahyp:hlinkClr xmlns:ahyp="http://schemas.microsoft.com/office/drawing/2018/hyperlinkcolor" val="tx"/>
                    </a:ext>
                  </a:extLst>
                </a:hlinkClick>
              </a:rPr>
              <a:t>Conclusions</a:t>
            </a:r>
            <a:r>
              <a:rPr lang="fr-CH" sz="1600" b="1" u="sng" dirty="0">
                <a:solidFill>
                  <a:srgbClr val="0000FF"/>
                </a:solidFill>
              </a:rPr>
              <a:t>:</a:t>
            </a:r>
            <a:endParaRPr kumimoji="0" lang="en-GB" sz="1600" b="1" i="0" u="none" strike="noStrike" kern="1200" cap="none" spc="0" normalizeH="0" baseline="0" noProof="0" dirty="0">
              <a:ln>
                <a:noFill/>
              </a:ln>
              <a:solidFill>
                <a:srgbClr val="0000FF"/>
              </a:solidFill>
              <a:effectLst/>
              <a:uLnTx/>
              <a:uFillTx/>
              <a:latin typeface="Arial"/>
              <a:ea typeface="+mn-ea"/>
              <a:cs typeface="+mn-cs"/>
            </a:endParaRPr>
          </a:p>
        </p:txBody>
      </p:sp>
      <p:sp>
        <p:nvSpPr>
          <p:cNvPr id="5" name="TextBox 4">
            <a:extLst>
              <a:ext uri="{FF2B5EF4-FFF2-40B4-BE49-F238E27FC236}">
                <a16:creationId xmlns:a16="http://schemas.microsoft.com/office/drawing/2014/main" id="{076DB16C-59CB-133F-44BF-A88993F73A40}"/>
              </a:ext>
            </a:extLst>
          </p:cNvPr>
          <p:cNvSpPr txBox="1"/>
          <p:nvPr/>
        </p:nvSpPr>
        <p:spPr>
          <a:xfrm>
            <a:off x="126998" y="2899709"/>
            <a:ext cx="9017001" cy="2072362"/>
          </a:xfrm>
          <a:prstGeom prst="rect">
            <a:avLst/>
          </a:prstGeom>
          <a:noFill/>
        </p:spPr>
        <p:txBody>
          <a:bodyPr wrap="square">
            <a:spAutoFit/>
          </a:bodyPr>
          <a:lstStyle/>
          <a:p>
            <a:pPr>
              <a:spcBef>
                <a:spcPts val="500"/>
              </a:spcBef>
            </a:pPr>
            <a:r>
              <a:rPr lang="en-GB" sz="1600" dirty="0">
                <a:solidFill>
                  <a:srgbClr val="0000FF"/>
                </a:solidFill>
                <a:latin typeface="Calibri" panose="020F0502020204030204" pitchFamily="34" charset="0"/>
                <a:ea typeface="MS Mincho" panose="02020609040205080304" pitchFamily="49" charset="-128"/>
                <a:cs typeface="Calibri" panose="020F0502020204030204" pitchFamily="34" charset="0"/>
              </a:rPr>
              <a:t>The Council, being committed to maintaining CERN as a world leader in science and technology:</a:t>
            </a:r>
          </a:p>
          <a:p>
            <a:pPr lvl="0" defTabSz="914303">
              <a:spcBef>
                <a:spcPts val="500"/>
              </a:spcBef>
              <a:defRPr/>
            </a:pPr>
            <a:r>
              <a:rPr lang="en-GB" sz="1600" dirty="0">
                <a:solidFill>
                  <a:srgbClr val="0000FF"/>
                </a:solidFill>
                <a:latin typeface="Calibri" panose="020F0502020204030204" pitchFamily="34" charset="0"/>
                <a:ea typeface="MS Mincho" panose="02020609040205080304" pitchFamily="49" charset="-128"/>
                <a:cs typeface="Calibri" panose="020F0502020204030204" pitchFamily="34" charset="0"/>
              </a:rPr>
              <a:t>…. congratulates the CERN Management and all the personnel involved in the FCC Feasibility Study….</a:t>
            </a:r>
          </a:p>
          <a:p>
            <a:pPr lvl="0" defTabSz="914303">
              <a:spcBef>
                <a:spcPts val="500"/>
              </a:spcBef>
              <a:defRPr/>
            </a:pPr>
            <a:r>
              <a:rPr lang="en-GB" sz="1600" dirty="0">
                <a:solidFill>
                  <a:srgbClr val="0000FF"/>
                </a:solidFill>
                <a:latin typeface="Calibri" panose="020F0502020204030204" pitchFamily="34" charset="0"/>
                <a:ea typeface="MS Mincho" panose="02020609040205080304" pitchFamily="49" charset="-128"/>
                <a:cs typeface="Calibri" panose="020F0502020204030204" pitchFamily="34" charset="0"/>
              </a:rPr>
              <a:t>….. considers that the FCC would provide the platform for a visionary physics programme addressing many of the open questions in particle physics,... and concludes that:</a:t>
            </a:r>
          </a:p>
          <a:p>
            <a:pPr lvl="0" defTabSz="914303">
              <a:spcBef>
                <a:spcPts val="500"/>
              </a:spcBef>
              <a:defRPr/>
            </a:pPr>
            <a:r>
              <a:rPr lang="en-GB" sz="1600" b="1" dirty="0">
                <a:solidFill>
                  <a:srgbClr val="0000FF"/>
                </a:solidFill>
                <a:latin typeface="Calibri" panose="020F0502020204030204" pitchFamily="34" charset="0"/>
                <a:ea typeface="MS Mincho" panose="02020609040205080304" pitchFamily="49" charset="-128"/>
                <a:cs typeface="Calibri" panose="020F0502020204030204" pitchFamily="34" charset="0"/>
              </a:rPr>
              <a:t>a. the FCC Feasibility Study provides the basis for the FCC studies to continue and</a:t>
            </a:r>
          </a:p>
          <a:p>
            <a:pPr lvl="0" defTabSz="914303">
              <a:spcBef>
                <a:spcPts val="500"/>
              </a:spcBef>
              <a:defRPr/>
            </a:pPr>
            <a:r>
              <a:rPr lang="en-GB" sz="1600" b="1" dirty="0">
                <a:solidFill>
                  <a:srgbClr val="0000FF"/>
                </a:solidFill>
                <a:latin typeface="Calibri" panose="020F0502020204030204" pitchFamily="34" charset="0"/>
                <a:ea typeface="MS Mincho" panose="02020609040205080304" pitchFamily="49" charset="-128"/>
                <a:cs typeface="Calibri" panose="020F0502020204030204" pitchFamily="34" charset="0"/>
              </a:rPr>
              <a:t>b. the funding scenarios presented and the financial pledges obtained so far provide the basis for the continuation …towards securing the full financial commitments required for approval of the FCC project.</a:t>
            </a:r>
            <a:endParaRPr lang="en-GB" sz="1600" dirty="0">
              <a:solidFill>
                <a:srgbClr val="0000FF"/>
              </a:solidFill>
            </a:endParaRPr>
          </a:p>
        </p:txBody>
      </p:sp>
    </p:spTree>
    <p:extLst>
      <p:ext uri="{BB962C8B-B14F-4D97-AF65-F5344CB8AC3E}">
        <p14:creationId xmlns:p14="http://schemas.microsoft.com/office/powerpoint/2010/main" val="293416159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EC8F1-F31D-CC49-3F30-99E10DEEE1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2A6FCC-F45F-6C2B-8FDD-420EB1EBFD64}"/>
              </a:ext>
            </a:extLst>
          </p:cNvPr>
          <p:cNvSpPr txBox="1">
            <a:spLocks/>
          </p:cNvSpPr>
          <p:nvPr/>
        </p:nvSpPr>
        <p:spPr>
          <a:xfrm>
            <a:off x="127000" y="336550"/>
            <a:ext cx="8890000" cy="994172"/>
          </a:xfrm>
          <a:prstGeom prst="rect">
            <a:avLst/>
          </a:prstGeom>
        </p:spPr>
        <p:txBody>
          <a:bodyPr vert="horz" lIns="68580" tIns="34290" rIns="68580" bIns="3429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685783" rtl="0" eaLnBrk="1" fontAlgn="auto" latinLnBrk="0" hangingPunct="1">
              <a:lnSpc>
                <a:spcPts val="3000"/>
              </a:lnSpc>
              <a:spcBef>
                <a:spcPct val="0"/>
              </a:spcBef>
              <a:spcAft>
                <a:spcPts val="0"/>
              </a:spcAft>
              <a:buClrTx/>
              <a:buSzTx/>
              <a:buFontTx/>
              <a:buNone/>
              <a:tabLst/>
              <a:defRPr/>
            </a:pPr>
            <a:r>
              <a:rPr kumimoji="0" lang="en-US" sz="2400" i="0" u="none" strike="noStrike" kern="1200" cap="none" spc="0" normalizeH="0" baseline="0" noProof="0" dirty="0">
                <a:ln>
                  <a:noFill/>
                </a:ln>
                <a:solidFill>
                  <a:srgbClr val="0F124A"/>
                </a:solidFill>
                <a:effectLst/>
                <a:uLnTx/>
                <a:uFillTx/>
                <a:latin typeface="Arial"/>
                <a:ea typeface="+mj-ea"/>
                <a:cs typeface="+mj-cs"/>
              </a:rPr>
              <a:t>Recent CERN press releases</a:t>
            </a:r>
          </a:p>
          <a:p>
            <a:pPr marL="0" marR="0" lvl="0" indent="0" algn="l" defTabSz="685783" rtl="0" eaLnBrk="1" fontAlgn="auto" latinLnBrk="0" hangingPunct="1">
              <a:lnSpc>
                <a:spcPts val="3000"/>
              </a:lnSpc>
              <a:spcBef>
                <a:spcPct val="0"/>
              </a:spcBef>
              <a:spcAft>
                <a:spcPts val="0"/>
              </a:spcAft>
              <a:buClrTx/>
              <a:buSzTx/>
              <a:buFontTx/>
              <a:buNone/>
              <a:tabLst/>
              <a:defRPr/>
            </a:pPr>
            <a:endParaRPr kumimoji="0" lang="en-GB" sz="2400" i="0" u="none" strike="noStrike" kern="1200" cap="none" spc="0" normalizeH="0" baseline="0" noProof="0" dirty="0">
              <a:ln>
                <a:noFill/>
              </a:ln>
              <a:solidFill>
                <a:srgbClr val="0F124A"/>
              </a:solidFill>
              <a:effectLst/>
              <a:uLnTx/>
              <a:uFillTx/>
              <a:latin typeface="Arial"/>
              <a:ea typeface="+mj-ea"/>
              <a:cs typeface="+mj-cs"/>
            </a:endParaRPr>
          </a:p>
        </p:txBody>
      </p:sp>
      <p:sp>
        <p:nvSpPr>
          <p:cNvPr id="4" name="TextBox 3">
            <a:extLst>
              <a:ext uri="{FF2B5EF4-FFF2-40B4-BE49-F238E27FC236}">
                <a16:creationId xmlns:a16="http://schemas.microsoft.com/office/drawing/2014/main" id="{823D9174-F1EE-5689-9A90-49DB4876DAC0}"/>
              </a:ext>
            </a:extLst>
          </p:cNvPr>
          <p:cNvSpPr txBox="1"/>
          <p:nvPr/>
        </p:nvSpPr>
        <p:spPr>
          <a:xfrm>
            <a:off x="71719" y="666676"/>
            <a:ext cx="9144000" cy="2923877"/>
          </a:xfrm>
          <a:prstGeom prst="rect">
            <a:avLst/>
          </a:prstGeom>
          <a:noFill/>
        </p:spPr>
        <p:txBody>
          <a:bodyPr wrap="square">
            <a:spAutoFit/>
          </a:bodyPr>
          <a:lstStyle/>
          <a:p>
            <a:pPr algn="just">
              <a:buNone/>
            </a:pPr>
            <a:r>
              <a:rPr lang="en-GB" sz="1200" dirty="0">
                <a:solidFill>
                  <a:srgbClr val="000000"/>
                </a:solidFill>
                <a:effectLst/>
                <a:latin typeface="Aptos" panose="020B0004020202020204" pitchFamily="34" charset="0"/>
                <a:ea typeface="Aptos" panose="020B0004020202020204" pitchFamily="34" charset="0"/>
                <a:cs typeface="Aptos" panose="020B0004020202020204" pitchFamily="34" charset="0"/>
              </a:rPr>
              <a:t> </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ctr">
              <a:buNone/>
            </a:pPr>
            <a:r>
              <a:rPr lang="en-GB" sz="1600" b="1" dirty="0">
                <a:solidFill>
                  <a:srgbClr val="000000"/>
                </a:solidFill>
                <a:effectLst/>
                <a:latin typeface="Palatino"/>
                <a:ea typeface="Aptos" panose="020B0004020202020204" pitchFamily="34" charset="0"/>
                <a:cs typeface="Aptos" panose="020B0004020202020204" pitchFamily="34" charset="0"/>
              </a:rPr>
              <a:t>The European Strategy for Particle Physics reaches an important milestone</a:t>
            </a:r>
            <a:r>
              <a:rPr lang="en-GB" sz="1400" dirty="0">
                <a:solidFill>
                  <a:srgbClr val="000000"/>
                </a:solidFill>
                <a:effectLst/>
                <a:latin typeface="Palatino"/>
                <a:ea typeface="Aptos" panose="020B0004020202020204" pitchFamily="34" charset="0"/>
                <a:cs typeface="Aptos" panose="020B0004020202020204" pitchFamily="34" charset="0"/>
              </a:rPr>
              <a:t> </a:t>
            </a:r>
            <a:endParaRPr lang="en-GB" sz="1400" dirty="0">
              <a:effectLst/>
              <a:latin typeface="Aptos" panose="020B0004020202020204" pitchFamily="34" charset="0"/>
              <a:ea typeface="Aptos" panose="020B0004020202020204" pitchFamily="34" charset="0"/>
              <a:cs typeface="Aptos" panose="020B0004020202020204" pitchFamily="34" charset="0"/>
            </a:endParaRPr>
          </a:p>
          <a:p>
            <a:pPr algn="ctr">
              <a:buNone/>
            </a:pPr>
            <a:r>
              <a:rPr lang="en-GB" sz="1050" dirty="0">
                <a:solidFill>
                  <a:srgbClr val="000000"/>
                </a:solidFill>
                <a:effectLst/>
                <a:latin typeface="Palatino"/>
                <a:ea typeface="Aptos" panose="020B0004020202020204" pitchFamily="34" charset="0"/>
                <a:cs typeface="Aptos" panose="020B0004020202020204" pitchFamily="34" charset="0"/>
              </a:rPr>
              <a:t> </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050" dirty="0">
                <a:solidFill>
                  <a:srgbClr val="000000"/>
                </a:solidFill>
                <a:effectLst/>
                <a:latin typeface="Palatino"/>
                <a:ea typeface="Aptos" panose="020B0004020202020204" pitchFamily="34" charset="0"/>
                <a:cs typeface="Aptos" panose="020B0004020202020204" pitchFamily="34" charset="0"/>
              </a:rPr>
              <a:t>Geneva, 12 December 2025. At its 225th session, the CERN Council received the recommendations for the update of the European Strategy for Particle Physics, the aim of which is to develop a common vision for the future of the field. The recommendations will be reviewed by the Council in the coming months. A final decision is expected at a dedicated Council Session in Budapest in May 2026. </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200" dirty="0">
                <a:effectLst/>
                <a:latin typeface="Aptos" panose="020B0004020202020204" pitchFamily="34" charset="0"/>
                <a:ea typeface="Aptos" panose="020B0004020202020204" pitchFamily="34" charset="0"/>
                <a:cs typeface="Aptos" panose="020B0004020202020204" pitchFamily="34" charset="0"/>
              </a:rPr>
              <a:t> </a:t>
            </a:r>
          </a:p>
          <a:p>
            <a:pPr algn="just">
              <a:buNone/>
            </a:pPr>
            <a:r>
              <a:rPr lang="en-GB" sz="1050" dirty="0">
                <a:solidFill>
                  <a:srgbClr val="000000"/>
                </a:solidFill>
                <a:effectLst/>
                <a:latin typeface="Palatino"/>
                <a:ea typeface="Aptos" panose="020B0004020202020204" pitchFamily="34" charset="0"/>
                <a:cs typeface="Aptos" panose="020B0004020202020204" pitchFamily="34" charset="0"/>
              </a:rPr>
              <a:t>For the 2026 update of the ESPP, the CERN Council requested that the Strategy update should include the preferred option for the next collider at CERN and prioritised alternative options to be pursued if the chosen preferred plan turns out not to be feasible or competitive. …</a:t>
            </a:r>
            <a:r>
              <a:rPr lang="en-GB" sz="1200" dirty="0">
                <a:solidFill>
                  <a:srgbClr val="000000"/>
                </a:solidFill>
                <a:latin typeface="Aptos" panose="020B0004020202020204" pitchFamily="34" charset="0"/>
                <a:ea typeface="Aptos" panose="020B0004020202020204" pitchFamily="34" charset="0"/>
                <a:cs typeface="Aptos" panose="020B0004020202020204" pitchFamily="34" charset="0"/>
              </a:rPr>
              <a:t>.</a:t>
            </a:r>
          </a:p>
          <a:p>
            <a:pPr algn="just">
              <a:buNone/>
            </a:pPr>
            <a:r>
              <a:rPr lang="en-GB" sz="1200" dirty="0">
                <a:effectLst/>
                <a:latin typeface="Aptos" panose="020B0004020202020204" pitchFamily="34" charset="0"/>
                <a:ea typeface="Aptos" panose="020B0004020202020204" pitchFamily="34" charset="0"/>
                <a:cs typeface="Aptos" panose="020B0004020202020204" pitchFamily="34" charset="0"/>
              </a:rPr>
              <a:t> </a:t>
            </a:r>
          </a:p>
          <a:p>
            <a:pPr algn="just">
              <a:buNone/>
            </a:pPr>
            <a:r>
              <a:rPr lang="en-GB" sz="1050" dirty="0">
                <a:solidFill>
                  <a:srgbClr val="000000"/>
                </a:solidFill>
                <a:effectLst/>
                <a:latin typeface="Palatino"/>
                <a:ea typeface="Aptos" panose="020B0004020202020204" pitchFamily="34" charset="0"/>
                <a:cs typeface="Aptos" panose="020B0004020202020204" pitchFamily="34" charset="0"/>
              </a:rPr>
              <a:t>The electron–positron Future Circular Collider (FCC-ee) is recommended as the preferred option for the next flagship collider at CERN….</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200" dirty="0">
                <a:effectLst/>
                <a:latin typeface="Aptos" panose="020B0004020202020204" pitchFamily="34" charset="0"/>
                <a:ea typeface="Aptos" panose="020B0004020202020204" pitchFamily="34" charset="0"/>
                <a:cs typeface="Aptos" panose="020B0004020202020204" pitchFamily="34" charset="0"/>
              </a:rPr>
              <a:t> </a:t>
            </a:r>
          </a:p>
          <a:p>
            <a:pPr algn="just">
              <a:buNone/>
            </a:pPr>
            <a:r>
              <a:rPr lang="en-GB" sz="1050" dirty="0">
                <a:solidFill>
                  <a:srgbClr val="000000"/>
                </a:solidFill>
                <a:effectLst/>
                <a:latin typeface="Palatino"/>
                <a:ea typeface="Aptos" panose="020B0004020202020204" pitchFamily="34" charset="0"/>
                <a:cs typeface="Aptos" panose="020B0004020202020204" pitchFamily="34" charset="0"/>
              </a:rPr>
              <a:t>The ESG presents a descoped FCC-ee as the preferred alternative option for the next flagship collider at CERN.</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200" dirty="0">
                <a:effectLst/>
                <a:latin typeface="Aptos" panose="020B0004020202020204" pitchFamily="34" charset="0"/>
                <a:ea typeface="Aptos" panose="020B0004020202020204" pitchFamily="34" charset="0"/>
                <a:cs typeface="Aptos" panose="020B0004020202020204" pitchFamily="34" charset="0"/>
              </a:rPr>
              <a:t> </a:t>
            </a:r>
          </a:p>
          <a:p>
            <a:pPr algn="just">
              <a:buNone/>
            </a:pPr>
            <a:r>
              <a:rPr lang="en-GB" sz="1050" dirty="0">
                <a:solidFill>
                  <a:srgbClr val="000000"/>
                </a:solidFill>
                <a:effectLst/>
                <a:latin typeface="Palatino"/>
                <a:ea typeface="Aptos" panose="020B0004020202020204" pitchFamily="34" charset="0"/>
                <a:cs typeface="Aptos" panose="020B0004020202020204" pitchFamily="34" charset="0"/>
              </a:rPr>
              <a:t>A decision by the CERN Council on the possible construction of the FCC is expected around 2028. </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200" dirty="0">
                <a:effectLst/>
                <a:latin typeface="Aptos" panose="020B0004020202020204" pitchFamily="34" charset="0"/>
                <a:ea typeface="Aptos" panose="020B0004020202020204" pitchFamily="34" charset="0"/>
                <a:cs typeface="Aptos" panose="020B0004020202020204" pitchFamily="34" charset="0"/>
              </a:rPr>
              <a:t> </a:t>
            </a:r>
          </a:p>
        </p:txBody>
      </p:sp>
      <p:sp>
        <p:nvSpPr>
          <p:cNvPr id="6" name="TextBox 5">
            <a:extLst>
              <a:ext uri="{FF2B5EF4-FFF2-40B4-BE49-F238E27FC236}">
                <a16:creationId xmlns:a16="http://schemas.microsoft.com/office/drawing/2014/main" id="{037D1D31-DA61-B374-DDE8-0588FD4A12DF}"/>
              </a:ext>
            </a:extLst>
          </p:cNvPr>
          <p:cNvSpPr txBox="1"/>
          <p:nvPr/>
        </p:nvSpPr>
        <p:spPr>
          <a:xfrm>
            <a:off x="71720" y="3490738"/>
            <a:ext cx="8888508" cy="1631216"/>
          </a:xfrm>
          <a:prstGeom prst="rect">
            <a:avLst/>
          </a:prstGeom>
          <a:noFill/>
        </p:spPr>
        <p:txBody>
          <a:bodyPr wrap="square">
            <a:spAutoFit/>
          </a:bodyPr>
          <a:lstStyle/>
          <a:p>
            <a:pPr algn="ctr">
              <a:buNone/>
            </a:pPr>
            <a:r>
              <a:rPr lang="en-GB" sz="1600" b="1" dirty="0">
                <a:solidFill>
                  <a:srgbClr val="000000"/>
                </a:solidFill>
                <a:effectLst/>
                <a:latin typeface="Palatino"/>
                <a:ea typeface="Times New Roman" panose="02020603050405020304" pitchFamily="18" charset="0"/>
                <a:cs typeface="Aptos" panose="020B0004020202020204" pitchFamily="34" charset="0"/>
              </a:rPr>
              <a:t>         Private donors pledge 860 million euros for CERN’s Future Circular Collider</a:t>
            </a:r>
            <a:r>
              <a:rPr lang="en-GB" sz="1600" dirty="0">
                <a:solidFill>
                  <a:srgbClr val="000000"/>
                </a:solidFill>
                <a:effectLst/>
                <a:latin typeface="Palatino"/>
                <a:ea typeface="Times New Roman" panose="02020603050405020304" pitchFamily="18" charset="0"/>
                <a:cs typeface="Aptos" panose="020B0004020202020204" pitchFamily="34" charset="0"/>
              </a:rPr>
              <a:t> </a:t>
            </a:r>
            <a:endParaRPr lang="en-GB" sz="1600" dirty="0">
              <a:effectLst/>
              <a:latin typeface="Aptos" panose="020B0004020202020204" pitchFamily="34" charset="0"/>
              <a:ea typeface="Aptos" panose="020B0004020202020204" pitchFamily="34" charset="0"/>
              <a:cs typeface="Aptos" panose="020B0004020202020204" pitchFamily="34" charset="0"/>
            </a:endParaRPr>
          </a:p>
          <a:p>
            <a:pPr algn="ctr">
              <a:buNone/>
            </a:pPr>
            <a:r>
              <a:rPr lang="en-GB" sz="1200" dirty="0">
                <a:solidFill>
                  <a:srgbClr val="000000"/>
                </a:solidFill>
                <a:effectLst/>
                <a:latin typeface="Palatino"/>
                <a:ea typeface="Times New Roman" panose="02020603050405020304" pitchFamily="18" charset="0"/>
                <a:cs typeface="Aptos" panose="020B0004020202020204" pitchFamily="34" charset="0"/>
              </a:rPr>
              <a:t> </a:t>
            </a:r>
            <a:endParaRPr lang="en-GB" sz="1600" dirty="0">
              <a:effectLst/>
              <a:latin typeface="Aptos" panose="020B0004020202020204" pitchFamily="34" charset="0"/>
              <a:ea typeface="Aptos" panose="020B0004020202020204" pitchFamily="34" charset="0"/>
              <a:cs typeface="Aptos" panose="020B0004020202020204" pitchFamily="34" charset="0"/>
            </a:endParaRPr>
          </a:p>
          <a:p>
            <a:pPr algn="just">
              <a:buNone/>
            </a:pPr>
            <a:r>
              <a:rPr lang="en-GB" sz="1200" dirty="0">
                <a:solidFill>
                  <a:srgbClr val="000000"/>
                </a:solidFill>
                <a:effectLst/>
                <a:latin typeface="Palatino"/>
                <a:ea typeface="Times New Roman" panose="02020603050405020304" pitchFamily="18" charset="0"/>
                <a:cs typeface="Aptos" panose="020B0004020202020204" pitchFamily="34" charset="0"/>
              </a:rPr>
              <a:t>Geneva, 18 December 2025. For the first time in CERN’s history, private donors (individuals and philanthropic foundations) have agreed to support a CERN flagship research project. Recently, a group of friends of CERN, including the Breakthrough Prize Foundation, The Eric and Wendy Schmidt Fund for Strategic Innovation, and the entrepreneurs John Elkann and Xavier Niel, have pledged significant funds towards the construction of the Future Circular Collider (FCC), the potential successor of the Large Hadron Collider (LHC). These potential contributions, totalling some 860 million euros and corresponding to 1 billion US dollars, would represent a major private sector investment in the advancement of research in fundamental physics.</a:t>
            </a:r>
            <a:endParaRPr lang="en-GB" sz="160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10206771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9A8B9-87FC-E8B7-D937-060D16355C97}"/>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D0E0C69-DC52-68CC-16D6-BE5C9247CFC3}"/>
              </a:ext>
            </a:extLst>
          </p:cNvPr>
          <p:cNvSpPr>
            <a:spLocks noGrp="1"/>
          </p:cNvSpPr>
          <p:nvPr>
            <p:ph type="title"/>
          </p:nvPr>
        </p:nvSpPr>
        <p:spPr>
          <a:xfrm>
            <a:off x="129359" y="399564"/>
            <a:ext cx="6811645" cy="402033"/>
          </a:xfrm>
        </p:spPr>
        <p:txBody>
          <a:bodyPr/>
          <a:lstStyle/>
          <a:p>
            <a:r>
              <a:rPr lang="en-GB" sz="2800" dirty="0"/>
              <a:t>FCC considerations on organisation </a:t>
            </a:r>
            <a:endParaRPr lang="en-US" sz="2800" dirty="0"/>
          </a:p>
        </p:txBody>
      </p:sp>
      <p:sp>
        <p:nvSpPr>
          <p:cNvPr id="2" name="Slide Number Placeholder 1">
            <a:extLst>
              <a:ext uri="{FF2B5EF4-FFF2-40B4-BE49-F238E27FC236}">
                <a16:creationId xmlns:a16="http://schemas.microsoft.com/office/drawing/2014/main" id="{D5EDF2B0-7ECB-D1CC-C41B-BBBA0B874039}"/>
              </a:ext>
            </a:extLst>
          </p:cNvPr>
          <p:cNvSpPr>
            <a:spLocks noGrp="1"/>
          </p:cNvSpPr>
          <p:nvPr>
            <p:ph type="sldNum" sz="quarter" idx="10"/>
          </p:nvPr>
        </p:nvSpPr>
        <p:spPr/>
        <p:txBody>
          <a:bodyPr/>
          <a:lstStyle/>
          <a:p>
            <a:fld id="{88A1DFE4-5FC5-43BD-BB7E-75EAD82B965F}" type="slidenum">
              <a:rPr lang="en-GB" noProof="0" smtClean="0"/>
              <a:pPr/>
              <a:t>47</a:t>
            </a:fld>
            <a:endParaRPr lang="en-GB" noProof="0"/>
          </a:p>
        </p:txBody>
      </p:sp>
      <p:sp>
        <p:nvSpPr>
          <p:cNvPr id="11" name="Content Placeholder 1">
            <a:extLst>
              <a:ext uri="{FF2B5EF4-FFF2-40B4-BE49-F238E27FC236}">
                <a16:creationId xmlns:a16="http://schemas.microsoft.com/office/drawing/2014/main" id="{DC60EC08-C870-9CA3-DD4D-278644667B3E}"/>
              </a:ext>
            </a:extLst>
          </p:cNvPr>
          <p:cNvSpPr txBox="1">
            <a:spLocks/>
          </p:cNvSpPr>
          <p:nvPr/>
        </p:nvSpPr>
        <p:spPr>
          <a:xfrm>
            <a:off x="305993" y="901719"/>
            <a:ext cx="8532018" cy="42610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2"/>
                </a:solidFill>
                <a:latin typeface="+mn-lt"/>
                <a:ea typeface="+mn-ea"/>
                <a:cs typeface="+mn-cs"/>
              </a:defRPr>
            </a:lvl1pPr>
            <a:lvl2pPr marL="243000" indent="-243000" algn="l" defTabSz="685800" rtl="0" eaLnBrk="1" latinLnBrk="0" hangingPunct="1">
              <a:lnSpc>
                <a:spcPct val="90000"/>
              </a:lnSpc>
              <a:spcBef>
                <a:spcPts val="375"/>
              </a:spcBef>
              <a:buFont typeface="Arial" charset="0"/>
              <a:buChar char="•"/>
              <a:tabLst/>
              <a:defRPr sz="1350" kern="1200">
                <a:solidFill>
                  <a:schemeClr val="tx2"/>
                </a:solidFill>
                <a:latin typeface="+mn-lt"/>
                <a:ea typeface="+mn-ea"/>
                <a:cs typeface="+mn-cs"/>
              </a:defRPr>
            </a:lvl2pPr>
            <a:lvl3pPr marL="486000" indent="-243000" algn="l" defTabSz="685800" rtl="0" eaLnBrk="1" latinLnBrk="0" hangingPunct="1">
              <a:lnSpc>
                <a:spcPct val="90000"/>
              </a:lnSpc>
              <a:spcBef>
                <a:spcPts val="375"/>
              </a:spcBef>
              <a:buSzPct val="100000"/>
              <a:buFont typeface="Arial" panose="020B0604020202020204" pitchFamily="34" charset="0"/>
              <a:buChar char="•"/>
              <a:tabLst/>
              <a:defRPr sz="1500" kern="1200">
                <a:solidFill>
                  <a:schemeClr val="tx2"/>
                </a:solidFill>
                <a:latin typeface="+mn-lt"/>
                <a:ea typeface="+mn-ea"/>
                <a:cs typeface="+mn-cs"/>
              </a:defRPr>
            </a:lvl3pPr>
            <a:lvl4pPr marL="729000" indent="-243000" algn="l" defTabSz="685800" rtl="0" eaLnBrk="1" latinLnBrk="0" hangingPunct="1">
              <a:lnSpc>
                <a:spcPct val="90000"/>
              </a:lnSpc>
              <a:spcBef>
                <a:spcPts val="375"/>
              </a:spcBef>
              <a:buSzPct val="100000"/>
              <a:buFont typeface="Arial" charset="0"/>
              <a:buChar char="•"/>
              <a:tabLst/>
              <a:defRPr sz="1350" kern="1200">
                <a:solidFill>
                  <a:schemeClr val="tx2"/>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35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914400" fontAlgn="auto">
              <a:lnSpc>
                <a:spcPct val="100000"/>
              </a:lnSpc>
              <a:spcBef>
                <a:spcPts val="1000"/>
              </a:spcBef>
              <a:buClrTx/>
              <a:buSzTx/>
              <a:buNone/>
              <a:defRPr/>
            </a:pPr>
            <a:r>
              <a:rPr lang="en-US" sz="1650" b="1" dirty="0">
                <a:solidFill>
                  <a:srgbClr val="0E2841"/>
                </a:solidFill>
                <a:latin typeface="Aptos" panose="02110004020202020204"/>
              </a:rPr>
              <a:t>The key points from the European Strategy Group report regarding FCC:</a:t>
            </a:r>
          </a:p>
          <a:p>
            <a:pPr marL="548640" marR="0" lvl="0" indent="-274320" algn="just"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Strong endorsement of the physics and strategic case for FCC-ee as the next flagship collider for CERN</a:t>
            </a:r>
          </a:p>
          <a:p>
            <a:pPr marL="791640" marR="0" lvl="1" indent="-274320" algn="just"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a:ln>
                  <a:noFill/>
                </a:ln>
                <a:solidFill>
                  <a:srgbClr val="0E2841">
                    <a:lumMod val="90000"/>
                    <a:lumOff val="10000"/>
                  </a:srgbClr>
                </a:solidFill>
                <a:effectLst/>
                <a:uLnTx/>
                <a:uFillTx/>
                <a:latin typeface="Arial"/>
                <a:ea typeface="+mn-ea"/>
                <a:cs typeface="+mn-cs"/>
              </a:rPr>
              <a:t>Near consensus on this point within the particle physics communities in CERN’s Member States</a:t>
            </a:r>
          </a:p>
          <a:p>
            <a:pPr marL="548640" marR="0" lvl="0" indent="-274320" algn="just"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A descoped/staged FCC is preferred to other options as an alternative</a:t>
            </a:r>
          </a:p>
        </p:txBody>
      </p:sp>
      <p:sp>
        <p:nvSpPr>
          <p:cNvPr id="13" name="Content Placeholder 1">
            <a:extLst>
              <a:ext uri="{FF2B5EF4-FFF2-40B4-BE49-F238E27FC236}">
                <a16:creationId xmlns:a16="http://schemas.microsoft.com/office/drawing/2014/main" id="{CD47CE12-CAD4-7489-5F6D-F6096F0445F2}"/>
              </a:ext>
            </a:extLst>
          </p:cNvPr>
          <p:cNvSpPr txBox="1">
            <a:spLocks/>
          </p:cNvSpPr>
          <p:nvPr/>
        </p:nvSpPr>
        <p:spPr>
          <a:xfrm>
            <a:off x="308504" y="3350967"/>
            <a:ext cx="8532018" cy="175226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spcBef>
                <a:spcPts val="225"/>
              </a:spcBef>
              <a:spcAft>
                <a:spcPts val="225"/>
              </a:spcAft>
            </a:pPr>
            <a:r>
              <a:rPr lang="en-US" sz="1650" dirty="0">
                <a:solidFill>
                  <a:srgbClr val="0E2841"/>
                </a:solidFill>
                <a:latin typeface="Aptos" panose="02110004020202020204"/>
              </a:rPr>
              <a:t>FCC </a:t>
            </a:r>
            <a:r>
              <a:rPr lang="en-US" sz="1650" dirty="0" err="1">
                <a:solidFill>
                  <a:srgbClr val="0E2841"/>
                </a:solidFill>
                <a:latin typeface="Aptos" panose="02110004020202020204"/>
              </a:rPr>
              <a:t>Organisation</a:t>
            </a:r>
            <a:r>
              <a:rPr lang="en-US" sz="1650" dirty="0">
                <a:solidFill>
                  <a:srgbClr val="0E2841"/>
                </a:solidFill>
                <a:latin typeface="Aptos" panose="02110004020202020204"/>
              </a:rPr>
              <a:t> 2026-2030</a:t>
            </a:r>
          </a:p>
          <a:p>
            <a:pPr marL="548640" indent="-274320" algn="just">
              <a:lnSpc>
                <a:spcPct val="100000"/>
              </a:lnSpc>
              <a:spcBef>
                <a:spcPts val="225"/>
              </a:spcBef>
              <a:spcAft>
                <a:spcPts val="225"/>
              </a:spcAft>
              <a:buFont typeface="Arial" panose="020B0604020202020204" pitchFamily="34" charset="0"/>
              <a:buChar char="•"/>
            </a:pPr>
            <a:r>
              <a:rPr lang="en-US" sz="1500" b="0" dirty="0">
                <a:solidFill>
                  <a:srgbClr val="0033A0"/>
                </a:solidFill>
                <a:latin typeface="Aptos" panose="02110004020202020204"/>
              </a:rPr>
              <a:t>We will establish a new </a:t>
            </a:r>
            <a:r>
              <a:rPr lang="en-US" sz="1500" b="0" u="sng" dirty="0">
                <a:solidFill>
                  <a:srgbClr val="0033A0"/>
                </a:solidFill>
                <a:latin typeface="Aptos" panose="02110004020202020204"/>
              </a:rPr>
              <a:t>compact</a:t>
            </a:r>
            <a:r>
              <a:rPr lang="en-US" sz="1500" b="0" dirty="0">
                <a:solidFill>
                  <a:srgbClr val="0033A0"/>
                </a:solidFill>
                <a:latin typeface="Aptos" panose="02110004020202020204"/>
              </a:rPr>
              <a:t> FCC Project Office to coordinate the FCC-ee activities</a:t>
            </a:r>
          </a:p>
          <a:p>
            <a:pPr marL="548640" indent="-274320" algn="just">
              <a:lnSpc>
                <a:spcPct val="100000"/>
              </a:lnSpc>
              <a:spcBef>
                <a:spcPts val="225"/>
              </a:spcBef>
              <a:spcAft>
                <a:spcPts val="225"/>
              </a:spcAft>
              <a:buFont typeface="Arial" panose="020B0604020202020204" pitchFamily="34" charset="0"/>
              <a:buChar char="•"/>
            </a:pPr>
            <a:r>
              <a:rPr lang="en-US" sz="1500" b="0" dirty="0">
                <a:solidFill>
                  <a:srgbClr val="0033A0"/>
                </a:solidFill>
                <a:latin typeface="Aptos" panose="02110004020202020204"/>
              </a:rPr>
              <a:t>Reporting directly to the D-G     </a:t>
            </a:r>
          </a:p>
          <a:p>
            <a:pPr marL="548640" indent="-274320" algn="just">
              <a:lnSpc>
                <a:spcPct val="100000"/>
              </a:lnSpc>
              <a:spcBef>
                <a:spcPts val="225"/>
              </a:spcBef>
              <a:spcAft>
                <a:spcPts val="225"/>
              </a:spcAft>
              <a:buFont typeface="Arial" panose="020B0604020202020204" pitchFamily="34" charset="0"/>
              <a:buChar char="•"/>
            </a:pPr>
            <a:r>
              <a:rPr lang="en-US" sz="1500" b="0" dirty="0">
                <a:solidFill>
                  <a:srgbClr val="0033A0"/>
                </a:solidFill>
                <a:latin typeface="Aptos" panose="02110004020202020204"/>
              </a:rPr>
              <a:t>The delivery of the FCC activities within CERN will be embedded in CERN’s sectors in a </a:t>
            </a:r>
            <a:r>
              <a:rPr lang="en-US" sz="1500" b="0" i="1" dirty="0">
                <a:solidFill>
                  <a:srgbClr val="0033A0"/>
                </a:solidFill>
                <a:latin typeface="Aptos" panose="02110004020202020204"/>
              </a:rPr>
              <a:t>traditional</a:t>
            </a:r>
            <a:r>
              <a:rPr lang="en-US" sz="1500" b="0" dirty="0">
                <a:solidFill>
                  <a:srgbClr val="0033A0"/>
                </a:solidFill>
                <a:latin typeface="Aptos" panose="02110004020202020204"/>
              </a:rPr>
              <a:t> “CERN matrixed” project structure</a:t>
            </a:r>
          </a:p>
          <a:p>
            <a:pPr marL="548640" indent="-274320" algn="just">
              <a:lnSpc>
                <a:spcPct val="100000"/>
              </a:lnSpc>
              <a:spcBef>
                <a:spcPts val="225"/>
              </a:spcBef>
              <a:spcAft>
                <a:spcPts val="225"/>
              </a:spcAft>
              <a:buFont typeface="Arial" panose="020B0604020202020204" pitchFamily="34" charset="0"/>
              <a:buChar char="•"/>
            </a:pPr>
            <a:r>
              <a:rPr lang="en-US" sz="1500" b="0" dirty="0">
                <a:solidFill>
                  <a:srgbClr val="0033A0"/>
                </a:solidFill>
                <a:latin typeface="Aptos" panose="02110004020202020204"/>
              </a:rPr>
              <a:t>With the overall project being defined and coordinated through the FCC Project Office</a:t>
            </a:r>
            <a:endParaRPr lang="en-US" sz="1800" b="0" dirty="0">
              <a:solidFill>
                <a:prstClr val="black"/>
              </a:solidFill>
              <a:latin typeface="Aptos" panose="02110004020202020204"/>
            </a:endParaRPr>
          </a:p>
        </p:txBody>
      </p:sp>
      <p:sp>
        <p:nvSpPr>
          <p:cNvPr id="14" name="Content Placeholder 1">
            <a:extLst>
              <a:ext uri="{FF2B5EF4-FFF2-40B4-BE49-F238E27FC236}">
                <a16:creationId xmlns:a16="http://schemas.microsoft.com/office/drawing/2014/main" id="{C60C3A6C-EC3B-59EB-5E28-3AA839384046}"/>
              </a:ext>
            </a:extLst>
          </p:cNvPr>
          <p:cNvSpPr txBox="1">
            <a:spLocks/>
          </p:cNvSpPr>
          <p:nvPr/>
        </p:nvSpPr>
        <p:spPr>
          <a:xfrm>
            <a:off x="311535" y="2388807"/>
            <a:ext cx="8532018" cy="857751"/>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pPr>
            <a:r>
              <a:rPr lang="en-US" sz="1650" dirty="0">
                <a:solidFill>
                  <a:srgbClr val="0E2841"/>
                </a:solidFill>
                <a:latin typeface="Aptos" panose="02110004020202020204"/>
              </a:rPr>
              <a:t>The further development of FCC-ee will be CERN’s </a:t>
            </a:r>
            <a:r>
              <a:rPr lang="en-US" sz="1650" dirty="0">
                <a:solidFill>
                  <a:srgbClr val="A02B93"/>
                </a:solidFill>
                <a:latin typeface="Aptos" panose="02110004020202020204"/>
              </a:rPr>
              <a:t>clear</a:t>
            </a:r>
            <a:r>
              <a:rPr lang="en-US" sz="1650" dirty="0">
                <a:solidFill>
                  <a:srgbClr val="0E2841"/>
                </a:solidFill>
                <a:latin typeface="Aptos" panose="02110004020202020204"/>
              </a:rPr>
              <a:t> </a:t>
            </a:r>
            <a:r>
              <a:rPr lang="en-US" sz="1650" dirty="0">
                <a:solidFill>
                  <a:srgbClr val="A02B93"/>
                </a:solidFill>
                <a:latin typeface="Aptos" panose="02110004020202020204"/>
              </a:rPr>
              <a:t>second highest scientific priority </a:t>
            </a:r>
            <a:r>
              <a:rPr lang="en-US" sz="1650" dirty="0">
                <a:solidFill>
                  <a:srgbClr val="0E2841"/>
                </a:solidFill>
                <a:latin typeface="Aptos" panose="02110004020202020204"/>
              </a:rPr>
              <a:t>for 2026-2030 after HL-LHC</a:t>
            </a:r>
          </a:p>
          <a:p>
            <a:pPr marL="548640" indent="-274320" algn="just">
              <a:lnSpc>
                <a:spcPct val="100000"/>
              </a:lnSpc>
              <a:spcBef>
                <a:spcPts val="375"/>
              </a:spcBef>
              <a:buFont typeface="Arial" panose="020B0604020202020204" pitchFamily="34" charset="0"/>
              <a:buChar char="•"/>
            </a:pPr>
            <a:r>
              <a:rPr lang="en-US" sz="1500" b="0" dirty="0">
                <a:solidFill>
                  <a:prstClr val="black"/>
                </a:solidFill>
                <a:latin typeface="Aptos" panose="02110004020202020204"/>
              </a:rPr>
              <a:t>The goal remains to take FCC-ee to CERN Council in 2028, hopefully for a positive decision   </a:t>
            </a:r>
          </a:p>
        </p:txBody>
      </p:sp>
      <p:sp>
        <p:nvSpPr>
          <p:cNvPr id="15" name="TextBox 14">
            <a:extLst>
              <a:ext uri="{FF2B5EF4-FFF2-40B4-BE49-F238E27FC236}">
                <a16:creationId xmlns:a16="http://schemas.microsoft.com/office/drawing/2014/main" id="{99D60FFF-C172-AD70-B469-A52EDF568CDE}"/>
              </a:ext>
            </a:extLst>
          </p:cNvPr>
          <p:cNvSpPr txBox="1"/>
          <p:nvPr/>
        </p:nvSpPr>
        <p:spPr>
          <a:xfrm>
            <a:off x="7894940" y="318511"/>
            <a:ext cx="1249060" cy="300082"/>
          </a:xfrm>
          <a:prstGeom prst="rect">
            <a:avLst/>
          </a:prstGeom>
          <a:solidFill>
            <a:srgbClr val="FFFF00"/>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a:ea typeface="+mn-ea"/>
                <a:cs typeface="+mn-cs"/>
              </a:rPr>
              <a:t>Mark Thomson</a:t>
            </a:r>
            <a:endParaRPr kumimoji="0" lang="en-GB" sz="13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37388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EBF67-7F15-7F7F-F065-E674A05F9B1A}"/>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18213422-0FC1-1E8F-844D-36D799DB39B5}"/>
              </a:ext>
            </a:extLst>
          </p:cNvPr>
          <p:cNvSpPr>
            <a:spLocks noGrp="1"/>
          </p:cNvSpPr>
          <p:nvPr>
            <p:ph type="title"/>
          </p:nvPr>
        </p:nvSpPr>
        <p:spPr>
          <a:xfrm>
            <a:off x="102267" y="304739"/>
            <a:ext cx="6811645" cy="402033"/>
          </a:xfrm>
        </p:spPr>
        <p:txBody>
          <a:bodyPr/>
          <a:lstStyle/>
          <a:p>
            <a:r>
              <a:rPr lang="en-GB" sz="2800" dirty="0"/>
              <a:t>FCC project structure</a:t>
            </a:r>
            <a:endParaRPr lang="en-US" sz="2800" dirty="0"/>
          </a:p>
        </p:txBody>
      </p:sp>
      <p:sp>
        <p:nvSpPr>
          <p:cNvPr id="2" name="Slide Number Placeholder 1">
            <a:extLst>
              <a:ext uri="{FF2B5EF4-FFF2-40B4-BE49-F238E27FC236}">
                <a16:creationId xmlns:a16="http://schemas.microsoft.com/office/drawing/2014/main" id="{5658B1EA-3ECD-AD29-8261-A0C6A26217E6}"/>
              </a:ext>
            </a:extLst>
          </p:cNvPr>
          <p:cNvSpPr>
            <a:spLocks noGrp="1"/>
          </p:cNvSpPr>
          <p:nvPr>
            <p:ph type="sldNum" sz="quarter" idx="10"/>
          </p:nvPr>
        </p:nvSpPr>
        <p:spPr/>
        <p:txBody>
          <a:bodyPr/>
          <a:lstStyle/>
          <a:p>
            <a:fld id="{88A1DFE4-5FC5-43BD-BB7E-75EAD82B965F}" type="slidenum">
              <a:rPr lang="en-GB" noProof="0" smtClean="0"/>
              <a:pPr/>
              <a:t>48</a:t>
            </a:fld>
            <a:endParaRPr lang="en-GB" noProof="0"/>
          </a:p>
        </p:txBody>
      </p:sp>
      <p:pic>
        <p:nvPicPr>
          <p:cNvPr id="6" name="Picture 5">
            <a:extLst>
              <a:ext uri="{FF2B5EF4-FFF2-40B4-BE49-F238E27FC236}">
                <a16:creationId xmlns:a16="http://schemas.microsoft.com/office/drawing/2014/main" id="{DB3550FC-731E-663A-E956-D748CA25A1F9}"/>
              </a:ext>
            </a:extLst>
          </p:cNvPr>
          <p:cNvPicPr>
            <a:picLocks noChangeAspect="1"/>
          </p:cNvPicPr>
          <p:nvPr/>
        </p:nvPicPr>
        <p:blipFill>
          <a:blip r:embed="rId2"/>
          <a:stretch>
            <a:fillRect/>
          </a:stretch>
        </p:blipFill>
        <p:spPr>
          <a:xfrm>
            <a:off x="663786" y="760959"/>
            <a:ext cx="7816427" cy="4326277"/>
          </a:xfrm>
          <a:prstGeom prst="rect">
            <a:avLst/>
          </a:prstGeom>
          <a:ln>
            <a:noFill/>
          </a:ln>
          <a:effectLst>
            <a:outerShdw blurRad="190500" algn="tl" rotWithShape="0">
              <a:srgbClr val="000000">
                <a:alpha val="70000"/>
              </a:srgbClr>
            </a:outerShdw>
          </a:effectLst>
        </p:spPr>
      </p:pic>
      <p:sp>
        <p:nvSpPr>
          <p:cNvPr id="3" name="TextBox 2">
            <a:extLst>
              <a:ext uri="{FF2B5EF4-FFF2-40B4-BE49-F238E27FC236}">
                <a16:creationId xmlns:a16="http://schemas.microsoft.com/office/drawing/2014/main" id="{249E911C-D1F1-A391-76B4-01874D369106}"/>
              </a:ext>
            </a:extLst>
          </p:cNvPr>
          <p:cNvSpPr txBox="1"/>
          <p:nvPr/>
        </p:nvSpPr>
        <p:spPr>
          <a:xfrm>
            <a:off x="7231153" y="1226138"/>
            <a:ext cx="1249060" cy="300082"/>
          </a:xfrm>
          <a:prstGeom prst="rect">
            <a:avLst/>
          </a:prstGeom>
          <a:solidFill>
            <a:srgbClr val="FFFF00"/>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a:ea typeface="+mn-ea"/>
                <a:cs typeface="+mn-cs"/>
              </a:rPr>
              <a:t>Mark Thomson</a:t>
            </a:r>
            <a:endParaRPr kumimoji="0" lang="en-GB" sz="13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692327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1397F-ABFD-645C-E96F-02148DA246A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E52070C-338D-17C5-BB20-9FA1DF86659C}"/>
              </a:ext>
            </a:extLst>
          </p:cNvPr>
          <p:cNvSpPr>
            <a:spLocks noGrp="1"/>
          </p:cNvSpPr>
          <p:nvPr>
            <p:ph type="title"/>
          </p:nvPr>
        </p:nvSpPr>
        <p:spPr>
          <a:xfrm>
            <a:off x="88720" y="358926"/>
            <a:ext cx="6811645" cy="402033"/>
          </a:xfrm>
        </p:spPr>
        <p:txBody>
          <a:bodyPr/>
          <a:lstStyle/>
          <a:p>
            <a:r>
              <a:rPr lang="en-GB" sz="2800" dirty="0"/>
              <a:t>Conclusions</a:t>
            </a:r>
            <a:endParaRPr lang="en-US" sz="2800" dirty="0"/>
          </a:p>
        </p:txBody>
      </p:sp>
      <p:sp>
        <p:nvSpPr>
          <p:cNvPr id="3" name="TextBox 2">
            <a:extLst>
              <a:ext uri="{FF2B5EF4-FFF2-40B4-BE49-F238E27FC236}">
                <a16:creationId xmlns:a16="http://schemas.microsoft.com/office/drawing/2014/main" id="{58DE75AB-4514-E6C1-4D70-50027A8B7A6E}"/>
              </a:ext>
            </a:extLst>
          </p:cNvPr>
          <p:cNvSpPr txBox="1"/>
          <p:nvPr/>
        </p:nvSpPr>
        <p:spPr>
          <a:xfrm>
            <a:off x="88720" y="869332"/>
            <a:ext cx="8560827" cy="3939540"/>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pPr>
              <a:spcAft>
                <a:spcPts val="1200"/>
              </a:spcAft>
            </a:pPr>
            <a:r>
              <a:rPr lang="en-GB" sz="2000" b="0" dirty="0">
                <a:solidFill>
                  <a:schemeClr val="accent6">
                    <a:lumMod val="90000"/>
                    <a:lumOff val="10000"/>
                  </a:schemeClr>
                </a:solidFill>
              </a:rPr>
              <a:t>The technical part of the FCC Feasibility Study has been concluded with the submission of the </a:t>
            </a:r>
            <a:r>
              <a:rPr lang="en-GB" sz="2000" dirty="0">
                <a:solidFill>
                  <a:schemeClr val="accent6">
                    <a:lumMod val="90000"/>
                    <a:lumOff val="10000"/>
                  </a:schemeClr>
                </a:solidFill>
              </a:rPr>
              <a:t>Feasibility Study Report </a:t>
            </a:r>
            <a:r>
              <a:rPr lang="en-GB" sz="2000" b="0" dirty="0">
                <a:solidFill>
                  <a:schemeClr val="accent6">
                    <a:lumMod val="90000"/>
                    <a:lumOff val="10000"/>
                  </a:schemeClr>
                </a:solidFill>
              </a:rPr>
              <a:t>to the ESPP </a:t>
            </a:r>
            <a:r>
              <a:rPr lang="en-GB" sz="2000" dirty="0">
                <a:solidFill>
                  <a:schemeClr val="accent6">
                    <a:lumMod val="90000"/>
                    <a:lumOff val="10000"/>
                  </a:schemeClr>
                </a:solidFill>
              </a:rPr>
              <a:t>end March 2025</a:t>
            </a:r>
          </a:p>
          <a:p>
            <a:pPr>
              <a:spcAft>
                <a:spcPts val="1200"/>
              </a:spcAft>
            </a:pPr>
            <a:r>
              <a:rPr lang="en-GB" sz="2000" b="0" dirty="0">
                <a:solidFill>
                  <a:schemeClr val="accent6">
                    <a:lumMod val="90000"/>
                    <a:lumOff val="10000"/>
                  </a:schemeClr>
                </a:solidFill>
              </a:rPr>
              <a:t>A coherent baseline design for the FCC integrated programme has been developed, including a </a:t>
            </a:r>
            <a:r>
              <a:rPr lang="en-GB" sz="2000" dirty="0">
                <a:solidFill>
                  <a:schemeClr val="accent6">
                    <a:lumMod val="90000"/>
                    <a:lumOff val="10000"/>
                  </a:schemeClr>
                </a:solidFill>
              </a:rPr>
              <a:t>well-advanced territorial implementation scenario</a:t>
            </a:r>
            <a:r>
              <a:rPr lang="en-GB" sz="2000" b="0" dirty="0">
                <a:solidFill>
                  <a:schemeClr val="accent6">
                    <a:lumMod val="90000"/>
                    <a:lumOff val="10000"/>
                  </a:schemeClr>
                </a:solidFill>
              </a:rPr>
              <a:t>, in line with desired CE construction start by 2033.</a:t>
            </a:r>
          </a:p>
          <a:p>
            <a:pPr>
              <a:spcAft>
                <a:spcPts val="1200"/>
              </a:spcAft>
            </a:pPr>
            <a:r>
              <a:rPr lang="en-GB" sz="2000" b="0" dirty="0">
                <a:solidFill>
                  <a:schemeClr val="accent6">
                    <a:lumMod val="90000"/>
                    <a:lumOff val="10000"/>
                  </a:schemeClr>
                </a:solidFill>
              </a:rPr>
              <a:t>In December 2025, FCC FS successfully passed CERN Council review, and </a:t>
            </a:r>
            <a:r>
              <a:rPr lang="en-GB" sz="2000" dirty="0">
                <a:solidFill>
                  <a:schemeClr val="accent6">
                    <a:lumMod val="90000"/>
                    <a:lumOff val="10000"/>
                  </a:schemeClr>
                </a:solidFill>
              </a:rPr>
              <a:t>ESG  recommended FCC-ee</a:t>
            </a:r>
            <a:r>
              <a:rPr lang="en-GB" sz="2000" b="0" dirty="0">
                <a:solidFill>
                  <a:schemeClr val="accent6">
                    <a:lumMod val="90000"/>
                    <a:lumOff val="10000"/>
                  </a:schemeClr>
                </a:solidFill>
              </a:rPr>
              <a:t> as the preferred option for the next flagship collider at CERN.</a:t>
            </a:r>
          </a:p>
          <a:p>
            <a:pPr>
              <a:spcAft>
                <a:spcPts val="1200"/>
              </a:spcAft>
            </a:pPr>
            <a:r>
              <a:rPr lang="en-GB" sz="2000" b="0" dirty="0">
                <a:solidFill>
                  <a:schemeClr val="accent6">
                    <a:lumMod val="90000"/>
                    <a:lumOff val="10000"/>
                  </a:schemeClr>
                </a:solidFill>
              </a:rPr>
              <a:t>FCC-ee design level enables moving towards technical design and prototyping phase, well aligned with overall schedule and towards preparing </a:t>
            </a:r>
            <a:r>
              <a:rPr lang="en-GB" sz="2000" dirty="0">
                <a:solidFill>
                  <a:schemeClr val="accent6">
                    <a:lumMod val="90000"/>
                    <a:lumOff val="10000"/>
                  </a:schemeClr>
                </a:solidFill>
              </a:rPr>
              <a:t>input for potential project decision by 2028.</a:t>
            </a:r>
          </a:p>
        </p:txBody>
      </p:sp>
      <p:sp>
        <p:nvSpPr>
          <p:cNvPr id="2" name="Slide Number Placeholder 1">
            <a:extLst>
              <a:ext uri="{FF2B5EF4-FFF2-40B4-BE49-F238E27FC236}">
                <a16:creationId xmlns:a16="http://schemas.microsoft.com/office/drawing/2014/main" id="{45F47F77-070B-2948-7382-3C4C18DB893D}"/>
              </a:ext>
            </a:extLst>
          </p:cNvPr>
          <p:cNvSpPr>
            <a:spLocks noGrp="1"/>
          </p:cNvSpPr>
          <p:nvPr>
            <p:ph type="sldNum" sz="quarter" idx="10"/>
          </p:nvPr>
        </p:nvSpPr>
        <p:spPr/>
        <p:txBody>
          <a:bodyPr/>
          <a:lstStyle/>
          <a:p>
            <a:fld id="{88A1DFE4-5FC5-43BD-BB7E-75EAD82B965F}" type="slidenum">
              <a:rPr lang="en-GB" noProof="0" smtClean="0"/>
              <a:pPr/>
              <a:t>49</a:t>
            </a:fld>
            <a:endParaRPr lang="en-GB" noProof="0"/>
          </a:p>
        </p:txBody>
      </p:sp>
    </p:spTree>
    <p:extLst>
      <p:ext uri="{BB962C8B-B14F-4D97-AF65-F5344CB8AC3E}">
        <p14:creationId xmlns:p14="http://schemas.microsoft.com/office/powerpoint/2010/main" val="183181784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AA572-1220-2791-81BA-B608F7C05A29}"/>
            </a:ext>
          </a:extLst>
        </p:cNvPr>
        <p:cNvGrpSpPr/>
        <p:nvPr/>
      </p:nvGrpSpPr>
      <p:grpSpPr>
        <a:xfrm>
          <a:off x="0" y="0"/>
          <a:ext cx="0" cy="0"/>
          <a:chOff x="0" y="0"/>
          <a:chExt cx="0" cy="0"/>
        </a:xfrm>
      </p:grpSpPr>
      <p:sp>
        <p:nvSpPr>
          <p:cNvPr id="19" name="Google Shape;102;p1">
            <a:extLst>
              <a:ext uri="{FF2B5EF4-FFF2-40B4-BE49-F238E27FC236}">
                <a16:creationId xmlns:a16="http://schemas.microsoft.com/office/drawing/2014/main" id="{D861E3CB-8F00-BD58-8684-40EFF06E7DB7}"/>
              </a:ext>
            </a:extLst>
          </p:cNvPr>
          <p:cNvSpPr txBox="1"/>
          <p:nvPr/>
        </p:nvSpPr>
        <p:spPr>
          <a:xfrm>
            <a:off x="0" y="739372"/>
            <a:ext cx="3858984" cy="3777927"/>
          </a:xfrm>
          <a:prstGeom prst="rect">
            <a:avLst/>
          </a:prstGeom>
          <a:noFill/>
          <a:ln>
            <a:noFill/>
          </a:ln>
        </p:spPr>
        <p:txBody>
          <a:bodyPr spcFirstLastPara="1" wrap="square" lIns="68569" tIns="34275" rIns="68569" bIns="34275" anchor="t" anchorCtr="0">
            <a:spAutoFit/>
          </a:bodyPr>
          <a:lstStyle/>
          <a:p>
            <a:pPr defTabSz="685710">
              <a:spcBef>
                <a:spcPts val="600"/>
              </a:spcBef>
              <a:buClr>
                <a:srgbClr val="0F124A"/>
              </a:buClr>
              <a:buSzPts val="1300"/>
              <a:defRPr/>
            </a:pPr>
            <a:r>
              <a:rPr lang="en-US" sz="1800" b="1" i="1" dirty="0">
                <a:solidFill>
                  <a:srgbClr val="FF0000"/>
                </a:solidFill>
                <a:latin typeface="Arial"/>
                <a:ea typeface="Arial"/>
                <a:cs typeface="Arial"/>
                <a:sym typeface="Arial"/>
              </a:rPr>
              <a:t>Vol. 1: Physics, Experiments &amp; </a:t>
            </a:r>
            <a:r>
              <a:rPr lang="en-US" sz="1800" b="1" i="1" dirty="0">
                <a:solidFill>
                  <a:srgbClr val="FF0000"/>
                </a:solidFill>
                <a:latin typeface="Arial" panose="020B0604020202020204" pitchFamily="34" charset="0"/>
                <a:ea typeface="Arial"/>
                <a:cs typeface="Arial" panose="020B0604020202020204" pitchFamily="34" charset="0"/>
                <a:sym typeface="Arial"/>
              </a:rPr>
              <a:t>Detectors </a:t>
            </a:r>
          </a:p>
          <a:p>
            <a:pPr defTabSz="685710">
              <a:spcBef>
                <a:spcPts val="600"/>
              </a:spcBef>
              <a:buClr>
                <a:srgbClr val="0F124A"/>
              </a:buClr>
              <a:buSzPts val="1300"/>
              <a:defRPr/>
            </a:pPr>
            <a:r>
              <a:rPr lang="en-US" sz="700" i="1" dirty="0">
                <a:solidFill>
                  <a:srgbClr val="FF0000"/>
                </a:solidFill>
                <a:latin typeface="Arial" panose="020B0604020202020204" pitchFamily="34" charset="0"/>
                <a:ea typeface="Arial"/>
                <a:cs typeface="Arial" panose="020B0604020202020204" pitchFamily="34" charset="0"/>
                <a:sym typeface="Arial"/>
              </a:rPr>
              <a:t> </a:t>
            </a:r>
          </a:p>
          <a:p>
            <a:pPr defTabSz="685710">
              <a:spcBef>
                <a:spcPts val="600"/>
              </a:spcBef>
              <a:buClr>
                <a:srgbClr val="0F124A"/>
              </a:buClr>
              <a:buSzPts val="1300"/>
              <a:defRPr/>
            </a:pPr>
            <a:r>
              <a:rPr lang="en-US" sz="1800" b="1" i="1" dirty="0">
                <a:solidFill>
                  <a:srgbClr val="00B050"/>
                </a:solidFill>
                <a:latin typeface="Arial" panose="020B0604020202020204" pitchFamily="34" charset="0"/>
                <a:ea typeface="Arial"/>
                <a:cs typeface="Arial" panose="020B0604020202020204" pitchFamily="34" charset="0"/>
                <a:sym typeface="Arial"/>
              </a:rPr>
              <a:t>Vol. 2: </a:t>
            </a:r>
            <a:r>
              <a:rPr lang="en-US" sz="1800" b="1" i="1" dirty="0" err="1">
                <a:solidFill>
                  <a:srgbClr val="00B050"/>
                </a:solidFill>
                <a:latin typeface="Arial" panose="020B0604020202020204" pitchFamily="34" charset="0"/>
                <a:ea typeface="Arial"/>
                <a:cs typeface="Arial" panose="020B0604020202020204" pitchFamily="34" charset="0"/>
                <a:sym typeface="Arial"/>
              </a:rPr>
              <a:t>Accelerators,Technical</a:t>
            </a:r>
            <a:r>
              <a:rPr lang="en-US" sz="1800" b="1" i="1" dirty="0">
                <a:solidFill>
                  <a:srgbClr val="00B050"/>
                </a:solidFill>
                <a:latin typeface="Arial" panose="020B0604020202020204" pitchFamily="34" charset="0"/>
                <a:ea typeface="Arial"/>
                <a:cs typeface="Arial" panose="020B0604020202020204" pitchFamily="34" charset="0"/>
                <a:sym typeface="Arial"/>
              </a:rPr>
              <a:t> Infrastructures, Safety Concepts</a:t>
            </a:r>
          </a:p>
          <a:p>
            <a:pPr defTabSz="685710">
              <a:spcBef>
                <a:spcPts val="600"/>
              </a:spcBef>
              <a:buClr>
                <a:srgbClr val="0F124A"/>
              </a:buClr>
              <a:buSzPts val="1300"/>
              <a:defRPr/>
            </a:pPr>
            <a:r>
              <a:rPr lang="en-US" sz="800" b="1" i="1" dirty="0">
                <a:solidFill>
                  <a:srgbClr val="0000CC"/>
                </a:solidFill>
                <a:latin typeface="Arial" panose="020B0604020202020204" pitchFamily="34" charset="0"/>
                <a:ea typeface="Arial"/>
                <a:cs typeface="Arial" panose="020B0604020202020204" pitchFamily="34" charset="0"/>
                <a:sym typeface="Arial"/>
              </a:rPr>
              <a:t>  </a:t>
            </a:r>
          </a:p>
          <a:p>
            <a:pPr defTabSz="685710">
              <a:spcBef>
                <a:spcPts val="600"/>
              </a:spcBef>
              <a:buClr>
                <a:srgbClr val="0F124A"/>
              </a:buClr>
              <a:buSzPts val="1300"/>
              <a:defRPr/>
            </a:pPr>
            <a:r>
              <a:rPr lang="en-US" sz="1800" b="1" i="1" dirty="0">
                <a:solidFill>
                  <a:srgbClr val="0000CC"/>
                </a:solidFill>
                <a:latin typeface="Arial" panose="020B0604020202020204" pitchFamily="34" charset="0"/>
                <a:ea typeface="Arial"/>
                <a:cs typeface="Arial" panose="020B0604020202020204" pitchFamily="34" charset="0"/>
                <a:sym typeface="Arial"/>
              </a:rPr>
              <a:t>Vol. 3: Civil Engineering, Implementation &amp; Sustainability</a:t>
            </a:r>
            <a:endParaRPr lang="en-US" sz="1100" b="1" dirty="0">
              <a:solidFill>
                <a:srgbClr val="0F124A"/>
              </a:solidFill>
              <a:latin typeface="Arial" panose="020B0604020202020204" pitchFamily="34" charset="0"/>
              <a:ea typeface="Arial"/>
              <a:cs typeface="Arial" panose="020B0604020202020204" pitchFamily="34" charset="0"/>
              <a:sym typeface="Arial"/>
            </a:endParaRPr>
          </a:p>
          <a:p>
            <a:pPr marL="534910" indent="-143824" defTabSz="685710">
              <a:buClr>
                <a:srgbClr val="0F124A"/>
              </a:buClr>
              <a:buSzPts val="1300"/>
              <a:defRPr/>
            </a:pPr>
            <a:endParaRPr lang="fr-CH" sz="900" i="1" dirty="0">
              <a:solidFill>
                <a:srgbClr val="0F124A"/>
              </a:solidFill>
              <a:latin typeface="Arial"/>
              <a:ea typeface="Arial"/>
              <a:cs typeface="Arial"/>
              <a:sym typeface="Arial"/>
            </a:endParaRPr>
          </a:p>
          <a:p>
            <a:pPr marL="534910" indent="-143824" defTabSz="685710">
              <a:buClr>
                <a:srgbClr val="0F124A"/>
              </a:buClr>
              <a:buSzPts val="1300"/>
              <a:defRPr/>
            </a:pPr>
            <a:r>
              <a:rPr lang="fr-CH" sz="900" i="1" dirty="0">
                <a:solidFill>
                  <a:srgbClr val="0F124A"/>
                </a:solidFill>
                <a:latin typeface="Arial"/>
                <a:ea typeface="Arial"/>
                <a:cs typeface="Arial"/>
                <a:sym typeface="Arial"/>
              </a:rPr>
              <a:t> </a:t>
            </a:r>
            <a:endParaRPr sz="1500" i="1" dirty="0">
              <a:solidFill>
                <a:srgbClr val="0F124A"/>
              </a:solidFill>
              <a:latin typeface="Arial"/>
              <a:ea typeface="Arial"/>
              <a:cs typeface="Arial"/>
              <a:sym typeface="Arial"/>
            </a:endParaRPr>
          </a:p>
          <a:p>
            <a:pPr marL="329175" defTabSz="685710">
              <a:buClr>
                <a:srgbClr val="0F124A"/>
              </a:buClr>
              <a:buSzPts val="1300"/>
              <a:defRPr/>
            </a:pPr>
            <a:endParaRPr sz="1500" i="1" dirty="0">
              <a:solidFill>
                <a:srgbClr val="0F124A"/>
              </a:solidFill>
              <a:latin typeface="Arial"/>
              <a:ea typeface="Arial"/>
              <a:cs typeface="Arial"/>
              <a:sym typeface="Arial"/>
            </a:endParaRPr>
          </a:p>
          <a:p>
            <a:pPr marL="329175" defTabSz="685710">
              <a:buClr>
                <a:srgbClr val="0F124A"/>
              </a:buClr>
              <a:buSzPts val="1300"/>
              <a:defRPr/>
            </a:pPr>
            <a:endParaRPr sz="1500" i="1" dirty="0">
              <a:solidFill>
                <a:srgbClr val="0F124A"/>
              </a:solidFill>
              <a:latin typeface="Arial"/>
              <a:ea typeface="Arial"/>
              <a:cs typeface="Arial"/>
              <a:sym typeface="Arial"/>
            </a:endParaRPr>
          </a:p>
          <a:p>
            <a:pPr marL="329175" defTabSz="685710">
              <a:buClr>
                <a:srgbClr val="0F124A"/>
              </a:buClr>
              <a:buSzPts val="1300"/>
              <a:defRPr/>
            </a:pPr>
            <a:endParaRPr sz="1500" i="1" dirty="0">
              <a:solidFill>
                <a:srgbClr val="0F124A"/>
              </a:solidFill>
              <a:latin typeface="Arial"/>
              <a:ea typeface="Arial"/>
              <a:cs typeface="Arial"/>
              <a:sym typeface="Arial"/>
            </a:endParaRPr>
          </a:p>
          <a:p>
            <a:pPr marL="329175" defTabSz="685710">
              <a:buClr>
                <a:srgbClr val="0F124A"/>
              </a:buClr>
              <a:buSzPts val="1300"/>
              <a:defRPr/>
            </a:pPr>
            <a:endParaRPr sz="1500" i="1" dirty="0">
              <a:solidFill>
                <a:srgbClr val="0F124A"/>
              </a:solidFill>
              <a:latin typeface="Arial"/>
              <a:ea typeface="Arial"/>
              <a:cs typeface="Arial"/>
              <a:sym typeface="Arial"/>
            </a:endParaRPr>
          </a:p>
          <a:p>
            <a:pPr marL="329175" defTabSz="685710">
              <a:buClr>
                <a:srgbClr val="0F124A"/>
              </a:buClr>
              <a:buSzPts val="1300"/>
              <a:defRPr/>
            </a:pPr>
            <a:endParaRPr sz="1500" b="1" dirty="0">
              <a:solidFill>
                <a:srgbClr val="0F124A"/>
              </a:solidFill>
              <a:latin typeface="Arial"/>
            </a:endParaRPr>
          </a:p>
        </p:txBody>
      </p:sp>
      <p:sp>
        <p:nvSpPr>
          <p:cNvPr id="21" name="Google Shape;106;p1">
            <a:extLst>
              <a:ext uri="{FF2B5EF4-FFF2-40B4-BE49-F238E27FC236}">
                <a16:creationId xmlns:a16="http://schemas.microsoft.com/office/drawing/2014/main" id="{75580FA0-3B40-8FF7-4BB2-5CDD0A0F04CF}"/>
              </a:ext>
            </a:extLst>
          </p:cNvPr>
          <p:cNvSpPr txBox="1"/>
          <p:nvPr/>
        </p:nvSpPr>
        <p:spPr>
          <a:xfrm>
            <a:off x="459663" y="4070931"/>
            <a:ext cx="8224673" cy="496259"/>
          </a:xfrm>
          <a:prstGeom prst="rect">
            <a:avLst/>
          </a:prstGeom>
          <a:noFill/>
          <a:ln>
            <a:noFill/>
          </a:ln>
        </p:spPr>
        <p:txBody>
          <a:bodyPr spcFirstLastPara="1" wrap="square" lIns="68569" tIns="34275" rIns="68569" bIns="34275" anchor="t" anchorCtr="0">
            <a:spAutoFit/>
          </a:bodyPr>
          <a:lstStyle/>
          <a:p>
            <a:pPr defTabSz="685710">
              <a:lnSpc>
                <a:spcPct val="185000"/>
              </a:lnSpc>
              <a:buClr>
                <a:srgbClr val="0F124A"/>
              </a:buClr>
              <a:buSzPts val="2000"/>
              <a:defRPr/>
            </a:pPr>
            <a:r>
              <a:rPr lang="en-US" sz="1500" b="1" dirty="0">
                <a:solidFill>
                  <a:srgbClr val="0F124A"/>
                </a:solidFill>
                <a:latin typeface="Arial"/>
                <a:ea typeface="Arial"/>
                <a:cs typeface="Arial"/>
                <a:sym typeface="Arial"/>
              </a:rPr>
              <a:t>prepared with Overleaf &amp; published by EPJ (Springer-Nature) – FCCIS members</a:t>
            </a:r>
            <a:endParaRPr sz="1500" b="1" dirty="0">
              <a:solidFill>
                <a:srgbClr val="0F124A"/>
              </a:solidFill>
              <a:latin typeface="Arial"/>
              <a:ea typeface="Arial"/>
              <a:cs typeface="Arial"/>
              <a:sym typeface="Arial"/>
            </a:endParaRPr>
          </a:p>
        </p:txBody>
      </p:sp>
      <p:sp>
        <p:nvSpPr>
          <p:cNvPr id="22" name="Google Shape;107;p1">
            <a:extLst>
              <a:ext uri="{FF2B5EF4-FFF2-40B4-BE49-F238E27FC236}">
                <a16:creationId xmlns:a16="http://schemas.microsoft.com/office/drawing/2014/main" id="{C0FE8637-BE36-895D-2022-88B5B7867A38}"/>
              </a:ext>
            </a:extLst>
          </p:cNvPr>
          <p:cNvSpPr txBox="1"/>
          <p:nvPr/>
        </p:nvSpPr>
        <p:spPr>
          <a:xfrm>
            <a:off x="155377" y="3711802"/>
            <a:ext cx="8833246" cy="495811"/>
          </a:xfrm>
          <a:prstGeom prst="rect">
            <a:avLst/>
          </a:prstGeom>
          <a:solidFill>
            <a:srgbClr val="2026A1"/>
          </a:solidFill>
          <a:ln>
            <a:noFill/>
          </a:ln>
        </p:spPr>
        <p:txBody>
          <a:bodyPr spcFirstLastPara="1" wrap="square" lIns="68569" tIns="34275" rIns="68569" bIns="34275" anchor="t" anchorCtr="0">
            <a:spAutoFit/>
          </a:bodyPr>
          <a:lstStyle/>
          <a:p>
            <a:pPr algn="ctr" defTabSz="685710">
              <a:lnSpc>
                <a:spcPct val="132142"/>
              </a:lnSpc>
              <a:buClr>
                <a:srgbClr val="FFFF00"/>
              </a:buClr>
              <a:buSzPts val="2800"/>
              <a:defRPr/>
            </a:pPr>
            <a:r>
              <a:rPr lang="en-US" sz="2100" b="1" dirty="0">
                <a:solidFill>
                  <a:srgbClr val="FFFF00"/>
                </a:solidFill>
                <a:latin typeface="Arial"/>
                <a:ea typeface="Arial"/>
                <a:cs typeface="Arial"/>
                <a:sym typeface="Arial"/>
              </a:rPr>
              <a:t>Input for 2025/26 Update of European Strategy for Particle Physics</a:t>
            </a:r>
            <a:endParaRPr sz="2100" b="1" dirty="0">
              <a:solidFill>
                <a:srgbClr val="FFFF00"/>
              </a:solidFill>
              <a:latin typeface="Arial"/>
              <a:ea typeface="Arial"/>
              <a:cs typeface="Arial"/>
              <a:sym typeface="Arial"/>
            </a:endParaRPr>
          </a:p>
        </p:txBody>
      </p:sp>
      <p:pic>
        <p:nvPicPr>
          <p:cNvPr id="23" name="Google Shape;108;p1">
            <a:extLst>
              <a:ext uri="{FF2B5EF4-FFF2-40B4-BE49-F238E27FC236}">
                <a16:creationId xmlns:a16="http://schemas.microsoft.com/office/drawing/2014/main" id="{034FAD5D-19A8-E474-E164-217FCD5C4F4C}"/>
              </a:ext>
            </a:extLst>
          </p:cNvPr>
          <p:cNvPicPr preferRelativeResize="0"/>
          <p:nvPr/>
        </p:nvPicPr>
        <p:blipFill rotWithShape="1">
          <a:blip r:embed="rId2">
            <a:alphaModFix/>
          </a:blip>
          <a:srcRect/>
          <a:stretch/>
        </p:blipFill>
        <p:spPr>
          <a:xfrm>
            <a:off x="826816" y="4563309"/>
            <a:ext cx="1772949" cy="496259"/>
          </a:xfrm>
          <a:prstGeom prst="rect">
            <a:avLst/>
          </a:prstGeom>
          <a:noFill/>
          <a:ln>
            <a:noFill/>
          </a:ln>
        </p:spPr>
      </p:pic>
      <p:pic>
        <p:nvPicPr>
          <p:cNvPr id="24" name="Google Shape;109;p1" descr="Publish agreement with Springer Nature ...">
            <a:extLst>
              <a:ext uri="{FF2B5EF4-FFF2-40B4-BE49-F238E27FC236}">
                <a16:creationId xmlns:a16="http://schemas.microsoft.com/office/drawing/2014/main" id="{2DD71CB5-FFA0-FC6B-160A-C6C8FF112886}"/>
              </a:ext>
            </a:extLst>
          </p:cNvPr>
          <p:cNvPicPr preferRelativeResize="0">
            <a:picLocks noChangeAspect="1"/>
          </p:cNvPicPr>
          <p:nvPr/>
        </p:nvPicPr>
        <p:blipFill rotWithShape="1">
          <a:blip r:embed="rId3">
            <a:alphaModFix/>
          </a:blip>
          <a:srcRect/>
          <a:stretch/>
        </p:blipFill>
        <p:spPr>
          <a:xfrm>
            <a:off x="6954096" y="4518123"/>
            <a:ext cx="1212752" cy="547775"/>
          </a:xfrm>
          <a:prstGeom prst="rect">
            <a:avLst/>
          </a:prstGeom>
          <a:noFill/>
          <a:ln>
            <a:noFill/>
          </a:ln>
        </p:spPr>
      </p:pic>
      <p:pic>
        <p:nvPicPr>
          <p:cNvPr id="25" name="Google Shape;110;p1" descr="European Physical Journal - Wikipedia">
            <a:extLst>
              <a:ext uri="{FF2B5EF4-FFF2-40B4-BE49-F238E27FC236}">
                <a16:creationId xmlns:a16="http://schemas.microsoft.com/office/drawing/2014/main" id="{897B2D14-3C78-D94E-FC5A-99FC6CFF9E03}"/>
              </a:ext>
            </a:extLst>
          </p:cNvPr>
          <p:cNvPicPr preferRelativeResize="0">
            <a:picLocks noChangeAspect="1"/>
          </p:cNvPicPr>
          <p:nvPr/>
        </p:nvPicPr>
        <p:blipFill rotWithShape="1">
          <a:blip r:embed="rId4">
            <a:alphaModFix/>
          </a:blip>
          <a:srcRect/>
          <a:stretch/>
        </p:blipFill>
        <p:spPr>
          <a:xfrm>
            <a:off x="5260539" y="4517299"/>
            <a:ext cx="1041649" cy="574537"/>
          </a:xfrm>
          <a:prstGeom prst="rect">
            <a:avLst/>
          </a:prstGeom>
          <a:noFill/>
          <a:ln>
            <a:noFill/>
          </a:ln>
        </p:spPr>
      </p:pic>
      <p:pic>
        <p:nvPicPr>
          <p:cNvPr id="26" name="Google Shape;111;p1" descr="A black background with a black square&#10;&#10;Description automatically generated with medium confidence">
            <a:extLst>
              <a:ext uri="{FF2B5EF4-FFF2-40B4-BE49-F238E27FC236}">
                <a16:creationId xmlns:a16="http://schemas.microsoft.com/office/drawing/2014/main" id="{F45CF25C-8C96-D501-8545-398F2D30F5EA}"/>
              </a:ext>
            </a:extLst>
          </p:cNvPr>
          <p:cNvPicPr preferRelativeResize="0">
            <a:picLocks noChangeAspect="1"/>
          </p:cNvPicPr>
          <p:nvPr/>
        </p:nvPicPr>
        <p:blipFill rotWithShape="1">
          <a:blip r:embed="rId5">
            <a:alphaModFix/>
          </a:blip>
          <a:srcRect/>
          <a:stretch/>
        </p:blipFill>
        <p:spPr>
          <a:xfrm>
            <a:off x="3136964" y="4537296"/>
            <a:ext cx="1705250" cy="554540"/>
          </a:xfrm>
          <a:prstGeom prst="rect">
            <a:avLst/>
          </a:prstGeom>
          <a:noFill/>
          <a:ln>
            <a:noFill/>
          </a:ln>
        </p:spPr>
      </p:pic>
      <p:sp>
        <p:nvSpPr>
          <p:cNvPr id="8" name="TextBox 7">
            <a:extLst>
              <a:ext uri="{FF2B5EF4-FFF2-40B4-BE49-F238E27FC236}">
                <a16:creationId xmlns:a16="http://schemas.microsoft.com/office/drawing/2014/main" id="{89DC4CE9-C9AF-4D94-26AB-3886400B0845}"/>
              </a:ext>
            </a:extLst>
          </p:cNvPr>
          <p:cNvSpPr txBox="1"/>
          <p:nvPr/>
        </p:nvSpPr>
        <p:spPr>
          <a:xfrm>
            <a:off x="28404" y="3129945"/>
            <a:ext cx="9519781" cy="969496"/>
          </a:xfrm>
          <a:prstGeom prst="rect">
            <a:avLst/>
          </a:prstGeom>
          <a:noFill/>
        </p:spPr>
        <p:txBody>
          <a:bodyPr wrap="square">
            <a:spAutoFit/>
          </a:bodyPr>
          <a:lstStyle/>
          <a:p>
            <a:pPr marL="534910" indent="-143824" defTabSz="685710">
              <a:buClr>
                <a:srgbClr val="0F124A"/>
              </a:buClr>
              <a:buSzPts val="1300"/>
              <a:defRPr/>
            </a:pPr>
            <a:endParaRPr lang="en-GB" sz="900" i="1" dirty="0">
              <a:solidFill>
                <a:srgbClr val="0F124A"/>
              </a:solidFill>
              <a:latin typeface="Arial"/>
              <a:ea typeface="Arial"/>
              <a:cs typeface="Arial"/>
              <a:sym typeface="Arial"/>
            </a:endParaRPr>
          </a:p>
          <a:p>
            <a:pPr marL="533400" indent="-533400" defTabSz="685710">
              <a:buClr>
                <a:srgbClr val="0F124A"/>
              </a:buClr>
              <a:buSzPts val="1300"/>
              <a:defRPr/>
            </a:pPr>
            <a:r>
              <a:rPr lang="en-GB" sz="1800" dirty="0" err="1">
                <a:solidFill>
                  <a:srgbClr val="0F124A"/>
                </a:solidFill>
                <a:latin typeface="Arial"/>
                <a:ea typeface="Arial"/>
                <a:cs typeface="Arial"/>
                <a:sym typeface="Arial"/>
              </a:rPr>
              <a:t>These+other</a:t>
            </a:r>
            <a:r>
              <a:rPr lang="en-GB" sz="1800" dirty="0">
                <a:solidFill>
                  <a:srgbClr val="0F124A"/>
                </a:solidFill>
                <a:latin typeface="Arial"/>
                <a:ea typeface="Arial"/>
                <a:cs typeface="Arial"/>
                <a:sym typeface="Arial"/>
              </a:rPr>
              <a:t> FCC input to ‘25/26 ESPPU posted at </a:t>
            </a:r>
            <a:r>
              <a:rPr lang="en-GB" sz="1800" dirty="0">
                <a:solidFill>
                  <a:srgbClr val="0F124A">
                    <a:lumMod val="75000"/>
                    <a:lumOff val="25000"/>
                  </a:srgbClr>
                </a:solidFill>
                <a:latin typeface="Arial"/>
                <a:ea typeface="Arial"/>
                <a:cs typeface="Arial"/>
                <a:sym typeface="Arial"/>
                <a:hlinkClick r:id="rId6">
                  <a:extLst>
                    <a:ext uri="{A12FA001-AC4F-418D-AE19-62706E023703}">
                      <ahyp:hlinkClr xmlns:ahyp="http://schemas.microsoft.com/office/drawing/2018/hyperlinkcolor" val="tx"/>
                    </a:ext>
                  </a:extLst>
                </a:hlinkClick>
              </a:rPr>
              <a:t>https://indico.cern.ch/event/1534205/</a:t>
            </a:r>
            <a:r>
              <a:rPr lang="en-GB" sz="1800" dirty="0">
                <a:solidFill>
                  <a:srgbClr val="0F124A">
                    <a:lumMod val="75000"/>
                    <a:lumOff val="25000"/>
                  </a:srgbClr>
                </a:solidFill>
                <a:latin typeface="Arial"/>
                <a:ea typeface="Arial"/>
                <a:cs typeface="Arial"/>
                <a:sym typeface="Arial"/>
              </a:rPr>
              <a:t> </a:t>
            </a:r>
          </a:p>
          <a:p>
            <a:pPr marL="534910" indent="-143824" defTabSz="685710">
              <a:buClr>
                <a:srgbClr val="0F124A"/>
              </a:buClr>
              <a:buSzPts val="1300"/>
              <a:defRPr/>
            </a:pPr>
            <a:endParaRPr lang="en-GB" sz="1500" i="1" dirty="0">
              <a:solidFill>
                <a:srgbClr val="0F124A"/>
              </a:solidFill>
              <a:latin typeface="Arial"/>
              <a:ea typeface="Arial"/>
              <a:cs typeface="Arial"/>
              <a:sym typeface="Arial"/>
            </a:endParaRPr>
          </a:p>
          <a:p>
            <a:pPr marL="329175" algn="ctr" defTabSz="685710">
              <a:buClr>
                <a:srgbClr val="0F124A"/>
              </a:buClr>
              <a:buSzPts val="1300"/>
              <a:defRPr/>
            </a:pPr>
            <a:endParaRPr lang="en-GB" sz="1500" i="1" dirty="0">
              <a:solidFill>
                <a:srgbClr val="0F124A"/>
              </a:solidFill>
              <a:latin typeface="Arial"/>
              <a:ea typeface="Arial"/>
              <a:cs typeface="Arial"/>
              <a:sym typeface="Arial"/>
            </a:endParaRPr>
          </a:p>
        </p:txBody>
      </p:sp>
      <p:sp>
        <p:nvSpPr>
          <p:cNvPr id="2" name="Titel 4">
            <a:extLst>
              <a:ext uri="{FF2B5EF4-FFF2-40B4-BE49-F238E27FC236}">
                <a16:creationId xmlns:a16="http://schemas.microsoft.com/office/drawing/2014/main" id="{67607259-BADC-BFE1-A6B4-E4FB912AF42E}"/>
              </a:ext>
            </a:extLst>
          </p:cNvPr>
          <p:cNvSpPr txBox="1">
            <a:spLocks/>
          </p:cNvSpPr>
          <p:nvPr/>
        </p:nvSpPr>
        <p:spPr>
          <a:xfrm>
            <a:off x="-16657" y="384484"/>
            <a:ext cx="9160657" cy="40203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defRPr/>
            </a:pPr>
            <a:r>
              <a:rPr lang="en-GB" sz="3200" kern="0" dirty="0">
                <a:latin typeface="Calibri" panose="020F0502020204030204" pitchFamily="34" charset="0"/>
                <a:cs typeface="Calibri" panose="020F0502020204030204" pitchFamily="34" charset="0"/>
              </a:rPr>
              <a:t>Feasibility Study Report completed on 31 March 2025 </a:t>
            </a:r>
            <a:endParaRPr lang="en-US" sz="3200" kern="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3EA24C86-F1AC-A6E7-10DD-59765561435A}"/>
              </a:ext>
            </a:extLst>
          </p:cNvPr>
          <p:cNvPicPr>
            <a:picLocks noChangeAspect="1"/>
          </p:cNvPicPr>
          <p:nvPr/>
        </p:nvPicPr>
        <p:blipFill>
          <a:blip r:embed="rId7"/>
          <a:stretch>
            <a:fillRect/>
          </a:stretch>
        </p:blipFill>
        <p:spPr>
          <a:xfrm>
            <a:off x="3927513" y="823047"/>
            <a:ext cx="5149030" cy="2193001"/>
          </a:xfrm>
          <a:prstGeom prst="rect">
            <a:avLst/>
          </a:prstGeom>
        </p:spPr>
      </p:pic>
      <p:sp>
        <p:nvSpPr>
          <p:cNvPr id="5" name="TextBox 4">
            <a:extLst>
              <a:ext uri="{FF2B5EF4-FFF2-40B4-BE49-F238E27FC236}">
                <a16:creationId xmlns:a16="http://schemas.microsoft.com/office/drawing/2014/main" id="{334A351C-0D9E-6867-FFFC-1A8C349C6E15}"/>
              </a:ext>
            </a:extLst>
          </p:cNvPr>
          <p:cNvSpPr txBox="1"/>
          <p:nvPr/>
        </p:nvSpPr>
        <p:spPr>
          <a:xfrm>
            <a:off x="-16657" y="1340639"/>
            <a:ext cx="4858870" cy="276999"/>
          </a:xfrm>
          <a:prstGeom prst="rect">
            <a:avLst/>
          </a:prstGeom>
          <a:noFill/>
        </p:spPr>
        <p:txBody>
          <a:bodyPr wrap="square">
            <a:spAutoFit/>
          </a:bodyPr>
          <a:lstStyle/>
          <a:p>
            <a:r>
              <a:rPr lang="en-GB" sz="1200" b="1" dirty="0">
                <a:solidFill>
                  <a:srgbClr val="FF0000"/>
                </a:solidFill>
                <a:hlinkClick r:id="rId8">
                  <a:extLst>
                    <a:ext uri="{A12FA001-AC4F-418D-AE19-62706E023703}">
                      <ahyp:hlinkClr xmlns:ahyp="http://schemas.microsoft.com/office/drawing/2018/hyperlinkcolor" val="tx"/>
                    </a:ext>
                  </a:extLst>
                </a:hlinkClick>
              </a:rPr>
              <a:t>https://doi.org/10.1140/epjc/s10052-025-15077-x</a:t>
            </a:r>
            <a:r>
              <a:rPr lang="en-GB" sz="1200" b="1" dirty="0">
                <a:solidFill>
                  <a:srgbClr val="FF0000"/>
                </a:solidFill>
              </a:rPr>
              <a:t> </a:t>
            </a:r>
          </a:p>
        </p:txBody>
      </p:sp>
      <p:sp>
        <p:nvSpPr>
          <p:cNvPr id="7" name="TextBox 6">
            <a:extLst>
              <a:ext uri="{FF2B5EF4-FFF2-40B4-BE49-F238E27FC236}">
                <a16:creationId xmlns:a16="http://schemas.microsoft.com/office/drawing/2014/main" id="{9DE088B3-3B74-7FE1-2FDF-690D23BCF5C7}"/>
              </a:ext>
            </a:extLst>
          </p:cNvPr>
          <p:cNvSpPr txBox="1"/>
          <p:nvPr/>
        </p:nvSpPr>
        <p:spPr>
          <a:xfrm>
            <a:off x="0" y="2135230"/>
            <a:ext cx="4858870" cy="276999"/>
          </a:xfrm>
          <a:prstGeom prst="rect">
            <a:avLst/>
          </a:prstGeom>
          <a:noFill/>
        </p:spPr>
        <p:txBody>
          <a:bodyPr wrap="square">
            <a:spAutoFit/>
          </a:bodyPr>
          <a:lstStyle/>
          <a:p>
            <a:r>
              <a:rPr lang="en-GB" sz="1200" b="1" dirty="0">
                <a:solidFill>
                  <a:srgbClr val="00B050"/>
                </a:solidFill>
                <a:hlinkClick r:id="rId9">
                  <a:extLst>
                    <a:ext uri="{A12FA001-AC4F-418D-AE19-62706E023703}">
                      <ahyp:hlinkClr xmlns:ahyp="http://schemas.microsoft.com/office/drawing/2018/hyperlinkcolor" val="tx"/>
                    </a:ext>
                  </a:extLst>
                </a:hlinkClick>
              </a:rPr>
              <a:t>https://doi.org/10.1140/epjs/s11734-025-01967-4</a:t>
            </a:r>
            <a:r>
              <a:rPr lang="en-GB" sz="1200" b="1" dirty="0">
                <a:solidFill>
                  <a:srgbClr val="00B050"/>
                </a:solidFill>
              </a:rPr>
              <a:t> </a:t>
            </a:r>
          </a:p>
        </p:txBody>
      </p:sp>
      <p:sp>
        <p:nvSpPr>
          <p:cNvPr id="10" name="TextBox 9">
            <a:extLst>
              <a:ext uri="{FF2B5EF4-FFF2-40B4-BE49-F238E27FC236}">
                <a16:creationId xmlns:a16="http://schemas.microsoft.com/office/drawing/2014/main" id="{38A6E495-15C9-740E-6BD4-F1DD325C7B74}"/>
              </a:ext>
            </a:extLst>
          </p:cNvPr>
          <p:cNvSpPr txBox="1"/>
          <p:nvPr/>
        </p:nvSpPr>
        <p:spPr>
          <a:xfrm>
            <a:off x="0" y="3008270"/>
            <a:ext cx="4858870" cy="276999"/>
          </a:xfrm>
          <a:prstGeom prst="rect">
            <a:avLst/>
          </a:prstGeom>
          <a:noFill/>
        </p:spPr>
        <p:txBody>
          <a:bodyPr wrap="square">
            <a:spAutoFit/>
          </a:bodyPr>
          <a:lstStyle/>
          <a:p>
            <a:r>
              <a:rPr lang="en-GB" sz="1200" b="1" dirty="0">
                <a:solidFill>
                  <a:schemeClr val="accent1">
                    <a:lumMod val="75000"/>
                  </a:schemeClr>
                </a:solidFill>
                <a:hlinkClick r:id="rId10">
                  <a:extLst>
                    <a:ext uri="{A12FA001-AC4F-418D-AE19-62706E023703}">
                      <ahyp:hlinkClr xmlns:ahyp="http://schemas.microsoft.com/office/drawing/2018/hyperlinkcolor" val="tx"/>
                    </a:ext>
                  </a:extLst>
                </a:hlinkClick>
              </a:rPr>
              <a:t>https://doi.org/10.1140/epjs/</a:t>
            </a:r>
            <a:r>
              <a:rPr lang="en-GB" sz="1200" b="1" dirty="0">
                <a:solidFill>
                  <a:schemeClr val="accent3">
                    <a:lumMod val="75000"/>
                  </a:schemeClr>
                </a:solidFill>
                <a:hlinkClick r:id="rId10">
                  <a:extLst>
                    <a:ext uri="{A12FA001-AC4F-418D-AE19-62706E023703}">
                      <ahyp:hlinkClr xmlns:ahyp="http://schemas.microsoft.com/office/drawing/2018/hyperlinkcolor" val="tx"/>
                    </a:ext>
                  </a:extLst>
                </a:hlinkClick>
              </a:rPr>
              <a:t>s11734-025-01958-5</a:t>
            </a:r>
            <a:r>
              <a:rPr lang="en-GB" sz="1200" b="1" dirty="0">
                <a:solidFill>
                  <a:schemeClr val="accent3">
                    <a:lumMod val="75000"/>
                  </a:schemeClr>
                </a:solidFill>
              </a:rPr>
              <a:t> </a:t>
            </a:r>
          </a:p>
        </p:txBody>
      </p:sp>
    </p:spTree>
    <p:extLst>
      <p:ext uri="{BB962C8B-B14F-4D97-AF65-F5344CB8AC3E}">
        <p14:creationId xmlns:p14="http://schemas.microsoft.com/office/powerpoint/2010/main" val="413799630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906B06-97FB-4A4B-85AE-CDFEBF447D0F}"/>
              </a:ext>
            </a:extLst>
          </p:cNvPr>
          <p:cNvSpPr>
            <a:spLocks noGrp="1"/>
          </p:cNvSpPr>
          <p:nvPr>
            <p:ph type="sldNum" sz="quarter" idx="12"/>
          </p:nvPr>
        </p:nvSpPr>
        <p:spPr/>
        <p:txBody>
          <a:bodyPr/>
          <a:lstStyle/>
          <a:p>
            <a:fld id="{88A1DFE4-5FC5-43BD-BB7E-75EAD82B965F}" type="slidenum">
              <a:rPr lang="en-US" smtClean="0"/>
              <a:pPr/>
              <a:t>50</a:t>
            </a:fld>
            <a:endParaRPr lang="en-US" dirty="0"/>
          </a:p>
        </p:txBody>
      </p:sp>
      <p:sp>
        <p:nvSpPr>
          <p:cNvPr id="3" name="TextBox 2">
            <a:extLst>
              <a:ext uri="{FF2B5EF4-FFF2-40B4-BE49-F238E27FC236}">
                <a16:creationId xmlns:a16="http://schemas.microsoft.com/office/drawing/2014/main" id="{F633CDF0-B093-33D1-4EA0-898CA28A9F15}"/>
              </a:ext>
            </a:extLst>
          </p:cNvPr>
          <p:cNvSpPr txBox="1"/>
          <p:nvPr/>
        </p:nvSpPr>
        <p:spPr>
          <a:xfrm>
            <a:off x="3370729" y="2048530"/>
            <a:ext cx="2263761" cy="523220"/>
          </a:xfrm>
          <a:prstGeom prst="rect">
            <a:avLst/>
          </a:prstGeom>
          <a:noFill/>
        </p:spPr>
        <p:txBody>
          <a:bodyPr wrap="none" rtlCol="0">
            <a:spAutoFit/>
          </a:bodyPr>
          <a:lstStyle/>
          <a:p>
            <a:pPr algn="l"/>
            <a:r>
              <a:rPr lang="en-US" sz="2800" b="1" i="1" dirty="0"/>
              <a:t>spare slides</a:t>
            </a:r>
            <a:endParaRPr lang="en-GB" sz="2800" b="1" i="1" dirty="0"/>
          </a:p>
        </p:txBody>
      </p:sp>
    </p:spTree>
    <p:extLst>
      <p:ext uri="{BB962C8B-B14F-4D97-AF65-F5344CB8AC3E}">
        <p14:creationId xmlns:p14="http://schemas.microsoft.com/office/powerpoint/2010/main" val="25721875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D88FB-AE89-57BB-987F-0A3937AAEB9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8DB45C6B-D6E0-43D2-269E-416E20DAD162}"/>
              </a:ext>
            </a:extLst>
          </p:cNvPr>
          <p:cNvSpPr>
            <a:spLocks noGrp="1"/>
          </p:cNvSpPr>
          <p:nvPr>
            <p:ph type="title"/>
          </p:nvPr>
        </p:nvSpPr>
        <p:spPr>
          <a:xfrm>
            <a:off x="236103" y="315153"/>
            <a:ext cx="8907897" cy="402033"/>
          </a:xfrm>
        </p:spPr>
        <p:txBody>
          <a:bodyPr/>
          <a:lstStyle/>
          <a:p>
            <a:pPr>
              <a:defRPr/>
            </a:pPr>
            <a:r>
              <a:rPr lang="en-GB" sz="2400" dirty="0"/>
              <a:t>Key features of the Underground Civil Engineering Baseline</a:t>
            </a:r>
            <a:endParaRPr lang="en-US" sz="2400" kern="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439EB167-F1F9-2BF5-22C1-67A9B777E998}"/>
              </a:ext>
            </a:extLst>
          </p:cNvPr>
          <p:cNvSpPr txBox="1"/>
          <p:nvPr/>
        </p:nvSpPr>
        <p:spPr>
          <a:xfrm>
            <a:off x="71661" y="1089464"/>
            <a:ext cx="3577588" cy="3683060"/>
          </a:xfrm>
          <a:prstGeom prst="rect">
            <a:avLst/>
          </a:prstGeom>
          <a:noFill/>
        </p:spPr>
        <p:txBody>
          <a:bodyPr wrap="square" rtlCol="0">
            <a:spAutoFit/>
          </a:bodyPr>
          <a:lstStyle/>
          <a:p>
            <a:pPr marL="171450" marR="0" lvl="0" indent="-171450" algn="l" defTabSz="600075"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Tunnel Circumference: 90.7 km</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Excavated volume: 6.25 Mm</a:t>
            </a:r>
            <a:r>
              <a:rPr kumimoji="0" lang="en-GB" sz="1400" b="0" i="0" u="none" strike="noStrike" kern="1200" cap="none" spc="0" normalizeH="0" baseline="30000" noProof="0" dirty="0">
                <a:ln>
                  <a:noFill/>
                </a:ln>
                <a:solidFill>
                  <a:srgbClr val="0F124A"/>
                </a:solidFill>
                <a:effectLst/>
                <a:uLnTx/>
                <a:uFillTx/>
                <a:latin typeface="Arial"/>
                <a:ea typeface="+mn-ea"/>
                <a:cs typeface="+mn-cs"/>
              </a:rPr>
              <a:t>3</a:t>
            </a:r>
            <a:r>
              <a:rPr kumimoji="0" lang="en-GB" sz="1400" b="0" i="0" u="none" strike="noStrike" kern="1200" cap="none" spc="0" normalizeH="0" baseline="0" noProof="0" dirty="0">
                <a:ln>
                  <a:noFill/>
                </a:ln>
                <a:solidFill>
                  <a:srgbClr val="0F124A"/>
                </a:solidFill>
                <a:effectLst/>
                <a:uLnTx/>
                <a:uFillTx/>
                <a:latin typeface="Arial"/>
                <a:ea typeface="+mn-ea"/>
                <a:cs typeface="+mn-cs"/>
              </a:rPr>
              <a:t> (</a:t>
            </a:r>
            <a:r>
              <a:rPr kumimoji="0" lang="en-GB" sz="1400" b="0" i="1" u="none" strike="noStrike" kern="1200" cap="none" spc="0" normalizeH="0" baseline="0" noProof="0" dirty="0">
                <a:ln>
                  <a:noFill/>
                </a:ln>
                <a:solidFill>
                  <a:srgbClr val="0F124A"/>
                </a:solidFill>
                <a:effectLst/>
                <a:uLnTx/>
                <a:uFillTx/>
                <a:latin typeface="Arial"/>
                <a:ea typeface="+mn-ea"/>
                <a:cs typeface="+mn-cs"/>
              </a:rPr>
              <a:t>in-situ</a:t>
            </a:r>
            <a:r>
              <a:rPr kumimoji="0" lang="en-GB" sz="1400" b="0" i="0" u="none" strike="noStrike" kern="1200" cap="none" spc="0" normalizeH="0" baseline="0" noProof="0" dirty="0">
                <a:ln>
                  <a:noFill/>
                </a:ln>
                <a:solidFill>
                  <a:srgbClr val="0F124A"/>
                </a:solidFill>
                <a:effectLst/>
                <a:uLnTx/>
                <a:uFillTx/>
                <a:latin typeface="Arial"/>
                <a:ea typeface="+mn-ea"/>
                <a:cs typeface="+mn-cs"/>
              </a:rPr>
              <a:t>)</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Access shafts: 12</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Construction shafts: 1</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Large experiment sites: 2</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Small experiment sites: 2</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Technical sites: 4</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Deepest shaft: 400m</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Average shaft depth: 243m</a:t>
            </a:r>
          </a:p>
          <a:p>
            <a:pPr marL="171450" marR="0" lvl="0" indent="-171450" algn="l" defTabSz="685727"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Total concrete volume: 2 M m</a:t>
            </a:r>
            <a:r>
              <a:rPr kumimoji="0" lang="en-GB" sz="1400" b="0" i="0" u="none" strike="noStrike" kern="1200" cap="none" spc="0" normalizeH="0" baseline="30000" noProof="0" dirty="0">
                <a:ln>
                  <a:noFill/>
                </a:ln>
                <a:solidFill>
                  <a:srgbClr val="0F124A"/>
                </a:solidFill>
                <a:effectLst/>
                <a:uLnTx/>
                <a:uFillTx/>
                <a:latin typeface="Arial"/>
                <a:ea typeface="+mn-ea"/>
                <a:cs typeface="+mn-cs"/>
              </a:rPr>
              <a:t>3</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3000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F124A"/>
              </a:solidFill>
              <a:effectLst/>
              <a:uLnTx/>
              <a:uFillTx/>
              <a:latin typeface="Arial"/>
              <a:ea typeface="+mn-ea"/>
              <a:cs typeface="+mn-cs"/>
            </a:endParaRPr>
          </a:p>
        </p:txBody>
      </p:sp>
      <p:pic>
        <p:nvPicPr>
          <p:cNvPr id="8" name="Picture 7">
            <a:extLst>
              <a:ext uri="{FF2B5EF4-FFF2-40B4-BE49-F238E27FC236}">
                <a16:creationId xmlns:a16="http://schemas.microsoft.com/office/drawing/2014/main" id="{72C55B74-63EB-2C57-2936-3879091B4C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9249" y="898091"/>
            <a:ext cx="5259543" cy="3811263"/>
          </a:xfrm>
          <a:prstGeom prst="rect">
            <a:avLst/>
          </a:prstGeom>
          <a:ln w="19050">
            <a:solidFill>
              <a:schemeClr val="tx1"/>
            </a:solidFill>
          </a:ln>
        </p:spPr>
      </p:pic>
      <p:sp>
        <p:nvSpPr>
          <p:cNvPr id="9" name="TextBox 8">
            <a:extLst>
              <a:ext uri="{FF2B5EF4-FFF2-40B4-BE49-F238E27FC236}">
                <a16:creationId xmlns:a16="http://schemas.microsoft.com/office/drawing/2014/main" id="{A743AEE2-4A0D-3A45-AA05-B41F9854EF26}"/>
              </a:ext>
            </a:extLst>
          </p:cNvPr>
          <p:cNvSpPr txBox="1"/>
          <p:nvPr/>
        </p:nvSpPr>
        <p:spPr>
          <a:xfrm>
            <a:off x="3600300" y="4772524"/>
            <a:ext cx="5308492" cy="300082"/>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1" u="none" strike="noStrike" kern="1200" cap="none" spc="0" normalizeH="0" baseline="0" noProof="0" dirty="0">
                <a:ln>
                  <a:noFill/>
                </a:ln>
                <a:solidFill>
                  <a:srgbClr val="0F124A"/>
                </a:solidFill>
                <a:effectLst/>
                <a:uLnTx/>
                <a:uFillTx/>
                <a:latin typeface="Arial"/>
                <a:ea typeface="+mn-ea"/>
                <a:cs typeface="+mn-cs"/>
              </a:rPr>
              <a:t>Schematic of FCC-ee Baseline Underground Civil Engineering</a:t>
            </a:r>
          </a:p>
        </p:txBody>
      </p:sp>
      <p:sp>
        <p:nvSpPr>
          <p:cNvPr id="2" name="Slide Number Placeholder 1">
            <a:extLst>
              <a:ext uri="{FF2B5EF4-FFF2-40B4-BE49-F238E27FC236}">
                <a16:creationId xmlns:a16="http://schemas.microsoft.com/office/drawing/2014/main" id="{9103FD46-4035-5FA1-B852-20D62CBDB8B4}"/>
              </a:ext>
            </a:extLst>
          </p:cNvPr>
          <p:cNvSpPr>
            <a:spLocks noGrp="1"/>
          </p:cNvSpPr>
          <p:nvPr>
            <p:ph type="sldNum" sz="quarter" idx="10"/>
          </p:nvPr>
        </p:nvSpPr>
        <p:spPr/>
        <p:txBody>
          <a:bodyPr/>
          <a:lstStyle/>
          <a:p>
            <a:fld id="{88A1DFE4-5FC5-43BD-BB7E-75EAD82B965F}" type="slidenum">
              <a:rPr lang="en-GB" noProof="0" smtClean="0"/>
              <a:pPr/>
              <a:t>51</a:t>
            </a:fld>
            <a:endParaRPr lang="en-GB" noProof="0"/>
          </a:p>
        </p:txBody>
      </p:sp>
    </p:spTree>
    <p:extLst>
      <p:ext uri="{BB962C8B-B14F-4D97-AF65-F5344CB8AC3E}">
        <p14:creationId xmlns:p14="http://schemas.microsoft.com/office/powerpoint/2010/main" val="2315350138"/>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AC8BD-ABD1-78A7-6905-F9263E6621E9}"/>
            </a:ext>
          </a:extLst>
        </p:cNvPr>
        <p:cNvGrpSpPr/>
        <p:nvPr/>
      </p:nvGrpSpPr>
      <p:grpSpPr>
        <a:xfrm>
          <a:off x="0" y="0"/>
          <a:ext cx="0" cy="0"/>
          <a:chOff x="0" y="0"/>
          <a:chExt cx="0" cy="0"/>
        </a:xfrm>
      </p:grpSpPr>
      <p:cxnSp>
        <p:nvCxnSpPr>
          <p:cNvPr id="10" name="Gerader Verbinder 10">
            <a:extLst>
              <a:ext uri="{FF2B5EF4-FFF2-40B4-BE49-F238E27FC236}">
                <a16:creationId xmlns:a16="http://schemas.microsoft.com/office/drawing/2014/main" id="{03369A8D-2004-692F-E414-F0A4F97723E5}"/>
              </a:ext>
            </a:extLst>
          </p:cNvPr>
          <p:cNvCxnSpPr>
            <a:cxnSpLocks/>
          </p:cNvCxnSpPr>
          <p:nvPr/>
        </p:nvCxnSpPr>
        <p:spPr>
          <a:xfrm>
            <a:off x="98843" y="1017084"/>
            <a:ext cx="3538244" cy="0"/>
          </a:xfrm>
          <a:prstGeom prst="line">
            <a:avLst/>
          </a:prstGeom>
          <a:ln w="19050">
            <a:solidFill>
              <a:srgbClr val="040442"/>
            </a:solidFill>
          </a:ln>
        </p:spPr>
        <p:style>
          <a:lnRef idx="1">
            <a:schemeClr val="accent1"/>
          </a:lnRef>
          <a:fillRef idx="0">
            <a:schemeClr val="accent1"/>
          </a:fillRef>
          <a:effectRef idx="0">
            <a:schemeClr val="accent1"/>
          </a:effectRef>
          <a:fontRef idx="minor">
            <a:schemeClr val="tx1"/>
          </a:fontRef>
        </p:style>
      </p:cxnSp>
      <p:sp>
        <p:nvSpPr>
          <p:cNvPr id="12" name="Slide Number Placeholder 1">
            <a:extLst>
              <a:ext uri="{FF2B5EF4-FFF2-40B4-BE49-F238E27FC236}">
                <a16:creationId xmlns:a16="http://schemas.microsoft.com/office/drawing/2014/main" id="{745D6B6B-D0B2-B805-1F51-C4CBDE4660E3}"/>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endParaRPr kumimoji="0" lang="en-GB" sz="1000" b="1"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 name="Titre 5">
            <a:extLst>
              <a:ext uri="{FF2B5EF4-FFF2-40B4-BE49-F238E27FC236}">
                <a16:creationId xmlns:a16="http://schemas.microsoft.com/office/drawing/2014/main" id="{9C5579D5-45A5-5DDA-1B40-AE6A19E0161A}"/>
              </a:ext>
            </a:extLst>
          </p:cNvPr>
          <p:cNvSpPr>
            <a:spLocks noGrp="1"/>
          </p:cNvSpPr>
          <p:nvPr>
            <p:ph type="title" idx="4294967295"/>
          </p:nvPr>
        </p:nvSpPr>
        <p:spPr>
          <a:xfrm>
            <a:off x="0" y="528638"/>
            <a:ext cx="8262938" cy="519112"/>
          </a:xfrm>
        </p:spPr>
        <p:txBody>
          <a:bodyPr/>
          <a:lstStyle/>
          <a:p>
            <a:r>
              <a:rPr lang="en-GB" sz="2400" b="1" dirty="0">
                <a:latin typeface="Calibri" panose="020F0502020204030204" pitchFamily="34" charset="0"/>
                <a:ea typeface="Calibri" panose="020F0502020204030204" pitchFamily="34" charset="0"/>
                <a:cs typeface="Calibri" panose="020F0502020204030204" pitchFamily="34" charset="0"/>
              </a:rPr>
              <a:t>Preliminary Results </a:t>
            </a:r>
            <a:r>
              <a:rPr lang="en-GB" sz="2400" b="1" dirty="0">
                <a:latin typeface="Calibri" panose="020F0502020204030204" pitchFamily="34" charset="0"/>
                <a:cs typeface="Calibri" panose="020F0502020204030204" pitchFamily="34" charset="0"/>
              </a:rPr>
              <a:t>SSI1 Campaign Results</a:t>
            </a:r>
            <a:br>
              <a:rPr lang="en-GB" sz="2400" b="1" dirty="0"/>
            </a:br>
            <a:endParaRPr lang="en-GB" sz="2400" b="1" noProof="0" dirty="0">
              <a:latin typeface="Calibri" panose="020F0502020204030204" pitchFamily="34" charset="0"/>
              <a:ea typeface="Calibri" panose="020F0502020204030204" pitchFamily="34" charset="0"/>
              <a:cs typeface="Calibri" panose="020F0502020204030204" pitchFamily="34" charset="0"/>
            </a:endParaRPr>
          </a:p>
        </p:txBody>
      </p:sp>
      <p:sp>
        <p:nvSpPr>
          <p:cNvPr id="19" name="ZoneTexte 18">
            <a:extLst>
              <a:ext uri="{FF2B5EF4-FFF2-40B4-BE49-F238E27FC236}">
                <a16:creationId xmlns:a16="http://schemas.microsoft.com/office/drawing/2014/main" id="{BEB47C44-F61E-027D-B875-562C7E6BC059}"/>
              </a:ext>
            </a:extLst>
          </p:cNvPr>
          <p:cNvSpPr txBox="1"/>
          <p:nvPr/>
        </p:nvSpPr>
        <p:spPr>
          <a:xfrm>
            <a:off x="323528" y="1516174"/>
            <a:ext cx="1137043"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JURA </a:t>
            </a:r>
          </a:p>
        </p:txBody>
      </p:sp>
      <p:sp>
        <p:nvSpPr>
          <p:cNvPr id="20" name="ZoneTexte 19">
            <a:extLst>
              <a:ext uri="{FF2B5EF4-FFF2-40B4-BE49-F238E27FC236}">
                <a16:creationId xmlns:a16="http://schemas.microsoft.com/office/drawing/2014/main" id="{2A956DC5-CE11-C01C-0FCE-939664C6BCBA}"/>
              </a:ext>
            </a:extLst>
          </p:cNvPr>
          <p:cNvSpPr txBox="1"/>
          <p:nvPr/>
        </p:nvSpPr>
        <p:spPr>
          <a:xfrm>
            <a:off x="356229" y="3129606"/>
            <a:ext cx="1168263"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LAKE</a:t>
            </a:r>
          </a:p>
        </p:txBody>
      </p:sp>
      <p:sp>
        <p:nvSpPr>
          <p:cNvPr id="22" name="ZoneTexte 21">
            <a:extLst>
              <a:ext uri="{FF2B5EF4-FFF2-40B4-BE49-F238E27FC236}">
                <a16:creationId xmlns:a16="http://schemas.microsoft.com/office/drawing/2014/main" id="{BC39B228-D3AE-8A24-47B2-DD46E27987CA}"/>
              </a:ext>
            </a:extLst>
          </p:cNvPr>
          <p:cNvSpPr txBox="1"/>
          <p:nvPr/>
        </p:nvSpPr>
        <p:spPr>
          <a:xfrm>
            <a:off x="316262" y="1921630"/>
            <a:ext cx="1609746"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MANDALLAZ</a:t>
            </a:r>
          </a:p>
        </p:txBody>
      </p:sp>
      <p:sp>
        <p:nvSpPr>
          <p:cNvPr id="23" name="ZoneTexte 22">
            <a:extLst>
              <a:ext uri="{FF2B5EF4-FFF2-40B4-BE49-F238E27FC236}">
                <a16:creationId xmlns:a16="http://schemas.microsoft.com/office/drawing/2014/main" id="{E9CC6F7F-F70B-CB77-4FE2-8A51A5C589DD}"/>
              </a:ext>
            </a:extLst>
          </p:cNvPr>
          <p:cNvSpPr txBox="1"/>
          <p:nvPr/>
        </p:nvSpPr>
        <p:spPr>
          <a:xfrm>
            <a:off x="336869" y="2327086"/>
            <a:ext cx="1249706"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USSES</a:t>
            </a:r>
          </a:p>
        </p:txBody>
      </p:sp>
      <p:sp>
        <p:nvSpPr>
          <p:cNvPr id="24" name="ZoneTexte 23">
            <a:extLst>
              <a:ext uri="{FF2B5EF4-FFF2-40B4-BE49-F238E27FC236}">
                <a16:creationId xmlns:a16="http://schemas.microsoft.com/office/drawing/2014/main" id="{AD8ECD24-F959-270F-8880-902D0ABBF190}"/>
              </a:ext>
            </a:extLst>
          </p:cNvPr>
          <p:cNvSpPr txBox="1"/>
          <p:nvPr/>
        </p:nvSpPr>
        <p:spPr>
          <a:xfrm>
            <a:off x="336869" y="2719629"/>
            <a:ext cx="1249704"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RHONE</a:t>
            </a:r>
          </a:p>
        </p:txBody>
      </p:sp>
      <p:sp>
        <p:nvSpPr>
          <p:cNvPr id="28" name="ZoneTexte 27">
            <a:extLst>
              <a:ext uri="{FF2B5EF4-FFF2-40B4-BE49-F238E27FC236}">
                <a16:creationId xmlns:a16="http://schemas.microsoft.com/office/drawing/2014/main" id="{FFFF9454-DD20-C071-A3B7-C8A3896072D0}"/>
              </a:ext>
            </a:extLst>
          </p:cNvPr>
          <p:cNvSpPr txBox="1"/>
          <p:nvPr/>
        </p:nvSpPr>
        <p:spPr>
          <a:xfrm>
            <a:off x="2515489" y="1450604"/>
            <a:ext cx="5944943" cy="461665"/>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Top of the limestone has not been encountered in 3 of the 11 boreholes that have so far been completed. Remaining boreholes will be completed by September 2026.</a:t>
            </a:r>
          </a:p>
        </p:txBody>
      </p:sp>
      <p:sp>
        <p:nvSpPr>
          <p:cNvPr id="29" name="Flèche : droite 28">
            <a:extLst>
              <a:ext uri="{FF2B5EF4-FFF2-40B4-BE49-F238E27FC236}">
                <a16:creationId xmlns:a16="http://schemas.microsoft.com/office/drawing/2014/main" id="{A1D82A31-C710-9EEA-75A2-A25353B670C9}"/>
              </a:ext>
            </a:extLst>
          </p:cNvPr>
          <p:cNvSpPr/>
          <p:nvPr/>
        </p:nvSpPr>
        <p:spPr>
          <a:xfrm>
            <a:off x="2060816" y="1550883"/>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30" name="ZoneTexte 29">
            <a:extLst>
              <a:ext uri="{FF2B5EF4-FFF2-40B4-BE49-F238E27FC236}">
                <a16:creationId xmlns:a16="http://schemas.microsoft.com/office/drawing/2014/main" id="{E299A542-71A6-4DBC-3083-30F30ACEC3D9}"/>
              </a:ext>
            </a:extLst>
          </p:cNvPr>
          <p:cNvSpPr txBox="1"/>
          <p:nvPr/>
        </p:nvSpPr>
        <p:spPr>
          <a:xfrm>
            <a:off x="2515489" y="1921630"/>
            <a:ext cx="5800926" cy="430887"/>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Characterisation of the limestone on and above the tunnel alignment in the Mandallaz area. A few karsts were found but none where very large nor water-bearing.</a:t>
            </a:r>
          </a:p>
        </p:txBody>
      </p:sp>
      <p:sp>
        <p:nvSpPr>
          <p:cNvPr id="31" name="Flèche : droite 30">
            <a:extLst>
              <a:ext uri="{FF2B5EF4-FFF2-40B4-BE49-F238E27FC236}">
                <a16:creationId xmlns:a16="http://schemas.microsoft.com/office/drawing/2014/main" id="{F51F6BC1-814C-AC26-0F11-4BF66FF15C00}"/>
              </a:ext>
            </a:extLst>
          </p:cNvPr>
          <p:cNvSpPr/>
          <p:nvPr/>
        </p:nvSpPr>
        <p:spPr>
          <a:xfrm>
            <a:off x="2067785" y="1945463"/>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32" name="Accolade fermante 31">
            <a:extLst>
              <a:ext uri="{FF2B5EF4-FFF2-40B4-BE49-F238E27FC236}">
                <a16:creationId xmlns:a16="http://schemas.microsoft.com/office/drawing/2014/main" id="{E9DC92A7-773F-5362-E722-E70B1741C94A}"/>
              </a:ext>
            </a:extLst>
          </p:cNvPr>
          <p:cNvSpPr/>
          <p:nvPr/>
        </p:nvSpPr>
        <p:spPr>
          <a:xfrm>
            <a:off x="1555164" y="2357276"/>
            <a:ext cx="187017" cy="623964"/>
          </a:xfrm>
          <a:prstGeom prst="rightBrace">
            <a:avLst/>
          </a:prstGeom>
          <a:ln w="19050">
            <a:solidFill>
              <a:srgbClr val="06094A"/>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33" name="Flèche : droite 32">
            <a:extLst>
              <a:ext uri="{FF2B5EF4-FFF2-40B4-BE49-F238E27FC236}">
                <a16:creationId xmlns:a16="http://schemas.microsoft.com/office/drawing/2014/main" id="{71463B49-9F66-933F-D812-4FFE8C9D056E}"/>
              </a:ext>
            </a:extLst>
          </p:cNvPr>
          <p:cNvSpPr/>
          <p:nvPr/>
        </p:nvSpPr>
        <p:spPr>
          <a:xfrm>
            <a:off x="2060815" y="2554547"/>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34" name="ZoneTexte 33">
            <a:extLst>
              <a:ext uri="{FF2B5EF4-FFF2-40B4-BE49-F238E27FC236}">
                <a16:creationId xmlns:a16="http://schemas.microsoft.com/office/drawing/2014/main" id="{3BC00B13-6A01-F7D6-A704-9AA7E5B13685}"/>
              </a:ext>
            </a:extLst>
          </p:cNvPr>
          <p:cNvSpPr txBox="1"/>
          <p:nvPr/>
        </p:nvSpPr>
        <p:spPr>
          <a:xfrm>
            <a:off x="2535028" y="2447115"/>
            <a:ext cx="5728322" cy="461665"/>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Top of molasse found slightly higher than originally modelled in zones where tunnel is closest to the surface </a:t>
            </a:r>
          </a:p>
        </p:txBody>
      </p:sp>
      <p:sp>
        <p:nvSpPr>
          <p:cNvPr id="35" name="ZoneTexte 34">
            <a:extLst>
              <a:ext uri="{FF2B5EF4-FFF2-40B4-BE49-F238E27FC236}">
                <a16:creationId xmlns:a16="http://schemas.microsoft.com/office/drawing/2014/main" id="{6401C72F-B6D0-7AAD-9BDC-22A2A9B2F479}"/>
              </a:ext>
            </a:extLst>
          </p:cNvPr>
          <p:cNvSpPr txBox="1"/>
          <p:nvPr/>
        </p:nvSpPr>
        <p:spPr>
          <a:xfrm>
            <a:off x="2534444" y="4126416"/>
            <a:ext cx="5781971" cy="261610"/>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Limestone was not encountered and the molasse extends deeper than originally modelled</a:t>
            </a:r>
          </a:p>
        </p:txBody>
      </p:sp>
      <p:sp>
        <p:nvSpPr>
          <p:cNvPr id="36" name="ZoneTexte 35">
            <a:extLst>
              <a:ext uri="{FF2B5EF4-FFF2-40B4-BE49-F238E27FC236}">
                <a16:creationId xmlns:a16="http://schemas.microsoft.com/office/drawing/2014/main" id="{4572F14E-D027-4F12-0867-13AA3A67367F}"/>
              </a:ext>
            </a:extLst>
          </p:cNvPr>
          <p:cNvSpPr txBox="1"/>
          <p:nvPr/>
        </p:nvSpPr>
        <p:spPr>
          <a:xfrm>
            <a:off x="357805" y="3694135"/>
            <a:ext cx="1168263"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ARVE</a:t>
            </a:r>
          </a:p>
        </p:txBody>
      </p:sp>
      <p:sp>
        <p:nvSpPr>
          <p:cNvPr id="37" name="ZoneTexte 36">
            <a:extLst>
              <a:ext uri="{FF2B5EF4-FFF2-40B4-BE49-F238E27FC236}">
                <a16:creationId xmlns:a16="http://schemas.microsoft.com/office/drawing/2014/main" id="{063EF5A3-02EA-175F-AF64-489E6CFA04CC}"/>
              </a:ext>
            </a:extLst>
          </p:cNvPr>
          <p:cNvSpPr txBox="1"/>
          <p:nvPr/>
        </p:nvSpPr>
        <p:spPr>
          <a:xfrm>
            <a:off x="371864" y="4204777"/>
            <a:ext cx="1364592"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Section VUACHE</a:t>
            </a:r>
          </a:p>
        </p:txBody>
      </p:sp>
      <p:sp>
        <p:nvSpPr>
          <p:cNvPr id="39" name="Flèche : droite 38">
            <a:extLst>
              <a:ext uri="{FF2B5EF4-FFF2-40B4-BE49-F238E27FC236}">
                <a16:creationId xmlns:a16="http://schemas.microsoft.com/office/drawing/2014/main" id="{D71B2C73-4953-544D-C09F-3A1D4BF17AFE}"/>
              </a:ext>
            </a:extLst>
          </p:cNvPr>
          <p:cNvSpPr/>
          <p:nvPr/>
        </p:nvSpPr>
        <p:spPr>
          <a:xfrm>
            <a:off x="2055090" y="4239137"/>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Flèche : droite 32">
            <a:extLst>
              <a:ext uri="{FF2B5EF4-FFF2-40B4-BE49-F238E27FC236}">
                <a16:creationId xmlns:a16="http://schemas.microsoft.com/office/drawing/2014/main" id="{0D03F893-5AA5-1BDF-2FBC-F167716B9425}"/>
              </a:ext>
            </a:extLst>
          </p:cNvPr>
          <p:cNvSpPr/>
          <p:nvPr/>
        </p:nvSpPr>
        <p:spPr>
          <a:xfrm>
            <a:off x="2058463" y="3149332"/>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ZoneTexte 33">
            <a:extLst>
              <a:ext uri="{FF2B5EF4-FFF2-40B4-BE49-F238E27FC236}">
                <a16:creationId xmlns:a16="http://schemas.microsoft.com/office/drawing/2014/main" id="{26CC338A-0E55-110A-B4EB-192A39B9561D}"/>
              </a:ext>
            </a:extLst>
          </p:cNvPr>
          <p:cNvSpPr txBox="1"/>
          <p:nvPr/>
        </p:nvSpPr>
        <p:spPr>
          <a:xfrm>
            <a:off x="2538369" y="3041900"/>
            <a:ext cx="5724981" cy="461665"/>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Top of the molasse in first borehole found at around the modelled depth. Results pending other 3 boreholes in 2026</a:t>
            </a:r>
          </a:p>
        </p:txBody>
      </p:sp>
      <p:sp>
        <p:nvSpPr>
          <p:cNvPr id="4" name="Flèche : droite 32">
            <a:extLst>
              <a:ext uri="{FF2B5EF4-FFF2-40B4-BE49-F238E27FC236}">
                <a16:creationId xmlns:a16="http://schemas.microsoft.com/office/drawing/2014/main" id="{E52612A9-968A-75BA-E795-98CF0B8A0B2C}"/>
              </a:ext>
            </a:extLst>
          </p:cNvPr>
          <p:cNvSpPr/>
          <p:nvPr/>
        </p:nvSpPr>
        <p:spPr>
          <a:xfrm>
            <a:off x="2055090" y="3717312"/>
            <a:ext cx="288035" cy="216024"/>
          </a:xfrm>
          <a:prstGeom prst="rightArrow">
            <a:avLst/>
          </a:prstGeom>
          <a:solidFill>
            <a:srgbClr val="0F124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ZoneTexte 34">
            <a:extLst>
              <a:ext uri="{FF2B5EF4-FFF2-40B4-BE49-F238E27FC236}">
                <a16:creationId xmlns:a16="http://schemas.microsoft.com/office/drawing/2014/main" id="{1882C5A1-8980-C88F-AB8C-2F3DAC5B20E4}"/>
              </a:ext>
            </a:extLst>
          </p:cNvPr>
          <p:cNvSpPr txBox="1"/>
          <p:nvPr/>
        </p:nvSpPr>
        <p:spPr>
          <a:xfrm>
            <a:off x="2533862" y="3704250"/>
            <a:ext cx="5298037"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Top of the molasse found slightly higher the modelled depth</a:t>
            </a:r>
          </a:p>
        </p:txBody>
      </p:sp>
      <p:sp>
        <p:nvSpPr>
          <p:cNvPr id="7" name="TextBox 6">
            <a:extLst>
              <a:ext uri="{FF2B5EF4-FFF2-40B4-BE49-F238E27FC236}">
                <a16:creationId xmlns:a16="http://schemas.microsoft.com/office/drawing/2014/main" id="{AFDA060F-465B-3AF2-F5FE-E143AA50B85E}"/>
              </a:ext>
            </a:extLst>
          </p:cNvPr>
          <p:cNvSpPr txBox="1"/>
          <p:nvPr/>
        </p:nvSpPr>
        <p:spPr>
          <a:xfrm>
            <a:off x="283957" y="4579362"/>
            <a:ext cx="8648472" cy="461665"/>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Arial"/>
                <a:ea typeface="+mn-ea"/>
                <a:cs typeface="+mn-cs"/>
              </a:rPr>
              <a:t>It is expected that it will be possible to maintain the tunnel in the Molasse other than in the Mandallaz area. However last Lake and Jura boreholes needed to confirm this and to allow a final refinement of the tunnel elevation and tilt.</a:t>
            </a:r>
          </a:p>
        </p:txBody>
      </p:sp>
    </p:spTree>
    <p:extLst>
      <p:ext uri="{BB962C8B-B14F-4D97-AF65-F5344CB8AC3E}">
        <p14:creationId xmlns:p14="http://schemas.microsoft.com/office/powerpoint/2010/main" val="73093049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FC2581DC-F8B2-722D-073C-ED4B8B36F07D}"/>
              </a:ext>
            </a:extLst>
          </p:cNvPr>
          <p:cNvSpPr txBox="1"/>
          <p:nvPr/>
        </p:nvSpPr>
        <p:spPr>
          <a:xfrm>
            <a:off x="8279722" y="705803"/>
            <a:ext cx="716863" cy="230832"/>
          </a:xfrm>
          <a:prstGeom prst="rect">
            <a:avLst/>
          </a:prstGeom>
          <a:solidFill>
            <a:schemeClr val="accent5">
              <a:lumMod val="20000"/>
              <a:lumOff val="80000"/>
            </a:schemeClr>
          </a:solidFill>
        </p:spPr>
        <p:txBody>
          <a:bodyPr wrap="none" rtlCol="0">
            <a:spAutoFit/>
          </a:bodyPr>
          <a:lstStyle/>
          <a:p>
            <a:pPr defTabSz="685800">
              <a:defRPr/>
            </a:pPr>
            <a:r>
              <a:rPr lang="en-US" sz="900" dirty="0">
                <a:solidFill>
                  <a:srgbClr val="0F124A"/>
                </a:solidFill>
                <a:latin typeface="Arial"/>
              </a:rPr>
              <a:t>F. Gianotti</a:t>
            </a:r>
            <a:endParaRPr lang="en-GB" sz="900" dirty="0">
              <a:solidFill>
                <a:srgbClr val="0F124A"/>
              </a:solidFill>
              <a:latin typeface="Arial"/>
            </a:endParaRPr>
          </a:p>
        </p:txBody>
      </p:sp>
      <p:grpSp>
        <p:nvGrpSpPr>
          <p:cNvPr id="20" name="Group 19">
            <a:extLst>
              <a:ext uri="{FF2B5EF4-FFF2-40B4-BE49-F238E27FC236}">
                <a16:creationId xmlns:a16="http://schemas.microsoft.com/office/drawing/2014/main" id="{1C059DA9-6852-5F46-4BD1-A8C0F4DFAF4A}"/>
              </a:ext>
            </a:extLst>
          </p:cNvPr>
          <p:cNvGrpSpPr/>
          <p:nvPr/>
        </p:nvGrpSpPr>
        <p:grpSpPr>
          <a:xfrm>
            <a:off x="3230061" y="3816307"/>
            <a:ext cx="4079872" cy="486607"/>
            <a:chOff x="4522771" y="5032864"/>
            <a:chExt cx="5439829" cy="660921"/>
          </a:xfrm>
        </p:grpSpPr>
        <p:sp>
          <p:nvSpPr>
            <p:cNvPr id="22" name="TextBox 21">
              <a:extLst>
                <a:ext uri="{FF2B5EF4-FFF2-40B4-BE49-F238E27FC236}">
                  <a16:creationId xmlns:a16="http://schemas.microsoft.com/office/drawing/2014/main" id="{38FF2026-FC83-262E-6CF6-F2800838C0C7}"/>
                </a:ext>
              </a:extLst>
            </p:cNvPr>
            <p:cNvSpPr txBox="1"/>
            <p:nvPr/>
          </p:nvSpPr>
          <p:spPr>
            <a:xfrm>
              <a:off x="7358820" y="5032864"/>
              <a:ext cx="882721" cy="438930"/>
            </a:xfrm>
            <a:prstGeom prst="rect">
              <a:avLst/>
            </a:prstGeom>
            <a:solidFill>
              <a:srgbClr val="C00000"/>
            </a:solidFill>
          </p:spPr>
          <p:txBody>
            <a:bodyPr wrap="none" lIns="0" tIns="0" rIns="0" bIns="0" rtlCol="0">
              <a:spAutoFit/>
            </a:bodyPr>
            <a:lstStyle/>
            <a:p>
              <a:pPr defTabSz="685800">
                <a:defRPr/>
              </a:pPr>
              <a:r>
                <a:rPr lang="en-CH" sz="1050" dirty="0">
                  <a:solidFill>
                    <a:srgbClr val="0432FF"/>
                  </a:solidFill>
                  <a:latin typeface="Arial"/>
                </a:rPr>
                <a:t>  </a:t>
              </a:r>
              <a:r>
                <a:rPr lang="en-CH" sz="1050" dirty="0">
                  <a:solidFill>
                    <a:srgbClr val="FFFFFF"/>
                  </a:solidFill>
                  <a:latin typeface="Arial"/>
                </a:rPr>
                <a:t>3 years </a:t>
              </a:r>
            </a:p>
            <a:p>
              <a:pPr defTabSz="685800">
                <a:defRPr/>
              </a:pPr>
              <a:r>
                <a:rPr lang="en-CH" sz="1050" dirty="0">
                  <a:solidFill>
                    <a:srgbClr val="FFFFFF"/>
                  </a:solidFill>
                  <a:latin typeface="Arial"/>
                </a:rPr>
                <a:t>  2 x 10</a:t>
              </a:r>
              <a:r>
                <a:rPr lang="en-CH" sz="1050" baseline="30000" dirty="0">
                  <a:solidFill>
                    <a:srgbClr val="FFFFFF"/>
                  </a:solidFill>
                  <a:latin typeface="Arial"/>
                </a:rPr>
                <a:t>6</a:t>
              </a:r>
              <a:r>
                <a:rPr lang="en-CH" sz="1050" dirty="0">
                  <a:solidFill>
                    <a:srgbClr val="FFFFFF"/>
                  </a:solidFill>
                  <a:latin typeface="Arial"/>
                </a:rPr>
                <a:t> H </a:t>
              </a:r>
            </a:p>
          </p:txBody>
        </p:sp>
        <p:sp>
          <p:nvSpPr>
            <p:cNvPr id="23" name="TextBox 22">
              <a:extLst>
                <a:ext uri="{FF2B5EF4-FFF2-40B4-BE49-F238E27FC236}">
                  <a16:creationId xmlns:a16="http://schemas.microsoft.com/office/drawing/2014/main" id="{42CB4B26-7E2C-95EC-94B1-D34619C64AD6}"/>
                </a:ext>
              </a:extLst>
            </p:cNvPr>
            <p:cNvSpPr txBox="1"/>
            <p:nvPr/>
          </p:nvSpPr>
          <p:spPr>
            <a:xfrm>
              <a:off x="8720807" y="5032864"/>
              <a:ext cx="1241793" cy="438930"/>
            </a:xfrm>
            <a:prstGeom prst="rect">
              <a:avLst/>
            </a:prstGeom>
            <a:solidFill>
              <a:srgbClr val="C00000"/>
            </a:solidFill>
          </p:spPr>
          <p:txBody>
            <a:bodyPr wrap="none" lIns="0" tIns="0" rIns="0" bIns="0" rtlCol="0">
              <a:spAutoFit/>
            </a:bodyPr>
            <a:lstStyle/>
            <a:p>
              <a:pPr defTabSz="685800">
                <a:defRPr/>
              </a:pPr>
              <a:r>
                <a:rPr lang="en-CH" sz="1050" dirty="0">
                  <a:solidFill>
                    <a:srgbClr val="0432FF"/>
                  </a:solidFill>
                  <a:latin typeface="Arial"/>
                </a:rPr>
                <a:t>  </a:t>
              </a:r>
              <a:r>
                <a:rPr lang="en-CH" sz="1050" dirty="0">
                  <a:solidFill>
                    <a:srgbClr val="FFFFFF"/>
                  </a:solidFill>
                  <a:latin typeface="Arial"/>
                </a:rPr>
                <a:t>5 years</a:t>
              </a:r>
            </a:p>
            <a:p>
              <a:pPr defTabSz="685800">
                <a:defRPr/>
              </a:pPr>
              <a:r>
                <a:rPr lang="en-CH" sz="1050" dirty="0">
                  <a:solidFill>
                    <a:srgbClr val="FFFFFF"/>
                  </a:solidFill>
                  <a:latin typeface="Arial"/>
                </a:rPr>
                <a:t> 2 x 10</a:t>
              </a:r>
              <a:r>
                <a:rPr lang="en-CH" sz="1050" baseline="30000" dirty="0">
                  <a:solidFill>
                    <a:srgbClr val="FFFFFF"/>
                  </a:solidFill>
                  <a:latin typeface="Arial"/>
                </a:rPr>
                <a:t>6</a:t>
              </a:r>
              <a:r>
                <a:rPr lang="en-CH" sz="1050" dirty="0">
                  <a:solidFill>
                    <a:srgbClr val="FFFFFF"/>
                  </a:solidFill>
                  <a:latin typeface="Arial"/>
                </a:rPr>
                <a:t> tt pairs </a:t>
              </a:r>
            </a:p>
          </p:txBody>
        </p:sp>
        <p:sp>
          <p:nvSpPr>
            <p:cNvPr id="24" name="TextBox 23">
              <a:extLst>
                <a:ext uri="{FF2B5EF4-FFF2-40B4-BE49-F238E27FC236}">
                  <a16:creationId xmlns:a16="http://schemas.microsoft.com/office/drawing/2014/main" id="{EE652B48-2136-B6F2-9091-ECBDA3B79FF7}"/>
                </a:ext>
              </a:extLst>
            </p:cNvPr>
            <p:cNvSpPr txBox="1"/>
            <p:nvPr/>
          </p:nvSpPr>
          <p:spPr>
            <a:xfrm>
              <a:off x="5971186" y="5032864"/>
              <a:ext cx="906231" cy="658396"/>
            </a:xfrm>
            <a:prstGeom prst="rect">
              <a:avLst/>
            </a:prstGeom>
            <a:solidFill>
              <a:srgbClr val="C00000"/>
            </a:solidFill>
          </p:spPr>
          <p:txBody>
            <a:bodyPr wrap="none" lIns="0" tIns="0" rIns="0" bIns="0" rtlCol="0">
              <a:spAutoFit/>
            </a:bodyPr>
            <a:lstStyle/>
            <a:p>
              <a:pPr defTabSz="685800">
                <a:defRPr/>
              </a:pPr>
              <a:r>
                <a:rPr lang="en-CH" sz="1050" dirty="0">
                  <a:solidFill>
                    <a:srgbClr val="0432FF"/>
                  </a:solidFill>
                  <a:latin typeface="Arial"/>
                </a:rPr>
                <a:t>  </a:t>
              </a:r>
              <a:r>
                <a:rPr lang="en-CH" sz="1050" dirty="0">
                  <a:solidFill>
                    <a:srgbClr val="FFFFFF"/>
                  </a:solidFill>
                  <a:latin typeface="Arial"/>
                </a:rPr>
                <a:t>2 years</a:t>
              </a:r>
            </a:p>
            <a:p>
              <a:pPr defTabSz="685800">
                <a:defRPr/>
              </a:pPr>
              <a:r>
                <a:rPr lang="en-CH" sz="1050" dirty="0">
                  <a:solidFill>
                    <a:srgbClr val="FFFFFF"/>
                  </a:solidFill>
                  <a:latin typeface="Arial"/>
                </a:rPr>
                <a:t> &gt; 10</a:t>
              </a:r>
              <a:r>
                <a:rPr lang="en-CH" sz="1050" baseline="30000" dirty="0">
                  <a:solidFill>
                    <a:srgbClr val="FFFFFF"/>
                  </a:solidFill>
                  <a:latin typeface="Arial"/>
                </a:rPr>
                <a:t>8</a:t>
              </a:r>
              <a:r>
                <a:rPr lang="en-CH" sz="1050" dirty="0">
                  <a:solidFill>
                    <a:srgbClr val="FFFFFF"/>
                  </a:solidFill>
                  <a:latin typeface="Arial"/>
                </a:rPr>
                <a:t> WW </a:t>
              </a:r>
            </a:p>
            <a:p>
              <a:pPr defTabSz="685800">
                <a:defRPr/>
              </a:pPr>
              <a:r>
                <a:rPr lang="en-CH" sz="1050" dirty="0">
                  <a:solidFill>
                    <a:srgbClr val="FFFFFF"/>
                  </a:solidFill>
                  <a:latin typeface="Arial"/>
                </a:rPr>
                <a:t> LEP x 10</a:t>
              </a:r>
              <a:r>
                <a:rPr lang="en-CH" sz="1050" baseline="30000" dirty="0">
                  <a:solidFill>
                    <a:srgbClr val="FFFFFF"/>
                  </a:solidFill>
                  <a:latin typeface="Arial"/>
                </a:rPr>
                <a:t>4</a:t>
              </a:r>
            </a:p>
          </p:txBody>
        </p:sp>
        <p:sp>
          <p:nvSpPr>
            <p:cNvPr id="32" name="TextBox 31">
              <a:extLst>
                <a:ext uri="{FF2B5EF4-FFF2-40B4-BE49-F238E27FC236}">
                  <a16:creationId xmlns:a16="http://schemas.microsoft.com/office/drawing/2014/main" id="{F0A360B2-03B4-AC99-C17D-AFDEF8267013}"/>
                </a:ext>
              </a:extLst>
            </p:cNvPr>
            <p:cNvSpPr txBox="1"/>
            <p:nvPr/>
          </p:nvSpPr>
          <p:spPr>
            <a:xfrm>
              <a:off x="4522771" y="5035389"/>
              <a:ext cx="878447" cy="658396"/>
            </a:xfrm>
            <a:prstGeom prst="rect">
              <a:avLst/>
            </a:prstGeom>
            <a:solidFill>
              <a:srgbClr val="C00000"/>
            </a:solidFill>
          </p:spPr>
          <p:txBody>
            <a:bodyPr wrap="none" lIns="0" tIns="0" rIns="0" bIns="0" rtlCol="0">
              <a:spAutoFit/>
            </a:bodyPr>
            <a:lstStyle/>
            <a:p>
              <a:pPr defTabSz="685800">
                <a:defRPr/>
              </a:pPr>
              <a:r>
                <a:rPr lang="en-CH" sz="1050" dirty="0">
                  <a:solidFill>
                    <a:srgbClr val="0432FF"/>
                  </a:solidFill>
                  <a:latin typeface="Arial"/>
                </a:rPr>
                <a:t> </a:t>
              </a:r>
              <a:r>
                <a:rPr lang="en-CH" sz="1050" dirty="0">
                  <a:solidFill>
                    <a:srgbClr val="FFFFFF"/>
                  </a:solidFill>
                  <a:latin typeface="Arial"/>
                </a:rPr>
                <a:t>4 years</a:t>
              </a:r>
            </a:p>
            <a:p>
              <a:pPr defTabSz="685800">
                <a:defRPr/>
              </a:pPr>
              <a:r>
                <a:rPr lang="en-CH" sz="1050" dirty="0">
                  <a:solidFill>
                    <a:srgbClr val="FFFFFF"/>
                  </a:solidFill>
                  <a:latin typeface="Arial"/>
                </a:rPr>
                <a:t> 5 x 10</a:t>
              </a:r>
              <a:r>
                <a:rPr lang="en-CH" sz="1050" baseline="30000" dirty="0">
                  <a:solidFill>
                    <a:srgbClr val="FFFFFF"/>
                  </a:solidFill>
                  <a:latin typeface="Arial"/>
                </a:rPr>
                <a:t>12</a:t>
              </a:r>
              <a:r>
                <a:rPr lang="en-CH" sz="1050" dirty="0">
                  <a:solidFill>
                    <a:srgbClr val="FFFFFF"/>
                  </a:solidFill>
                  <a:latin typeface="Arial"/>
                </a:rPr>
                <a:t> Z </a:t>
              </a:r>
            </a:p>
            <a:p>
              <a:pPr defTabSz="685800">
                <a:defRPr/>
              </a:pPr>
              <a:r>
                <a:rPr lang="en-CH" sz="1050" dirty="0">
                  <a:solidFill>
                    <a:srgbClr val="FFFFFF"/>
                  </a:solidFill>
                  <a:latin typeface="Arial"/>
                </a:rPr>
                <a:t> LEP x 10</a:t>
              </a:r>
              <a:r>
                <a:rPr lang="en-CH" sz="1050" baseline="30000" dirty="0">
                  <a:solidFill>
                    <a:srgbClr val="FFFFFF"/>
                  </a:solidFill>
                  <a:latin typeface="Arial"/>
                </a:rPr>
                <a:t>5</a:t>
              </a:r>
            </a:p>
          </p:txBody>
        </p:sp>
      </p:grpSp>
      <p:sp>
        <p:nvSpPr>
          <p:cNvPr id="33" name="TextBox 32">
            <a:extLst>
              <a:ext uri="{FF2B5EF4-FFF2-40B4-BE49-F238E27FC236}">
                <a16:creationId xmlns:a16="http://schemas.microsoft.com/office/drawing/2014/main" id="{8F8E2F0E-1D84-8E22-6C48-D9EA6111E4A6}"/>
              </a:ext>
            </a:extLst>
          </p:cNvPr>
          <p:cNvSpPr txBox="1"/>
          <p:nvPr/>
        </p:nvSpPr>
        <p:spPr>
          <a:xfrm>
            <a:off x="132199" y="4244410"/>
            <a:ext cx="5734262" cy="865622"/>
          </a:xfrm>
          <a:prstGeom prst="rect">
            <a:avLst/>
          </a:prstGeom>
          <a:noFill/>
        </p:spPr>
        <p:txBody>
          <a:bodyPr wrap="none" lIns="0" tIns="0" rIns="0" bIns="0" rtlCol="0">
            <a:spAutoFit/>
          </a:bodyPr>
          <a:lstStyle/>
          <a:p>
            <a:pPr marL="214313" indent="-214313" defTabSz="685800">
              <a:buClr>
                <a:srgbClr val="0000FF"/>
              </a:buClr>
              <a:buFont typeface="Wingdings" pitchFamily="2" charset="2"/>
              <a:buChar char="q"/>
              <a:defRPr/>
            </a:pPr>
            <a:r>
              <a:rPr lang="en-GB" sz="1125" dirty="0">
                <a:solidFill>
                  <a:srgbClr val="0432FF"/>
                </a:solidFill>
                <a:latin typeface="Arial"/>
              </a:rPr>
              <a:t>x</a:t>
            </a:r>
            <a:r>
              <a:rPr lang="en-CH" sz="1125" dirty="0">
                <a:solidFill>
                  <a:srgbClr val="0432FF"/>
                </a:solidFill>
                <a:latin typeface="Arial"/>
              </a:rPr>
              <a:t> 10-50 improvements on all EW observables</a:t>
            </a:r>
            <a:endParaRPr lang="en-CH" sz="1125" dirty="0">
              <a:solidFill>
                <a:srgbClr val="0F124A"/>
              </a:solidFill>
              <a:latin typeface="Arial"/>
            </a:endParaRPr>
          </a:p>
          <a:p>
            <a:pPr marL="214313" indent="-214313" defTabSz="685800">
              <a:buClr>
                <a:srgbClr val="0000FF"/>
              </a:buClr>
              <a:buFont typeface="Wingdings" pitchFamily="2" charset="2"/>
              <a:buChar char="q"/>
              <a:defRPr/>
            </a:pPr>
            <a:r>
              <a:rPr lang="en-CH" sz="1125" dirty="0">
                <a:solidFill>
                  <a:srgbClr val="0432FF"/>
                </a:solidFill>
                <a:latin typeface="Arial"/>
              </a:rPr>
              <a:t>up to x 10 improvement on Higgs coupling </a:t>
            </a:r>
            <a:r>
              <a:rPr lang="en-CH" sz="1050" dirty="0">
                <a:solidFill>
                  <a:srgbClr val="0000FF"/>
                </a:solidFill>
                <a:latin typeface="Arial"/>
              </a:rPr>
              <a:t>(model-indep.) </a:t>
            </a:r>
            <a:r>
              <a:rPr lang="en-CH" sz="1125" dirty="0">
                <a:solidFill>
                  <a:srgbClr val="0432FF"/>
                </a:solidFill>
                <a:latin typeface="Arial"/>
              </a:rPr>
              <a:t>measurements over HL-LHC</a:t>
            </a:r>
            <a:r>
              <a:rPr lang="en-CH" sz="1125" dirty="0">
                <a:solidFill>
                  <a:srgbClr val="0F124A"/>
                </a:solidFill>
                <a:latin typeface="Arial"/>
              </a:rPr>
              <a:t> </a:t>
            </a:r>
            <a:endParaRPr lang="en-US" sz="1125" dirty="0">
              <a:solidFill>
                <a:srgbClr val="0F124A"/>
              </a:solidFill>
              <a:latin typeface="Arial"/>
            </a:endParaRPr>
          </a:p>
          <a:p>
            <a:pPr marL="214313" indent="-214313" defTabSz="685800">
              <a:buClr>
                <a:srgbClr val="0000FF"/>
              </a:buClr>
              <a:buFont typeface="Wingdings" pitchFamily="2" charset="2"/>
              <a:buChar char="q"/>
              <a:defRPr/>
            </a:pPr>
            <a:r>
              <a:rPr lang="en-CH" sz="1125" dirty="0">
                <a:solidFill>
                  <a:srgbClr val="0432FF"/>
                </a:solidFill>
                <a:latin typeface="Arial"/>
              </a:rPr>
              <a:t>x10 Belle II statistics for b, c, τ </a:t>
            </a:r>
            <a:endParaRPr lang="en-CH" sz="1125" dirty="0">
              <a:solidFill>
                <a:srgbClr val="0F124A"/>
              </a:solidFill>
              <a:latin typeface="Arial"/>
            </a:endParaRPr>
          </a:p>
          <a:p>
            <a:pPr marL="214313" indent="-214313" defTabSz="685800">
              <a:buClr>
                <a:srgbClr val="0000FF"/>
              </a:buClr>
              <a:buFont typeface="Wingdings" pitchFamily="2" charset="2"/>
              <a:buChar char="q"/>
              <a:defRPr/>
            </a:pPr>
            <a:r>
              <a:rPr lang="en-CH" sz="1125" dirty="0">
                <a:solidFill>
                  <a:srgbClr val="0432FF"/>
                </a:solidFill>
                <a:latin typeface="Arial"/>
              </a:rPr>
              <a:t>indirect discovery potential up to ~ 70 TeV</a:t>
            </a:r>
            <a:endParaRPr lang="en-CH" sz="1125" dirty="0">
              <a:solidFill>
                <a:srgbClr val="0F124A"/>
              </a:solidFill>
              <a:latin typeface="Arial"/>
            </a:endParaRPr>
          </a:p>
          <a:p>
            <a:pPr marL="214313" indent="-214313" defTabSz="685800">
              <a:buClr>
                <a:srgbClr val="0000FF"/>
              </a:buClr>
              <a:buFont typeface="Wingdings" pitchFamily="2" charset="2"/>
              <a:buChar char="q"/>
              <a:defRPr/>
            </a:pPr>
            <a:r>
              <a:rPr lang="en-CH" sz="1125" dirty="0">
                <a:solidFill>
                  <a:srgbClr val="0432FF"/>
                </a:solidFill>
                <a:latin typeface="Arial"/>
              </a:rPr>
              <a:t>direct discovery potential for feebly-interacting particles over 5-100 GeV mass range</a:t>
            </a:r>
            <a:endParaRPr lang="en-CH" sz="1125" dirty="0">
              <a:solidFill>
                <a:srgbClr val="0F124A"/>
              </a:solidFill>
              <a:latin typeface="Arial"/>
            </a:endParaRPr>
          </a:p>
        </p:txBody>
      </p:sp>
      <p:sp>
        <p:nvSpPr>
          <p:cNvPr id="34" name="TextBox 33">
            <a:extLst>
              <a:ext uri="{FF2B5EF4-FFF2-40B4-BE49-F238E27FC236}">
                <a16:creationId xmlns:a16="http://schemas.microsoft.com/office/drawing/2014/main" id="{A3CEFC28-1CAA-5C5B-85FE-E180D49CE279}"/>
              </a:ext>
            </a:extLst>
          </p:cNvPr>
          <p:cNvSpPr txBox="1"/>
          <p:nvPr/>
        </p:nvSpPr>
        <p:spPr>
          <a:xfrm>
            <a:off x="6084169" y="4266624"/>
            <a:ext cx="2805255" cy="519373"/>
          </a:xfrm>
          <a:prstGeom prst="rect">
            <a:avLst/>
          </a:prstGeom>
          <a:noFill/>
        </p:spPr>
        <p:txBody>
          <a:bodyPr wrap="none" lIns="0" tIns="0" rIns="0" bIns="0" rtlCol="0">
            <a:spAutoFit/>
          </a:bodyPr>
          <a:lstStyle/>
          <a:p>
            <a:pPr defTabSz="685800">
              <a:defRPr/>
            </a:pPr>
            <a:r>
              <a:rPr lang="en-CH" sz="1125" dirty="0">
                <a:solidFill>
                  <a:srgbClr val="009051"/>
                </a:solidFill>
                <a:latin typeface="Arial"/>
              </a:rPr>
              <a:t>Up to 4 interaction points </a:t>
            </a:r>
            <a:r>
              <a:rPr lang="en-CH" sz="1125" dirty="0">
                <a:solidFill>
                  <a:srgbClr val="0000FF"/>
                </a:solidFill>
                <a:latin typeface="Arial"/>
                <a:sym typeface="Wingdings" pitchFamily="2" charset="2"/>
              </a:rPr>
              <a:t></a:t>
            </a:r>
            <a:r>
              <a:rPr lang="en-CH" sz="1125" dirty="0">
                <a:solidFill>
                  <a:srgbClr val="009051"/>
                </a:solidFill>
                <a:latin typeface="Arial"/>
                <a:sym typeface="Wingdings" pitchFamily="2" charset="2"/>
              </a:rPr>
              <a:t> robustness, </a:t>
            </a:r>
          </a:p>
          <a:p>
            <a:pPr defTabSz="685800">
              <a:defRPr/>
            </a:pPr>
            <a:r>
              <a:rPr lang="en-CH" sz="1125" dirty="0">
                <a:solidFill>
                  <a:srgbClr val="009051"/>
                </a:solidFill>
                <a:latin typeface="Arial"/>
                <a:sym typeface="Wingdings" pitchFamily="2" charset="2"/>
              </a:rPr>
              <a:t>statistics, </a:t>
            </a:r>
            <a:r>
              <a:rPr lang="en-GB" sz="1125" dirty="0">
                <a:solidFill>
                  <a:srgbClr val="009051"/>
                </a:solidFill>
                <a:latin typeface="Arial"/>
                <a:sym typeface="Wingdings" pitchFamily="2" charset="2"/>
              </a:rPr>
              <a:t>p</a:t>
            </a:r>
            <a:r>
              <a:rPr lang="en-CH" sz="1125" dirty="0">
                <a:solidFill>
                  <a:srgbClr val="009051"/>
                </a:solidFill>
                <a:latin typeface="Arial"/>
                <a:sym typeface="Wingdings" pitchFamily="2" charset="2"/>
              </a:rPr>
              <a:t>ossibility </a:t>
            </a:r>
            <a:r>
              <a:rPr lang="en-GB" sz="1125" dirty="0">
                <a:solidFill>
                  <a:srgbClr val="009051"/>
                </a:solidFill>
                <a:latin typeface="Arial"/>
                <a:sym typeface="Wingdings" pitchFamily="2" charset="2"/>
              </a:rPr>
              <a:t>o</a:t>
            </a:r>
            <a:r>
              <a:rPr lang="en-CH" sz="1125" dirty="0">
                <a:solidFill>
                  <a:srgbClr val="009051"/>
                </a:solidFill>
                <a:latin typeface="Arial"/>
                <a:sym typeface="Wingdings" pitchFamily="2" charset="2"/>
              </a:rPr>
              <a:t>f specialised detectors</a:t>
            </a:r>
          </a:p>
          <a:p>
            <a:pPr defTabSz="685800">
              <a:defRPr/>
            </a:pPr>
            <a:r>
              <a:rPr lang="en-GB" sz="1125" dirty="0">
                <a:solidFill>
                  <a:srgbClr val="009051"/>
                </a:solidFill>
                <a:latin typeface="Arial"/>
                <a:sym typeface="Wingdings" pitchFamily="2" charset="2"/>
              </a:rPr>
              <a:t>to</a:t>
            </a:r>
            <a:r>
              <a:rPr lang="en-CH" sz="1125" dirty="0">
                <a:solidFill>
                  <a:srgbClr val="009051"/>
                </a:solidFill>
                <a:latin typeface="Arial"/>
                <a:sym typeface="Wingdings" pitchFamily="2" charset="2"/>
              </a:rPr>
              <a:t> maximise physics output</a:t>
            </a:r>
            <a:endParaRPr lang="en-CH" sz="1125" dirty="0">
              <a:solidFill>
                <a:srgbClr val="009051"/>
              </a:solidFill>
              <a:latin typeface="Arial"/>
            </a:endParaRPr>
          </a:p>
        </p:txBody>
      </p:sp>
      <p:graphicFrame>
        <p:nvGraphicFramePr>
          <p:cNvPr id="2" name="Table 1">
            <a:extLst>
              <a:ext uri="{FF2B5EF4-FFF2-40B4-BE49-F238E27FC236}">
                <a16:creationId xmlns:a16="http://schemas.microsoft.com/office/drawing/2014/main" id="{49A7F6A9-2F45-6EDC-9088-C302A44C5EB2}"/>
              </a:ext>
            </a:extLst>
          </p:cNvPr>
          <p:cNvGraphicFramePr>
            <a:graphicFrameLocks noGrp="1"/>
          </p:cNvGraphicFramePr>
          <p:nvPr>
            <p:extLst>
              <p:ext uri="{D42A27DB-BD31-4B8C-83A1-F6EECF244321}">
                <p14:modId xmlns:p14="http://schemas.microsoft.com/office/powerpoint/2010/main" val="1775941562"/>
              </p:ext>
            </p:extLst>
          </p:nvPr>
        </p:nvGraphicFramePr>
        <p:xfrm>
          <a:off x="0" y="484176"/>
          <a:ext cx="7404702" cy="3324074"/>
        </p:xfrm>
        <a:graphic>
          <a:graphicData uri="http://schemas.openxmlformats.org/drawingml/2006/table">
            <a:tbl>
              <a:tblPr firstRow="1" bandRow="1"/>
              <a:tblGrid>
                <a:gridCol w="3107654">
                  <a:extLst>
                    <a:ext uri="{9D8B030D-6E8A-4147-A177-3AD203B41FA5}">
                      <a16:colId xmlns:a16="http://schemas.microsoft.com/office/drawing/2014/main" val="20000"/>
                    </a:ext>
                  </a:extLst>
                </a:gridCol>
                <a:gridCol w="990255">
                  <a:extLst>
                    <a:ext uri="{9D8B030D-6E8A-4147-A177-3AD203B41FA5}">
                      <a16:colId xmlns:a16="http://schemas.microsoft.com/office/drawing/2014/main" val="20001"/>
                    </a:ext>
                  </a:extLst>
                </a:gridCol>
                <a:gridCol w="1049623">
                  <a:extLst>
                    <a:ext uri="{9D8B030D-6E8A-4147-A177-3AD203B41FA5}">
                      <a16:colId xmlns:a16="http://schemas.microsoft.com/office/drawing/2014/main" val="20004"/>
                    </a:ext>
                  </a:extLst>
                </a:gridCol>
                <a:gridCol w="1148284">
                  <a:extLst>
                    <a:ext uri="{9D8B030D-6E8A-4147-A177-3AD203B41FA5}">
                      <a16:colId xmlns:a16="http://schemas.microsoft.com/office/drawing/2014/main" val="20005"/>
                    </a:ext>
                  </a:extLst>
                </a:gridCol>
                <a:gridCol w="1108886">
                  <a:extLst>
                    <a:ext uri="{9D8B030D-6E8A-4147-A177-3AD203B41FA5}">
                      <a16:colId xmlns:a16="http://schemas.microsoft.com/office/drawing/2014/main" val="818795718"/>
                    </a:ext>
                  </a:extLst>
                </a:gridCol>
              </a:tblGrid>
              <a:tr h="203666">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8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8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8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800" b="1" dirty="0">
                          <a:solidFill>
                            <a:schemeClr val="bg1"/>
                          </a:solidFill>
                        </a:rPr>
                        <a:t>H</a:t>
                      </a:r>
                      <a:r>
                        <a:rPr lang="de-AT" sz="800" b="1" baseline="0" dirty="0">
                          <a:solidFill>
                            <a:schemeClr val="bg1"/>
                          </a:solidFill>
                        </a:rPr>
                        <a:t> (ZH)</a:t>
                      </a:r>
                      <a:endParaRPr lang="de-AT" sz="8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800" b="1" dirty="0">
                          <a:solidFill>
                            <a:schemeClr val="bg1"/>
                          </a:solidFill>
                        </a:rPr>
                        <a:t>ttbar</a:t>
                      </a: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1714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80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800" b="1" kern="1200" dirty="0">
                          <a:solidFill>
                            <a:srgbClr val="FF0000"/>
                          </a:solidFill>
                          <a:latin typeface="Arial"/>
                          <a:ea typeface="+mn-ea"/>
                          <a:cs typeface="+mn-cs"/>
                        </a:rPr>
                        <a:t>45.6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80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1270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800" b="1" kern="1200" dirty="0">
                          <a:solidFill>
                            <a:srgbClr val="FF0000"/>
                          </a:solidFill>
                          <a:latin typeface="Arial"/>
                          <a:ea typeface="+mn-ea"/>
                          <a:cs typeface="+mn-cs"/>
                        </a:rPr>
                        <a:t>137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26.7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4.9</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number bunches/beam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800" b="1" kern="1200" dirty="0">
                          <a:solidFill>
                            <a:srgbClr val="FF3300"/>
                          </a:solidFill>
                          <a:latin typeface="Arial"/>
                          <a:ea typeface="+mn-ea"/>
                          <a:cs typeface="+mn-cs"/>
                        </a:rPr>
                        <a:t>11200</a:t>
                      </a:r>
                      <a:endParaRPr kumimoji="0" lang="en-GB" sz="800" b="1" kern="1200" dirty="0">
                        <a:solidFill>
                          <a:srgbClr val="FF33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800" b="1" kern="1200" dirty="0">
                          <a:solidFill>
                            <a:srgbClr val="FF3300"/>
                          </a:solidFill>
                          <a:latin typeface="Arial"/>
                          <a:ea typeface="+mn-ea"/>
                          <a:cs typeface="+mn-cs"/>
                        </a:rPr>
                        <a:t>1780</a:t>
                      </a:r>
                      <a:endParaRPr kumimoji="0" lang="en-GB" sz="800" b="1" kern="1200" dirty="0">
                        <a:solidFill>
                          <a:srgbClr val="FF33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800" b="1" kern="1200" dirty="0">
                          <a:solidFill>
                            <a:srgbClr val="FF3300"/>
                          </a:solidFill>
                          <a:latin typeface="Arial"/>
                          <a:ea typeface="+mn-ea"/>
                          <a:cs typeface="+mn-cs"/>
                        </a:rPr>
                        <a:t>440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800" b="1" kern="1200" dirty="0">
                          <a:solidFill>
                            <a:srgbClr val="FF3300"/>
                          </a:solidFill>
                          <a:latin typeface="Arial"/>
                          <a:ea typeface="+mn-ea"/>
                          <a:cs typeface="+mn-cs"/>
                        </a:rPr>
                        <a:t>60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1714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800" b="1" kern="1200" dirty="0">
                          <a:solidFill>
                            <a:schemeClr val="tx1"/>
                          </a:solidFill>
                          <a:latin typeface="Arial"/>
                          <a:ea typeface="+mn-ea"/>
                          <a:cs typeface="+mn-cs"/>
                        </a:rPr>
                        <a:t>bunch intensity  [10</a:t>
                      </a:r>
                      <a:r>
                        <a:rPr kumimoji="0" lang="en-GB" sz="800" b="1" kern="1200" baseline="30000" dirty="0">
                          <a:solidFill>
                            <a:schemeClr val="tx1"/>
                          </a:solidFill>
                          <a:latin typeface="Arial"/>
                          <a:ea typeface="+mn-ea"/>
                          <a:cs typeface="+mn-cs"/>
                        </a:rPr>
                        <a:t>11</a:t>
                      </a:r>
                      <a:r>
                        <a:rPr kumimoji="0" lang="en-GB" sz="800" b="1" kern="1200" dirty="0">
                          <a:solidFill>
                            <a:schemeClr val="tx1"/>
                          </a:solidFill>
                          <a:latin typeface="Arial"/>
                          <a:ea typeface="+mn-ea"/>
                          <a:cs typeface="+mn-cs"/>
                        </a:rPr>
                        <a:t>]</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800" b="1" kern="1200" dirty="0">
                          <a:solidFill>
                            <a:schemeClr val="tx1"/>
                          </a:solidFill>
                          <a:latin typeface="Arial"/>
                          <a:ea typeface="+mn-ea"/>
                          <a:cs typeface="+mn-cs"/>
                        </a:rPr>
                        <a:t>2.14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1.45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a:ea typeface="+mn-ea"/>
                          <a:cs typeface="+mn-cs"/>
                        </a:rPr>
                        <a:t>SR</a:t>
                      </a:r>
                      <a:r>
                        <a:rPr kumimoji="0" lang="en-GB" sz="800" b="1" kern="1200" baseline="0" dirty="0">
                          <a:solidFill>
                            <a:schemeClr val="tx1"/>
                          </a:solidFill>
                          <a:latin typeface="Arial"/>
                          <a:ea typeface="+mn-ea"/>
                          <a:cs typeface="+mn-cs"/>
                        </a:rPr>
                        <a:t> e</a:t>
                      </a:r>
                      <a:r>
                        <a:rPr kumimoji="0" lang="en-GB" sz="800" b="1" kern="1200" dirty="0">
                          <a:solidFill>
                            <a:schemeClr val="tx1"/>
                          </a:solidFill>
                          <a:latin typeface="Arial"/>
                          <a:ea typeface="+mn-ea"/>
                          <a:cs typeface="+mn-cs"/>
                        </a:rPr>
                        <a:t>nergy loss / turn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0.0394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0.374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10.4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chemeClr val="tx1"/>
                          </a:solidFill>
                          <a:latin typeface="Arial"/>
                          <a:ea typeface="+mn-ea"/>
                          <a:cs typeface="+mn-cs"/>
                        </a:rPr>
                        <a:t>total RF voltage 400/800 MHz [GV]</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0.120/0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1.0/0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2.1/0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2.1/9.4</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panose="020B0604020202020204" pitchFamily="34" charset="0"/>
                          <a:ea typeface="+mn-ea"/>
                          <a:cs typeface="Arial" panose="020B0604020202020204" pitchFamily="34" charset="0"/>
                        </a:rPr>
                        <a:t>long.</a:t>
                      </a:r>
                      <a:r>
                        <a:rPr kumimoji="0" lang="en-GB" sz="800" b="1" kern="1200" baseline="0" dirty="0">
                          <a:solidFill>
                            <a:schemeClr val="tx1"/>
                          </a:solidFill>
                          <a:latin typeface="Arial" panose="020B0604020202020204" pitchFamily="34" charset="0"/>
                          <a:ea typeface="+mn-ea"/>
                          <a:cs typeface="Arial" panose="020B0604020202020204" pitchFamily="34" charset="0"/>
                        </a:rPr>
                        <a:t> </a:t>
                      </a:r>
                      <a:r>
                        <a:rPr kumimoji="0" lang="en-GB" sz="800" b="1" kern="1200" dirty="0">
                          <a:solidFill>
                            <a:schemeClr val="tx1"/>
                          </a:solidFill>
                          <a:latin typeface="Arial" panose="020B0604020202020204" pitchFamily="34" charset="0"/>
                          <a:ea typeface="+mn-ea"/>
                          <a:cs typeface="Arial" panose="020B0604020202020204" pitchFamily="34" charset="0"/>
                        </a:rPr>
                        <a:t>damping time [turns]</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1158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215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baseline="0" dirty="0">
                          <a:solidFill>
                            <a:schemeClr val="tx1"/>
                          </a:solidFill>
                          <a:latin typeface="Arial"/>
                          <a:ea typeface="+mn-ea"/>
                          <a:cs typeface="+mn-cs"/>
                        </a:rPr>
                        <a:t>64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800" b="1" kern="1200" dirty="0">
                          <a:solidFill>
                            <a:schemeClr val="tx1"/>
                          </a:solidFill>
                          <a:latin typeface="Arial"/>
                          <a:ea typeface="+mn-ea"/>
                          <a:cs typeface="+mn-cs"/>
                        </a:rPr>
                        <a:t>horizontal beta*</a:t>
                      </a:r>
                      <a:r>
                        <a:rPr kumimoji="0" lang="de-AT" sz="800" b="1" kern="1200" baseline="0" dirty="0">
                          <a:solidFill>
                            <a:schemeClr val="tx1"/>
                          </a:solidFill>
                          <a:latin typeface="Arial"/>
                          <a:ea typeface="+mn-ea"/>
                          <a:cs typeface="+mn-cs"/>
                        </a:rPr>
                        <a:t> </a:t>
                      </a:r>
                      <a:r>
                        <a:rPr kumimoji="0" lang="en-GB" sz="800" b="1" kern="1200" dirty="0">
                          <a:solidFill>
                            <a:schemeClr val="tx1"/>
                          </a:solidFill>
                          <a:latin typeface="+mn-lt"/>
                          <a:ea typeface="+mn-ea"/>
                          <a:cs typeface="+mn-cs"/>
                        </a:rPr>
                        <a:t>[m]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0.11</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0.2</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800" b="1" kern="1200" dirty="0">
                          <a:solidFill>
                            <a:srgbClr val="FF0000"/>
                          </a:solidFill>
                          <a:latin typeface="Arial"/>
                          <a:ea typeface="+mn-ea"/>
                          <a:cs typeface="+mn-cs"/>
                        </a:rPr>
                        <a:t>0.24</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vertical</a:t>
                      </a:r>
                      <a:r>
                        <a:rPr kumimoji="0" lang="en-US" sz="800" b="1" kern="1200" baseline="0" dirty="0">
                          <a:solidFill>
                            <a:schemeClr val="tx1"/>
                          </a:solidFill>
                          <a:latin typeface="Arial"/>
                          <a:ea typeface="+mn-ea"/>
                          <a:cs typeface="+mn-cs"/>
                        </a:rPr>
                        <a:t> beta* [mm]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0.7</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1.0</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1.0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horizontal geometric emittance</a:t>
                      </a:r>
                      <a:r>
                        <a:rPr kumimoji="0" lang="en-US" sz="800" b="1" kern="1200" baseline="0" dirty="0">
                          <a:solidFill>
                            <a:schemeClr val="tx1"/>
                          </a:solidFill>
                          <a:latin typeface="Arial"/>
                          <a:ea typeface="+mn-ea"/>
                          <a:cs typeface="+mn-cs"/>
                        </a:rPr>
                        <a:t> [nm]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0.71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2.17</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0.71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vertical geom. emittance [pm]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2.2</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1.4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1.6</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horizontal rms IP spot size [</a:t>
                      </a:r>
                      <a:r>
                        <a:rPr kumimoji="0" lang="en-US" sz="800" b="1" kern="1200" dirty="0">
                          <a:solidFill>
                            <a:schemeClr val="tx1"/>
                          </a:solidFill>
                          <a:latin typeface="Symbol" panose="05050102010706020507" pitchFamily="18" charset="2"/>
                          <a:ea typeface="+mn-ea"/>
                          <a:cs typeface="+mn-cs"/>
                        </a:rPr>
                        <a:t>m</a:t>
                      </a:r>
                      <a:r>
                        <a:rPr kumimoji="0" lang="en-US" sz="800" b="1" kern="1200" dirty="0">
                          <a:solidFill>
                            <a:schemeClr val="tx1"/>
                          </a:solidFill>
                          <a:latin typeface="Arial"/>
                          <a:ea typeface="+mn-ea"/>
                          <a:cs typeface="+mn-cs"/>
                        </a:rPr>
                        <a:t>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21</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13</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40</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vertical rms IP spot size [nm]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36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47</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40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51</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beam-beam parameter </a:t>
                      </a:r>
                      <a:r>
                        <a:rPr kumimoji="0" lang="en-US" sz="800" b="1" kern="1200" dirty="0">
                          <a:solidFill>
                            <a:schemeClr val="tx1"/>
                          </a:solidFill>
                          <a:latin typeface="Symbol" panose="05050102010706020507" pitchFamily="18" charset="2"/>
                          <a:ea typeface="+mn-ea"/>
                          <a:cs typeface="+mn-cs"/>
                        </a:rPr>
                        <a:t>x</a:t>
                      </a:r>
                      <a:r>
                        <a:rPr kumimoji="0" lang="en-US" sz="800" b="1" kern="1200" baseline="-25000" dirty="0">
                          <a:solidFill>
                            <a:schemeClr val="tx1"/>
                          </a:solidFill>
                          <a:latin typeface="Arial"/>
                          <a:ea typeface="+mn-ea"/>
                          <a:cs typeface="+mn-cs"/>
                        </a:rPr>
                        <a:t>x</a:t>
                      </a:r>
                      <a:r>
                        <a:rPr kumimoji="0" lang="en-US" sz="800" b="1" kern="1200" dirty="0">
                          <a:solidFill>
                            <a:schemeClr val="tx1"/>
                          </a:solidFill>
                          <a:latin typeface="Arial"/>
                          <a:ea typeface="+mn-ea"/>
                          <a:cs typeface="+mn-cs"/>
                        </a:rPr>
                        <a:t> / </a:t>
                      </a:r>
                      <a:r>
                        <a:rPr kumimoji="0" lang="en-US" sz="800" b="1" kern="1200" dirty="0" err="1">
                          <a:solidFill>
                            <a:schemeClr val="tx1"/>
                          </a:solidFill>
                          <a:latin typeface="Symbol" panose="05050102010706020507" pitchFamily="18" charset="2"/>
                          <a:ea typeface="+mn-ea"/>
                          <a:cs typeface="+mn-cs"/>
                        </a:rPr>
                        <a:t>x</a:t>
                      </a:r>
                      <a:r>
                        <a:rPr kumimoji="0" lang="en-US" sz="800" b="1" kern="1200" baseline="-25000" dirty="0" err="1">
                          <a:solidFill>
                            <a:schemeClr val="tx1"/>
                          </a:solidFill>
                          <a:latin typeface="Arial"/>
                          <a:ea typeface="+mn-ea"/>
                          <a:cs typeface="+mn-cs"/>
                        </a:rPr>
                        <a:t>y</a:t>
                      </a:r>
                      <a:endParaRPr kumimoji="0" lang="en-GB" sz="800" b="1" kern="1200" baseline="-250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0.002/0.0973</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0.013/0.128</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0.010/0.088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0.073/0.134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rms bunch length </a:t>
                      </a:r>
                      <a:r>
                        <a:rPr kumimoji="0" lang="en-US" sz="800" b="1" kern="1200" dirty="0">
                          <a:solidFill>
                            <a:schemeClr val="tx1"/>
                          </a:solidFill>
                          <a:latin typeface="Arial"/>
                          <a:ea typeface="+mn-ea"/>
                          <a:cs typeface="+mn-cs"/>
                        </a:rPr>
                        <a:t>with SR / </a:t>
                      </a:r>
                      <a:r>
                        <a:rPr kumimoji="0" lang="en-US" sz="800" b="1" kern="1200" dirty="0">
                          <a:solidFill>
                            <a:srgbClr val="FF0000"/>
                          </a:solidFill>
                          <a:latin typeface="Arial"/>
                          <a:ea typeface="+mn-ea"/>
                          <a:cs typeface="+mn-cs"/>
                        </a:rPr>
                        <a:t>BS [mm]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5.6 / </a:t>
                      </a:r>
                      <a:r>
                        <a:rPr kumimoji="0" lang="en-US" sz="800" b="1" kern="1200" dirty="0">
                          <a:solidFill>
                            <a:srgbClr val="FF0000"/>
                          </a:solidFill>
                          <a:latin typeface="Arial"/>
                          <a:ea typeface="+mn-ea"/>
                          <a:cs typeface="+mn-cs"/>
                        </a:rPr>
                        <a:t>15.5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3.5 / </a:t>
                      </a:r>
                      <a:r>
                        <a:rPr kumimoji="0" lang="de-AT" sz="800" b="1" kern="1200" dirty="0">
                          <a:solidFill>
                            <a:srgbClr val="FF0000"/>
                          </a:solidFill>
                          <a:latin typeface="Arial"/>
                          <a:ea typeface="+mn-ea"/>
                          <a:cs typeface="+mn-cs"/>
                        </a:rPr>
                        <a:t>5.4</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3.4 / </a:t>
                      </a:r>
                      <a:r>
                        <a:rPr kumimoji="0" lang="en-US" sz="800" b="1" kern="1200" dirty="0">
                          <a:solidFill>
                            <a:srgbClr val="FF0000"/>
                          </a:solidFill>
                          <a:latin typeface="Arial"/>
                          <a:ea typeface="+mn-ea"/>
                          <a:cs typeface="+mn-cs"/>
                        </a:rPr>
                        <a:t>4.7</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 / </a:t>
                      </a:r>
                      <a:r>
                        <a:rPr kumimoji="0" lang="en-US" sz="800" b="1" kern="1200" dirty="0">
                          <a:solidFill>
                            <a:srgbClr val="FF0000"/>
                          </a:solidFill>
                          <a:latin typeface="Arial"/>
                          <a:ea typeface="+mn-ea"/>
                          <a:cs typeface="+mn-cs"/>
                        </a:rPr>
                        <a:t>2.</a:t>
                      </a:r>
                      <a:r>
                        <a:rPr kumimoji="0" lang="en-GB" sz="800" b="1" kern="1200" dirty="0">
                          <a:solidFill>
                            <a:srgbClr val="FF0000"/>
                          </a:solidFill>
                          <a:latin typeface="Arial"/>
                          <a:ea typeface="+mn-ea"/>
                          <a:cs typeface="+mn-cs"/>
                        </a:rPr>
                        <a:t>2</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luminosity per IP [10</a:t>
                      </a:r>
                      <a:r>
                        <a:rPr kumimoji="0" lang="en-US" sz="800" b="1" kern="1200" baseline="30000" dirty="0">
                          <a:solidFill>
                            <a:srgbClr val="FF0000"/>
                          </a:solidFill>
                          <a:latin typeface="Arial"/>
                          <a:ea typeface="+mn-ea"/>
                          <a:cs typeface="+mn-cs"/>
                        </a:rPr>
                        <a:t>34</a:t>
                      </a:r>
                      <a:r>
                        <a:rPr kumimoji="0" lang="en-US" sz="800" b="1" kern="1200" dirty="0">
                          <a:solidFill>
                            <a:srgbClr val="FF0000"/>
                          </a:solidFill>
                          <a:latin typeface="Arial"/>
                          <a:ea typeface="+mn-ea"/>
                          <a:cs typeface="+mn-cs"/>
                        </a:rPr>
                        <a:t> cm</a:t>
                      </a:r>
                      <a:r>
                        <a:rPr kumimoji="0" lang="en-US" sz="800" b="1" kern="1200" baseline="30000" dirty="0">
                          <a:solidFill>
                            <a:srgbClr val="FF0000"/>
                          </a:solidFill>
                          <a:latin typeface="Arial"/>
                          <a:ea typeface="+mn-ea"/>
                          <a:cs typeface="+mn-cs"/>
                        </a:rPr>
                        <a:t>-2</a:t>
                      </a:r>
                      <a:r>
                        <a:rPr kumimoji="0" lang="en-US" sz="800" b="1" kern="1200" dirty="0">
                          <a:solidFill>
                            <a:srgbClr val="FF0000"/>
                          </a:solidFill>
                          <a:latin typeface="Arial"/>
                          <a:ea typeface="+mn-ea"/>
                          <a:cs typeface="+mn-cs"/>
                        </a:rPr>
                        <a:t>s</a:t>
                      </a:r>
                      <a:r>
                        <a:rPr kumimoji="0" lang="en-US" sz="800" b="1" kern="1200" baseline="30000" dirty="0">
                          <a:solidFill>
                            <a:srgbClr val="FF0000"/>
                          </a:solidFill>
                          <a:latin typeface="Arial"/>
                          <a:ea typeface="+mn-ea"/>
                          <a:cs typeface="+mn-cs"/>
                        </a:rPr>
                        <a:t>-1</a:t>
                      </a:r>
                      <a:r>
                        <a:rPr kumimoji="0" lang="en-US" sz="800" b="1" kern="1200" dirty="0">
                          <a:solidFill>
                            <a:srgbClr val="FF0000"/>
                          </a:solidFill>
                          <a:latin typeface="Arial"/>
                          <a:ea typeface="+mn-ea"/>
                          <a:cs typeface="+mn-cs"/>
                        </a:rPr>
                        <a:t>]</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140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20</a:t>
                      </a:r>
                      <a:endParaRPr kumimoji="0" lang="en-GB" sz="800" b="1" kern="1200" dirty="0">
                        <a:solidFill>
                          <a:srgbClr val="FF0000"/>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5.0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1.25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total integrated luminosity / IP / year [ab</a:t>
                      </a:r>
                      <a:r>
                        <a:rPr kumimoji="0" lang="en-US" sz="800" b="1" kern="1200" baseline="30000" dirty="0">
                          <a:solidFill>
                            <a:srgbClr val="FF0000"/>
                          </a:solidFill>
                          <a:latin typeface="Arial"/>
                          <a:ea typeface="+mn-ea"/>
                          <a:cs typeface="+mn-cs"/>
                        </a:rPr>
                        <a:t>-1</a:t>
                      </a:r>
                      <a:r>
                        <a:rPr kumimoji="0" lang="en-US" sz="800" b="1" kern="1200" dirty="0">
                          <a:solidFill>
                            <a:srgbClr val="FF0000"/>
                          </a:solidFill>
                          <a:latin typeface="Arial"/>
                          <a:ea typeface="+mn-ea"/>
                          <a:cs typeface="+mn-cs"/>
                        </a:rPr>
                        <a:t>/</a:t>
                      </a:r>
                      <a:r>
                        <a:rPr kumimoji="0" lang="en-US" sz="800" b="1" kern="1200" dirty="0" err="1">
                          <a:solidFill>
                            <a:srgbClr val="FF0000"/>
                          </a:solidFill>
                          <a:latin typeface="Arial"/>
                          <a:ea typeface="+mn-ea"/>
                          <a:cs typeface="+mn-cs"/>
                        </a:rPr>
                        <a:t>yr</a:t>
                      </a:r>
                      <a:r>
                        <a:rPr kumimoji="0" lang="en-US" sz="800" b="1" kern="1200" dirty="0">
                          <a:solidFill>
                            <a:srgbClr val="FF0000"/>
                          </a:solidFill>
                          <a:latin typeface="Arial"/>
                          <a:ea typeface="+mn-ea"/>
                          <a:cs typeface="+mn-cs"/>
                        </a:rPr>
                        <a:t>]</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17</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2.4</a:t>
                      </a:r>
                      <a:endParaRPr kumimoji="0" lang="en-GB" sz="800" b="1" kern="1200" dirty="0">
                        <a:solidFill>
                          <a:srgbClr val="FF0000"/>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0.15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chemeClr val="tx1"/>
                          </a:solidFill>
                          <a:latin typeface="Arial"/>
                          <a:ea typeface="+mn-ea"/>
                          <a:cs typeface="+mn-cs"/>
                        </a:rPr>
                        <a:t>beam lifetime rad Bhabha + BS [min]</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baseline="0" dirty="0">
                          <a:solidFill>
                            <a:schemeClr val="tx1"/>
                          </a:solidFill>
                          <a:latin typeface="Arial"/>
                          <a:ea typeface="+mn-ea"/>
                          <a:cs typeface="+mn-cs"/>
                        </a:rPr>
                        <a:t>12</a:t>
                      </a:r>
                      <a:endParaRPr kumimoji="0" lang="en-GB" sz="8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12</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4" name="TextBox 3">
            <a:extLst>
              <a:ext uri="{FF2B5EF4-FFF2-40B4-BE49-F238E27FC236}">
                <a16:creationId xmlns:a16="http://schemas.microsoft.com/office/drawing/2014/main" id="{BA84DC17-8CCA-E236-FB9D-14F59186ADEE}"/>
              </a:ext>
            </a:extLst>
          </p:cNvPr>
          <p:cNvSpPr txBox="1"/>
          <p:nvPr/>
        </p:nvSpPr>
        <p:spPr>
          <a:xfrm>
            <a:off x="2051139" y="-82427"/>
            <a:ext cx="5889812" cy="461665"/>
          </a:xfrm>
          <a:prstGeom prst="rect">
            <a:avLst/>
          </a:prstGeom>
          <a:noFill/>
        </p:spPr>
        <p:txBody>
          <a:bodyPr wrap="square">
            <a:spAutoFit/>
          </a:bodyPr>
          <a:lstStyle/>
          <a:p>
            <a:r>
              <a:rPr kumimoji="0" lang="en-US" sz="2400" b="0" i="0" u="none" strike="noStrike" kern="1200" cap="none" spc="0" normalizeH="0" baseline="0" noProof="0" dirty="0">
                <a:ln>
                  <a:noFill/>
                </a:ln>
                <a:solidFill>
                  <a:srgbClr val="FFFF00"/>
                </a:solidFill>
                <a:effectLst/>
                <a:uLnTx/>
                <a:uFillTx/>
                <a:latin typeface="Arial"/>
                <a:ea typeface="+mn-ea"/>
                <a:cs typeface="+mn-cs"/>
              </a:rPr>
              <a:t>FCC-ee: detailed machine parameters</a:t>
            </a:r>
            <a:endParaRPr lang="en-GB" dirty="0">
              <a:solidFill>
                <a:srgbClr val="FFFF00"/>
              </a:solidFill>
            </a:endParaRPr>
          </a:p>
        </p:txBody>
      </p:sp>
    </p:spTree>
    <p:extLst>
      <p:ext uri="{BB962C8B-B14F-4D97-AF65-F5344CB8AC3E}">
        <p14:creationId xmlns:p14="http://schemas.microsoft.com/office/powerpoint/2010/main" val="357074082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820B95-E3FE-4EB5-C2B9-ECBCCCE04CF1}"/>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54</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33CB137B-445D-42C6-F240-673FDC9BDDD2}"/>
              </a:ext>
            </a:extLst>
          </p:cNvPr>
          <p:cNvSpPr txBox="1"/>
          <p:nvPr/>
        </p:nvSpPr>
        <p:spPr>
          <a:xfrm>
            <a:off x="125447" y="466439"/>
            <a:ext cx="8870183" cy="507831"/>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2700" b="0" i="0" u="none" strike="noStrike" kern="1200" cap="none" spc="0" normalizeH="0" baseline="0" noProof="0" dirty="0">
                <a:ln>
                  <a:noFill/>
                </a:ln>
                <a:solidFill>
                  <a:srgbClr val="0F124A"/>
                </a:solidFill>
                <a:effectLst/>
                <a:uLnTx/>
                <a:uFillTx/>
                <a:latin typeface="Arial"/>
                <a:ea typeface="+mn-ea"/>
                <a:cs typeface="+mn-cs"/>
              </a:rPr>
              <a:t>FCC-hh injector options</a:t>
            </a:r>
          </a:p>
        </p:txBody>
      </p:sp>
      <p:sp>
        <p:nvSpPr>
          <p:cNvPr id="7" name="TextBox 6">
            <a:extLst>
              <a:ext uri="{FF2B5EF4-FFF2-40B4-BE49-F238E27FC236}">
                <a16:creationId xmlns:a16="http://schemas.microsoft.com/office/drawing/2014/main" id="{897EA1AC-4DF2-AA40-DE00-732EA3945E1B}"/>
              </a:ext>
            </a:extLst>
          </p:cNvPr>
          <p:cNvSpPr txBox="1"/>
          <p:nvPr/>
        </p:nvSpPr>
        <p:spPr>
          <a:xfrm>
            <a:off x="57730" y="1217269"/>
            <a:ext cx="3677138" cy="2500685"/>
          </a:xfrm>
          <a:prstGeom prst="rect">
            <a:avLst/>
          </a:prstGeom>
          <a:noFill/>
        </p:spPr>
        <p:txBody>
          <a:bodyPr wrap="square">
            <a:spAutoFit/>
          </a:bodyPr>
          <a:lstStyle/>
          <a:p>
            <a:pPr marL="257175" marR="0" lvl="0" indent="-257175" algn="l" defTabSz="685727" rtl="0" eaLnBrk="1" fontAlgn="auto" latinLnBrk="0" hangingPunct="1">
              <a:lnSpc>
                <a:spcPct val="100000"/>
              </a:lnSpc>
              <a:spcBef>
                <a:spcPts val="450"/>
              </a:spcBef>
              <a:spcAft>
                <a:spcPts val="0"/>
              </a:spcAft>
              <a:buClrTx/>
              <a:buSzTx/>
              <a:buFont typeface="+mj-lt"/>
              <a:buAutoNum type="arabicParen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superconducting machine in the SPS tunnel (</a:t>
            </a:r>
            <a:r>
              <a:rPr kumimoji="0" lang="en-GB" sz="1800" b="0" i="0" u="none" strike="noStrike" kern="1200" cap="none" spc="0" normalizeH="0" baseline="0" noProof="0" dirty="0" err="1">
                <a:ln>
                  <a:noFill/>
                </a:ln>
                <a:solidFill>
                  <a:srgbClr val="0F124A"/>
                </a:solidFill>
                <a:effectLst/>
                <a:uLnTx/>
                <a:uFillTx/>
                <a:latin typeface="Arial"/>
                <a:ea typeface="+mn-ea"/>
                <a:cs typeface="+mn-cs"/>
              </a:rPr>
              <a:t>scSPS</a:t>
            </a:r>
            <a:r>
              <a:rPr kumimoji="0" lang="en-GB" sz="1800" b="0" i="0" u="none" strike="noStrike" kern="1200" cap="none" spc="0" normalizeH="0" baseline="0" noProof="0" dirty="0">
                <a:ln>
                  <a:noFill/>
                </a:ln>
                <a:solidFill>
                  <a:srgbClr val="0F124A"/>
                </a:solidFill>
                <a:effectLst/>
                <a:uLnTx/>
                <a:uFillTx/>
                <a:latin typeface="Arial"/>
                <a:ea typeface="+mn-ea"/>
                <a:cs typeface="+mn-cs"/>
              </a:rPr>
              <a:t>)</a:t>
            </a:r>
          </a:p>
          <a:p>
            <a:pPr marL="257175" marR="0" lvl="0" indent="-257175" algn="l" defTabSz="685727" rtl="0" eaLnBrk="1" fontAlgn="auto" latinLnBrk="0" hangingPunct="1">
              <a:lnSpc>
                <a:spcPct val="100000"/>
              </a:lnSpc>
              <a:spcBef>
                <a:spcPts val="450"/>
              </a:spcBef>
              <a:spcAft>
                <a:spcPts val="0"/>
              </a:spcAft>
              <a:buClrTx/>
              <a:buSzTx/>
              <a:buFont typeface="+mj-lt"/>
              <a:buAutoNum type="arabicParen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modified faster-ramping LHC </a:t>
            </a:r>
          </a:p>
          <a:p>
            <a:pPr marL="257175" marR="0" lvl="0" indent="-257175" algn="l" defTabSz="685727" rtl="0" eaLnBrk="1" fontAlgn="auto" latinLnBrk="0" hangingPunct="1">
              <a:lnSpc>
                <a:spcPct val="100000"/>
              </a:lnSpc>
              <a:spcBef>
                <a:spcPts val="450"/>
              </a:spcBef>
              <a:spcAft>
                <a:spcPts val="0"/>
              </a:spcAft>
              <a:buClrTx/>
              <a:buSzTx/>
              <a:buFont typeface="+mj-lt"/>
              <a:buAutoNum type="arabicParen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new 4 T machine in the LHC tunnel </a:t>
            </a:r>
          </a:p>
          <a:p>
            <a:pPr marL="257175" marR="0" lvl="0" indent="-257175" algn="l" defTabSz="685727" rtl="0" eaLnBrk="1" fontAlgn="auto" latinLnBrk="0" hangingPunct="1">
              <a:lnSpc>
                <a:spcPct val="100000"/>
              </a:lnSpc>
              <a:spcBef>
                <a:spcPts val="450"/>
              </a:spcBef>
              <a:spcAft>
                <a:spcPts val="0"/>
              </a:spcAft>
              <a:buClrTx/>
              <a:buSzTx/>
              <a:buFont typeface="+mj-lt"/>
              <a:buAutoNum type="arabicParen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2 T </a:t>
            </a:r>
            <a:r>
              <a:rPr kumimoji="0" lang="en-GB" sz="1800" b="0" i="0" u="none" strike="noStrike" kern="1200" cap="none" spc="0" normalizeH="0" baseline="0" noProof="0" dirty="0" err="1">
                <a:ln>
                  <a:noFill/>
                </a:ln>
                <a:solidFill>
                  <a:srgbClr val="0F124A"/>
                </a:solidFill>
                <a:effectLst/>
                <a:uLnTx/>
                <a:uFillTx/>
                <a:latin typeface="Arial"/>
                <a:ea typeface="+mn-ea"/>
                <a:cs typeface="+mn-cs"/>
              </a:rPr>
              <a:t>superferric</a:t>
            </a:r>
            <a:r>
              <a:rPr kumimoji="0" lang="en-GB" sz="1800" b="0" i="0" u="none" strike="noStrike" kern="1200" cap="none" spc="0" normalizeH="0" baseline="0" noProof="0" dirty="0">
                <a:ln>
                  <a:noFill/>
                </a:ln>
                <a:solidFill>
                  <a:srgbClr val="0F124A"/>
                </a:solidFill>
                <a:effectLst/>
                <a:uLnTx/>
                <a:uFillTx/>
                <a:latin typeface="Arial"/>
                <a:ea typeface="+mn-ea"/>
                <a:cs typeface="+mn-cs"/>
              </a:rPr>
              <a:t> machine in the LHC tunnel (1.75 TeV, not shown in the table)</a:t>
            </a:r>
          </a:p>
        </p:txBody>
      </p:sp>
      <p:graphicFrame>
        <p:nvGraphicFramePr>
          <p:cNvPr id="8" name="Table 7">
            <a:extLst>
              <a:ext uri="{FF2B5EF4-FFF2-40B4-BE49-F238E27FC236}">
                <a16:creationId xmlns:a16="http://schemas.microsoft.com/office/drawing/2014/main" id="{0C0A5C9E-5678-BBA0-E3C7-766D5DBC8D24}"/>
              </a:ext>
            </a:extLst>
          </p:cNvPr>
          <p:cNvGraphicFramePr>
            <a:graphicFrameLocks noGrp="1"/>
          </p:cNvGraphicFramePr>
          <p:nvPr/>
        </p:nvGraphicFramePr>
        <p:xfrm>
          <a:off x="3873547" y="805724"/>
          <a:ext cx="5268819" cy="3794760"/>
        </p:xfrm>
        <a:graphic>
          <a:graphicData uri="http://schemas.openxmlformats.org/drawingml/2006/table">
            <a:tbl>
              <a:tblPr firstRow="1" bandRow="1">
                <a:tableStyleId>{5C22544A-7EE6-4342-B048-85BDC9FD1C3A}</a:tableStyleId>
              </a:tblPr>
              <a:tblGrid>
                <a:gridCol w="1726895">
                  <a:extLst>
                    <a:ext uri="{9D8B030D-6E8A-4147-A177-3AD203B41FA5}">
                      <a16:colId xmlns:a16="http://schemas.microsoft.com/office/drawing/2014/main" val="2725322617"/>
                    </a:ext>
                  </a:extLst>
                </a:gridCol>
                <a:gridCol w="619921">
                  <a:extLst>
                    <a:ext uri="{9D8B030D-6E8A-4147-A177-3AD203B41FA5}">
                      <a16:colId xmlns:a16="http://schemas.microsoft.com/office/drawing/2014/main" val="895772184"/>
                    </a:ext>
                  </a:extLst>
                </a:gridCol>
                <a:gridCol w="905200">
                  <a:extLst>
                    <a:ext uri="{9D8B030D-6E8A-4147-A177-3AD203B41FA5}">
                      <a16:colId xmlns:a16="http://schemas.microsoft.com/office/drawing/2014/main" val="1334970223"/>
                    </a:ext>
                  </a:extLst>
                </a:gridCol>
                <a:gridCol w="1114738">
                  <a:extLst>
                    <a:ext uri="{9D8B030D-6E8A-4147-A177-3AD203B41FA5}">
                      <a16:colId xmlns:a16="http://schemas.microsoft.com/office/drawing/2014/main" val="794946417"/>
                    </a:ext>
                  </a:extLst>
                </a:gridCol>
                <a:gridCol w="902065">
                  <a:extLst>
                    <a:ext uri="{9D8B030D-6E8A-4147-A177-3AD203B41FA5}">
                      <a16:colId xmlns:a16="http://schemas.microsoft.com/office/drawing/2014/main" val="1036856898"/>
                    </a:ext>
                  </a:extLst>
                </a:gridCol>
              </a:tblGrid>
              <a:tr h="525780">
                <a:tc>
                  <a:txBody>
                    <a:bodyPr/>
                    <a:lstStyle/>
                    <a:p>
                      <a:endParaRPr lang="en-GB" sz="1500"/>
                    </a:p>
                  </a:txBody>
                  <a:tcPr marL="68580" marR="68580" marT="34290" marB="34290"/>
                </a:tc>
                <a:tc>
                  <a:txBody>
                    <a:bodyPr/>
                    <a:lstStyle/>
                    <a:p>
                      <a:pPr algn="ctr"/>
                      <a:r>
                        <a:rPr lang="en-US" sz="1500" dirty="0"/>
                        <a:t>unit</a:t>
                      </a:r>
                      <a:endParaRPr lang="en-GB" sz="1500" dirty="0"/>
                    </a:p>
                  </a:txBody>
                  <a:tcPr marL="68580" marR="68580" marT="34290" marB="34290"/>
                </a:tc>
                <a:tc>
                  <a:txBody>
                    <a:bodyPr/>
                    <a:lstStyle/>
                    <a:p>
                      <a:pPr algn="ctr"/>
                      <a:r>
                        <a:rPr lang="en-US" sz="1500" dirty="0" err="1"/>
                        <a:t>scSPS</a:t>
                      </a:r>
                      <a:endParaRPr lang="en-GB" sz="1500" dirty="0"/>
                    </a:p>
                  </a:txBody>
                  <a:tcPr marL="68580" marR="68580" marT="34290" marB="34290"/>
                </a:tc>
                <a:tc>
                  <a:txBody>
                    <a:bodyPr/>
                    <a:lstStyle/>
                    <a:p>
                      <a:pPr algn="ctr"/>
                      <a:r>
                        <a:rPr lang="en-US" sz="1500" dirty="0" err="1"/>
                        <a:t>modif</a:t>
                      </a:r>
                      <a:r>
                        <a:rPr lang="en-US" sz="1500" dirty="0"/>
                        <a:t>. LHC</a:t>
                      </a:r>
                      <a:endParaRPr lang="en-GB" sz="1500" dirty="0"/>
                    </a:p>
                  </a:txBody>
                  <a:tcPr marL="68580" marR="68580" marT="34290" marB="34290"/>
                </a:tc>
                <a:tc>
                  <a:txBody>
                    <a:bodyPr/>
                    <a:lstStyle/>
                    <a:p>
                      <a:pPr algn="ctr"/>
                      <a:r>
                        <a:rPr lang="en-US" sz="1500" dirty="0"/>
                        <a:t>4 T LHC</a:t>
                      </a:r>
                      <a:endParaRPr lang="en-GB" sz="1500" dirty="0"/>
                    </a:p>
                  </a:txBody>
                  <a:tcPr marL="68580" marR="68580" marT="34290" marB="34290"/>
                </a:tc>
                <a:extLst>
                  <a:ext uri="{0D108BD9-81ED-4DB2-BD59-A6C34878D82A}">
                    <a16:rowId xmlns:a16="http://schemas.microsoft.com/office/drawing/2014/main" val="999874866"/>
                  </a:ext>
                </a:extLst>
              </a:tr>
              <a:tr h="297180">
                <a:tc>
                  <a:txBody>
                    <a:bodyPr/>
                    <a:lstStyle/>
                    <a:p>
                      <a:r>
                        <a:rPr lang="en-US" sz="1500" dirty="0"/>
                        <a:t>circumference</a:t>
                      </a:r>
                      <a:endParaRPr lang="en-GB" sz="1500" dirty="0"/>
                    </a:p>
                  </a:txBody>
                  <a:tcPr marL="68580" marR="68580" marT="34290" marB="34290"/>
                </a:tc>
                <a:tc>
                  <a:txBody>
                    <a:bodyPr/>
                    <a:lstStyle/>
                    <a:p>
                      <a:pPr algn="ctr"/>
                      <a:r>
                        <a:rPr lang="en-US" sz="1500" dirty="0"/>
                        <a:t>km</a:t>
                      </a:r>
                      <a:endParaRPr lang="en-GB" sz="1500" dirty="0"/>
                    </a:p>
                  </a:txBody>
                  <a:tcPr marL="68580" marR="68580" marT="34290" marB="34290"/>
                </a:tc>
                <a:tc>
                  <a:txBody>
                    <a:bodyPr/>
                    <a:lstStyle/>
                    <a:p>
                      <a:pPr algn="ctr"/>
                      <a:r>
                        <a:rPr lang="en-US" sz="1500" dirty="0"/>
                        <a:t>6.8</a:t>
                      </a:r>
                      <a:endParaRPr lang="en-GB" sz="1500" dirty="0"/>
                    </a:p>
                  </a:txBody>
                  <a:tcPr marL="68580" marR="68580" marT="34290" marB="34290"/>
                </a:tc>
                <a:tc>
                  <a:txBody>
                    <a:bodyPr/>
                    <a:lstStyle/>
                    <a:p>
                      <a:pPr algn="ctr"/>
                      <a:r>
                        <a:rPr lang="en-US" sz="1500" dirty="0"/>
                        <a:t>26.7</a:t>
                      </a:r>
                      <a:endParaRPr lang="en-GB" sz="1500" dirty="0"/>
                    </a:p>
                  </a:txBody>
                  <a:tcPr marL="68580" marR="68580" marT="34290" marB="34290"/>
                </a:tc>
                <a:tc>
                  <a:txBody>
                    <a:bodyPr/>
                    <a:lstStyle/>
                    <a:p>
                      <a:pPr algn="ctr"/>
                      <a:r>
                        <a:rPr lang="en-US" sz="1500" dirty="0"/>
                        <a:t>26.7</a:t>
                      </a:r>
                      <a:endParaRPr lang="en-GB" sz="1500" dirty="0"/>
                    </a:p>
                  </a:txBody>
                  <a:tcPr marL="68580" marR="68580" marT="34290" marB="34290"/>
                </a:tc>
                <a:extLst>
                  <a:ext uri="{0D108BD9-81ED-4DB2-BD59-A6C34878D82A}">
                    <a16:rowId xmlns:a16="http://schemas.microsoft.com/office/drawing/2014/main" val="801357655"/>
                  </a:ext>
                </a:extLst>
              </a:tr>
              <a:tr h="297180">
                <a:tc>
                  <a:txBody>
                    <a:bodyPr/>
                    <a:lstStyle/>
                    <a:p>
                      <a:r>
                        <a:rPr lang="en-US" sz="1500" dirty="0"/>
                        <a:t>#apertures</a:t>
                      </a:r>
                      <a:endParaRPr lang="en-GB" sz="1500" dirty="0"/>
                    </a:p>
                  </a:txBody>
                  <a:tcPr marL="68580" marR="68580" marT="34290" marB="34290"/>
                </a:tc>
                <a:tc>
                  <a:txBody>
                    <a:bodyPr/>
                    <a:lstStyle/>
                    <a:p>
                      <a:pPr algn="ctr"/>
                      <a:endParaRPr lang="en-GB" sz="1500" dirty="0"/>
                    </a:p>
                  </a:txBody>
                  <a:tcPr marL="68580" marR="68580" marT="34290" marB="34290"/>
                </a:tc>
                <a:tc>
                  <a:txBody>
                    <a:bodyPr/>
                    <a:lstStyle/>
                    <a:p>
                      <a:pPr algn="ctr"/>
                      <a:r>
                        <a:rPr lang="en-US" sz="1500" dirty="0"/>
                        <a:t>1</a:t>
                      </a:r>
                      <a:endParaRPr lang="en-GB" sz="1500" dirty="0"/>
                    </a:p>
                  </a:txBody>
                  <a:tcPr marL="68580" marR="68580" marT="34290" marB="34290"/>
                </a:tc>
                <a:tc>
                  <a:txBody>
                    <a:bodyPr/>
                    <a:lstStyle/>
                    <a:p>
                      <a:pPr algn="ctr"/>
                      <a:r>
                        <a:rPr lang="en-US" sz="1500" dirty="0"/>
                        <a:t>2</a:t>
                      </a:r>
                      <a:endParaRPr lang="en-GB" sz="1500" dirty="0"/>
                    </a:p>
                  </a:txBody>
                  <a:tcPr marL="68580" marR="68580" marT="34290" marB="34290"/>
                </a:tc>
                <a:tc>
                  <a:txBody>
                    <a:bodyPr/>
                    <a:lstStyle/>
                    <a:p>
                      <a:pPr algn="ctr"/>
                      <a:r>
                        <a:rPr lang="en-US" sz="1500" dirty="0"/>
                        <a:t>1</a:t>
                      </a:r>
                      <a:endParaRPr lang="en-GB" sz="1500" dirty="0"/>
                    </a:p>
                  </a:txBody>
                  <a:tcPr marL="68580" marR="68580" marT="34290" marB="34290"/>
                </a:tc>
                <a:extLst>
                  <a:ext uri="{0D108BD9-81ED-4DB2-BD59-A6C34878D82A}">
                    <a16:rowId xmlns:a16="http://schemas.microsoft.com/office/drawing/2014/main" val="3590959494"/>
                  </a:ext>
                </a:extLst>
              </a:tr>
              <a:tr h="297180">
                <a:tc>
                  <a:txBody>
                    <a:bodyPr/>
                    <a:lstStyle/>
                    <a:p>
                      <a:r>
                        <a:rPr lang="en-US" sz="1500" dirty="0"/>
                        <a:t>injection energy </a:t>
                      </a:r>
                      <a:endParaRPr lang="en-GB" sz="1500" dirty="0"/>
                    </a:p>
                  </a:txBody>
                  <a:tcPr marL="68580" marR="68580" marT="34290" marB="34290"/>
                </a:tc>
                <a:tc>
                  <a:txBody>
                    <a:bodyPr/>
                    <a:lstStyle/>
                    <a:p>
                      <a:pPr algn="ctr"/>
                      <a:r>
                        <a:rPr lang="en-US" sz="1500" dirty="0"/>
                        <a:t>GeV</a:t>
                      </a:r>
                      <a:endParaRPr lang="en-GB" sz="1500" dirty="0"/>
                    </a:p>
                  </a:txBody>
                  <a:tcPr marL="68580" marR="68580" marT="34290" marB="34290"/>
                </a:tc>
                <a:tc>
                  <a:txBody>
                    <a:bodyPr/>
                    <a:lstStyle/>
                    <a:p>
                      <a:pPr algn="ctr"/>
                      <a:r>
                        <a:rPr lang="en-US" sz="1500" dirty="0"/>
                        <a:t>26</a:t>
                      </a:r>
                      <a:endParaRPr lang="en-GB" sz="1500" dirty="0"/>
                    </a:p>
                  </a:txBody>
                  <a:tcPr marL="68580" marR="68580" marT="34290" marB="34290"/>
                </a:tc>
                <a:tc>
                  <a:txBody>
                    <a:bodyPr/>
                    <a:lstStyle/>
                    <a:p>
                      <a:pPr algn="ctr"/>
                      <a:r>
                        <a:rPr lang="en-US" sz="1500" dirty="0"/>
                        <a:t>450</a:t>
                      </a:r>
                      <a:endParaRPr lang="en-GB" sz="1500" dirty="0"/>
                    </a:p>
                  </a:txBody>
                  <a:tcPr marL="68580" marR="68580" marT="34290" marB="34290"/>
                </a:tc>
                <a:tc>
                  <a:txBody>
                    <a:bodyPr/>
                    <a:lstStyle/>
                    <a:p>
                      <a:pPr algn="ctr"/>
                      <a:r>
                        <a:rPr lang="en-US" sz="1500" dirty="0"/>
                        <a:t>450</a:t>
                      </a:r>
                      <a:endParaRPr lang="en-GB" sz="1500" dirty="0"/>
                    </a:p>
                  </a:txBody>
                  <a:tcPr marL="68580" marR="68580" marT="34290" marB="34290"/>
                </a:tc>
                <a:extLst>
                  <a:ext uri="{0D108BD9-81ED-4DB2-BD59-A6C34878D82A}">
                    <a16:rowId xmlns:a16="http://schemas.microsoft.com/office/drawing/2014/main" val="715119425"/>
                  </a:ext>
                </a:extLst>
              </a:tr>
              <a:tr h="297180">
                <a:tc>
                  <a:txBody>
                    <a:bodyPr/>
                    <a:lstStyle/>
                    <a:p>
                      <a:r>
                        <a:rPr lang="en-US" sz="1500" dirty="0"/>
                        <a:t>extraction energy</a:t>
                      </a:r>
                      <a:endParaRPr lang="en-GB" sz="1500" dirty="0"/>
                    </a:p>
                  </a:txBody>
                  <a:tcPr marL="68580" marR="68580" marT="34290" marB="34290"/>
                </a:tc>
                <a:tc>
                  <a:txBody>
                    <a:bodyPr/>
                    <a:lstStyle/>
                    <a:p>
                      <a:pPr algn="ctr"/>
                      <a:r>
                        <a:rPr lang="en-US" sz="1500" dirty="0"/>
                        <a:t>TeV</a:t>
                      </a:r>
                      <a:endParaRPr lang="en-GB" sz="1500" dirty="0"/>
                    </a:p>
                  </a:txBody>
                  <a:tcPr marL="68580" marR="68580" marT="34290" marB="34290"/>
                </a:tc>
                <a:tc>
                  <a:txBody>
                    <a:bodyPr/>
                    <a:lstStyle/>
                    <a:p>
                      <a:pPr algn="ctr"/>
                      <a:r>
                        <a:rPr lang="en-US" sz="1500" dirty="0"/>
                        <a:t>1.3</a:t>
                      </a:r>
                      <a:endParaRPr lang="en-GB" sz="1500" dirty="0"/>
                    </a:p>
                  </a:txBody>
                  <a:tcPr marL="68580" marR="68580" marT="34290" marB="34290"/>
                </a:tc>
                <a:tc>
                  <a:txBody>
                    <a:bodyPr/>
                    <a:lstStyle/>
                    <a:p>
                      <a:pPr algn="ctr"/>
                      <a:r>
                        <a:rPr lang="en-US" sz="1500" dirty="0"/>
                        <a:t>3.3</a:t>
                      </a:r>
                      <a:endParaRPr lang="en-GB" sz="1500" dirty="0"/>
                    </a:p>
                  </a:txBody>
                  <a:tcPr marL="68580" marR="68580" marT="34290" marB="34290"/>
                </a:tc>
                <a:tc>
                  <a:txBody>
                    <a:bodyPr/>
                    <a:lstStyle/>
                    <a:p>
                      <a:pPr algn="ctr"/>
                      <a:r>
                        <a:rPr lang="en-US" sz="1500" dirty="0"/>
                        <a:t>3.3</a:t>
                      </a:r>
                      <a:endParaRPr lang="en-GB" sz="1500" dirty="0"/>
                    </a:p>
                  </a:txBody>
                  <a:tcPr marL="68580" marR="68580" marT="34290" marB="34290"/>
                </a:tc>
                <a:extLst>
                  <a:ext uri="{0D108BD9-81ED-4DB2-BD59-A6C34878D82A}">
                    <a16:rowId xmlns:a16="http://schemas.microsoft.com/office/drawing/2014/main" val="2441011571"/>
                  </a:ext>
                </a:extLst>
              </a:tr>
              <a:tr h="297180">
                <a:tc>
                  <a:txBody>
                    <a:bodyPr/>
                    <a:lstStyle/>
                    <a:p>
                      <a:r>
                        <a:rPr lang="en-US" sz="1500" dirty="0"/>
                        <a:t>injection field</a:t>
                      </a:r>
                      <a:endParaRPr lang="en-GB" sz="1500" dirty="0"/>
                    </a:p>
                  </a:txBody>
                  <a:tcPr marL="68580" marR="68580" marT="34290" marB="34290"/>
                </a:tc>
                <a:tc>
                  <a:txBody>
                    <a:bodyPr/>
                    <a:lstStyle/>
                    <a:p>
                      <a:pPr algn="ctr"/>
                      <a:r>
                        <a:rPr lang="en-US" sz="1500" dirty="0"/>
                        <a:t>T</a:t>
                      </a:r>
                      <a:endParaRPr lang="en-GB" sz="1500" dirty="0"/>
                    </a:p>
                  </a:txBody>
                  <a:tcPr marL="68580" marR="68580" marT="34290" marB="34290"/>
                </a:tc>
                <a:tc>
                  <a:txBody>
                    <a:bodyPr/>
                    <a:lstStyle/>
                    <a:p>
                      <a:pPr algn="ctr"/>
                      <a:r>
                        <a:rPr lang="en-US" sz="1500" dirty="0"/>
                        <a:t>0.12</a:t>
                      </a:r>
                      <a:endParaRPr lang="en-GB" sz="1500" dirty="0"/>
                    </a:p>
                  </a:txBody>
                  <a:tcPr marL="68580" marR="68580" marT="34290" marB="34290"/>
                </a:tc>
                <a:tc>
                  <a:txBody>
                    <a:bodyPr/>
                    <a:lstStyle/>
                    <a:p>
                      <a:pPr algn="ctr"/>
                      <a:r>
                        <a:rPr lang="en-US" sz="1500" dirty="0"/>
                        <a:t>0.6</a:t>
                      </a:r>
                      <a:endParaRPr lang="en-GB" sz="1500" dirty="0"/>
                    </a:p>
                  </a:txBody>
                  <a:tcPr marL="68580" marR="68580" marT="34290" marB="34290"/>
                </a:tc>
                <a:tc>
                  <a:txBody>
                    <a:bodyPr/>
                    <a:lstStyle/>
                    <a:p>
                      <a:pPr algn="ctr"/>
                      <a:r>
                        <a:rPr lang="en-US" sz="1500" dirty="0"/>
                        <a:t>0.6</a:t>
                      </a:r>
                      <a:endParaRPr lang="en-GB" sz="1500" dirty="0"/>
                    </a:p>
                  </a:txBody>
                  <a:tcPr marL="68580" marR="68580" marT="34290" marB="34290"/>
                </a:tc>
                <a:extLst>
                  <a:ext uri="{0D108BD9-81ED-4DB2-BD59-A6C34878D82A}">
                    <a16:rowId xmlns:a16="http://schemas.microsoft.com/office/drawing/2014/main" val="380308048"/>
                  </a:ext>
                </a:extLst>
              </a:tr>
              <a:tr h="297180">
                <a:tc>
                  <a:txBody>
                    <a:bodyPr/>
                    <a:lstStyle/>
                    <a:p>
                      <a:r>
                        <a:rPr lang="en-US" sz="1500" dirty="0"/>
                        <a:t>maximum field</a:t>
                      </a:r>
                      <a:endParaRPr lang="en-GB" sz="1500" dirty="0"/>
                    </a:p>
                  </a:txBody>
                  <a:tcPr marL="68580" marR="68580" marT="34290" marB="34290"/>
                </a:tc>
                <a:tc>
                  <a:txBody>
                    <a:bodyPr/>
                    <a:lstStyle/>
                    <a:p>
                      <a:pPr algn="ctr"/>
                      <a:r>
                        <a:rPr lang="en-US" sz="1500" dirty="0"/>
                        <a:t>T</a:t>
                      </a:r>
                      <a:endParaRPr lang="en-GB" sz="1500" dirty="0"/>
                    </a:p>
                  </a:txBody>
                  <a:tcPr marL="68580" marR="68580" marT="34290" marB="34290"/>
                </a:tc>
                <a:tc>
                  <a:txBody>
                    <a:bodyPr/>
                    <a:lstStyle/>
                    <a:p>
                      <a:pPr algn="ctr"/>
                      <a:r>
                        <a:rPr lang="en-US" sz="1500" dirty="0"/>
                        <a:t>6</a:t>
                      </a:r>
                      <a:endParaRPr lang="en-GB" sz="1500" dirty="0"/>
                    </a:p>
                  </a:txBody>
                  <a:tcPr marL="68580" marR="68580" marT="34290" marB="34290"/>
                </a:tc>
                <a:tc>
                  <a:txBody>
                    <a:bodyPr/>
                    <a:lstStyle/>
                    <a:p>
                      <a:pPr algn="ctr"/>
                      <a:r>
                        <a:rPr lang="en-US" sz="1500" dirty="0"/>
                        <a:t>6</a:t>
                      </a:r>
                      <a:endParaRPr lang="en-GB" sz="1500" dirty="0"/>
                    </a:p>
                  </a:txBody>
                  <a:tcPr marL="68580" marR="68580" marT="34290" marB="34290"/>
                </a:tc>
                <a:tc>
                  <a:txBody>
                    <a:bodyPr/>
                    <a:lstStyle/>
                    <a:p>
                      <a:pPr algn="ctr"/>
                      <a:r>
                        <a:rPr lang="en-US" sz="1500" dirty="0"/>
                        <a:t>6</a:t>
                      </a:r>
                      <a:endParaRPr lang="en-GB" sz="1500" dirty="0"/>
                    </a:p>
                  </a:txBody>
                  <a:tcPr marL="68580" marR="68580" marT="34290" marB="34290"/>
                </a:tc>
                <a:extLst>
                  <a:ext uri="{0D108BD9-81ED-4DB2-BD59-A6C34878D82A}">
                    <a16:rowId xmlns:a16="http://schemas.microsoft.com/office/drawing/2014/main" val="887156652"/>
                  </a:ext>
                </a:extLst>
              </a:tr>
              <a:tr h="297180">
                <a:tc>
                  <a:txBody>
                    <a:bodyPr/>
                    <a:lstStyle/>
                    <a:p>
                      <a:r>
                        <a:rPr lang="en-US" sz="1500" dirty="0"/>
                        <a:t>energy/field swing</a:t>
                      </a:r>
                      <a:endParaRPr lang="en-GB" sz="1500" dirty="0"/>
                    </a:p>
                  </a:txBody>
                  <a:tcPr marL="68580" marR="68580" marT="34290" marB="34290"/>
                </a:tc>
                <a:tc>
                  <a:txBody>
                    <a:bodyPr/>
                    <a:lstStyle/>
                    <a:p>
                      <a:pPr algn="ctr"/>
                      <a:endParaRPr lang="en-GB" sz="1500" dirty="0"/>
                    </a:p>
                  </a:txBody>
                  <a:tcPr marL="68580" marR="68580" marT="34290" marB="34290"/>
                </a:tc>
                <a:tc>
                  <a:txBody>
                    <a:bodyPr/>
                    <a:lstStyle/>
                    <a:p>
                      <a:pPr algn="ctr"/>
                      <a:r>
                        <a:rPr lang="en-US" sz="1500" dirty="0"/>
                        <a:t>50</a:t>
                      </a:r>
                      <a:endParaRPr lang="en-GB" sz="1500" dirty="0"/>
                    </a:p>
                  </a:txBody>
                  <a:tcPr marL="68580" marR="68580" marT="34290" marB="34290"/>
                </a:tc>
                <a:tc>
                  <a:txBody>
                    <a:bodyPr/>
                    <a:lstStyle/>
                    <a:p>
                      <a:pPr algn="ctr"/>
                      <a:r>
                        <a:rPr lang="en-US" sz="1500" dirty="0"/>
                        <a:t>7</a:t>
                      </a:r>
                      <a:endParaRPr lang="en-GB" sz="1500" dirty="0"/>
                    </a:p>
                  </a:txBody>
                  <a:tcPr marL="68580" marR="68580" marT="34290" marB="34290"/>
                </a:tc>
                <a:tc>
                  <a:txBody>
                    <a:bodyPr/>
                    <a:lstStyle/>
                    <a:p>
                      <a:pPr algn="ctr"/>
                      <a:r>
                        <a:rPr lang="en-US" sz="1500" dirty="0"/>
                        <a:t>7</a:t>
                      </a:r>
                      <a:endParaRPr lang="en-GB" sz="1500" dirty="0"/>
                    </a:p>
                  </a:txBody>
                  <a:tcPr marL="68580" marR="68580" marT="34290" marB="34290"/>
                </a:tc>
                <a:extLst>
                  <a:ext uri="{0D108BD9-81ED-4DB2-BD59-A6C34878D82A}">
                    <a16:rowId xmlns:a16="http://schemas.microsoft.com/office/drawing/2014/main" val="1522789208"/>
                  </a:ext>
                </a:extLst>
              </a:tr>
              <a:tr h="297180">
                <a:tc>
                  <a:txBody>
                    <a:bodyPr/>
                    <a:lstStyle/>
                    <a:p>
                      <a:r>
                        <a:rPr lang="en-US" sz="1500" dirty="0"/>
                        <a:t>#dipoles</a:t>
                      </a:r>
                      <a:endParaRPr lang="en-GB" sz="1500" dirty="0"/>
                    </a:p>
                  </a:txBody>
                  <a:tcPr marL="68580" marR="68580" marT="34290" marB="34290"/>
                </a:tc>
                <a:tc>
                  <a:txBody>
                    <a:bodyPr/>
                    <a:lstStyle/>
                    <a:p>
                      <a:pPr algn="ctr"/>
                      <a:endParaRPr lang="en-GB" sz="1500" dirty="0"/>
                    </a:p>
                  </a:txBody>
                  <a:tcPr marL="68580" marR="68580" marT="34290" marB="34290"/>
                </a:tc>
                <a:tc>
                  <a:txBody>
                    <a:bodyPr/>
                    <a:lstStyle/>
                    <a:p>
                      <a:pPr algn="ctr"/>
                      <a:r>
                        <a:rPr lang="en-US" sz="1500" dirty="0"/>
                        <a:t>372</a:t>
                      </a:r>
                      <a:endParaRPr lang="en-GB" sz="1500" dirty="0"/>
                    </a:p>
                  </a:txBody>
                  <a:tcPr marL="68580" marR="68580" marT="34290" marB="34290"/>
                </a:tc>
                <a:tc>
                  <a:txBody>
                    <a:bodyPr/>
                    <a:lstStyle/>
                    <a:p>
                      <a:pPr algn="ctr"/>
                      <a:r>
                        <a:rPr lang="en-US" sz="1500" dirty="0"/>
                        <a:t>1232</a:t>
                      </a:r>
                      <a:endParaRPr lang="en-GB" sz="1500" dirty="0"/>
                    </a:p>
                  </a:txBody>
                  <a:tcPr marL="68580" marR="68580" marT="34290" marB="34290"/>
                </a:tc>
                <a:tc>
                  <a:txBody>
                    <a:bodyPr/>
                    <a:lstStyle/>
                    <a:p>
                      <a:pPr algn="ctr"/>
                      <a:r>
                        <a:rPr lang="en-US" sz="1500" dirty="0"/>
                        <a:t>1232</a:t>
                      </a:r>
                      <a:endParaRPr lang="en-GB" sz="1500" dirty="0"/>
                    </a:p>
                  </a:txBody>
                  <a:tcPr marL="68580" marR="68580" marT="34290" marB="34290"/>
                </a:tc>
                <a:extLst>
                  <a:ext uri="{0D108BD9-81ED-4DB2-BD59-A6C34878D82A}">
                    <a16:rowId xmlns:a16="http://schemas.microsoft.com/office/drawing/2014/main" val="3783410561"/>
                  </a:ext>
                </a:extLst>
              </a:tr>
              <a:tr h="297180">
                <a:tc>
                  <a:txBody>
                    <a:bodyPr/>
                    <a:lstStyle/>
                    <a:p>
                      <a:r>
                        <a:rPr lang="en-US" sz="1500" dirty="0"/>
                        <a:t>#bunches</a:t>
                      </a:r>
                      <a:endParaRPr lang="en-GB" sz="1500" dirty="0"/>
                    </a:p>
                  </a:txBody>
                  <a:tcPr marL="68580" marR="68580" marT="34290" marB="34290"/>
                </a:tc>
                <a:tc>
                  <a:txBody>
                    <a:bodyPr/>
                    <a:lstStyle/>
                    <a:p>
                      <a:pPr algn="ctr"/>
                      <a:endParaRPr lang="en-GB" sz="1500" dirty="0"/>
                    </a:p>
                  </a:txBody>
                  <a:tcPr marL="68580" marR="68580" marT="34290" marB="34290"/>
                </a:tc>
                <a:tc>
                  <a:txBody>
                    <a:bodyPr/>
                    <a:lstStyle/>
                    <a:p>
                      <a:pPr algn="ctr"/>
                      <a:r>
                        <a:rPr lang="en-US" sz="1500" dirty="0"/>
                        <a:t>640</a:t>
                      </a:r>
                      <a:endParaRPr lang="en-GB" sz="1500" dirty="0"/>
                    </a:p>
                  </a:txBody>
                  <a:tcPr marL="68580" marR="68580" marT="34290" marB="34290"/>
                </a:tc>
                <a:tc>
                  <a:txBody>
                    <a:bodyPr/>
                    <a:lstStyle/>
                    <a:p>
                      <a:pPr algn="ctr"/>
                      <a:r>
                        <a:rPr lang="en-US" sz="1500" dirty="0"/>
                        <a:t>2600</a:t>
                      </a:r>
                      <a:endParaRPr lang="en-GB" sz="1500" dirty="0"/>
                    </a:p>
                  </a:txBody>
                  <a:tcPr marL="68580" marR="68580" marT="34290" marB="34290"/>
                </a:tc>
                <a:tc>
                  <a:txBody>
                    <a:bodyPr/>
                    <a:lstStyle/>
                    <a:p>
                      <a:pPr algn="ctr"/>
                      <a:r>
                        <a:rPr lang="en-US" sz="1500" dirty="0"/>
                        <a:t>2600</a:t>
                      </a:r>
                      <a:endParaRPr lang="en-GB" sz="1500" dirty="0"/>
                    </a:p>
                  </a:txBody>
                  <a:tcPr marL="68580" marR="68580" marT="34290" marB="34290"/>
                </a:tc>
                <a:extLst>
                  <a:ext uri="{0D108BD9-81ED-4DB2-BD59-A6C34878D82A}">
                    <a16:rowId xmlns:a16="http://schemas.microsoft.com/office/drawing/2014/main" val="766946739"/>
                  </a:ext>
                </a:extLst>
              </a:tr>
              <a:tr h="297180">
                <a:tc>
                  <a:txBody>
                    <a:bodyPr/>
                    <a:lstStyle/>
                    <a:p>
                      <a:r>
                        <a:rPr lang="en-US" sz="1500" dirty="0"/>
                        <a:t>stored energy</a:t>
                      </a:r>
                      <a:endParaRPr lang="en-GB" sz="1500" dirty="0"/>
                    </a:p>
                  </a:txBody>
                  <a:tcPr marL="68580" marR="68580" marT="34290" marB="34290"/>
                </a:tc>
                <a:tc>
                  <a:txBody>
                    <a:bodyPr/>
                    <a:lstStyle/>
                    <a:p>
                      <a:pPr algn="ctr"/>
                      <a:r>
                        <a:rPr lang="en-US" sz="1500" dirty="0"/>
                        <a:t>MJ</a:t>
                      </a:r>
                      <a:endParaRPr lang="en-GB" sz="1500" dirty="0"/>
                    </a:p>
                  </a:txBody>
                  <a:tcPr marL="68580" marR="68580" marT="34290" marB="34290"/>
                </a:tc>
                <a:tc>
                  <a:txBody>
                    <a:bodyPr/>
                    <a:lstStyle/>
                    <a:p>
                      <a:pPr algn="ctr"/>
                      <a:r>
                        <a:rPr lang="en-US" sz="1500" dirty="0"/>
                        <a:t>15</a:t>
                      </a:r>
                      <a:endParaRPr lang="en-GB" sz="1500" dirty="0"/>
                    </a:p>
                  </a:txBody>
                  <a:tcPr marL="68580" marR="68580" marT="34290" marB="34290"/>
                </a:tc>
                <a:tc>
                  <a:txBody>
                    <a:bodyPr/>
                    <a:lstStyle/>
                    <a:p>
                      <a:pPr algn="ctr"/>
                      <a:r>
                        <a:rPr lang="en-US" sz="1500" dirty="0"/>
                        <a:t>167</a:t>
                      </a:r>
                      <a:endParaRPr lang="en-GB" sz="1500" dirty="0"/>
                    </a:p>
                  </a:txBody>
                  <a:tcPr marL="68580" marR="68580" marT="34290" marB="34290"/>
                </a:tc>
                <a:tc>
                  <a:txBody>
                    <a:bodyPr/>
                    <a:lstStyle/>
                    <a:p>
                      <a:pPr algn="ctr"/>
                      <a:r>
                        <a:rPr lang="en-US" sz="1500" dirty="0"/>
                        <a:t>167</a:t>
                      </a:r>
                      <a:endParaRPr lang="en-GB" sz="1500" dirty="0"/>
                    </a:p>
                  </a:txBody>
                  <a:tcPr marL="68580" marR="68580" marT="34290" marB="34290"/>
                </a:tc>
                <a:extLst>
                  <a:ext uri="{0D108BD9-81ED-4DB2-BD59-A6C34878D82A}">
                    <a16:rowId xmlns:a16="http://schemas.microsoft.com/office/drawing/2014/main" val="2020617191"/>
                  </a:ext>
                </a:extLst>
              </a:tr>
              <a:tr h="297180">
                <a:tc>
                  <a:txBody>
                    <a:bodyPr/>
                    <a:lstStyle/>
                    <a:p>
                      <a:r>
                        <a:rPr lang="en-US" sz="1500" dirty="0"/>
                        <a:t>collider filling time</a:t>
                      </a:r>
                      <a:endParaRPr lang="en-GB" sz="1500" dirty="0"/>
                    </a:p>
                  </a:txBody>
                  <a:tcPr marL="68580" marR="68580" marT="34290" marB="34290"/>
                </a:tc>
                <a:tc>
                  <a:txBody>
                    <a:bodyPr/>
                    <a:lstStyle/>
                    <a:p>
                      <a:pPr algn="ctr"/>
                      <a:r>
                        <a:rPr lang="en-US" sz="1500" dirty="0"/>
                        <a:t>min</a:t>
                      </a:r>
                      <a:endParaRPr lang="en-GB" sz="1500" dirty="0"/>
                    </a:p>
                  </a:txBody>
                  <a:tcPr marL="68580" marR="68580" marT="34290" marB="34290"/>
                </a:tc>
                <a:tc>
                  <a:txBody>
                    <a:bodyPr/>
                    <a:lstStyle/>
                    <a:p>
                      <a:pPr algn="ctr"/>
                      <a:r>
                        <a:rPr lang="en-US" sz="1500" dirty="0"/>
                        <a:t>37</a:t>
                      </a:r>
                      <a:endParaRPr lang="en-GB" sz="1500" dirty="0"/>
                    </a:p>
                  </a:txBody>
                  <a:tcPr marL="68580" marR="68580" marT="34290" marB="34290"/>
                </a:tc>
                <a:tc>
                  <a:txBody>
                    <a:bodyPr/>
                    <a:lstStyle/>
                    <a:p>
                      <a:pPr algn="ctr"/>
                      <a:r>
                        <a:rPr lang="en-US" sz="1500" dirty="0"/>
                        <a:t>46</a:t>
                      </a:r>
                      <a:endParaRPr lang="en-GB" sz="1500" dirty="0"/>
                    </a:p>
                  </a:txBody>
                  <a:tcPr marL="68580" marR="68580" marT="34290" marB="34290"/>
                </a:tc>
                <a:tc>
                  <a:txBody>
                    <a:bodyPr/>
                    <a:lstStyle/>
                    <a:p>
                      <a:pPr algn="ctr"/>
                      <a:r>
                        <a:rPr lang="en-US" sz="1500" dirty="0"/>
                        <a:t>39</a:t>
                      </a:r>
                      <a:endParaRPr lang="en-GB" sz="1500" dirty="0"/>
                    </a:p>
                  </a:txBody>
                  <a:tcPr marL="68580" marR="68580" marT="34290" marB="34290"/>
                </a:tc>
                <a:extLst>
                  <a:ext uri="{0D108BD9-81ED-4DB2-BD59-A6C34878D82A}">
                    <a16:rowId xmlns:a16="http://schemas.microsoft.com/office/drawing/2014/main" val="3531641677"/>
                  </a:ext>
                </a:extLst>
              </a:tr>
            </a:tbl>
          </a:graphicData>
        </a:graphic>
      </p:graphicFrame>
    </p:spTree>
    <p:extLst>
      <p:ext uri="{BB962C8B-B14F-4D97-AF65-F5344CB8AC3E}">
        <p14:creationId xmlns:p14="http://schemas.microsoft.com/office/powerpoint/2010/main" val="84994354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AAAB55-9C5E-108E-25CB-25D2D6490E06}"/>
              </a:ext>
            </a:extLst>
          </p:cNvPr>
          <p:cNvPicPr>
            <a:picLocks noChangeAspect="1"/>
          </p:cNvPicPr>
          <p:nvPr/>
        </p:nvPicPr>
        <p:blipFill>
          <a:blip r:embed="rId2"/>
          <a:stretch>
            <a:fillRect/>
          </a:stretch>
        </p:blipFill>
        <p:spPr>
          <a:xfrm>
            <a:off x="905435" y="674675"/>
            <a:ext cx="6504016" cy="4191826"/>
          </a:xfrm>
          <a:prstGeom prst="rect">
            <a:avLst/>
          </a:prstGeom>
        </p:spPr>
      </p:pic>
      <p:sp>
        <p:nvSpPr>
          <p:cNvPr id="4" name="TextBox 3">
            <a:extLst>
              <a:ext uri="{FF2B5EF4-FFF2-40B4-BE49-F238E27FC236}">
                <a16:creationId xmlns:a16="http://schemas.microsoft.com/office/drawing/2014/main" id="{7AEDC8BE-AF5A-67CD-7FD5-81294028B4F5}"/>
              </a:ext>
            </a:extLst>
          </p:cNvPr>
          <p:cNvSpPr txBox="1"/>
          <p:nvPr/>
        </p:nvSpPr>
        <p:spPr>
          <a:xfrm>
            <a:off x="7999945" y="4566419"/>
            <a:ext cx="1018549" cy="300082"/>
          </a:xfrm>
          <a:prstGeom prst="rect">
            <a:avLst/>
          </a:prstGeom>
          <a:solidFill>
            <a:srgbClr val="FFFF00"/>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Aptos" panose="02110004020202020204"/>
                <a:ea typeface="+mn-ea"/>
                <a:cs typeface="+mn-cs"/>
              </a:rPr>
              <a:t>Karl Jakobs</a:t>
            </a:r>
          </a:p>
        </p:txBody>
      </p:sp>
      <p:sp>
        <p:nvSpPr>
          <p:cNvPr id="6" name="TextBox 5">
            <a:extLst>
              <a:ext uri="{FF2B5EF4-FFF2-40B4-BE49-F238E27FC236}">
                <a16:creationId xmlns:a16="http://schemas.microsoft.com/office/drawing/2014/main" id="{48A755B5-099B-959E-99ED-809A00E44950}"/>
              </a:ext>
            </a:extLst>
          </p:cNvPr>
          <p:cNvSpPr txBox="1"/>
          <p:nvPr/>
        </p:nvSpPr>
        <p:spPr>
          <a:xfrm>
            <a:off x="905435" y="161365"/>
            <a:ext cx="4630270" cy="450893"/>
          </a:xfrm>
          <a:prstGeom prst="rect">
            <a:avLst/>
          </a:prstGeom>
          <a:noFill/>
        </p:spPr>
        <p:txBody>
          <a:bodyPr wrap="square">
            <a:spAutoFit/>
          </a:bodyPr>
          <a:lstStyle/>
          <a:p>
            <a:pPr marL="0" marR="0" lvl="0" indent="0" algn="l" defTabSz="685783" rtl="0" eaLnBrk="1" fontAlgn="auto" latinLnBrk="0" hangingPunct="1">
              <a:lnSpc>
                <a:spcPts val="3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Arial"/>
                <a:ea typeface="+mj-ea"/>
                <a:cs typeface="+mj-cs"/>
              </a:rPr>
              <a:t>ESG Summary Table, Dec 2026</a:t>
            </a:r>
          </a:p>
        </p:txBody>
      </p:sp>
    </p:spTree>
    <p:extLst>
      <p:ext uri="{BB962C8B-B14F-4D97-AF65-F5344CB8AC3E}">
        <p14:creationId xmlns:p14="http://schemas.microsoft.com/office/powerpoint/2010/main" val="172845537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9E9C5-FCBD-18E5-6BE4-8C1984129782}"/>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9FC4F159-E3FA-53A7-C352-0408E75F7724}"/>
              </a:ext>
            </a:extLst>
          </p:cNvPr>
          <p:cNvSpPr>
            <a:spLocks noGrp="1"/>
          </p:cNvSpPr>
          <p:nvPr>
            <p:ph type="title" idx="4294967295"/>
          </p:nvPr>
        </p:nvSpPr>
        <p:spPr>
          <a:xfrm>
            <a:off x="512763" y="350838"/>
            <a:ext cx="8631237" cy="401637"/>
          </a:xfrm>
        </p:spPr>
        <p:txBody>
          <a:bodyPr/>
          <a:lstStyle/>
          <a:p>
            <a:r>
              <a:rPr lang="en-GB" sz="2800" dirty="0"/>
              <a:t>FCC-ee construction schedule</a:t>
            </a:r>
            <a:endParaRPr lang="en-US" sz="2800" dirty="0"/>
          </a:p>
        </p:txBody>
      </p:sp>
      <p:sp>
        <p:nvSpPr>
          <p:cNvPr id="2" name="TextBox 1">
            <a:extLst>
              <a:ext uri="{FF2B5EF4-FFF2-40B4-BE49-F238E27FC236}">
                <a16:creationId xmlns:a16="http://schemas.microsoft.com/office/drawing/2014/main" id="{1B4E38C7-0749-F2C0-0AF8-92E85BD6A755}"/>
              </a:ext>
            </a:extLst>
          </p:cNvPr>
          <p:cNvSpPr txBox="1"/>
          <p:nvPr/>
        </p:nvSpPr>
        <p:spPr>
          <a:xfrm>
            <a:off x="877233" y="3801249"/>
            <a:ext cx="6719978" cy="1384995"/>
          </a:xfrm>
          <a:prstGeom prst="rect">
            <a:avLst/>
          </a:prstGeom>
          <a:noFill/>
        </p:spPr>
        <p:txBody>
          <a:bodyPr wrap="square" rtlCol="0">
            <a:spAutoFit/>
          </a:bodyPr>
          <a:lstStyle/>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2028 		assumed project approval by CERN Council</a:t>
            </a:r>
          </a:p>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01/2033 – 06/2041	CE construction work</a:t>
            </a:r>
            <a:endParaRPr kumimoji="0" lang="fr-CH" sz="1400" b="1" i="0" u="none" strike="noStrike" kern="1200" cap="none" spc="0" normalizeH="0" baseline="0" noProof="0" dirty="0">
              <a:ln>
                <a:noFill/>
              </a:ln>
              <a:solidFill>
                <a:srgbClr val="0F124A"/>
              </a:solidFill>
              <a:effectLst/>
              <a:uLnTx/>
              <a:uFillTx/>
              <a:latin typeface="Aptos" panose="020B0004020202020204" pitchFamily="34" charset="0"/>
              <a:ea typeface="Aptos" panose="020B0004020202020204" pitchFamily="34" charset="0"/>
              <a:cs typeface="Aptos" panose="020B0004020202020204" pitchFamily="34" charset="0"/>
            </a:endParaRPr>
          </a:p>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07/2039 – 12/2043  	technical infrastructure installation</a:t>
            </a:r>
            <a:endParaRPr kumimoji="0" lang="fr-CH" sz="1400" b="1" i="0" u="none" strike="noStrike" kern="1200" cap="none" spc="0" normalizeH="0" baseline="0" noProof="0" dirty="0">
              <a:ln>
                <a:noFill/>
              </a:ln>
              <a:solidFill>
                <a:srgbClr val="0F124A"/>
              </a:solidFill>
              <a:effectLst/>
              <a:uLnTx/>
              <a:uFillTx/>
              <a:latin typeface="Aptos" panose="020B0004020202020204" pitchFamily="34" charset="0"/>
              <a:ea typeface="Aptos" panose="020B0004020202020204" pitchFamily="34" charset="0"/>
              <a:cs typeface="Aptos" panose="020B0004020202020204" pitchFamily="34" charset="0"/>
            </a:endParaRPr>
          </a:p>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07/2041 – 06/2045 	accelerator installation</a:t>
            </a:r>
            <a:endParaRPr kumimoji="0" lang="fr-CH" sz="1400" b="1" i="0" u="none" strike="noStrike" kern="1200" cap="none" spc="0" normalizeH="0" baseline="0" noProof="0" dirty="0">
              <a:ln>
                <a:noFill/>
              </a:ln>
              <a:solidFill>
                <a:srgbClr val="0F124A"/>
              </a:solidFill>
              <a:effectLst/>
              <a:uLnTx/>
              <a:uFillTx/>
              <a:latin typeface="Aptos" panose="020B0004020202020204" pitchFamily="34" charset="0"/>
              <a:ea typeface="Aptos" panose="020B0004020202020204" pitchFamily="34" charset="0"/>
              <a:cs typeface="Aptos" panose="020B0004020202020204" pitchFamily="34" charset="0"/>
            </a:endParaRPr>
          </a:p>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07/2046              	start of beam commissioning and operation</a:t>
            </a:r>
            <a:endParaRPr kumimoji="0" lang="fr-CH" sz="1400" b="1" i="0" u="none" strike="noStrike" kern="1200" cap="none" spc="0" normalizeH="0" baseline="0" noProof="0" dirty="0">
              <a:ln>
                <a:noFill/>
              </a:ln>
              <a:solidFill>
                <a:srgbClr val="0F124A"/>
              </a:solidFill>
              <a:effectLst/>
              <a:uLnTx/>
              <a:uFillTx/>
              <a:latin typeface="Aptos" panose="020B0004020202020204" pitchFamily="34" charset="0"/>
              <a:ea typeface="Aptos" panose="020B0004020202020204" pitchFamily="34" charset="0"/>
              <a:cs typeface="Aptos" panose="020B0004020202020204" pitchFamily="34" charset="0"/>
            </a:endParaRPr>
          </a:p>
          <a:p>
            <a:pPr marL="342900" marR="0" lvl="0" indent="-342900" algn="l" defTabSz="685727"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400" b="1" i="0" u="none" strike="noStrike" kern="1200" cap="none" spc="0" normalizeH="0" baseline="0" noProof="0" dirty="0">
                <a:ln>
                  <a:noFill/>
                </a:ln>
                <a:solidFill>
                  <a:srgbClr val="0F124A"/>
                </a:solidFill>
                <a:effectLst/>
                <a:uLnTx/>
                <a:uFillTx/>
                <a:latin typeface="Calibri" panose="020F0502020204030204" pitchFamily="34" charset="0"/>
                <a:ea typeface="Times New Roman" panose="02020603050405020304" pitchFamily="18" charset="0"/>
                <a:cs typeface="Aptos" panose="020B0004020202020204" pitchFamily="34" charset="0"/>
              </a:rPr>
              <a:t>01/2048              	nominal beam operation</a:t>
            </a:r>
            <a:endParaRPr kumimoji="0" lang="en-GB" sz="1400" b="0" i="0" u="none" strike="noStrike" kern="1200" cap="none" spc="0" normalizeH="0" baseline="0" noProof="0" dirty="0">
              <a:ln>
                <a:noFill/>
              </a:ln>
              <a:solidFill>
                <a:srgbClr val="0C377B"/>
              </a:solidFill>
              <a:effectLst/>
              <a:uLnTx/>
              <a:uFillTx/>
              <a:latin typeface="Calibri" panose="020F0502020204030204" pitchFamily="34" charset="0"/>
              <a:ea typeface="+mn-ea"/>
              <a:cs typeface="+mn-cs"/>
            </a:endParaRPr>
          </a:p>
        </p:txBody>
      </p:sp>
      <p:pic>
        <p:nvPicPr>
          <p:cNvPr id="6" name="Picture 5" descr="A grid with different colored lines&#10;&#10;AI-generated content may be incorrect.">
            <a:extLst>
              <a:ext uri="{FF2B5EF4-FFF2-40B4-BE49-F238E27FC236}">
                <a16:creationId xmlns:a16="http://schemas.microsoft.com/office/drawing/2014/main" id="{623FCDDF-7E2E-E4BD-D65B-4CCDCC6D96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728" y="778761"/>
            <a:ext cx="8041391" cy="3020005"/>
          </a:xfrm>
          <a:prstGeom prst="rect">
            <a:avLst/>
          </a:prstGeom>
        </p:spPr>
      </p:pic>
    </p:spTree>
    <p:extLst>
      <p:ext uri="{BB962C8B-B14F-4D97-AF65-F5344CB8AC3E}">
        <p14:creationId xmlns:p14="http://schemas.microsoft.com/office/powerpoint/2010/main" val="207270917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38215588" name="TextBox 1448555936"/>
          <p:cNvSpPr txBox="1"/>
          <p:nvPr/>
        </p:nvSpPr>
        <p:spPr bwMode="auto">
          <a:xfrm>
            <a:off x="2550642" y="2250745"/>
            <a:ext cx="2759666" cy="2900794"/>
          </a:xfrm>
          <a:prstGeom prst="rect">
            <a:avLst/>
          </a:prstGeom>
          <a:noFill/>
        </p:spPr>
        <p:txBody>
          <a:bodyPr vertOverflow="overflow" horzOverflow="overflow" vert="horz" wrap="none" lIns="68580" tIns="34290" rIns="68580" bIns="34290" numCol="1" spcCol="0" rtlCol="0" fromWordArt="0" anchor="t" anchorCtr="0" forceAA="0" compatLnSpc="0">
            <a:spAutoFit/>
          </a:bodyPr>
          <a:lstStyle/>
          <a:p>
            <a:pPr>
              <a:defRPr/>
            </a:pPr>
            <a:r>
              <a:rPr lang="en-US" sz="1600" b="1" dirty="0">
                <a:solidFill>
                  <a:srgbClr val="C00000"/>
                </a:solidFill>
                <a:latin typeface="Arial"/>
                <a:ea typeface="Arial"/>
                <a:cs typeface="Arial"/>
              </a:rPr>
              <a:t>Highest energy</a:t>
            </a:r>
            <a:r>
              <a:rPr sz="1600" b="1" dirty="0">
                <a:solidFill>
                  <a:srgbClr val="C00000"/>
                </a:solidFill>
              </a:rPr>
              <a:t>:</a:t>
            </a:r>
            <a:endParaRPr sz="1600" b="1" dirty="0">
              <a:solidFill>
                <a:srgbClr val="C00000"/>
              </a:solidFill>
              <a:latin typeface="Arial"/>
              <a:cs typeface="Arial"/>
            </a:endParaRPr>
          </a:p>
          <a:p>
            <a:pPr marL="212909" indent="-212909">
              <a:buFont typeface="Arial"/>
              <a:buChar char="•"/>
              <a:defRPr/>
            </a:pPr>
            <a:r>
              <a:rPr lang="en-US" sz="1600" dirty="0">
                <a:solidFill>
                  <a:srgbClr val="C00000"/>
                </a:solidFill>
                <a:latin typeface="Arial"/>
                <a:ea typeface="Arial"/>
                <a:cs typeface="Arial"/>
              </a:rPr>
              <a:t>High RF voltage</a:t>
            </a:r>
            <a:endParaRPr sz="1600" dirty="0">
              <a:solidFill>
                <a:srgbClr val="C00000"/>
              </a:solidFill>
              <a:latin typeface="Arial"/>
              <a:cs typeface="Arial"/>
            </a:endParaRPr>
          </a:p>
          <a:p>
            <a:pPr marL="212909" indent="-212909">
              <a:buFont typeface="Arial"/>
              <a:buChar char="•"/>
              <a:defRPr/>
            </a:pPr>
            <a:r>
              <a:rPr lang="en-US" sz="1600" dirty="0">
                <a:solidFill>
                  <a:srgbClr val="C00000"/>
                </a:solidFill>
                <a:latin typeface="Arial"/>
                <a:ea typeface="Arial"/>
                <a:cs typeface="Arial"/>
              </a:rPr>
              <a:t>Low beam current</a:t>
            </a:r>
            <a:endParaRPr sz="1600" dirty="0">
              <a:solidFill>
                <a:srgbClr val="C00000"/>
              </a:solidFill>
              <a:latin typeface="Arial"/>
              <a:cs typeface="Arial"/>
            </a:endParaRPr>
          </a:p>
          <a:p>
            <a:pPr>
              <a:defRPr/>
            </a:pPr>
            <a:endParaRPr sz="1600" dirty="0">
              <a:solidFill>
                <a:srgbClr val="C00000"/>
              </a:solidFill>
              <a:latin typeface="Arial"/>
              <a:cs typeface="Arial"/>
            </a:endParaRPr>
          </a:p>
          <a:p>
            <a:pPr marL="212909" indent="-212909">
              <a:buFont typeface="Arial"/>
              <a:buChar char="•"/>
              <a:defRPr/>
            </a:pPr>
            <a:r>
              <a:rPr lang="en-US" sz="1600" dirty="0">
                <a:solidFill>
                  <a:srgbClr val="C00000"/>
                </a:solidFill>
                <a:latin typeface="Arial"/>
                <a:ea typeface="Arial"/>
                <a:cs typeface="Arial"/>
              </a:rPr>
              <a:t>Many cavities</a:t>
            </a:r>
            <a:endParaRPr sz="1600" dirty="0">
              <a:solidFill>
                <a:srgbClr val="C00000"/>
              </a:solidFill>
              <a:latin typeface="Arial"/>
              <a:cs typeface="Arial"/>
            </a:endParaRPr>
          </a:p>
          <a:p>
            <a:pPr marL="212909" indent="-212909">
              <a:buFont typeface="Arial"/>
              <a:buChar char="•"/>
              <a:defRPr/>
            </a:pPr>
            <a:r>
              <a:rPr lang="en-US" sz="1600" b="1" dirty="0">
                <a:solidFill>
                  <a:srgbClr val="C00000"/>
                </a:solidFill>
                <a:latin typeface="Arial"/>
                <a:ea typeface="Arial"/>
                <a:cs typeface="Arial"/>
              </a:rPr>
              <a:t>High voltage</a:t>
            </a:r>
            <a:r>
              <a:rPr lang="en-US" sz="1600" dirty="0">
                <a:solidFill>
                  <a:srgbClr val="C00000"/>
                </a:solidFill>
                <a:latin typeface="Arial"/>
                <a:ea typeface="Arial"/>
                <a:cs typeface="Arial"/>
              </a:rPr>
              <a:t> per cavity</a:t>
            </a:r>
            <a:endParaRPr sz="1600" dirty="0">
              <a:solidFill>
                <a:srgbClr val="C00000"/>
              </a:solidFill>
              <a:latin typeface="Arial"/>
              <a:cs typeface="Arial"/>
            </a:endParaRPr>
          </a:p>
          <a:p>
            <a:pPr marL="212909" indent="-212909">
              <a:buFont typeface="Arial"/>
              <a:buChar char="•"/>
              <a:defRPr/>
            </a:pPr>
            <a:r>
              <a:rPr lang="en-US" sz="1600" dirty="0">
                <a:solidFill>
                  <a:srgbClr val="C00000"/>
                </a:solidFill>
                <a:latin typeface="Arial"/>
                <a:ea typeface="Arial"/>
                <a:cs typeface="Arial"/>
              </a:rPr>
              <a:t>Low power per cavity</a:t>
            </a:r>
            <a:endParaRPr sz="1600" dirty="0">
              <a:solidFill>
                <a:srgbClr val="C00000"/>
              </a:solidFill>
            </a:endParaRPr>
          </a:p>
          <a:p>
            <a:pPr marL="212909" indent="-212909">
              <a:buFont typeface="Arial"/>
              <a:buChar char="•"/>
              <a:defRPr/>
            </a:pPr>
            <a:r>
              <a:rPr sz="1600" dirty="0">
                <a:solidFill>
                  <a:srgbClr val="C00000"/>
                </a:solidFill>
              </a:rPr>
              <a:t>Low HOM power</a:t>
            </a:r>
            <a:endParaRPr sz="1100" dirty="0"/>
          </a:p>
          <a:p>
            <a:pPr marL="212909" indent="-212909">
              <a:buFont typeface="Arial"/>
              <a:buChar char="•"/>
              <a:defRPr/>
            </a:pPr>
            <a:r>
              <a:rPr sz="1600" dirty="0">
                <a:solidFill>
                  <a:srgbClr val="C00000"/>
                </a:solidFill>
              </a:rPr>
              <a:t>High SR damping</a:t>
            </a:r>
          </a:p>
          <a:p>
            <a:pPr marL="212909" indent="-212909">
              <a:buFont typeface="Arial"/>
              <a:buChar char="•"/>
              <a:defRPr/>
            </a:pPr>
            <a:endParaRPr sz="1600" dirty="0">
              <a:solidFill>
                <a:srgbClr val="C00000"/>
              </a:solidFill>
            </a:endParaRPr>
          </a:p>
          <a:p>
            <a:pPr marL="212909" indent="-212909">
              <a:buFont typeface="Arial"/>
              <a:buChar char="•"/>
              <a:defRPr/>
            </a:pPr>
            <a:r>
              <a:rPr sz="1600" dirty="0">
                <a:solidFill>
                  <a:srgbClr val="C00000"/>
                </a:solidFill>
              </a:rPr>
              <a:t>Multi-cell cavities at higher</a:t>
            </a:r>
            <a:br>
              <a:rPr sz="1600" dirty="0">
                <a:solidFill>
                  <a:srgbClr val="C00000"/>
                </a:solidFill>
              </a:rPr>
            </a:br>
            <a:r>
              <a:rPr sz="1600" dirty="0">
                <a:solidFill>
                  <a:srgbClr val="C00000"/>
                </a:solidFill>
              </a:rPr>
              <a:t>RF frequency (800MHz)</a:t>
            </a:r>
            <a:endParaRPr sz="1100" dirty="0"/>
          </a:p>
        </p:txBody>
      </p:sp>
      <p:sp>
        <p:nvSpPr>
          <p:cNvPr id="2084830051" name="TextBox 581929277"/>
          <p:cNvSpPr txBox="1"/>
          <p:nvPr/>
        </p:nvSpPr>
        <p:spPr bwMode="auto">
          <a:xfrm>
            <a:off x="148370" y="2250745"/>
            <a:ext cx="2656946" cy="2900794"/>
          </a:xfrm>
          <a:prstGeom prst="rect">
            <a:avLst/>
          </a:prstGeom>
          <a:noFill/>
        </p:spPr>
        <p:txBody>
          <a:bodyPr vertOverflow="overflow" horzOverflow="overflow" vert="horz" wrap="none" lIns="68580" tIns="34290" rIns="68580" bIns="34290" numCol="1" spcCol="0" rtlCol="0" fromWordArt="0" anchor="t" anchorCtr="0" forceAA="0" compatLnSpc="0">
            <a:spAutoFit/>
          </a:bodyPr>
          <a:lstStyle/>
          <a:p>
            <a:pPr>
              <a:defRPr/>
            </a:pPr>
            <a:r>
              <a:rPr lang="en-US" sz="1600" b="1" dirty="0">
                <a:latin typeface="Arial"/>
                <a:ea typeface="Arial"/>
                <a:cs typeface="Arial"/>
              </a:rPr>
              <a:t>Lowest energy</a:t>
            </a:r>
            <a:r>
              <a:rPr sz="1600" b="1" dirty="0"/>
              <a:t>:</a:t>
            </a:r>
            <a:endParaRPr sz="1600" b="1" dirty="0">
              <a:latin typeface="Arial"/>
              <a:cs typeface="Arial"/>
            </a:endParaRPr>
          </a:p>
          <a:p>
            <a:pPr marL="212909" indent="-212909">
              <a:buFont typeface="Arial"/>
              <a:buChar char="•"/>
              <a:defRPr/>
            </a:pPr>
            <a:r>
              <a:rPr lang="en-US" sz="1600" dirty="0">
                <a:latin typeface="Arial"/>
                <a:ea typeface="Arial"/>
                <a:cs typeface="Arial"/>
              </a:rPr>
              <a:t>Low RF voltage</a:t>
            </a:r>
            <a:endParaRPr lang="en-US" sz="1600" dirty="0">
              <a:latin typeface="Arial"/>
              <a:cs typeface="Arial"/>
            </a:endParaRPr>
          </a:p>
          <a:p>
            <a:pPr marL="212909" indent="-212909">
              <a:buFont typeface="Arial"/>
              <a:buChar char="•"/>
              <a:defRPr/>
            </a:pPr>
            <a:r>
              <a:rPr lang="en-US" sz="1600" dirty="0">
                <a:latin typeface="Arial"/>
                <a:ea typeface="Arial"/>
                <a:cs typeface="Arial"/>
              </a:rPr>
              <a:t>High beam current</a:t>
            </a:r>
            <a:endParaRPr sz="1600" dirty="0"/>
          </a:p>
          <a:p>
            <a:pPr>
              <a:defRPr/>
            </a:pPr>
            <a:endParaRPr lang="en-US" sz="1600" dirty="0">
              <a:latin typeface="Arial"/>
              <a:cs typeface="Arial"/>
            </a:endParaRPr>
          </a:p>
          <a:p>
            <a:pPr marL="212909" indent="-212909">
              <a:buFont typeface="Arial"/>
              <a:buChar char="•"/>
              <a:defRPr/>
            </a:pPr>
            <a:r>
              <a:rPr lang="en-US" sz="1600" dirty="0">
                <a:latin typeface="Arial"/>
                <a:ea typeface="Arial"/>
                <a:cs typeface="Arial"/>
              </a:rPr>
              <a:t>Few cavities</a:t>
            </a:r>
            <a:endParaRPr lang="en-US" sz="1600" dirty="0">
              <a:latin typeface="Arial"/>
              <a:cs typeface="Arial"/>
            </a:endParaRPr>
          </a:p>
          <a:p>
            <a:pPr marL="212909" indent="-212909">
              <a:buFont typeface="Arial"/>
              <a:buChar char="•"/>
              <a:defRPr/>
            </a:pPr>
            <a:r>
              <a:rPr lang="en-US" sz="1600" dirty="0">
                <a:latin typeface="Arial"/>
                <a:ea typeface="Arial"/>
                <a:cs typeface="Arial"/>
              </a:rPr>
              <a:t>Low voltage per cavity</a:t>
            </a:r>
            <a:endParaRPr lang="en-US" sz="1600" dirty="0">
              <a:latin typeface="Arial"/>
              <a:cs typeface="Arial"/>
            </a:endParaRPr>
          </a:p>
          <a:p>
            <a:pPr marL="212909" indent="-212909">
              <a:buFont typeface="Arial"/>
              <a:buChar char="•"/>
              <a:defRPr/>
            </a:pPr>
            <a:r>
              <a:rPr lang="en-US" sz="1600" b="1" dirty="0">
                <a:latin typeface="Arial"/>
                <a:ea typeface="Arial"/>
                <a:cs typeface="Arial"/>
              </a:rPr>
              <a:t>High power</a:t>
            </a:r>
            <a:r>
              <a:rPr lang="en-US" sz="1600" dirty="0">
                <a:latin typeface="Arial"/>
                <a:ea typeface="Arial"/>
                <a:cs typeface="Arial"/>
              </a:rPr>
              <a:t> per cavity</a:t>
            </a:r>
            <a:endParaRPr sz="1100" dirty="0"/>
          </a:p>
          <a:p>
            <a:pPr marL="212909" indent="-212909">
              <a:buFont typeface="Arial"/>
              <a:buChar char="•"/>
              <a:defRPr/>
            </a:pPr>
            <a:r>
              <a:rPr sz="1600" dirty="0"/>
              <a:t>Significant HOM power</a:t>
            </a:r>
            <a:endParaRPr sz="1100" dirty="0"/>
          </a:p>
          <a:p>
            <a:pPr marL="212909" indent="-212909">
              <a:buFont typeface="Arial"/>
              <a:buChar char="•"/>
              <a:defRPr/>
            </a:pPr>
            <a:r>
              <a:rPr sz="1600" dirty="0"/>
              <a:t>Instabilities</a:t>
            </a:r>
          </a:p>
          <a:p>
            <a:pPr marL="212909" indent="-212909">
              <a:buFont typeface="Arial"/>
              <a:buChar char="•"/>
              <a:defRPr/>
            </a:pPr>
            <a:endParaRPr lang="en-US" sz="1600" dirty="0">
              <a:latin typeface="Arial"/>
              <a:ea typeface="Arial"/>
              <a:cs typeface="Arial"/>
            </a:endParaRPr>
          </a:p>
          <a:p>
            <a:pPr marL="212909" indent="-212909">
              <a:buFont typeface="Arial"/>
              <a:buChar char="•"/>
              <a:defRPr/>
            </a:pPr>
            <a:r>
              <a:rPr lang="en-US" sz="1600" dirty="0">
                <a:latin typeface="Arial"/>
                <a:ea typeface="Arial"/>
                <a:cs typeface="Arial"/>
              </a:rPr>
              <a:t>1- or 2-cell cavities at low</a:t>
            </a:r>
            <a:br>
              <a:rPr lang="en-US" sz="1600" dirty="0">
                <a:latin typeface="Arial"/>
                <a:ea typeface="Arial"/>
                <a:cs typeface="Arial"/>
              </a:rPr>
            </a:br>
            <a:r>
              <a:rPr lang="en-US" sz="1600" dirty="0">
                <a:latin typeface="Arial"/>
                <a:ea typeface="Arial"/>
                <a:cs typeface="Arial"/>
              </a:rPr>
              <a:t>RF frequency (400MHz)</a:t>
            </a:r>
            <a:endParaRPr sz="1100" dirty="0"/>
          </a:p>
        </p:txBody>
      </p:sp>
      <p:sp>
        <p:nvSpPr>
          <p:cNvPr id="1824604724" name="Content Placeholder 2"/>
          <p:cNvSpPr>
            <a:spLocks noGrp="1"/>
          </p:cNvSpPr>
          <p:nvPr>
            <p:ph idx="1"/>
          </p:nvPr>
        </p:nvSpPr>
        <p:spPr bwMode="auto">
          <a:xfrm>
            <a:off x="98090" y="917038"/>
            <a:ext cx="4821210" cy="1080212"/>
          </a:xfrm>
        </p:spPr>
        <p:txBody>
          <a:bodyPr vertOverflow="overflow" horzOverflow="overflow" vert="horz" wrap="square" lIns="0" tIns="0" rIns="0" bIns="0" numCol="1" spcCol="0" rtlCol="0" fromWordArt="0" anchor="t" anchorCtr="0" forceAA="0" compatLnSpc="0">
            <a:noAutofit/>
          </a:bodyPr>
          <a:lstStyle>
            <a:lvl1pPr marL="342900" indent="-342900">
              <a:buFont typeface="Arial"/>
              <a:buChar char="•"/>
              <a:defRPr>
                <a:solidFill>
                  <a:schemeClr val="tx2">
                    <a:lumMod val="50000"/>
                  </a:schemeClr>
                </a:solidFill>
              </a:defRPr>
            </a:lvl1pPr>
            <a:lvl2pPr marL="628648" indent="-261936">
              <a:buFont typeface="Arial"/>
              <a:buChar char="•"/>
              <a:defRPr sz="1800">
                <a:solidFill>
                  <a:schemeClr val="tx2">
                    <a:lumMod val="50000"/>
                  </a:schemeClr>
                </a:solidFill>
              </a:defRPr>
            </a:lvl2pPr>
            <a:lvl3pPr marL="888998" indent="-260348">
              <a:buSzPct val="100000"/>
              <a:buFont typeface="Arial"/>
              <a:buChar char="•"/>
              <a:defRPr sz="1700">
                <a:solidFill>
                  <a:schemeClr val="tx2">
                    <a:lumMod val="50000"/>
                  </a:schemeClr>
                </a:solidFill>
              </a:defRPr>
            </a:lvl3pPr>
            <a:lvl4pPr marL="1209673"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lnSpc>
                <a:spcPct val="122000"/>
              </a:lnSpc>
              <a:defRPr/>
            </a:pPr>
            <a:r>
              <a:rPr sz="1600" dirty="0"/>
              <a:t>Physics at 4 different energy points:</a:t>
            </a:r>
          </a:p>
          <a:p>
            <a:pPr marL="366712" lvl="1" indent="0">
              <a:lnSpc>
                <a:spcPct val="122000"/>
              </a:lnSpc>
              <a:buNone/>
              <a:defRPr/>
            </a:pPr>
            <a:r>
              <a:rPr sz="1600" dirty="0">
                <a:solidFill>
                  <a:schemeClr val="accent3">
                    <a:lumMod val="75000"/>
                  </a:schemeClr>
                </a:solidFill>
              </a:rPr>
              <a:t>Z</a:t>
            </a:r>
            <a:r>
              <a:rPr sz="1600" baseline="30000" dirty="0">
                <a:solidFill>
                  <a:schemeClr val="accent3">
                    <a:lumMod val="75000"/>
                  </a:schemeClr>
                </a:solidFill>
              </a:rPr>
              <a:t>0</a:t>
            </a:r>
            <a:r>
              <a:rPr sz="1600" dirty="0"/>
              <a:t>, </a:t>
            </a:r>
            <a:r>
              <a:rPr sz="1600" dirty="0">
                <a:solidFill>
                  <a:srgbClr val="FF0000"/>
                </a:solidFill>
              </a:rPr>
              <a:t>W</a:t>
            </a:r>
            <a:r>
              <a:rPr sz="1600" baseline="30000" dirty="0">
                <a:solidFill>
                  <a:srgbClr val="FF0000"/>
                </a:solidFill>
              </a:rPr>
              <a:t>+</a:t>
            </a:r>
            <a:r>
              <a:rPr sz="1600" dirty="0">
                <a:solidFill>
                  <a:srgbClr val="FF0000"/>
                </a:solidFill>
              </a:rPr>
              <a:t>W</a:t>
            </a:r>
            <a:r>
              <a:rPr sz="1600" baseline="30000" dirty="0">
                <a:solidFill>
                  <a:srgbClr val="FF0000"/>
                </a:solidFill>
              </a:rPr>
              <a:t>-</a:t>
            </a:r>
            <a:r>
              <a:rPr sz="1600" dirty="0"/>
              <a:t>, </a:t>
            </a:r>
            <a:r>
              <a:rPr sz="1600" dirty="0">
                <a:solidFill>
                  <a:srgbClr val="00B050"/>
                </a:solidFill>
              </a:rPr>
              <a:t>Higgs (ZH)</a:t>
            </a:r>
            <a:r>
              <a:rPr sz="1600" dirty="0"/>
              <a:t>, t</a:t>
            </a:r>
            <a:r>
              <a:rPr lang="en-US" sz="1600" dirty="0"/>
              <a:t>-</a:t>
            </a:r>
            <a:r>
              <a:rPr sz="1600" dirty="0" err="1"/>
              <a:t>tbar</a:t>
            </a:r>
            <a:r>
              <a:rPr lang="en-US" sz="1600" dirty="0"/>
              <a:t> production</a:t>
            </a:r>
            <a:endParaRPr sz="1600" dirty="0"/>
          </a:p>
          <a:p>
            <a:pPr>
              <a:lnSpc>
                <a:spcPct val="122000"/>
              </a:lnSpc>
              <a:defRPr/>
            </a:pPr>
            <a:r>
              <a:rPr sz="1600" dirty="0"/>
              <a:t>Same </a:t>
            </a:r>
            <a:r>
              <a:rPr lang="en-US" sz="1600" dirty="0"/>
              <a:t>SR</a:t>
            </a:r>
            <a:r>
              <a:rPr sz="1600" dirty="0"/>
              <a:t> power </a:t>
            </a:r>
            <a:r>
              <a:rPr lang="en-US" sz="1600" dirty="0"/>
              <a:t>for </a:t>
            </a:r>
            <a:r>
              <a:rPr sz="1600" dirty="0"/>
              <a:t>all 4 modes</a:t>
            </a:r>
          </a:p>
          <a:p>
            <a:pPr marL="366712" lvl="1" indent="0">
              <a:lnSpc>
                <a:spcPct val="122000"/>
              </a:lnSpc>
              <a:buNone/>
              <a:defRPr/>
            </a:pPr>
            <a:r>
              <a:rPr sz="1600" dirty="0"/>
              <a:t>P</a:t>
            </a:r>
            <a:r>
              <a:rPr sz="1600" baseline="-25000" dirty="0"/>
              <a:t>SR</a:t>
            </a:r>
            <a:r>
              <a:rPr sz="1600" dirty="0"/>
              <a:t>= </a:t>
            </a:r>
            <a:r>
              <a:rPr sz="1600" b="1" dirty="0"/>
              <a:t>50 MW</a:t>
            </a:r>
            <a:r>
              <a:rPr sz="1600" dirty="0"/>
              <a:t> per beam</a:t>
            </a:r>
          </a:p>
        </p:txBody>
      </p:sp>
      <p:sp>
        <p:nvSpPr>
          <p:cNvPr id="439873779" name="Title 6"/>
          <p:cNvSpPr>
            <a:spLocks noGrp="1"/>
          </p:cNvSpPr>
          <p:nvPr>
            <p:ph type="title"/>
          </p:nvPr>
        </p:nvSpPr>
        <p:spPr bwMode="auto">
          <a:xfrm>
            <a:off x="273001" y="366467"/>
            <a:ext cx="8263350" cy="804066"/>
          </a:xfrm>
        </p:spPr>
        <p:txBody>
          <a:bodyPr/>
          <a:lstStyle/>
          <a:p>
            <a:pPr>
              <a:defRPr/>
            </a:pPr>
            <a:r>
              <a:rPr sz="2800" dirty="0"/>
              <a:t>O</a:t>
            </a:r>
            <a:r>
              <a:rPr lang="en-US" sz="2800" dirty="0"/>
              <a:t>p</a:t>
            </a:r>
            <a:r>
              <a:rPr sz="2800" dirty="0"/>
              <a:t>eration mod</a:t>
            </a:r>
            <a:r>
              <a:rPr lang="en-US" sz="2800" dirty="0"/>
              <a:t>es for RF</a:t>
            </a:r>
            <a:endParaRPr sz="2800" dirty="0"/>
          </a:p>
        </p:txBody>
      </p:sp>
      <p:sp>
        <p:nvSpPr>
          <p:cNvPr id="1427130624" name="Slide Number Placeholder 12"/>
          <p:cNvSpPr>
            <a:spLocks noGrp="1"/>
          </p:cNvSpPr>
          <p:nvPr>
            <p:ph type="sldNum" sz="quarter" idx="12"/>
          </p:nvPr>
        </p:nvSpPr>
        <p:spPr bwMode="auto"/>
        <p:txBody>
          <a:bodyPr/>
          <a:lstStyle/>
          <a:p>
            <a:pPr>
              <a:defRPr/>
            </a:pPr>
            <a:fld id="{9AB7089A-2C9F-CCAF-8F28-BB4F008C452B}" type="slidenum">
              <a:rPr lang="en-US"/>
              <a:t>57</a:t>
            </a:fld>
            <a:endParaRPr lang="en-US"/>
          </a:p>
        </p:txBody>
      </p:sp>
      <p:pic>
        <p:nvPicPr>
          <p:cNvPr id="725368505" name="Picture 8" descr="A graph of a graph with red and blue lines&#10;&#10;AI-generated content may be incorrect."/>
          <p:cNvPicPr>
            <a:picLocks noChangeAspect="1"/>
          </p:cNvPicPr>
          <p:nvPr/>
        </p:nvPicPr>
        <p:blipFill>
          <a:blip r:embed="rId3"/>
          <a:stretch/>
        </p:blipFill>
        <p:spPr bwMode="auto">
          <a:xfrm>
            <a:off x="5094211" y="1136917"/>
            <a:ext cx="3921263" cy="3199267"/>
          </a:xfrm>
          <a:prstGeom prst="rect">
            <a:avLst/>
          </a:prstGeom>
        </p:spPr>
      </p:pic>
      <p:sp>
        <p:nvSpPr>
          <p:cNvPr id="1654364272" name="Arrow: Down 472326357"/>
          <p:cNvSpPr/>
          <p:nvPr/>
        </p:nvSpPr>
        <p:spPr bwMode="auto">
          <a:xfrm>
            <a:off x="1206477" y="4375000"/>
            <a:ext cx="203106" cy="259136"/>
          </a:xfrm>
          <a:prstGeom prst="downArrow">
            <a:avLst>
              <a:gd name="adj1" fmla="val 50000"/>
              <a:gd name="adj2" fmla="val 50000"/>
            </a:avLst>
          </a:prstGeom>
          <a:solidFill>
            <a:schemeClr val="accent1"/>
          </a:solidFill>
          <a:ln w="12700" cap="flat" cmpd="sng" algn="ctr">
            <a:solidFill>
              <a:schemeClr val="accent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013"/>
          </a:p>
        </p:txBody>
      </p:sp>
      <p:sp>
        <p:nvSpPr>
          <p:cNvPr id="23726409" name="Arrow: Down 1631615267"/>
          <p:cNvSpPr/>
          <p:nvPr/>
        </p:nvSpPr>
        <p:spPr bwMode="auto">
          <a:xfrm>
            <a:off x="3540621" y="4403444"/>
            <a:ext cx="203105" cy="259135"/>
          </a:xfrm>
          <a:prstGeom prst="downArrow">
            <a:avLst>
              <a:gd name="adj1" fmla="val 50000"/>
              <a:gd name="adj2" fmla="val 50000"/>
            </a:avLst>
          </a:prstGeom>
          <a:solidFill>
            <a:srgbClr val="C00000"/>
          </a:solidFill>
          <a:ln w="12700" cap="flat" cmpd="sng" algn="ctr">
            <a:solidFill>
              <a:srgbClr val="C0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013"/>
          </a:p>
        </p:txBody>
      </p:sp>
      <p:sp>
        <p:nvSpPr>
          <p:cNvPr id="2053623213" name="TextBox 1099971184"/>
          <p:cNvSpPr txBox="1"/>
          <p:nvPr/>
        </p:nvSpPr>
        <p:spPr bwMode="auto">
          <a:xfrm>
            <a:off x="6479118" y="3361764"/>
            <a:ext cx="138564" cy="218586"/>
          </a:xfrm>
          <a:prstGeom prst="rect">
            <a:avLst/>
          </a:prstGeom>
          <a:noFill/>
        </p:spPr>
        <p:txBody>
          <a:bodyPr vertOverflow="overflow" horzOverflow="overflow" vert="horz" wrap="none" lIns="68580" tIns="34290" rIns="68580" bIns="34290" numCol="1" spcCol="0" rtlCol="0" fromWordArt="0" anchor="t" anchorCtr="0" forceAA="0" compatLnSpc="0">
            <a:spAutoFit/>
          </a:bodyPr>
          <a:lstStyle/>
          <a:p>
            <a:pPr>
              <a:defRPr/>
            </a:pPr>
            <a:endParaRPr sz="1013"/>
          </a:p>
        </p:txBody>
      </p:sp>
      <p:sp>
        <p:nvSpPr>
          <p:cNvPr id="272066725" name="TextBox 325665544"/>
          <p:cNvSpPr txBox="1"/>
          <p:nvPr/>
        </p:nvSpPr>
        <p:spPr bwMode="auto">
          <a:xfrm>
            <a:off x="6163952" y="3410059"/>
            <a:ext cx="138564" cy="218586"/>
          </a:xfrm>
          <a:prstGeom prst="rect">
            <a:avLst/>
          </a:prstGeom>
          <a:noFill/>
        </p:spPr>
        <p:txBody>
          <a:bodyPr vertOverflow="overflow" horzOverflow="overflow" vert="horz" wrap="none" lIns="68580" tIns="34290" rIns="68580" bIns="34290" numCol="1" spcCol="0" rtlCol="0" fromWordArt="0" anchor="t" anchorCtr="0" forceAA="0" compatLnSpc="0">
            <a:spAutoFit/>
          </a:bodyPr>
          <a:lstStyle/>
          <a:p>
            <a:pPr>
              <a:defRPr/>
            </a:pPr>
            <a:endParaRPr sz="1013"/>
          </a:p>
        </p:txBody>
      </p:sp>
      <p:sp>
        <p:nvSpPr>
          <p:cNvPr id="1733580268" name="Arrow: Down 1156290399"/>
          <p:cNvSpPr/>
          <p:nvPr/>
        </p:nvSpPr>
        <p:spPr bwMode="auto">
          <a:xfrm>
            <a:off x="1205493" y="3008193"/>
            <a:ext cx="203105" cy="259135"/>
          </a:xfrm>
          <a:prstGeom prst="downArrow">
            <a:avLst>
              <a:gd name="adj1" fmla="val 50000"/>
              <a:gd name="adj2" fmla="val 50000"/>
            </a:avLst>
          </a:prstGeom>
          <a:solidFill>
            <a:schemeClr val="accent1"/>
          </a:solidFill>
          <a:ln w="12700" cap="flat" cmpd="sng" algn="ctr">
            <a:solidFill>
              <a:schemeClr val="accent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013" dirty="0"/>
          </a:p>
        </p:txBody>
      </p:sp>
      <p:sp>
        <p:nvSpPr>
          <p:cNvPr id="226367161" name="Arrow: Down 832067845"/>
          <p:cNvSpPr/>
          <p:nvPr/>
        </p:nvSpPr>
        <p:spPr bwMode="auto">
          <a:xfrm>
            <a:off x="3540620" y="3008194"/>
            <a:ext cx="203105" cy="259135"/>
          </a:xfrm>
          <a:prstGeom prst="downArrow">
            <a:avLst>
              <a:gd name="adj1" fmla="val 50000"/>
              <a:gd name="adj2" fmla="val 50000"/>
            </a:avLst>
          </a:prstGeom>
          <a:solidFill>
            <a:srgbClr val="C00000"/>
          </a:solidFill>
          <a:ln w="12700" cap="flat" cmpd="sng" algn="ctr">
            <a:solidFill>
              <a:srgbClr val="C0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013"/>
          </a:p>
        </p:txBody>
      </p:sp>
    </p:spTree>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536850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543642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72640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36232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20667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8483005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3821558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3358026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6367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11797E5-7926-D23E-DD4A-5890D21898C9}"/>
              </a:ext>
            </a:extLst>
          </p:cNvPr>
          <p:cNvPicPr>
            <a:picLocks noChangeAspect="1"/>
          </p:cNvPicPr>
          <p:nvPr/>
        </p:nvPicPr>
        <p:blipFill>
          <a:blip r:embed="rId2"/>
          <a:stretch>
            <a:fillRect/>
          </a:stretch>
        </p:blipFill>
        <p:spPr>
          <a:xfrm>
            <a:off x="329786" y="520189"/>
            <a:ext cx="5609211" cy="2671237"/>
          </a:xfrm>
          <a:prstGeom prst="rect">
            <a:avLst/>
          </a:prstGeom>
        </p:spPr>
      </p:pic>
      <p:pic>
        <p:nvPicPr>
          <p:cNvPr id="26" name="Picture 25">
            <a:extLst>
              <a:ext uri="{FF2B5EF4-FFF2-40B4-BE49-F238E27FC236}">
                <a16:creationId xmlns:a16="http://schemas.microsoft.com/office/drawing/2014/main" id="{91524BE8-943C-687F-E878-CDF1286DF450}"/>
              </a:ext>
            </a:extLst>
          </p:cNvPr>
          <p:cNvPicPr>
            <a:picLocks noChangeAspect="1"/>
          </p:cNvPicPr>
          <p:nvPr/>
        </p:nvPicPr>
        <p:blipFill>
          <a:blip r:embed="rId3"/>
          <a:srcRect b="5007"/>
          <a:stretch>
            <a:fillRect/>
          </a:stretch>
        </p:blipFill>
        <p:spPr>
          <a:xfrm>
            <a:off x="763767" y="3382482"/>
            <a:ext cx="1740516" cy="1751830"/>
          </a:xfrm>
          <a:prstGeom prst="rect">
            <a:avLst/>
          </a:prstGeom>
        </p:spPr>
      </p:pic>
      <p:sp>
        <p:nvSpPr>
          <p:cNvPr id="2" name="Slide Number Placeholder 1">
            <a:extLst>
              <a:ext uri="{FF2B5EF4-FFF2-40B4-BE49-F238E27FC236}">
                <a16:creationId xmlns:a16="http://schemas.microsoft.com/office/drawing/2014/main" id="{40CC0637-486E-A1E1-7A81-998E26AC76A9}"/>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GB" sz="563" b="0" i="0" u="none" strike="noStrike" kern="1200" cap="none" spc="0" normalizeH="0" baseline="0" noProof="0" smtClean="0">
                <a:ln>
                  <a:noFill/>
                </a:ln>
                <a:solidFill>
                  <a:srgbClr val="0F124A"/>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58</a:t>
            </a:fld>
            <a:endParaRPr kumimoji="0" lang="en-GB" sz="563" b="0" i="0" u="none" strike="noStrike" kern="1200" cap="none" spc="0" normalizeH="0" baseline="0" noProof="0">
              <a:ln>
                <a:noFill/>
              </a:ln>
              <a:solidFill>
                <a:srgbClr val="0F124A"/>
              </a:solidFill>
              <a:effectLst/>
              <a:uLnTx/>
              <a:uFillTx/>
              <a:latin typeface="Arial"/>
              <a:ea typeface="+mn-ea"/>
              <a:cs typeface="+mn-cs"/>
            </a:endParaRPr>
          </a:p>
        </p:txBody>
      </p:sp>
      <p:sp>
        <p:nvSpPr>
          <p:cNvPr id="7" name="Titel 4">
            <a:extLst>
              <a:ext uri="{FF2B5EF4-FFF2-40B4-BE49-F238E27FC236}">
                <a16:creationId xmlns:a16="http://schemas.microsoft.com/office/drawing/2014/main" id="{CC5A16E5-A28B-EEA8-753B-E84874D81576}"/>
              </a:ext>
            </a:extLst>
          </p:cNvPr>
          <p:cNvSpPr>
            <a:spLocks noGrp="1"/>
          </p:cNvSpPr>
          <p:nvPr>
            <p:ph type="title"/>
          </p:nvPr>
        </p:nvSpPr>
        <p:spPr>
          <a:xfrm>
            <a:off x="53340" y="286749"/>
            <a:ext cx="9121140" cy="402033"/>
          </a:xfrm>
        </p:spPr>
        <p:txBody>
          <a:bodyPr/>
          <a:lstStyle/>
          <a:p>
            <a:r>
              <a:rPr lang="en-US" sz="2400" dirty="0"/>
              <a:t>examples of other FCC-ee optics and beam dynamics activities</a:t>
            </a:r>
          </a:p>
        </p:txBody>
      </p:sp>
      <p:sp>
        <p:nvSpPr>
          <p:cNvPr id="12" name="Rectangle 11">
            <a:extLst>
              <a:ext uri="{FF2B5EF4-FFF2-40B4-BE49-F238E27FC236}">
                <a16:creationId xmlns:a16="http://schemas.microsoft.com/office/drawing/2014/main" id="{D277F243-A4DB-9A56-FC38-B9F617108386}"/>
              </a:ext>
            </a:extLst>
          </p:cNvPr>
          <p:cNvSpPr/>
          <p:nvPr/>
        </p:nvSpPr>
        <p:spPr>
          <a:xfrm flipH="1">
            <a:off x="196962" y="753041"/>
            <a:ext cx="1465895" cy="430887"/>
          </a:xfrm>
          <a:prstGeom prst="rect">
            <a:avLst/>
          </a:prstGeom>
        </p:spPr>
        <p:txBody>
          <a:bodyPr vert="horz" lIns="34290" tIns="17145" rIns="34290" bIns="17145" rtlCol="0"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spin tracking</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 </a:t>
            </a:r>
          </a:p>
        </p:txBody>
      </p:sp>
      <p:sp>
        <p:nvSpPr>
          <p:cNvPr id="18" name="TextBox 17">
            <a:extLst>
              <a:ext uri="{FF2B5EF4-FFF2-40B4-BE49-F238E27FC236}">
                <a16:creationId xmlns:a16="http://schemas.microsoft.com/office/drawing/2014/main" id="{E5EECF17-6DD4-9827-4AA5-3667C88DA1A5}"/>
              </a:ext>
            </a:extLst>
          </p:cNvPr>
          <p:cNvSpPr txBox="1"/>
          <p:nvPr/>
        </p:nvSpPr>
        <p:spPr>
          <a:xfrm>
            <a:off x="165203" y="3013150"/>
            <a:ext cx="5303666" cy="369332"/>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F124A"/>
                </a:solidFill>
                <a:effectLst/>
                <a:uLnTx/>
                <a:uFillTx/>
                <a:latin typeface="Arial"/>
                <a:ea typeface="+mn-ea"/>
                <a:cs typeface="+mn-cs"/>
              </a:rPr>
              <a:t>benchmarking case of LEP1 with orbit bumps to compensate precession in the experimental solenoids; good agreement with classical SLIM simulations</a:t>
            </a:r>
          </a:p>
        </p:txBody>
      </p:sp>
      <p:pic>
        <p:nvPicPr>
          <p:cNvPr id="19" name="Picture 18">
            <a:extLst>
              <a:ext uri="{FF2B5EF4-FFF2-40B4-BE49-F238E27FC236}">
                <a16:creationId xmlns:a16="http://schemas.microsoft.com/office/drawing/2014/main" id="{2F1B12AD-F3EA-9EBE-7D5D-0C7F061D2FC5}"/>
              </a:ext>
            </a:extLst>
          </p:cNvPr>
          <p:cNvPicPr>
            <a:picLocks noChangeAspect="1"/>
          </p:cNvPicPr>
          <p:nvPr/>
        </p:nvPicPr>
        <p:blipFill>
          <a:blip r:embed="rId4"/>
          <a:stretch>
            <a:fillRect/>
          </a:stretch>
        </p:blipFill>
        <p:spPr>
          <a:xfrm>
            <a:off x="6041807" y="1305304"/>
            <a:ext cx="2923554" cy="2148581"/>
          </a:xfrm>
          <a:prstGeom prst="rect">
            <a:avLst/>
          </a:prstGeom>
        </p:spPr>
      </p:pic>
      <p:sp>
        <p:nvSpPr>
          <p:cNvPr id="20" name="TextBox 19">
            <a:extLst>
              <a:ext uri="{FF2B5EF4-FFF2-40B4-BE49-F238E27FC236}">
                <a16:creationId xmlns:a16="http://schemas.microsoft.com/office/drawing/2014/main" id="{85071C6A-535F-7232-52C9-08EFBF9CF3D3}"/>
              </a:ext>
            </a:extLst>
          </p:cNvPr>
          <p:cNvSpPr txBox="1"/>
          <p:nvPr/>
        </p:nvSpPr>
        <p:spPr>
          <a:xfrm>
            <a:off x="6215443" y="751689"/>
            <a:ext cx="2875217" cy="592470"/>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beam-beam interaction &amp; </a:t>
            </a:r>
            <a:r>
              <a:rPr kumimoji="0" lang="en-GB" sz="1100" b="1" i="0" u="none" strike="noStrike" kern="1200" cap="none" spc="0" normalizeH="0" baseline="0" noProof="0" dirty="0" err="1">
                <a:ln>
                  <a:noFill/>
                </a:ln>
                <a:solidFill>
                  <a:srgbClr val="0F124A"/>
                </a:solidFill>
                <a:effectLst/>
                <a:uLnTx/>
                <a:uFillTx/>
                <a:latin typeface="Arial"/>
                <a:ea typeface="+mn-ea"/>
                <a:cs typeface="+mn-cs"/>
              </a:rPr>
              <a:t>sextupole</a:t>
            </a:r>
            <a:r>
              <a:rPr kumimoji="0" lang="en-GB" sz="1100" b="1" i="0" u="none" strike="noStrike" kern="1200" cap="none" spc="0" normalizeH="0" baseline="0" noProof="0" dirty="0">
                <a:ln>
                  <a:noFill/>
                </a:ln>
                <a:solidFill>
                  <a:srgbClr val="0F124A"/>
                </a:solidFill>
                <a:effectLst/>
                <a:uLnTx/>
                <a:uFillTx/>
                <a:latin typeface="Arial"/>
                <a:ea typeface="+mn-ea"/>
                <a:cs typeface="+mn-cs"/>
              </a:rPr>
              <a:t> alignment </a:t>
            </a:r>
            <a:r>
              <a:rPr kumimoji="0" lang="en-GB" sz="1050" b="0" i="0" u="none" strike="noStrike" kern="1200" cap="none" spc="0" normalizeH="0" baseline="0" noProof="0" dirty="0">
                <a:ln>
                  <a:noFill/>
                </a:ln>
                <a:solidFill>
                  <a:srgbClr val="0F124A"/>
                </a:solidFill>
                <a:effectLst/>
                <a:uLnTx/>
                <a:uFillTx/>
                <a:latin typeface="Arial"/>
                <a:ea typeface="+mn-ea"/>
                <a:cs typeface="+mn-cs"/>
              </a:rPr>
              <a:t>→ dynamic aperture and beam lifetime - correlation</a:t>
            </a:r>
          </a:p>
        </p:txBody>
      </p:sp>
      <p:sp>
        <p:nvSpPr>
          <p:cNvPr id="24" name="TextBox 23">
            <a:extLst>
              <a:ext uri="{FF2B5EF4-FFF2-40B4-BE49-F238E27FC236}">
                <a16:creationId xmlns:a16="http://schemas.microsoft.com/office/drawing/2014/main" id="{8F5B7902-4938-DE68-0161-3373AE32120F}"/>
              </a:ext>
            </a:extLst>
          </p:cNvPr>
          <p:cNvSpPr txBox="1"/>
          <p:nvPr/>
        </p:nvSpPr>
        <p:spPr>
          <a:xfrm>
            <a:off x="-185909" y="3547797"/>
            <a:ext cx="1031390" cy="938719"/>
          </a:xfrm>
          <a:prstGeom prst="rect">
            <a:avLst/>
          </a:prstGeom>
          <a:noFill/>
        </p:spPr>
        <p:txBody>
          <a:bodyPr wrap="square">
            <a:spAutoFit/>
          </a:bodyPr>
          <a:lstStyle/>
          <a:p>
            <a:pPr marL="0" marR="0" lvl="0" indent="0" algn="r" defTabSz="1828800" rtl="0" eaLnBrk="1" fontAlgn="auto" latinLnBrk="0" hangingPunct="1">
              <a:lnSpc>
                <a:spcPct val="100000"/>
              </a:lnSpc>
              <a:spcBef>
                <a:spcPts val="0"/>
              </a:spcBef>
              <a:spcAft>
                <a:spcPts val="0"/>
              </a:spcAft>
              <a:buClrTx/>
              <a:buSzTx/>
              <a:buFontTx/>
              <a:buNone/>
              <a:tabLst/>
              <a:defRPr/>
            </a:pPr>
            <a:r>
              <a:rPr lang="en-GB" sz="1100" b="1" dirty="0">
                <a:solidFill>
                  <a:srgbClr val="0F124A"/>
                </a:solidFill>
                <a:latin typeface="Arial"/>
              </a:rPr>
              <a:t>t</a:t>
            </a:r>
            <a:r>
              <a:rPr kumimoji="0" lang="en-GB" sz="1100" b="1" i="0" u="none" strike="noStrike" kern="1200" cap="none" spc="0" normalizeH="0" baseline="0" noProof="0" dirty="0">
                <a:ln>
                  <a:noFill/>
                </a:ln>
                <a:solidFill>
                  <a:srgbClr val="0F124A"/>
                </a:solidFill>
                <a:effectLst/>
                <a:uLnTx/>
                <a:uFillTx/>
                <a:latin typeface="Arial"/>
                <a:ea typeface="+mn-ea"/>
                <a:cs typeface="+mn-cs"/>
              </a:rPr>
              <a:t>op-up</a:t>
            </a:r>
          </a:p>
          <a:p>
            <a:pPr marL="0" marR="0" lvl="0" indent="0" algn="r"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on-axis &amp; </a:t>
            </a:r>
            <a:r>
              <a:rPr lang="en-GB" sz="1100" b="1" dirty="0">
                <a:solidFill>
                  <a:srgbClr val="0F124A"/>
                </a:solidFill>
                <a:latin typeface="Arial"/>
              </a:rPr>
              <a:t>off-axis </a:t>
            </a:r>
          </a:p>
          <a:p>
            <a:pPr marL="0" marR="0" lvl="0" indent="0" algn="r"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injection studies</a:t>
            </a:r>
          </a:p>
        </p:txBody>
      </p:sp>
      <p:pic>
        <p:nvPicPr>
          <p:cNvPr id="27" name="Picture 26">
            <a:extLst>
              <a:ext uri="{FF2B5EF4-FFF2-40B4-BE49-F238E27FC236}">
                <a16:creationId xmlns:a16="http://schemas.microsoft.com/office/drawing/2014/main" id="{80A8A740-1A79-70FE-CA5E-ED8353DA5432}"/>
              </a:ext>
            </a:extLst>
          </p:cNvPr>
          <p:cNvPicPr>
            <a:picLocks noChangeAspect="1"/>
          </p:cNvPicPr>
          <p:nvPr/>
        </p:nvPicPr>
        <p:blipFill>
          <a:blip r:embed="rId5"/>
          <a:stretch>
            <a:fillRect/>
          </a:stretch>
        </p:blipFill>
        <p:spPr>
          <a:xfrm>
            <a:off x="6567214" y="3513966"/>
            <a:ext cx="2731595" cy="1474771"/>
          </a:xfrm>
          <a:prstGeom prst="rect">
            <a:avLst/>
          </a:prstGeom>
        </p:spPr>
      </p:pic>
      <p:sp>
        <p:nvSpPr>
          <p:cNvPr id="28" name="TextBox 27">
            <a:extLst>
              <a:ext uri="{FF2B5EF4-FFF2-40B4-BE49-F238E27FC236}">
                <a16:creationId xmlns:a16="http://schemas.microsoft.com/office/drawing/2014/main" id="{A7417B75-E73B-6715-63A0-B091FA2DFAFA}"/>
              </a:ext>
            </a:extLst>
          </p:cNvPr>
          <p:cNvSpPr txBox="1"/>
          <p:nvPr/>
        </p:nvSpPr>
        <p:spPr>
          <a:xfrm>
            <a:off x="5628600" y="3538609"/>
            <a:ext cx="826415" cy="769441"/>
          </a:xfrm>
          <a:prstGeom prst="rect">
            <a:avLst/>
          </a:prstGeom>
          <a:noFill/>
        </p:spPr>
        <p:txBody>
          <a:bodyPr wrap="square">
            <a:spAutoFit/>
          </a:bodyPr>
          <a:lstStyle/>
          <a:p>
            <a:pPr marL="0" marR="0" lvl="0" indent="0" algn="r"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cavity trip in RPO scheme</a:t>
            </a:r>
          </a:p>
        </p:txBody>
      </p:sp>
      <p:sp>
        <p:nvSpPr>
          <p:cNvPr id="3" name="TextBox 2">
            <a:extLst>
              <a:ext uri="{FF2B5EF4-FFF2-40B4-BE49-F238E27FC236}">
                <a16:creationId xmlns:a16="http://schemas.microsoft.com/office/drawing/2014/main" id="{EBD5A700-EA53-7538-6C99-1C0BBEBF1D6E}"/>
              </a:ext>
            </a:extLst>
          </p:cNvPr>
          <p:cNvSpPr txBox="1"/>
          <p:nvPr/>
        </p:nvSpPr>
        <p:spPr>
          <a:xfrm>
            <a:off x="1327742" y="682625"/>
            <a:ext cx="3390124" cy="276999"/>
          </a:xfrm>
          <a:prstGeom prst="rect">
            <a:avLst/>
          </a:prstGeom>
          <a:noFill/>
        </p:spPr>
        <p:txBody>
          <a:bodyPr wrap="square" rtlCol="0">
            <a:spAutoFit/>
          </a:bodyPr>
          <a:lstStyle/>
          <a:p>
            <a:pPr algn="l"/>
            <a:r>
              <a:rPr lang="en-US" sz="1200" dirty="0"/>
              <a:t>collaboration with BNL EIC project</a:t>
            </a:r>
            <a:endParaRPr lang="en-GB" sz="1200" dirty="0"/>
          </a:p>
        </p:txBody>
      </p:sp>
      <p:pic>
        <p:nvPicPr>
          <p:cNvPr id="4" name="Picture 3">
            <a:extLst>
              <a:ext uri="{FF2B5EF4-FFF2-40B4-BE49-F238E27FC236}">
                <a16:creationId xmlns:a16="http://schemas.microsoft.com/office/drawing/2014/main" id="{174489F2-C605-10F3-08C7-A1FDFB1549E1}"/>
              </a:ext>
            </a:extLst>
          </p:cNvPr>
          <p:cNvPicPr>
            <a:picLocks noChangeAspect="1"/>
          </p:cNvPicPr>
          <p:nvPr/>
        </p:nvPicPr>
        <p:blipFill>
          <a:blip r:embed="rId6"/>
          <a:stretch>
            <a:fillRect/>
          </a:stretch>
        </p:blipFill>
        <p:spPr>
          <a:xfrm>
            <a:off x="4755634" y="719604"/>
            <a:ext cx="1166154" cy="292274"/>
          </a:xfrm>
          <a:prstGeom prst="rect">
            <a:avLst/>
          </a:prstGeom>
          <a:solidFill>
            <a:schemeClr val="bg1"/>
          </a:solidFill>
        </p:spPr>
      </p:pic>
      <p:pic>
        <p:nvPicPr>
          <p:cNvPr id="5" name="Picture 4">
            <a:extLst>
              <a:ext uri="{FF2B5EF4-FFF2-40B4-BE49-F238E27FC236}">
                <a16:creationId xmlns:a16="http://schemas.microsoft.com/office/drawing/2014/main" id="{E6614CD7-DC2D-2014-A11B-4DF7EED9DBDB}"/>
              </a:ext>
            </a:extLst>
          </p:cNvPr>
          <p:cNvPicPr>
            <a:picLocks noChangeAspect="1"/>
          </p:cNvPicPr>
          <p:nvPr/>
        </p:nvPicPr>
        <p:blipFill>
          <a:blip r:embed="rId7"/>
          <a:srcRect t="18264"/>
          <a:stretch>
            <a:fillRect/>
          </a:stretch>
        </p:blipFill>
        <p:spPr>
          <a:xfrm>
            <a:off x="3102847" y="3538609"/>
            <a:ext cx="2413554" cy="1595703"/>
          </a:xfrm>
          <a:prstGeom prst="rect">
            <a:avLst/>
          </a:prstGeom>
        </p:spPr>
      </p:pic>
      <p:sp>
        <p:nvSpPr>
          <p:cNvPr id="6" name="TextBox 5">
            <a:extLst>
              <a:ext uri="{FF2B5EF4-FFF2-40B4-BE49-F238E27FC236}">
                <a16:creationId xmlns:a16="http://schemas.microsoft.com/office/drawing/2014/main" id="{F362BDE7-B836-CEEE-05A3-C020FE15F75F}"/>
              </a:ext>
            </a:extLst>
          </p:cNvPr>
          <p:cNvSpPr txBox="1"/>
          <p:nvPr/>
        </p:nvSpPr>
        <p:spPr>
          <a:xfrm>
            <a:off x="2103001" y="3575705"/>
            <a:ext cx="1031390" cy="769441"/>
          </a:xfrm>
          <a:prstGeom prst="rect">
            <a:avLst/>
          </a:prstGeom>
          <a:noFill/>
        </p:spPr>
        <p:txBody>
          <a:bodyPr wrap="square">
            <a:spAutoFit/>
          </a:bodyPr>
          <a:lstStyle/>
          <a:p>
            <a:pPr marL="0" marR="0" lvl="0" indent="0" algn="r" defTabSz="1828800" rtl="0" eaLnBrk="1" fontAlgn="auto" latinLnBrk="0" hangingPunct="1">
              <a:lnSpc>
                <a:spcPct val="100000"/>
              </a:lnSpc>
              <a:spcBef>
                <a:spcPts val="0"/>
              </a:spcBef>
              <a:spcAft>
                <a:spcPts val="0"/>
              </a:spcAft>
              <a:buClrTx/>
              <a:buSzTx/>
              <a:buFontTx/>
              <a:buNone/>
              <a:tabLst/>
              <a:defRPr/>
            </a:pPr>
            <a:r>
              <a:rPr lang="en-GB" sz="1100" b="1" dirty="0">
                <a:solidFill>
                  <a:srgbClr val="0F124A"/>
                </a:solidFill>
                <a:latin typeface="Arial"/>
              </a:rPr>
              <a:t>top-up h</a:t>
            </a:r>
            <a:r>
              <a:rPr kumimoji="0" lang="en-GB" sz="1100" b="1" i="0" u="none" strike="noStrike" kern="1200" cap="none" spc="0" normalizeH="0" baseline="0" noProof="0" dirty="0" err="1">
                <a:ln>
                  <a:noFill/>
                </a:ln>
                <a:solidFill>
                  <a:srgbClr val="0F124A"/>
                </a:solidFill>
                <a:effectLst/>
                <a:uLnTx/>
                <a:uFillTx/>
                <a:latin typeface="Arial"/>
                <a:ea typeface="+mn-ea"/>
                <a:cs typeface="+mn-cs"/>
              </a:rPr>
              <a:t>ybrid</a:t>
            </a:r>
            <a:r>
              <a:rPr kumimoji="0" lang="en-GB" sz="1100" b="1" i="0" u="none" strike="noStrike" kern="1200" cap="none" spc="0" normalizeH="0" baseline="0" noProof="0" dirty="0">
                <a:ln>
                  <a:noFill/>
                </a:ln>
                <a:solidFill>
                  <a:srgbClr val="0F124A"/>
                </a:solidFill>
                <a:effectLst/>
                <a:uLnTx/>
                <a:uFillTx/>
                <a:latin typeface="Arial"/>
                <a:ea typeface="+mn-ea"/>
                <a:cs typeface="+mn-cs"/>
              </a:rPr>
              <a:t> </a:t>
            </a:r>
            <a:r>
              <a:rPr lang="en-GB" sz="1100" b="1" dirty="0">
                <a:solidFill>
                  <a:srgbClr val="0F124A"/>
                </a:solidFill>
                <a:latin typeface="Arial"/>
              </a:rPr>
              <a:t> </a:t>
            </a:r>
          </a:p>
          <a:p>
            <a:pPr marL="0" marR="0" lvl="0" indent="0" algn="r"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F124A"/>
                </a:solidFill>
                <a:effectLst/>
                <a:uLnTx/>
                <a:uFillTx/>
                <a:latin typeface="Arial"/>
                <a:ea typeface="+mn-ea"/>
                <a:cs typeface="+mn-cs"/>
              </a:rPr>
              <a:t>injection studies</a:t>
            </a:r>
          </a:p>
        </p:txBody>
      </p:sp>
      <p:sp>
        <p:nvSpPr>
          <p:cNvPr id="13" name="TextBox 12">
            <a:extLst>
              <a:ext uri="{FF2B5EF4-FFF2-40B4-BE49-F238E27FC236}">
                <a16:creationId xmlns:a16="http://schemas.microsoft.com/office/drawing/2014/main" id="{3208FB59-9C0C-266F-07B7-7F08592599B6}"/>
              </a:ext>
            </a:extLst>
          </p:cNvPr>
          <p:cNvSpPr txBox="1"/>
          <p:nvPr/>
        </p:nvSpPr>
        <p:spPr>
          <a:xfrm>
            <a:off x="3217374" y="2804458"/>
            <a:ext cx="1451038"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H. Kiel, J. Wenninger</a:t>
            </a:r>
            <a:endParaRPr lang="en-GB" sz="1050" dirty="0">
              <a:solidFill>
                <a:srgbClr val="0F124A"/>
              </a:solidFill>
              <a:latin typeface="Arial"/>
            </a:endParaRPr>
          </a:p>
        </p:txBody>
      </p:sp>
      <p:sp>
        <p:nvSpPr>
          <p:cNvPr id="15" name="TextBox 14">
            <a:extLst>
              <a:ext uri="{FF2B5EF4-FFF2-40B4-BE49-F238E27FC236}">
                <a16:creationId xmlns:a16="http://schemas.microsoft.com/office/drawing/2014/main" id="{751DA88D-C4B2-8977-8C58-C7DE08BCE415}"/>
              </a:ext>
            </a:extLst>
          </p:cNvPr>
          <p:cNvSpPr txBox="1"/>
          <p:nvPr/>
        </p:nvSpPr>
        <p:spPr>
          <a:xfrm>
            <a:off x="7439001" y="2937510"/>
            <a:ext cx="1468672"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L. Van Riesen-Haupt</a:t>
            </a:r>
            <a:endParaRPr lang="en-GB" sz="1050" dirty="0">
              <a:solidFill>
                <a:srgbClr val="0F124A"/>
              </a:solidFill>
              <a:latin typeface="Arial"/>
            </a:endParaRPr>
          </a:p>
        </p:txBody>
      </p:sp>
      <p:sp>
        <p:nvSpPr>
          <p:cNvPr id="16" name="TextBox 15">
            <a:extLst>
              <a:ext uri="{FF2B5EF4-FFF2-40B4-BE49-F238E27FC236}">
                <a16:creationId xmlns:a16="http://schemas.microsoft.com/office/drawing/2014/main" id="{B9D84015-84C6-E0CA-95E5-58CC52C4489D}"/>
              </a:ext>
            </a:extLst>
          </p:cNvPr>
          <p:cNvSpPr txBox="1"/>
          <p:nvPr/>
        </p:nvSpPr>
        <p:spPr>
          <a:xfrm>
            <a:off x="8543591" y="4889584"/>
            <a:ext cx="723275"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I. Karpov</a:t>
            </a:r>
            <a:endParaRPr lang="en-GB" sz="1050" dirty="0">
              <a:solidFill>
                <a:srgbClr val="0F124A"/>
              </a:solidFill>
              <a:latin typeface="Arial"/>
            </a:endParaRPr>
          </a:p>
        </p:txBody>
      </p:sp>
      <p:sp>
        <p:nvSpPr>
          <p:cNvPr id="17" name="TextBox 16">
            <a:extLst>
              <a:ext uri="{FF2B5EF4-FFF2-40B4-BE49-F238E27FC236}">
                <a16:creationId xmlns:a16="http://schemas.microsoft.com/office/drawing/2014/main" id="{1325BBA3-1935-5615-8213-2D8E06AAF391}"/>
              </a:ext>
            </a:extLst>
          </p:cNvPr>
          <p:cNvSpPr txBox="1"/>
          <p:nvPr/>
        </p:nvSpPr>
        <p:spPr>
          <a:xfrm>
            <a:off x="5489905" y="4557231"/>
            <a:ext cx="806631" cy="577081"/>
          </a:xfrm>
          <a:prstGeom prst="rect">
            <a:avLst/>
          </a:prstGeom>
          <a:solidFill>
            <a:srgbClr val="FFFF00"/>
          </a:solidFill>
        </p:spPr>
        <p:txBody>
          <a:bodyPr wrap="none" rtlCol="0">
            <a:spAutoFit/>
          </a:bodyPr>
          <a:lstStyle/>
          <a:p>
            <a:pPr defTabSz="685800"/>
            <a:r>
              <a:rPr lang="en-US" sz="1050" dirty="0">
                <a:solidFill>
                  <a:srgbClr val="0F124A"/>
                </a:solidFill>
                <a:latin typeface="Arial"/>
              </a:rPr>
              <a:t>Y. Dutheil,</a:t>
            </a:r>
          </a:p>
          <a:p>
            <a:pPr defTabSz="685800"/>
            <a:r>
              <a:rPr lang="en-US" sz="1050" dirty="0">
                <a:solidFill>
                  <a:srgbClr val="0F124A"/>
                </a:solidFill>
                <a:latin typeface="Arial"/>
              </a:rPr>
              <a:t>S. Yue,</a:t>
            </a:r>
          </a:p>
          <a:p>
            <a:pPr defTabSz="685800"/>
            <a:r>
              <a:rPr lang="en-US" sz="1050" dirty="0">
                <a:solidFill>
                  <a:srgbClr val="0F124A"/>
                </a:solidFill>
                <a:latin typeface="Arial"/>
              </a:rPr>
              <a:t>T. Mori</a:t>
            </a:r>
            <a:endParaRPr lang="en-GB" sz="1050" dirty="0">
              <a:solidFill>
                <a:srgbClr val="0F124A"/>
              </a:solidFill>
              <a:latin typeface="Arial"/>
            </a:endParaRPr>
          </a:p>
        </p:txBody>
      </p:sp>
    </p:spTree>
    <p:extLst>
      <p:ext uri="{BB962C8B-B14F-4D97-AF65-F5344CB8AC3E}">
        <p14:creationId xmlns:p14="http://schemas.microsoft.com/office/powerpoint/2010/main" val="507488492"/>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034F4-7080-FE6C-6CCB-11F14B7D566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02BA9A40-DDAE-7F9F-7A70-FE914320308A}"/>
              </a:ext>
            </a:extLst>
          </p:cNvPr>
          <p:cNvSpPr>
            <a:spLocks noGrp="1"/>
          </p:cNvSpPr>
          <p:nvPr>
            <p:ph type="title"/>
          </p:nvPr>
        </p:nvSpPr>
        <p:spPr>
          <a:xfrm>
            <a:off x="112144" y="343329"/>
            <a:ext cx="7200734" cy="402033"/>
          </a:xfrm>
        </p:spPr>
        <p:txBody>
          <a:bodyPr/>
          <a:lstStyle/>
          <a:p>
            <a:r>
              <a:rPr lang="en-US" sz="2800" dirty="0">
                <a:latin typeface="Arial" panose="020B0604020202020204" pitchFamily="34" charset="0"/>
                <a:cs typeface="Arial" panose="020B0604020202020204" pitchFamily="34" charset="0"/>
              </a:rPr>
              <a:t>FCC-</a:t>
            </a:r>
            <a:r>
              <a:rPr lang="en-US" sz="2800" dirty="0" err="1">
                <a:latin typeface="Arial" panose="020B0604020202020204" pitchFamily="34" charset="0"/>
                <a:cs typeface="Arial" panose="020B0604020202020204" pitchFamily="34" charset="0"/>
              </a:rPr>
              <a:t>hh</a:t>
            </a:r>
            <a:r>
              <a:rPr lang="en-US" sz="2800" dirty="0">
                <a:latin typeface="Arial" panose="020B0604020202020204" pitchFamily="34" charset="0"/>
                <a:cs typeface="Arial" panose="020B0604020202020204" pitchFamily="34" charset="0"/>
              </a:rPr>
              <a:t>: highest collision energies</a:t>
            </a:r>
            <a:endParaRPr lang="en-US" sz="2800" dirty="0"/>
          </a:p>
        </p:txBody>
      </p:sp>
      <p:sp>
        <p:nvSpPr>
          <p:cNvPr id="3" name="Slide Number Placeholder 2">
            <a:extLst>
              <a:ext uri="{FF2B5EF4-FFF2-40B4-BE49-F238E27FC236}">
                <a16:creationId xmlns:a16="http://schemas.microsoft.com/office/drawing/2014/main" id="{BB9A46A1-8A37-EF36-39C6-58060ED02469}"/>
              </a:ext>
            </a:extLst>
          </p:cNvPr>
          <p:cNvSpPr>
            <a:spLocks noGrp="1"/>
          </p:cNvSpPr>
          <p:nvPr>
            <p:ph type="sldNum" sz="quarter" idx="10"/>
          </p:nvPr>
        </p:nvSpPr>
        <p:spPr/>
        <p:txBody>
          <a:bodyPr/>
          <a:lstStyle/>
          <a:p>
            <a:fld id="{88A1DFE4-5FC5-43BD-BB7E-75EAD82B965F}" type="slidenum">
              <a:rPr lang="en-GB" noProof="0" smtClean="0"/>
              <a:pPr/>
              <a:t>59</a:t>
            </a:fld>
            <a:endParaRPr lang="en-GB" noProof="0"/>
          </a:p>
        </p:txBody>
      </p:sp>
      <p:pic>
        <p:nvPicPr>
          <p:cNvPr id="6" name="Picture 5">
            <a:extLst>
              <a:ext uri="{FF2B5EF4-FFF2-40B4-BE49-F238E27FC236}">
                <a16:creationId xmlns:a16="http://schemas.microsoft.com/office/drawing/2014/main" id="{2555EB2A-6E3D-2F78-36B0-9D74ACD0DFD6}"/>
              </a:ext>
            </a:extLst>
          </p:cNvPr>
          <p:cNvPicPr>
            <a:picLocks noChangeAspect="1"/>
          </p:cNvPicPr>
          <p:nvPr/>
        </p:nvPicPr>
        <p:blipFill rotWithShape="1">
          <a:blip r:embed="rId2">
            <a:extLst>
              <a:ext uri="{28A0092B-C50C-407E-A947-70E740481C1C}">
                <a14:useLocalDpi xmlns:a14="http://schemas.microsoft.com/office/drawing/2010/main" val="0"/>
              </a:ext>
            </a:extLst>
          </a:blip>
          <a:srcRect b="7129"/>
          <a:stretch/>
        </p:blipFill>
        <p:spPr>
          <a:xfrm>
            <a:off x="143508" y="3783063"/>
            <a:ext cx="2005962" cy="1344402"/>
          </a:xfrm>
          <a:prstGeom prst="rect">
            <a:avLst/>
          </a:prstGeom>
        </p:spPr>
      </p:pic>
      <p:sp>
        <p:nvSpPr>
          <p:cNvPr id="7" name="Content Placeholder 1">
            <a:extLst>
              <a:ext uri="{FF2B5EF4-FFF2-40B4-BE49-F238E27FC236}">
                <a16:creationId xmlns:a16="http://schemas.microsoft.com/office/drawing/2014/main" id="{5959A08A-EECC-776E-F1B2-43C6C0BD549D}"/>
              </a:ext>
            </a:extLst>
          </p:cNvPr>
          <p:cNvSpPr txBox="1">
            <a:spLocks/>
          </p:cNvSpPr>
          <p:nvPr/>
        </p:nvSpPr>
        <p:spPr>
          <a:xfrm>
            <a:off x="43351" y="810561"/>
            <a:ext cx="4294721" cy="327606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buClr>
                <a:schemeClr val="tx2"/>
              </a:buClr>
              <a:buFont typeface="Arial" panose="020B0604020202020204" pitchFamily="34" charset="0"/>
              <a:buChar char="•"/>
            </a:pPr>
            <a:r>
              <a:rPr lang="en-US" sz="1650" b="1">
                <a:solidFill>
                  <a:srgbClr val="003399"/>
                </a:solidFill>
              </a:rPr>
              <a:t>order of magnitude performance increase </a:t>
            </a:r>
            <a:r>
              <a:rPr lang="en-US" sz="1650"/>
              <a:t>in both </a:t>
            </a:r>
            <a:r>
              <a:rPr lang="en-US" sz="1650" b="1">
                <a:solidFill>
                  <a:srgbClr val="003399"/>
                </a:solidFill>
              </a:rPr>
              <a:t>energy &amp; luminosity </a:t>
            </a:r>
          </a:p>
          <a:p>
            <a:pPr marL="285750" indent="-285750">
              <a:lnSpc>
                <a:spcPct val="100000"/>
              </a:lnSpc>
              <a:spcBef>
                <a:spcPts val="600"/>
              </a:spcBef>
              <a:buClr>
                <a:schemeClr val="tx2"/>
              </a:buClr>
              <a:buFont typeface="Arial" panose="020B0604020202020204" pitchFamily="34" charset="0"/>
              <a:buChar char="•"/>
            </a:pPr>
            <a:r>
              <a:rPr lang="en-US" sz="1650" b="1">
                <a:solidFill>
                  <a:srgbClr val="003399"/>
                </a:solidFill>
              </a:rPr>
              <a:t>20 ab-1 per experiment collected over 25 years</a:t>
            </a:r>
            <a:r>
              <a:rPr lang="en-US" sz="1650" b="1">
                <a:solidFill>
                  <a:srgbClr val="FF0000"/>
                </a:solidFill>
              </a:rPr>
              <a:t> </a:t>
            </a:r>
            <a:r>
              <a:rPr lang="en-US" sz="1650"/>
              <a:t>of operation (vs 3 ab</a:t>
            </a:r>
            <a:r>
              <a:rPr lang="en-US" sz="1650" baseline="30000"/>
              <a:t>-1</a:t>
            </a:r>
            <a:r>
              <a:rPr lang="en-US" sz="1650"/>
              <a:t> for LHC)</a:t>
            </a:r>
          </a:p>
          <a:p>
            <a:pPr marL="285750" indent="-285750">
              <a:lnSpc>
                <a:spcPct val="100000"/>
              </a:lnSpc>
              <a:spcBef>
                <a:spcPts val="600"/>
              </a:spcBef>
              <a:buClr>
                <a:schemeClr val="tx2"/>
              </a:buClr>
              <a:buFont typeface="Arial" panose="020B0604020202020204" pitchFamily="34" charset="0"/>
              <a:buChar char="•"/>
            </a:pPr>
            <a:r>
              <a:rPr lang="en-US" sz="1650"/>
              <a:t>similar performance increase as from Tevatron to LHC</a:t>
            </a:r>
          </a:p>
          <a:p>
            <a:pPr marL="285750" indent="-285750">
              <a:lnSpc>
                <a:spcPct val="100000"/>
              </a:lnSpc>
              <a:spcBef>
                <a:spcPts val="600"/>
              </a:spcBef>
              <a:buClr>
                <a:schemeClr val="tx2"/>
              </a:buClr>
              <a:buFont typeface="Arial" panose="020B0604020202020204" pitchFamily="34" charset="0"/>
              <a:buChar char="•"/>
            </a:pPr>
            <a:r>
              <a:rPr lang="en-US" sz="1650" b="1">
                <a:solidFill>
                  <a:srgbClr val="003399"/>
                </a:solidFill>
              </a:rPr>
              <a:t>key technology: high-field magnets</a:t>
            </a:r>
            <a:endParaRPr lang="en-US" sz="1650" b="1" dirty="0">
              <a:solidFill>
                <a:srgbClr val="003399"/>
              </a:solidFill>
            </a:endParaRPr>
          </a:p>
        </p:txBody>
      </p:sp>
      <p:sp>
        <p:nvSpPr>
          <p:cNvPr id="8" name="TextBox 7">
            <a:extLst>
              <a:ext uri="{FF2B5EF4-FFF2-40B4-BE49-F238E27FC236}">
                <a16:creationId xmlns:a16="http://schemas.microsoft.com/office/drawing/2014/main" id="{432BBF5F-6FA1-537C-77B0-50571C1CBFA1}"/>
              </a:ext>
            </a:extLst>
          </p:cNvPr>
          <p:cNvSpPr txBox="1"/>
          <p:nvPr/>
        </p:nvSpPr>
        <p:spPr>
          <a:xfrm>
            <a:off x="7782925" y="3713331"/>
            <a:ext cx="1325579" cy="1131079"/>
          </a:xfrm>
          <a:prstGeom prst="rect">
            <a:avLst/>
          </a:prstGeom>
          <a:solidFill>
            <a:schemeClr val="accent4">
              <a:lumMod val="40000"/>
              <a:lumOff val="60000"/>
            </a:schemeClr>
          </a:solidFill>
        </p:spPr>
        <p:txBody>
          <a:bodyPr wrap="square" rtlCol="0">
            <a:spAutoFit/>
          </a:bodyPr>
          <a:lstStyle/>
          <a:p>
            <a:pPr algn="ctr" defTabSz="342900">
              <a:defRPr/>
            </a:pPr>
            <a:r>
              <a:rPr lang="en-US" b="1" dirty="0">
                <a:solidFill>
                  <a:srgbClr val="0C377B"/>
                </a:solidFill>
                <a:latin typeface="Arial"/>
              </a:rPr>
              <a:t>FNAL dipole demonstrator</a:t>
            </a:r>
          </a:p>
          <a:p>
            <a:pPr algn="ctr" defTabSz="342900">
              <a:defRPr/>
            </a:pPr>
            <a:r>
              <a:rPr lang="en-US" b="1" dirty="0">
                <a:solidFill>
                  <a:srgbClr val="0C377B"/>
                </a:solidFill>
                <a:latin typeface="Arial"/>
              </a:rPr>
              <a:t>4-layer </a:t>
            </a:r>
            <a:r>
              <a:rPr lang="en-US" b="1" dirty="0" err="1">
                <a:solidFill>
                  <a:srgbClr val="0C377B"/>
                </a:solidFill>
                <a:latin typeface="Arial"/>
              </a:rPr>
              <a:t>cos</a:t>
            </a:r>
            <a:r>
              <a:rPr lang="en-US" b="1" dirty="0" err="1">
                <a:solidFill>
                  <a:srgbClr val="0C377B"/>
                </a:solidFill>
                <a:latin typeface="Symbol" panose="05050102010706020507" pitchFamily="18" charset="2"/>
              </a:rPr>
              <a:t>J</a:t>
            </a:r>
            <a:r>
              <a:rPr lang="en-US" b="1" dirty="0">
                <a:solidFill>
                  <a:srgbClr val="0C377B"/>
                </a:solidFill>
                <a:latin typeface="Arial"/>
              </a:rPr>
              <a:t> </a:t>
            </a:r>
          </a:p>
          <a:p>
            <a:pPr algn="ctr" defTabSz="342900">
              <a:defRPr/>
            </a:pPr>
            <a:r>
              <a:rPr lang="en-US" b="1" dirty="0">
                <a:solidFill>
                  <a:srgbClr val="0C377B"/>
                </a:solidFill>
                <a:latin typeface="Arial"/>
              </a:rPr>
              <a:t>14.5 T Nb</a:t>
            </a:r>
            <a:r>
              <a:rPr lang="en-US" b="1" baseline="-25000" dirty="0">
                <a:solidFill>
                  <a:srgbClr val="0C377B"/>
                </a:solidFill>
                <a:latin typeface="Arial"/>
              </a:rPr>
              <a:t>3</a:t>
            </a:r>
            <a:r>
              <a:rPr lang="en-US" b="1" dirty="0">
                <a:solidFill>
                  <a:srgbClr val="0C377B"/>
                </a:solidFill>
                <a:latin typeface="Arial"/>
              </a:rPr>
              <a:t>Sn     in 2019</a:t>
            </a:r>
          </a:p>
        </p:txBody>
      </p:sp>
      <p:sp>
        <p:nvSpPr>
          <p:cNvPr id="9" name="TextBox 8">
            <a:extLst>
              <a:ext uri="{FF2B5EF4-FFF2-40B4-BE49-F238E27FC236}">
                <a16:creationId xmlns:a16="http://schemas.microsoft.com/office/drawing/2014/main" id="{4677AD65-0B76-B490-F8E6-69CE0080E228}"/>
              </a:ext>
            </a:extLst>
          </p:cNvPr>
          <p:cNvSpPr txBox="1"/>
          <p:nvPr/>
        </p:nvSpPr>
        <p:spPr>
          <a:xfrm>
            <a:off x="-180528" y="3111810"/>
            <a:ext cx="2250862" cy="738664"/>
          </a:xfrm>
          <a:prstGeom prst="rect">
            <a:avLst/>
          </a:prstGeom>
          <a:noFill/>
        </p:spPr>
        <p:txBody>
          <a:bodyPr wrap="square" rtlCol="0">
            <a:spAutoFit/>
          </a:bodyPr>
          <a:lstStyle/>
          <a:p>
            <a:pPr algn="ctr" defTabSz="342900">
              <a:defRPr/>
            </a:pPr>
            <a:r>
              <a:rPr lang="en-US" sz="1400" b="1" dirty="0">
                <a:solidFill>
                  <a:srgbClr val="0C377B"/>
                </a:solidFill>
                <a:latin typeface="Arial"/>
              </a:rPr>
              <a:t>from </a:t>
            </a:r>
          </a:p>
          <a:p>
            <a:pPr algn="ctr" defTabSz="342900">
              <a:defRPr/>
            </a:pPr>
            <a:r>
              <a:rPr lang="en-US" sz="1400" b="1" dirty="0">
                <a:solidFill>
                  <a:srgbClr val="0C377B"/>
                </a:solidFill>
                <a:latin typeface="Arial"/>
              </a:rPr>
              <a:t>LHC technology </a:t>
            </a:r>
          </a:p>
          <a:p>
            <a:pPr algn="ctr" defTabSz="342900">
              <a:defRPr/>
            </a:pPr>
            <a:r>
              <a:rPr lang="en-US" sz="1400" b="1" dirty="0">
                <a:solidFill>
                  <a:srgbClr val="0C377B"/>
                </a:solidFill>
                <a:latin typeface="Arial"/>
              </a:rPr>
              <a:t>8.3 T </a:t>
            </a:r>
            <a:r>
              <a:rPr lang="en-US" sz="1400" b="1" dirty="0" err="1">
                <a:solidFill>
                  <a:srgbClr val="0C377B"/>
                </a:solidFill>
                <a:latin typeface="Arial"/>
              </a:rPr>
              <a:t>NbTi</a:t>
            </a:r>
            <a:r>
              <a:rPr lang="en-US" sz="1400" b="1" dirty="0">
                <a:solidFill>
                  <a:srgbClr val="0C377B"/>
                </a:solidFill>
                <a:latin typeface="Arial"/>
              </a:rPr>
              <a:t> dipole</a:t>
            </a:r>
            <a:endParaRPr lang="en-US" sz="1400" dirty="0">
              <a:solidFill>
                <a:srgbClr val="0C377B"/>
              </a:solidFill>
              <a:latin typeface="Arial"/>
            </a:endParaRPr>
          </a:p>
        </p:txBody>
      </p:sp>
      <p:sp>
        <p:nvSpPr>
          <p:cNvPr id="11" name="TextBox 10">
            <a:extLst>
              <a:ext uri="{FF2B5EF4-FFF2-40B4-BE49-F238E27FC236}">
                <a16:creationId xmlns:a16="http://schemas.microsoft.com/office/drawing/2014/main" id="{2103DFB2-065F-E125-F8CE-D733F1B9D7AC}"/>
              </a:ext>
            </a:extLst>
          </p:cNvPr>
          <p:cNvSpPr txBox="1"/>
          <p:nvPr/>
        </p:nvSpPr>
        <p:spPr>
          <a:xfrm>
            <a:off x="2756988" y="3119810"/>
            <a:ext cx="1903085" cy="738664"/>
          </a:xfrm>
          <a:prstGeom prst="rect">
            <a:avLst/>
          </a:prstGeom>
          <a:noFill/>
        </p:spPr>
        <p:txBody>
          <a:bodyPr wrap="none" rtlCol="0">
            <a:spAutoFit/>
          </a:bodyPr>
          <a:lstStyle/>
          <a:p>
            <a:pPr algn="ctr" defTabSz="342900">
              <a:defRPr/>
            </a:pPr>
            <a:r>
              <a:rPr lang="en-US" sz="1400" b="1" dirty="0">
                <a:solidFill>
                  <a:srgbClr val="0C377B"/>
                </a:solidFill>
                <a:latin typeface="Arial"/>
              </a:rPr>
              <a:t>via </a:t>
            </a:r>
          </a:p>
          <a:p>
            <a:pPr algn="ctr" defTabSz="342900">
              <a:defRPr/>
            </a:pPr>
            <a:r>
              <a:rPr lang="en-US" sz="1400" b="1" dirty="0">
                <a:solidFill>
                  <a:srgbClr val="0C377B"/>
                </a:solidFill>
                <a:latin typeface="Arial"/>
              </a:rPr>
              <a:t>HL-LHC technology </a:t>
            </a:r>
          </a:p>
          <a:p>
            <a:pPr algn="ctr" defTabSz="342900">
              <a:defRPr/>
            </a:pPr>
            <a:r>
              <a:rPr lang="en-US" sz="1400" b="1" dirty="0">
                <a:solidFill>
                  <a:srgbClr val="0C377B"/>
                </a:solidFill>
                <a:latin typeface="Calibri" panose="020F0502020204030204"/>
              </a:rPr>
              <a:t>12 T Nb</a:t>
            </a:r>
            <a:r>
              <a:rPr lang="en-US" sz="1400" b="1" baseline="-25000" dirty="0">
                <a:solidFill>
                  <a:srgbClr val="0C377B"/>
                </a:solidFill>
                <a:latin typeface="Calibri" panose="020F0502020204030204"/>
              </a:rPr>
              <a:t>3</a:t>
            </a:r>
            <a:r>
              <a:rPr lang="en-US" sz="1400" b="1" dirty="0">
                <a:solidFill>
                  <a:srgbClr val="0C377B"/>
                </a:solidFill>
                <a:latin typeface="Calibri" panose="020F0502020204030204"/>
              </a:rPr>
              <a:t>Sn quadrupole</a:t>
            </a:r>
            <a:endParaRPr lang="en-US" sz="1400" dirty="0">
              <a:solidFill>
                <a:srgbClr val="0C377B"/>
              </a:solidFill>
              <a:latin typeface="Arial"/>
            </a:endParaRPr>
          </a:p>
        </p:txBody>
      </p:sp>
      <p:cxnSp>
        <p:nvCxnSpPr>
          <p:cNvPr id="12" name="Straight Arrow Connector 11">
            <a:extLst>
              <a:ext uri="{FF2B5EF4-FFF2-40B4-BE49-F238E27FC236}">
                <a16:creationId xmlns:a16="http://schemas.microsoft.com/office/drawing/2014/main" id="{9D99EFBD-A942-7D3C-E758-A51B8638D830}"/>
              </a:ext>
            </a:extLst>
          </p:cNvPr>
          <p:cNvCxnSpPr/>
          <p:nvPr/>
        </p:nvCxnSpPr>
        <p:spPr>
          <a:xfrm>
            <a:off x="2087724" y="4353948"/>
            <a:ext cx="622942"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2447B022-0860-3E8F-7512-493208977A2E}"/>
              </a:ext>
            </a:extLst>
          </p:cNvPr>
          <p:cNvCxnSpPr/>
          <p:nvPr/>
        </p:nvCxnSpPr>
        <p:spPr>
          <a:xfrm>
            <a:off x="4759149" y="4353948"/>
            <a:ext cx="622942"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pic>
        <p:nvPicPr>
          <p:cNvPr id="14" name="Picture 13">
            <a:extLst>
              <a:ext uri="{FF2B5EF4-FFF2-40B4-BE49-F238E27FC236}">
                <a16:creationId xmlns:a16="http://schemas.microsoft.com/office/drawing/2014/main" id="{EB0ED545-AC15-AFEF-F837-3FA2C89D93FE}"/>
              </a:ext>
            </a:extLst>
          </p:cNvPr>
          <p:cNvPicPr>
            <a:picLocks noChangeAspect="1"/>
          </p:cNvPicPr>
          <p:nvPr/>
        </p:nvPicPr>
        <p:blipFill>
          <a:blip r:embed="rId3"/>
          <a:stretch>
            <a:fillRect/>
          </a:stretch>
        </p:blipFill>
        <p:spPr>
          <a:xfrm>
            <a:off x="5451120" y="3398848"/>
            <a:ext cx="2299494" cy="1724621"/>
          </a:xfrm>
          <a:prstGeom prst="rect">
            <a:avLst/>
          </a:prstGeom>
        </p:spPr>
      </p:pic>
      <p:pic>
        <p:nvPicPr>
          <p:cNvPr id="15" name="Picture 14">
            <a:extLst>
              <a:ext uri="{FF2B5EF4-FFF2-40B4-BE49-F238E27FC236}">
                <a16:creationId xmlns:a16="http://schemas.microsoft.com/office/drawing/2014/main" id="{635411B8-7494-7CDD-6663-30EE04906C65}"/>
              </a:ext>
            </a:extLst>
          </p:cNvPr>
          <p:cNvPicPr>
            <a:picLocks noChangeAspect="1"/>
          </p:cNvPicPr>
          <p:nvPr/>
        </p:nvPicPr>
        <p:blipFill>
          <a:blip r:embed="rId4"/>
          <a:stretch>
            <a:fillRect/>
          </a:stretch>
        </p:blipFill>
        <p:spPr>
          <a:xfrm>
            <a:off x="2789803" y="3862219"/>
            <a:ext cx="1900316" cy="1269069"/>
          </a:xfrm>
          <a:prstGeom prst="rect">
            <a:avLst/>
          </a:prstGeom>
        </p:spPr>
      </p:pic>
      <p:pic>
        <p:nvPicPr>
          <p:cNvPr id="16" name="Picture 15">
            <a:extLst>
              <a:ext uri="{FF2B5EF4-FFF2-40B4-BE49-F238E27FC236}">
                <a16:creationId xmlns:a16="http://schemas.microsoft.com/office/drawing/2014/main" id="{5DF6844F-A984-BC39-E876-1A0F0BEF0CB2}"/>
              </a:ext>
            </a:extLst>
          </p:cNvPr>
          <p:cNvPicPr>
            <a:picLocks noChangeAspect="1"/>
          </p:cNvPicPr>
          <p:nvPr/>
        </p:nvPicPr>
        <p:blipFill>
          <a:blip r:embed="rId5"/>
          <a:stretch>
            <a:fillRect/>
          </a:stretch>
        </p:blipFill>
        <p:spPr>
          <a:xfrm>
            <a:off x="4238912" y="768029"/>
            <a:ext cx="4869657" cy="2645592"/>
          </a:xfrm>
          <a:prstGeom prst="rect">
            <a:avLst/>
          </a:prstGeom>
        </p:spPr>
      </p:pic>
    </p:spTree>
    <p:extLst>
      <p:ext uri="{BB962C8B-B14F-4D97-AF65-F5344CB8AC3E}">
        <p14:creationId xmlns:p14="http://schemas.microsoft.com/office/powerpoint/2010/main" val="358018709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5">
            <a:extLst>
              <a:ext uri="{FF2B5EF4-FFF2-40B4-BE49-F238E27FC236}">
                <a16:creationId xmlns:a16="http://schemas.microsoft.com/office/drawing/2014/main" id="{A1FC383D-5722-E255-58F8-A41189AE31E8}"/>
              </a:ext>
            </a:extLst>
          </p:cNvPr>
          <p:cNvSpPr>
            <a:spLocks noGrp="1"/>
          </p:cNvSpPr>
          <p:nvPr>
            <p:ph type="title"/>
          </p:nvPr>
        </p:nvSpPr>
        <p:spPr>
          <a:xfrm>
            <a:off x="48270" y="340893"/>
            <a:ext cx="9461489" cy="491389"/>
          </a:xfrm>
        </p:spPr>
        <p:txBody>
          <a:bodyPr/>
          <a:lstStyle/>
          <a:p>
            <a:r>
              <a:rPr lang="fr-CH" dirty="0">
                <a:solidFill>
                  <a:srgbClr val="002060"/>
                </a:solidFill>
              </a:rPr>
              <a:t>Reference </a:t>
            </a:r>
            <a:r>
              <a:rPr lang="fr-CH" dirty="0" err="1">
                <a:solidFill>
                  <a:srgbClr val="002060"/>
                </a:solidFill>
              </a:rPr>
              <a:t>layout</a:t>
            </a:r>
            <a:r>
              <a:rPr lang="fr-CH" dirty="0">
                <a:solidFill>
                  <a:srgbClr val="002060"/>
                </a:solidFill>
              </a:rPr>
              <a:t> and </a:t>
            </a:r>
            <a:r>
              <a:rPr lang="fr-CH" dirty="0" err="1">
                <a:solidFill>
                  <a:srgbClr val="002060"/>
                </a:solidFill>
              </a:rPr>
              <a:t>implementation</a:t>
            </a:r>
            <a:r>
              <a:rPr lang="fr-CH" dirty="0">
                <a:solidFill>
                  <a:srgbClr val="002060"/>
                </a:solidFill>
              </a:rPr>
              <a:t>:</a:t>
            </a:r>
            <a:r>
              <a:rPr lang="en-US" dirty="0">
                <a:solidFill>
                  <a:srgbClr val="002060"/>
                </a:solidFill>
                <a:latin typeface="Calibri" panose="020F0502020204030204"/>
              </a:rPr>
              <a:t>PA31 - 90.7 km</a:t>
            </a:r>
            <a:endParaRPr lang="en-CH" dirty="0">
              <a:solidFill>
                <a:srgbClr val="002060"/>
              </a:solidFill>
            </a:endParaRPr>
          </a:p>
        </p:txBody>
      </p:sp>
      <p:sp>
        <p:nvSpPr>
          <p:cNvPr id="19" name="TextBox 18">
            <a:extLst>
              <a:ext uri="{FF2B5EF4-FFF2-40B4-BE49-F238E27FC236}">
                <a16:creationId xmlns:a16="http://schemas.microsoft.com/office/drawing/2014/main" id="{8CA3F21A-D8E3-BBEE-C819-A934587AAD62}"/>
              </a:ext>
            </a:extLst>
          </p:cNvPr>
          <p:cNvSpPr txBox="1"/>
          <p:nvPr/>
        </p:nvSpPr>
        <p:spPr>
          <a:xfrm>
            <a:off x="227571" y="858158"/>
            <a:ext cx="4538537" cy="3046988"/>
          </a:xfrm>
          <a:prstGeom prst="rect">
            <a:avLst/>
          </a:prstGeom>
          <a:noFill/>
        </p:spPr>
        <p:txBody>
          <a:bodyPr wrap="square" lIns="0" tIns="0" rIns="0" bIns="0" rtlCol="0">
            <a:spAutoFit/>
          </a:bodyPr>
          <a:lstStyle/>
          <a:p>
            <a:pPr defTabSz="342900" eaLnBrk="0" fontAlgn="base" hangingPunct="0">
              <a:spcBef>
                <a:spcPct val="0"/>
              </a:spcBef>
              <a:spcAft>
                <a:spcPct val="0"/>
              </a:spcAft>
              <a:defRPr/>
            </a:pPr>
            <a:r>
              <a:rPr lang="en-US" sz="1800" dirty="0">
                <a:solidFill>
                  <a:srgbClr val="002060"/>
                </a:solidFill>
                <a:latin typeface="Arial"/>
              </a:rPr>
              <a:t>Layout chosen out of </a:t>
            </a:r>
            <a:r>
              <a:rPr lang="root" altLang="root" sz="1800" dirty="0">
                <a:solidFill>
                  <a:srgbClr val="002060"/>
                </a:solidFill>
                <a:latin typeface="Arial"/>
              </a:rPr>
              <a:t>~ </a:t>
            </a:r>
            <a:r>
              <a:rPr lang="en-US" altLang="root" sz="1800" dirty="0">
                <a:solidFill>
                  <a:srgbClr val="002060"/>
                </a:solidFill>
                <a:latin typeface="Arial"/>
              </a:rPr>
              <a:t>10</a:t>
            </a:r>
            <a:r>
              <a:rPr lang="root" altLang="root" sz="1800" dirty="0">
                <a:solidFill>
                  <a:srgbClr val="002060"/>
                </a:solidFill>
                <a:latin typeface="Arial"/>
              </a:rPr>
              <a:t>0 initial variants, based on </a:t>
            </a:r>
            <a:r>
              <a:rPr lang="fr-CH" altLang="root" sz="1800" dirty="0" err="1">
                <a:solidFill>
                  <a:srgbClr val="002060"/>
                </a:solidFill>
                <a:latin typeface="Arial"/>
              </a:rPr>
              <a:t>several</a:t>
            </a:r>
            <a:r>
              <a:rPr lang="fr-CH" altLang="root" sz="1800" dirty="0">
                <a:solidFill>
                  <a:srgbClr val="002060"/>
                </a:solidFill>
                <a:latin typeface="Arial"/>
              </a:rPr>
              <a:t> </a:t>
            </a:r>
            <a:r>
              <a:rPr lang="fr-CH" altLang="root" sz="1800" dirty="0" err="1">
                <a:solidFill>
                  <a:srgbClr val="002060"/>
                </a:solidFill>
                <a:latin typeface="Arial"/>
              </a:rPr>
              <a:t>criterias</a:t>
            </a:r>
            <a:r>
              <a:rPr lang="fr-CH" altLang="root" sz="1800" dirty="0">
                <a:solidFill>
                  <a:srgbClr val="002060"/>
                </a:solidFill>
                <a:latin typeface="Arial"/>
              </a:rPr>
              <a:t>:</a:t>
            </a: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geology</a:t>
            </a:r>
            <a:r>
              <a:rPr lang="fr-CH" altLang="root" sz="1800" b="1" dirty="0">
                <a:solidFill>
                  <a:srgbClr val="002060"/>
                </a:solidFill>
                <a:latin typeface="Arial"/>
              </a:rPr>
              <a:t>,</a:t>
            </a:r>
            <a:r>
              <a:rPr lang="root" altLang="root" sz="1800" b="1" dirty="0">
                <a:solidFill>
                  <a:srgbClr val="002060"/>
                </a:solidFill>
                <a:latin typeface="Arial"/>
              </a:rPr>
              <a:t>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surface constraints</a:t>
            </a:r>
            <a:r>
              <a:rPr lang="en-US" altLang="root" sz="1800" b="1" dirty="0">
                <a:solidFill>
                  <a:srgbClr val="002060"/>
                </a:solidFill>
                <a:latin typeface="Arial"/>
              </a:rPr>
              <a:t> </a:t>
            </a:r>
            <a:r>
              <a:rPr lang="root" altLang="root" sz="1800" dirty="0">
                <a:solidFill>
                  <a:srgbClr val="002060"/>
                </a:solidFill>
                <a:latin typeface="Arial"/>
              </a:rPr>
              <a:t>(land availability, </a:t>
            </a:r>
            <a:r>
              <a:rPr lang="fr-CH" altLang="root" sz="1800" dirty="0" err="1">
                <a:solidFill>
                  <a:srgbClr val="002060"/>
                </a:solidFill>
                <a:latin typeface="Arial"/>
              </a:rPr>
              <a:t>urbanistic</a:t>
            </a:r>
            <a:r>
              <a:rPr lang="fr-CH" altLang="root" sz="1800" dirty="0">
                <a:solidFill>
                  <a:srgbClr val="002060"/>
                </a:solidFill>
                <a:latin typeface="Arial"/>
              </a:rPr>
              <a:t>, </a:t>
            </a:r>
            <a:r>
              <a:rPr lang="root" altLang="root" sz="1800" dirty="0">
                <a:solidFill>
                  <a:srgbClr val="002060"/>
                </a:solidFill>
                <a:latin typeface="Arial"/>
              </a:rPr>
              <a:t>etc.),</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en-GB" altLang="root" sz="1800" b="1" dirty="0">
                <a:solidFill>
                  <a:srgbClr val="002060"/>
                </a:solidFill>
                <a:latin typeface="Arial"/>
              </a:rPr>
              <a:t>e</a:t>
            </a:r>
            <a:r>
              <a:rPr lang="root" altLang="root" sz="1800" b="1" dirty="0">
                <a:solidFill>
                  <a:srgbClr val="002060"/>
                </a:solidFill>
                <a:latin typeface="Arial"/>
              </a:rPr>
              <a:t>nvironment</a:t>
            </a:r>
            <a:r>
              <a:rPr lang="en-US" altLang="root" sz="1800" b="1" dirty="0">
                <a:solidFill>
                  <a:srgbClr val="002060"/>
                </a:solidFill>
                <a:latin typeface="Arial"/>
              </a:rPr>
              <a:t> </a:t>
            </a:r>
            <a:r>
              <a:rPr lang="root" altLang="root" sz="1800" dirty="0">
                <a:solidFill>
                  <a:srgbClr val="002060"/>
                </a:solidFill>
                <a:latin typeface="Arial"/>
              </a:rPr>
              <a:t>(protected zones),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infrastructure</a:t>
            </a:r>
            <a:r>
              <a:rPr lang="root" altLang="root" sz="1800" dirty="0">
                <a:solidFill>
                  <a:srgbClr val="002060"/>
                </a:solidFill>
                <a:latin typeface="Arial"/>
              </a:rPr>
              <a:t> (electricity, transport),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en-US" altLang="root" sz="1800" b="1" dirty="0">
                <a:solidFill>
                  <a:srgbClr val="002060"/>
                </a:solidFill>
                <a:latin typeface="Arial"/>
              </a:rPr>
              <a:t>machine performance</a:t>
            </a:r>
            <a:endParaRPr lang="en-US" altLang="root" sz="1800" dirty="0">
              <a:solidFill>
                <a:srgbClr val="002060"/>
              </a:solidFill>
              <a:latin typeface="Arial"/>
            </a:endParaRPr>
          </a:p>
          <a:p>
            <a:pPr defTabSz="342900" eaLnBrk="0" fontAlgn="base" hangingPunct="0">
              <a:spcBef>
                <a:spcPct val="0"/>
              </a:spcBef>
              <a:spcAft>
                <a:spcPct val="0"/>
              </a:spcAft>
              <a:defRPr/>
            </a:pPr>
            <a:r>
              <a:rPr lang="root" altLang="root" sz="1800" dirty="0">
                <a:solidFill>
                  <a:srgbClr val="002060"/>
                </a:solidFill>
                <a:latin typeface="Arial"/>
              </a:rPr>
              <a:t> </a:t>
            </a:r>
          </a:p>
          <a:p>
            <a:pPr defTabSz="342900" eaLnBrk="0" fontAlgn="base" hangingPunct="0">
              <a:spcBef>
                <a:spcPct val="0"/>
              </a:spcBef>
              <a:spcAft>
                <a:spcPct val="0"/>
              </a:spcAft>
              <a:defRPr/>
            </a:pPr>
            <a:r>
              <a:rPr lang="en-GB" altLang="root" sz="1800" b="1" dirty="0">
                <a:solidFill>
                  <a:srgbClr val="002060"/>
                </a:solidFill>
                <a:latin typeface="Arial"/>
              </a:rPr>
              <a:t>“</a:t>
            </a:r>
            <a:r>
              <a:rPr lang="en-US" altLang="root" sz="1800" b="1" dirty="0">
                <a:solidFill>
                  <a:srgbClr val="002060"/>
                </a:solidFill>
                <a:latin typeface="Arial"/>
              </a:rPr>
              <a:t>Avoid-</a:t>
            </a:r>
            <a:r>
              <a:rPr lang="root" altLang="root" sz="1800" b="1" dirty="0">
                <a:solidFill>
                  <a:srgbClr val="002060"/>
                </a:solidFill>
                <a:latin typeface="Arial"/>
              </a:rPr>
              <a:t>red</a:t>
            </a:r>
            <a:r>
              <a:rPr lang="en-US" altLang="root" sz="1800" b="1" dirty="0" err="1">
                <a:solidFill>
                  <a:srgbClr val="002060"/>
                </a:solidFill>
                <a:latin typeface="Arial"/>
              </a:rPr>
              <a:t>uce</a:t>
            </a:r>
            <a:r>
              <a:rPr lang="en-US" altLang="root" sz="1800" b="1" dirty="0">
                <a:solidFill>
                  <a:srgbClr val="002060"/>
                </a:solidFill>
                <a:latin typeface="Arial"/>
              </a:rPr>
              <a:t>-</a:t>
            </a:r>
            <a:r>
              <a:rPr lang="root" altLang="root" sz="1800" b="1" dirty="0">
                <a:solidFill>
                  <a:srgbClr val="002060"/>
                </a:solidFill>
                <a:latin typeface="Arial"/>
              </a:rPr>
              <a:t>compens</a:t>
            </a:r>
            <a:r>
              <a:rPr lang="en-US" altLang="root" sz="1800" b="1" dirty="0">
                <a:solidFill>
                  <a:srgbClr val="002060"/>
                </a:solidFill>
                <a:latin typeface="Arial"/>
              </a:rPr>
              <a:t>ate</a:t>
            </a:r>
            <a:r>
              <a:rPr lang="root" altLang="root" sz="1800" b="1" dirty="0">
                <a:solidFill>
                  <a:srgbClr val="002060"/>
                </a:solidFill>
                <a:latin typeface="Arial"/>
              </a:rPr>
              <a:t>” </a:t>
            </a:r>
            <a:r>
              <a:rPr lang="root" altLang="root" sz="1800" dirty="0">
                <a:solidFill>
                  <a:srgbClr val="002060"/>
                </a:solidFill>
                <a:latin typeface="Arial"/>
              </a:rPr>
              <a:t>principle of EU and French regulations</a:t>
            </a:r>
            <a:r>
              <a:rPr lang="fr-CH" altLang="root" sz="1800" dirty="0">
                <a:solidFill>
                  <a:srgbClr val="002060"/>
                </a:solidFill>
                <a:latin typeface="Arial"/>
              </a:rPr>
              <a:t>.</a:t>
            </a:r>
            <a:endParaRPr lang="root" altLang="root" sz="1800" dirty="0">
              <a:solidFill>
                <a:srgbClr val="002060"/>
              </a:solidFill>
              <a:latin typeface="Arial"/>
            </a:endParaRPr>
          </a:p>
        </p:txBody>
      </p:sp>
      <p:sp>
        <p:nvSpPr>
          <p:cNvPr id="20" name="TextBox 19">
            <a:extLst>
              <a:ext uri="{FF2B5EF4-FFF2-40B4-BE49-F238E27FC236}">
                <a16:creationId xmlns:a16="http://schemas.microsoft.com/office/drawing/2014/main" id="{B04BFBA4-8072-26D0-E0F8-0543B3918F9F}"/>
              </a:ext>
            </a:extLst>
          </p:cNvPr>
          <p:cNvSpPr txBox="1"/>
          <p:nvPr/>
        </p:nvSpPr>
        <p:spPr>
          <a:xfrm>
            <a:off x="249103" y="4117096"/>
            <a:ext cx="4401822" cy="923330"/>
          </a:xfrm>
          <a:prstGeom prst="rect">
            <a:avLst/>
          </a:prstGeom>
          <a:noFill/>
          <a:ln w="28575">
            <a:solidFill>
              <a:schemeClr val="accent5">
                <a:lumMod val="75000"/>
              </a:schemeClr>
            </a:solidFill>
          </a:ln>
        </p:spPr>
        <p:txBody>
          <a:bodyPr wrap="square" lIns="0" tIns="0" rIns="0" bIns="0" rtlCol="0" anchor="b">
            <a:spAutoFit/>
          </a:bodyPr>
          <a:lstStyle/>
          <a:p>
            <a:pPr algn="ctr" defTabSz="685800">
              <a:defRPr/>
            </a:pPr>
            <a:r>
              <a:rPr lang="en-US" sz="2000" b="1" dirty="0">
                <a:solidFill>
                  <a:srgbClr val="008F00"/>
                </a:solidFill>
                <a:latin typeface="Arial"/>
              </a:rPr>
              <a:t>Overall lowest-risk baseline: </a:t>
            </a:r>
          </a:p>
          <a:p>
            <a:pPr algn="ctr" defTabSz="685800">
              <a:defRPr/>
            </a:pPr>
            <a:r>
              <a:rPr lang="en-US" sz="2000" b="1" dirty="0">
                <a:solidFill>
                  <a:srgbClr val="008F00"/>
                </a:solidFill>
                <a:latin typeface="Arial"/>
              </a:rPr>
              <a:t>90.7 km ring, 8 surface points, </a:t>
            </a:r>
          </a:p>
          <a:p>
            <a:pPr algn="ctr" defTabSz="685800">
              <a:defRPr/>
            </a:pPr>
            <a:r>
              <a:rPr lang="en-US" sz="2000" b="1" dirty="0">
                <a:solidFill>
                  <a:srgbClr val="008F00"/>
                </a:solidFill>
                <a:latin typeface="Arial"/>
              </a:rPr>
              <a:t>4-fold </a:t>
            </a:r>
            <a:r>
              <a:rPr lang="en-US" sz="2000" b="1" dirty="0" err="1">
                <a:solidFill>
                  <a:srgbClr val="008F00"/>
                </a:solidFill>
                <a:latin typeface="Arial"/>
              </a:rPr>
              <a:t>superperiodicity</a:t>
            </a:r>
            <a:r>
              <a:rPr lang="en-US" sz="2000" b="1" dirty="0">
                <a:solidFill>
                  <a:srgbClr val="008F00"/>
                </a:solidFill>
                <a:latin typeface="Arial"/>
              </a:rPr>
              <a:t> &amp; symmetry </a:t>
            </a:r>
          </a:p>
        </p:txBody>
      </p:sp>
      <p:pic>
        <p:nvPicPr>
          <p:cNvPr id="2" name="Picture 1">
            <a:extLst>
              <a:ext uri="{FF2B5EF4-FFF2-40B4-BE49-F238E27FC236}">
                <a16:creationId xmlns:a16="http://schemas.microsoft.com/office/drawing/2014/main" id="{A10A6E23-AD83-8568-3220-FBE81CBEBC76}"/>
              </a:ext>
            </a:extLst>
          </p:cNvPr>
          <p:cNvPicPr>
            <a:picLocks noChangeAspect="1"/>
          </p:cNvPicPr>
          <p:nvPr/>
        </p:nvPicPr>
        <p:blipFill>
          <a:blip r:embed="rId2"/>
          <a:stretch>
            <a:fillRect/>
          </a:stretch>
        </p:blipFill>
        <p:spPr>
          <a:xfrm>
            <a:off x="4820910" y="832282"/>
            <a:ext cx="4274820" cy="4274820"/>
          </a:xfrm>
          <a:prstGeom prst="rect">
            <a:avLst/>
          </a:prstGeom>
        </p:spPr>
      </p:pic>
      <p:sp>
        <p:nvSpPr>
          <p:cNvPr id="3" name="Slide Number Placeholder 2">
            <a:extLst>
              <a:ext uri="{FF2B5EF4-FFF2-40B4-BE49-F238E27FC236}">
                <a16:creationId xmlns:a16="http://schemas.microsoft.com/office/drawing/2014/main" id="{C5AE23D1-5D36-E98D-3945-B49536F713C8}"/>
              </a:ext>
            </a:extLst>
          </p:cNvPr>
          <p:cNvSpPr>
            <a:spLocks noGrp="1"/>
          </p:cNvSpPr>
          <p:nvPr>
            <p:ph type="sldNum" sz="quarter" idx="10"/>
          </p:nvPr>
        </p:nvSpPr>
        <p:spPr/>
        <p:txBody>
          <a:bodyPr/>
          <a:lstStyle/>
          <a:p>
            <a:fld id="{88A1DFE4-5FC5-43BD-BB7E-75EAD82B965F}" type="slidenum">
              <a:rPr lang="en-GB" noProof="0" smtClean="0"/>
              <a:pPr/>
              <a:t>6</a:t>
            </a:fld>
            <a:endParaRPr lang="en-GB" noProof="0"/>
          </a:p>
        </p:txBody>
      </p:sp>
    </p:spTree>
    <p:extLst>
      <p:ext uri="{BB962C8B-B14F-4D97-AF65-F5344CB8AC3E}">
        <p14:creationId xmlns:p14="http://schemas.microsoft.com/office/powerpoint/2010/main" val="314962449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584527-5B9B-7488-A361-0729A46DFF03}"/>
              </a:ext>
            </a:extLst>
          </p:cNvPr>
          <p:cNvSpPr>
            <a:spLocks noGrp="1"/>
          </p:cNvSpPr>
          <p:nvPr>
            <p:ph type="sldNum" sz="quarter" idx="12"/>
          </p:nvPr>
        </p:nvSpPr>
        <p:spPr/>
        <p:txBody>
          <a:bodyPr/>
          <a:lstStyle/>
          <a:p>
            <a:fld id="{F892BDD0-59DB-5E4D-91D4-300E8852D1DB}" type="slidenum">
              <a:rPr lang="en-CH" smtClean="0"/>
              <a:t>60</a:t>
            </a:fld>
            <a:endParaRPr lang="en-CH"/>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CB8CF5-C027-CFFF-3EE8-150F1F5FBF3E}"/>
                  </a:ext>
                </a:extLst>
              </p:cNvPr>
              <p:cNvSpPr txBox="1"/>
              <p:nvPr/>
            </p:nvSpPr>
            <p:spPr>
              <a:xfrm>
                <a:off x="215749" y="387518"/>
                <a:ext cx="8819030" cy="4755982"/>
              </a:xfrm>
              <a:prstGeom prst="rect">
                <a:avLst/>
              </a:prstGeom>
              <a:noFill/>
            </p:spPr>
            <p:txBody>
              <a:bodyPr wrap="square">
                <a:spAutoFit/>
              </a:bodyPr>
              <a:lstStyle/>
              <a:p>
                <a:pPr algn="l"/>
                <a:r>
                  <a:rPr lang="en-US" sz="2400" b="1" dirty="0" err="1"/>
                  <a:t>SuperKEKB</a:t>
                </a:r>
                <a:r>
                  <a:rPr lang="en-US" sz="2400" b="1" dirty="0"/>
                  <a:t> as FCC-ee demonstrator</a:t>
                </a:r>
              </a:p>
              <a:p>
                <a:pPr marL="342900" lvl="0" indent="-342900">
                  <a:lnSpc>
                    <a:spcPct val="110000"/>
                  </a:lnSpc>
                  <a:buFont typeface="Arial" panose="020B0604020202020204" pitchFamily="34" charset="0"/>
                  <a:buChar char="•"/>
                  <a:defRPr/>
                </a:pPr>
                <a:r>
                  <a:rPr lang="en-GB" sz="1800" dirty="0">
                    <a:solidFill>
                      <a:srgbClr val="0F124A"/>
                    </a:solidFill>
                  </a:rPr>
                  <a:t>an ultralow </a:t>
                </a:r>
                <a14:m>
                  <m:oMath xmlns:m="http://schemas.openxmlformats.org/officeDocument/2006/math">
                    <m:sSubSup>
                      <m:sSubSupPr>
                        <m:ctrlPr>
                          <a:rPr lang="en-GB" sz="1800" i="1">
                            <a:solidFill>
                              <a:srgbClr val="0F124A"/>
                            </a:solidFill>
                            <a:latin typeface="Cambria Math" panose="02040503050406030204" pitchFamily="18" charset="0"/>
                          </a:rPr>
                        </m:ctrlPr>
                      </m:sSubSupPr>
                      <m:e>
                        <m:r>
                          <a:rPr lang="en-GB" sz="1800" i="1">
                            <a:solidFill>
                              <a:srgbClr val="0F124A"/>
                            </a:solidFill>
                            <a:latin typeface="Cambria Math" panose="02040503050406030204" pitchFamily="18" charset="0"/>
                            <a:ea typeface="Cambria Math" panose="02040503050406030204" pitchFamily="18" charset="0"/>
                          </a:rPr>
                          <m:t>𝛽</m:t>
                        </m:r>
                      </m:e>
                      <m:sub>
                        <m:r>
                          <a:rPr lang="en-US" sz="1800" i="1">
                            <a:solidFill>
                              <a:srgbClr val="0F124A"/>
                            </a:solidFill>
                            <a:latin typeface="Cambria Math" panose="02040503050406030204" pitchFamily="18" charset="0"/>
                          </a:rPr>
                          <m:t>𝑦</m:t>
                        </m:r>
                      </m:sub>
                      <m:sup>
                        <m:r>
                          <a:rPr lang="en-US" sz="1800" i="1">
                            <a:solidFill>
                              <a:srgbClr val="0F124A"/>
                            </a:solidFill>
                            <a:latin typeface="Cambria Math" panose="02040503050406030204" pitchFamily="18" charset="0"/>
                          </a:rPr>
                          <m:t>∗</m:t>
                        </m:r>
                      </m:sup>
                    </m:sSubSup>
                    <m:r>
                      <a:rPr lang="en-US" sz="1800">
                        <a:solidFill>
                          <a:srgbClr val="0F124A"/>
                        </a:solidFill>
                        <a:latin typeface="Cambria Math" panose="02040503050406030204" pitchFamily="18" charset="0"/>
                      </a:rPr>
                      <m:t>~</m:t>
                    </m:r>
                  </m:oMath>
                </a14:m>
                <a:r>
                  <a:rPr lang="en-GB" sz="1800" dirty="0">
                    <a:solidFill>
                      <a:srgbClr val="0F124A"/>
                    </a:solidFill>
                  </a:rPr>
                  <a:t>0.8–1.0 mm</a:t>
                </a:r>
                <a:r>
                  <a:rPr lang="en-GB" sz="1800" baseline="30000" dirty="0">
                    <a:solidFill>
                      <a:srgbClr val="0F124A"/>
                    </a:solidFill>
                  </a:rPr>
                  <a:t>†</a:t>
                </a:r>
                <a:r>
                  <a:rPr lang="en-GB" sz="1800" dirty="0">
                    <a:solidFill>
                      <a:srgbClr val="0F124A"/>
                    </a:solidFill>
                  </a:rPr>
                  <a:t>,</a:t>
                </a:r>
              </a:p>
              <a:p>
                <a:pPr marL="342900" lvl="0" indent="-342900">
                  <a:lnSpc>
                    <a:spcPct val="110000"/>
                  </a:lnSpc>
                  <a:buFont typeface="Arial" panose="020B0604020202020204" pitchFamily="34" charset="0"/>
                  <a:buChar char="•"/>
                  <a:defRPr/>
                </a:pPr>
                <a:r>
                  <a:rPr lang="en-GB" sz="1800" dirty="0">
                    <a:solidFill>
                      <a:srgbClr val="0F124A"/>
                    </a:solidFill>
                  </a:rPr>
                  <a:t>the virtual crab waist collision scheme, </a:t>
                </a:r>
              </a:p>
              <a:p>
                <a:pPr marL="342900" lvl="0" indent="-342900">
                  <a:lnSpc>
                    <a:spcPct val="110000"/>
                  </a:lnSpc>
                  <a:buFont typeface="Arial" panose="020B0604020202020204" pitchFamily="34" charset="0"/>
                  <a:buChar char="•"/>
                  <a:defRPr/>
                </a:pPr>
                <a:r>
                  <a:rPr lang="en-GB" sz="1800" dirty="0">
                    <a:solidFill>
                      <a:srgbClr val="0F124A"/>
                    </a:solidFill>
                  </a:rPr>
                  <a:t>electron and positron beam currents exceeding 1.3 A</a:t>
                </a:r>
              </a:p>
              <a:p>
                <a:pPr lvl="0">
                  <a:lnSpc>
                    <a:spcPct val="110000"/>
                  </a:lnSpc>
                  <a:defRPr/>
                </a:pPr>
                <a:endParaRPr lang="en-GB" sz="1800" dirty="0">
                  <a:solidFill>
                    <a:srgbClr val="0F124A"/>
                  </a:solidFill>
                </a:endParaRPr>
              </a:p>
              <a:p>
                <a:pPr>
                  <a:lnSpc>
                    <a:spcPct val="110000"/>
                  </a:lnSpc>
                  <a:defRPr/>
                </a:pPr>
                <a:r>
                  <a:rPr lang="en-US" sz="1800" b="1" dirty="0">
                    <a:solidFill>
                      <a:srgbClr val="0F124A"/>
                    </a:solidFill>
                  </a:rPr>
                  <a:t>challenges encountered:</a:t>
                </a:r>
                <a:endParaRPr lang="en-GB" sz="1800" dirty="0">
                  <a:solidFill>
                    <a:srgbClr val="0F124A"/>
                  </a:solidFill>
                </a:endParaRPr>
              </a:p>
              <a:p>
                <a:pPr marL="342900" lvl="0" indent="-342900">
                  <a:lnSpc>
                    <a:spcPct val="110000"/>
                  </a:lnSpc>
                  <a:buFont typeface="Arial" panose="020B0604020202020204" pitchFamily="34" charset="0"/>
                  <a:buChar char="•"/>
                  <a:defRPr/>
                </a:pPr>
                <a:r>
                  <a:rPr lang="en-GB" sz="1800" dirty="0">
                    <a:solidFill>
                      <a:srgbClr val="0F124A"/>
                    </a:solidFill>
                  </a:rPr>
                  <a:t>sudden beam loss (being addressed)</a:t>
                </a:r>
              </a:p>
              <a:p>
                <a:pPr marL="342900" lvl="0" indent="-342900">
                  <a:lnSpc>
                    <a:spcPct val="110000"/>
                  </a:lnSpc>
                  <a:buFont typeface="Arial" panose="020B0604020202020204" pitchFamily="34" charset="0"/>
                  <a:buChar char="•"/>
                  <a:defRPr/>
                </a:pPr>
                <a:r>
                  <a:rPr lang="en-GB" sz="1800" dirty="0">
                    <a:solidFill>
                      <a:srgbClr val="0F124A"/>
                    </a:solidFill>
                  </a:rPr>
                  <a:t>stored beam vertical emittance (~10x design)</a:t>
                </a:r>
              </a:p>
              <a:p>
                <a:pPr marL="342900" lvl="0" indent="-342900">
                  <a:lnSpc>
                    <a:spcPct val="110000"/>
                  </a:lnSpc>
                  <a:buFont typeface="Arial" panose="020B0604020202020204" pitchFamily="34" charset="0"/>
                  <a:buChar char="•"/>
                  <a:defRPr/>
                </a:pPr>
                <a:r>
                  <a:rPr lang="en-GB" sz="1800" b="1" dirty="0">
                    <a:solidFill>
                      <a:srgbClr val="FF0000"/>
                    </a:solidFill>
                  </a:rPr>
                  <a:t>injected vertical beam emittance (~1000x the design stored beam emittance)</a:t>
                </a:r>
              </a:p>
              <a:p>
                <a:pPr marL="342900" lvl="0" indent="-342900">
                  <a:lnSpc>
                    <a:spcPct val="110000"/>
                  </a:lnSpc>
                  <a:buFont typeface="Arial" panose="020B0604020202020204" pitchFamily="34" charset="0"/>
                  <a:buChar char="•"/>
                  <a:defRPr/>
                </a:pPr>
                <a:r>
                  <a:rPr lang="en-GB" sz="1800" dirty="0">
                    <a:solidFill>
                      <a:srgbClr val="0F124A"/>
                    </a:solidFill>
                  </a:rPr>
                  <a:t>injection efficiency (large inj. emittance &amp; </a:t>
                </a:r>
                <a:r>
                  <a:rPr lang="en-GB" sz="1800" dirty="0" err="1">
                    <a:solidFill>
                      <a:srgbClr val="0F124A"/>
                    </a:solidFill>
                  </a:rPr>
                  <a:t>physical+dynamics</a:t>
                </a:r>
                <a:r>
                  <a:rPr lang="en-GB" sz="1800" dirty="0">
                    <a:solidFill>
                      <a:srgbClr val="0F124A"/>
                    </a:solidFill>
                  </a:rPr>
                  <a:t> aperture)</a:t>
                </a:r>
              </a:p>
              <a:p>
                <a:pPr marL="342900" lvl="0" indent="-342900">
                  <a:lnSpc>
                    <a:spcPct val="110000"/>
                  </a:lnSpc>
                  <a:buFont typeface="Arial" panose="020B0604020202020204" pitchFamily="34" charset="0"/>
                  <a:buChar char="•"/>
                  <a:defRPr/>
                </a:pPr>
                <a:r>
                  <a:rPr lang="en-GB" sz="1800" dirty="0">
                    <a:solidFill>
                      <a:srgbClr val="0F124A"/>
                    </a:solidFill>
                  </a:rPr>
                  <a:t>interaction region (highly complex source of IP aberrations)</a:t>
                </a:r>
              </a:p>
              <a:p>
                <a:pPr marL="342900" lvl="0" indent="-342900">
                  <a:lnSpc>
                    <a:spcPct val="110000"/>
                  </a:lnSpc>
                  <a:buFont typeface="Arial" panose="020B0604020202020204" pitchFamily="34" charset="0"/>
                  <a:buChar char="•"/>
                  <a:defRPr/>
                </a:pPr>
                <a:r>
                  <a:rPr lang="en-GB" sz="1800" dirty="0">
                    <a:solidFill>
                      <a:srgbClr val="0F124A"/>
                    </a:solidFill>
                  </a:rPr>
                  <a:t>IP beta </a:t>
                </a:r>
                <a14:m>
                  <m:oMath xmlns:m="http://schemas.openxmlformats.org/officeDocument/2006/math">
                    <m:sSubSup>
                      <m:sSubSupPr>
                        <m:ctrlPr>
                          <a:rPr lang="en-US" sz="1800" b="1" i="1">
                            <a:latin typeface="Cambria Math" panose="02040503050406030204" pitchFamily="18" charset="0"/>
                          </a:rPr>
                        </m:ctrlPr>
                      </m:sSubSupPr>
                      <m:e>
                        <m:r>
                          <a:rPr lang="en-US" sz="1800" b="1" i="1">
                            <a:latin typeface="Cambria Math" panose="02040503050406030204" pitchFamily="18" charset="0"/>
                            <a:ea typeface="Cambria Math" panose="02040503050406030204" pitchFamily="18" charset="0"/>
                          </a:rPr>
                          <m:t>𝜷</m:t>
                        </m:r>
                      </m:e>
                      <m:sub>
                        <m:r>
                          <a:rPr lang="en-US" sz="1800" b="1" i="1">
                            <a:latin typeface="Cambria Math" panose="02040503050406030204" pitchFamily="18" charset="0"/>
                          </a:rPr>
                          <m:t>𝒚</m:t>
                        </m:r>
                      </m:sub>
                      <m:sup>
                        <m:r>
                          <a:rPr lang="en-US" sz="1800" b="1" i="1">
                            <a:latin typeface="Cambria Math" panose="02040503050406030204" pitchFamily="18" charset="0"/>
                          </a:rPr>
                          <m:t>∗</m:t>
                        </m:r>
                      </m:sup>
                    </m:sSubSup>
                  </m:oMath>
                </a14:m>
                <a:r>
                  <a:rPr lang="en-US" sz="1800" b="1" dirty="0"/>
                  <a:t> </a:t>
                </a:r>
                <a:r>
                  <a:rPr lang="en-GB" sz="1800" dirty="0">
                    <a:solidFill>
                      <a:srgbClr val="0F124A"/>
                    </a:solidFill>
                  </a:rPr>
                  <a:t>(limited by injected beam emittance, IR aperture, DA)</a:t>
                </a:r>
              </a:p>
              <a:p>
                <a:pPr marL="342900" lvl="0" indent="-342900">
                  <a:lnSpc>
                    <a:spcPct val="110000"/>
                  </a:lnSpc>
                  <a:buFont typeface="Arial" panose="020B0604020202020204" pitchFamily="34" charset="0"/>
                  <a:buChar char="•"/>
                  <a:defRPr/>
                </a:pPr>
                <a:r>
                  <a:rPr lang="en-GB" sz="1800" dirty="0">
                    <a:solidFill>
                      <a:srgbClr val="0F124A"/>
                    </a:solidFill>
                  </a:rPr>
                  <a:t>specific luminosity (linear &amp; chromatic coupling, design lattice, optics errors, space charge, impedance, feedback/noise,…)</a:t>
                </a:r>
              </a:p>
              <a:p>
                <a:pPr marL="342900" lvl="0" indent="-342900">
                  <a:lnSpc>
                    <a:spcPct val="110000"/>
                  </a:lnSpc>
                  <a:buFont typeface="Arial" panose="020B0604020202020204" pitchFamily="34" charset="0"/>
                  <a:buChar char="•"/>
                  <a:defRPr/>
                </a:pPr>
                <a:r>
                  <a:rPr lang="en-GB" sz="1800" dirty="0">
                    <a:solidFill>
                      <a:srgbClr val="0F124A"/>
                    </a:solidFill>
                  </a:rPr>
                  <a:t>limited number of experts  </a:t>
                </a:r>
              </a:p>
            </p:txBody>
          </p:sp>
        </mc:Choice>
        <mc:Fallback xmlns="">
          <p:sp>
            <p:nvSpPr>
              <p:cNvPr id="8" name="TextBox 7">
                <a:extLst>
                  <a:ext uri="{FF2B5EF4-FFF2-40B4-BE49-F238E27FC236}">
                    <a16:creationId xmlns:a16="http://schemas.microsoft.com/office/drawing/2014/main" id="{85CB8CF5-C027-CFFF-3EE8-150F1F5FBF3E}"/>
                  </a:ext>
                </a:extLst>
              </p:cNvPr>
              <p:cNvSpPr txBox="1">
                <a:spLocks noRot="1" noChangeAspect="1" noMove="1" noResize="1" noEditPoints="1" noAdjustHandles="1" noChangeArrowheads="1" noChangeShapeType="1" noTextEdit="1"/>
              </p:cNvSpPr>
              <p:nvPr/>
            </p:nvSpPr>
            <p:spPr>
              <a:xfrm>
                <a:off x="215749" y="387518"/>
                <a:ext cx="8819030" cy="4755982"/>
              </a:xfrm>
              <a:prstGeom prst="rect">
                <a:avLst/>
              </a:prstGeom>
              <a:blipFill>
                <a:blip r:embed="rId2"/>
                <a:stretch>
                  <a:fillRect l="-1037" t="-897" r="-415" b="-1154"/>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17E3E3EE-6E1B-2850-94B6-5CAAE87B6B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1631" y="2081028"/>
            <a:ext cx="1145551" cy="387269"/>
          </a:xfrm>
          <a:prstGeom prst="rect">
            <a:avLst/>
          </a:prstGeom>
        </p:spPr>
      </p:pic>
      <p:pic>
        <p:nvPicPr>
          <p:cNvPr id="14" name="Picture 13">
            <a:extLst>
              <a:ext uri="{FF2B5EF4-FFF2-40B4-BE49-F238E27FC236}">
                <a16:creationId xmlns:a16="http://schemas.microsoft.com/office/drawing/2014/main" id="{6EA2ACC3-D180-9737-661F-1A4B6207C0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2485" y="1245382"/>
            <a:ext cx="1003844" cy="670618"/>
          </a:xfrm>
          <a:prstGeom prst="rect">
            <a:avLst/>
          </a:prstGeom>
        </p:spPr>
      </p:pic>
      <p:pic>
        <p:nvPicPr>
          <p:cNvPr id="15" name="Picture 14">
            <a:extLst>
              <a:ext uri="{FF2B5EF4-FFF2-40B4-BE49-F238E27FC236}">
                <a16:creationId xmlns:a16="http://schemas.microsoft.com/office/drawing/2014/main" id="{42A27810-32D2-D7CC-F284-B820CD081C7B}"/>
              </a:ext>
            </a:extLst>
          </p:cNvPr>
          <p:cNvPicPr>
            <a:picLocks noChangeAspect="1"/>
          </p:cNvPicPr>
          <p:nvPr/>
        </p:nvPicPr>
        <p:blipFill>
          <a:blip r:embed="rId5"/>
          <a:stretch>
            <a:fillRect/>
          </a:stretch>
        </p:blipFill>
        <p:spPr>
          <a:xfrm>
            <a:off x="7019982" y="481141"/>
            <a:ext cx="1725318" cy="670618"/>
          </a:xfrm>
          <a:prstGeom prst="rect">
            <a:avLst/>
          </a:prstGeom>
        </p:spPr>
      </p:pic>
    </p:spTree>
    <p:extLst>
      <p:ext uri="{BB962C8B-B14F-4D97-AF65-F5344CB8AC3E}">
        <p14:creationId xmlns:p14="http://schemas.microsoft.com/office/powerpoint/2010/main" val="3497980355"/>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AA5712-A9E4-9FB6-0F53-3DE9CA606273}"/>
              </a:ext>
            </a:extLst>
          </p:cNvPr>
          <p:cNvSpPr>
            <a:spLocks noGrp="1"/>
          </p:cNvSpPr>
          <p:nvPr>
            <p:ph type="sldNum" sz="quarter" idx="10"/>
          </p:nvPr>
        </p:nvSpPr>
        <p:spPr/>
        <p:txBody>
          <a:bodyPr/>
          <a:lstStyle/>
          <a:p>
            <a:pPr defTabSz="685800">
              <a:defRPr/>
            </a:pPr>
            <a:fld id="{88A1DFE4-5FC5-43BD-BB7E-75EAD82B965F}" type="slidenum">
              <a:rPr lang="en-US" sz="800">
                <a:solidFill>
                  <a:srgbClr val="FFFFFF"/>
                </a:solidFill>
                <a:latin typeface="Arial"/>
              </a:rPr>
              <a:pPr defTabSz="685800">
                <a:defRPr/>
              </a:pPr>
              <a:t>61</a:t>
            </a:fld>
            <a:endParaRPr lang="en-US" sz="800" dirty="0">
              <a:solidFill>
                <a:srgbClr val="FFFFFF"/>
              </a:solidFill>
              <a:latin typeface="Arial"/>
            </a:endParaRPr>
          </a:p>
        </p:txBody>
      </p:sp>
      <p:sp>
        <p:nvSpPr>
          <p:cNvPr id="3" name="TextBox 2">
            <a:extLst>
              <a:ext uri="{FF2B5EF4-FFF2-40B4-BE49-F238E27FC236}">
                <a16:creationId xmlns:a16="http://schemas.microsoft.com/office/drawing/2014/main" id="{5EF85DFC-9760-40BB-1A01-C2C1ADEEE576}"/>
              </a:ext>
            </a:extLst>
          </p:cNvPr>
          <p:cNvSpPr txBox="1"/>
          <p:nvPr/>
        </p:nvSpPr>
        <p:spPr>
          <a:xfrm>
            <a:off x="106977" y="305795"/>
            <a:ext cx="9091306" cy="451406"/>
          </a:xfrm>
          <a:prstGeom prst="rect">
            <a:avLst/>
          </a:prstGeom>
          <a:noFill/>
        </p:spPr>
        <p:txBody>
          <a:bodyPr wrap="square" rtlCol="0">
            <a:spAutoFit/>
          </a:bodyPr>
          <a:lstStyle/>
          <a:p>
            <a:pPr defTabSz="685800">
              <a:lnSpc>
                <a:spcPts val="2775"/>
              </a:lnSpc>
              <a:defRPr/>
            </a:pPr>
            <a:r>
              <a:rPr lang="en-US" sz="2700" dirty="0" err="1">
                <a:solidFill>
                  <a:srgbClr val="0F124A"/>
                </a:solidFill>
                <a:latin typeface="Arial"/>
              </a:rPr>
              <a:t>SuperKEKB</a:t>
            </a:r>
            <a:r>
              <a:rPr lang="en-US" sz="2700" dirty="0">
                <a:solidFill>
                  <a:srgbClr val="0F124A"/>
                </a:solidFill>
                <a:latin typeface="Arial"/>
              </a:rPr>
              <a:t> injected beam emittance</a:t>
            </a:r>
            <a:endParaRPr lang="en-GB" sz="2700" dirty="0">
              <a:solidFill>
                <a:srgbClr val="0F124A"/>
              </a:solidFill>
              <a:latin typeface="Arial"/>
            </a:endParaRPr>
          </a:p>
        </p:txBody>
      </p:sp>
      <p:pic>
        <p:nvPicPr>
          <p:cNvPr id="9" name="Picture 8">
            <a:extLst>
              <a:ext uri="{FF2B5EF4-FFF2-40B4-BE49-F238E27FC236}">
                <a16:creationId xmlns:a16="http://schemas.microsoft.com/office/drawing/2014/main" id="{B473EA42-4ACF-F31A-4FB6-1F94D975A9C4}"/>
              </a:ext>
            </a:extLst>
          </p:cNvPr>
          <p:cNvPicPr>
            <a:picLocks noChangeAspect="1"/>
          </p:cNvPicPr>
          <p:nvPr/>
        </p:nvPicPr>
        <p:blipFill>
          <a:blip r:embed="rId2"/>
          <a:stretch>
            <a:fillRect/>
          </a:stretch>
        </p:blipFill>
        <p:spPr>
          <a:xfrm>
            <a:off x="106977" y="653648"/>
            <a:ext cx="6450806" cy="1007269"/>
          </a:xfrm>
          <a:prstGeom prst="rect">
            <a:avLst/>
          </a:prstGeom>
        </p:spPr>
      </p:pic>
      <p:sp>
        <p:nvSpPr>
          <p:cNvPr id="11" name="TextBox 10">
            <a:extLst>
              <a:ext uri="{FF2B5EF4-FFF2-40B4-BE49-F238E27FC236}">
                <a16:creationId xmlns:a16="http://schemas.microsoft.com/office/drawing/2014/main" id="{4AA76329-F168-3763-86FB-DDAD635C7ED6}"/>
              </a:ext>
            </a:extLst>
          </p:cNvPr>
          <p:cNvSpPr txBox="1"/>
          <p:nvPr/>
        </p:nvSpPr>
        <p:spPr>
          <a:xfrm>
            <a:off x="6647918" y="705359"/>
            <a:ext cx="2386862" cy="954107"/>
          </a:xfrm>
          <a:prstGeom prst="rect">
            <a:avLst/>
          </a:prstGeom>
          <a:noFill/>
        </p:spPr>
        <p:txBody>
          <a:bodyPr wrap="square">
            <a:spAutoFit/>
          </a:bodyPr>
          <a:lstStyle/>
          <a:p>
            <a:r>
              <a:rPr lang="en-GB" sz="1400" b="1" dirty="0">
                <a:solidFill>
                  <a:srgbClr val="0000CC"/>
                </a:solidFill>
              </a:rPr>
              <a:t>emittance growth in the beam transport lines </a:t>
            </a:r>
            <a:r>
              <a:rPr lang="en-GB" sz="1400" dirty="0"/>
              <a:t>of the </a:t>
            </a:r>
            <a:r>
              <a:rPr lang="en-GB" sz="1400" dirty="0" err="1"/>
              <a:t>SuperKEKB</a:t>
            </a:r>
            <a:r>
              <a:rPr lang="en-GB" sz="1400" dirty="0"/>
              <a:t> injector measured in 2024</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7DD7774-C64C-CF7F-19F7-7AFAEA055162}"/>
                  </a:ext>
                </a:extLst>
              </p:cNvPr>
              <p:cNvSpPr txBox="1"/>
              <p:nvPr/>
            </p:nvSpPr>
            <p:spPr>
              <a:xfrm>
                <a:off x="1726150" y="1479783"/>
                <a:ext cx="1773242" cy="396327"/>
              </a:xfrm>
              <a:prstGeom prst="rect">
                <a:avLst/>
              </a:prstGeom>
              <a:noFill/>
            </p:spPr>
            <p:txBody>
              <a:bodyPr wrap="none" rtlCol="0">
                <a:spAutoFit/>
              </a:bodyPr>
              <a:lstStyle/>
              <a:p>
                <a:pPr>
                  <a:lnSpc>
                    <a:spcPts val="2775"/>
                  </a:lnSpc>
                </a:pPr>
                <a:r>
                  <a:rPr lang="en-US" sz="1200" dirty="0" err="1">
                    <a:latin typeface="Symbol" panose="05050102010706020507" pitchFamily="18" charset="2"/>
                  </a:rPr>
                  <a:t>ge</a:t>
                </a:r>
                <a:r>
                  <a:rPr lang="en-US" sz="1200" dirty="0"/>
                  <a:t>= 100 </a:t>
                </a:r>
                <a:r>
                  <a:rPr lang="en-US" sz="1200" dirty="0">
                    <a:latin typeface="Symbol" panose="05050102010706020507" pitchFamily="18" charset="2"/>
                  </a:rPr>
                  <a:t>m</a:t>
                </a:r>
                <a:r>
                  <a:rPr lang="en-US" sz="1200" dirty="0"/>
                  <a:t>m </a:t>
                </a:r>
                <a14:m>
                  <m:oMath xmlns:m="http://schemas.openxmlformats.org/officeDocument/2006/math">
                    <m:r>
                      <a:rPr lang="en-US" sz="1200" i="1">
                        <a:latin typeface="Cambria Math" panose="02040503050406030204" pitchFamily="18" charset="0"/>
                        <a:ea typeface="Cambria Math" panose="02040503050406030204" pitchFamily="18" charset="0"/>
                      </a:rPr>
                      <m:t>↔</m:t>
                    </m:r>
                  </m:oMath>
                </a14:m>
                <a:r>
                  <a:rPr lang="en-US" sz="1200" dirty="0"/>
                  <a:t> </a:t>
                </a:r>
                <a:r>
                  <a:rPr lang="en-US" sz="1200" dirty="0">
                    <a:latin typeface="Symbol" panose="05050102010706020507" pitchFamily="18" charset="2"/>
                  </a:rPr>
                  <a:t>e</a:t>
                </a:r>
                <a:r>
                  <a:rPr lang="en-US" sz="1200" dirty="0"/>
                  <a:t>=13 nm</a:t>
                </a:r>
                <a:endParaRPr lang="en-GB" sz="1200" dirty="0"/>
              </a:p>
            </p:txBody>
          </p:sp>
        </mc:Choice>
        <mc:Fallback xmlns="">
          <p:sp>
            <p:nvSpPr>
              <p:cNvPr id="4" name="TextBox 3">
                <a:extLst>
                  <a:ext uri="{FF2B5EF4-FFF2-40B4-BE49-F238E27FC236}">
                    <a16:creationId xmlns:a16="http://schemas.microsoft.com/office/drawing/2014/main" id="{27DD7774-C64C-CF7F-19F7-7AFAEA055162}"/>
                  </a:ext>
                </a:extLst>
              </p:cNvPr>
              <p:cNvSpPr txBox="1">
                <a:spLocks noRot="1" noChangeAspect="1" noMove="1" noResize="1" noEditPoints="1" noAdjustHandles="1" noChangeArrowheads="1" noChangeShapeType="1" noTextEdit="1"/>
              </p:cNvSpPr>
              <p:nvPr/>
            </p:nvSpPr>
            <p:spPr>
              <a:xfrm>
                <a:off x="1726150" y="1479783"/>
                <a:ext cx="1773242" cy="396327"/>
              </a:xfrm>
              <a:prstGeom prst="rect">
                <a:avLst/>
              </a:prstGeom>
              <a:blipFill>
                <a:blip r:embed="rId3"/>
                <a:stretch>
                  <a:fillRect b="-107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4702F5-BD5C-6FF1-CAFD-F836B10D0AE0}"/>
                  </a:ext>
                </a:extLst>
              </p:cNvPr>
              <p:cNvSpPr txBox="1"/>
              <p:nvPr/>
            </p:nvSpPr>
            <p:spPr>
              <a:xfrm>
                <a:off x="4959634" y="1467970"/>
                <a:ext cx="1688283" cy="396327"/>
              </a:xfrm>
              <a:prstGeom prst="rect">
                <a:avLst/>
              </a:prstGeom>
              <a:noFill/>
            </p:spPr>
            <p:txBody>
              <a:bodyPr wrap="none" rtlCol="0">
                <a:spAutoFit/>
              </a:bodyPr>
              <a:lstStyle/>
              <a:p>
                <a:pPr>
                  <a:lnSpc>
                    <a:spcPts val="2775"/>
                  </a:lnSpc>
                </a:pPr>
                <a:r>
                  <a:rPr lang="en-US" sz="1200" dirty="0" err="1">
                    <a:latin typeface="Symbol" panose="05050102010706020507" pitchFamily="18" charset="2"/>
                  </a:rPr>
                  <a:t>ge</a:t>
                </a:r>
                <a:r>
                  <a:rPr lang="en-US" sz="1200" dirty="0"/>
                  <a:t>= 100 </a:t>
                </a:r>
                <a:r>
                  <a:rPr lang="en-US" sz="1200" dirty="0">
                    <a:latin typeface="Symbol" panose="05050102010706020507" pitchFamily="18" charset="2"/>
                  </a:rPr>
                  <a:t>m</a:t>
                </a:r>
                <a:r>
                  <a:rPr lang="en-US" sz="1200" dirty="0"/>
                  <a:t>m </a:t>
                </a:r>
                <a14:m>
                  <m:oMath xmlns:m="http://schemas.openxmlformats.org/officeDocument/2006/math">
                    <m:r>
                      <a:rPr lang="en-US" sz="1200" i="1">
                        <a:latin typeface="Cambria Math" panose="02040503050406030204" pitchFamily="18" charset="0"/>
                        <a:ea typeface="Cambria Math" panose="02040503050406030204" pitchFamily="18" charset="0"/>
                      </a:rPr>
                      <m:t>↔</m:t>
                    </m:r>
                  </m:oMath>
                </a14:m>
                <a:r>
                  <a:rPr lang="en-US" sz="1200" dirty="0"/>
                  <a:t> </a:t>
                </a:r>
                <a:r>
                  <a:rPr lang="en-US" sz="1200" dirty="0">
                    <a:latin typeface="Symbol" panose="05050102010706020507" pitchFamily="18" charset="2"/>
                  </a:rPr>
                  <a:t>e</a:t>
                </a:r>
                <a:r>
                  <a:rPr lang="en-US" sz="1200" dirty="0"/>
                  <a:t>=7 nm</a:t>
                </a:r>
                <a:endParaRPr lang="en-GB" sz="1200" dirty="0"/>
              </a:p>
            </p:txBody>
          </p:sp>
        </mc:Choice>
        <mc:Fallback xmlns="">
          <p:sp>
            <p:nvSpPr>
              <p:cNvPr id="6" name="TextBox 5">
                <a:extLst>
                  <a:ext uri="{FF2B5EF4-FFF2-40B4-BE49-F238E27FC236}">
                    <a16:creationId xmlns:a16="http://schemas.microsoft.com/office/drawing/2014/main" id="{854702F5-BD5C-6FF1-CAFD-F836B10D0AE0}"/>
                  </a:ext>
                </a:extLst>
              </p:cNvPr>
              <p:cNvSpPr txBox="1">
                <a:spLocks noRot="1" noChangeAspect="1" noMove="1" noResize="1" noEditPoints="1" noAdjustHandles="1" noChangeArrowheads="1" noChangeShapeType="1" noTextEdit="1"/>
              </p:cNvSpPr>
              <p:nvPr/>
            </p:nvSpPr>
            <p:spPr>
              <a:xfrm>
                <a:off x="4959634" y="1467970"/>
                <a:ext cx="1688283" cy="396327"/>
              </a:xfrm>
              <a:prstGeom prst="rect">
                <a:avLst/>
              </a:prstGeom>
              <a:blipFill>
                <a:blip r:embed="rId4"/>
                <a:stretch>
                  <a:fillRect l="-361" b="-10769"/>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927EF3F6-89B7-1161-85DF-715D1FC29298}"/>
              </a:ext>
            </a:extLst>
          </p:cNvPr>
          <p:cNvSpPr txBox="1"/>
          <p:nvPr/>
        </p:nvSpPr>
        <p:spPr>
          <a:xfrm>
            <a:off x="-4004" y="2090741"/>
            <a:ext cx="3336384" cy="2097434"/>
          </a:xfrm>
          <a:prstGeom prst="rect">
            <a:avLst/>
          </a:prstGeom>
          <a:noFill/>
        </p:spPr>
        <p:txBody>
          <a:bodyPr wrap="square" rtlCol="0">
            <a:spAutoFit/>
          </a:bodyPr>
          <a:lstStyle/>
          <a:p>
            <a:pPr algn="r">
              <a:lnSpc>
                <a:spcPct val="110000"/>
              </a:lnSpc>
            </a:pPr>
            <a:r>
              <a:rPr lang="en-US" sz="2000" dirty="0"/>
              <a:t>both </a:t>
            </a:r>
            <a:r>
              <a:rPr lang="en-US" sz="2000" b="1" dirty="0">
                <a:solidFill>
                  <a:schemeClr val="tx2">
                    <a:lumMod val="75000"/>
                  </a:schemeClr>
                </a:solidFill>
              </a:rPr>
              <a:t>horizontal and vertical emittance growth in </a:t>
            </a:r>
            <a:r>
              <a:rPr lang="en-US" sz="2000" b="1" dirty="0" err="1">
                <a:solidFill>
                  <a:schemeClr val="tx2">
                    <a:lumMod val="75000"/>
                  </a:schemeClr>
                </a:solidFill>
              </a:rPr>
              <a:t>BTe</a:t>
            </a:r>
            <a:r>
              <a:rPr lang="en-US" sz="2000" b="1" dirty="0">
                <a:solidFill>
                  <a:schemeClr val="tx2">
                    <a:lumMod val="75000"/>
                  </a:schemeClr>
                </a:solidFill>
              </a:rPr>
              <a:t> reproduced in Xsuite simulations</a:t>
            </a:r>
            <a:r>
              <a:rPr lang="en-US" sz="2000" dirty="0"/>
              <a:t> with 100 </a:t>
            </a:r>
            <a:r>
              <a:rPr lang="en-US" sz="2000" dirty="0">
                <a:latin typeface="Symbol" panose="05050102010706020507" pitchFamily="18" charset="2"/>
              </a:rPr>
              <a:t>m</a:t>
            </a:r>
            <a:r>
              <a:rPr lang="en-US" sz="2000" dirty="0"/>
              <a:t>m rms random quad misalignments</a:t>
            </a:r>
            <a:endParaRPr lang="en-GB" sz="2000" dirty="0"/>
          </a:p>
        </p:txBody>
      </p:sp>
      <p:pic>
        <p:nvPicPr>
          <p:cNvPr id="14" name="Picture 13">
            <a:extLst>
              <a:ext uri="{FF2B5EF4-FFF2-40B4-BE49-F238E27FC236}">
                <a16:creationId xmlns:a16="http://schemas.microsoft.com/office/drawing/2014/main" id="{3FCAA328-A2F9-43DA-322D-799BB2F93AC9}"/>
              </a:ext>
            </a:extLst>
          </p:cNvPr>
          <p:cNvPicPr>
            <a:picLocks noChangeAspect="1"/>
          </p:cNvPicPr>
          <p:nvPr/>
        </p:nvPicPr>
        <p:blipFill>
          <a:blip r:embed="rId5"/>
          <a:stretch>
            <a:fillRect/>
          </a:stretch>
        </p:blipFill>
        <p:spPr>
          <a:xfrm>
            <a:off x="3233613" y="2178469"/>
            <a:ext cx="5801166" cy="2009706"/>
          </a:xfrm>
          <a:prstGeom prst="rect">
            <a:avLst/>
          </a:prstGeom>
        </p:spPr>
      </p:pic>
      <p:sp>
        <p:nvSpPr>
          <p:cNvPr id="15" name="TextBox 14">
            <a:extLst>
              <a:ext uri="{FF2B5EF4-FFF2-40B4-BE49-F238E27FC236}">
                <a16:creationId xmlns:a16="http://schemas.microsoft.com/office/drawing/2014/main" id="{A7588892-F439-8A44-B6E0-CAF18C453A08}"/>
              </a:ext>
            </a:extLst>
          </p:cNvPr>
          <p:cNvSpPr txBox="1"/>
          <p:nvPr/>
        </p:nvSpPr>
        <p:spPr>
          <a:xfrm>
            <a:off x="6010678" y="362301"/>
            <a:ext cx="574196"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N. Iida</a:t>
            </a:r>
            <a:endParaRPr lang="en-GB" sz="1050" dirty="0">
              <a:solidFill>
                <a:srgbClr val="0F124A"/>
              </a:solidFill>
              <a:latin typeface="Arial"/>
            </a:endParaRPr>
          </a:p>
        </p:txBody>
      </p:sp>
      <p:sp>
        <p:nvSpPr>
          <p:cNvPr id="16" name="TextBox 15">
            <a:extLst>
              <a:ext uri="{FF2B5EF4-FFF2-40B4-BE49-F238E27FC236}">
                <a16:creationId xmlns:a16="http://schemas.microsoft.com/office/drawing/2014/main" id="{F0CCB2FA-604A-2E6A-6AFD-DDB13FA66E55}"/>
              </a:ext>
            </a:extLst>
          </p:cNvPr>
          <p:cNvSpPr txBox="1"/>
          <p:nvPr/>
        </p:nvSpPr>
        <p:spPr>
          <a:xfrm>
            <a:off x="8009670" y="1973638"/>
            <a:ext cx="880369"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N. van  Gils</a:t>
            </a:r>
            <a:endParaRPr lang="en-GB" sz="1050" dirty="0">
              <a:solidFill>
                <a:srgbClr val="0F124A"/>
              </a:solidFill>
              <a:latin typeface="Arial"/>
            </a:endParaRPr>
          </a:p>
        </p:txBody>
      </p:sp>
      <p:pic>
        <p:nvPicPr>
          <p:cNvPr id="17" name="Picture 16">
            <a:extLst>
              <a:ext uri="{FF2B5EF4-FFF2-40B4-BE49-F238E27FC236}">
                <a16:creationId xmlns:a16="http://schemas.microsoft.com/office/drawing/2014/main" id="{CB761264-9D27-4845-4BA1-F5C1A1B06859}"/>
              </a:ext>
            </a:extLst>
          </p:cNvPr>
          <p:cNvPicPr>
            <a:picLocks noChangeAspect="1"/>
          </p:cNvPicPr>
          <p:nvPr/>
        </p:nvPicPr>
        <p:blipFill>
          <a:blip r:embed="rId6"/>
          <a:stretch>
            <a:fillRect/>
          </a:stretch>
        </p:blipFill>
        <p:spPr>
          <a:xfrm>
            <a:off x="3875512" y="2008770"/>
            <a:ext cx="696488" cy="694669"/>
          </a:xfrm>
          <a:prstGeom prst="rect">
            <a:avLst/>
          </a:prstGeom>
        </p:spPr>
      </p:pic>
      <p:sp>
        <p:nvSpPr>
          <p:cNvPr id="18" name="TextBox 17">
            <a:extLst>
              <a:ext uri="{FF2B5EF4-FFF2-40B4-BE49-F238E27FC236}">
                <a16:creationId xmlns:a16="http://schemas.microsoft.com/office/drawing/2014/main" id="{EEAB39F5-00B4-CDFC-F8EA-35E4C5E135DD}"/>
              </a:ext>
            </a:extLst>
          </p:cNvPr>
          <p:cNvSpPr txBox="1"/>
          <p:nvPr/>
        </p:nvSpPr>
        <p:spPr>
          <a:xfrm>
            <a:off x="470747" y="4438141"/>
            <a:ext cx="8419292" cy="506614"/>
          </a:xfrm>
          <a:prstGeom prst="rect">
            <a:avLst/>
          </a:prstGeom>
          <a:noFill/>
        </p:spPr>
        <p:txBody>
          <a:bodyPr wrap="none" rtlCol="0">
            <a:spAutoFit/>
          </a:bodyPr>
          <a:lstStyle/>
          <a:p>
            <a:pPr algn="l">
              <a:lnSpc>
                <a:spcPts val="3700"/>
              </a:lnSpc>
            </a:pPr>
            <a:r>
              <a:rPr lang="en-GB" sz="2000" dirty="0">
                <a:solidFill>
                  <a:schemeClr val="accent4">
                    <a:lumMod val="50000"/>
                  </a:schemeClr>
                </a:solidFill>
              </a:rPr>
              <a:t>possible mitigations? → survey &amp; realignment, dispersion-free steering </a:t>
            </a:r>
          </a:p>
        </p:txBody>
      </p:sp>
      <p:pic>
        <p:nvPicPr>
          <p:cNvPr id="19" name="Picture 18">
            <a:extLst>
              <a:ext uri="{FF2B5EF4-FFF2-40B4-BE49-F238E27FC236}">
                <a16:creationId xmlns:a16="http://schemas.microsoft.com/office/drawing/2014/main" id="{F97B8C95-AA38-CE91-284A-CBD1CE13FD1D}"/>
              </a:ext>
            </a:extLst>
          </p:cNvPr>
          <p:cNvPicPr>
            <a:picLocks noChangeAspect="1"/>
          </p:cNvPicPr>
          <p:nvPr/>
        </p:nvPicPr>
        <p:blipFill>
          <a:blip r:embed="rId7"/>
          <a:stretch>
            <a:fillRect/>
          </a:stretch>
        </p:blipFill>
        <p:spPr>
          <a:xfrm>
            <a:off x="6984560" y="1961825"/>
            <a:ext cx="880370" cy="342193"/>
          </a:xfrm>
          <a:prstGeom prst="rect">
            <a:avLst/>
          </a:prstGeom>
        </p:spPr>
      </p:pic>
    </p:spTree>
    <p:extLst>
      <p:ext uri="{BB962C8B-B14F-4D97-AF65-F5344CB8AC3E}">
        <p14:creationId xmlns:p14="http://schemas.microsoft.com/office/powerpoint/2010/main" val="2099510134"/>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F740B5-FE95-701D-9CC5-F78C53480FA6}"/>
              </a:ext>
            </a:extLst>
          </p:cNvPr>
          <p:cNvSpPr>
            <a:spLocks noGrp="1"/>
          </p:cNvSpPr>
          <p:nvPr>
            <p:ph type="sldNum" sz="quarter" idx="10"/>
          </p:nvPr>
        </p:nvSpPr>
        <p:spPr/>
        <p:txBody>
          <a:bodyPr/>
          <a:lstStyle/>
          <a:p>
            <a:pPr defTabSz="685800"/>
            <a:fld id="{88A1DFE4-5FC5-43BD-BB7E-75EAD82B965F}" type="slidenum">
              <a:rPr lang="en-US">
                <a:solidFill>
                  <a:srgbClr val="FFFFFF"/>
                </a:solidFill>
                <a:latin typeface="Arial"/>
              </a:rPr>
              <a:pPr defTabSz="685800"/>
              <a:t>62</a:t>
            </a:fld>
            <a:endParaRPr lang="en-US">
              <a:solidFill>
                <a:srgbClr val="FFFFFF"/>
              </a:solidFill>
              <a:latin typeface="Arial"/>
            </a:endParaRPr>
          </a:p>
        </p:txBody>
      </p:sp>
      <p:sp>
        <p:nvSpPr>
          <p:cNvPr id="3" name="TextBox 2">
            <a:extLst>
              <a:ext uri="{FF2B5EF4-FFF2-40B4-BE49-F238E27FC236}">
                <a16:creationId xmlns:a16="http://schemas.microsoft.com/office/drawing/2014/main" id="{787D83D8-35AE-B240-D2A4-2DEAA8F58BF8}"/>
              </a:ext>
            </a:extLst>
          </p:cNvPr>
          <p:cNvSpPr txBox="1"/>
          <p:nvPr/>
        </p:nvSpPr>
        <p:spPr>
          <a:xfrm>
            <a:off x="350044" y="374721"/>
            <a:ext cx="3906839" cy="830997"/>
          </a:xfrm>
          <a:prstGeom prst="rect">
            <a:avLst/>
          </a:prstGeom>
          <a:noFill/>
        </p:spPr>
        <p:txBody>
          <a:bodyPr wrap="none" rtlCol="0">
            <a:spAutoFit/>
          </a:bodyPr>
          <a:lstStyle/>
          <a:p>
            <a:pPr defTabSz="685800"/>
            <a:r>
              <a:rPr lang="en-US" sz="2400" b="1" dirty="0">
                <a:solidFill>
                  <a:srgbClr val="0F124A"/>
                </a:solidFill>
                <a:latin typeface="Arial"/>
              </a:rPr>
              <a:t>producing true muonium </a:t>
            </a:r>
          </a:p>
          <a:p>
            <a:pPr defTabSz="685800"/>
            <a:r>
              <a:rPr lang="en-US" sz="2400" b="1" dirty="0">
                <a:solidFill>
                  <a:srgbClr val="0F124A"/>
                </a:solidFill>
                <a:latin typeface="Arial"/>
              </a:rPr>
              <a:t>– a world’s first !?!</a:t>
            </a:r>
            <a:endParaRPr lang="en-GB" sz="2400" b="1" dirty="0">
              <a:solidFill>
                <a:srgbClr val="0F124A"/>
              </a:solidFill>
              <a:latin typeface="Arial"/>
            </a:endParaRPr>
          </a:p>
        </p:txBody>
      </p:sp>
      <p:sp>
        <p:nvSpPr>
          <p:cNvPr id="4" name="TextBox 3">
            <a:extLst>
              <a:ext uri="{FF2B5EF4-FFF2-40B4-BE49-F238E27FC236}">
                <a16:creationId xmlns:a16="http://schemas.microsoft.com/office/drawing/2014/main" id="{ED531F58-075E-AF3D-B09A-769FC1967D27}"/>
              </a:ext>
            </a:extLst>
          </p:cNvPr>
          <p:cNvSpPr txBox="1"/>
          <p:nvPr/>
        </p:nvSpPr>
        <p:spPr>
          <a:xfrm>
            <a:off x="4854786" y="374721"/>
            <a:ext cx="4031873" cy="830997"/>
          </a:xfrm>
          <a:prstGeom prst="rect">
            <a:avLst/>
          </a:prstGeom>
          <a:noFill/>
        </p:spPr>
        <p:txBody>
          <a:bodyPr wrap="none" rtlCol="0">
            <a:spAutoFit/>
          </a:bodyPr>
          <a:lstStyle/>
          <a:p>
            <a:pPr defTabSz="685800"/>
            <a:r>
              <a:rPr lang="en-US" sz="2400" b="1" dirty="0">
                <a:solidFill>
                  <a:srgbClr val="0F124A"/>
                </a:solidFill>
                <a:latin typeface="Arial"/>
              </a:rPr>
              <a:t>Bose-Einstein condensate</a:t>
            </a:r>
          </a:p>
          <a:p>
            <a:pPr defTabSz="685800"/>
            <a:r>
              <a:rPr lang="en-US" sz="2400" b="1" dirty="0">
                <a:solidFill>
                  <a:srgbClr val="0F124A"/>
                </a:solidFill>
                <a:latin typeface="Arial"/>
              </a:rPr>
              <a:t>of Ps – also world’s first</a:t>
            </a:r>
            <a:endParaRPr lang="en-GB" sz="2400" b="1" dirty="0">
              <a:solidFill>
                <a:srgbClr val="0F124A"/>
              </a:solidFill>
              <a:latin typeface="Arial"/>
            </a:endParaRPr>
          </a:p>
        </p:txBody>
      </p:sp>
      <p:sp>
        <p:nvSpPr>
          <p:cNvPr id="30" name="Content Placeholder 2">
            <a:extLst>
              <a:ext uri="{FF2B5EF4-FFF2-40B4-BE49-F238E27FC236}">
                <a16:creationId xmlns:a16="http://schemas.microsoft.com/office/drawing/2014/main" id="{DADB9782-7310-2F94-9898-0A20D213397C}"/>
              </a:ext>
            </a:extLst>
          </p:cNvPr>
          <p:cNvSpPr txBox="1">
            <a:spLocks/>
          </p:cNvSpPr>
          <p:nvPr/>
        </p:nvSpPr>
        <p:spPr>
          <a:xfrm>
            <a:off x="4959321" y="3812577"/>
            <a:ext cx="3727699" cy="46351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Myriad Pro" panose="020B0503030403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600" kern="1200">
                <a:solidFill>
                  <a:schemeClr val="tx1"/>
                </a:solidFill>
                <a:latin typeface="Myriad Pro" panose="020B0503030403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chemeClr val="tx1"/>
                </a:solidFill>
                <a:latin typeface="Myriad Pro" panose="020B0503030403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a:solidFill>
                  <a:schemeClr val="tx1"/>
                </a:solidFill>
                <a:latin typeface="Myriad Pro" panose="020B0503030403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Myriad Pro" panose="020B0503030403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685800">
              <a:buNone/>
            </a:pPr>
            <a:r>
              <a:rPr lang="it-IT" sz="1350" dirty="0">
                <a:solidFill>
                  <a:prstClr val="black"/>
                </a:solidFill>
                <a:latin typeface="Arial" panose="020B0604020202020204" pitchFamily="34" charset="0"/>
                <a:cs typeface="Arial" panose="020B0604020202020204" pitchFamily="34" charset="0"/>
              </a:rPr>
              <a:t>When a Ps-BEC annihilates, a coherent burst of gamma rays is emitted. </a:t>
            </a:r>
          </a:p>
          <a:p>
            <a:pPr marL="0" indent="0" algn="ctr" defTabSz="685800">
              <a:buNone/>
            </a:pPr>
            <a:br>
              <a:rPr lang="it-IT" sz="1350" dirty="0">
                <a:solidFill>
                  <a:prstClr val="black"/>
                </a:solidFill>
                <a:latin typeface="Arial" panose="020B0604020202020204" pitchFamily="34" charset="0"/>
                <a:cs typeface="Arial" panose="020B0604020202020204" pitchFamily="34" charset="0"/>
              </a:rPr>
            </a:br>
            <a:r>
              <a:rPr lang="it-IT" sz="1350" dirty="0">
                <a:solidFill>
                  <a:prstClr val="black"/>
                </a:solidFill>
                <a:latin typeface="Arial" panose="020B0604020202020204" pitchFamily="34" charset="0"/>
                <a:cs typeface="Arial" panose="020B0604020202020204" pitchFamily="34" charset="0"/>
              </a:rPr>
              <a:t>A proposed way to build a 511 keV gamma ray laser!</a:t>
            </a:r>
            <a:endParaRPr lang="en-US" sz="1350" dirty="0">
              <a:solidFill>
                <a:prstClr val="black"/>
              </a:solidFill>
              <a:latin typeface="Arial" panose="020B0604020202020204" pitchFamily="34" charset="0"/>
              <a:cs typeface="Arial" panose="020B0604020202020204" pitchFamily="34" charset="0"/>
            </a:endParaRPr>
          </a:p>
          <a:p>
            <a:pPr marL="0" indent="0" algn="ctr" defTabSz="685800">
              <a:buNone/>
            </a:pPr>
            <a:endParaRPr lang="it-IT" sz="1350" dirty="0">
              <a:solidFill>
                <a:prstClr val="black"/>
              </a:solidFill>
              <a:latin typeface="Arial" panose="020B0604020202020204" pitchFamily="34" charset="0"/>
              <a:cs typeface="Arial" panose="020B0604020202020204" pitchFamily="34" charset="0"/>
            </a:endParaRPr>
          </a:p>
          <a:p>
            <a:pPr marL="0" indent="0" algn="ctr" defTabSz="685800">
              <a:buNone/>
            </a:pPr>
            <a:endParaRPr lang="en-US" sz="1350" b="1" dirty="0">
              <a:solidFill>
                <a:prstClr val="black"/>
              </a:solidFill>
              <a:latin typeface="Arial" panose="020B0604020202020204" pitchFamily="34" charset="0"/>
              <a:cs typeface="Arial" panose="020B0604020202020204" pitchFamily="34" charset="0"/>
            </a:endParaRPr>
          </a:p>
        </p:txBody>
      </p:sp>
      <p:grpSp>
        <p:nvGrpSpPr>
          <p:cNvPr id="32" name="Group 31">
            <a:extLst>
              <a:ext uri="{FF2B5EF4-FFF2-40B4-BE49-F238E27FC236}">
                <a16:creationId xmlns:a16="http://schemas.microsoft.com/office/drawing/2014/main" id="{04445050-096D-5720-B9A0-15D205CE9428}"/>
              </a:ext>
            </a:extLst>
          </p:cNvPr>
          <p:cNvGrpSpPr/>
          <p:nvPr/>
        </p:nvGrpSpPr>
        <p:grpSpPr>
          <a:xfrm>
            <a:off x="5369932" y="1644454"/>
            <a:ext cx="2943359" cy="2097894"/>
            <a:chOff x="648543" y="2026784"/>
            <a:chExt cx="5834568" cy="3889712"/>
          </a:xfrm>
        </p:grpSpPr>
        <p:grpSp>
          <p:nvGrpSpPr>
            <p:cNvPr id="36" name="Group 35">
              <a:extLst>
                <a:ext uri="{FF2B5EF4-FFF2-40B4-BE49-F238E27FC236}">
                  <a16:creationId xmlns:a16="http://schemas.microsoft.com/office/drawing/2014/main" id="{FD6E2B83-2F92-741E-417E-FB530417B79E}"/>
                </a:ext>
              </a:extLst>
            </p:cNvPr>
            <p:cNvGrpSpPr/>
            <p:nvPr/>
          </p:nvGrpSpPr>
          <p:grpSpPr>
            <a:xfrm>
              <a:off x="648543" y="2026784"/>
              <a:ext cx="5834568" cy="3889712"/>
              <a:chOff x="753318" y="1569584"/>
              <a:chExt cx="5834568" cy="3889712"/>
            </a:xfrm>
          </p:grpSpPr>
          <p:pic>
            <p:nvPicPr>
              <p:cNvPr id="38" name="Picture 37">
                <a:extLst>
                  <a:ext uri="{FF2B5EF4-FFF2-40B4-BE49-F238E27FC236}">
                    <a16:creationId xmlns:a16="http://schemas.microsoft.com/office/drawing/2014/main" id="{5EDB2CEF-24E4-94AB-1829-25D683E8F7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318" y="1569584"/>
                <a:ext cx="5834568" cy="3889712"/>
              </a:xfrm>
              <a:prstGeom prst="rect">
                <a:avLst/>
              </a:prstGeom>
            </p:spPr>
          </p:pic>
          <p:pic>
            <p:nvPicPr>
              <p:cNvPr id="39" name="Picture 38">
                <a:extLst>
                  <a:ext uri="{FF2B5EF4-FFF2-40B4-BE49-F238E27FC236}">
                    <a16:creationId xmlns:a16="http://schemas.microsoft.com/office/drawing/2014/main" id="{9472B587-CBF6-5876-C22A-45B1231700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9326" y="4245848"/>
                <a:ext cx="1631557" cy="531204"/>
              </a:xfrm>
              <a:prstGeom prst="rect">
                <a:avLst/>
              </a:prstGeom>
            </p:spPr>
          </p:pic>
          <p:cxnSp>
            <p:nvCxnSpPr>
              <p:cNvPr id="40" name="Straight Arrow Connector 39">
                <a:extLst>
                  <a:ext uri="{FF2B5EF4-FFF2-40B4-BE49-F238E27FC236}">
                    <a16:creationId xmlns:a16="http://schemas.microsoft.com/office/drawing/2014/main" id="{471CBA60-073A-F324-B219-593E0F5A9F0E}"/>
                  </a:ext>
                </a:extLst>
              </p:cNvPr>
              <p:cNvCxnSpPr/>
              <p:nvPr/>
            </p:nvCxnSpPr>
            <p:spPr>
              <a:xfrm>
                <a:off x="5638448" y="2516077"/>
                <a:ext cx="0" cy="609600"/>
              </a:xfrm>
              <a:prstGeom prst="straightConnector1">
                <a:avLst/>
              </a:prstGeom>
              <a:ln w="28575">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A8B343F-D254-8B34-D152-45F4156515BE}"/>
                  </a:ext>
                </a:extLst>
              </p:cNvPr>
              <p:cNvCxnSpPr/>
              <p:nvPr/>
            </p:nvCxnSpPr>
            <p:spPr>
              <a:xfrm>
                <a:off x="2419486" y="4642951"/>
                <a:ext cx="1333500" cy="0"/>
              </a:xfrm>
              <a:prstGeom prst="straightConnector1">
                <a:avLst/>
              </a:prstGeom>
              <a:ln w="28575">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B28160AD-C246-1C53-81B4-299D782633FC}"/>
                </a:ext>
              </a:extLst>
            </p:cNvPr>
            <p:cNvSpPr txBox="1"/>
            <p:nvPr/>
          </p:nvSpPr>
          <p:spPr>
            <a:xfrm>
              <a:off x="2210256" y="2696382"/>
              <a:ext cx="2387017" cy="385188"/>
            </a:xfrm>
            <a:prstGeom prst="rect">
              <a:avLst/>
            </a:prstGeom>
            <a:noFill/>
          </p:spPr>
          <p:txBody>
            <a:bodyPr wrap="none" rtlCol="0">
              <a:spAutoFit/>
            </a:bodyPr>
            <a:lstStyle/>
            <a:p>
              <a:pPr defTabSz="685800"/>
              <a:r>
                <a:rPr lang="it-IT" sz="750" dirty="0">
                  <a:solidFill>
                    <a:srgbClr val="0F124A"/>
                  </a:solidFill>
                  <a:latin typeface="Arial" panose="020B0604020202020204" pitchFamily="34" charset="0"/>
                  <a:cs typeface="Arial" panose="020B0604020202020204" pitchFamily="34" charset="0"/>
                </a:rPr>
                <a:t>PRL </a:t>
              </a:r>
              <a:r>
                <a:rPr lang="it-IT" sz="750" b="1" dirty="0">
                  <a:solidFill>
                    <a:srgbClr val="0F124A"/>
                  </a:solidFill>
                  <a:latin typeface="Arial" panose="020B0604020202020204" pitchFamily="34" charset="0"/>
                  <a:cs typeface="Arial" panose="020B0604020202020204" pitchFamily="34" charset="0"/>
                </a:rPr>
                <a:t>104</a:t>
              </a:r>
              <a:r>
                <a:rPr lang="it-IT" sz="750" dirty="0">
                  <a:solidFill>
                    <a:srgbClr val="0F124A"/>
                  </a:solidFill>
                  <a:latin typeface="Arial" panose="020B0604020202020204" pitchFamily="34" charset="0"/>
                  <a:cs typeface="Arial" panose="020B0604020202020204" pitchFamily="34" charset="0"/>
                </a:rPr>
                <a:t> (2010) 243401</a:t>
              </a:r>
              <a:endParaRPr lang="en-US" sz="750" dirty="0">
                <a:solidFill>
                  <a:srgbClr val="0F124A"/>
                </a:solidFill>
                <a:latin typeface="Arial" panose="020B0604020202020204" pitchFamily="34" charset="0"/>
                <a:cs typeface="Arial" panose="020B0604020202020204" pitchFamily="34" charset="0"/>
              </a:endParaRPr>
            </a:p>
          </p:txBody>
        </p:sp>
      </p:gr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D83B7B34-575B-D876-6BC3-7BE321DAFF6F}"/>
                  </a:ext>
                </a:extLst>
              </p:cNvPr>
              <p:cNvSpPr txBox="1"/>
              <p:nvPr/>
            </p:nvSpPr>
            <p:spPr>
              <a:xfrm>
                <a:off x="4687657" y="1280160"/>
                <a:ext cx="4043132" cy="463781"/>
              </a:xfrm>
              <a:prstGeom prst="rect">
                <a:avLst/>
              </a:prstGeom>
              <a:noFill/>
              <a:ln w="28575">
                <a:noFill/>
                <a:prstDash val="dash"/>
              </a:ln>
            </p:spPr>
            <p:txBody>
              <a:bodyPr wrap="square" rtlCol="0">
                <a:spAutoFit/>
              </a:bodyPr>
              <a:lstStyle/>
              <a:p>
                <a:pPr algn="just" defTabSz="685800"/>
                <a:r>
                  <a:rPr lang="it-IT" sz="1200" dirty="0">
                    <a:solidFill>
                      <a:srgbClr val="0F124A"/>
                    </a:solidFill>
                    <a:latin typeface="Arial" panose="020B0604020202020204" pitchFamily="34" charset="0"/>
                    <a:cs typeface="Arial" panose="020B0604020202020204" pitchFamily="34" charset="0"/>
                  </a:rPr>
                  <a:t>A positronium density of </a:t>
                </a:r>
                <a14:m>
                  <m:oMath xmlns:m="http://schemas.openxmlformats.org/officeDocument/2006/math">
                    <m:sSup>
                      <m:sSupPr>
                        <m:ctrlPr>
                          <a:rPr lang="it-IT" sz="1200" i="1">
                            <a:solidFill>
                              <a:srgbClr val="0F124A"/>
                            </a:solidFill>
                            <a:latin typeface="Cambria Math" panose="02040503050406030204" pitchFamily="18" charset="0"/>
                            <a:cs typeface="Arial" panose="020B0604020202020204" pitchFamily="34" charset="0"/>
                          </a:rPr>
                        </m:ctrlPr>
                      </m:sSupPr>
                      <m:e>
                        <m:r>
                          <a:rPr lang="de-DE" sz="1200" i="1">
                            <a:solidFill>
                              <a:srgbClr val="0F124A"/>
                            </a:solidFill>
                            <a:latin typeface="Cambria Math" panose="02040503050406030204" pitchFamily="18" charset="0"/>
                            <a:cs typeface="Arial" panose="020B0604020202020204" pitchFamily="34" charset="0"/>
                          </a:rPr>
                          <m:t>10</m:t>
                        </m:r>
                      </m:e>
                      <m:sup>
                        <m:r>
                          <a:rPr lang="de-DE" sz="1200" i="1">
                            <a:solidFill>
                              <a:srgbClr val="0F124A"/>
                            </a:solidFill>
                            <a:latin typeface="Cambria Math" panose="02040503050406030204" pitchFamily="18" charset="0"/>
                            <a:cs typeface="Arial" panose="020B0604020202020204" pitchFamily="34" charset="0"/>
                          </a:rPr>
                          <m:t>15</m:t>
                        </m:r>
                      </m:sup>
                    </m:sSup>
                    <m:sSup>
                      <m:sSupPr>
                        <m:ctrlPr>
                          <a:rPr lang="it-IT" sz="1200" i="1">
                            <a:solidFill>
                              <a:srgbClr val="0F124A"/>
                            </a:solidFill>
                            <a:latin typeface="Cambria Math" panose="02040503050406030204" pitchFamily="18" charset="0"/>
                            <a:cs typeface="Arial" panose="020B0604020202020204" pitchFamily="34" charset="0"/>
                          </a:rPr>
                        </m:ctrlPr>
                      </m:sSupPr>
                      <m:e>
                        <m:r>
                          <m:rPr>
                            <m:nor/>
                          </m:rPr>
                          <a:rPr lang="de-DE" sz="1200">
                            <a:solidFill>
                              <a:srgbClr val="0F124A"/>
                            </a:solidFill>
                            <a:latin typeface="Cambria Math" panose="02040503050406030204" pitchFamily="18" charset="0"/>
                            <a:cs typeface="Arial" panose="020B0604020202020204" pitchFamily="34" charset="0"/>
                          </a:rPr>
                          <m:t>mm</m:t>
                        </m:r>
                      </m:e>
                      <m:sup>
                        <m:r>
                          <a:rPr lang="de-DE" sz="1200" i="1">
                            <a:solidFill>
                              <a:srgbClr val="0F124A"/>
                            </a:solidFill>
                            <a:latin typeface="Cambria Math" panose="02040503050406030204" pitchFamily="18" charset="0"/>
                            <a:cs typeface="Arial" panose="020B0604020202020204" pitchFamily="34" charset="0"/>
                          </a:rPr>
                          <m:t>−3</m:t>
                        </m:r>
                      </m:sup>
                    </m:sSup>
                    <m:r>
                      <a:rPr lang="de-DE" sz="1200" i="1">
                        <a:solidFill>
                          <a:srgbClr val="0F124A"/>
                        </a:solidFill>
                        <a:latin typeface="Cambria Math" panose="02040503050406030204" pitchFamily="18" charset="0"/>
                        <a:cs typeface="Arial" panose="020B0604020202020204" pitchFamily="34" charset="0"/>
                      </a:rPr>
                      <m:t> </m:t>
                    </m:r>
                  </m:oMath>
                </a14:m>
                <a:r>
                  <a:rPr lang="it-IT" sz="1200" dirty="0">
                    <a:solidFill>
                      <a:srgbClr val="0F124A"/>
                    </a:solidFill>
                    <a:latin typeface="Arial" panose="020B0604020202020204" pitchFamily="34" charset="0"/>
                    <a:cs typeface="Arial" panose="020B0604020202020204" pitchFamily="34" charset="0"/>
                  </a:rPr>
                  <a:t>is necessary for forming a BEC. Current e+ sources cannot reach that ! </a:t>
                </a:r>
                <a:endParaRPr lang="en-US" sz="1200" dirty="0">
                  <a:solidFill>
                    <a:srgbClr val="0F124A"/>
                  </a:solidFill>
                  <a:latin typeface="Arial" panose="020B0604020202020204" pitchFamily="34" charset="0"/>
                  <a:cs typeface="Arial" panose="020B0604020202020204" pitchFamily="34" charset="0"/>
                </a:endParaRPr>
              </a:p>
            </p:txBody>
          </p:sp>
        </mc:Choice>
        <mc:Fallback xmlns="">
          <p:sp>
            <p:nvSpPr>
              <p:cNvPr id="43" name="TextBox 42">
                <a:extLst>
                  <a:ext uri="{FF2B5EF4-FFF2-40B4-BE49-F238E27FC236}">
                    <a16:creationId xmlns:a16="http://schemas.microsoft.com/office/drawing/2014/main" id="{D83B7B34-575B-D876-6BC3-7BE321DAFF6F}"/>
                  </a:ext>
                </a:extLst>
              </p:cNvPr>
              <p:cNvSpPr txBox="1">
                <a:spLocks noRot="1" noChangeAspect="1" noMove="1" noResize="1" noEditPoints="1" noAdjustHandles="1" noChangeArrowheads="1" noChangeShapeType="1" noTextEdit="1"/>
              </p:cNvSpPr>
              <p:nvPr/>
            </p:nvSpPr>
            <p:spPr>
              <a:xfrm>
                <a:off x="4687657" y="1280160"/>
                <a:ext cx="4043132" cy="463781"/>
              </a:xfrm>
              <a:prstGeom prst="rect">
                <a:avLst/>
              </a:prstGeom>
              <a:blipFill>
                <a:blip r:embed="rId4"/>
                <a:stretch>
                  <a:fillRect l="-151" b="-9211"/>
                </a:stretch>
              </a:blipFill>
              <a:ln w="28575">
                <a:noFill/>
                <a:prstDash val="dash"/>
              </a:ln>
            </p:spPr>
            <p:txBody>
              <a:bodyPr/>
              <a:lstStyle/>
              <a:p>
                <a:r>
                  <a:rPr lang="en-GB">
                    <a:noFill/>
                  </a:rPr>
                  <a:t> </a:t>
                </a:r>
              </a:p>
            </p:txBody>
          </p:sp>
        </mc:Fallback>
      </mc:AlternateContent>
      <p:sp>
        <p:nvSpPr>
          <p:cNvPr id="70" name="TextBox 69">
            <a:extLst>
              <a:ext uri="{FF2B5EF4-FFF2-40B4-BE49-F238E27FC236}">
                <a16:creationId xmlns:a16="http://schemas.microsoft.com/office/drawing/2014/main" id="{684BAFBE-6010-E124-2E2D-F2EC53058E47}"/>
              </a:ext>
            </a:extLst>
          </p:cNvPr>
          <p:cNvSpPr txBox="1"/>
          <p:nvPr/>
        </p:nvSpPr>
        <p:spPr>
          <a:xfrm>
            <a:off x="6435873" y="2759583"/>
            <a:ext cx="1188146" cy="219291"/>
          </a:xfrm>
          <a:prstGeom prst="rect">
            <a:avLst/>
          </a:prstGeom>
          <a:noFill/>
        </p:spPr>
        <p:txBody>
          <a:bodyPr wrap="none" rtlCol="0">
            <a:spAutoFit/>
          </a:bodyPr>
          <a:lstStyle/>
          <a:p>
            <a:pPr defTabSz="685800"/>
            <a:r>
              <a:rPr lang="it-IT" sz="825" dirty="0">
                <a:solidFill>
                  <a:prstClr val="black"/>
                </a:solidFill>
                <a:latin typeface="Calibri Light" panose="020F0302020204030204"/>
                <a:cs typeface="Arial" panose="020B0604020202020204" pitchFamily="34" charset="0"/>
              </a:rPr>
              <a:t>PRL </a:t>
            </a:r>
            <a:r>
              <a:rPr lang="en-GB" sz="825" b="1" dirty="0">
                <a:solidFill>
                  <a:prstClr val="black"/>
                </a:solidFill>
                <a:latin typeface="Calibri Light" panose="020F0302020204030204"/>
              </a:rPr>
              <a:t>132</a:t>
            </a:r>
            <a:r>
              <a:rPr lang="it-IT" sz="825" dirty="0">
                <a:solidFill>
                  <a:prstClr val="black"/>
                </a:solidFill>
                <a:latin typeface="Calibri Light" panose="020F0302020204030204"/>
                <a:cs typeface="Arial" panose="020B0604020202020204" pitchFamily="34" charset="0"/>
              </a:rPr>
              <a:t> (2024) </a:t>
            </a:r>
            <a:r>
              <a:rPr lang="en-GB" sz="825" dirty="0">
                <a:solidFill>
                  <a:prstClr val="black"/>
                </a:solidFill>
                <a:latin typeface="Calibri Light" panose="020F0302020204030204"/>
              </a:rPr>
              <a:t>083402 </a:t>
            </a:r>
            <a:endParaRPr lang="en-US" sz="825" dirty="0">
              <a:solidFill>
                <a:prstClr val="black"/>
              </a:solidFill>
              <a:latin typeface="Calibri Light" panose="020F0302020204030204"/>
              <a:cs typeface="Arial" panose="020B0604020202020204" pitchFamily="34" charset="0"/>
            </a:endParaRPr>
          </a:p>
        </p:txBody>
      </p:sp>
      <p:pic>
        <p:nvPicPr>
          <p:cNvPr id="72" name="Picture 71">
            <a:extLst>
              <a:ext uri="{FF2B5EF4-FFF2-40B4-BE49-F238E27FC236}">
                <a16:creationId xmlns:a16="http://schemas.microsoft.com/office/drawing/2014/main" id="{C0D617B7-0CAC-DC03-7362-20B4C39769BF}"/>
              </a:ext>
            </a:extLst>
          </p:cNvPr>
          <p:cNvPicPr>
            <a:picLocks noChangeAspect="1"/>
          </p:cNvPicPr>
          <p:nvPr/>
        </p:nvPicPr>
        <p:blipFill>
          <a:blip r:embed="rId5"/>
          <a:stretch>
            <a:fillRect/>
          </a:stretch>
        </p:blipFill>
        <p:spPr>
          <a:xfrm>
            <a:off x="323518" y="2012658"/>
            <a:ext cx="3860672" cy="749842"/>
          </a:xfrm>
          <a:prstGeom prst="rect">
            <a:avLst/>
          </a:prstGeom>
        </p:spPr>
      </p:pic>
      <p:sp>
        <p:nvSpPr>
          <p:cNvPr id="76" name="TextBox 75">
            <a:extLst>
              <a:ext uri="{FF2B5EF4-FFF2-40B4-BE49-F238E27FC236}">
                <a16:creationId xmlns:a16="http://schemas.microsoft.com/office/drawing/2014/main" id="{5E5ACE2B-5251-BDD3-76DA-66A987767819}"/>
              </a:ext>
            </a:extLst>
          </p:cNvPr>
          <p:cNvSpPr txBox="1"/>
          <p:nvPr/>
        </p:nvSpPr>
        <p:spPr>
          <a:xfrm>
            <a:off x="541551" y="3038605"/>
            <a:ext cx="4570821" cy="300082"/>
          </a:xfrm>
          <a:prstGeom prst="rect">
            <a:avLst/>
          </a:prstGeom>
          <a:noFill/>
        </p:spPr>
        <p:txBody>
          <a:bodyPr wrap="square">
            <a:spAutoFit/>
          </a:bodyPr>
          <a:lstStyle/>
          <a:p>
            <a:pPr defTabSz="685800"/>
            <a:r>
              <a:rPr lang="en-GB" dirty="0">
                <a:solidFill>
                  <a:srgbClr val="0F124A"/>
                </a:solidFill>
                <a:latin typeface="Arial"/>
              </a:rPr>
              <a:t>Simplified layout of the experimental set-up</a:t>
            </a:r>
          </a:p>
        </p:txBody>
      </p:sp>
      <p:sp>
        <p:nvSpPr>
          <p:cNvPr id="78" name="TextBox 77">
            <a:extLst>
              <a:ext uri="{FF2B5EF4-FFF2-40B4-BE49-F238E27FC236}">
                <a16:creationId xmlns:a16="http://schemas.microsoft.com/office/drawing/2014/main" id="{701B8F64-FA88-23CD-39D2-8B3B9F1FD62F}"/>
              </a:ext>
            </a:extLst>
          </p:cNvPr>
          <p:cNvSpPr txBox="1"/>
          <p:nvPr/>
        </p:nvSpPr>
        <p:spPr>
          <a:xfrm>
            <a:off x="375949" y="3856213"/>
            <a:ext cx="4005551" cy="507831"/>
          </a:xfrm>
          <a:prstGeom prst="rect">
            <a:avLst/>
          </a:prstGeom>
          <a:noFill/>
        </p:spPr>
        <p:txBody>
          <a:bodyPr wrap="square">
            <a:spAutoFit/>
          </a:bodyPr>
          <a:lstStyle/>
          <a:p>
            <a:pPr defTabSz="685800"/>
            <a:r>
              <a:rPr lang="en-GB" dirty="0">
                <a:solidFill>
                  <a:srgbClr val="0F124A"/>
                </a:solidFill>
                <a:latin typeface="Arial"/>
              </a:rPr>
              <a:t>with estimated rates the properties of the bound state could be studied</a:t>
            </a:r>
          </a:p>
        </p:txBody>
      </p:sp>
      <p:sp>
        <p:nvSpPr>
          <p:cNvPr id="80" name="TextBox 79">
            <a:extLst>
              <a:ext uri="{FF2B5EF4-FFF2-40B4-BE49-F238E27FC236}">
                <a16:creationId xmlns:a16="http://schemas.microsoft.com/office/drawing/2014/main" id="{E3DB3251-FC05-9FF3-66AD-AF6EE667EBF4}"/>
              </a:ext>
            </a:extLst>
          </p:cNvPr>
          <p:cNvSpPr txBox="1"/>
          <p:nvPr/>
        </p:nvSpPr>
        <p:spPr>
          <a:xfrm>
            <a:off x="281571" y="1449623"/>
            <a:ext cx="4570821" cy="507831"/>
          </a:xfrm>
          <a:prstGeom prst="rect">
            <a:avLst/>
          </a:prstGeom>
          <a:noFill/>
        </p:spPr>
        <p:txBody>
          <a:bodyPr wrap="square">
            <a:spAutoFit/>
          </a:bodyPr>
          <a:lstStyle/>
          <a:p>
            <a:pPr defTabSz="685800"/>
            <a:r>
              <a:rPr lang="en-GB" dirty="0">
                <a:solidFill>
                  <a:srgbClr val="0F124A"/>
                </a:solidFill>
                <a:latin typeface="Arial"/>
              </a:rPr>
              <a:t>assuming ∆E ∼ 44 MeV, one can expect to produce around 1 TM atom per 4.4 × 10</a:t>
            </a:r>
            <a:r>
              <a:rPr lang="en-GB" baseline="30000" dirty="0">
                <a:solidFill>
                  <a:srgbClr val="0F124A"/>
                </a:solidFill>
                <a:latin typeface="Arial"/>
              </a:rPr>
              <a:t>13</a:t>
            </a:r>
            <a:r>
              <a:rPr lang="en-GB" dirty="0">
                <a:solidFill>
                  <a:srgbClr val="0F124A"/>
                </a:solidFill>
                <a:latin typeface="Arial"/>
              </a:rPr>
              <a:t> positrons.</a:t>
            </a:r>
          </a:p>
        </p:txBody>
      </p:sp>
      <p:sp>
        <p:nvSpPr>
          <p:cNvPr id="81" name="TextBox 80">
            <a:extLst>
              <a:ext uri="{FF2B5EF4-FFF2-40B4-BE49-F238E27FC236}">
                <a16:creationId xmlns:a16="http://schemas.microsoft.com/office/drawing/2014/main" id="{F02FA3EA-1CAC-51B3-B7D9-B82BFB291AC1}"/>
              </a:ext>
            </a:extLst>
          </p:cNvPr>
          <p:cNvSpPr txBox="1"/>
          <p:nvPr/>
        </p:nvSpPr>
        <p:spPr>
          <a:xfrm>
            <a:off x="323518" y="4668408"/>
            <a:ext cx="755335"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P. Crivelli</a:t>
            </a:r>
            <a:endParaRPr lang="en-GB" sz="1050" dirty="0">
              <a:solidFill>
                <a:srgbClr val="0F124A"/>
              </a:solidFill>
              <a:latin typeface="Arial"/>
            </a:endParaRPr>
          </a:p>
        </p:txBody>
      </p:sp>
      <p:sp>
        <p:nvSpPr>
          <p:cNvPr id="82" name="TextBox 81">
            <a:extLst>
              <a:ext uri="{FF2B5EF4-FFF2-40B4-BE49-F238E27FC236}">
                <a16:creationId xmlns:a16="http://schemas.microsoft.com/office/drawing/2014/main" id="{0F5131B9-B3B9-D7DA-E36D-2F203E40A906}"/>
              </a:ext>
            </a:extLst>
          </p:cNvPr>
          <p:cNvSpPr txBox="1"/>
          <p:nvPr/>
        </p:nvSpPr>
        <p:spPr>
          <a:xfrm>
            <a:off x="7453092" y="4856258"/>
            <a:ext cx="1600118" cy="253916"/>
          </a:xfrm>
          <a:prstGeom prst="rect">
            <a:avLst/>
          </a:prstGeom>
          <a:solidFill>
            <a:srgbClr val="FFFF00"/>
          </a:solidFill>
        </p:spPr>
        <p:txBody>
          <a:bodyPr wrap="none" rtlCol="0">
            <a:spAutoFit/>
          </a:bodyPr>
          <a:lstStyle/>
          <a:p>
            <a:pPr defTabSz="685800"/>
            <a:r>
              <a:rPr lang="en-US" sz="1050" dirty="0">
                <a:solidFill>
                  <a:srgbClr val="0F124A"/>
                </a:solidFill>
                <a:latin typeface="Arial"/>
              </a:rPr>
              <a:t>B. </a:t>
            </a:r>
            <a:r>
              <a:rPr lang="en-US" sz="1050" dirty="0" err="1">
                <a:solidFill>
                  <a:srgbClr val="0F124A"/>
                </a:solidFill>
                <a:latin typeface="Arial"/>
              </a:rPr>
              <a:t>Rienäcker</a:t>
            </a:r>
            <a:r>
              <a:rPr lang="en-US" sz="1050" dirty="0">
                <a:solidFill>
                  <a:srgbClr val="0F124A"/>
                </a:solidFill>
                <a:latin typeface="Arial"/>
              </a:rPr>
              <a:t>, M. </a:t>
            </a:r>
            <a:r>
              <a:rPr lang="en-US" sz="1050" dirty="0" err="1">
                <a:solidFill>
                  <a:srgbClr val="0F124A"/>
                </a:solidFill>
                <a:latin typeface="Arial"/>
              </a:rPr>
              <a:t>Pölker</a:t>
            </a:r>
            <a:endParaRPr lang="en-GB" sz="1050" dirty="0">
              <a:solidFill>
                <a:srgbClr val="0F124A"/>
              </a:solidFill>
              <a:latin typeface="Arial"/>
            </a:endParaRPr>
          </a:p>
        </p:txBody>
      </p:sp>
    </p:spTree>
    <p:extLst>
      <p:ext uri="{BB962C8B-B14F-4D97-AF65-F5344CB8AC3E}">
        <p14:creationId xmlns:p14="http://schemas.microsoft.com/office/powerpoint/2010/main" val="301277540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8DE94-EE20-6077-11F0-E5259D0F8EB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2BC6290-8214-40D5-9DC2-3BF4078FB7F8}"/>
              </a:ext>
            </a:extLst>
          </p:cNvPr>
          <p:cNvSpPr>
            <a:spLocks noGrp="1"/>
          </p:cNvSpPr>
          <p:nvPr>
            <p:ph type="title"/>
          </p:nvPr>
        </p:nvSpPr>
        <p:spPr>
          <a:xfrm>
            <a:off x="112144" y="343329"/>
            <a:ext cx="7200734" cy="402033"/>
          </a:xfrm>
        </p:spPr>
        <p:txBody>
          <a:bodyPr/>
          <a:lstStyle/>
          <a:p>
            <a:r>
              <a:rPr lang="en-GB" sz="2800" dirty="0"/>
              <a:t>FCC-ee cost estimate (FSR 2025)</a:t>
            </a:r>
            <a:endParaRPr lang="en-US" sz="2800" dirty="0"/>
          </a:p>
        </p:txBody>
      </p:sp>
      <p:graphicFrame>
        <p:nvGraphicFramePr>
          <p:cNvPr id="2" name="Table 1">
            <a:extLst>
              <a:ext uri="{FF2B5EF4-FFF2-40B4-BE49-F238E27FC236}">
                <a16:creationId xmlns:a16="http://schemas.microsoft.com/office/drawing/2014/main" id="{3894484B-6332-CAE8-5E9F-AA03F572E2A9}"/>
              </a:ext>
            </a:extLst>
          </p:cNvPr>
          <p:cNvGraphicFramePr>
            <a:graphicFrameLocks noGrp="1"/>
          </p:cNvGraphicFramePr>
          <p:nvPr/>
        </p:nvGraphicFramePr>
        <p:xfrm>
          <a:off x="1798319" y="1507325"/>
          <a:ext cx="5332549" cy="2843694"/>
        </p:xfrm>
        <a:graphic>
          <a:graphicData uri="http://schemas.openxmlformats.org/drawingml/2006/table">
            <a:tbl>
              <a:tblPr firstRow="1" bandRow="1">
                <a:tableStyleId>{5C22544A-7EE6-4342-B048-85BDC9FD1C3A}</a:tableStyleId>
              </a:tblPr>
              <a:tblGrid>
                <a:gridCol w="3733772">
                  <a:extLst>
                    <a:ext uri="{9D8B030D-6E8A-4147-A177-3AD203B41FA5}">
                      <a16:colId xmlns:a16="http://schemas.microsoft.com/office/drawing/2014/main" val="1063604123"/>
                    </a:ext>
                  </a:extLst>
                </a:gridCol>
                <a:gridCol w="1598777">
                  <a:extLst>
                    <a:ext uri="{9D8B030D-6E8A-4147-A177-3AD203B41FA5}">
                      <a16:colId xmlns:a16="http://schemas.microsoft.com/office/drawing/2014/main" val="3203160879"/>
                    </a:ext>
                  </a:extLst>
                </a:gridCol>
              </a:tblGrid>
              <a:tr h="315966">
                <a:tc>
                  <a:txBody>
                    <a:bodyPr/>
                    <a:lstStyle/>
                    <a:p>
                      <a:pPr algn="ctr" fontAlgn="ctr"/>
                      <a:r>
                        <a:rPr lang="en-US" sz="1400" b="1" u="none" strike="noStrike" dirty="0">
                          <a:solidFill>
                            <a:schemeClr val="bg1"/>
                          </a:solidFill>
                          <a:effectLst/>
                        </a:rPr>
                        <a:t>Domain</a:t>
                      </a:r>
                      <a:endParaRPr lang="en-US" sz="1400" b="1" i="0" u="none" strike="noStrike" dirty="0">
                        <a:solidFill>
                          <a:schemeClr val="bg1"/>
                        </a:solidFill>
                        <a:effectLst/>
                        <a:latin typeface="Aptos Narrow" panose="020B0004020202020204" pitchFamily="34" charset="0"/>
                      </a:endParaRPr>
                    </a:p>
                  </a:txBody>
                  <a:tcPr marL="4854" marR="4854" marT="4854" marB="0" anchor="ctr"/>
                </a:tc>
                <a:tc>
                  <a:txBody>
                    <a:bodyPr/>
                    <a:lstStyle/>
                    <a:p>
                      <a:pPr algn="ctr"/>
                      <a:r>
                        <a:rPr lang="fr-CH" sz="1400" dirty="0" err="1"/>
                        <a:t>Cost</a:t>
                      </a:r>
                      <a:r>
                        <a:rPr lang="fr-CH" sz="1400" dirty="0"/>
                        <a:t> </a:t>
                      </a:r>
                      <a:r>
                        <a:rPr lang="fr-CH" sz="1400"/>
                        <a:t>[MCHF</a:t>
                      </a:r>
                      <a:r>
                        <a:rPr lang="fr-CH" sz="1400" dirty="0"/>
                        <a:t>]</a:t>
                      </a:r>
                    </a:p>
                  </a:txBody>
                  <a:tcPr marL="68580" marR="68580" marT="34290" marB="34290"/>
                </a:tc>
                <a:extLst>
                  <a:ext uri="{0D108BD9-81ED-4DB2-BD59-A6C34878D82A}">
                    <a16:rowId xmlns:a16="http://schemas.microsoft.com/office/drawing/2014/main" val="2882452373"/>
                  </a:ext>
                </a:extLst>
              </a:tr>
              <a:tr h="315966">
                <a:tc>
                  <a:txBody>
                    <a:bodyPr/>
                    <a:lstStyle/>
                    <a:p>
                      <a:pPr algn="l" fontAlgn="ctr"/>
                      <a:r>
                        <a:rPr lang="en-US" sz="1400" u="none" strike="noStrike" dirty="0">
                          <a:effectLst/>
                        </a:rPr>
                        <a:t>Civil engineering</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6,160</a:t>
                      </a:r>
                    </a:p>
                  </a:txBody>
                  <a:tcPr marL="68580" marR="68580" marT="34290" marB="34290"/>
                </a:tc>
                <a:extLst>
                  <a:ext uri="{0D108BD9-81ED-4DB2-BD59-A6C34878D82A}">
                    <a16:rowId xmlns:a16="http://schemas.microsoft.com/office/drawing/2014/main" val="2265359482"/>
                  </a:ext>
                </a:extLst>
              </a:tr>
              <a:tr h="315966">
                <a:tc>
                  <a:txBody>
                    <a:bodyPr/>
                    <a:lstStyle/>
                    <a:p>
                      <a:pPr algn="l" fontAlgn="ctr"/>
                      <a:r>
                        <a:rPr lang="en-US" sz="1400" u="none" strike="noStrike" dirty="0">
                          <a:effectLst/>
                        </a:rPr>
                        <a:t>Technical infrastructures</a:t>
                      </a:r>
                      <a:endParaRPr lang="en-GB"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2,840</a:t>
                      </a:r>
                    </a:p>
                  </a:txBody>
                  <a:tcPr marL="68580" marR="68580" marT="34290" marB="34290"/>
                </a:tc>
                <a:extLst>
                  <a:ext uri="{0D108BD9-81ED-4DB2-BD59-A6C34878D82A}">
                    <a16:rowId xmlns:a16="http://schemas.microsoft.com/office/drawing/2014/main" val="1173030713"/>
                  </a:ext>
                </a:extLst>
              </a:tr>
              <a:tr h="315966">
                <a:tc>
                  <a:txBody>
                    <a:bodyPr/>
                    <a:lstStyle/>
                    <a:p>
                      <a:pPr algn="l" fontAlgn="ctr"/>
                      <a:r>
                        <a:rPr lang="en-US" sz="1400" u="none" strike="noStrike" dirty="0">
                          <a:effectLst/>
                        </a:rPr>
                        <a:t>Injectors and transfer lines</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590</a:t>
                      </a:r>
                    </a:p>
                  </a:txBody>
                  <a:tcPr marL="68580" marR="68580" marT="34290" marB="34290"/>
                </a:tc>
                <a:extLst>
                  <a:ext uri="{0D108BD9-81ED-4DB2-BD59-A6C34878D82A}">
                    <a16:rowId xmlns:a16="http://schemas.microsoft.com/office/drawing/2014/main" val="605564608"/>
                  </a:ext>
                </a:extLst>
              </a:tr>
              <a:tr h="315966">
                <a:tc>
                  <a:txBody>
                    <a:bodyPr/>
                    <a:lstStyle/>
                    <a:p>
                      <a:pPr algn="l" fontAlgn="ctr"/>
                      <a:r>
                        <a:rPr lang="en-US" sz="1400" u="none" strike="noStrike" dirty="0">
                          <a:effectLst/>
                        </a:rPr>
                        <a:t>Booster and collider</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4,140</a:t>
                      </a:r>
                    </a:p>
                  </a:txBody>
                  <a:tcPr marL="68580" marR="68580" marT="34290" marB="34290"/>
                </a:tc>
                <a:extLst>
                  <a:ext uri="{0D108BD9-81ED-4DB2-BD59-A6C34878D82A}">
                    <a16:rowId xmlns:a16="http://schemas.microsoft.com/office/drawing/2014/main" val="666036087"/>
                  </a:ext>
                </a:extLst>
              </a:tr>
              <a:tr h="315966">
                <a:tc>
                  <a:txBody>
                    <a:bodyPr/>
                    <a:lstStyle/>
                    <a:p>
                      <a:pPr algn="l" fontAlgn="ctr"/>
                      <a:r>
                        <a:rPr lang="en-GB" sz="1400" u="none" strike="noStrike" dirty="0">
                          <a:solidFill>
                            <a:schemeClr val="tx1"/>
                          </a:solidFill>
                          <a:effectLst/>
                        </a:rPr>
                        <a:t>CERN contribution to four experiments</a:t>
                      </a:r>
                      <a:endParaRPr lang="en-GB"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dirty="0">
                          <a:solidFill>
                            <a:schemeClr val="tx1"/>
                          </a:solidFill>
                        </a:rPr>
                        <a:t>290</a:t>
                      </a:r>
                    </a:p>
                  </a:txBody>
                  <a:tcPr marL="68580" marR="68580" marT="34290" marB="34290"/>
                </a:tc>
                <a:extLst>
                  <a:ext uri="{0D108BD9-81ED-4DB2-BD59-A6C34878D82A}">
                    <a16:rowId xmlns:a16="http://schemas.microsoft.com/office/drawing/2014/main" val="2927566934"/>
                  </a:ext>
                </a:extLst>
              </a:tr>
              <a:tr h="315966">
                <a:tc>
                  <a:txBody>
                    <a:bodyPr/>
                    <a:lstStyle/>
                    <a:p>
                      <a:pPr algn="l" fontAlgn="ctr"/>
                      <a:r>
                        <a:rPr lang="en-US" sz="1600" b="1" u="none" strike="noStrike" dirty="0">
                          <a:solidFill>
                            <a:schemeClr val="tx1"/>
                          </a:solidFill>
                          <a:effectLst/>
                        </a:rPr>
                        <a:t>FCC-ee total</a:t>
                      </a:r>
                      <a:endParaRPr lang="en-US" sz="16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b="1" dirty="0">
                          <a:solidFill>
                            <a:schemeClr val="tx1"/>
                          </a:solidFill>
                        </a:rPr>
                        <a:t>14,020</a:t>
                      </a:r>
                    </a:p>
                  </a:txBody>
                  <a:tcPr marL="68580" marR="68580" marT="34290" marB="34290"/>
                </a:tc>
                <a:extLst>
                  <a:ext uri="{0D108BD9-81ED-4DB2-BD59-A6C34878D82A}">
                    <a16:rowId xmlns:a16="http://schemas.microsoft.com/office/drawing/2014/main" val="2450449094"/>
                  </a:ext>
                </a:extLst>
              </a:tr>
              <a:tr h="315966">
                <a:tc>
                  <a:txBody>
                    <a:bodyPr/>
                    <a:lstStyle/>
                    <a:p>
                      <a:pPr algn="l" fontAlgn="ctr"/>
                      <a:r>
                        <a:rPr lang="en-US" sz="1400" u="none" strike="noStrike" dirty="0">
                          <a:solidFill>
                            <a:schemeClr val="tx1"/>
                          </a:solidFill>
                          <a:effectLst/>
                        </a:rPr>
                        <a:t>+ four experiments (non-CERN part)</a:t>
                      </a:r>
                      <a:endParaRPr lang="en-US"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dirty="0">
                          <a:solidFill>
                            <a:schemeClr val="tx1"/>
                          </a:solidFill>
                        </a:rPr>
                        <a:t>1,300</a:t>
                      </a:r>
                    </a:p>
                  </a:txBody>
                  <a:tcPr marL="68580" marR="68580" marT="34290" marB="34290"/>
                </a:tc>
                <a:extLst>
                  <a:ext uri="{0D108BD9-81ED-4DB2-BD59-A6C34878D82A}">
                    <a16:rowId xmlns:a16="http://schemas.microsoft.com/office/drawing/2014/main" val="3895709845"/>
                  </a:ext>
                </a:extLst>
              </a:tr>
              <a:tr h="315966">
                <a:tc>
                  <a:txBody>
                    <a:bodyPr/>
                    <a:lstStyle/>
                    <a:p>
                      <a:pPr algn="l" fontAlgn="ctr"/>
                      <a:r>
                        <a:rPr lang="en-US" sz="1400" b="1" u="none" strike="noStrike" dirty="0">
                          <a:solidFill>
                            <a:schemeClr val="tx1"/>
                          </a:solidFill>
                          <a:effectLst/>
                        </a:rPr>
                        <a:t>FCC-ee total incl. four experiments</a:t>
                      </a:r>
                      <a:endParaRPr lang="en-US"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b="1" dirty="0">
                          <a:solidFill>
                            <a:schemeClr val="tx1"/>
                          </a:solidFill>
                        </a:rPr>
                        <a:t>15,320</a:t>
                      </a:r>
                    </a:p>
                  </a:txBody>
                  <a:tcPr marL="68580" marR="68580" marT="34290" marB="34290"/>
                </a:tc>
                <a:extLst>
                  <a:ext uri="{0D108BD9-81ED-4DB2-BD59-A6C34878D82A}">
                    <a16:rowId xmlns:a16="http://schemas.microsoft.com/office/drawing/2014/main" val="2692959433"/>
                  </a:ext>
                </a:extLst>
              </a:tr>
            </a:tbl>
          </a:graphicData>
        </a:graphic>
      </p:graphicFrame>
      <p:sp>
        <p:nvSpPr>
          <p:cNvPr id="4" name="TextBox 3">
            <a:extLst>
              <a:ext uri="{FF2B5EF4-FFF2-40B4-BE49-F238E27FC236}">
                <a16:creationId xmlns:a16="http://schemas.microsoft.com/office/drawing/2014/main" id="{1F8DBA03-9343-4A5D-A22F-2A35FEECCBCF}"/>
              </a:ext>
            </a:extLst>
          </p:cNvPr>
          <p:cNvSpPr txBox="1"/>
          <p:nvPr/>
        </p:nvSpPr>
        <p:spPr>
          <a:xfrm>
            <a:off x="120491" y="807034"/>
            <a:ext cx="8741570" cy="523220"/>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Capital cost (2024 CHF) for construction of the FCC-ee is summarised below. This cost includes construction of the entire new infrastructure and all equipment for operation at the Z, WW and ZH working points.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40D1BDC-A748-79AD-08C1-3D27364A523E}"/>
                  </a:ext>
                </a:extLst>
              </p:cNvPr>
              <p:cNvSpPr txBox="1"/>
              <p:nvPr/>
            </p:nvSpPr>
            <p:spPr>
              <a:xfrm>
                <a:off x="227894" y="4646501"/>
                <a:ext cx="8741571" cy="300082"/>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CH" sz="1350" b="0" i="0" u="none" strike="noStrike" kern="1200" cap="none" spc="0" normalizeH="0" baseline="0" noProof="0" dirty="0">
                    <a:ln>
                      <a:noFill/>
                    </a:ln>
                    <a:solidFill>
                      <a:srgbClr val="0F124A"/>
                    </a:solidFill>
                    <a:effectLst/>
                    <a:uLnTx/>
                    <a:uFillTx/>
                    <a:latin typeface="Arial"/>
                    <a:ea typeface="+mn-ea"/>
                    <a:cs typeface="+mn-cs"/>
                  </a:rPr>
                  <a:t>Note: Upgrade of SRF (800 MHz) &amp; </a:t>
                </a:r>
                <a:r>
                  <a:rPr kumimoji="0" lang="fr-CH" sz="1350" b="0" i="0" u="none" strike="noStrike" kern="1200" cap="none" spc="0" normalizeH="0" baseline="0" noProof="0" dirty="0" err="1">
                    <a:ln>
                      <a:noFill/>
                    </a:ln>
                    <a:solidFill>
                      <a:srgbClr val="0F124A"/>
                    </a:solidFill>
                    <a:effectLst/>
                    <a:uLnTx/>
                    <a:uFillTx/>
                    <a:latin typeface="Arial"/>
                    <a:ea typeface="+mn-ea"/>
                    <a:cs typeface="+mn-cs"/>
                  </a:rPr>
                  <a:t>cryogenics</a:t>
                </a:r>
                <a:r>
                  <a:rPr kumimoji="0" lang="fr-CH" sz="1350" b="0" i="0" u="none" strike="noStrike" kern="1200" cap="none" spc="0" normalizeH="0" baseline="0" noProof="0" dirty="0">
                    <a:ln>
                      <a:noFill/>
                    </a:ln>
                    <a:solidFill>
                      <a:srgbClr val="0F124A"/>
                    </a:solidFill>
                    <a:effectLst/>
                    <a:uLnTx/>
                    <a:uFillTx/>
                    <a:latin typeface="Arial"/>
                    <a:ea typeface="+mn-ea"/>
                    <a:cs typeface="+mn-cs"/>
                  </a:rPr>
                  <a:t> for </a:t>
                </a:r>
                <a14:m>
                  <m:oMath xmlns:m="http://schemas.openxmlformats.org/officeDocument/2006/math">
                    <m:r>
                      <m:rPr>
                        <m:nor/>
                      </m:rPr>
                      <a:rPr kumimoji="0" lang="en-US" sz="1350" b="0" i="0" u="none" strike="noStrike" kern="1200" cap="none" spc="0" normalizeH="0" baseline="0" noProof="0" dirty="0" smtClean="0">
                        <a:ln>
                          <a:noFill/>
                        </a:ln>
                        <a:solidFill>
                          <a:srgbClr val="0F124A"/>
                        </a:solidFill>
                        <a:effectLst/>
                        <a:uLnTx/>
                        <a:uFillTx/>
                        <a:latin typeface="Cambria Math" panose="02040503050406030204" pitchFamily="18" charset="0"/>
                        <a:ea typeface="+mn-ea"/>
                        <a:cs typeface="+mn-cs"/>
                      </a:rPr>
                      <m:t>t</m:t>
                    </m:r>
                    <m:acc>
                      <m:accPr>
                        <m:chr m:val="̅"/>
                        <m:ctrlPr>
                          <a:rPr kumimoji="0" lang="en-US" sz="1350" b="0" i="1" u="none" strike="noStrike" kern="1200" cap="none" spc="0" normalizeH="0" baseline="0" noProof="0" dirty="0" smtClean="0">
                            <a:ln>
                              <a:noFill/>
                            </a:ln>
                            <a:solidFill>
                              <a:srgbClr val="0F124A"/>
                            </a:solidFill>
                            <a:effectLst/>
                            <a:uLnTx/>
                            <a:uFillTx/>
                            <a:latin typeface="Cambria Math" panose="02040503050406030204" pitchFamily="18" charset="0"/>
                            <a:ea typeface="+mn-ea"/>
                            <a:cs typeface="+mn-cs"/>
                          </a:rPr>
                        </m:ctrlPr>
                      </m:accPr>
                      <m:e>
                        <m:r>
                          <m:rPr>
                            <m:nor/>
                          </m:rPr>
                          <a:rPr kumimoji="0" lang="en-US" sz="1350" b="0" i="0" u="none" strike="noStrike" kern="1200" cap="none" spc="0" normalizeH="0" baseline="0" noProof="0" dirty="0" smtClean="0">
                            <a:ln>
                              <a:noFill/>
                            </a:ln>
                            <a:solidFill>
                              <a:srgbClr val="0F124A"/>
                            </a:solidFill>
                            <a:effectLst/>
                            <a:uLnTx/>
                            <a:uFillTx/>
                            <a:latin typeface="Cambria Math" panose="02040503050406030204" pitchFamily="18" charset="0"/>
                            <a:ea typeface="+mn-ea"/>
                            <a:cs typeface="+mn-cs"/>
                          </a:rPr>
                          <m:t>t</m:t>
                        </m:r>
                      </m:e>
                    </m:acc>
                  </m:oMath>
                </a14:m>
                <a:r>
                  <a:rPr kumimoji="0" lang="fr-CH" sz="1350" b="0" i="0" u="none" strike="noStrike" kern="1200" cap="none" spc="0" normalizeH="0" baseline="0" noProof="0" dirty="0">
                    <a:ln>
                      <a:noFill/>
                    </a:ln>
                    <a:solidFill>
                      <a:srgbClr val="0F124A"/>
                    </a:solidFill>
                    <a:effectLst/>
                    <a:uLnTx/>
                    <a:uFillTx/>
                    <a:latin typeface="Arial"/>
                    <a:ea typeface="+mn-ea"/>
                    <a:cs typeface="+mn-cs"/>
                  </a:rPr>
                  <a:t> </a:t>
                </a:r>
                <a:r>
                  <a:rPr kumimoji="0" lang="fr-CH" sz="1350" b="0" i="0" u="none" strike="noStrike" kern="1200" cap="none" spc="0" normalizeH="0" baseline="0" noProof="0" dirty="0" err="1">
                    <a:ln>
                      <a:noFill/>
                    </a:ln>
                    <a:solidFill>
                      <a:srgbClr val="0F124A"/>
                    </a:solidFill>
                    <a:effectLst/>
                    <a:uLnTx/>
                    <a:uFillTx/>
                    <a:latin typeface="Arial"/>
                    <a:ea typeface="+mn-ea"/>
                    <a:cs typeface="+mn-cs"/>
                  </a:rPr>
                  <a:t>operation</a:t>
                </a:r>
                <a:r>
                  <a:rPr kumimoji="0" lang="fr-CH" sz="1350" b="0" i="0" u="none" strike="noStrike" kern="1200" cap="none" spc="0" normalizeH="0" baseline="0" noProof="0" dirty="0">
                    <a:ln>
                      <a:noFill/>
                    </a:ln>
                    <a:solidFill>
                      <a:srgbClr val="0F124A"/>
                    </a:solidFill>
                    <a:effectLst/>
                    <a:uLnTx/>
                    <a:uFillTx/>
                    <a:latin typeface="Arial"/>
                    <a:ea typeface="+mn-ea"/>
                    <a:cs typeface="+mn-cs"/>
                  </a:rPr>
                  <a:t> corresponds to </a:t>
                </a:r>
                <a:r>
                  <a:rPr kumimoji="0" lang="fr-CH" sz="1350" b="0" i="0" u="none" strike="noStrike" kern="1200" cap="none" spc="0" normalizeH="0" baseline="0" noProof="0" dirty="0" err="1">
                    <a:ln>
                      <a:noFill/>
                    </a:ln>
                    <a:solidFill>
                      <a:srgbClr val="0F124A"/>
                    </a:solidFill>
                    <a:effectLst/>
                    <a:uLnTx/>
                    <a:uFillTx/>
                    <a:latin typeface="Arial"/>
                    <a:ea typeface="+mn-ea"/>
                    <a:cs typeface="+mn-cs"/>
                  </a:rPr>
                  <a:t>additional</a:t>
                </a:r>
                <a:r>
                  <a:rPr kumimoji="0" lang="fr-CH" sz="1350" b="0" i="0" u="none" strike="noStrike" kern="1200" cap="none" spc="0" normalizeH="0" baseline="0" noProof="0" dirty="0">
                    <a:ln>
                      <a:noFill/>
                    </a:ln>
                    <a:solidFill>
                      <a:srgbClr val="0F124A"/>
                    </a:solidFill>
                    <a:effectLst/>
                    <a:uLnTx/>
                    <a:uFillTx/>
                    <a:latin typeface="Arial"/>
                    <a:ea typeface="+mn-ea"/>
                    <a:cs typeface="+mn-cs"/>
                  </a:rPr>
                  <a:t> </a:t>
                </a:r>
                <a:r>
                  <a:rPr kumimoji="0" lang="fr-CH" sz="1350" b="0" i="0" u="none" strike="noStrike" kern="1200" cap="none" spc="0" normalizeH="0" baseline="0" noProof="0" dirty="0" err="1">
                    <a:ln>
                      <a:noFill/>
                    </a:ln>
                    <a:solidFill>
                      <a:srgbClr val="0F124A"/>
                    </a:solidFill>
                    <a:effectLst/>
                    <a:uLnTx/>
                    <a:uFillTx/>
                    <a:latin typeface="Arial"/>
                    <a:ea typeface="+mn-ea"/>
                    <a:cs typeface="+mn-cs"/>
                  </a:rPr>
                  <a:t>cost</a:t>
                </a:r>
                <a:r>
                  <a:rPr kumimoji="0" lang="fr-CH" sz="1350" b="0" i="0" u="none" strike="noStrike" kern="1200" cap="none" spc="0" normalizeH="0" baseline="0" noProof="0" dirty="0">
                    <a:ln>
                      <a:noFill/>
                    </a:ln>
                    <a:solidFill>
                      <a:srgbClr val="0F124A"/>
                    </a:solidFill>
                    <a:effectLst/>
                    <a:uLnTx/>
                    <a:uFillTx/>
                    <a:latin typeface="Arial"/>
                    <a:ea typeface="+mn-ea"/>
                    <a:cs typeface="+mn-cs"/>
                  </a:rPr>
                  <a:t> of 1,260 MCHF.</a:t>
                </a:r>
              </a:p>
            </p:txBody>
          </p:sp>
        </mc:Choice>
        <mc:Fallback xmlns="">
          <p:sp>
            <p:nvSpPr>
              <p:cNvPr id="10" name="TextBox 9">
                <a:extLst>
                  <a:ext uri="{FF2B5EF4-FFF2-40B4-BE49-F238E27FC236}">
                    <a16:creationId xmlns:a16="http://schemas.microsoft.com/office/drawing/2014/main" id="{D40D1BDC-A748-79AD-08C1-3D27364A523E}"/>
                  </a:ext>
                </a:extLst>
              </p:cNvPr>
              <p:cNvSpPr txBox="1">
                <a:spLocks noRot="1" noChangeAspect="1" noMove="1" noResize="1" noEditPoints="1" noAdjustHandles="1" noChangeArrowheads="1" noChangeShapeType="1" noTextEdit="1"/>
              </p:cNvSpPr>
              <p:nvPr/>
            </p:nvSpPr>
            <p:spPr>
              <a:xfrm>
                <a:off x="227894" y="4646501"/>
                <a:ext cx="8741571" cy="300082"/>
              </a:xfrm>
              <a:prstGeom prst="rect">
                <a:avLst/>
              </a:prstGeom>
              <a:blipFill>
                <a:blip r:embed="rId2"/>
                <a:stretch>
                  <a:fillRect l="-139" t="-2041" b="-20408"/>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588B7AE8-DBE8-92D4-FE94-2E33AC86757C}"/>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GB" sz="800" b="0" i="0" u="none" strike="noStrike" kern="1200" cap="none" spc="0" normalizeH="0" baseline="0" noProof="0" smtClean="0">
                <a:ln>
                  <a:noFill/>
                </a:ln>
                <a:solidFill>
                  <a:srgbClr val="0F124A"/>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63</a:t>
            </a:fld>
            <a:endParaRPr kumimoji="0" lang="en-GB" sz="800" b="0" i="0" u="none" strike="noStrike" kern="1200" cap="none" spc="0" normalizeH="0" baseline="0" noProof="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214510068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p&#10;&#10;Description automatically generated">
            <a:extLst>
              <a:ext uri="{FF2B5EF4-FFF2-40B4-BE49-F238E27FC236}">
                <a16:creationId xmlns:a16="http://schemas.microsoft.com/office/drawing/2014/main" id="{3E71E372-C969-8482-5966-020674CBB518}"/>
              </a:ext>
            </a:extLst>
          </p:cNvPr>
          <p:cNvPicPr>
            <a:picLocks noChangeAspect="1"/>
          </p:cNvPicPr>
          <p:nvPr/>
        </p:nvPicPr>
        <p:blipFill rotWithShape="1">
          <a:blip r:embed="rId2">
            <a:extLst>
              <a:ext uri="{28A0092B-C50C-407E-A947-70E740481C1C}">
                <a14:useLocalDpi xmlns:a14="http://schemas.microsoft.com/office/drawing/2010/main" val="0"/>
              </a:ext>
            </a:extLst>
          </a:blip>
          <a:srcRect t="9739" b="4488"/>
          <a:stretch/>
        </p:blipFill>
        <p:spPr>
          <a:xfrm>
            <a:off x="0" y="359089"/>
            <a:ext cx="9146026" cy="4784411"/>
          </a:xfrm>
          <a:prstGeom prst="rect">
            <a:avLst/>
          </a:prstGeom>
        </p:spPr>
      </p:pic>
      <p:sp>
        <p:nvSpPr>
          <p:cNvPr id="8" name="Oval 7">
            <a:extLst>
              <a:ext uri="{FF2B5EF4-FFF2-40B4-BE49-F238E27FC236}">
                <a16:creationId xmlns:a16="http://schemas.microsoft.com/office/drawing/2014/main" id="{04891844-2655-CD18-DEBB-D177FB006AEF}"/>
              </a:ext>
            </a:extLst>
          </p:cNvPr>
          <p:cNvSpPr/>
          <p:nvPr/>
        </p:nvSpPr>
        <p:spPr>
          <a:xfrm rot="9010095">
            <a:off x="2439729" y="2593141"/>
            <a:ext cx="343444" cy="205328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9" name="TextBox 8">
            <a:extLst>
              <a:ext uri="{FF2B5EF4-FFF2-40B4-BE49-F238E27FC236}">
                <a16:creationId xmlns:a16="http://schemas.microsoft.com/office/drawing/2014/main" id="{929728AD-CC70-CEEE-C829-D6000627B0A4}"/>
              </a:ext>
            </a:extLst>
          </p:cNvPr>
          <p:cNvSpPr txBox="1"/>
          <p:nvPr/>
        </p:nvSpPr>
        <p:spPr>
          <a:xfrm>
            <a:off x="154463" y="3987063"/>
            <a:ext cx="1397242" cy="461665"/>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Vuache limestone</a:t>
            </a:r>
          </a:p>
          <a:p>
            <a:pPr algn="r" defTabSz="685710">
              <a:defRPr/>
            </a:pPr>
            <a:r>
              <a:rPr lang="en-CH" sz="1200" dirty="0">
                <a:solidFill>
                  <a:srgbClr val="FF0000"/>
                </a:solidFill>
                <a:highlight>
                  <a:srgbClr val="FFE4DF"/>
                </a:highlight>
                <a:latin typeface="Arial"/>
              </a:rPr>
              <a:t>and faults</a:t>
            </a:r>
          </a:p>
        </p:txBody>
      </p:sp>
      <p:sp>
        <p:nvSpPr>
          <p:cNvPr id="10" name="TextBox 9">
            <a:extLst>
              <a:ext uri="{FF2B5EF4-FFF2-40B4-BE49-F238E27FC236}">
                <a16:creationId xmlns:a16="http://schemas.microsoft.com/office/drawing/2014/main" id="{0E61F9AE-DE2E-E958-5DA4-55DA9F89E616}"/>
              </a:ext>
            </a:extLst>
          </p:cNvPr>
          <p:cNvSpPr txBox="1"/>
          <p:nvPr/>
        </p:nvSpPr>
        <p:spPr>
          <a:xfrm>
            <a:off x="581954" y="1083740"/>
            <a:ext cx="1181735" cy="276999"/>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Jura limestone</a:t>
            </a:r>
          </a:p>
        </p:txBody>
      </p:sp>
      <p:sp>
        <p:nvSpPr>
          <p:cNvPr id="11" name="TextBox 10">
            <a:extLst>
              <a:ext uri="{FF2B5EF4-FFF2-40B4-BE49-F238E27FC236}">
                <a16:creationId xmlns:a16="http://schemas.microsoft.com/office/drawing/2014/main" id="{45AF9822-782A-8C86-AE51-D5E0EE6A2983}"/>
              </a:ext>
            </a:extLst>
          </p:cNvPr>
          <p:cNvSpPr txBox="1"/>
          <p:nvPr/>
        </p:nvSpPr>
        <p:spPr>
          <a:xfrm>
            <a:off x="7202127" y="3529024"/>
            <a:ext cx="1975221" cy="461665"/>
          </a:xfrm>
          <a:prstGeom prst="rect">
            <a:avLst/>
          </a:prstGeom>
          <a:noFill/>
        </p:spPr>
        <p:txBody>
          <a:bodyPr wrap="none" rtlCol="0">
            <a:spAutoFit/>
          </a:bodyPr>
          <a:lstStyle/>
          <a:p>
            <a:pPr defTabSz="685710">
              <a:defRPr/>
            </a:pPr>
            <a:r>
              <a:rPr lang="en-CH" sz="1200" dirty="0">
                <a:solidFill>
                  <a:srgbClr val="FF0000"/>
                </a:solidFill>
                <a:highlight>
                  <a:srgbClr val="FFE4DF"/>
                </a:highlight>
                <a:latin typeface="Arial"/>
              </a:rPr>
              <a:t>High mountains (900 m)</a:t>
            </a:r>
          </a:p>
          <a:p>
            <a:pPr defTabSz="685710">
              <a:defRPr/>
            </a:pPr>
            <a:r>
              <a:rPr lang="en-CH" sz="1200" dirty="0">
                <a:solidFill>
                  <a:srgbClr val="FF0000"/>
                </a:solidFill>
                <a:highlight>
                  <a:srgbClr val="FFE4DF"/>
                </a:highlight>
                <a:latin typeface="Arial"/>
              </a:rPr>
              <a:t>north of Fillière river valley</a:t>
            </a:r>
          </a:p>
        </p:txBody>
      </p:sp>
      <p:sp>
        <p:nvSpPr>
          <p:cNvPr id="12" name="Oval 11">
            <a:extLst>
              <a:ext uri="{FF2B5EF4-FFF2-40B4-BE49-F238E27FC236}">
                <a16:creationId xmlns:a16="http://schemas.microsoft.com/office/drawing/2014/main" id="{F30B42D3-F5C0-DB8A-5DBC-92127D3123E9}"/>
              </a:ext>
            </a:extLst>
          </p:cNvPr>
          <p:cNvSpPr/>
          <p:nvPr/>
        </p:nvSpPr>
        <p:spPr>
          <a:xfrm rot="5400000">
            <a:off x="6107325" y="3468398"/>
            <a:ext cx="822042" cy="159597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13" name="TextBox 12">
            <a:extLst>
              <a:ext uri="{FF2B5EF4-FFF2-40B4-BE49-F238E27FC236}">
                <a16:creationId xmlns:a16="http://schemas.microsoft.com/office/drawing/2014/main" id="{34EFB032-E342-2B97-0E2A-607BCB19A04E}"/>
              </a:ext>
            </a:extLst>
          </p:cNvPr>
          <p:cNvSpPr txBox="1"/>
          <p:nvPr/>
        </p:nvSpPr>
        <p:spPr>
          <a:xfrm>
            <a:off x="3785203" y="2785080"/>
            <a:ext cx="1633781" cy="646331"/>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Water protection and</a:t>
            </a:r>
          </a:p>
          <a:p>
            <a:pPr defTabSz="685710">
              <a:defRPr/>
            </a:pPr>
            <a:r>
              <a:rPr lang="en-US" sz="1200" dirty="0">
                <a:solidFill>
                  <a:srgbClr val="FF0000"/>
                </a:solidFill>
                <a:highlight>
                  <a:srgbClr val="FFE4DF"/>
                </a:highlight>
                <a:latin typeface="Arial"/>
              </a:rPr>
              <a:t>natural zones without</a:t>
            </a:r>
          </a:p>
          <a:p>
            <a:pPr defTabSz="685710">
              <a:defRPr/>
            </a:pPr>
            <a:r>
              <a:rPr lang="en-US" sz="1200" dirty="0">
                <a:solidFill>
                  <a:srgbClr val="FF0000"/>
                </a:solidFill>
                <a:highlight>
                  <a:srgbClr val="FFE4DF"/>
                </a:highlight>
                <a:latin typeface="Arial"/>
              </a:rPr>
              <a:t>developed access</a:t>
            </a:r>
            <a:endParaRPr lang="en-CH" sz="1200" dirty="0">
              <a:solidFill>
                <a:srgbClr val="FF0000"/>
              </a:solidFill>
              <a:highlight>
                <a:srgbClr val="FFE4DF"/>
              </a:highlight>
              <a:latin typeface="Arial"/>
            </a:endParaRPr>
          </a:p>
        </p:txBody>
      </p:sp>
      <p:sp>
        <p:nvSpPr>
          <p:cNvPr id="14" name="Oval 13">
            <a:extLst>
              <a:ext uri="{FF2B5EF4-FFF2-40B4-BE49-F238E27FC236}">
                <a16:creationId xmlns:a16="http://schemas.microsoft.com/office/drawing/2014/main" id="{3EE68F1C-216C-2C25-C3DD-62F2CDDE048A}"/>
              </a:ext>
            </a:extLst>
          </p:cNvPr>
          <p:cNvSpPr/>
          <p:nvPr/>
        </p:nvSpPr>
        <p:spPr>
          <a:xfrm rot="6490403">
            <a:off x="4744673" y="4753890"/>
            <a:ext cx="541197" cy="146110"/>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15" name="Oval 14">
            <a:extLst>
              <a:ext uri="{FF2B5EF4-FFF2-40B4-BE49-F238E27FC236}">
                <a16:creationId xmlns:a16="http://schemas.microsoft.com/office/drawing/2014/main" id="{E03FC464-DAE1-2677-0B28-36F3FE37011D}"/>
              </a:ext>
            </a:extLst>
          </p:cNvPr>
          <p:cNvSpPr/>
          <p:nvPr/>
        </p:nvSpPr>
        <p:spPr>
          <a:xfrm rot="793433">
            <a:off x="5311708" y="4535635"/>
            <a:ext cx="659552" cy="19551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16" name="Straight Arrow Connector 15">
            <a:extLst>
              <a:ext uri="{FF2B5EF4-FFF2-40B4-BE49-F238E27FC236}">
                <a16:creationId xmlns:a16="http://schemas.microsoft.com/office/drawing/2014/main" id="{8858DEAB-3D46-F6DC-921B-E30364F40B77}"/>
              </a:ext>
            </a:extLst>
          </p:cNvPr>
          <p:cNvCxnSpPr>
            <a:cxnSpLocks/>
          </p:cNvCxnSpPr>
          <p:nvPr/>
        </p:nvCxnSpPr>
        <p:spPr>
          <a:xfrm>
            <a:off x="4963747" y="3448537"/>
            <a:ext cx="74978" cy="1340292"/>
          </a:xfrm>
          <a:prstGeom prst="straightConnector1">
            <a:avLst/>
          </a:prstGeom>
          <a:noFill/>
          <a:ln w="19050" cap="flat" cmpd="sng" algn="ctr">
            <a:solidFill>
              <a:srgbClr val="FF4A29"/>
            </a:solidFill>
            <a:prstDash val="solid"/>
            <a:miter lim="800000"/>
            <a:tailEnd type="triangle"/>
          </a:ln>
          <a:effectLst/>
        </p:spPr>
      </p:cxnSp>
      <p:cxnSp>
        <p:nvCxnSpPr>
          <p:cNvPr id="17" name="Straight Arrow Connector 16">
            <a:extLst>
              <a:ext uri="{FF2B5EF4-FFF2-40B4-BE49-F238E27FC236}">
                <a16:creationId xmlns:a16="http://schemas.microsoft.com/office/drawing/2014/main" id="{F18530BB-BF25-2E05-E384-0D5103AD5D4E}"/>
              </a:ext>
            </a:extLst>
          </p:cNvPr>
          <p:cNvCxnSpPr>
            <a:cxnSpLocks/>
          </p:cNvCxnSpPr>
          <p:nvPr/>
        </p:nvCxnSpPr>
        <p:spPr>
          <a:xfrm>
            <a:off x="4986707" y="3448538"/>
            <a:ext cx="614955" cy="1177271"/>
          </a:xfrm>
          <a:prstGeom prst="straightConnector1">
            <a:avLst/>
          </a:prstGeom>
          <a:noFill/>
          <a:ln w="19050" cap="flat" cmpd="sng" algn="ctr">
            <a:solidFill>
              <a:srgbClr val="FF4A29"/>
            </a:solidFill>
            <a:prstDash val="solid"/>
            <a:miter lim="800000"/>
            <a:tailEnd type="triangle"/>
          </a:ln>
          <a:effectLst/>
        </p:spPr>
      </p:cxnSp>
      <p:cxnSp>
        <p:nvCxnSpPr>
          <p:cNvPr id="18" name="Straight Arrow Connector 17">
            <a:extLst>
              <a:ext uri="{FF2B5EF4-FFF2-40B4-BE49-F238E27FC236}">
                <a16:creationId xmlns:a16="http://schemas.microsoft.com/office/drawing/2014/main" id="{352D72BA-98E8-D871-2590-03544EE60775}"/>
              </a:ext>
            </a:extLst>
          </p:cNvPr>
          <p:cNvCxnSpPr>
            <a:cxnSpLocks/>
            <a:stCxn id="11" idx="1"/>
          </p:cNvCxnSpPr>
          <p:nvPr/>
        </p:nvCxnSpPr>
        <p:spPr>
          <a:xfrm flipH="1">
            <a:off x="6254377" y="3759857"/>
            <a:ext cx="947750" cy="653258"/>
          </a:xfrm>
          <a:prstGeom prst="straightConnector1">
            <a:avLst/>
          </a:prstGeom>
          <a:noFill/>
          <a:ln w="19050" cap="flat" cmpd="sng" algn="ctr">
            <a:solidFill>
              <a:srgbClr val="FF4A29"/>
            </a:solidFill>
            <a:prstDash val="solid"/>
            <a:miter lim="800000"/>
            <a:tailEnd type="triangle"/>
          </a:ln>
          <a:effectLst/>
        </p:spPr>
      </p:cxnSp>
      <p:cxnSp>
        <p:nvCxnSpPr>
          <p:cNvPr id="19" name="Straight Arrow Connector 18">
            <a:extLst>
              <a:ext uri="{FF2B5EF4-FFF2-40B4-BE49-F238E27FC236}">
                <a16:creationId xmlns:a16="http://schemas.microsoft.com/office/drawing/2014/main" id="{2BE8800D-F131-A207-921D-BE43736636FE}"/>
              </a:ext>
            </a:extLst>
          </p:cNvPr>
          <p:cNvCxnSpPr>
            <a:cxnSpLocks/>
            <a:stCxn id="9" idx="3"/>
          </p:cNvCxnSpPr>
          <p:nvPr/>
        </p:nvCxnSpPr>
        <p:spPr>
          <a:xfrm flipV="1">
            <a:off x="1551705" y="3619783"/>
            <a:ext cx="1120457" cy="598113"/>
          </a:xfrm>
          <a:prstGeom prst="straightConnector1">
            <a:avLst/>
          </a:prstGeom>
          <a:noFill/>
          <a:ln w="19050" cap="flat" cmpd="sng" algn="ctr">
            <a:solidFill>
              <a:srgbClr val="FF4A29"/>
            </a:solidFill>
            <a:prstDash val="solid"/>
            <a:miter lim="800000"/>
            <a:tailEnd type="triangle"/>
          </a:ln>
          <a:effectLst/>
        </p:spPr>
      </p:cxnSp>
      <p:sp>
        <p:nvSpPr>
          <p:cNvPr id="20" name="Oval 19">
            <a:extLst>
              <a:ext uri="{FF2B5EF4-FFF2-40B4-BE49-F238E27FC236}">
                <a16:creationId xmlns:a16="http://schemas.microsoft.com/office/drawing/2014/main" id="{BA05009B-DC19-AE79-5A2A-90A73ECCC08F}"/>
              </a:ext>
            </a:extLst>
          </p:cNvPr>
          <p:cNvSpPr/>
          <p:nvPr/>
        </p:nvSpPr>
        <p:spPr>
          <a:xfrm rot="2339663">
            <a:off x="2496774" y="111370"/>
            <a:ext cx="564630" cy="252061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21" name="Straight Arrow Connector 20">
            <a:extLst>
              <a:ext uri="{FF2B5EF4-FFF2-40B4-BE49-F238E27FC236}">
                <a16:creationId xmlns:a16="http://schemas.microsoft.com/office/drawing/2014/main" id="{3B7035D2-A77B-4ED5-2D9F-2F09154A4F59}"/>
              </a:ext>
            </a:extLst>
          </p:cNvPr>
          <p:cNvCxnSpPr>
            <a:cxnSpLocks/>
            <a:stCxn id="10" idx="3"/>
          </p:cNvCxnSpPr>
          <p:nvPr/>
        </p:nvCxnSpPr>
        <p:spPr>
          <a:xfrm>
            <a:off x="1763689" y="1222240"/>
            <a:ext cx="972951" cy="149438"/>
          </a:xfrm>
          <a:prstGeom prst="straightConnector1">
            <a:avLst/>
          </a:prstGeom>
          <a:noFill/>
          <a:ln w="19050" cap="flat" cmpd="sng" algn="ctr">
            <a:solidFill>
              <a:srgbClr val="FF4A29"/>
            </a:solidFill>
            <a:prstDash val="solid"/>
            <a:miter lim="800000"/>
            <a:tailEnd type="triangle"/>
          </a:ln>
          <a:effectLst/>
        </p:spPr>
      </p:cxnSp>
      <p:sp>
        <p:nvSpPr>
          <p:cNvPr id="22" name="TextBox 21">
            <a:extLst>
              <a:ext uri="{FF2B5EF4-FFF2-40B4-BE49-F238E27FC236}">
                <a16:creationId xmlns:a16="http://schemas.microsoft.com/office/drawing/2014/main" id="{E04416B9-2288-F974-63AD-9E8038AFCFD4}"/>
              </a:ext>
            </a:extLst>
          </p:cNvPr>
          <p:cNvSpPr txBox="1"/>
          <p:nvPr/>
        </p:nvSpPr>
        <p:spPr>
          <a:xfrm>
            <a:off x="-153946" y="2367257"/>
            <a:ext cx="2085827" cy="646331"/>
          </a:xfrm>
          <a:prstGeom prst="rect">
            <a:avLst/>
          </a:prstGeom>
          <a:noFill/>
        </p:spPr>
        <p:txBody>
          <a:bodyPr wrap="none" rtlCol="0">
            <a:spAutoFit/>
          </a:bodyPr>
          <a:lstStyle/>
          <a:p>
            <a:pPr algn="r" defTabSz="685710">
              <a:defRPr/>
            </a:pPr>
            <a:r>
              <a:rPr lang="en-GB" sz="1200" dirty="0">
                <a:solidFill>
                  <a:srgbClr val="FF0000"/>
                </a:solidFill>
                <a:highlight>
                  <a:srgbClr val="FFE4DF"/>
                </a:highlight>
                <a:latin typeface="Arial"/>
              </a:rPr>
              <a:t>K</a:t>
            </a:r>
            <a:r>
              <a:rPr lang="en-CH" sz="1200" dirty="0">
                <a:solidFill>
                  <a:srgbClr val="FF0000"/>
                </a:solidFill>
                <a:highlight>
                  <a:srgbClr val="FFE4DF"/>
                </a:highlight>
                <a:latin typeface="Arial"/>
              </a:rPr>
              <a:t>nown water reservoirs and</a:t>
            </a:r>
          </a:p>
          <a:p>
            <a:pPr algn="r" defTabSz="685710">
              <a:defRPr/>
            </a:pPr>
            <a:r>
              <a:rPr lang="en-CH" sz="1200" dirty="0">
                <a:solidFill>
                  <a:srgbClr val="FF0000"/>
                </a:solidFill>
                <a:highlight>
                  <a:srgbClr val="FFE4DF"/>
                </a:highlight>
                <a:latin typeface="Arial"/>
              </a:rPr>
              <a:t>protected nature in CH</a:t>
            </a:r>
          </a:p>
          <a:p>
            <a:pPr algn="r" defTabSz="685710">
              <a:defRPr/>
            </a:pPr>
            <a:r>
              <a:rPr lang="en-CH" sz="1200" dirty="0">
                <a:solidFill>
                  <a:srgbClr val="FF0000"/>
                </a:solidFill>
                <a:highlight>
                  <a:srgbClr val="FFE4DF"/>
                </a:highlight>
                <a:latin typeface="Arial"/>
              </a:rPr>
              <a:t>(legal + technical reasons)</a:t>
            </a:r>
          </a:p>
        </p:txBody>
      </p:sp>
      <p:sp>
        <p:nvSpPr>
          <p:cNvPr id="23" name="Oval 22">
            <a:extLst>
              <a:ext uri="{FF2B5EF4-FFF2-40B4-BE49-F238E27FC236}">
                <a16:creationId xmlns:a16="http://schemas.microsoft.com/office/drawing/2014/main" id="{27B3A4A9-713D-0AB1-E41D-2ED0CCF1A1CE}"/>
              </a:ext>
            </a:extLst>
          </p:cNvPr>
          <p:cNvSpPr/>
          <p:nvPr/>
        </p:nvSpPr>
        <p:spPr>
          <a:xfrm rot="5002255">
            <a:off x="2868090" y="1899376"/>
            <a:ext cx="237814" cy="1291272"/>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24" name="Straight Arrow Connector 23">
            <a:extLst>
              <a:ext uri="{FF2B5EF4-FFF2-40B4-BE49-F238E27FC236}">
                <a16:creationId xmlns:a16="http://schemas.microsoft.com/office/drawing/2014/main" id="{1D367F5B-1795-BF01-26F2-F44B7D3CC85E}"/>
              </a:ext>
            </a:extLst>
          </p:cNvPr>
          <p:cNvCxnSpPr>
            <a:cxnSpLocks/>
          </p:cNvCxnSpPr>
          <p:nvPr/>
        </p:nvCxnSpPr>
        <p:spPr>
          <a:xfrm flipV="1">
            <a:off x="1931880" y="2571470"/>
            <a:ext cx="887344" cy="236831"/>
          </a:xfrm>
          <a:prstGeom prst="straightConnector1">
            <a:avLst/>
          </a:prstGeom>
          <a:noFill/>
          <a:ln w="19050" cap="flat" cmpd="sng" algn="ctr">
            <a:solidFill>
              <a:srgbClr val="FF4A29"/>
            </a:solidFill>
            <a:prstDash val="solid"/>
            <a:miter lim="800000"/>
            <a:tailEnd type="triangle"/>
          </a:ln>
          <a:effectLst/>
        </p:spPr>
      </p:cxnSp>
      <p:sp>
        <p:nvSpPr>
          <p:cNvPr id="25" name="Oval 24">
            <a:extLst>
              <a:ext uri="{FF2B5EF4-FFF2-40B4-BE49-F238E27FC236}">
                <a16:creationId xmlns:a16="http://schemas.microsoft.com/office/drawing/2014/main" id="{687098D2-5E6F-7FF5-5827-C59ED248117B}"/>
              </a:ext>
            </a:extLst>
          </p:cNvPr>
          <p:cNvSpPr/>
          <p:nvPr/>
        </p:nvSpPr>
        <p:spPr>
          <a:xfrm rot="20123182">
            <a:off x="3189635" y="1408832"/>
            <a:ext cx="237814" cy="56669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26" name="Straight Arrow Connector 25">
            <a:extLst>
              <a:ext uri="{FF2B5EF4-FFF2-40B4-BE49-F238E27FC236}">
                <a16:creationId xmlns:a16="http://schemas.microsoft.com/office/drawing/2014/main" id="{F65A17BB-4E92-89C7-F7DE-41F82D14B87A}"/>
              </a:ext>
            </a:extLst>
          </p:cNvPr>
          <p:cNvCxnSpPr>
            <a:cxnSpLocks/>
          </p:cNvCxnSpPr>
          <p:nvPr/>
        </p:nvCxnSpPr>
        <p:spPr>
          <a:xfrm flipV="1">
            <a:off x="1951775" y="1791827"/>
            <a:ext cx="1410837" cy="916804"/>
          </a:xfrm>
          <a:prstGeom prst="straightConnector1">
            <a:avLst/>
          </a:prstGeom>
          <a:noFill/>
          <a:ln w="19050" cap="flat" cmpd="sng" algn="ctr">
            <a:solidFill>
              <a:srgbClr val="FF4A29"/>
            </a:solidFill>
            <a:prstDash val="solid"/>
            <a:miter lim="800000"/>
            <a:tailEnd type="triangle"/>
          </a:ln>
          <a:effectLst/>
        </p:spPr>
      </p:cxnSp>
      <p:sp>
        <p:nvSpPr>
          <p:cNvPr id="27" name="Oval 26">
            <a:extLst>
              <a:ext uri="{FF2B5EF4-FFF2-40B4-BE49-F238E27FC236}">
                <a16:creationId xmlns:a16="http://schemas.microsoft.com/office/drawing/2014/main" id="{C1F5D190-CBE3-5A2E-FC23-C672E463F571}"/>
              </a:ext>
            </a:extLst>
          </p:cNvPr>
          <p:cNvSpPr/>
          <p:nvPr/>
        </p:nvSpPr>
        <p:spPr>
          <a:xfrm rot="4308187">
            <a:off x="4003860" y="720302"/>
            <a:ext cx="279148" cy="81049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28" name="Oval 27">
            <a:extLst>
              <a:ext uri="{FF2B5EF4-FFF2-40B4-BE49-F238E27FC236}">
                <a16:creationId xmlns:a16="http://schemas.microsoft.com/office/drawing/2014/main" id="{5E610A87-D3F9-4490-9C1F-CB81DD5DC302}"/>
              </a:ext>
            </a:extLst>
          </p:cNvPr>
          <p:cNvSpPr/>
          <p:nvPr/>
        </p:nvSpPr>
        <p:spPr>
          <a:xfrm rot="2057872">
            <a:off x="4421210" y="408292"/>
            <a:ext cx="146263" cy="560960"/>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29" name="Straight Arrow Connector 28">
            <a:extLst>
              <a:ext uri="{FF2B5EF4-FFF2-40B4-BE49-F238E27FC236}">
                <a16:creationId xmlns:a16="http://schemas.microsoft.com/office/drawing/2014/main" id="{32A503E3-8021-2FF5-411B-903EA4F8748F}"/>
              </a:ext>
            </a:extLst>
          </p:cNvPr>
          <p:cNvCxnSpPr>
            <a:cxnSpLocks/>
          </p:cNvCxnSpPr>
          <p:nvPr/>
        </p:nvCxnSpPr>
        <p:spPr>
          <a:xfrm flipV="1">
            <a:off x="1943210" y="777653"/>
            <a:ext cx="2512858" cy="1793814"/>
          </a:xfrm>
          <a:prstGeom prst="straightConnector1">
            <a:avLst/>
          </a:prstGeom>
          <a:noFill/>
          <a:ln w="19050" cap="flat" cmpd="sng" algn="ctr">
            <a:solidFill>
              <a:srgbClr val="FF4A29"/>
            </a:solidFill>
            <a:prstDash val="solid"/>
            <a:miter lim="800000"/>
            <a:tailEnd type="triangle"/>
          </a:ln>
          <a:effectLst/>
        </p:spPr>
      </p:cxnSp>
      <p:cxnSp>
        <p:nvCxnSpPr>
          <p:cNvPr id="30" name="Straight Arrow Connector 29">
            <a:extLst>
              <a:ext uri="{FF2B5EF4-FFF2-40B4-BE49-F238E27FC236}">
                <a16:creationId xmlns:a16="http://schemas.microsoft.com/office/drawing/2014/main" id="{093D7CA1-5B31-8016-86EB-65903DE00DC6}"/>
              </a:ext>
            </a:extLst>
          </p:cNvPr>
          <p:cNvCxnSpPr>
            <a:cxnSpLocks/>
          </p:cNvCxnSpPr>
          <p:nvPr/>
        </p:nvCxnSpPr>
        <p:spPr>
          <a:xfrm flipV="1">
            <a:off x="1931880" y="1122271"/>
            <a:ext cx="2120158" cy="1478036"/>
          </a:xfrm>
          <a:prstGeom prst="straightConnector1">
            <a:avLst/>
          </a:prstGeom>
          <a:noFill/>
          <a:ln w="19050" cap="flat" cmpd="sng" algn="ctr">
            <a:solidFill>
              <a:srgbClr val="FF4A29"/>
            </a:solidFill>
            <a:prstDash val="solid"/>
            <a:miter lim="800000"/>
            <a:tailEnd type="triangle"/>
          </a:ln>
          <a:effectLst/>
        </p:spPr>
      </p:cxnSp>
      <p:sp>
        <p:nvSpPr>
          <p:cNvPr id="31" name="Oval 30">
            <a:extLst>
              <a:ext uri="{FF2B5EF4-FFF2-40B4-BE49-F238E27FC236}">
                <a16:creationId xmlns:a16="http://schemas.microsoft.com/office/drawing/2014/main" id="{CF7EF595-5A1A-A7C9-8AC9-4BA0EA4B2FD9}"/>
              </a:ext>
            </a:extLst>
          </p:cNvPr>
          <p:cNvSpPr/>
          <p:nvPr/>
        </p:nvSpPr>
        <p:spPr>
          <a:xfrm rot="7028562">
            <a:off x="5442585" y="971354"/>
            <a:ext cx="594877" cy="130406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32" name="Oval 31">
            <a:extLst>
              <a:ext uri="{FF2B5EF4-FFF2-40B4-BE49-F238E27FC236}">
                <a16:creationId xmlns:a16="http://schemas.microsoft.com/office/drawing/2014/main" id="{735239BC-A28A-A574-CB7F-00D66AAA9F81}"/>
              </a:ext>
            </a:extLst>
          </p:cNvPr>
          <p:cNvSpPr/>
          <p:nvPr/>
        </p:nvSpPr>
        <p:spPr>
          <a:xfrm rot="3005362">
            <a:off x="6376411" y="3408291"/>
            <a:ext cx="509156" cy="20313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33" name="TextBox 32">
            <a:extLst>
              <a:ext uri="{FF2B5EF4-FFF2-40B4-BE49-F238E27FC236}">
                <a16:creationId xmlns:a16="http://schemas.microsoft.com/office/drawing/2014/main" id="{92E9CA5D-1826-1E99-83D7-6BDA2836F599}"/>
              </a:ext>
            </a:extLst>
          </p:cNvPr>
          <p:cNvSpPr txBox="1"/>
          <p:nvPr/>
        </p:nvSpPr>
        <p:spPr>
          <a:xfrm>
            <a:off x="7101974" y="1734269"/>
            <a:ext cx="1547218" cy="461665"/>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Densely urbanized</a:t>
            </a:r>
          </a:p>
          <a:p>
            <a:pPr defTabSz="685710">
              <a:defRPr/>
            </a:pPr>
            <a:r>
              <a:rPr lang="en-US" sz="1200" dirty="0">
                <a:solidFill>
                  <a:srgbClr val="FF0000"/>
                </a:solidFill>
                <a:highlight>
                  <a:srgbClr val="FFE4DF"/>
                </a:highlight>
                <a:latin typeface="Arial"/>
              </a:rPr>
              <a:t>and emerging areas</a:t>
            </a:r>
            <a:endParaRPr lang="en-CH" sz="1200" dirty="0">
              <a:solidFill>
                <a:srgbClr val="FF0000"/>
              </a:solidFill>
              <a:highlight>
                <a:srgbClr val="FFE4DF"/>
              </a:highlight>
              <a:latin typeface="Arial"/>
            </a:endParaRPr>
          </a:p>
        </p:txBody>
      </p:sp>
      <p:cxnSp>
        <p:nvCxnSpPr>
          <p:cNvPr id="34" name="Straight Arrow Connector 33">
            <a:extLst>
              <a:ext uri="{FF2B5EF4-FFF2-40B4-BE49-F238E27FC236}">
                <a16:creationId xmlns:a16="http://schemas.microsoft.com/office/drawing/2014/main" id="{FA7A3B4C-A05A-D3A0-1BF0-449C6BDE1CB2}"/>
              </a:ext>
            </a:extLst>
          </p:cNvPr>
          <p:cNvCxnSpPr>
            <a:cxnSpLocks/>
            <a:stCxn id="33" idx="1"/>
          </p:cNvCxnSpPr>
          <p:nvPr/>
        </p:nvCxnSpPr>
        <p:spPr>
          <a:xfrm flipH="1" flipV="1">
            <a:off x="6031093" y="1791730"/>
            <a:ext cx="1070881" cy="173372"/>
          </a:xfrm>
          <a:prstGeom prst="straightConnector1">
            <a:avLst/>
          </a:prstGeom>
          <a:noFill/>
          <a:ln w="19050" cap="flat" cmpd="sng" algn="ctr">
            <a:solidFill>
              <a:srgbClr val="FF4A29"/>
            </a:solidFill>
            <a:prstDash val="solid"/>
            <a:miter lim="800000"/>
            <a:tailEnd type="triangle"/>
          </a:ln>
          <a:effectLst/>
        </p:spPr>
      </p:cxnSp>
      <p:sp>
        <p:nvSpPr>
          <p:cNvPr id="35" name="TextBox 34">
            <a:extLst>
              <a:ext uri="{FF2B5EF4-FFF2-40B4-BE49-F238E27FC236}">
                <a16:creationId xmlns:a16="http://schemas.microsoft.com/office/drawing/2014/main" id="{034FD065-298D-67B3-9BA9-10F43B44B3B7}"/>
              </a:ext>
            </a:extLst>
          </p:cNvPr>
          <p:cNvSpPr txBox="1"/>
          <p:nvPr/>
        </p:nvSpPr>
        <p:spPr>
          <a:xfrm>
            <a:off x="6676287" y="789222"/>
            <a:ext cx="2007281" cy="461665"/>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Strict landscape protection</a:t>
            </a:r>
          </a:p>
          <a:p>
            <a:pPr defTabSz="685710">
              <a:defRPr/>
            </a:pPr>
            <a:r>
              <a:rPr lang="en-US" sz="1200" dirty="0">
                <a:solidFill>
                  <a:srgbClr val="FF0000"/>
                </a:solidFill>
                <a:highlight>
                  <a:srgbClr val="FFE4DF"/>
                </a:highlight>
                <a:latin typeface="Arial"/>
              </a:rPr>
              <a:t>and re-naturalization areas</a:t>
            </a:r>
            <a:endParaRPr lang="en-CH" sz="1200" dirty="0">
              <a:solidFill>
                <a:srgbClr val="FF0000"/>
              </a:solidFill>
              <a:highlight>
                <a:srgbClr val="FFE4DF"/>
              </a:highlight>
              <a:latin typeface="Arial"/>
            </a:endParaRPr>
          </a:p>
        </p:txBody>
      </p:sp>
      <p:sp>
        <p:nvSpPr>
          <p:cNvPr id="36" name="Oval 35">
            <a:extLst>
              <a:ext uri="{FF2B5EF4-FFF2-40B4-BE49-F238E27FC236}">
                <a16:creationId xmlns:a16="http://schemas.microsoft.com/office/drawing/2014/main" id="{9C89EC7A-FB2D-FBC6-259B-B96D062A1D92}"/>
              </a:ext>
            </a:extLst>
          </p:cNvPr>
          <p:cNvSpPr/>
          <p:nvPr/>
        </p:nvSpPr>
        <p:spPr>
          <a:xfrm rot="6552795">
            <a:off x="5766208" y="563836"/>
            <a:ext cx="359553" cy="82451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37" name="Straight Arrow Connector 36">
            <a:extLst>
              <a:ext uri="{FF2B5EF4-FFF2-40B4-BE49-F238E27FC236}">
                <a16:creationId xmlns:a16="http://schemas.microsoft.com/office/drawing/2014/main" id="{1821EA3F-9611-1754-9B94-F49717C49174}"/>
              </a:ext>
            </a:extLst>
          </p:cNvPr>
          <p:cNvCxnSpPr>
            <a:cxnSpLocks/>
            <a:stCxn id="35" idx="1"/>
          </p:cNvCxnSpPr>
          <p:nvPr/>
        </p:nvCxnSpPr>
        <p:spPr>
          <a:xfrm flipH="1" flipV="1">
            <a:off x="5904246" y="980621"/>
            <a:ext cx="772041" cy="39434"/>
          </a:xfrm>
          <a:prstGeom prst="straightConnector1">
            <a:avLst/>
          </a:prstGeom>
          <a:noFill/>
          <a:ln w="19050" cap="flat" cmpd="sng" algn="ctr">
            <a:solidFill>
              <a:srgbClr val="FF4A29"/>
            </a:solidFill>
            <a:prstDash val="solid"/>
            <a:miter lim="800000"/>
            <a:tailEnd type="triangle"/>
          </a:ln>
          <a:effectLst/>
        </p:spPr>
      </p:cxnSp>
      <p:sp>
        <p:nvSpPr>
          <p:cNvPr id="38" name="Oval 37">
            <a:extLst>
              <a:ext uri="{FF2B5EF4-FFF2-40B4-BE49-F238E27FC236}">
                <a16:creationId xmlns:a16="http://schemas.microsoft.com/office/drawing/2014/main" id="{C2327910-7694-07EF-A476-993F36BB6BD9}"/>
              </a:ext>
            </a:extLst>
          </p:cNvPr>
          <p:cNvSpPr/>
          <p:nvPr/>
        </p:nvSpPr>
        <p:spPr>
          <a:xfrm rot="7028562">
            <a:off x="5310010" y="808730"/>
            <a:ext cx="309545" cy="51295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39" name="Straight Arrow Connector 38">
            <a:extLst>
              <a:ext uri="{FF2B5EF4-FFF2-40B4-BE49-F238E27FC236}">
                <a16:creationId xmlns:a16="http://schemas.microsoft.com/office/drawing/2014/main" id="{7A9746CF-E531-CC04-C828-DCDFA58A8A44}"/>
              </a:ext>
            </a:extLst>
          </p:cNvPr>
          <p:cNvCxnSpPr>
            <a:cxnSpLocks/>
            <a:stCxn id="33" idx="1"/>
          </p:cNvCxnSpPr>
          <p:nvPr/>
        </p:nvCxnSpPr>
        <p:spPr>
          <a:xfrm flipH="1" flipV="1">
            <a:off x="5427317" y="1083644"/>
            <a:ext cx="1674657" cy="881458"/>
          </a:xfrm>
          <a:prstGeom prst="straightConnector1">
            <a:avLst/>
          </a:prstGeom>
          <a:noFill/>
          <a:ln w="19050" cap="flat" cmpd="sng" algn="ctr">
            <a:solidFill>
              <a:srgbClr val="FF4A29"/>
            </a:solidFill>
            <a:prstDash val="solid"/>
            <a:miter lim="800000"/>
            <a:tailEnd type="triangle"/>
          </a:ln>
          <a:effectLst/>
        </p:spPr>
      </p:cxnSp>
      <p:sp>
        <p:nvSpPr>
          <p:cNvPr id="40" name="TextBox 39">
            <a:extLst>
              <a:ext uri="{FF2B5EF4-FFF2-40B4-BE49-F238E27FC236}">
                <a16:creationId xmlns:a16="http://schemas.microsoft.com/office/drawing/2014/main" id="{A5A73992-2399-4FA3-3E84-CB07E1E8DC9E}"/>
              </a:ext>
            </a:extLst>
          </p:cNvPr>
          <p:cNvSpPr txBox="1"/>
          <p:nvPr/>
        </p:nvSpPr>
        <p:spPr>
          <a:xfrm>
            <a:off x="3857471" y="1849789"/>
            <a:ext cx="1452642" cy="276999"/>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Densely urbanized</a:t>
            </a:r>
          </a:p>
        </p:txBody>
      </p:sp>
      <p:sp>
        <p:nvSpPr>
          <p:cNvPr id="41" name="Oval 40">
            <a:extLst>
              <a:ext uri="{FF2B5EF4-FFF2-40B4-BE49-F238E27FC236}">
                <a16:creationId xmlns:a16="http://schemas.microsoft.com/office/drawing/2014/main" id="{F4AB2C69-9580-3DD1-805B-9B4DBC2EBB98}"/>
              </a:ext>
            </a:extLst>
          </p:cNvPr>
          <p:cNvSpPr/>
          <p:nvPr/>
        </p:nvSpPr>
        <p:spPr>
          <a:xfrm rot="1137595">
            <a:off x="4595091" y="381360"/>
            <a:ext cx="255590" cy="104750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42" name="Straight Arrow Connector 41">
            <a:extLst>
              <a:ext uri="{FF2B5EF4-FFF2-40B4-BE49-F238E27FC236}">
                <a16:creationId xmlns:a16="http://schemas.microsoft.com/office/drawing/2014/main" id="{E5906AB0-042C-CB45-80A9-C60D414D52BF}"/>
              </a:ext>
            </a:extLst>
          </p:cNvPr>
          <p:cNvCxnSpPr>
            <a:cxnSpLocks/>
          </p:cNvCxnSpPr>
          <p:nvPr/>
        </p:nvCxnSpPr>
        <p:spPr>
          <a:xfrm flipV="1">
            <a:off x="4517567" y="1076052"/>
            <a:ext cx="125968" cy="761110"/>
          </a:xfrm>
          <a:prstGeom prst="straightConnector1">
            <a:avLst/>
          </a:prstGeom>
          <a:noFill/>
          <a:ln w="19050" cap="flat" cmpd="sng" algn="ctr">
            <a:solidFill>
              <a:srgbClr val="FF4A29"/>
            </a:solidFill>
            <a:prstDash val="solid"/>
            <a:miter lim="800000"/>
            <a:tailEnd type="triangle"/>
          </a:ln>
          <a:effectLst/>
        </p:spPr>
      </p:cxnSp>
      <p:sp>
        <p:nvSpPr>
          <p:cNvPr id="43" name="Oval 42">
            <a:extLst>
              <a:ext uri="{FF2B5EF4-FFF2-40B4-BE49-F238E27FC236}">
                <a16:creationId xmlns:a16="http://schemas.microsoft.com/office/drawing/2014/main" id="{2897FE05-A795-2F07-4687-E0919A23473D}"/>
              </a:ext>
            </a:extLst>
          </p:cNvPr>
          <p:cNvSpPr/>
          <p:nvPr/>
        </p:nvSpPr>
        <p:spPr>
          <a:xfrm rot="3501383">
            <a:off x="3605130" y="1206320"/>
            <a:ext cx="264800" cy="648340"/>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44" name="Oval 43">
            <a:extLst>
              <a:ext uri="{FF2B5EF4-FFF2-40B4-BE49-F238E27FC236}">
                <a16:creationId xmlns:a16="http://schemas.microsoft.com/office/drawing/2014/main" id="{51DD1E79-D2BA-E083-A6CE-707E16BDC63F}"/>
              </a:ext>
            </a:extLst>
          </p:cNvPr>
          <p:cNvSpPr/>
          <p:nvPr/>
        </p:nvSpPr>
        <p:spPr>
          <a:xfrm rot="6136446">
            <a:off x="3848962" y="3684194"/>
            <a:ext cx="1076087" cy="42144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45" name="TextBox 44">
            <a:extLst>
              <a:ext uri="{FF2B5EF4-FFF2-40B4-BE49-F238E27FC236}">
                <a16:creationId xmlns:a16="http://schemas.microsoft.com/office/drawing/2014/main" id="{18C48218-BBA2-01AF-478D-C3F7E61E2700}"/>
              </a:ext>
            </a:extLst>
          </p:cNvPr>
          <p:cNvSpPr txBox="1"/>
          <p:nvPr/>
        </p:nvSpPr>
        <p:spPr>
          <a:xfrm>
            <a:off x="1956895" y="4431108"/>
            <a:ext cx="1112805" cy="276999"/>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High altitudes</a:t>
            </a:r>
          </a:p>
        </p:txBody>
      </p:sp>
      <p:cxnSp>
        <p:nvCxnSpPr>
          <p:cNvPr id="46" name="Straight Arrow Connector 45">
            <a:extLst>
              <a:ext uri="{FF2B5EF4-FFF2-40B4-BE49-F238E27FC236}">
                <a16:creationId xmlns:a16="http://schemas.microsoft.com/office/drawing/2014/main" id="{9F9EBC48-B5F7-0609-6FBE-E136648D0104}"/>
              </a:ext>
            </a:extLst>
          </p:cNvPr>
          <p:cNvCxnSpPr>
            <a:cxnSpLocks/>
            <a:stCxn id="45" idx="3"/>
          </p:cNvCxnSpPr>
          <p:nvPr/>
        </p:nvCxnSpPr>
        <p:spPr>
          <a:xfrm flipV="1">
            <a:off x="3069700" y="3987062"/>
            <a:ext cx="1330563" cy="582546"/>
          </a:xfrm>
          <a:prstGeom prst="straightConnector1">
            <a:avLst/>
          </a:prstGeom>
          <a:noFill/>
          <a:ln w="19050" cap="flat" cmpd="sng" algn="ctr">
            <a:solidFill>
              <a:srgbClr val="FF4A29"/>
            </a:solidFill>
            <a:prstDash val="solid"/>
            <a:miter lim="800000"/>
            <a:tailEnd type="triangle"/>
          </a:ln>
          <a:effectLst/>
        </p:spPr>
      </p:cxnSp>
      <p:sp>
        <p:nvSpPr>
          <p:cNvPr id="47" name="TextBox 46">
            <a:extLst>
              <a:ext uri="{FF2B5EF4-FFF2-40B4-BE49-F238E27FC236}">
                <a16:creationId xmlns:a16="http://schemas.microsoft.com/office/drawing/2014/main" id="{ABA63DDB-B967-9A74-C7B3-27F137F72385}"/>
              </a:ext>
            </a:extLst>
          </p:cNvPr>
          <p:cNvSpPr txBox="1"/>
          <p:nvPr/>
        </p:nvSpPr>
        <p:spPr>
          <a:xfrm>
            <a:off x="7313801" y="4320817"/>
            <a:ext cx="1818126" cy="830997"/>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Likely major opposition:</a:t>
            </a:r>
          </a:p>
          <a:p>
            <a:pPr algn="r" defTabSz="685710">
              <a:defRPr/>
            </a:pPr>
            <a:r>
              <a:rPr lang="en-CH" sz="1200" dirty="0">
                <a:solidFill>
                  <a:srgbClr val="FF0000"/>
                </a:solidFill>
                <a:highlight>
                  <a:srgbClr val="FFE4DF"/>
                </a:highlight>
                <a:latin typeface="Arial"/>
              </a:rPr>
              <a:t>local urbanistic planning</a:t>
            </a:r>
          </a:p>
          <a:p>
            <a:pPr algn="r" defTabSz="685710">
              <a:defRPr/>
            </a:pPr>
            <a:r>
              <a:rPr lang="en-GB" sz="1200" dirty="0">
                <a:solidFill>
                  <a:srgbClr val="FF0000"/>
                </a:solidFill>
                <a:highlight>
                  <a:srgbClr val="FFE4DF"/>
                </a:highlight>
                <a:latin typeface="Arial"/>
              </a:rPr>
              <a:t>f</a:t>
            </a:r>
            <a:r>
              <a:rPr lang="en-CH" sz="1200" dirty="0">
                <a:solidFill>
                  <a:srgbClr val="FF0000"/>
                </a:solidFill>
                <a:highlight>
                  <a:srgbClr val="FFE4DF"/>
                </a:highlight>
                <a:latin typeface="Arial"/>
              </a:rPr>
              <a:t>or traffic calming &amp;</a:t>
            </a:r>
          </a:p>
          <a:p>
            <a:pPr algn="r" defTabSz="685710">
              <a:defRPr/>
            </a:pPr>
            <a:r>
              <a:rPr lang="en-GB" sz="1200" dirty="0">
                <a:solidFill>
                  <a:srgbClr val="FF0000"/>
                </a:solidFill>
                <a:highlight>
                  <a:srgbClr val="FFE4DF"/>
                </a:highlight>
                <a:latin typeface="Arial"/>
              </a:rPr>
              <a:t>n</a:t>
            </a:r>
            <a:r>
              <a:rPr lang="en-CH" sz="1200" dirty="0">
                <a:solidFill>
                  <a:srgbClr val="FF0000"/>
                </a:solidFill>
                <a:highlight>
                  <a:srgbClr val="FFE4DF"/>
                </a:highlight>
                <a:latin typeface="Arial"/>
              </a:rPr>
              <a:t>ature protection</a:t>
            </a:r>
          </a:p>
        </p:txBody>
      </p:sp>
      <p:sp>
        <p:nvSpPr>
          <p:cNvPr id="48" name="Oval 47">
            <a:extLst>
              <a:ext uri="{FF2B5EF4-FFF2-40B4-BE49-F238E27FC236}">
                <a16:creationId xmlns:a16="http://schemas.microsoft.com/office/drawing/2014/main" id="{031CC52A-1C2B-965F-E3B2-9913DE4ABA7B}"/>
              </a:ext>
            </a:extLst>
          </p:cNvPr>
          <p:cNvSpPr/>
          <p:nvPr/>
        </p:nvSpPr>
        <p:spPr>
          <a:xfrm rot="5779614">
            <a:off x="6067570" y="4582694"/>
            <a:ext cx="207896" cy="40973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49" name="Straight Arrow Connector 48">
            <a:extLst>
              <a:ext uri="{FF2B5EF4-FFF2-40B4-BE49-F238E27FC236}">
                <a16:creationId xmlns:a16="http://schemas.microsoft.com/office/drawing/2014/main" id="{21A0C858-DF95-CB40-19A9-3689E95DA043}"/>
              </a:ext>
            </a:extLst>
          </p:cNvPr>
          <p:cNvCxnSpPr>
            <a:cxnSpLocks/>
          </p:cNvCxnSpPr>
          <p:nvPr/>
        </p:nvCxnSpPr>
        <p:spPr>
          <a:xfrm flipH="1" flipV="1">
            <a:off x="6213642" y="4788829"/>
            <a:ext cx="1300576" cy="15170"/>
          </a:xfrm>
          <a:prstGeom prst="straightConnector1">
            <a:avLst/>
          </a:prstGeom>
          <a:noFill/>
          <a:ln w="19050" cap="flat" cmpd="sng" algn="ctr">
            <a:solidFill>
              <a:srgbClr val="FF4A29"/>
            </a:solidFill>
            <a:prstDash val="solid"/>
            <a:miter lim="800000"/>
            <a:tailEnd type="triangle"/>
          </a:ln>
          <a:effectLst/>
        </p:spPr>
      </p:cxnSp>
      <p:sp>
        <p:nvSpPr>
          <p:cNvPr id="50" name="Oval 49">
            <a:extLst>
              <a:ext uri="{FF2B5EF4-FFF2-40B4-BE49-F238E27FC236}">
                <a16:creationId xmlns:a16="http://schemas.microsoft.com/office/drawing/2014/main" id="{513842E4-4185-CCDF-62E2-F90D95A749D3}"/>
              </a:ext>
            </a:extLst>
          </p:cNvPr>
          <p:cNvSpPr/>
          <p:nvPr/>
        </p:nvSpPr>
        <p:spPr>
          <a:xfrm rot="3422671">
            <a:off x="5136326" y="3543156"/>
            <a:ext cx="255323" cy="116544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51" name="TextBox 50">
            <a:extLst>
              <a:ext uri="{FF2B5EF4-FFF2-40B4-BE49-F238E27FC236}">
                <a16:creationId xmlns:a16="http://schemas.microsoft.com/office/drawing/2014/main" id="{AA9330E2-0CF4-552D-2CC8-70E4E68EC8C0}"/>
              </a:ext>
            </a:extLst>
          </p:cNvPr>
          <p:cNvSpPr txBox="1"/>
          <p:nvPr/>
        </p:nvSpPr>
        <p:spPr>
          <a:xfrm>
            <a:off x="4409188" y="2211116"/>
            <a:ext cx="1643399" cy="461665"/>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Clustered residential</a:t>
            </a:r>
          </a:p>
          <a:p>
            <a:pPr defTabSz="685710">
              <a:defRPr/>
            </a:pPr>
            <a:r>
              <a:rPr lang="en-US" sz="1200" dirty="0">
                <a:solidFill>
                  <a:srgbClr val="FF0000"/>
                </a:solidFill>
                <a:highlight>
                  <a:srgbClr val="FFE4DF"/>
                </a:highlight>
                <a:latin typeface="Arial"/>
              </a:rPr>
              <a:t>areas and farm areas</a:t>
            </a:r>
          </a:p>
        </p:txBody>
      </p:sp>
      <p:cxnSp>
        <p:nvCxnSpPr>
          <p:cNvPr id="52" name="Straight Arrow Connector 51">
            <a:extLst>
              <a:ext uri="{FF2B5EF4-FFF2-40B4-BE49-F238E27FC236}">
                <a16:creationId xmlns:a16="http://schemas.microsoft.com/office/drawing/2014/main" id="{B660CE98-E261-5FE3-8450-0917FDED7D14}"/>
              </a:ext>
            </a:extLst>
          </p:cNvPr>
          <p:cNvCxnSpPr>
            <a:cxnSpLocks/>
          </p:cNvCxnSpPr>
          <p:nvPr/>
        </p:nvCxnSpPr>
        <p:spPr>
          <a:xfrm flipH="1">
            <a:off x="5356644" y="2672781"/>
            <a:ext cx="109508" cy="1402406"/>
          </a:xfrm>
          <a:prstGeom prst="straightConnector1">
            <a:avLst/>
          </a:prstGeom>
          <a:noFill/>
          <a:ln w="19050" cap="flat" cmpd="sng" algn="ctr">
            <a:solidFill>
              <a:srgbClr val="FF4A29"/>
            </a:solidFill>
            <a:prstDash val="solid"/>
            <a:miter lim="800000"/>
            <a:tailEnd type="triangle"/>
          </a:ln>
          <a:effectLst/>
        </p:spPr>
      </p:cxnSp>
      <p:sp>
        <p:nvSpPr>
          <p:cNvPr id="53" name="Oval 52">
            <a:extLst>
              <a:ext uri="{FF2B5EF4-FFF2-40B4-BE49-F238E27FC236}">
                <a16:creationId xmlns:a16="http://schemas.microsoft.com/office/drawing/2014/main" id="{1A5411BF-9856-EA4A-6041-21EA0FB81BC3}"/>
              </a:ext>
            </a:extLst>
          </p:cNvPr>
          <p:cNvSpPr/>
          <p:nvPr/>
        </p:nvSpPr>
        <p:spPr>
          <a:xfrm rot="3189308">
            <a:off x="5637391" y="3197342"/>
            <a:ext cx="633529" cy="53568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54" name="TextBox 53">
            <a:extLst>
              <a:ext uri="{FF2B5EF4-FFF2-40B4-BE49-F238E27FC236}">
                <a16:creationId xmlns:a16="http://schemas.microsoft.com/office/drawing/2014/main" id="{80E45D15-E016-2BD7-F4BA-7A21DA794A24}"/>
              </a:ext>
            </a:extLst>
          </p:cNvPr>
          <p:cNvSpPr txBox="1"/>
          <p:nvPr/>
        </p:nvSpPr>
        <p:spPr>
          <a:xfrm>
            <a:off x="7385899" y="2175750"/>
            <a:ext cx="1378904" cy="646331"/>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Terrain difficult to</a:t>
            </a:r>
            <a:br>
              <a:rPr lang="en-US" sz="1200" dirty="0">
                <a:solidFill>
                  <a:srgbClr val="FF0000"/>
                </a:solidFill>
                <a:highlight>
                  <a:srgbClr val="FFE4DF"/>
                </a:highlight>
                <a:latin typeface="Arial"/>
              </a:rPr>
            </a:br>
            <a:r>
              <a:rPr lang="en-US" sz="1200" dirty="0">
                <a:solidFill>
                  <a:srgbClr val="FF0000"/>
                </a:solidFill>
                <a:highlight>
                  <a:srgbClr val="FFE4DF"/>
                </a:highlight>
                <a:latin typeface="Arial"/>
              </a:rPr>
              <a:t>access and water</a:t>
            </a:r>
            <a:br>
              <a:rPr lang="en-US" sz="1200" dirty="0">
                <a:solidFill>
                  <a:srgbClr val="FF0000"/>
                </a:solidFill>
                <a:highlight>
                  <a:srgbClr val="FFE4DF"/>
                </a:highlight>
                <a:latin typeface="Arial"/>
              </a:rPr>
            </a:br>
            <a:r>
              <a:rPr lang="en-US" sz="1200" dirty="0">
                <a:solidFill>
                  <a:srgbClr val="FF0000"/>
                </a:solidFill>
                <a:highlight>
                  <a:srgbClr val="FFE4DF"/>
                </a:highlight>
                <a:latin typeface="Arial"/>
              </a:rPr>
              <a:t>reservoirs</a:t>
            </a:r>
          </a:p>
        </p:txBody>
      </p:sp>
      <p:cxnSp>
        <p:nvCxnSpPr>
          <p:cNvPr id="55" name="Straight Arrow Connector 54">
            <a:extLst>
              <a:ext uri="{FF2B5EF4-FFF2-40B4-BE49-F238E27FC236}">
                <a16:creationId xmlns:a16="http://schemas.microsoft.com/office/drawing/2014/main" id="{4DBB905D-C925-D71E-6270-CE41C1C56853}"/>
              </a:ext>
            </a:extLst>
          </p:cNvPr>
          <p:cNvCxnSpPr>
            <a:cxnSpLocks/>
          </p:cNvCxnSpPr>
          <p:nvPr/>
        </p:nvCxnSpPr>
        <p:spPr>
          <a:xfrm flipH="1">
            <a:off x="6031597" y="2714253"/>
            <a:ext cx="1382084" cy="819110"/>
          </a:xfrm>
          <a:prstGeom prst="straightConnector1">
            <a:avLst/>
          </a:prstGeom>
          <a:noFill/>
          <a:ln w="19050" cap="flat" cmpd="sng" algn="ctr">
            <a:solidFill>
              <a:srgbClr val="FF4A29"/>
            </a:solidFill>
            <a:prstDash val="solid"/>
            <a:miter lim="800000"/>
            <a:tailEnd type="triangle"/>
          </a:ln>
          <a:effectLst/>
        </p:spPr>
      </p:cxnSp>
      <p:sp>
        <p:nvSpPr>
          <p:cNvPr id="56" name="Oval 55">
            <a:extLst>
              <a:ext uri="{FF2B5EF4-FFF2-40B4-BE49-F238E27FC236}">
                <a16:creationId xmlns:a16="http://schemas.microsoft.com/office/drawing/2014/main" id="{4FF10A54-4B08-8518-45D9-E10C4AD52652}"/>
              </a:ext>
            </a:extLst>
          </p:cNvPr>
          <p:cNvSpPr/>
          <p:nvPr/>
        </p:nvSpPr>
        <p:spPr>
          <a:xfrm rot="5002255">
            <a:off x="2744653" y="2749828"/>
            <a:ext cx="361225" cy="17136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57" name="Straight Arrow Connector 56">
            <a:extLst>
              <a:ext uri="{FF2B5EF4-FFF2-40B4-BE49-F238E27FC236}">
                <a16:creationId xmlns:a16="http://schemas.microsoft.com/office/drawing/2014/main" id="{AD7FDE28-9940-665F-E8C9-00C19C9EAB87}"/>
              </a:ext>
            </a:extLst>
          </p:cNvPr>
          <p:cNvCxnSpPr>
            <a:cxnSpLocks/>
          </p:cNvCxnSpPr>
          <p:nvPr/>
        </p:nvCxnSpPr>
        <p:spPr>
          <a:xfrm flipV="1">
            <a:off x="2033245" y="2854205"/>
            <a:ext cx="960380" cy="479997"/>
          </a:xfrm>
          <a:prstGeom prst="straightConnector1">
            <a:avLst/>
          </a:prstGeom>
          <a:noFill/>
          <a:ln w="19050" cap="flat" cmpd="sng" algn="ctr">
            <a:solidFill>
              <a:srgbClr val="FF4A29"/>
            </a:solidFill>
            <a:prstDash val="solid"/>
            <a:miter lim="800000"/>
            <a:tailEnd type="triangle"/>
          </a:ln>
          <a:effectLst/>
        </p:spPr>
      </p:cxnSp>
      <p:sp>
        <p:nvSpPr>
          <p:cNvPr id="58" name="TextBox 57">
            <a:extLst>
              <a:ext uri="{FF2B5EF4-FFF2-40B4-BE49-F238E27FC236}">
                <a16:creationId xmlns:a16="http://schemas.microsoft.com/office/drawing/2014/main" id="{12073447-D353-3CC2-324E-F475767012B5}"/>
              </a:ext>
            </a:extLst>
          </p:cNvPr>
          <p:cNvSpPr txBox="1"/>
          <p:nvPr/>
        </p:nvSpPr>
        <p:spPr>
          <a:xfrm>
            <a:off x="-1430" y="3107058"/>
            <a:ext cx="2093843" cy="646331"/>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Water protection zones,</a:t>
            </a:r>
          </a:p>
          <a:p>
            <a:pPr algn="r" defTabSz="685710">
              <a:defRPr/>
            </a:pPr>
            <a:r>
              <a:rPr lang="en-GB" sz="1200" dirty="0">
                <a:solidFill>
                  <a:srgbClr val="FF0000"/>
                </a:solidFill>
                <a:highlight>
                  <a:srgbClr val="FFE4DF"/>
                </a:highlight>
                <a:latin typeface="Arial"/>
              </a:rPr>
              <a:t>l</a:t>
            </a:r>
            <a:r>
              <a:rPr lang="en-CH" sz="1200" dirty="0">
                <a:solidFill>
                  <a:srgbClr val="FF0000"/>
                </a:solidFill>
                <a:highlight>
                  <a:srgbClr val="FFE4DF"/>
                </a:highlight>
                <a:latin typeface="Arial"/>
              </a:rPr>
              <a:t>andscape </a:t>
            </a:r>
            <a:r>
              <a:rPr lang="en-GB" sz="1200" dirty="0">
                <a:solidFill>
                  <a:srgbClr val="FF0000"/>
                </a:solidFill>
                <a:highlight>
                  <a:srgbClr val="FFE4DF"/>
                </a:highlight>
                <a:latin typeface="Arial"/>
              </a:rPr>
              <a:t>p</a:t>
            </a:r>
            <a:r>
              <a:rPr lang="en-CH" sz="1200" dirty="0">
                <a:solidFill>
                  <a:srgbClr val="FF0000"/>
                </a:solidFill>
                <a:highlight>
                  <a:srgbClr val="FFE4DF"/>
                </a:highlight>
                <a:latin typeface="Arial"/>
              </a:rPr>
              <a:t>rotection zones,</a:t>
            </a:r>
          </a:p>
          <a:p>
            <a:pPr algn="r" defTabSz="685710">
              <a:defRPr/>
            </a:pPr>
            <a:r>
              <a:rPr lang="en-CH" sz="1200" dirty="0">
                <a:solidFill>
                  <a:srgbClr val="FF0000"/>
                </a:solidFill>
                <a:highlight>
                  <a:srgbClr val="FFE4DF"/>
                </a:highlight>
                <a:latin typeface="Arial"/>
              </a:rPr>
              <a:t>altitudes</a:t>
            </a:r>
          </a:p>
        </p:txBody>
      </p:sp>
      <p:sp>
        <p:nvSpPr>
          <p:cNvPr id="59" name="Oval 58">
            <a:extLst>
              <a:ext uri="{FF2B5EF4-FFF2-40B4-BE49-F238E27FC236}">
                <a16:creationId xmlns:a16="http://schemas.microsoft.com/office/drawing/2014/main" id="{F104170D-A5BD-81A5-3E41-2DA2D7EE0DF3}"/>
              </a:ext>
            </a:extLst>
          </p:cNvPr>
          <p:cNvSpPr/>
          <p:nvPr/>
        </p:nvSpPr>
        <p:spPr>
          <a:xfrm rot="3996664">
            <a:off x="6383571" y="2463059"/>
            <a:ext cx="990330" cy="18074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60" name="Straight Arrow Connector 59">
            <a:extLst>
              <a:ext uri="{FF2B5EF4-FFF2-40B4-BE49-F238E27FC236}">
                <a16:creationId xmlns:a16="http://schemas.microsoft.com/office/drawing/2014/main" id="{1B32066A-D99B-9B6D-B6DA-F0DA2A85DFEC}"/>
              </a:ext>
            </a:extLst>
          </p:cNvPr>
          <p:cNvCxnSpPr>
            <a:cxnSpLocks/>
          </p:cNvCxnSpPr>
          <p:nvPr/>
        </p:nvCxnSpPr>
        <p:spPr>
          <a:xfrm flipH="1">
            <a:off x="6543286" y="3075807"/>
            <a:ext cx="945494" cy="387737"/>
          </a:xfrm>
          <a:prstGeom prst="straightConnector1">
            <a:avLst/>
          </a:prstGeom>
          <a:noFill/>
          <a:ln w="19050" cap="flat" cmpd="sng" algn="ctr">
            <a:solidFill>
              <a:srgbClr val="FF4A29"/>
            </a:solidFill>
            <a:prstDash val="solid"/>
            <a:miter lim="800000"/>
            <a:tailEnd type="triangle"/>
          </a:ln>
          <a:effectLst/>
        </p:spPr>
      </p:cxnSp>
      <p:sp>
        <p:nvSpPr>
          <p:cNvPr id="61" name="Oval 60">
            <a:extLst>
              <a:ext uri="{FF2B5EF4-FFF2-40B4-BE49-F238E27FC236}">
                <a16:creationId xmlns:a16="http://schemas.microsoft.com/office/drawing/2014/main" id="{07968E34-98CF-40FF-D7A6-639A0752C3B4}"/>
              </a:ext>
            </a:extLst>
          </p:cNvPr>
          <p:cNvSpPr/>
          <p:nvPr/>
        </p:nvSpPr>
        <p:spPr>
          <a:xfrm rot="1236239">
            <a:off x="6184626" y="2024454"/>
            <a:ext cx="363965" cy="18074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62" name="Straight Arrow Connector 61">
            <a:extLst>
              <a:ext uri="{FF2B5EF4-FFF2-40B4-BE49-F238E27FC236}">
                <a16:creationId xmlns:a16="http://schemas.microsoft.com/office/drawing/2014/main" id="{43372980-CC96-2447-AF7F-CC12FF829E10}"/>
              </a:ext>
            </a:extLst>
          </p:cNvPr>
          <p:cNvCxnSpPr>
            <a:cxnSpLocks/>
            <a:stCxn id="33" idx="1"/>
          </p:cNvCxnSpPr>
          <p:nvPr/>
        </p:nvCxnSpPr>
        <p:spPr>
          <a:xfrm flipH="1">
            <a:off x="6334213" y="1965102"/>
            <a:ext cx="767761" cy="161588"/>
          </a:xfrm>
          <a:prstGeom prst="straightConnector1">
            <a:avLst/>
          </a:prstGeom>
          <a:noFill/>
          <a:ln w="19050" cap="flat" cmpd="sng" algn="ctr">
            <a:solidFill>
              <a:srgbClr val="FF4A29"/>
            </a:solidFill>
            <a:prstDash val="solid"/>
            <a:miter lim="800000"/>
            <a:tailEnd type="triangle"/>
          </a:ln>
          <a:effectLst/>
        </p:spPr>
      </p:cxnSp>
      <p:sp>
        <p:nvSpPr>
          <p:cNvPr id="63" name="Oval 62">
            <a:extLst>
              <a:ext uri="{FF2B5EF4-FFF2-40B4-BE49-F238E27FC236}">
                <a16:creationId xmlns:a16="http://schemas.microsoft.com/office/drawing/2014/main" id="{D338881B-A7B2-BDD2-9197-0618BAA8C875}"/>
              </a:ext>
            </a:extLst>
          </p:cNvPr>
          <p:cNvSpPr/>
          <p:nvPr/>
        </p:nvSpPr>
        <p:spPr>
          <a:xfrm rot="3501383">
            <a:off x="3419403" y="910204"/>
            <a:ext cx="186276" cy="59600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64" name="TextBox 63">
            <a:extLst>
              <a:ext uri="{FF2B5EF4-FFF2-40B4-BE49-F238E27FC236}">
                <a16:creationId xmlns:a16="http://schemas.microsoft.com/office/drawing/2014/main" id="{F058EEC8-BD81-49C9-928D-901365C8C992}"/>
              </a:ext>
            </a:extLst>
          </p:cNvPr>
          <p:cNvSpPr txBox="1"/>
          <p:nvPr/>
        </p:nvSpPr>
        <p:spPr>
          <a:xfrm>
            <a:off x="2242180" y="367136"/>
            <a:ext cx="1513556" cy="461665"/>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Discouraged due</a:t>
            </a:r>
          </a:p>
          <a:p>
            <a:pPr algn="r" defTabSz="685710">
              <a:defRPr/>
            </a:pPr>
            <a:r>
              <a:rPr lang="en-CH" sz="1200" dirty="0">
                <a:solidFill>
                  <a:srgbClr val="FF0000"/>
                </a:solidFill>
                <a:highlight>
                  <a:srgbClr val="FFE4DF"/>
                </a:highlight>
                <a:latin typeface="Arial"/>
              </a:rPr>
              <a:t>to likely oppositions</a:t>
            </a:r>
          </a:p>
        </p:txBody>
      </p:sp>
      <p:cxnSp>
        <p:nvCxnSpPr>
          <p:cNvPr id="65" name="Straight Arrow Connector 64">
            <a:extLst>
              <a:ext uri="{FF2B5EF4-FFF2-40B4-BE49-F238E27FC236}">
                <a16:creationId xmlns:a16="http://schemas.microsoft.com/office/drawing/2014/main" id="{C229B8A0-4149-DFCF-7226-173190B15EC3}"/>
              </a:ext>
            </a:extLst>
          </p:cNvPr>
          <p:cNvCxnSpPr>
            <a:cxnSpLocks/>
          </p:cNvCxnSpPr>
          <p:nvPr/>
        </p:nvCxnSpPr>
        <p:spPr>
          <a:xfrm>
            <a:off x="3057958" y="842932"/>
            <a:ext cx="420876" cy="391853"/>
          </a:xfrm>
          <a:prstGeom prst="straightConnector1">
            <a:avLst/>
          </a:prstGeom>
          <a:noFill/>
          <a:ln w="19050" cap="flat" cmpd="sng" algn="ctr">
            <a:solidFill>
              <a:srgbClr val="FF4A29"/>
            </a:solidFill>
            <a:prstDash val="solid"/>
            <a:miter lim="800000"/>
            <a:tailEnd type="triangle"/>
          </a:ln>
          <a:effectLst/>
        </p:spPr>
      </p:cxnSp>
      <p:sp>
        <p:nvSpPr>
          <p:cNvPr id="66" name="Oval 65">
            <a:extLst>
              <a:ext uri="{FF2B5EF4-FFF2-40B4-BE49-F238E27FC236}">
                <a16:creationId xmlns:a16="http://schemas.microsoft.com/office/drawing/2014/main" id="{78FC37B0-D974-E7A1-46C8-F353ED0DD36B}"/>
              </a:ext>
            </a:extLst>
          </p:cNvPr>
          <p:cNvSpPr/>
          <p:nvPr/>
        </p:nvSpPr>
        <p:spPr>
          <a:xfrm rot="7028562">
            <a:off x="5571244" y="374792"/>
            <a:ext cx="200547" cy="37414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67" name="TextBox 66">
            <a:extLst>
              <a:ext uri="{FF2B5EF4-FFF2-40B4-BE49-F238E27FC236}">
                <a16:creationId xmlns:a16="http://schemas.microsoft.com/office/drawing/2014/main" id="{2C0E8A26-D821-F99E-5491-C0934D22A42F}"/>
              </a:ext>
            </a:extLst>
          </p:cNvPr>
          <p:cNvSpPr txBox="1"/>
          <p:nvPr/>
        </p:nvSpPr>
        <p:spPr>
          <a:xfrm>
            <a:off x="6895378" y="359401"/>
            <a:ext cx="1675459" cy="461665"/>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Densely urbanized</a:t>
            </a:r>
          </a:p>
          <a:p>
            <a:pPr defTabSz="685710">
              <a:defRPr/>
            </a:pPr>
            <a:r>
              <a:rPr lang="en-US" sz="1200" dirty="0">
                <a:solidFill>
                  <a:srgbClr val="FF0000"/>
                </a:solidFill>
                <a:highlight>
                  <a:srgbClr val="FFE4DF"/>
                </a:highlight>
                <a:latin typeface="Arial"/>
              </a:rPr>
              <a:t>and agriculture/nature</a:t>
            </a:r>
            <a:endParaRPr lang="en-CH" sz="1200" dirty="0">
              <a:solidFill>
                <a:srgbClr val="FF0000"/>
              </a:solidFill>
              <a:highlight>
                <a:srgbClr val="FFE4DF"/>
              </a:highlight>
              <a:latin typeface="Arial"/>
            </a:endParaRPr>
          </a:p>
        </p:txBody>
      </p:sp>
      <p:cxnSp>
        <p:nvCxnSpPr>
          <p:cNvPr id="68" name="Straight Arrow Connector 67">
            <a:extLst>
              <a:ext uri="{FF2B5EF4-FFF2-40B4-BE49-F238E27FC236}">
                <a16:creationId xmlns:a16="http://schemas.microsoft.com/office/drawing/2014/main" id="{BD2AEE3B-48DB-D4CA-49C9-088006B0E1AD}"/>
              </a:ext>
            </a:extLst>
          </p:cNvPr>
          <p:cNvCxnSpPr>
            <a:cxnSpLocks/>
          </p:cNvCxnSpPr>
          <p:nvPr/>
        </p:nvCxnSpPr>
        <p:spPr>
          <a:xfrm flipH="1" flipV="1">
            <a:off x="5593715" y="506929"/>
            <a:ext cx="1282687" cy="75014"/>
          </a:xfrm>
          <a:prstGeom prst="straightConnector1">
            <a:avLst/>
          </a:prstGeom>
          <a:noFill/>
          <a:ln w="19050" cap="flat" cmpd="sng" algn="ctr">
            <a:solidFill>
              <a:srgbClr val="FF4A29"/>
            </a:solidFill>
            <a:prstDash val="solid"/>
            <a:miter lim="800000"/>
            <a:tailEnd type="triangle"/>
          </a:ln>
          <a:effectLst/>
        </p:spPr>
      </p:cxnSp>
      <p:sp>
        <p:nvSpPr>
          <p:cNvPr id="69" name="Oval 68">
            <a:extLst>
              <a:ext uri="{FF2B5EF4-FFF2-40B4-BE49-F238E27FC236}">
                <a16:creationId xmlns:a16="http://schemas.microsoft.com/office/drawing/2014/main" id="{625CF2F9-D0AC-F36C-61A6-63581E70C669}"/>
              </a:ext>
            </a:extLst>
          </p:cNvPr>
          <p:cNvSpPr/>
          <p:nvPr/>
        </p:nvSpPr>
        <p:spPr>
          <a:xfrm rot="6202529">
            <a:off x="6139310" y="2709246"/>
            <a:ext cx="389179" cy="251644"/>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70" name="Straight Arrow Connector 69">
            <a:extLst>
              <a:ext uri="{FF2B5EF4-FFF2-40B4-BE49-F238E27FC236}">
                <a16:creationId xmlns:a16="http://schemas.microsoft.com/office/drawing/2014/main" id="{BA0E6964-75B7-14F8-2958-F1764A9151EC}"/>
              </a:ext>
            </a:extLst>
          </p:cNvPr>
          <p:cNvCxnSpPr>
            <a:cxnSpLocks/>
          </p:cNvCxnSpPr>
          <p:nvPr/>
        </p:nvCxnSpPr>
        <p:spPr>
          <a:xfrm flipH="1">
            <a:off x="6342995" y="2658006"/>
            <a:ext cx="1070686" cy="167491"/>
          </a:xfrm>
          <a:prstGeom prst="straightConnector1">
            <a:avLst/>
          </a:prstGeom>
          <a:noFill/>
          <a:ln w="19050" cap="flat" cmpd="sng" algn="ctr">
            <a:solidFill>
              <a:srgbClr val="FF4A29"/>
            </a:solidFill>
            <a:prstDash val="solid"/>
            <a:miter lim="800000"/>
            <a:tailEnd type="triangle"/>
          </a:ln>
          <a:effectLst/>
        </p:spPr>
      </p:cxnSp>
      <p:sp>
        <p:nvSpPr>
          <p:cNvPr id="71" name="Oval 70">
            <a:extLst>
              <a:ext uri="{FF2B5EF4-FFF2-40B4-BE49-F238E27FC236}">
                <a16:creationId xmlns:a16="http://schemas.microsoft.com/office/drawing/2014/main" id="{EFB1A70C-549F-9A64-13C6-0DADC7B60BF1}"/>
              </a:ext>
            </a:extLst>
          </p:cNvPr>
          <p:cNvSpPr/>
          <p:nvPr/>
        </p:nvSpPr>
        <p:spPr>
          <a:xfrm rot="7038725">
            <a:off x="6123384" y="2286093"/>
            <a:ext cx="258698" cy="37598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72" name="Straight Arrow Connector 71">
            <a:extLst>
              <a:ext uri="{FF2B5EF4-FFF2-40B4-BE49-F238E27FC236}">
                <a16:creationId xmlns:a16="http://schemas.microsoft.com/office/drawing/2014/main" id="{29955F0E-413C-F9D4-C4DE-3152F3AFC8C6}"/>
              </a:ext>
            </a:extLst>
          </p:cNvPr>
          <p:cNvCxnSpPr>
            <a:cxnSpLocks/>
          </p:cNvCxnSpPr>
          <p:nvPr/>
        </p:nvCxnSpPr>
        <p:spPr>
          <a:xfrm flipH="1">
            <a:off x="6817722" y="2067695"/>
            <a:ext cx="293034" cy="361555"/>
          </a:xfrm>
          <a:prstGeom prst="straightConnector1">
            <a:avLst/>
          </a:prstGeom>
          <a:noFill/>
          <a:ln w="19050" cap="flat" cmpd="sng" algn="ctr">
            <a:solidFill>
              <a:srgbClr val="FF4A29"/>
            </a:solidFill>
            <a:prstDash val="solid"/>
            <a:miter lim="800000"/>
            <a:tailEnd type="triangle"/>
          </a:ln>
          <a:effectLst/>
        </p:spPr>
      </p:cxnSp>
      <p:cxnSp>
        <p:nvCxnSpPr>
          <p:cNvPr id="73" name="Straight Arrow Connector 72">
            <a:extLst>
              <a:ext uri="{FF2B5EF4-FFF2-40B4-BE49-F238E27FC236}">
                <a16:creationId xmlns:a16="http://schemas.microsoft.com/office/drawing/2014/main" id="{F400006F-620C-6447-6E0F-AA0FB9AB6BAD}"/>
              </a:ext>
            </a:extLst>
          </p:cNvPr>
          <p:cNvCxnSpPr>
            <a:cxnSpLocks/>
            <a:stCxn id="33" idx="1"/>
          </p:cNvCxnSpPr>
          <p:nvPr/>
        </p:nvCxnSpPr>
        <p:spPr>
          <a:xfrm flipH="1">
            <a:off x="6223853" y="1965102"/>
            <a:ext cx="878121" cy="537482"/>
          </a:xfrm>
          <a:prstGeom prst="straightConnector1">
            <a:avLst/>
          </a:prstGeom>
          <a:noFill/>
          <a:ln w="19050" cap="flat" cmpd="sng" algn="ctr">
            <a:solidFill>
              <a:srgbClr val="FF4A29"/>
            </a:solidFill>
            <a:prstDash val="solid"/>
            <a:miter lim="800000"/>
            <a:tailEnd type="triangle"/>
          </a:ln>
          <a:effectLst/>
        </p:spPr>
      </p:cxnSp>
      <p:sp>
        <p:nvSpPr>
          <p:cNvPr id="74" name="Oval 73">
            <a:extLst>
              <a:ext uri="{FF2B5EF4-FFF2-40B4-BE49-F238E27FC236}">
                <a16:creationId xmlns:a16="http://schemas.microsoft.com/office/drawing/2014/main" id="{5C4C583D-9E4C-B7D4-0C1A-6B32D0141188}"/>
              </a:ext>
            </a:extLst>
          </p:cNvPr>
          <p:cNvSpPr/>
          <p:nvPr/>
        </p:nvSpPr>
        <p:spPr>
          <a:xfrm rot="4923630">
            <a:off x="4262215" y="4843055"/>
            <a:ext cx="461667" cy="12297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75" name="TextBox 74">
            <a:extLst>
              <a:ext uri="{FF2B5EF4-FFF2-40B4-BE49-F238E27FC236}">
                <a16:creationId xmlns:a16="http://schemas.microsoft.com/office/drawing/2014/main" id="{90A8C047-DFF1-3558-A66B-8BDED045EA4C}"/>
              </a:ext>
            </a:extLst>
          </p:cNvPr>
          <p:cNvSpPr txBox="1"/>
          <p:nvPr/>
        </p:nvSpPr>
        <p:spPr>
          <a:xfrm>
            <a:off x="1629783" y="4781113"/>
            <a:ext cx="1452642" cy="276999"/>
          </a:xfrm>
          <a:prstGeom prst="rect">
            <a:avLst/>
          </a:prstGeom>
          <a:noFill/>
        </p:spPr>
        <p:txBody>
          <a:bodyPr wrap="none" rtlCol="0">
            <a:spAutoFit/>
          </a:bodyPr>
          <a:lstStyle/>
          <a:p>
            <a:pPr algn="r" defTabSz="685710">
              <a:defRPr/>
            </a:pPr>
            <a:r>
              <a:rPr lang="en-CH" sz="1200" dirty="0">
                <a:solidFill>
                  <a:srgbClr val="FF0000"/>
                </a:solidFill>
                <a:highlight>
                  <a:srgbClr val="FFE4DF"/>
                </a:highlight>
                <a:latin typeface="Arial"/>
              </a:rPr>
              <a:t>Densely populated</a:t>
            </a:r>
          </a:p>
        </p:txBody>
      </p:sp>
      <p:cxnSp>
        <p:nvCxnSpPr>
          <p:cNvPr id="76" name="Straight Arrow Connector 75">
            <a:extLst>
              <a:ext uri="{FF2B5EF4-FFF2-40B4-BE49-F238E27FC236}">
                <a16:creationId xmlns:a16="http://schemas.microsoft.com/office/drawing/2014/main" id="{336208AD-3053-B134-69FB-7BAA7397FE35}"/>
              </a:ext>
            </a:extLst>
          </p:cNvPr>
          <p:cNvCxnSpPr>
            <a:cxnSpLocks/>
            <a:stCxn id="75" idx="3"/>
          </p:cNvCxnSpPr>
          <p:nvPr/>
        </p:nvCxnSpPr>
        <p:spPr>
          <a:xfrm>
            <a:off x="3082425" y="4919613"/>
            <a:ext cx="1452600" cy="39404"/>
          </a:xfrm>
          <a:prstGeom prst="straightConnector1">
            <a:avLst/>
          </a:prstGeom>
          <a:noFill/>
          <a:ln w="19050" cap="flat" cmpd="sng" algn="ctr">
            <a:solidFill>
              <a:srgbClr val="FF4A29"/>
            </a:solidFill>
            <a:prstDash val="solid"/>
            <a:miter lim="800000"/>
            <a:tailEnd type="triangle"/>
          </a:ln>
          <a:effectLst/>
        </p:spPr>
      </p:cxnSp>
      <p:sp>
        <p:nvSpPr>
          <p:cNvPr id="77" name="Oval 76">
            <a:extLst>
              <a:ext uri="{FF2B5EF4-FFF2-40B4-BE49-F238E27FC236}">
                <a16:creationId xmlns:a16="http://schemas.microsoft.com/office/drawing/2014/main" id="{487D1517-8912-F595-5FFB-81DE1FBE5F7B}"/>
              </a:ext>
            </a:extLst>
          </p:cNvPr>
          <p:cNvSpPr/>
          <p:nvPr/>
        </p:nvSpPr>
        <p:spPr>
          <a:xfrm rot="3295195">
            <a:off x="5509612" y="3319902"/>
            <a:ext cx="125636" cy="1697404"/>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78" name="Oval 77">
            <a:extLst>
              <a:ext uri="{FF2B5EF4-FFF2-40B4-BE49-F238E27FC236}">
                <a16:creationId xmlns:a16="http://schemas.microsoft.com/office/drawing/2014/main" id="{EA0CB483-49CB-47F8-B98F-F6E68CBA8BAE}"/>
              </a:ext>
            </a:extLst>
          </p:cNvPr>
          <p:cNvSpPr/>
          <p:nvPr/>
        </p:nvSpPr>
        <p:spPr>
          <a:xfrm rot="21061730">
            <a:off x="4635798" y="4454238"/>
            <a:ext cx="248218" cy="65487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79" name="Oval 78">
            <a:extLst>
              <a:ext uri="{FF2B5EF4-FFF2-40B4-BE49-F238E27FC236}">
                <a16:creationId xmlns:a16="http://schemas.microsoft.com/office/drawing/2014/main" id="{C9CC0982-9951-F9D8-2D54-FF9BFCB9B98B}"/>
              </a:ext>
            </a:extLst>
          </p:cNvPr>
          <p:cNvSpPr/>
          <p:nvPr/>
        </p:nvSpPr>
        <p:spPr>
          <a:xfrm rot="2250825">
            <a:off x="2646070" y="1615021"/>
            <a:ext cx="322154" cy="799808"/>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0" name="Oval 79">
            <a:extLst>
              <a:ext uri="{FF2B5EF4-FFF2-40B4-BE49-F238E27FC236}">
                <a16:creationId xmlns:a16="http://schemas.microsoft.com/office/drawing/2014/main" id="{C9EE644D-DA8C-F944-A0BD-8811D098DDCB}"/>
              </a:ext>
            </a:extLst>
          </p:cNvPr>
          <p:cNvSpPr/>
          <p:nvPr/>
        </p:nvSpPr>
        <p:spPr>
          <a:xfrm rot="2104596">
            <a:off x="5427569" y="673540"/>
            <a:ext cx="148867" cy="19600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1" name="Oval 80">
            <a:extLst>
              <a:ext uri="{FF2B5EF4-FFF2-40B4-BE49-F238E27FC236}">
                <a16:creationId xmlns:a16="http://schemas.microsoft.com/office/drawing/2014/main" id="{D35A711B-9DDC-63C7-FF92-0056630FD498}"/>
              </a:ext>
            </a:extLst>
          </p:cNvPr>
          <p:cNvSpPr/>
          <p:nvPr/>
        </p:nvSpPr>
        <p:spPr>
          <a:xfrm rot="2104596">
            <a:off x="5714768" y="1120214"/>
            <a:ext cx="214633" cy="15569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2" name="Oval 81">
            <a:extLst>
              <a:ext uri="{FF2B5EF4-FFF2-40B4-BE49-F238E27FC236}">
                <a16:creationId xmlns:a16="http://schemas.microsoft.com/office/drawing/2014/main" id="{ECDAC6A7-9296-9691-0CDD-CE0D209B9EF1}"/>
              </a:ext>
            </a:extLst>
          </p:cNvPr>
          <p:cNvSpPr/>
          <p:nvPr/>
        </p:nvSpPr>
        <p:spPr>
          <a:xfrm rot="2429710">
            <a:off x="3734630" y="708297"/>
            <a:ext cx="317344" cy="160236"/>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3" name="Oval 82">
            <a:extLst>
              <a:ext uri="{FF2B5EF4-FFF2-40B4-BE49-F238E27FC236}">
                <a16:creationId xmlns:a16="http://schemas.microsoft.com/office/drawing/2014/main" id="{42CD6D9B-88AF-6F86-79A3-783D06674CDB}"/>
              </a:ext>
            </a:extLst>
          </p:cNvPr>
          <p:cNvSpPr/>
          <p:nvPr/>
        </p:nvSpPr>
        <p:spPr>
          <a:xfrm>
            <a:off x="4560300" y="705909"/>
            <a:ext cx="113128" cy="108358"/>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4" name="Oval 83">
            <a:extLst>
              <a:ext uri="{FF2B5EF4-FFF2-40B4-BE49-F238E27FC236}">
                <a16:creationId xmlns:a16="http://schemas.microsoft.com/office/drawing/2014/main" id="{572A1AC8-FA5A-827C-61E9-767D18072C5E}"/>
              </a:ext>
            </a:extLst>
          </p:cNvPr>
          <p:cNvSpPr/>
          <p:nvPr/>
        </p:nvSpPr>
        <p:spPr>
          <a:xfrm rot="19768618">
            <a:off x="2700020" y="2693546"/>
            <a:ext cx="219593" cy="389679"/>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5" name="Oval 84">
            <a:extLst>
              <a:ext uri="{FF2B5EF4-FFF2-40B4-BE49-F238E27FC236}">
                <a16:creationId xmlns:a16="http://schemas.microsoft.com/office/drawing/2014/main" id="{FABA7CA1-6913-FF60-6859-E1631D885ACC}"/>
              </a:ext>
            </a:extLst>
          </p:cNvPr>
          <p:cNvSpPr/>
          <p:nvPr/>
        </p:nvSpPr>
        <p:spPr>
          <a:xfrm rot="18909720">
            <a:off x="6539423" y="2165170"/>
            <a:ext cx="131579" cy="200750"/>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6" name="Oval 85">
            <a:extLst>
              <a:ext uri="{FF2B5EF4-FFF2-40B4-BE49-F238E27FC236}">
                <a16:creationId xmlns:a16="http://schemas.microsoft.com/office/drawing/2014/main" id="{F9BC2816-EEBA-DFC6-9406-3B2539BB9863}"/>
              </a:ext>
            </a:extLst>
          </p:cNvPr>
          <p:cNvSpPr/>
          <p:nvPr/>
        </p:nvSpPr>
        <p:spPr>
          <a:xfrm rot="19969509">
            <a:off x="6682516" y="2378678"/>
            <a:ext cx="96813" cy="44849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7" name="Oval 86">
            <a:extLst>
              <a:ext uri="{FF2B5EF4-FFF2-40B4-BE49-F238E27FC236}">
                <a16:creationId xmlns:a16="http://schemas.microsoft.com/office/drawing/2014/main" id="{38F1190B-ED56-93B9-13C0-BF48735DFAB0}"/>
              </a:ext>
            </a:extLst>
          </p:cNvPr>
          <p:cNvSpPr/>
          <p:nvPr/>
        </p:nvSpPr>
        <p:spPr>
          <a:xfrm rot="20583478">
            <a:off x="6487575" y="2339282"/>
            <a:ext cx="92926" cy="472854"/>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8" name="Oval 87">
            <a:extLst>
              <a:ext uri="{FF2B5EF4-FFF2-40B4-BE49-F238E27FC236}">
                <a16:creationId xmlns:a16="http://schemas.microsoft.com/office/drawing/2014/main" id="{8EDC9132-1457-57A3-915F-7497D3D58662}"/>
              </a:ext>
            </a:extLst>
          </p:cNvPr>
          <p:cNvSpPr/>
          <p:nvPr/>
        </p:nvSpPr>
        <p:spPr>
          <a:xfrm rot="739807">
            <a:off x="6304938" y="3073876"/>
            <a:ext cx="179008" cy="306818"/>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89" name="Oval 88">
            <a:extLst>
              <a:ext uri="{FF2B5EF4-FFF2-40B4-BE49-F238E27FC236}">
                <a16:creationId xmlns:a16="http://schemas.microsoft.com/office/drawing/2014/main" id="{E62EDBAF-3696-75A5-9EA2-209889889986}"/>
              </a:ext>
            </a:extLst>
          </p:cNvPr>
          <p:cNvSpPr/>
          <p:nvPr/>
        </p:nvSpPr>
        <p:spPr>
          <a:xfrm rot="3662212">
            <a:off x="6590189" y="2837265"/>
            <a:ext cx="126975" cy="228814"/>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90" name="Oval 89">
            <a:extLst>
              <a:ext uri="{FF2B5EF4-FFF2-40B4-BE49-F238E27FC236}">
                <a16:creationId xmlns:a16="http://schemas.microsoft.com/office/drawing/2014/main" id="{C33519C1-94A7-8377-3E76-F9F1A871FADC}"/>
              </a:ext>
            </a:extLst>
          </p:cNvPr>
          <p:cNvSpPr/>
          <p:nvPr/>
        </p:nvSpPr>
        <p:spPr>
          <a:xfrm rot="567333" flipH="1">
            <a:off x="5169207" y="4692509"/>
            <a:ext cx="123359" cy="114376"/>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91" name="Oval 90">
            <a:extLst>
              <a:ext uri="{FF2B5EF4-FFF2-40B4-BE49-F238E27FC236}">
                <a16:creationId xmlns:a16="http://schemas.microsoft.com/office/drawing/2014/main" id="{A0B4F63D-CF7D-4FCD-C60C-70F7A12D36AC}"/>
              </a:ext>
            </a:extLst>
          </p:cNvPr>
          <p:cNvSpPr/>
          <p:nvPr/>
        </p:nvSpPr>
        <p:spPr>
          <a:xfrm rot="18075345">
            <a:off x="3022980" y="3434947"/>
            <a:ext cx="836482" cy="420043"/>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92" name="Oval 91">
            <a:extLst>
              <a:ext uri="{FF2B5EF4-FFF2-40B4-BE49-F238E27FC236}">
                <a16:creationId xmlns:a16="http://schemas.microsoft.com/office/drawing/2014/main" id="{EA865323-ED61-00A6-A9F0-18D5735A3054}"/>
              </a:ext>
            </a:extLst>
          </p:cNvPr>
          <p:cNvSpPr/>
          <p:nvPr/>
        </p:nvSpPr>
        <p:spPr>
          <a:xfrm rot="19655291">
            <a:off x="2804368" y="2935168"/>
            <a:ext cx="793887" cy="422666"/>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93" name="Oval 92">
            <a:extLst>
              <a:ext uri="{FF2B5EF4-FFF2-40B4-BE49-F238E27FC236}">
                <a16:creationId xmlns:a16="http://schemas.microsoft.com/office/drawing/2014/main" id="{CA197547-93E9-850A-1686-497CFDAFA48B}"/>
              </a:ext>
            </a:extLst>
          </p:cNvPr>
          <p:cNvSpPr/>
          <p:nvPr/>
        </p:nvSpPr>
        <p:spPr>
          <a:xfrm rot="5651449">
            <a:off x="4222175" y="3911922"/>
            <a:ext cx="877247" cy="21241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94" name="Straight Arrow Connector 93">
            <a:extLst>
              <a:ext uri="{FF2B5EF4-FFF2-40B4-BE49-F238E27FC236}">
                <a16:creationId xmlns:a16="http://schemas.microsoft.com/office/drawing/2014/main" id="{8E4C65C0-5FB2-905C-85DB-C458761B4CEB}"/>
              </a:ext>
            </a:extLst>
          </p:cNvPr>
          <p:cNvCxnSpPr>
            <a:cxnSpLocks/>
          </p:cNvCxnSpPr>
          <p:nvPr/>
        </p:nvCxnSpPr>
        <p:spPr>
          <a:xfrm flipH="1">
            <a:off x="4661406" y="3436193"/>
            <a:ext cx="263255" cy="731316"/>
          </a:xfrm>
          <a:prstGeom prst="straightConnector1">
            <a:avLst/>
          </a:prstGeom>
          <a:noFill/>
          <a:ln w="19050" cap="flat" cmpd="sng" algn="ctr">
            <a:solidFill>
              <a:srgbClr val="FF4A29"/>
            </a:solidFill>
            <a:prstDash val="solid"/>
            <a:miter lim="800000"/>
            <a:tailEnd type="triangle"/>
          </a:ln>
          <a:effectLst/>
        </p:spPr>
      </p:cxnSp>
      <p:sp>
        <p:nvSpPr>
          <p:cNvPr id="95" name="Oval 94">
            <a:extLst>
              <a:ext uri="{FF2B5EF4-FFF2-40B4-BE49-F238E27FC236}">
                <a16:creationId xmlns:a16="http://schemas.microsoft.com/office/drawing/2014/main" id="{C437D07B-1ED7-91C5-01B2-8EA574D8DE24}"/>
              </a:ext>
            </a:extLst>
          </p:cNvPr>
          <p:cNvSpPr/>
          <p:nvPr/>
        </p:nvSpPr>
        <p:spPr>
          <a:xfrm rot="2121393">
            <a:off x="3028739" y="1892557"/>
            <a:ext cx="167041" cy="504824"/>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96" name="Straight Arrow Connector 95">
            <a:extLst>
              <a:ext uri="{FF2B5EF4-FFF2-40B4-BE49-F238E27FC236}">
                <a16:creationId xmlns:a16="http://schemas.microsoft.com/office/drawing/2014/main" id="{8EA1C2DA-7CA4-E766-FB02-11CE4210C7BB}"/>
              </a:ext>
            </a:extLst>
          </p:cNvPr>
          <p:cNvCxnSpPr>
            <a:cxnSpLocks/>
          </p:cNvCxnSpPr>
          <p:nvPr/>
        </p:nvCxnSpPr>
        <p:spPr>
          <a:xfrm flipV="1">
            <a:off x="1949486" y="2147910"/>
            <a:ext cx="1190855" cy="674786"/>
          </a:xfrm>
          <a:prstGeom prst="straightConnector1">
            <a:avLst/>
          </a:prstGeom>
          <a:noFill/>
          <a:ln w="19050" cap="flat" cmpd="sng" algn="ctr">
            <a:solidFill>
              <a:srgbClr val="FF4A29"/>
            </a:solidFill>
            <a:prstDash val="solid"/>
            <a:miter lim="800000"/>
            <a:tailEnd type="triangle"/>
          </a:ln>
          <a:effectLst/>
        </p:spPr>
      </p:cxnSp>
      <p:sp>
        <p:nvSpPr>
          <p:cNvPr id="97" name="Oval 96">
            <a:extLst>
              <a:ext uri="{FF2B5EF4-FFF2-40B4-BE49-F238E27FC236}">
                <a16:creationId xmlns:a16="http://schemas.microsoft.com/office/drawing/2014/main" id="{1C441B2F-6C1D-EEBC-820F-80324D67B6D7}"/>
              </a:ext>
            </a:extLst>
          </p:cNvPr>
          <p:cNvSpPr/>
          <p:nvPr/>
        </p:nvSpPr>
        <p:spPr>
          <a:xfrm rot="5400000">
            <a:off x="6246643" y="3560847"/>
            <a:ext cx="276419" cy="13536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98" name="Straight Arrow Connector 97">
            <a:extLst>
              <a:ext uri="{FF2B5EF4-FFF2-40B4-BE49-F238E27FC236}">
                <a16:creationId xmlns:a16="http://schemas.microsoft.com/office/drawing/2014/main" id="{30167FEE-5C34-4231-03D4-EC0C2C8E0AB7}"/>
              </a:ext>
            </a:extLst>
          </p:cNvPr>
          <p:cNvCxnSpPr>
            <a:cxnSpLocks/>
          </p:cNvCxnSpPr>
          <p:nvPr/>
        </p:nvCxnSpPr>
        <p:spPr>
          <a:xfrm flipH="1">
            <a:off x="6379964" y="3206454"/>
            <a:ext cx="1099033" cy="446610"/>
          </a:xfrm>
          <a:prstGeom prst="straightConnector1">
            <a:avLst/>
          </a:prstGeom>
          <a:noFill/>
          <a:ln w="19050" cap="flat" cmpd="sng" algn="ctr">
            <a:solidFill>
              <a:srgbClr val="FF4A29"/>
            </a:solidFill>
            <a:prstDash val="solid"/>
            <a:miter lim="800000"/>
            <a:tailEnd type="triangle"/>
          </a:ln>
          <a:effectLst/>
        </p:spPr>
      </p:cxnSp>
      <p:sp>
        <p:nvSpPr>
          <p:cNvPr id="99" name="Oval 98">
            <a:extLst>
              <a:ext uri="{FF2B5EF4-FFF2-40B4-BE49-F238E27FC236}">
                <a16:creationId xmlns:a16="http://schemas.microsoft.com/office/drawing/2014/main" id="{DA6FC485-F3CD-72A0-D723-BA284EA2ADD4}"/>
              </a:ext>
            </a:extLst>
          </p:cNvPr>
          <p:cNvSpPr/>
          <p:nvPr/>
        </p:nvSpPr>
        <p:spPr>
          <a:xfrm rot="7028562">
            <a:off x="5173239" y="600235"/>
            <a:ext cx="382822" cy="15104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100" name="Straight Arrow Connector 99">
            <a:extLst>
              <a:ext uri="{FF2B5EF4-FFF2-40B4-BE49-F238E27FC236}">
                <a16:creationId xmlns:a16="http://schemas.microsoft.com/office/drawing/2014/main" id="{A0FCEB10-E908-FEFF-D641-E6FE6754018F}"/>
              </a:ext>
            </a:extLst>
          </p:cNvPr>
          <p:cNvCxnSpPr>
            <a:cxnSpLocks/>
            <a:stCxn id="67" idx="1"/>
          </p:cNvCxnSpPr>
          <p:nvPr/>
        </p:nvCxnSpPr>
        <p:spPr>
          <a:xfrm flipH="1">
            <a:off x="5350869" y="590234"/>
            <a:ext cx="1544509" cy="76167"/>
          </a:xfrm>
          <a:prstGeom prst="straightConnector1">
            <a:avLst/>
          </a:prstGeom>
          <a:noFill/>
          <a:ln w="19050" cap="flat" cmpd="sng" algn="ctr">
            <a:solidFill>
              <a:srgbClr val="FF4A29"/>
            </a:solidFill>
            <a:prstDash val="solid"/>
            <a:miter lim="800000"/>
            <a:tailEnd type="triangle"/>
          </a:ln>
          <a:effectLst/>
        </p:spPr>
      </p:cxnSp>
      <p:sp>
        <p:nvSpPr>
          <p:cNvPr id="101" name="TextBox 100">
            <a:extLst>
              <a:ext uri="{FF2B5EF4-FFF2-40B4-BE49-F238E27FC236}">
                <a16:creationId xmlns:a16="http://schemas.microsoft.com/office/drawing/2014/main" id="{F075BD1B-EF4A-D157-4AE2-15BE62F7CDAD}"/>
              </a:ext>
            </a:extLst>
          </p:cNvPr>
          <p:cNvSpPr txBox="1"/>
          <p:nvPr/>
        </p:nvSpPr>
        <p:spPr>
          <a:xfrm>
            <a:off x="7470533" y="2874378"/>
            <a:ext cx="1677062" cy="646331"/>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Densely urbanized</a:t>
            </a:r>
          </a:p>
          <a:p>
            <a:pPr defTabSz="685710">
              <a:defRPr/>
            </a:pPr>
            <a:r>
              <a:rPr lang="en-US" sz="1200" dirty="0">
                <a:solidFill>
                  <a:srgbClr val="FF0000"/>
                </a:solidFill>
                <a:highlight>
                  <a:srgbClr val="FFE4DF"/>
                </a:highlight>
                <a:latin typeface="Arial"/>
              </a:rPr>
              <a:t>and emerging areas</a:t>
            </a:r>
          </a:p>
          <a:p>
            <a:pPr defTabSz="685710">
              <a:defRPr/>
            </a:pPr>
            <a:r>
              <a:rPr lang="en-US" sz="1200" dirty="0">
                <a:solidFill>
                  <a:srgbClr val="FF0000"/>
                </a:solidFill>
                <a:highlight>
                  <a:srgbClr val="FFE4DF"/>
                </a:highlight>
                <a:latin typeface="Arial"/>
              </a:rPr>
              <a:t>(some spots possible)</a:t>
            </a:r>
            <a:endParaRPr lang="en-CH" sz="1200" dirty="0">
              <a:solidFill>
                <a:srgbClr val="FF0000"/>
              </a:solidFill>
              <a:highlight>
                <a:srgbClr val="FFE4DF"/>
              </a:highlight>
              <a:latin typeface="Arial"/>
            </a:endParaRPr>
          </a:p>
        </p:txBody>
      </p:sp>
      <p:sp>
        <p:nvSpPr>
          <p:cNvPr id="102" name="Oval 101">
            <a:extLst>
              <a:ext uri="{FF2B5EF4-FFF2-40B4-BE49-F238E27FC236}">
                <a16:creationId xmlns:a16="http://schemas.microsoft.com/office/drawing/2014/main" id="{1C25AABD-2427-EA9F-8CFB-7E0160553FA4}"/>
              </a:ext>
            </a:extLst>
          </p:cNvPr>
          <p:cNvSpPr/>
          <p:nvPr/>
        </p:nvSpPr>
        <p:spPr>
          <a:xfrm rot="6424579">
            <a:off x="3848643" y="877159"/>
            <a:ext cx="121870" cy="223082"/>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103" name="Straight Arrow Connector 102">
            <a:extLst>
              <a:ext uri="{FF2B5EF4-FFF2-40B4-BE49-F238E27FC236}">
                <a16:creationId xmlns:a16="http://schemas.microsoft.com/office/drawing/2014/main" id="{21FAEAA2-1F46-29CA-F673-B76499C850BB}"/>
              </a:ext>
            </a:extLst>
          </p:cNvPr>
          <p:cNvCxnSpPr>
            <a:cxnSpLocks/>
          </p:cNvCxnSpPr>
          <p:nvPr/>
        </p:nvCxnSpPr>
        <p:spPr>
          <a:xfrm>
            <a:off x="3145419" y="821066"/>
            <a:ext cx="770772" cy="166837"/>
          </a:xfrm>
          <a:prstGeom prst="straightConnector1">
            <a:avLst/>
          </a:prstGeom>
          <a:noFill/>
          <a:ln w="19050" cap="flat" cmpd="sng" algn="ctr">
            <a:solidFill>
              <a:srgbClr val="FF4A29"/>
            </a:solidFill>
            <a:prstDash val="solid"/>
            <a:miter lim="800000"/>
            <a:tailEnd type="triangle"/>
          </a:ln>
          <a:effectLst/>
        </p:spPr>
      </p:cxnSp>
      <p:sp>
        <p:nvSpPr>
          <p:cNvPr id="104" name="Oval 103">
            <a:extLst>
              <a:ext uri="{FF2B5EF4-FFF2-40B4-BE49-F238E27FC236}">
                <a16:creationId xmlns:a16="http://schemas.microsoft.com/office/drawing/2014/main" id="{B81B7091-485A-D04C-ABDB-9C4CDD936F00}"/>
              </a:ext>
            </a:extLst>
          </p:cNvPr>
          <p:cNvSpPr/>
          <p:nvPr/>
        </p:nvSpPr>
        <p:spPr>
          <a:xfrm rot="19782827">
            <a:off x="6395599" y="1790656"/>
            <a:ext cx="131579" cy="200750"/>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105" name="Oval 104">
            <a:extLst>
              <a:ext uri="{FF2B5EF4-FFF2-40B4-BE49-F238E27FC236}">
                <a16:creationId xmlns:a16="http://schemas.microsoft.com/office/drawing/2014/main" id="{EB671865-87B0-4B89-7580-1F2E7900CFB1}"/>
              </a:ext>
            </a:extLst>
          </p:cNvPr>
          <p:cNvSpPr/>
          <p:nvPr/>
        </p:nvSpPr>
        <p:spPr>
          <a:xfrm rot="6172863">
            <a:off x="5942380" y="1142898"/>
            <a:ext cx="184397" cy="282392"/>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cxnSp>
        <p:nvCxnSpPr>
          <p:cNvPr id="106" name="Straight Arrow Connector 105">
            <a:extLst>
              <a:ext uri="{FF2B5EF4-FFF2-40B4-BE49-F238E27FC236}">
                <a16:creationId xmlns:a16="http://schemas.microsoft.com/office/drawing/2014/main" id="{14AF0D41-0A28-A7C5-2D70-B6394D7CDBD0}"/>
              </a:ext>
            </a:extLst>
          </p:cNvPr>
          <p:cNvCxnSpPr>
            <a:cxnSpLocks/>
            <a:stCxn id="107" idx="1"/>
          </p:cNvCxnSpPr>
          <p:nvPr/>
        </p:nvCxnSpPr>
        <p:spPr>
          <a:xfrm flipH="1" flipV="1">
            <a:off x="6046646" y="1287418"/>
            <a:ext cx="732085" cy="147350"/>
          </a:xfrm>
          <a:prstGeom prst="straightConnector1">
            <a:avLst/>
          </a:prstGeom>
          <a:noFill/>
          <a:ln w="19050" cap="flat" cmpd="sng" algn="ctr">
            <a:solidFill>
              <a:srgbClr val="FF4A29"/>
            </a:solidFill>
            <a:prstDash val="solid"/>
            <a:miter lim="800000"/>
            <a:tailEnd type="triangle"/>
          </a:ln>
          <a:effectLst/>
        </p:spPr>
      </p:cxnSp>
      <p:sp>
        <p:nvSpPr>
          <p:cNvPr id="107" name="TextBox 106">
            <a:extLst>
              <a:ext uri="{FF2B5EF4-FFF2-40B4-BE49-F238E27FC236}">
                <a16:creationId xmlns:a16="http://schemas.microsoft.com/office/drawing/2014/main" id="{11C48217-7BA4-FCCC-7A12-E69D84BF116D}"/>
              </a:ext>
            </a:extLst>
          </p:cNvPr>
          <p:cNvSpPr txBox="1"/>
          <p:nvPr/>
        </p:nvSpPr>
        <p:spPr>
          <a:xfrm>
            <a:off x="6778731" y="1296268"/>
            <a:ext cx="1269899" cy="276999"/>
          </a:xfrm>
          <a:prstGeom prst="rect">
            <a:avLst/>
          </a:prstGeom>
          <a:noFill/>
        </p:spPr>
        <p:txBody>
          <a:bodyPr wrap="none" rtlCol="0">
            <a:spAutoFit/>
          </a:bodyPr>
          <a:lstStyle/>
          <a:p>
            <a:pPr defTabSz="685710">
              <a:defRPr/>
            </a:pPr>
            <a:r>
              <a:rPr lang="en-US" sz="1200" dirty="0">
                <a:solidFill>
                  <a:srgbClr val="FF0000"/>
                </a:solidFill>
                <a:highlight>
                  <a:srgbClr val="FFE4DF"/>
                </a:highlight>
                <a:latin typeface="Arial"/>
              </a:rPr>
              <a:t>Protected forest</a:t>
            </a:r>
            <a:endParaRPr lang="en-CH" sz="1200" dirty="0">
              <a:solidFill>
                <a:srgbClr val="FF0000"/>
              </a:solidFill>
              <a:highlight>
                <a:srgbClr val="FFE4DF"/>
              </a:highlight>
              <a:latin typeface="Arial"/>
            </a:endParaRPr>
          </a:p>
        </p:txBody>
      </p:sp>
      <p:sp>
        <p:nvSpPr>
          <p:cNvPr id="108" name="Oval 107">
            <a:extLst>
              <a:ext uri="{FF2B5EF4-FFF2-40B4-BE49-F238E27FC236}">
                <a16:creationId xmlns:a16="http://schemas.microsoft.com/office/drawing/2014/main" id="{51892888-DA2C-E923-983D-0481C0302DB9}"/>
              </a:ext>
            </a:extLst>
          </p:cNvPr>
          <p:cNvSpPr/>
          <p:nvPr/>
        </p:nvSpPr>
        <p:spPr>
          <a:xfrm rot="739807">
            <a:off x="6468841" y="3730778"/>
            <a:ext cx="515395" cy="125481"/>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109" name="Oval 108">
            <a:extLst>
              <a:ext uri="{FF2B5EF4-FFF2-40B4-BE49-F238E27FC236}">
                <a16:creationId xmlns:a16="http://schemas.microsoft.com/office/drawing/2014/main" id="{C03FECDD-C2CB-C2FB-9D8B-6797CEC04EF5}"/>
              </a:ext>
            </a:extLst>
          </p:cNvPr>
          <p:cNvSpPr/>
          <p:nvPr/>
        </p:nvSpPr>
        <p:spPr>
          <a:xfrm rot="19280261">
            <a:off x="6650518" y="3124840"/>
            <a:ext cx="136326" cy="362634"/>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110" name="Oval 109">
            <a:extLst>
              <a:ext uri="{FF2B5EF4-FFF2-40B4-BE49-F238E27FC236}">
                <a16:creationId xmlns:a16="http://schemas.microsoft.com/office/drawing/2014/main" id="{0117D63D-065A-06F8-F1D3-63A1B32D6AE4}"/>
              </a:ext>
            </a:extLst>
          </p:cNvPr>
          <p:cNvSpPr/>
          <p:nvPr/>
        </p:nvSpPr>
        <p:spPr>
          <a:xfrm rot="3005362">
            <a:off x="6656410" y="3056573"/>
            <a:ext cx="335702" cy="17890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111" name="Oval 110">
            <a:extLst>
              <a:ext uri="{FF2B5EF4-FFF2-40B4-BE49-F238E27FC236}">
                <a16:creationId xmlns:a16="http://schemas.microsoft.com/office/drawing/2014/main" id="{2F740C61-4886-2087-4E43-994EF5DA1202}"/>
              </a:ext>
            </a:extLst>
          </p:cNvPr>
          <p:cNvSpPr/>
          <p:nvPr/>
        </p:nvSpPr>
        <p:spPr>
          <a:xfrm rot="3000590">
            <a:off x="4123301" y="600071"/>
            <a:ext cx="146263" cy="44555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112" name="Oval 111">
            <a:extLst>
              <a:ext uri="{FF2B5EF4-FFF2-40B4-BE49-F238E27FC236}">
                <a16:creationId xmlns:a16="http://schemas.microsoft.com/office/drawing/2014/main" id="{BD6FE3C8-FCD2-640F-DE3F-EABB54C103C1}"/>
              </a:ext>
            </a:extLst>
          </p:cNvPr>
          <p:cNvSpPr/>
          <p:nvPr/>
        </p:nvSpPr>
        <p:spPr>
          <a:xfrm rot="18075345">
            <a:off x="3830482" y="4248967"/>
            <a:ext cx="338581" cy="381162"/>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685710">
              <a:defRPr/>
            </a:pPr>
            <a:endParaRPr lang="en-CH" kern="0" dirty="0">
              <a:solidFill>
                <a:srgbClr val="FFFFFF"/>
              </a:solidFill>
              <a:highlight>
                <a:srgbClr val="F6FDA3"/>
              </a:highlight>
              <a:latin typeface="Arial"/>
            </a:endParaRPr>
          </a:p>
        </p:txBody>
      </p:sp>
      <p:sp>
        <p:nvSpPr>
          <p:cNvPr id="113" name="Oval 112">
            <a:extLst>
              <a:ext uri="{FF2B5EF4-FFF2-40B4-BE49-F238E27FC236}">
                <a16:creationId xmlns:a16="http://schemas.microsoft.com/office/drawing/2014/main" id="{08782D82-CB0F-EDF3-FCEB-C62224DB40FC}"/>
              </a:ext>
            </a:extLst>
          </p:cNvPr>
          <p:cNvSpPr/>
          <p:nvPr/>
        </p:nvSpPr>
        <p:spPr>
          <a:xfrm rot="3060186">
            <a:off x="3043893" y="4294469"/>
            <a:ext cx="948510" cy="42144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685710">
              <a:defRPr/>
            </a:pPr>
            <a:endParaRPr lang="en-CH" kern="0">
              <a:solidFill>
                <a:srgbClr val="FFFFFF"/>
              </a:solidFill>
              <a:latin typeface="Arial"/>
            </a:endParaRPr>
          </a:p>
        </p:txBody>
      </p:sp>
      <p:sp>
        <p:nvSpPr>
          <p:cNvPr id="114" name="TextBox 113">
            <a:extLst>
              <a:ext uri="{FF2B5EF4-FFF2-40B4-BE49-F238E27FC236}">
                <a16:creationId xmlns:a16="http://schemas.microsoft.com/office/drawing/2014/main" id="{ED86AE0C-4C8A-4A1A-87DF-698059618275}"/>
              </a:ext>
            </a:extLst>
          </p:cNvPr>
          <p:cNvSpPr txBox="1"/>
          <p:nvPr/>
        </p:nvSpPr>
        <p:spPr>
          <a:xfrm>
            <a:off x="81946" y="4935798"/>
            <a:ext cx="1527982" cy="248209"/>
          </a:xfrm>
          <a:prstGeom prst="rect">
            <a:avLst/>
          </a:prstGeom>
          <a:solidFill>
            <a:schemeClr val="tx2">
              <a:lumMod val="20000"/>
              <a:lumOff val="80000"/>
            </a:schemeClr>
          </a:solidFill>
        </p:spPr>
        <p:txBody>
          <a:bodyPr wrap="none" rtlCol="0">
            <a:spAutoFit/>
          </a:bodyPr>
          <a:lstStyle/>
          <a:p>
            <a:pPr defTabSz="514350">
              <a:defRPr/>
            </a:pPr>
            <a:r>
              <a:rPr lang="en-US" sz="1013" dirty="0">
                <a:solidFill>
                  <a:srgbClr val="0C377B"/>
                </a:solidFill>
                <a:latin typeface="Arial"/>
              </a:rPr>
              <a:t>J. Gutleber, V. Mertens</a:t>
            </a:r>
            <a:endParaRPr lang="en-GB" sz="1013" dirty="0">
              <a:solidFill>
                <a:srgbClr val="0C377B"/>
              </a:solidFill>
              <a:latin typeface="Arial"/>
            </a:endParaRPr>
          </a:p>
        </p:txBody>
      </p:sp>
      <p:sp>
        <p:nvSpPr>
          <p:cNvPr id="2" name="Slide Number Placeholder 1">
            <a:extLst>
              <a:ext uri="{FF2B5EF4-FFF2-40B4-BE49-F238E27FC236}">
                <a16:creationId xmlns:a16="http://schemas.microsoft.com/office/drawing/2014/main" id="{B053010A-EF32-C3B4-A723-C3026E0861E5}"/>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Tree>
    <p:extLst>
      <p:ext uri="{BB962C8B-B14F-4D97-AF65-F5344CB8AC3E}">
        <p14:creationId xmlns:p14="http://schemas.microsoft.com/office/powerpoint/2010/main" val="1317093543"/>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05DB141-50AD-B2D9-F50D-59FAEFD06669}"/>
              </a:ext>
            </a:extLst>
          </p:cNvPr>
          <p:cNvSpPr>
            <a:spLocks noGrp="1"/>
          </p:cNvSpPr>
          <p:nvPr>
            <p:ph type="sldNum" sz="quarter" idx="10"/>
          </p:nvPr>
        </p:nvSpPr>
        <p:spPr>
          <a:xfrm>
            <a:off x="8706150" y="4626683"/>
            <a:ext cx="289479" cy="170071"/>
          </a:xfrm>
        </p:spPr>
        <p:txBody>
          <a:bodyPr/>
          <a:lstStyle/>
          <a:p>
            <a:fld id="{88A1DFE4-5FC5-43BD-BB7E-75EAD82B965F}" type="slidenum">
              <a:rPr lang="en-US" b="1" noProof="0" smtClean="0"/>
              <a:pPr/>
              <a:t>8</a:t>
            </a:fld>
            <a:endParaRPr lang="en-US" b="1" noProof="0" dirty="0"/>
          </a:p>
        </p:txBody>
      </p:sp>
      <p:sp>
        <p:nvSpPr>
          <p:cNvPr id="6" name="Title 5">
            <a:extLst>
              <a:ext uri="{FF2B5EF4-FFF2-40B4-BE49-F238E27FC236}">
                <a16:creationId xmlns:a16="http://schemas.microsoft.com/office/drawing/2014/main" id="{29CE386C-D70C-6293-AEBE-6A24E48B76E8}"/>
              </a:ext>
            </a:extLst>
          </p:cNvPr>
          <p:cNvSpPr>
            <a:spLocks noGrp="1"/>
          </p:cNvSpPr>
          <p:nvPr>
            <p:ph type="title"/>
          </p:nvPr>
        </p:nvSpPr>
        <p:spPr>
          <a:xfrm>
            <a:off x="156198" y="288725"/>
            <a:ext cx="8987802" cy="804066"/>
          </a:xfrm>
        </p:spPr>
        <p:txBody>
          <a:bodyPr/>
          <a:lstStyle/>
          <a:p>
            <a:pPr>
              <a:lnSpc>
                <a:spcPct val="100000"/>
              </a:lnSpc>
            </a:pPr>
            <a:r>
              <a:rPr lang="fr-CH" sz="2800" dirty="0"/>
              <a:t>Surface </a:t>
            </a:r>
            <a:r>
              <a:rPr lang="en-CH" sz="2800" dirty="0"/>
              <a:t>site locations</a:t>
            </a:r>
            <a:r>
              <a:rPr lang="fr-CH" sz="2800" dirty="0"/>
              <a:t> </a:t>
            </a:r>
            <a:r>
              <a:rPr lang="en-CH" sz="2800" dirty="0"/>
              <a:t>7 </a:t>
            </a:r>
            <a:r>
              <a:rPr lang="fr-CH" sz="2800" dirty="0"/>
              <a:t>in </a:t>
            </a:r>
            <a:r>
              <a:rPr lang="en-CH" sz="2800" dirty="0"/>
              <a:t>F</a:t>
            </a:r>
            <a:r>
              <a:rPr lang="fr-CH" sz="2800" dirty="0"/>
              <a:t>rance </a:t>
            </a:r>
            <a:r>
              <a:rPr lang="en-CH" sz="2800" dirty="0"/>
              <a:t>and 1 </a:t>
            </a:r>
            <a:r>
              <a:rPr lang="fr-CH" sz="2800" dirty="0"/>
              <a:t>in </a:t>
            </a:r>
            <a:r>
              <a:rPr lang="fr-CH" sz="2800" dirty="0" err="1"/>
              <a:t>Switzerland</a:t>
            </a:r>
            <a:br>
              <a:rPr lang="fr-CH" dirty="0"/>
            </a:br>
            <a:r>
              <a:rPr lang="fr-CH" sz="1800" dirty="0"/>
              <a:t>Optimisation </a:t>
            </a:r>
            <a:r>
              <a:rPr lang="fr-CH" sz="1800" dirty="0" err="1"/>
              <a:t>done</a:t>
            </a:r>
            <a:r>
              <a:rPr lang="fr-CH" sz="1800" dirty="0"/>
              <a:t> </a:t>
            </a:r>
            <a:r>
              <a:rPr lang="fr-CH" sz="1800" dirty="0" err="1"/>
              <a:t>together</a:t>
            </a:r>
            <a:r>
              <a:rPr lang="fr-CH" sz="1800" dirty="0"/>
              <a:t> </a:t>
            </a:r>
            <a:r>
              <a:rPr lang="fr-CH" sz="1800" dirty="0" err="1"/>
              <a:t>with</a:t>
            </a:r>
            <a:r>
              <a:rPr lang="fr-CH" sz="1800" dirty="0"/>
              <a:t> </a:t>
            </a:r>
            <a:r>
              <a:rPr lang="fr-CH" sz="1800" dirty="0" err="1"/>
              <a:t>municipalities</a:t>
            </a:r>
            <a:r>
              <a:rPr lang="fr-CH" sz="1800" dirty="0"/>
              <a:t> and </a:t>
            </a:r>
            <a:r>
              <a:rPr lang="fr-CH" sz="1800" dirty="0" err="1"/>
              <a:t>region</a:t>
            </a:r>
            <a:endParaRPr lang="en-CH" dirty="0"/>
          </a:p>
        </p:txBody>
      </p:sp>
      <p:sp>
        <p:nvSpPr>
          <p:cNvPr id="29" name="TextBox 28">
            <a:extLst>
              <a:ext uri="{FF2B5EF4-FFF2-40B4-BE49-F238E27FC236}">
                <a16:creationId xmlns:a16="http://schemas.microsoft.com/office/drawing/2014/main" id="{74FB31A6-7654-B462-4731-9C0DAD47B2BC}"/>
              </a:ext>
            </a:extLst>
          </p:cNvPr>
          <p:cNvSpPr txBox="1"/>
          <p:nvPr/>
        </p:nvSpPr>
        <p:spPr>
          <a:xfrm>
            <a:off x="7952" y="4522871"/>
            <a:ext cx="9074213" cy="646331"/>
          </a:xfrm>
          <a:prstGeom prst="rect">
            <a:avLst/>
          </a:prstGeom>
          <a:noFill/>
        </p:spPr>
        <p:txBody>
          <a:bodyPr wrap="square">
            <a:spAutoFit/>
          </a:bodyPr>
          <a:lstStyle/>
          <a:p>
            <a:pPr marL="285750" indent="-285750">
              <a:buFont typeface="Arial" panose="020B0604020202020204" pitchFamily="34" charset="0"/>
              <a:buChar char="•"/>
            </a:pPr>
            <a:r>
              <a:rPr kumimoji="0" lang="fr-CH" sz="1800" b="0" i="0" u="none" strike="noStrike" kern="1200" cap="none" spc="0" normalizeH="0" baseline="0" noProof="0" dirty="0">
                <a:ln>
                  <a:noFill/>
                </a:ln>
                <a:solidFill>
                  <a:srgbClr val="0F124A"/>
                </a:solidFill>
                <a:effectLst/>
                <a:uLnTx/>
                <a:uFillTx/>
                <a:latin typeface="Arial"/>
                <a:ea typeface="+mj-ea"/>
                <a:cs typeface="+mj-cs"/>
              </a:rPr>
              <a:t>land plot </a:t>
            </a:r>
            <a:r>
              <a:rPr kumimoji="0" lang="fr-CH" sz="1800" b="0" i="0" u="none" strike="noStrike" kern="1200" cap="none" spc="0" normalizeH="0" baseline="0" noProof="0" dirty="0" err="1">
                <a:ln>
                  <a:noFill/>
                </a:ln>
                <a:solidFill>
                  <a:srgbClr val="0F124A"/>
                </a:solidFill>
                <a:effectLst/>
                <a:uLnTx/>
                <a:uFillTx/>
                <a:latin typeface="Arial"/>
                <a:ea typeface="+mj-ea"/>
                <a:cs typeface="+mj-cs"/>
              </a:rPr>
              <a:t>needs</a:t>
            </a:r>
            <a:r>
              <a:rPr kumimoji="0" lang="fr-CH" sz="1800" b="0" i="0" u="none" strike="noStrike" kern="1200" cap="none" spc="0" normalizeH="0" baseline="0" noProof="0" dirty="0">
                <a:ln>
                  <a:noFill/>
                </a:ln>
                <a:solidFill>
                  <a:srgbClr val="0F124A"/>
                </a:solidFill>
                <a:effectLst/>
                <a:uLnTx/>
                <a:uFillTx/>
                <a:latin typeface="Arial"/>
                <a:ea typeface="+mj-ea"/>
                <a:cs typeface="+mj-cs"/>
              </a:rPr>
              <a:t> </a:t>
            </a:r>
            <a:r>
              <a:rPr kumimoji="0" lang="fr-CH" sz="1800" b="0" i="0" u="none" strike="noStrike" kern="1200" cap="none" spc="0" normalizeH="0" baseline="0" noProof="0" dirty="0" err="1">
                <a:ln>
                  <a:noFill/>
                </a:ln>
                <a:solidFill>
                  <a:srgbClr val="0F124A"/>
                </a:solidFill>
                <a:effectLst/>
                <a:uLnTx/>
                <a:uFillTx/>
                <a:latin typeface="Arial"/>
                <a:ea typeface="+mj-ea"/>
                <a:cs typeface="+mj-cs"/>
              </a:rPr>
              <a:t>communicated</a:t>
            </a:r>
            <a:r>
              <a:rPr kumimoji="0" lang="fr-CH" sz="1800" b="0" i="0" u="none" strike="noStrike" kern="1200" cap="none" spc="0" normalizeH="0" baseline="0" noProof="0" dirty="0">
                <a:ln>
                  <a:noFill/>
                </a:ln>
                <a:solidFill>
                  <a:srgbClr val="0F124A"/>
                </a:solidFill>
                <a:effectLst/>
                <a:uLnTx/>
                <a:uFillTx/>
                <a:latin typeface="Arial"/>
                <a:ea typeface="+mj-ea"/>
                <a:cs typeface="+mj-cs"/>
              </a:rPr>
              <a:t> to Host States in </a:t>
            </a:r>
            <a:r>
              <a:rPr kumimoji="0" lang="fr-CH" sz="1800" b="0" i="0" u="none" strike="noStrike" kern="1200" cap="none" spc="0" normalizeH="0" baseline="0" noProof="0" dirty="0" err="1">
                <a:ln>
                  <a:noFill/>
                </a:ln>
                <a:solidFill>
                  <a:srgbClr val="0F124A"/>
                </a:solidFill>
                <a:effectLst/>
                <a:uLnTx/>
                <a:uFillTx/>
                <a:latin typeface="Arial"/>
                <a:ea typeface="+mj-ea"/>
                <a:cs typeface="+mj-cs"/>
              </a:rPr>
              <a:t>view</a:t>
            </a:r>
            <a:r>
              <a:rPr kumimoji="0" lang="fr-CH" sz="1800" b="0" i="0" u="none" strike="noStrike" kern="1200" cap="none" spc="0" normalizeH="0" baseline="0" noProof="0" dirty="0">
                <a:ln>
                  <a:noFill/>
                </a:ln>
                <a:solidFill>
                  <a:srgbClr val="0F124A"/>
                </a:solidFill>
                <a:effectLst/>
                <a:uLnTx/>
                <a:uFillTx/>
                <a:latin typeface="Arial"/>
                <a:ea typeface="+mj-ea"/>
                <a:cs typeface="+mj-cs"/>
              </a:rPr>
              <a:t> of </a:t>
            </a:r>
            <a:r>
              <a:rPr kumimoji="0" lang="fr-CH" sz="1800" b="0" i="0" u="none" strike="noStrike" kern="1200" cap="none" spc="0" normalizeH="0" baseline="0" noProof="0" dirty="0" err="1">
                <a:ln>
                  <a:noFill/>
                </a:ln>
                <a:solidFill>
                  <a:srgbClr val="0F124A"/>
                </a:solidFill>
                <a:effectLst/>
                <a:uLnTx/>
                <a:uFillTx/>
                <a:latin typeface="Arial"/>
                <a:ea typeface="+mj-ea"/>
                <a:cs typeface="+mj-cs"/>
              </a:rPr>
              <a:t>protecting</a:t>
            </a:r>
            <a:r>
              <a:rPr kumimoji="0" lang="fr-CH" sz="1800" b="0" i="0" u="none" strike="noStrike" kern="1200" cap="none" spc="0" normalizeH="0" baseline="0" noProof="0" dirty="0">
                <a:ln>
                  <a:noFill/>
                </a:ln>
                <a:solidFill>
                  <a:srgbClr val="0F124A"/>
                </a:solidFill>
                <a:effectLst/>
                <a:uLnTx/>
                <a:uFillTx/>
                <a:latin typeface="Arial"/>
                <a:ea typeface="+mj-ea"/>
                <a:cs typeface="+mj-cs"/>
              </a:rPr>
              <a:t> the </a:t>
            </a:r>
            <a:r>
              <a:rPr kumimoji="0" lang="fr-CH" sz="1800" b="0" i="0" u="none" strike="noStrike" kern="1200" cap="none" spc="0" normalizeH="0" baseline="0" noProof="0" dirty="0" err="1">
                <a:ln>
                  <a:noFill/>
                </a:ln>
                <a:solidFill>
                  <a:srgbClr val="0F124A"/>
                </a:solidFill>
                <a:effectLst/>
                <a:uLnTx/>
                <a:uFillTx/>
                <a:latin typeface="Arial"/>
                <a:ea typeface="+mj-ea"/>
                <a:cs typeface="+mj-cs"/>
              </a:rPr>
              <a:t>required</a:t>
            </a:r>
            <a:r>
              <a:rPr kumimoji="0" lang="fr-CH" sz="1800" b="0" i="0" u="none" strike="noStrike" kern="1200" cap="none" spc="0" normalizeH="0" baseline="0" noProof="0" dirty="0">
                <a:ln>
                  <a:noFill/>
                </a:ln>
                <a:solidFill>
                  <a:srgbClr val="0F124A"/>
                </a:solidFill>
                <a:effectLst/>
                <a:uLnTx/>
                <a:uFillTx/>
                <a:latin typeface="Arial"/>
                <a:ea typeface="+mj-ea"/>
                <a:cs typeface="+mj-cs"/>
              </a:rPr>
              <a:t> areas </a:t>
            </a:r>
          </a:p>
          <a:p>
            <a:pPr marL="285750" indent="-285750">
              <a:buFont typeface="Arial" panose="020B0604020202020204" pitchFamily="34" charset="0"/>
              <a:buChar char="•"/>
            </a:pPr>
            <a:r>
              <a:rPr kumimoji="0" lang="fr-CH" sz="1800" b="0" i="0" u="none" strike="noStrike" kern="1200" cap="none" spc="0" normalizeH="0" baseline="0" noProof="0" dirty="0">
                <a:ln>
                  <a:noFill/>
                </a:ln>
                <a:solidFill>
                  <a:srgbClr val="0F124A"/>
                </a:solidFill>
                <a:effectLst/>
                <a:uLnTx/>
                <a:uFillTx/>
                <a:latin typeface="Arial"/>
                <a:ea typeface="+mj-ea"/>
                <a:cs typeface="+mj-cs"/>
              </a:rPr>
              <a:t>process in FR: «prise en </a:t>
            </a:r>
            <a:r>
              <a:rPr kumimoji="0" lang="fr-CH" sz="1800" b="0" i="0" u="none" strike="noStrike" kern="1200" cap="none" spc="0" normalizeH="0" baseline="0" noProof="0" dirty="0" err="1">
                <a:ln>
                  <a:noFill/>
                </a:ln>
                <a:solidFill>
                  <a:srgbClr val="0F124A"/>
                </a:solidFill>
                <a:effectLst/>
                <a:uLnTx/>
                <a:uFillTx/>
                <a:latin typeface="Arial"/>
                <a:ea typeface="+mj-ea"/>
                <a:cs typeface="+mj-cs"/>
              </a:rPr>
              <a:t>consideration</a:t>
            </a:r>
            <a:r>
              <a:rPr kumimoji="0" lang="fr-CH" sz="1800" b="0" i="0" u="none" strike="noStrike" kern="1200" cap="none" spc="0" normalizeH="0" baseline="0" noProof="0" dirty="0">
                <a:ln>
                  <a:noFill/>
                </a:ln>
                <a:solidFill>
                  <a:srgbClr val="0F124A"/>
                </a:solidFill>
                <a:effectLst/>
                <a:uLnTx/>
                <a:uFillTx/>
                <a:latin typeface="Arial"/>
                <a:ea typeface="+mj-ea"/>
                <a:cs typeface="+mj-cs"/>
              </a:rPr>
              <a:t>», </a:t>
            </a:r>
            <a:r>
              <a:rPr kumimoji="0" lang="fr-CH" sz="1800" b="0" i="0" u="none" strike="noStrike" kern="1200" cap="none" spc="0" normalizeH="0" baseline="0" noProof="0" dirty="0" err="1">
                <a:ln>
                  <a:noFill/>
                </a:ln>
                <a:solidFill>
                  <a:srgbClr val="0F124A"/>
                </a:solidFill>
                <a:effectLst/>
                <a:uLnTx/>
                <a:uFillTx/>
                <a:latin typeface="Arial"/>
                <a:ea typeface="+mj-ea"/>
                <a:cs typeface="+mj-cs"/>
              </a:rPr>
              <a:t>landplot</a:t>
            </a:r>
            <a:r>
              <a:rPr kumimoji="0" lang="fr-CH" sz="1800" b="0" i="0" u="none" strike="noStrike" kern="1200" cap="none" spc="0" normalizeH="0" baseline="0" noProof="0" dirty="0">
                <a:ln>
                  <a:noFill/>
                </a:ln>
                <a:solidFill>
                  <a:srgbClr val="0F124A"/>
                </a:solidFill>
                <a:effectLst/>
                <a:uLnTx/>
                <a:uFillTx/>
                <a:latin typeface="Arial"/>
                <a:ea typeface="+mj-ea"/>
                <a:cs typeface="+mj-cs"/>
              </a:rPr>
              <a:t> in CH </a:t>
            </a:r>
            <a:r>
              <a:rPr kumimoji="0" lang="fr-CH" sz="1800" b="0" i="0" u="none" strike="noStrike" kern="1200" cap="none" spc="0" normalizeH="0" baseline="0" noProof="0" dirty="0" err="1">
                <a:ln>
                  <a:noFill/>
                </a:ln>
                <a:solidFill>
                  <a:srgbClr val="0F124A"/>
                </a:solidFill>
                <a:effectLst/>
                <a:uLnTx/>
                <a:uFillTx/>
                <a:latin typeface="Arial"/>
                <a:ea typeface="+mj-ea"/>
                <a:cs typeface="+mj-cs"/>
              </a:rPr>
              <a:t>owned</a:t>
            </a:r>
            <a:r>
              <a:rPr kumimoji="0" lang="fr-CH" sz="1800" b="0" i="0" u="none" strike="noStrike" kern="1200" cap="none" spc="0" normalizeH="0" baseline="0" noProof="0" dirty="0">
                <a:ln>
                  <a:noFill/>
                </a:ln>
                <a:solidFill>
                  <a:srgbClr val="0F124A"/>
                </a:solidFill>
                <a:effectLst/>
                <a:uLnTx/>
                <a:uFillTx/>
                <a:latin typeface="Arial"/>
                <a:ea typeface="+mj-ea"/>
                <a:cs typeface="+mj-cs"/>
              </a:rPr>
              <a:t> by Canton of Geneva</a:t>
            </a:r>
            <a:endParaRPr lang="fr-CH" sz="1800" dirty="0"/>
          </a:p>
        </p:txBody>
      </p:sp>
      <p:grpSp>
        <p:nvGrpSpPr>
          <p:cNvPr id="42" name="Group 41">
            <a:extLst>
              <a:ext uri="{FF2B5EF4-FFF2-40B4-BE49-F238E27FC236}">
                <a16:creationId xmlns:a16="http://schemas.microsoft.com/office/drawing/2014/main" id="{64C94A61-4937-9D5C-B325-E8BE8802EF0F}"/>
              </a:ext>
            </a:extLst>
          </p:cNvPr>
          <p:cNvGrpSpPr>
            <a:grpSpLocks noChangeAspect="1"/>
          </p:cNvGrpSpPr>
          <p:nvPr/>
        </p:nvGrpSpPr>
        <p:grpSpPr>
          <a:xfrm>
            <a:off x="477077" y="1072901"/>
            <a:ext cx="8126719" cy="3418580"/>
            <a:chOff x="233405" y="1068162"/>
            <a:chExt cx="8636088" cy="3632851"/>
          </a:xfrm>
        </p:grpSpPr>
        <p:grpSp>
          <p:nvGrpSpPr>
            <p:cNvPr id="32" name="Group 31">
              <a:extLst>
                <a:ext uri="{FF2B5EF4-FFF2-40B4-BE49-F238E27FC236}">
                  <a16:creationId xmlns:a16="http://schemas.microsoft.com/office/drawing/2014/main" id="{12A8AB33-5FF9-CAD0-49E6-F4296202DB9E}"/>
                </a:ext>
              </a:extLst>
            </p:cNvPr>
            <p:cNvGrpSpPr>
              <a:grpSpLocks/>
            </p:cNvGrpSpPr>
            <p:nvPr/>
          </p:nvGrpSpPr>
          <p:grpSpPr>
            <a:xfrm>
              <a:off x="233405" y="1068162"/>
              <a:ext cx="8636088" cy="3632851"/>
              <a:chOff x="233405" y="1076113"/>
              <a:chExt cx="8636088" cy="3632851"/>
            </a:xfrm>
          </p:grpSpPr>
          <p:grpSp>
            <p:nvGrpSpPr>
              <p:cNvPr id="8" name="Group 7">
                <a:extLst>
                  <a:ext uri="{FF2B5EF4-FFF2-40B4-BE49-F238E27FC236}">
                    <a16:creationId xmlns:a16="http://schemas.microsoft.com/office/drawing/2014/main" id="{72A69C76-2158-D45C-9132-D014B30FD182}"/>
                  </a:ext>
                </a:extLst>
              </p:cNvPr>
              <p:cNvGrpSpPr>
                <a:grpSpLocks/>
              </p:cNvGrpSpPr>
              <p:nvPr/>
            </p:nvGrpSpPr>
            <p:grpSpPr>
              <a:xfrm>
                <a:off x="233405" y="1076113"/>
                <a:ext cx="8628339" cy="1780229"/>
                <a:chOff x="233405" y="1251041"/>
                <a:chExt cx="8628339" cy="1780229"/>
              </a:xfrm>
            </p:grpSpPr>
            <p:pic>
              <p:nvPicPr>
                <p:cNvPr id="9" name="object 2">
                  <a:extLst>
                    <a:ext uri="{FF2B5EF4-FFF2-40B4-BE49-F238E27FC236}">
                      <a16:creationId xmlns:a16="http://schemas.microsoft.com/office/drawing/2014/main" id="{1055F110-85F3-6877-E878-771DB9EC2833}"/>
                    </a:ext>
                  </a:extLst>
                </p:cNvPr>
                <p:cNvPicPr>
                  <a:picLocks/>
                </p:cNvPicPr>
                <p:nvPr/>
              </p:nvPicPr>
              <p:blipFill>
                <a:blip r:embed="rId3" cstate="print"/>
                <a:stretch>
                  <a:fillRect/>
                </a:stretch>
              </p:blipFill>
              <p:spPr>
                <a:xfrm>
                  <a:off x="7102401" y="1255661"/>
                  <a:ext cx="1759343" cy="1759342"/>
                </a:xfrm>
                <a:prstGeom prst="rect">
                  <a:avLst/>
                </a:prstGeom>
              </p:spPr>
            </p:pic>
            <p:pic>
              <p:nvPicPr>
                <p:cNvPr id="10" name="object 3">
                  <a:extLst>
                    <a:ext uri="{FF2B5EF4-FFF2-40B4-BE49-F238E27FC236}">
                      <a16:creationId xmlns:a16="http://schemas.microsoft.com/office/drawing/2014/main" id="{1FCB7CFA-9D12-89C5-1A83-B44220B2ED79}"/>
                    </a:ext>
                  </a:extLst>
                </p:cNvPr>
                <p:cNvPicPr>
                  <a:picLocks/>
                </p:cNvPicPr>
                <p:nvPr/>
              </p:nvPicPr>
              <p:blipFill>
                <a:blip r:embed="rId4" cstate="print"/>
                <a:stretch>
                  <a:fillRect/>
                </a:stretch>
              </p:blipFill>
              <p:spPr>
                <a:xfrm>
                  <a:off x="233405" y="1251041"/>
                  <a:ext cx="1759347" cy="1759347"/>
                </a:xfrm>
                <a:prstGeom prst="rect">
                  <a:avLst/>
                </a:prstGeom>
              </p:spPr>
            </p:pic>
            <p:pic>
              <p:nvPicPr>
                <p:cNvPr id="11" name="object 4">
                  <a:extLst>
                    <a:ext uri="{FF2B5EF4-FFF2-40B4-BE49-F238E27FC236}">
                      <a16:creationId xmlns:a16="http://schemas.microsoft.com/office/drawing/2014/main" id="{9C67D455-5CC3-0EA0-732F-7AC6D606C31E}"/>
                    </a:ext>
                  </a:extLst>
                </p:cNvPr>
                <p:cNvPicPr>
                  <a:picLocks/>
                </p:cNvPicPr>
                <p:nvPr/>
              </p:nvPicPr>
              <p:blipFill>
                <a:blip r:embed="rId5" cstate="print"/>
                <a:stretch>
                  <a:fillRect/>
                </a:stretch>
              </p:blipFill>
              <p:spPr>
                <a:xfrm>
                  <a:off x="2486627" y="1255661"/>
                  <a:ext cx="1759347" cy="1759342"/>
                </a:xfrm>
                <a:prstGeom prst="rect">
                  <a:avLst/>
                </a:prstGeom>
              </p:spPr>
            </p:pic>
            <p:pic>
              <p:nvPicPr>
                <p:cNvPr id="12" name="object 5">
                  <a:extLst>
                    <a:ext uri="{FF2B5EF4-FFF2-40B4-BE49-F238E27FC236}">
                      <a16:creationId xmlns:a16="http://schemas.microsoft.com/office/drawing/2014/main" id="{6B074B34-C0E9-203E-DB87-86E114818444}"/>
                    </a:ext>
                  </a:extLst>
                </p:cNvPr>
                <p:cNvPicPr>
                  <a:picLocks/>
                </p:cNvPicPr>
                <p:nvPr/>
              </p:nvPicPr>
              <p:blipFill>
                <a:blip r:embed="rId6" cstate="print"/>
                <a:stretch>
                  <a:fillRect/>
                </a:stretch>
              </p:blipFill>
              <p:spPr>
                <a:xfrm>
                  <a:off x="4794136" y="1257164"/>
                  <a:ext cx="1756332" cy="1756331"/>
                </a:xfrm>
                <a:prstGeom prst="rect">
                  <a:avLst/>
                </a:prstGeom>
              </p:spPr>
            </p:pic>
            <p:sp>
              <p:nvSpPr>
                <p:cNvPr id="17" name="object 10">
                  <a:extLst>
                    <a:ext uri="{FF2B5EF4-FFF2-40B4-BE49-F238E27FC236}">
                      <a16:creationId xmlns:a16="http://schemas.microsoft.com/office/drawing/2014/main" id="{A554397B-AA10-873E-8A53-3BB253482F00}"/>
                    </a:ext>
                  </a:extLst>
                </p:cNvPr>
                <p:cNvSpPr>
                  <a:spLocks/>
                </p:cNvSpPr>
                <p:nvPr/>
              </p:nvSpPr>
              <p:spPr>
                <a:xfrm>
                  <a:off x="669102" y="1439299"/>
                  <a:ext cx="821242" cy="984638"/>
                </a:xfrm>
                <a:custGeom>
                  <a:avLst/>
                  <a:gdLst/>
                  <a:ahLst/>
                  <a:cxnLst/>
                  <a:rect l="l" t="t" r="r" b="b"/>
                  <a:pathLst>
                    <a:path w="1710689" h="2051050">
                      <a:moveTo>
                        <a:pt x="571930" y="0"/>
                      </a:moveTo>
                      <a:lnTo>
                        <a:pt x="1710356" y="1125054"/>
                      </a:lnTo>
                      <a:lnTo>
                        <a:pt x="1429097" y="1419715"/>
                      </a:lnTo>
                      <a:lnTo>
                        <a:pt x="1464814" y="1523880"/>
                      </a:lnTo>
                      <a:lnTo>
                        <a:pt x="994566" y="2023906"/>
                      </a:lnTo>
                      <a:lnTo>
                        <a:pt x="929081" y="1928663"/>
                      </a:lnTo>
                      <a:lnTo>
                        <a:pt x="798122" y="2050691"/>
                      </a:lnTo>
                      <a:lnTo>
                        <a:pt x="646336" y="1909617"/>
                      </a:lnTo>
                      <a:lnTo>
                        <a:pt x="467755" y="1697696"/>
                      </a:lnTo>
                      <a:lnTo>
                        <a:pt x="39171" y="1122081"/>
                      </a:lnTo>
                      <a:lnTo>
                        <a:pt x="107743" y="1043742"/>
                      </a:lnTo>
                      <a:lnTo>
                        <a:pt x="141298" y="989261"/>
                      </a:lnTo>
                      <a:lnTo>
                        <a:pt x="149460" y="933105"/>
                      </a:lnTo>
                      <a:lnTo>
                        <a:pt x="141859" y="849743"/>
                      </a:lnTo>
                      <a:lnTo>
                        <a:pt x="135209" y="785161"/>
                      </a:lnTo>
                      <a:lnTo>
                        <a:pt x="121056" y="742706"/>
                      </a:lnTo>
                      <a:lnTo>
                        <a:pt x="88656" y="703543"/>
                      </a:lnTo>
                      <a:lnTo>
                        <a:pt x="27266" y="648838"/>
                      </a:lnTo>
                      <a:lnTo>
                        <a:pt x="6968" y="625475"/>
                      </a:lnTo>
                      <a:lnTo>
                        <a:pt x="0" y="609255"/>
                      </a:lnTo>
                      <a:lnTo>
                        <a:pt x="6177" y="592589"/>
                      </a:lnTo>
                      <a:lnTo>
                        <a:pt x="25318" y="567888"/>
                      </a:lnTo>
                      <a:lnTo>
                        <a:pt x="125109" y="461574"/>
                      </a:lnTo>
                      <a:lnTo>
                        <a:pt x="311409" y="268316"/>
                      </a:lnTo>
                      <a:lnTo>
                        <a:pt x="491316" y="82872"/>
                      </a:lnTo>
                      <a:lnTo>
                        <a:pt x="571930" y="0"/>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18" name="object 11">
                  <a:extLst>
                    <a:ext uri="{FF2B5EF4-FFF2-40B4-BE49-F238E27FC236}">
                      <a16:creationId xmlns:a16="http://schemas.microsoft.com/office/drawing/2014/main" id="{DD28B902-B3A0-E6C6-4006-675F0CD325F4}"/>
                    </a:ext>
                  </a:extLst>
                </p:cNvPr>
                <p:cNvSpPr>
                  <a:spLocks/>
                </p:cNvSpPr>
                <p:nvPr/>
              </p:nvSpPr>
              <p:spPr>
                <a:xfrm>
                  <a:off x="2843530" y="1916972"/>
                  <a:ext cx="708147" cy="897453"/>
                </a:xfrm>
                <a:custGeom>
                  <a:avLst/>
                  <a:gdLst/>
                  <a:ahLst/>
                  <a:cxnLst/>
                  <a:rect l="l" t="t" r="r" b="b"/>
                  <a:pathLst>
                    <a:path w="1475104" h="1869439">
                      <a:moveTo>
                        <a:pt x="0" y="1271490"/>
                      </a:moveTo>
                      <a:lnTo>
                        <a:pt x="792583" y="1869429"/>
                      </a:lnTo>
                      <a:lnTo>
                        <a:pt x="1475044" y="1289761"/>
                      </a:lnTo>
                      <a:lnTo>
                        <a:pt x="1162069" y="173900"/>
                      </a:lnTo>
                      <a:lnTo>
                        <a:pt x="770845" y="0"/>
                      </a:lnTo>
                      <a:lnTo>
                        <a:pt x="0" y="1271490"/>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19" name="object 12">
                  <a:extLst>
                    <a:ext uri="{FF2B5EF4-FFF2-40B4-BE49-F238E27FC236}">
                      <a16:creationId xmlns:a16="http://schemas.microsoft.com/office/drawing/2014/main" id="{CE92AF5E-C74F-4CD9-89D6-F65F4ECCBB56}"/>
                    </a:ext>
                  </a:extLst>
                </p:cNvPr>
                <p:cNvSpPr>
                  <a:spLocks/>
                </p:cNvSpPr>
                <p:nvPr/>
              </p:nvSpPr>
              <p:spPr>
                <a:xfrm>
                  <a:off x="5247295" y="1437183"/>
                  <a:ext cx="602671" cy="1083406"/>
                </a:xfrm>
                <a:custGeom>
                  <a:avLst/>
                  <a:gdLst/>
                  <a:ahLst/>
                  <a:cxnLst/>
                  <a:rect l="l" t="t" r="r" b="b"/>
                  <a:pathLst>
                    <a:path w="1255395" h="2256790">
                      <a:moveTo>
                        <a:pt x="0" y="1080993"/>
                      </a:moveTo>
                      <a:lnTo>
                        <a:pt x="278002" y="1501922"/>
                      </a:lnTo>
                      <a:lnTo>
                        <a:pt x="431924" y="1746941"/>
                      </a:lnTo>
                      <a:lnTo>
                        <a:pt x="645530" y="2127034"/>
                      </a:lnTo>
                      <a:lnTo>
                        <a:pt x="779426" y="2224206"/>
                      </a:lnTo>
                      <a:lnTo>
                        <a:pt x="868559" y="2256757"/>
                      </a:lnTo>
                      <a:lnTo>
                        <a:pt x="952981" y="2224831"/>
                      </a:lnTo>
                      <a:lnTo>
                        <a:pt x="1072742" y="2128573"/>
                      </a:lnTo>
                      <a:lnTo>
                        <a:pt x="1136843" y="2071141"/>
                      </a:lnTo>
                      <a:lnTo>
                        <a:pt x="1173262" y="2016497"/>
                      </a:lnTo>
                      <a:lnTo>
                        <a:pt x="1195546" y="1932692"/>
                      </a:lnTo>
                      <a:lnTo>
                        <a:pt x="1217240" y="1787778"/>
                      </a:lnTo>
                      <a:lnTo>
                        <a:pt x="1239032" y="1707381"/>
                      </a:lnTo>
                      <a:lnTo>
                        <a:pt x="1250223" y="1639353"/>
                      </a:lnTo>
                      <a:lnTo>
                        <a:pt x="1254346" y="1546587"/>
                      </a:lnTo>
                      <a:lnTo>
                        <a:pt x="1254935" y="1391978"/>
                      </a:lnTo>
                      <a:lnTo>
                        <a:pt x="1192699" y="1270107"/>
                      </a:lnTo>
                      <a:lnTo>
                        <a:pt x="1157556" y="1194471"/>
                      </a:lnTo>
                      <a:lnTo>
                        <a:pt x="1136549" y="1133560"/>
                      </a:lnTo>
                      <a:lnTo>
                        <a:pt x="1116719" y="1055863"/>
                      </a:lnTo>
                      <a:lnTo>
                        <a:pt x="1112793" y="906751"/>
                      </a:lnTo>
                      <a:lnTo>
                        <a:pt x="1108866" y="817126"/>
                      </a:lnTo>
                      <a:lnTo>
                        <a:pt x="1102584" y="751062"/>
                      </a:lnTo>
                      <a:lnTo>
                        <a:pt x="1091589" y="672628"/>
                      </a:lnTo>
                      <a:lnTo>
                        <a:pt x="1086411" y="638402"/>
                      </a:lnTo>
                      <a:lnTo>
                        <a:pt x="1079825" y="596103"/>
                      </a:lnTo>
                      <a:lnTo>
                        <a:pt x="1072210" y="547138"/>
                      </a:lnTo>
                      <a:lnTo>
                        <a:pt x="1063943" y="492914"/>
                      </a:lnTo>
                      <a:lnTo>
                        <a:pt x="1055401" y="434839"/>
                      </a:lnTo>
                      <a:lnTo>
                        <a:pt x="1046962" y="374318"/>
                      </a:lnTo>
                      <a:lnTo>
                        <a:pt x="1039004" y="312760"/>
                      </a:lnTo>
                      <a:lnTo>
                        <a:pt x="1031904" y="251570"/>
                      </a:lnTo>
                      <a:lnTo>
                        <a:pt x="1026039" y="192156"/>
                      </a:lnTo>
                      <a:lnTo>
                        <a:pt x="1021787" y="135925"/>
                      </a:lnTo>
                      <a:lnTo>
                        <a:pt x="1019525" y="84284"/>
                      </a:lnTo>
                      <a:lnTo>
                        <a:pt x="1019630" y="38639"/>
                      </a:lnTo>
                      <a:lnTo>
                        <a:pt x="1022481" y="397"/>
                      </a:lnTo>
                      <a:lnTo>
                        <a:pt x="997351" y="0"/>
                      </a:lnTo>
                      <a:lnTo>
                        <a:pt x="928243" y="144896"/>
                      </a:lnTo>
                      <a:lnTo>
                        <a:pt x="0" y="1080993"/>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20" name="object 13">
                  <a:extLst>
                    <a:ext uri="{FF2B5EF4-FFF2-40B4-BE49-F238E27FC236}">
                      <a16:creationId xmlns:a16="http://schemas.microsoft.com/office/drawing/2014/main" id="{643962B2-7AC9-6CA8-BBA5-98D0E3CEAA32}"/>
                    </a:ext>
                  </a:extLst>
                </p:cNvPr>
                <p:cNvSpPr>
                  <a:spLocks/>
                </p:cNvSpPr>
                <p:nvPr/>
              </p:nvSpPr>
              <p:spPr>
                <a:xfrm>
                  <a:off x="7333880" y="1575357"/>
                  <a:ext cx="1030059" cy="733144"/>
                </a:xfrm>
                <a:custGeom>
                  <a:avLst/>
                  <a:gdLst/>
                  <a:ahLst/>
                  <a:cxnLst/>
                  <a:rect l="l" t="t" r="r" b="b"/>
                  <a:pathLst>
                    <a:path w="2145665" h="1527175">
                      <a:moveTo>
                        <a:pt x="0" y="1085307"/>
                      </a:moveTo>
                      <a:lnTo>
                        <a:pt x="251301" y="1490530"/>
                      </a:lnTo>
                      <a:lnTo>
                        <a:pt x="615688" y="1526655"/>
                      </a:lnTo>
                      <a:lnTo>
                        <a:pt x="1066459" y="1477965"/>
                      </a:lnTo>
                      <a:lnTo>
                        <a:pt x="958086" y="1165409"/>
                      </a:lnTo>
                      <a:lnTo>
                        <a:pt x="1666441" y="879554"/>
                      </a:lnTo>
                      <a:lnTo>
                        <a:pt x="2145484" y="482184"/>
                      </a:lnTo>
                      <a:lnTo>
                        <a:pt x="2123495" y="0"/>
                      </a:lnTo>
                      <a:lnTo>
                        <a:pt x="0" y="1085307"/>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grpSp>
              <p:nvGrpSpPr>
                <p:cNvPr id="43" name="Group 42">
                  <a:extLst>
                    <a:ext uri="{FF2B5EF4-FFF2-40B4-BE49-F238E27FC236}">
                      <a16:creationId xmlns:a16="http://schemas.microsoft.com/office/drawing/2014/main" id="{70A3D46D-457C-6A5F-60B4-7DD65EA0A92B}"/>
                    </a:ext>
                  </a:extLst>
                </p:cNvPr>
                <p:cNvGrpSpPr>
                  <a:grpSpLocks/>
                </p:cNvGrpSpPr>
                <p:nvPr/>
              </p:nvGrpSpPr>
              <p:grpSpPr>
                <a:xfrm>
                  <a:off x="926947" y="2754271"/>
                  <a:ext cx="7249131" cy="276999"/>
                  <a:chOff x="931607" y="2731032"/>
                  <a:chExt cx="7249131" cy="277000"/>
                </a:xfrm>
              </p:grpSpPr>
              <p:sp>
                <p:nvSpPr>
                  <p:cNvPr id="34" name="TextBox 33">
                    <a:extLst>
                      <a:ext uri="{FF2B5EF4-FFF2-40B4-BE49-F238E27FC236}">
                        <a16:creationId xmlns:a16="http://schemas.microsoft.com/office/drawing/2014/main" id="{30A37E6E-D10B-76C5-B2ED-4B14EF78CFD2}"/>
                      </a:ext>
                    </a:extLst>
                  </p:cNvPr>
                  <p:cNvSpPr txBox="1">
                    <a:spLocks/>
                  </p:cNvSpPr>
                  <p:nvPr/>
                </p:nvSpPr>
                <p:spPr>
                  <a:xfrm>
                    <a:off x="931607" y="2731032"/>
                    <a:ext cx="386452" cy="277000"/>
                  </a:xfrm>
                  <a:prstGeom prst="rect">
                    <a:avLst/>
                  </a:prstGeom>
                  <a:noFill/>
                </p:spPr>
                <p:txBody>
                  <a:bodyPr wrap="none" rtlCol="0">
                    <a:spAutoFit/>
                  </a:bodyPr>
                  <a:lstStyle/>
                  <a:p>
                    <a:pPr algn="l"/>
                    <a:r>
                      <a:rPr lang="en-CH" sz="1200" b="1" dirty="0">
                        <a:solidFill>
                          <a:schemeClr val="bg1"/>
                        </a:solidFill>
                      </a:rPr>
                      <a:t>PA</a:t>
                    </a:r>
                  </a:p>
                </p:txBody>
              </p:sp>
              <p:sp>
                <p:nvSpPr>
                  <p:cNvPr id="35" name="TextBox 34">
                    <a:extLst>
                      <a:ext uri="{FF2B5EF4-FFF2-40B4-BE49-F238E27FC236}">
                        <a16:creationId xmlns:a16="http://schemas.microsoft.com/office/drawing/2014/main" id="{1DD22B32-3711-8A56-4521-DAE78D442833}"/>
                      </a:ext>
                    </a:extLst>
                  </p:cNvPr>
                  <p:cNvSpPr txBox="1">
                    <a:spLocks/>
                  </p:cNvSpPr>
                  <p:nvPr/>
                </p:nvSpPr>
                <p:spPr>
                  <a:xfrm>
                    <a:off x="3179290" y="2731032"/>
                    <a:ext cx="397866" cy="277000"/>
                  </a:xfrm>
                  <a:prstGeom prst="rect">
                    <a:avLst/>
                  </a:prstGeom>
                  <a:noFill/>
                </p:spPr>
                <p:txBody>
                  <a:bodyPr wrap="none" rtlCol="0">
                    <a:spAutoFit/>
                  </a:bodyPr>
                  <a:lstStyle/>
                  <a:p>
                    <a:pPr algn="l"/>
                    <a:r>
                      <a:rPr lang="en-CH" sz="1200" b="1" dirty="0">
                        <a:solidFill>
                          <a:schemeClr val="bg1"/>
                        </a:solidFill>
                      </a:rPr>
                      <a:t>PB</a:t>
                    </a:r>
                  </a:p>
                </p:txBody>
              </p:sp>
              <p:sp>
                <p:nvSpPr>
                  <p:cNvPr id="36" name="TextBox 35">
                    <a:extLst>
                      <a:ext uri="{FF2B5EF4-FFF2-40B4-BE49-F238E27FC236}">
                        <a16:creationId xmlns:a16="http://schemas.microsoft.com/office/drawing/2014/main" id="{DD946F3A-DBDA-DAA5-72F8-8AAEA7EFEF97}"/>
                      </a:ext>
                    </a:extLst>
                  </p:cNvPr>
                  <p:cNvSpPr txBox="1">
                    <a:spLocks/>
                  </p:cNvSpPr>
                  <p:nvPr/>
                </p:nvSpPr>
                <p:spPr>
                  <a:xfrm>
                    <a:off x="5477095" y="2731032"/>
                    <a:ext cx="397866" cy="277000"/>
                  </a:xfrm>
                  <a:prstGeom prst="rect">
                    <a:avLst/>
                  </a:prstGeom>
                  <a:noFill/>
                </p:spPr>
                <p:txBody>
                  <a:bodyPr wrap="none" rtlCol="0">
                    <a:spAutoFit/>
                  </a:bodyPr>
                  <a:lstStyle/>
                  <a:p>
                    <a:pPr algn="l"/>
                    <a:r>
                      <a:rPr lang="en-CH" sz="1200" b="1" dirty="0">
                        <a:solidFill>
                          <a:schemeClr val="bg1"/>
                        </a:solidFill>
                      </a:rPr>
                      <a:t>PD</a:t>
                    </a:r>
                  </a:p>
                </p:txBody>
              </p:sp>
              <p:sp>
                <p:nvSpPr>
                  <p:cNvPr id="37" name="TextBox 36">
                    <a:extLst>
                      <a:ext uri="{FF2B5EF4-FFF2-40B4-BE49-F238E27FC236}">
                        <a16:creationId xmlns:a16="http://schemas.microsoft.com/office/drawing/2014/main" id="{52408006-005C-734C-1630-CC283F1214C0}"/>
                      </a:ext>
                    </a:extLst>
                  </p:cNvPr>
                  <p:cNvSpPr txBox="1">
                    <a:spLocks/>
                  </p:cNvSpPr>
                  <p:nvPr/>
                </p:nvSpPr>
                <p:spPr>
                  <a:xfrm>
                    <a:off x="7798902" y="2731032"/>
                    <a:ext cx="381836" cy="277000"/>
                  </a:xfrm>
                  <a:prstGeom prst="rect">
                    <a:avLst/>
                  </a:prstGeom>
                  <a:noFill/>
                </p:spPr>
                <p:txBody>
                  <a:bodyPr wrap="none" rtlCol="0">
                    <a:spAutoFit/>
                  </a:bodyPr>
                  <a:lstStyle/>
                  <a:p>
                    <a:pPr algn="l"/>
                    <a:r>
                      <a:rPr lang="en-CH" sz="1200" b="1" dirty="0">
                        <a:solidFill>
                          <a:schemeClr val="bg1"/>
                        </a:solidFill>
                      </a:rPr>
                      <a:t>PF</a:t>
                    </a:r>
                  </a:p>
                </p:txBody>
              </p:sp>
            </p:grpSp>
          </p:grpSp>
          <p:grpSp>
            <p:nvGrpSpPr>
              <p:cNvPr id="31" name="Group 30">
                <a:extLst>
                  <a:ext uri="{FF2B5EF4-FFF2-40B4-BE49-F238E27FC236}">
                    <a16:creationId xmlns:a16="http://schemas.microsoft.com/office/drawing/2014/main" id="{93BEE2FB-D5CD-9064-B4AB-4194489ABEF6}"/>
                  </a:ext>
                </a:extLst>
              </p:cNvPr>
              <p:cNvGrpSpPr>
                <a:grpSpLocks/>
              </p:cNvGrpSpPr>
              <p:nvPr/>
            </p:nvGrpSpPr>
            <p:grpSpPr>
              <a:xfrm>
                <a:off x="241154" y="2931267"/>
                <a:ext cx="8628339" cy="1777697"/>
                <a:chOff x="241154" y="2931267"/>
                <a:chExt cx="8628339" cy="1777697"/>
              </a:xfrm>
            </p:grpSpPr>
            <p:grpSp>
              <p:nvGrpSpPr>
                <p:cNvPr id="30" name="Group 29">
                  <a:extLst>
                    <a:ext uri="{FF2B5EF4-FFF2-40B4-BE49-F238E27FC236}">
                      <a16:creationId xmlns:a16="http://schemas.microsoft.com/office/drawing/2014/main" id="{51D7DBE5-15BB-CA3C-ABEF-71CA6A159F02}"/>
                    </a:ext>
                  </a:extLst>
                </p:cNvPr>
                <p:cNvGrpSpPr>
                  <a:grpSpLocks/>
                </p:cNvGrpSpPr>
                <p:nvPr/>
              </p:nvGrpSpPr>
              <p:grpSpPr>
                <a:xfrm>
                  <a:off x="241154" y="2931267"/>
                  <a:ext cx="8628339" cy="1759347"/>
                  <a:chOff x="241154" y="2931267"/>
                  <a:chExt cx="8628339" cy="1759347"/>
                </a:xfrm>
              </p:grpSpPr>
              <p:pic>
                <p:nvPicPr>
                  <p:cNvPr id="13" name="object 6">
                    <a:extLst>
                      <a:ext uri="{FF2B5EF4-FFF2-40B4-BE49-F238E27FC236}">
                        <a16:creationId xmlns:a16="http://schemas.microsoft.com/office/drawing/2014/main" id="{484B8206-5D7B-C40B-15E4-2C684479016D}"/>
                      </a:ext>
                    </a:extLst>
                  </p:cNvPr>
                  <p:cNvPicPr>
                    <a:picLocks/>
                  </p:cNvPicPr>
                  <p:nvPr/>
                </p:nvPicPr>
                <p:blipFill>
                  <a:blip r:embed="rId7" cstate="print"/>
                  <a:stretch>
                    <a:fillRect/>
                  </a:stretch>
                </p:blipFill>
                <p:spPr>
                  <a:xfrm>
                    <a:off x="241154" y="2931267"/>
                    <a:ext cx="1759347" cy="1759347"/>
                  </a:xfrm>
                  <a:prstGeom prst="rect">
                    <a:avLst/>
                  </a:prstGeom>
                </p:spPr>
              </p:pic>
              <p:pic>
                <p:nvPicPr>
                  <p:cNvPr id="14" name="object 7">
                    <a:extLst>
                      <a:ext uri="{FF2B5EF4-FFF2-40B4-BE49-F238E27FC236}">
                        <a16:creationId xmlns:a16="http://schemas.microsoft.com/office/drawing/2014/main" id="{844FB6A2-66F1-D91F-02DD-3B01BB10490D}"/>
                      </a:ext>
                    </a:extLst>
                  </p:cNvPr>
                  <p:cNvPicPr>
                    <a:picLocks/>
                  </p:cNvPicPr>
                  <p:nvPr/>
                </p:nvPicPr>
                <p:blipFill>
                  <a:blip r:embed="rId8" cstate="print"/>
                  <a:stretch>
                    <a:fillRect/>
                  </a:stretch>
                </p:blipFill>
                <p:spPr>
                  <a:xfrm>
                    <a:off x="2490605" y="2931267"/>
                    <a:ext cx="1759347" cy="1759347"/>
                  </a:xfrm>
                  <a:prstGeom prst="rect">
                    <a:avLst/>
                  </a:prstGeom>
                </p:spPr>
              </p:pic>
              <p:pic>
                <p:nvPicPr>
                  <p:cNvPr id="15" name="object 8">
                    <a:extLst>
                      <a:ext uri="{FF2B5EF4-FFF2-40B4-BE49-F238E27FC236}">
                        <a16:creationId xmlns:a16="http://schemas.microsoft.com/office/drawing/2014/main" id="{E54D3799-EE23-1ADC-8243-AC0984E9D50E}"/>
                      </a:ext>
                    </a:extLst>
                  </p:cNvPr>
                  <p:cNvPicPr>
                    <a:picLocks/>
                  </p:cNvPicPr>
                  <p:nvPr/>
                </p:nvPicPr>
                <p:blipFill>
                  <a:blip r:embed="rId9" cstate="print"/>
                  <a:stretch>
                    <a:fillRect/>
                  </a:stretch>
                </p:blipFill>
                <p:spPr>
                  <a:xfrm>
                    <a:off x="4800379" y="2931267"/>
                    <a:ext cx="1759347" cy="1759347"/>
                  </a:xfrm>
                  <a:prstGeom prst="rect">
                    <a:avLst/>
                  </a:prstGeom>
                </p:spPr>
              </p:pic>
              <p:pic>
                <p:nvPicPr>
                  <p:cNvPr id="16" name="object 9">
                    <a:extLst>
                      <a:ext uri="{FF2B5EF4-FFF2-40B4-BE49-F238E27FC236}">
                        <a16:creationId xmlns:a16="http://schemas.microsoft.com/office/drawing/2014/main" id="{1DC2CAFD-7A57-DCA3-8753-5096FCD3F5D0}"/>
                      </a:ext>
                    </a:extLst>
                  </p:cNvPr>
                  <p:cNvPicPr>
                    <a:picLocks/>
                  </p:cNvPicPr>
                  <p:nvPr/>
                </p:nvPicPr>
                <p:blipFill>
                  <a:blip r:embed="rId10" cstate="print"/>
                  <a:stretch>
                    <a:fillRect/>
                  </a:stretch>
                </p:blipFill>
                <p:spPr>
                  <a:xfrm>
                    <a:off x="7110150" y="2931267"/>
                    <a:ext cx="1759343" cy="1759347"/>
                  </a:xfrm>
                  <a:prstGeom prst="rect">
                    <a:avLst/>
                  </a:prstGeom>
                </p:spPr>
              </p:pic>
            </p:grpSp>
            <p:grpSp>
              <p:nvGrpSpPr>
                <p:cNvPr id="25" name="Group 24">
                  <a:extLst>
                    <a:ext uri="{FF2B5EF4-FFF2-40B4-BE49-F238E27FC236}">
                      <a16:creationId xmlns:a16="http://schemas.microsoft.com/office/drawing/2014/main" id="{315EEFF9-B4F7-FF20-669C-F825F866953F}"/>
                    </a:ext>
                  </a:extLst>
                </p:cNvPr>
                <p:cNvGrpSpPr>
                  <a:grpSpLocks/>
                </p:cNvGrpSpPr>
                <p:nvPr/>
              </p:nvGrpSpPr>
              <p:grpSpPr>
                <a:xfrm>
                  <a:off x="934696" y="4431965"/>
                  <a:ext cx="7249131" cy="276999"/>
                  <a:chOff x="934696" y="4630747"/>
                  <a:chExt cx="7249131" cy="276999"/>
                </a:xfrm>
              </p:grpSpPr>
              <p:sp>
                <p:nvSpPr>
                  <p:cNvPr id="38" name="TextBox 37">
                    <a:extLst>
                      <a:ext uri="{FF2B5EF4-FFF2-40B4-BE49-F238E27FC236}">
                        <a16:creationId xmlns:a16="http://schemas.microsoft.com/office/drawing/2014/main" id="{3AD14400-B17F-50F3-5B59-AE6388C4265C}"/>
                      </a:ext>
                    </a:extLst>
                  </p:cNvPr>
                  <p:cNvSpPr txBox="1">
                    <a:spLocks/>
                  </p:cNvSpPr>
                  <p:nvPr/>
                </p:nvSpPr>
                <p:spPr>
                  <a:xfrm>
                    <a:off x="934696" y="4630747"/>
                    <a:ext cx="407484" cy="276999"/>
                  </a:xfrm>
                  <a:prstGeom prst="rect">
                    <a:avLst/>
                  </a:prstGeom>
                  <a:noFill/>
                </p:spPr>
                <p:txBody>
                  <a:bodyPr wrap="none" rtlCol="0">
                    <a:spAutoFit/>
                  </a:bodyPr>
                  <a:lstStyle/>
                  <a:p>
                    <a:pPr algn="l"/>
                    <a:r>
                      <a:rPr lang="en-CH" sz="1200" b="1" dirty="0">
                        <a:solidFill>
                          <a:schemeClr val="bg1"/>
                        </a:solidFill>
                      </a:rPr>
                      <a:t>PG</a:t>
                    </a:r>
                  </a:p>
                </p:txBody>
              </p:sp>
              <p:sp>
                <p:nvSpPr>
                  <p:cNvPr id="39" name="TextBox 38">
                    <a:extLst>
                      <a:ext uri="{FF2B5EF4-FFF2-40B4-BE49-F238E27FC236}">
                        <a16:creationId xmlns:a16="http://schemas.microsoft.com/office/drawing/2014/main" id="{DE006E61-2D55-2FCA-872A-C14A8ACC6880}"/>
                      </a:ext>
                    </a:extLst>
                  </p:cNvPr>
                  <p:cNvSpPr txBox="1">
                    <a:spLocks/>
                  </p:cNvSpPr>
                  <p:nvPr/>
                </p:nvSpPr>
                <p:spPr>
                  <a:xfrm>
                    <a:off x="3182379" y="4630747"/>
                    <a:ext cx="397866" cy="276999"/>
                  </a:xfrm>
                  <a:prstGeom prst="rect">
                    <a:avLst/>
                  </a:prstGeom>
                  <a:noFill/>
                </p:spPr>
                <p:txBody>
                  <a:bodyPr wrap="none" rtlCol="0">
                    <a:spAutoFit/>
                  </a:bodyPr>
                  <a:lstStyle/>
                  <a:p>
                    <a:pPr algn="l"/>
                    <a:r>
                      <a:rPr lang="en-CH" sz="1200" b="1" dirty="0">
                        <a:solidFill>
                          <a:schemeClr val="bg1"/>
                        </a:solidFill>
                      </a:rPr>
                      <a:t>PH</a:t>
                    </a:r>
                  </a:p>
                </p:txBody>
              </p:sp>
              <p:sp>
                <p:nvSpPr>
                  <p:cNvPr id="40" name="TextBox 39">
                    <a:extLst>
                      <a:ext uri="{FF2B5EF4-FFF2-40B4-BE49-F238E27FC236}">
                        <a16:creationId xmlns:a16="http://schemas.microsoft.com/office/drawing/2014/main" id="{417BB089-8114-CF13-CEA9-E405DC3643B5}"/>
                      </a:ext>
                    </a:extLst>
                  </p:cNvPr>
                  <p:cNvSpPr txBox="1">
                    <a:spLocks/>
                  </p:cNvSpPr>
                  <p:nvPr/>
                </p:nvSpPr>
                <p:spPr>
                  <a:xfrm>
                    <a:off x="5480184" y="4630747"/>
                    <a:ext cx="372218" cy="276999"/>
                  </a:xfrm>
                  <a:prstGeom prst="rect">
                    <a:avLst/>
                  </a:prstGeom>
                  <a:noFill/>
                </p:spPr>
                <p:txBody>
                  <a:bodyPr wrap="none" rtlCol="0">
                    <a:spAutoFit/>
                  </a:bodyPr>
                  <a:lstStyle/>
                  <a:p>
                    <a:pPr algn="l"/>
                    <a:r>
                      <a:rPr lang="en-CH" sz="1200" b="1" dirty="0">
                        <a:solidFill>
                          <a:schemeClr val="bg1"/>
                        </a:solidFill>
                      </a:rPr>
                      <a:t>PJ</a:t>
                    </a:r>
                  </a:p>
                </p:txBody>
              </p:sp>
              <p:sp>
                <p:nvSpPr>
                  <p:cNvPr id="41" name="TextBox 40">
                    <a:extLst>
                      <a:ext uri="{FF2B5EF4-FFF2-40B4-BE49-F238E27FC236}">
                        <a16:creationId xmlns:a16="http://schemas.microsoft.com/office/drawing/2014/main" id="{83B8FF3C-E9AF-BABA-EA64-A2EC22FF501C}"/>
                      </a:ext>
                    </a:extLst>
                  </p:cNvPr>
                  <p:cNvSpPr txBox="1">
                    <a:spLocks/>
                  </p:cNvSpPr>
                  <p:nvPr/>
                </p:nvSpPr>
                <p:spPr>
                  <a:xfrm>
                    <a:off x="7801991" y="4630747"/>
                    <a:ext cx="381836" cy="276999"/>
                  </a:xfrm>
                  <a:prstGeom prst="rect">
                    <a:avLst/>
                  </a:prstGeom>
                  <a:noFill/>
                </p:spPr>
                <p:txBody>
                  <a:bodyPr wrap="none" rtlCol="0">
                    <a:spAutoFit/>
                  </a:bodyPr>
                  <a:lstStyle/>
                  <a:p>
                    <a:pPr algn="l"/>
                    <a:r>
                      <a:rPr lang="en-CH" sz="1200" b="1" dirty="0">
                        <a:solidFill>
                          <a:schemeClr val="bg1"/>
                        </a:solidFill>
                      </a:rPr>
                      <a:t>PL</a:t>
                    </a:r>
                  </a:p>
                </p:txBody>
              </p:sp>
            </p:grpSp>
          </p:grpSp>
        </p:grpSp>
        <p:grpSp>
          <p:nvGrpSpPr>
            <p:cNvPr id="33" name="Group 32">
              <a:extLst>
                <a:ext uri="{FF2B5EF4-FFF2-40B4-BE49-F238E27FC236}">
                  <a16:creationId xmlns:a16="http://schemas.microsoft.com/office/drawing/2014/main" id="{F4AABF6E-5F6A-9C76-3E90-FBEB7E3C1F95}"/>
                </a:ext>
              </a:extLst>
            </p:cNvPr>
            <p:cNvGrpSpPr>
              <a:grpSpLocks/>
            </p:cNvGrpSpPr>
            <p:nvPr/>
          </p:nvGrpSpPr>
          <p:grpSpPr>
            <a:xfrm>
              <a:off x="459062" y="3029287"/>
              <a:ext cx="7862432" cy="1435955"/>
              <a:chOff x="459062" y="3029287"/>
              <a:chExt cx="7862432" cy="1435955"/>
            </a:xfrm>
          </p:grpSpPr>
          <p:sp>
            <p:nvSpPr>
              <p:cNvPr id="21" name="object 14">
                <a:extLst>
                  <a:ext uri="{FF2B5EF4-FFF2-40B4-BE49-F238E27FC236}">
                    <a16:creationId xmlns:a16="http://schemas.microsoft.com/office/drawing/2014/main" id="{02CE8818-13D3-C23E-9699-F3F061DCA469}"/>
                  </a:ext>
                </a:extLst>
              </p:cNvPr>
              <p:cNvSpPr>
                <a:spLocks/>
              </p:cNvSpPr>
              <p:nvPr/>
            </p:nvSpPr>
            <p:spPr>
              <a:xfrm>
                <a:off x="459062" y="3029287"/>
                <a:ext cx="1043777" cy="1315086"/>
              </a:xfrm>
              <a:custGeom>
                <a:avLst/>
                <a:gdLst/>
                <a:ahLst/>
                <a:cxnLst/>
                <a:rect l="l" t="t" r="r" b="b"/>
                <a:pathLst>
                  <a:path w="2174240" h="2739390">
                    <a:moveTo>
                      <a:pt x="766468" y="2739183"/>
                    </a:moveTo>
                    <a:lnTo>
                      <a:pt x="285855" y="2343384"/>
                    </a:lnTo>
                    <a:lnTo>
                      <a:pt x="395799" y="1919313"/>
                    </a:lnTo>
                    <a:lnTo>
                      <a:pt x="396290" y="1791846"/>
                    </a:lnTo>
                    <a:lnTo>
                      <a:pt x="387946" y="1712383"/>
                    </a:lnTo>
                    <a:lnTo>
                      <a:pt x="363110" y="1647647"/>
                    </a:lnTo>
                    <a:lnTo>
                      <a:pt x="314126" y="1564360"/>
                    </a:lnTo>
                    <a:lnTo>
                      <a:pt x="258761" y="1494412"/>
                    </a:lnTo>
                    <a:lnTo>
                      <a:pt x="224600" y="1452443"/>
                    </a:lnTo>
                    <a:lnTo>
                      <a:pt x="197507" y="1421668"/>
                    </a:lnTo>
                    <a:lnTo>
                      <a:pt x="163345" y="1385298"/>
                    </a:lnTo>
                    <a:lnTo>
                      <a:pt x="116840" y="1312877"/>
                    </a:lnTo>
                    <a:lnTo>
                      <a:pt x="91685" y="1265341"/>
                    </a:lnTo>
                    <a:lnTo>
                      <a:pt x="79194" y="1221633"/>
                    </a:lnTo>
                    <a:lnTo>
                      <a:pt x="70678" y="1160697"/>
                    </a:lnTo>
                    <a:lnTo>
                      <a:pt x="54334" y="1053820"/>
                    </a:lnTo>
                    <a:lnTo>
                      <a:pt x="30627" y="918231"/>
                    </a:lnTo>
                    <a:lnTo>
                      <a:pt x="9276" y="801783"/>
                    </a:lnTo>
                    <a:lnTo>
                      <a:pt x="0" y="752333"/>
                    </a:lnTo>
                    <a:lnTo>
                      <a:pt x="98949" y="623541"/>
                    </a:lnTo>
                    <a:lnTo>
                      <a:pt x="106803" y="571710"/>
                    </a:lnTo>
                    <a:lnTo>
                      <a:pt x="144498" y="453912"/>
                    </a:lnTo>
                    <a:lnTo>
                      <a:pt x="183764" y="411505"/>
                    </a:lnTo>
                    <a:lnTo>
                      <a:pt x="636106" y="945520"/>
                    </a:lnTo>
                    <a:lnTo>
                      <a:pt x="1361738" y="0"/>
                    </a:lnTo>
                    <a:lnTo>
                      <a:pt x="1647593" y="139786"/>
                    </a:lnTo>
                    <a:lnTo>
                      <a:pt x="2033969" y="464917"/>
                    </a:lnTo>
                    <a:lnTo>
                      <a:pt x="2103077" y="582715"/>
                    </a:lnTo>
                    <a:lnTo>
                      <a:pt x="2173755" y="614127"/>
                    </a:lnTo>
                    <a:lnTo>
                      <a:pt x="1957008" y="936107"/>
                    </a:lnTo>
                    <a:lnTo>
                      <a:pt x="1591365" y="1317457"/>
                    </a:lnTo>
                    <a:lnTo>
                      <a:pt x="1502153" y="1292316"/>
                    </a:lnTo>
                    <a:lnTo>
                      <a:pt x="1353100" y="1828216"/>
                    </a:lnTo>
                    <a:lnTo>
                      <a:pt x="1364094" y="1894193"/>
                    </a:lnTo>
                    <a:lnTo>
                      <a:pt x="1156771" y="1855702"/>
                    </a:lnTo>
                    <a:lnTo>
                      <a:pt x="1122688" y="2514897"/>
                    </a:lnTo>
                    <a:lnTo>
                      <a:pt x="841859" y="2454584"/>
                    </a:lnTo>
                    <a:lnTo>
                      <a:pt x="766468" y="2739183"/>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22" name="object 15">
                <a:extLst>
                  <a:ext uri="{FF2B5EF4-FFF2-40B4-BE49-F238E27FC236}">
                    <a16:creationId xmlns:a16="http://schemas.microsoft.com/office/drawing/2014/main" id="{42A5257B-B395-0CF9-FAD1-19BC9E61242D}"/>
                  </a:ext>
                </a:extLst>
              </p:cNvPr>
              <p:cNvSpPr>
                <a:spLocks/>
              </p:cNvSpPr>
              <p:nvPr/>
            </p:nvSpPr>
            <p:spPr>
              <a:xfrm>
                <a:off x="2529814" y="3567755"/>
                <a:ext cx="1589443" cy="748386"/>
              </a:xfrm>
              <a:custGeom>
                <a:avLst/>
                <a:gdLst/>
                <a:ahLst/>
                <a:cxnLst/>
                <a:rect l="l" t="t" r="r" b="b"/>
                <a:pathLst>
                  <a:path w="3310890" h="1558925">
                    <a:moveTo>
                      <a:pt x="0" y="1554926"/>
                    </a:moveTo>
                    <a:lnTo>
                      <a:pt x="122509" y="643959"/>
                    </a:lnTo>
                    <a:lnTo>
                      <a:pt x="210464" y="342397"/>
                    </a:lnTo>
                    <a:lnTo>
                      <a:pt x="464907" y="282713"/>
                    </a:lnTo>
                    <a:lnTo>
                      <a:pt x="860706" y="0"/>
                    </a:lnTo>
                    <a:lnTo>
                      <a:pt x="1592621" y="78531"/>
                    </a:lnTo>
                    <a:lnTo>
                      <a:pt x="2381079" y="599981"/>
                    </a:lnTo>
                    <a:lnTo>
                      <a:pt x="2723477" y="713067"/>
                    </a:lnTo>
                    <a:lnTo>
                      <a:pt x="3310893" y="760186"/>
                    </a:lnTo>
                    <a:lnTo>
                      <a:pt x="3252780" y="1325614"/>
                    </a:lnTo>
                    <a:lnTo>
                      <a:pt x="1834499" y="1555345"/>
                    </a:lnTo>
                    <a:lnTo>
                      <a:pt x="1105725" y="1328744"/>
                    </a:lnTo>
                    <a:lnTo>
                      <a:pt x="1061747" y="1203094"/>
                    </a:lnTo>
                    <a:lnTo>
                      <a:pt x="929814" y="1218800"/>
                    </a:lnTo>
                    <a:lnTo>
                      <a:pt x="687937" y="1253364"/>
                    </a:lnTo>
                    <a:lnTo>
                      <a:pt x="468048" y="1558570"/>
                    </a:lnTo>
                    <a:lnTo>
                      <a:pt x="0" y="1554926"/>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23" name="object 16">
                <a:extLst>
                  <a:ext uri="{FF2B5EF4-FFF2-40B4-BE49-F238E27FC236}">
                    <a16:creationId xmlns:a16="http://schemas.microsoft.com/office/drawing/2014/main" id="{2C2D8E54-4224-8297-23D7-D05B1B52F743}"/>
                  </a:ext>
                </a:extLst>
              </p:cNvPr>
              <p:cNvSpPr>
                <a:spLocks/>
              </p:cNvSpPr>
              <p:nvPr/>
            </p:nvSpPr>
            <p:spPr>
              <a:xfrm>
                <a:off x="5381719" y="3537610"/>
                <a:ext cx="536216" cy="927632"/>
              </a:xfrm>
              <a:custGeom>
                <a:avLst/>
                <a:gdLst/>
                <a:ahLst/>
                <a:cxnLst/>
                <a:rect l="l" t="t" r="r" b="b"/>
                <a:pathLst>
                  <a:path w="1116965" h="1932304">
                    <a:moveTo>
                      <a:pt x="398940" y="1931878"/>
                    </a:moveTo>
                    <a:lnTo>
                      <a:pt x="315991" y="1781882"/>
                    </a:lnTo>
                    <a:lnTo>
                      <a:pt x="271326" y="1697854"/>
                    </a:lnTo>
                    <a:lnTo>
                      <a:pt x="249632" y="1649164"/>
                    </a:lnTo>
                    <a:lnTo>
                      <a:pt x="235594" y="1605186"/>
                    </a:lnTo>
                    <a:lnTo>
                      <a:pt x="219595" y="1542998"/>
                    </a:lnTo>
                    <a:lnTo>
                      <a:pt x="208789" y="1496646"/>
                    </a:lnTo>
                    <a:lnTo>
                      <a:pt x="196856" y="1442888"/>
                    </a:lnTo>
                    <a:lnTo>
                      <a:pt x="184357" y="1383799"/>
                    </a:lnTo>
                    <a:lnTo>
                      <a:pt x="171851" y="1321453"/>
                    </a:lnTo>
                    <a:lnTo>
                      <a:pt x="159897" y="1257924"/>
                    </a:lnTo>
                    <a:lnTo>
                      <a:pt x="149055" y="1195288"/>
                    </a:lnTo>
                    <a:lnTo>
                      <a:pt x="139884" y="1135618"/>
                    </a:lnTo>
                    <a:lnTo>
                      <a:pt x="132943" y="1080989"/>
                    </a:lnTo>
                    <a:lnTo>
                      <a:pt x="128791" y="1033476"/>
                    </a:lnTo>
                    <a:lnTo>
                      <a:pt x="126776" y="1000759"/>
                    </a:lnTo>
                    <a:lnTo>
                      <a:pt x="124224" y="962577"/>
                    </a:lnTo>
                    <a:lnTo>
                      <a:pt x="121078" y="919645"/>
                    </a:lnTo>
                    <a:lnTo>
                      <a:pt x="117282" y="872682"/>
                    </a:lnTo>
                    <a:lnTo>
                      <a:pt x="112776" y="822407"/>
                    </a:lnTo>
                    <a:lnTo>
                      <a:pt x="107505" y="769536"/>
                    </a:lnTo>
                    <a:lnTo>
                      <a:pt x="101410" y="714788"/>
                    </a:lnTo>
                    <a:lnTo>
                      <a:pt x="94434" y="658880"/>
                    </a:lnTo>
                    <a:lnTo>
                      <a:pt x="86519" y="602530"/>
                    </a:lnTo>
                    <a:lnTo>
                      <a:pt x="77608" y="546457"/>
                    </a:lnTo>
                    <a:lnTo>
                      <a:pt x="67643" y="491377"/>
                    </a:lnTo>
                    <a:lnTo>
                      <a:pt x="56567" y="438010"/>
                    </a:lnTo>
                    <a:lnTo>
                      <a:pt x="44322" y="387072"/>
                    </a:lnTo>
                    <a:lnTo>
                      <a:pt x="30851" y="339281"/>
                    </a:lnTo>
                    <a:lnTo>
                      <a:pt x="16096" y="295355"/>
                    </a:lnTo>
                    <a:lnTo>
                      <a:pt x="0" y="256013"/>
                    </a:lnTo>
                    <a:lnTo>
                      <a:pt x="139639" y="212820"/>
                    </a:lnTo>
                    <a:lnTo>
                      <a:pt x="215962" y="187297"/>
                    </a:lnTo>
                    <a:lnTo>
                      <a:pt x="255767" y="169432"/>
                    </a:lnTo>
                    <a:lnTo>
                      <a:pt x="318028" y="119785"/>
                    </a:lnTo>
                    <a:lnTo>
                      <a:pt x="345342" y="84617"/>
                    </a:lnTo>
                    <a:lnTo>
                      <a:pt x="366472" y="49155"/>
                    </a:lnTo>
                    <a:lnTo>
                      <a:pt x="380093" y="18847"/>
                    </a:lnTo>
                    <a:lnTo>
                      <a:pt x="1090019" y="0"/>
                    </a:lnTo>
                    <a:lnTo>
                      <a:pt x="1090102" y="808875"/>
                    </a:lnTo>
                    <a:lnTo>
                      <a:pt x="1080115" y="977964"/>
                    </a:lnTo>
                    <a:lnTo>
                      <a:pt x="1075304" y="1071956"/>
                    </a:lnTo>
                    <a:lnTo>
                      <a:pt x="1074338" y="1124720"/>
                    </a:lnTo>
                    <a:lnTo>
                      <a:pt x="1075883" y="1170121"/>
                    </a:lnTo>
                    <a:lnTo>
                      <a:pt x="1083589" y="1239695"/>
                    </a:lnTo>
                    <a:lnTo>
                      <a:pt x="1097479" y="1323847"/>
                    </a:lnTo>
                    <a:lnTo>
                      <a:pt x="1110780" y="1394746"/>
                    </a:lnTo>
                    <a:lnTo>
                      <a:pt x="1116719" y="1424563"/>
                    </a:lnTo>
                    <a:lnTo>
                      <a:pt x="398940" y="1931878"/>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sp>
            <p:nvSpPr>
              <p:cNvPr id="24" name="object 17">
                <a:extLst>
                  <a:ext uri="{FF2B5EF4-FFF2-40B4-BE49-F238E27FC236}">
                    <a16:creationId xmlns:a16="http://schemas.microsoft.com/office/drawing/2014/main" id="{6096CBB1-0841-C060-CD90-BA5D4D345967}"/>
                  </a:ext>
                </a:extLst>
              </p:cNvPr>
              <p:cNvSpPr>
                <a:spLocks/>
              </p:cNvSpPr>
              <p:nvPr/>
            </p:nvSpPr>
            <p:spPr>
              <a:xfrm>
                <a:off x="7416420" y="3334337"/>
                <a:ext cx="905074" cy="683150"/>
              </a:xfrm>
              <a:custGeom>
                <a:avLst/>
                <a:gdLst/>
                <a:ahLst/>
                <a:cxnLst/>
                <a:rect l="l" t="t" r="r" b="b"/>
                <a:pathLst>
                  <a:path w="1885315" h="1423034">
                    <a:moveTo>
                      <a:pt x="1884759" y="518308"/>
                    </a:moveTo>
                    <a:lnTo>
                      <a:pt x="750762" y="0"/>
                    </a:lnTo>
                    <a:lnTo>
                      <a:pt x="461766" y="194758"/>
                    </a:lnTo>
                    <a:lnTo>
                      <a:pt x="336115" y="383234"/>
                    </a:lnTo>
                    <a:lnTo>
                      <a:pt x="314126" y="373800"/>
                    </a:lnTo>
                    <a:lnTo>
                      <a:pt x="106803" y="775892"/>
                    </a:lnTo>
                    <a:lnTo>
                      <a:pt x="104007" y="777327"/>
                    </a:lnTo>
                    <a:lnTo>
                      <a:pt x="0" y="1005204"/>
                    </a:lnTo>
                    <a:lnTo>
                      <a:pt x="188475" y="1083736"/>
                    </a:lnTo>
                    <a:lnTo>
                      <a:pt x="302199" y="1107192"/>
                    </a:lnTo>
                    <a:lnTo>
                      <a:pt x="367920" y="1118282"/>
                    </a:lnTo>
                    <a:lnTo>
                      <a:pt x="410671" y="1119953"/>
                    </a:lnTo>
                    <a:lnTo>
                      <a:pt x="455483" y="1115149"/>
                    </a:lnTo>
                    <a:lnTo>
                      <a:pt x="546580" y="1165409"/>
                    </a:lnTo>
                    <a:lnTo>
                      <a:pt x="524591" y="1228234"/>
                    </a:lnTo>
                    <a:lnTo>
                      <a:pt x="1196822" y="1422982"/>
                    </a:lnTo>
                    <a:lnTo>
                      <a:pt x="1289047" y="1333217"/>
                    </a:lnTo>
                    <a:lnTo>
                      <a:pt x="1345639" y="1270247"/>
                    </a:lnTo>
                    <a:lnTo>
                      <a:pt x="1389862" y="1204331"/>
                    </a:lnTo>
                    <a:lnTo>
                      <a:pt x="1444982" y="1105725"/>
                    </a:lnTo>
                    <a:lnTo>
                      <a:pt x="1476368" y="1051760"/>
                    </a:lnTo>
                    <a:lnTo>
                      <a:pt x="1509229" y="1000950"/>
                    </a:lnTo>
                    <a:lnTo>
                      <a:pt x="1542710" y="953425"/>
                    </a:lnTo>
                    <a:lnTo>
                      <a:pt x="1575958" y="909313"/>
                    </a:lnTo>
                    <a:lnTo>
                      <a:pt x="1608121" y="868743"/>
                    </a:lnTo>
                    <a:lnTo>
                      <a:pt x="1638344" y="831846"/>
                    </a:lnTo>
                    <a:lnTo>
                      <a:pt x="1665775" y="798750"/>
                    </a:lnTo>
                    <a:lnTo>
                      <a:pt x="1689561" y="769585"/>
                    </a:lnTo>
                    <a:lnTo>
                      <a:pt x="1708848" y="744479"/>
                    </a:lnTo>
                    <a:lnTo>
                      <a:pt x="1757538" y="679985"/>
                    </a:lnTo>
                    <a:lnTo>
                      <a:pt x="1815651" y="605478"/>
                    </a:lnTo>
                    <a:lnTo>
                      <a:pt x="1864341" y="543929"/>
                    </a:lnTo>
                    <a:lnTo>
                      <a:pt x="1884759" y="518308"/>
                    </a:lnTo>
                    <a:close/>
                  </a:path>
                </a:pathLst>
              </a:custGeom>
              <a:ln w="12565">
                <a:solidFill>
                  <a:srgbClr val="FFFFFF"/>
                </a:solidFill>
              </a:ln>
            </p:spPr>
            <p:txBody>
              <a:bodyPr wrap="square" lIns="0" tIns="0" rIns="0" bIns="0" rtlCol="0"/>
              <a:lstStyle/>
              <a:p>
                <a:pPr defTabSz="914378">
                  <a:defRPr/>
                </a:pPr>
                <a:endParaRPr sz="1200" b="1" kern="0">
                  <a:solidFill>
                    <a:sysClr val="windowText" lastClr="000000"/>
                  </a:solidFill>
                </a:endParaRPr>
              </a:p>
            </p:txBody>
          </p:sp>
        </p:grpSp>
      </p:grpSp>
    </p:spTree>
    <p:extLst>
      <p:ext uri="{BB962C8B-B14F-4D97-AF65-F5344CB8AC3E}">
        <p14:creationId xmlns:p14="http://schemas.microsoft.com/office/powerpoint/2010/main" val="1081016916"/>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50CBC-CC23-C402-A65B-9B0243FEFE7A}"/>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25716403-7D14-774D-47A0-BBA5941E95EB}"/>
              </a:ext>
            </a:extLst>
          </p:cNvPr>
          <p:cNvPicPr>
            <a:picLocks noChangeAspect="1"/>
          </p:cNvPicPr>
          <p:nvPr/>
        </p:nvPicPr>
        <p:blipFill>
          <a:blip r:embed="rId3"/>
          <a:srcRect b="4099"/>
          <a:stretch/>
        </p:blipFill>
        <p:spPr>
          <a:xfrm>
            <a:off x="25852" y="543770"/>
            <a:ext cx="6515723" cy="4565526"/>
          </a:xfrm>
          <a:prstGeom prst="rect">
            <a:avLst/>
          </a:prstGeom>
        </p:spPr>
      </p:pic>
      <p:sp>
        <p:nvSpPr>
          <p:cNvPr id="2" name="Slide Number Placeholder 1">
            <a:extLst>
              <a:ext uri="{FF2B5EF4-FFF2-40B4-BE49-F238E27FC236}">
                <a16:creationId xmlns:a16="http://schemas.microsoft.com/office/drawing/2014/main" id="{B578921E-3F35-5D21-1BAC-08A4EB740E06}"/>
              </a:ext>
            </a:extLst>
          </p:cNvPr>
          <p:cNvSpPr>
            <a:spLocks noGrp="1"/>
          </p:cNvSpPr>
          <p:nvPr>
            <p:ph type="sldNum" sz="quarter" idx="10"/>
          </p:nvPr>
        </p:nvSpPr>
        <p:spPr>
          <a:xfrm>
            <a:off x="8698530" y="4946482"/>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GB" sz="800" b="0" i="0" u="none" strike="noStrike" kern="1200" cap="none" spc="0" normalizeH="0" baseline="0" noProof="0" smtClean="0">
                <a:ln>
                  <a:noFill/>
                </a:ln>
                <a:solidFill>
                  <a:srgbClr val="0F124A"/>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9</a:t>
            </a:fld>
            <a:endParaRPr kumimoji="0" lang="en-GB" sz="800" b="0" i="0" u="none" strike="noStrike" kern="1200" cap="none" spc="0" normalizeH="0" baseline="0" noProof="0">
              <a:ln>
                <a:noFill/>
              </a:ln>
              <a:solidFill>
                <a:srgbClr val="0F124A"/>
              </a:solidFill>
              <a:effectLst/>
              <a:uLnTx/>
              <a:uFillTx/>
              <a:latin typeface="Arial"/>
              <a:ea typeface="+mn-ea"/>
              <a:cs typeface="+mn-cs"/>
            </a:endParaRPr>
          </a:p>
        </p:txBody>
      </p:sp>
      <p:sp>
        <p:nvSpPr>
          <p:cNvPr id="11" name="Title 5">
            <a:extLst>
              <a:ext uri="{FF2B5EF4-FFF2-40B4-BE49-F238E27FC236}">
                <a16:creationId xmlns:a16="http://schemas.microsoft.com/office/drawing/2014/main" id="{D0658297-740B-5092-093D-DD649FDEF06C}"/>
              </a:ext>
            </a:extLst>
          </p:cNvPr>
          <p:cNvSpPr>
            <a:spLocks noGrp="1"/>
          </p:cNvSpPr>
          <p:nvPr>
            <p:ph type="title"/>
          </p:nvPr>
        </p:nvSpPr>
        <p:spPr>
          <a:xfrm>
            <a:off x="48271" y="305333"/>
            <a:ext cx="8263350" cy="491389"/>
          </a:xfrm>
        </p:spPr>
        <p:txBody>
          <a:bodyPr/>
          <a:lstStyle/>
          <a:p>
            <a:r>
              <a:rPr lang="en-CH" dirty="0"/>
              <a:t>Environmental initial state analysis</a:t>
            </a:r>
          </a:p>
        </p:txBody>
      </p:sp>
      <p:sp>
        <p:nvSpPr>
          <p:cNvPr id="3" name="TextBox 2">
            <a:extLst>
              <a:ext uri="{FF2B5EF4-FFF2-40B4-BE49-F238E27FC236}">
                <a16:creationId xmlns:a16="http://schemas.microsoft.com/office/drawing/2014/main" id="{F13366BB-7E8C-E09B-6BD8-C836F6142453}"/>
              </a:ext>
            </a:extLst>
          </p:cNvPr>
          <p:cNvSpPr txBox="1"/>
          <p:nvPr/>
        </p:nvSpPr>
        <p:spPr>
          <a:xfrm>
            <a:off x="3233898" y="3579157"/>
            <a:ext cx="5741888" cy="1451679"/>
          </a:xfrm>
          <a:prstGeom prst="rect">
            <a:avLst/>
          </a:prstGeom>
          <a:noFill/>
        </p:spPr>
        <p:txBody>
          <a:bodyPr wrap="square" rtlCol="0">
            <a:spAutoFit/>
          </a:bodyPr>
          <a:lstStyle/>
          <a:p>
            <a:pPr marL="285750" lvl="1" indent="-285750" algn="just" defTabSz="914378">
              <a:spcBef>
                <a:spcPts val="450"/>
              </a:spcBef>
              <a:buFont typeface="Arial" panose="020B0604020202020204" pitchFamily="34" charset="0"/>
              <a:buChar char="•"/>
              <a:defRPr/>
            </a:pPr>
            <a:r>
              <a:rPr lang="en-GB" sz="1600" dirty="0">
                <a:solidFill>
                  <a:srgbClr val="0C377B"/>
                </a:solidFill>
                <a:latin typeface="Arial"/>
              </a:rPr>
              <a:t>The environmental </a:t>
            </a:r>
            <a:r>
              <a:rPr lang="en-GB" sz="1600" b="1" dirty="0">
                <a:solidFill>
                  <a:srgbClr val="0C377B"/>
                </a:solidFill>
                <a:latin typeface="Arial"/>
              </a:rPr>
              <a:t>initial state analysis </a:t>
            </a:r>
            <a:r>
              <a:rPr lang="en-GB" sz="1600" dirty="0">
                <a:solidFill>
                  <a:srgbClr val="0C377B"/>
                </a:solidFill>
                <a:latin typeface="Arial"/>
              </a:rPr>
              <a:t>at the eight surface site locations (~600 ha covered) </a:t>
            </a:r>
            <a:r>
              <a:rPr lang="en-GB" sz="1600" b="1" dirty="0">
                <a:solidFill>
                  <a:srgbClr val="0C377B"/>
                </a:solidFill>
                <a:latin typeface="Arial"/>
              </a:rPr>
              <a:t>did not reveal principal showstoppers for the project</a:t>
            </a:r>
            <a:r>
              <a:rPr lang="en-GB" sz="1600" dirty="0">
                <a:solidFill>
                  <a:srgbClr val="0C377B"/>
                </a:solidFill>
                <a:latin typeface="Arial"/>
              </a:rPr>
              <a:t>. </a:t>
            </a:r>
          </a:p>
          <a:p>
            <a:pPr marL="285750" lvl="1" indent="-285750" algn="just" defTabSz="914378">
              <a:spcBef>
                <a:spcPts val="450"/>
              </a:spcBef>
              <a:buFont typeface="Arial" panose="020B0604020202020204" pitchFamily="34" charset="0"/>
              <a:buChar char="•"/>
              <a:defRPr/>
            </a:pPr>
            <a:r>
              <a:rPr lang="en-GB" sz="1600" b="1" dirty="0">
                <a:solidFill>
                  <a:srgbClr val="0C377B"/>
                </a:solidFill>
                <a:latin typeface="Arial"/>
              </a:rPr>
              <a:t>Basis for detailed optimisation of surface sites</a:t>
            </a:r>
            <a:r>
              <a:rPr lang="en-GB" sz="1600" dirty="0">
                <a:solidFill>
                  <a:srgbClr val="0C377B"/>
                </a:solidFill>
                <a:latin typeface="Arial"/>
              </a:rPr>
              <a:t>.</a:t>
            </a:r>
          </a:p>
          <a:p>
            <a:pPr marL="285750" lvl="1" indent="-285750" algn="just" defTabSz="914378">
              <a:spcBef>
                <a:spcPts val="450"/>
              </a:spcBef>
              <a:buFont typeface="Arial" panose="020B0604020202020204" pitchFamily="34" charset="0"/>
              <a:buChar char="•"/>
              <a:defRPr/>
            </a:pPr>
            <a:r>
              <a:rPr lang="fr-CH" sz="1600" b="1" dirty="0">
                <a:solidFill>
                  <a:srgbClr val="0C377B"/>
                </a:solidFill>
                <a:latin typeface="Arial"/>
              </a:rPr>
              <a:t>Reference</a:t>
            </a:r>
            <a:r>
              <a:rPr lang="en-CH" sz="1600" b="1" dirty="0">
                <a:solidFill>
                  <a:srgbClr val="0C377B"/>
                </a:solidFill>
                <a:latin typeface="Arial"/>
              </a:rPr>
              <a:t> for the</a:t>
            </a:r>
            <a:r>
              <a:rPr lang="fr-CH" sz="1600" b="1" dirty="0">
                <a:solidFill>
                  <a:srgbClr val="0C377B"/>
                </a:solidFill>
                <a:latin typeface="Arial"/>
              </a:rPr>
              <a:t> </a:t>
            </a:r>
            <a:r>
              <a:rPr lang="en-CH" sz="1600" b="1" dirty="0">
                <a:solidFill>
                  <a:srgbClr val="0C377B"/>
                </a:solidFill>
                <a:latin typeface="Arial"/>
              </a:rPr>
              <a:t>environmental impact assessment</a:t>
            </a:r>
            <a:r>
              <a:rPr lang="en-CH" sz="1600" dirty="0">
                <a:solidFill>
                  <a:srgbClr val="0C377B"/>
                </a:solidFill>
                <a:latin typeface="Arial"/>
              </a:rPr>
              <a:t>.</a:t>
            </a:r>
            <a:endParaRPr lang="fr-CH" sz="1600" dirty="0">
              <a:solidFill>
                <a:srgbClr val="0C377B"/>
              </a:solidFill>
              <a:latin typeface="Arial"/>
            </a:endParaRPr>
          </a:p>
        </p:txBody>
      </p:sp>
      <p:pic>
        <p:nvPicPr>
          <p:cNvPr id="4" name="Picture 3">
            <a:extLst>
              <a:ext uri="{FF2B5EF4-FFF2-40B4-BE49-F238E27FC236}">
                <a16:creationId xmlns:a16="http://schemas.microsoft.com/office/drawing/2014/main" id="{C4D81511-2338-690A-B2F5-91154E98B8A1}"/>
              </a:ext>
            </a:extLst>
          </p:cNvPr>
          <p:cNvPicPr>
            <a:picLocks noChangeAspect="1"/>
          </p:cNvPicPr>
          <p:nvPr/>
        </p:nvPicPr>
        <p:blipFill>
          <a:blip r:embed="rId4"/>
          <a:stretch>
            <a:fillRect/>
          </a:stretch>
        </p:blipFill>
        <p:spPr>
          <a:xfrm>
            <a:off x="6712010" y="788801"/>
            <a:ext cx="2263776" cy="2596596"/>
          </a:xfrm>
          <a:prstGeom prst="rect">
            <a:avLst/>
          </a:prstGeom>
        </p:spPr>
      </p:pic>
      <p:sp>
        <p:nvSpPr>
          <p:cNvPr id="15" name="TextBox 14">
            <a:extLst>
              <a:ext uri="{FF2B5EF4-FFF2-40B4-BE49-F238E27FC236}">
                <a16:creationId xmlns:a16="http://schemas.microsoft.com/office/drawing/2014/main" id="{47FDF74A-CABF-CD53-4253-806C6D3067DA}"/>
              </a:ext>
            </a:extLst>
          </p:cNvPr>
          <p:cNvSpPr txBox="1"/>
          <p:nvPr/>
        </p:nvSpPr>
        <p:spPr>
          <a:xfrm>
            <a:off x="6682334" y="543937"/>
            <a:ext cx="2549105" cy="276999"/>
          </a:xfrm>
          <a:prstGeom prst="rect">
            <a:avLst/>
          </a:prstGeom>
          <a:noFill/>
        </p:spPr>
        <p:txBody>
          <a:bodyPr wrap="square">
            <a:spAutoFit/>
          </a:bodyPr>
          <a:lstStyle/>
          <a:p>
            <a:pPr defTabSz="685800">
              <a:defRPr/>
            </a:pPr>
            <a:r>
              <a:rPr lang="en-US" sz="1200" dirty="0">
                <a:solidFill>
                  <a:srgbClr val="0C377B"/>
                </a:solidFill>
                <a:latin typeface="Calibri" panose="020F0502020204030204"/>
              </a:rPr>
              <a:t>Environmental information system </a:t>
            </a:r>
            <a:endParaRPr lang="fr-CH" sz="1200" dirty="0">
              <a:solidFill>
                <a:srgbClr val="0C377B"/>
              </a:solidFill>
              <a:latin typeface="Calibri" panose="020F0502020204030204"/>
            </a:endParaRPr>
          </a:p>
        </p:txBody>
      </p:sp>
    </p:spTree>
    <p:extLst>
      <p:ext uri="{BB962C8B-B14F-4D97-AF65-F5344CB8AC3E}">
        <p14:creationId xmlns:p14="http://schemas.microsoft.com/office/powerpoint/2010/main" val="361855226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0.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2.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3.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4.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9.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docProps/app.xml><?xml version="1.0" encoding="utf-8"?>
<Properties xmlns="http://schemas.openxmlformats.org/officeDocument/2006/extended-properties" xmlns:vt="http://schemas.openxmlformats.org/officeDocument/2006/docPropsVTypes">
  <Template>PPT-FCC-template</Template>
  <TotalTime>41863</TotalTime>
  <Words>6260</Words>
  <Application>Microsoft Office PowerPoint</Application>
  <PresentationFormat>On-screen Show (16:9)</PresentationFormat>
  <Paragraphs>1057</Paragraphs>
  <Slides>63</Slides>
  <Notes>15</Notes>
  <HiddenSlides>0</HiddenSlides>
  <MMClips>0</MMClips>
  <ScaleCrop>false</ScaleCrop>
  <HeadingPairs>
    <vt:vector size="6" baseType="variant">
      <vt:variant>
        <vt:lpstr>Fonts Used</vt:lpstr>
      </vt:variant>
      <vt:variant>
        <vt:i4>16</vt:i4>
      </vt:variant>
      <vt:variant>
        <vt:lpstr>Theme</vt:lpstr>
      </vt:variant>
      <vt:variant>
        <vt:i4>14</vt:i4>
      </vt:variant>
      <vt:variant>
        <vt:lpstr>Slide Titles</vt:lpstr>
      </vt:variant>
      <vt:variant>
        <vt:i4>63</vt:i4>
      </vt:variant>
    </vt:vector>
  </HeadingPairs>
  <TitlesOfParts>
    <vt:vector size="93" baseType="lpstr">
      <vt:lpstr>Aptos</vt:lpstr>
      <vt:lpstr>Aptos Display</vt:lpstr>
      <vt:lpstr>Aptos Narrow</vt:lpstr>
      <vt:lpstr>Arial</vt:lpstr>
      <vt:lpstr>Calibri</vt:lpstr>
      <vt:lpstr>Calibri Light</vt:lpstr>
      <vt:lpstr>Cambria Math</vt:lpstr>
      <vt:lpstr>Gotham HTF</vt:lpstr>
      <vt:lpstr>Noto Sans</vt:lpstr>
      <vt:lpstr>Palatino</vt:lpstr>
      <vt:lpstr>PT Sans</vt:lpstr>
      <vt:lpstr>Symbol</vt:lpstr>
      <vt:lpstr>Tahoma</vt:lpstr>
      <vt:lpstr>Times New Roman</vt:lpstr>
      <vt:lpstr>Verdana</vt:lpstr>
      <vt:lpstr>Wingdings</vt:lpstr>
      <vt:lpstr>Content Slides - Deep Blue</vt:lpstr>
      <vt:lpstr>14_Content Slides - Deep Blue</vt:lpstr>
      <vt:lpstr>3_Content Slides - Deep Blue</vt:lpstr>
      <vt:lpstr>Titleslides, Conclusion</vt:lpstr>
      <vt:lpstr>1_Content Slides - Deep Blue</vt:lpstr>
      <vt:lpstr>5_Office Theme</vt:lpstr>
      <vt:lpstr>1_Office Theme</vt:lpstr>
      <vt:lpstr>4_Content Slides - Deep Blue</vt:lpstr>
      <vt:lpstr>2_Content Slides - Deep Blue</vt:lpstr>
      <vt:lpstr>5_Content Slides - Deep Blue</vt:lpstr>
      <vt:lpstr>6_Content Slides - Deep Blue</vt:lpstr>
      <vt:lpstr>7_Content Slides - Deep Blue</vt:lpstr>
      <vt:lpstr>8_Content Slides - Deep Blue</vt:lpstr>
      <vt:lpstr>9_Content Slides - Deep Blue</vt:lpstr>
      <vt:lpstr>PowerPoint Presentation</vt:lpstr>
      <vt:lpstr> Future Circular Collider integrated program – scope</vt:lpstr>
      <vt:lpstr>FCC integrated program – timeline</vt:lpstr>
      <vt:lpstr>Start and evolution of FCC</vt:lpstr>
      <vt:lpstr>PowerPoint Presentation</vt:lpstr>
      <vt:lpstr>Reference layout and implementation:PA31 - 90.7 km</vt:lpstr>
      <vt:lpstr>PowerPoint Presentation</vt:lpstr>
      <vt:lpstr>Surface site locations 7 in France and 1 in Switzerland Optimisation done together with municipalities and region</vt:lpstr>
      <vt:lpstr>Environmental initial state analysis</vt:lpstr>
      <vt:lpstr>Territorial dialogue and public participation</vt:lpstr>
      <vt:lpstr>Resource needs &amp; connections to regional infrastructure</vt:lpstr>
      <vt:lpstr>Optimum placement of FCC tunnel and geology</vt:lpstr>
      <vt:lpstr>Geological investigations</vt:lpstr>
      <vt:lpstr>PowerPoint Presentation</vt:lpstr>
      <vt:lpstr>PowerPoint Presentation</vt:lpstr>
      <vt:lpstr>PowerPoint Presentation</vt:lpstr>
      <vt:lpstr>FCC-ee basic design choices and performance</vt:lpstr>
      <vt:lpstr>PowerPoint Presentation</vt:lpstr>
      <vt:lpstr>PowerPoint Presentation</vt:lpstr>
      <vt:lpstr>PowerPoint Presentation</vt:lpstr>
      <vt:lpstr>PowerPoint Presentation</vt:lpstr>
      <vt:lpstr>PowerPoint Presentation</vt:lpstr>
      <vt:lpstr>PowerPoint Presentation</vt:lpstr>
      <vt:lpstr>FCC-ee operation sequence and SRF concept </vt:lpstr>
      <vt:lpstr>PowerPoint Presentation</vt:lpstr>
      <vt:lpstr>400 MHz system – collider Z, W, ZH</vt:lpstr>
      <vt:lpstr>800 MHz system – for t"t"  ̅" "collider and booster</vt:lpstr>
      <vt:lpstr>PowerPoint Presentation</vt:lpstr>
      <vt:lpstr>PowerPoint Presentation</vt:lpstr>
      <vt:lpstr>Design of arc magnets, girders, cavities, prototypes, mock-ups</vt:lpstr>
      <vt:lpstr>Shielding concept:    limiting cumulative dose (t"t"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FCC considerations on organisation </vt:lpstr>
      <vt:lpstr>FCC project structure</vt:lpstr>
      <vt:lpstr>Conclusions</vt:lpstr>
      <vt:lpstr>PowerPoint Presentation</vt:lpstr>
      <vt:lpstr>Key features of the Underground Civil Engineering Baseline</vt:lpstr>
      <vt:lpstr>Preliminary Results SSI1 Campaign Results </vt:lpstr>
      <vt:lpstr>PowerPoint Presentation</vt:lpstr>
      <vt:lpstr>PowerPoint Presentation</vt:lpstr>
      <vt:lpstr>PowerPoint Presentation</vt:lpstr>
      <vt:lpstr>FCC-ee construction schedule</vt:lpstr>
      <vt:lpstr>Operation modes for RF</vt:lpstr>
      <vt:lpstr>examples of other FCC-ee optics and beam dynamics activities</vt:lpstr>
      <vt:lpstr>FCC-hh: highest collision energies</vt:lpstr>
      <vt:lpstr>PowerPoint Presentation</vt:lpstr>
      <vt:lpstr>PowerPoint Presentation</vt:lpstr>
      <vt:lpstr>PowerPoint Presentation</vt:lpstr>
      <vt:lpstr>FCC-ee cost estimate (FSR 2025)</vt:lpstr>
    </vt:vector>
  </TitlesOfParts>
  <Manager>timothy.watson@cern.ch</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timothy.watson@cern.ch</dc:creator>
  <cp:lastModifiedBy>Michael Benedikt</cp:lastModifiedBy>
  <cp:revision>240</cp:revision>
  <cp:lastPrinted>2023-12-11T12:31:29Z</cp:lastPrinted>
  <dcterms:created xsi:type="dcterms:W3CDTF">2020-10-27T09:23:42Z</dcterms:created>
  <dcterms:modified xsi:type="dcterms:W3CDTF">2026-01-14T15:22:47Z</dcterms:modified>
</cp:coreProperties>
</file>