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8"/>
  </p:notesMasterIdLst>
  <p:handoutMasterIdLst>
    <p:handoutMasterId r:id="rId39"/>
  </p:handoutMasterIdLst>
  <p:sldIdLst>
    <p:sldId id="264" r:id="rId2"/>
    <p:sldId id="21516" r:id="rId3"/>
    <p:sldId id="21580" r:id="rId4"/>
    <p:sldId id="21481" r:id="rId5"/>
    <p:sldId id="21609" r:id="rId6"/>
    <p:sldId id="21304" r:id="rId7"/>
    <p:sldId id="21581" r:id="rId8"/>
    <p:sldId id="21070" r:id="rId9"/>
    <p:sldId id="21110" r:id="rId10"/>
    <p:sldId id="21542" r:id="rId11"/>
    <p:sldId id="21605" r:id="rId12"/>
    <p:sldId id="21309" r:id="rId13"/>
    <p:sldId id="697" r:id="rId14"/>
    <p:sldId id="265" r:id="rId15"/>
    <p:sldId id="21607" r:id="rId16"/>
    <p:sldId id="21651" r:id="rId17"/>
    <p:sldId id="21216" r:id="rId18"/>
    <p:sldId id="21546" r:id="rId19"/>
    <p:sldId id="21630" r:id="rId20"/>
    <p:sldId id="21532" r:id="rId21"/>
    <p:sldId id="269" r:id="rId22"/>
    <p:sldId id="270" r:id="rId23"/>
    <p:sldId id="21652" r:id="rId24"/>
    <p:sldId id="21538" r:id="rId25"/>
    <p:sldId id="21585" r:id="rId26"/>
    <p:sldId id="21660" r:id="rId27"/>
    <p:sldId id="21658" r:id="rId28"/>
    <p:sldId id="21659" r:id="rId29"/>
    <p:sldId id="21655" r:id="rId30"/>
    <p:sldId id="21654" r:id="rId31"/>
    <p:sldId id="21575" r:id="rId32"/>
    <p:sldId id="21576" r:id="rId33"/>
    <p:sldId id="21577" r:id="rId34"/>
    <p:sldId id="21628" r:id="rId35"/>
    <p:sldId id="21661" r:id="rId36"/>
    <p:sldId id="21566" r:id="rId37"/>
  </p:sldIdLst>
  <p:sldSz cx="9144000" cy="5143500" type="screen16x9"/>
  <p:notesSz cx="9872663" cy="679767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DB32"/>
    <a:srgbClr val="A9FFBD"/>
    <a:srgbClr val="C8FCF4"/>
    <a:srgbClr val="FFE2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11" autoAdjust="0"/>
    <p:restoredTop sz="96281" autoAdjust="0"/>
  </p:normalViewPr>
  <p:slideViewPr>
    <p:cSldViewPr snapToObjects="1" showGuides="1">
      <p:cViewPr varScale="1">
        <p:scale>
          <a:sx n="170" d="100"/>
          <a:sy n="170" d="100"/>
        </p:scale>
        <p:origin x="256" y="12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78154" cy="339884"/>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5592224" y="0"/>
            <a:ext cx="4278154" cy="339884"/>
          </a:xfrm>
          <a:prstGeom prst="rect">
            <a:avLst/>
          </a:prstGeom>
        </p:spPr>
        <p:txBody>
          <a:bodyPr vert="horz" lIns="91440" tIns="45720" rIns="91440" bIns="45720" rtlCol="0"/>
          <a:lstStyle>
            <a:lvl1pPr algn="r">
              <a:defRPr sz="1200"/>
            </a:lvl1pPr>
          </a:lstStyle>
          <a:p>
            <a:fld id="{49D03EEF-9089-C744-8C93-EE73F8B15776}" type="datetimeFigureOut">
              <a:rPr lang="fr-FR" smtClean="0"/>
              <a:pPr/>
              <a:t>07/01/2026</a:t>
            </a:fld>
            <a:endParaRPr lang="en-GB"/>
          </a:p>
        </p:txBody>
      </p:sp>
      <p:sp>
        <p:nvSpPr>
          <p:cNvPr id="4" name="Espace réservé du pied de page 3"/>
          <p:cNvSpPr>
            <a:spLocks noGrp="1"/>
          </p:cNvSpPr>
          <p:nvPr>
            <p:ph type="ftr" sz="quarter" idx="2"/>
          </p:nvPr>
        </p:nvSpPr>
        <p:spPr>
          <a:xfrm>
            <a:off x="0" y="6456612"/>
            <a:ext cx="4278154" cy="339884"/>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5592224" y="6456612"/>
            <a:ext cx="4278154" cy="339884"/>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78154" cy="339884"/>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5592224" y="0"/>
            <a:ext cx="4278154" cy="339884"/>
          </a:xfrm>
          <a:prstGeom prst="rect">
            <a:avLst/>
          </a:prstGeom>
        </p:spPr>
        <p:txBody>
          <a:bodyPr vert="horz" lIns="91440" tIns="45720" rIns="91440" bIns="45720" rtlCol="0"/>
          <a:lstStyle>
            <a:lvl1pPr algn="r">
              <a:defRPr sz="1200"/>
            </a:lvl1pPr>
          </a:lstStyle>
          <a:p>
            <a:fld id="{5557F9A8-E4A4-1C40-93CC-37CDF0C3283E}" type="datetimeFigureOut">
              <a:rPr lang="fr-FR" smtClean="0"/>
              <a:pPr/>
              <a:t>07/01/2026</a:t>
            </a:fld>
            <a:endParaRPr lang="en-GB"/>
          </a:p>
        </p:txBody>
      </p:sp>
      <p:sp>
        <p:nvSpPr>
          <p:cNvPr id="4" name="Espace réservé de l'image des diapositives 3"/>
          <p:cNvSpPr>
            <a:spLocks noGrp="1" noRot="1" noChangeAspect="1"/>
          </p:cNvSpPr>
          <p:nvPr>
            <p:ph type="sldImg" idx="2"/>
          </p:nvPr>
        </p:nvSpPr>
        <p:spPr>
          <a:xfrm>
            <a:off x="2670175" y="509588"/>
            <a:ext cx="4532313" cy="2549525"/>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987267" y="3228896"/>
            <a:ext cx="7898130" cy="3058954"/>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6456612"/>
            <a:ext cx="4278154" cy="339884"/>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5592224" y="6456612"/>
            <a:ext cx="4278154" cy="339884"/>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1</a:t>
            </a:fld>
            <a:endParaRPr lang="en-GB"/>
          </a:p>
        </p:txBody>
      </p:sp>
    </p:spTree>
    <p:extLst>
      <p:ext uri="{BB962C8B-B14F-4D97-AF65-F5344CB8AC3E}">
        <p14:creationId xmlns:p14="http://schemas.microsoft.com/office/powerpoint/2010/main" val="1205514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11</a:t>
            </a:fld>
            <a:endParaRPr lang="en-GB"/>
          </a:p>
        </p:txBody>
      </p:sp>
    </p:spTree>
    <p:extLst>
      <p:ext uri="{BB962C8B-B14F-4D97-AF65-F5344CB8AC3E}">
        <p14:creationId xmlns:p14="http://schemas.microsoft.com/office/powerpoint/2010/main" val="12492970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12</a:t>
            </a:fld>
            <a:endParaRPr lang="en-GB"/>
          </a:p>
        </p:txBody>
      </p:sp>
    </p:spTree>
    <p:extLst>
      <p:ext uri="{BB962C8B-B14F-4D97-AF65-F5344CB8AC3E}">
        <p14:creationId xmlns:p14="http://schemas.microsoft.com/office/powerpoint/2010/main" val="82265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13</a:t>
            </a:fld>
            <a:endParaRPr lang="en-GB"/>
          </a:p>
        </p:txBody>
      </p:sp>
    </p:spTree>
    <p:extLst>
      <p:ext uri="{BB962C8B-B14F-4D97-AF65-F5344CB8AC3E}">
        <p14:creationId xmlns:p14="http://schemas.microsoft.com/office/powerpoint/2010/main" val="4060468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15</a:t>
            </a:fld>
            <a:endParaRPr lang="en-GB"/>
          </a:p>
        </p:txBody>
      </p:sp>
    </p:spTree>
    <p:extLst>
      <p:ext uri="{BB962C8B-B14F-4D97-AF65-F5344CB8AC3E}">
        <p14:creationId xmlns:p14="http://schemas.microsoft.com/office/powerpoint/2010/main" val="10376559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17</a:t>
            </a:fld>
            <a:endParaRPr lang="en-GB"/>
          </a:p>
        </p:txBody>
      </p:sp>
    </p:spTree>
    <p:extLst>
      <p:ext uri="{BB962C8B-B14F-4D97-AF65-F5344CB8AC3E}">
        <p14:creationId xmlns:p14="http://schemas.microsoft.com/office/powerpoint/2010/main" val="28489770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18</a:t>
            </a:fld>
            <a:endParaRPr lang="en-GB"/>
          </a:p>
        </p:txBody>
      </p:sp>
    </p:spTree>
    <p:extLst>
      <p:ext uri="{BB962C8B-B14F-4D97-AF65-F5344CB8AC3E}">
        <p14:creationId xmlns:p14="http://schemas.microsoft.com/office/powerpoint/2010/main" val="815979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19</a:t>
            </a:fld>
            <a:endParaRPr lang="en-GB"/>
          </a:p>
        </p:txBody>
      </p:sp>
    </p:spTree>
    <p:extLst>
      <p:ext uri="{BB962C8B-B14F-4D97-AF65-F5344CB8AC3E}">
        <p14:creationId xmlns:p14="http://schemas.microsoft.com/office/powerpoint/2010/main" val="396618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20</a:t>
            </a:fld>
            <a:endParaRPr lang="en-GB"/>
          </a:p>
        </p:txBody>
      </p:sp>
    </p:spTree>
    <p:extLst>
      <p:ext uri="{BB962C8B-B14F-4D97-AF65-F5344CB8AC3E}">
        <p14:creationId xmlns:p14="http://schemas.microsoft.com/office/powerpoint/2010/main" val="14372575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24</a:t>
            </a:fld>
            <a:endParaRPr lang="en-GB"/>
          </a:p>
        </p:txBody>
      </p:sp>
    </p:spTree>
    <p:extLst>
      <p:ext uri="{BB962C8B-B14F-4D97-AF65-F5344CB8AC3E}">
        <p14:creationId xmlns:p14="http://schemas.microsoft.com/office/powerpoint/2010/main" val="1303909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25</a:t>
            </a:fld>
            <a:endParaRPr lang="en-GB"/>
          </a:p>
        </p:txBody>
      </p:sp>
    </p:spTree>
    <p:extLst>
      <p:ext uri="{BB962C8B-B14F-4D97-AF65-F5344CB8AC3E}">
        <p14:creationId xmlns:p14="http://schemas.microsoft.com/office/powerpoint/2010/main" val="3378736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2</a:t>
            </a:fld>
            <a:endParaRPr lang="en-GB"/>
          </a:p>
        </p:txBody>
      </p:sp>
    </p:spTree>
    <p:extLst>
      <p:ext uri="{BB962C8B-B14F-4D97-AF65-F5344CB8AC3E}">
        <p14:creationId xmlns:p14="http://schemas.microsoft.com/office/powerpoint/2010/main" val="2444000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7749F-91C6-FA62-6B3D-50BBAA960B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EBF874-01F9-38C9-347B-5703D9801F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0F1C34-2CE8-7011-87C9-C6462B4285B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6C76607-89A6-B7F9-37DC-F7AF353F53B8}"/>
              </a:ext>
            </a:extLst>
          </p:cNvPr>
          <p:cNvSpPr>
            <a:spLocks noGrp="1"/>
          </p:cNvSpPr>
          <p:nvPr>
            <p:ph type="sldNum" sz="quarter" idx="5"/>
          </p:nvPr>
        </p:nvSpPr>
        <p:spPr/>
        <p:txBody>
          <a:bodyPr/>
          <a:lstStyle/>
          <a:p>
            <a:fld id="{E9393A5D-14D6-4646-84B9-A0E78F83D06C}" type="slidenum">
              <a:rPr lang="en-GB" smtClean="0"/>
              <a:pPr/>
              <a:t>28</a:t>
            </a:fld>
            <a:endParaRPr lang="en-GB"/>
          </a:p>
        </p:txBody>
      </p:sp>
    </p:spTree>
    <p:extLst>
      <p:ext uri="{BB962C8B-B14F-4D97-AF65-F5344CB8AC3E}">
        <p14:creationId xmlns:p14="http://schemas.microsoft.com/office/powerpoint/2010/main" val="38811907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E474DC-BB1A-5ECF-1338-A1B4C1F430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36A487-CD08-77E4-54EA-1ADCBCD279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464884-196F-8C77-560C-FD1559F6CCF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1D4AC31-A857-D5D2-A276-66F0844983B0}"/>
              </a:ext>
            </a:extLst>
          </p:cNvPr>
          <p:cNvSpPr>
            <a:spLocks noGrp="1"/>
          </p:cNvSpPr>
          <p:nvPr>
            <p:ph type="sldNum" sz="quarter" idx="5"/>
          </p:nvPr>
        </p:nvSpPr>
        <p:spPr/>
        <p:txBody>
          <a:bodyPr/>
          <a:lstStyle/>
          <a:p>
            <a:fld id="{E9393A5D-14D6-4646-84B9-A0E78F83D06C}" type="slidenum">
              <a:rPr lang="en-GB" smtClean="0"/>
              <a:pPr/>
              <a:t>29</a:t>
            </a:fld>
            <a:endParaRPr lang="en-GB"/>
          </a:p>
        </p:txBody>
      </p:sp>
    </p:spTree>
    <p:extLst>
      <p:ext uri="{BB962C8B-B14F-4D97-AF65-F5344CB8AC3E}">
        <p14:creationId xmlns:p14="http://schemas.microsoft.com/office/powerpoint/2010/main" val="26218833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71EA6F-7B76-B793-4D60-309E8901B1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244354-6118-6DBD-C2A2-6E344DCFFF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384621-4F2D-3D97-826E-73EF05883C7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B110A87-3443-F707-9D2B-0C271443FDDD}"/>
              </a:ext>
            </a:extLst>
          </p:cNvPr>
          <p:cNvSpPr>
            <a:spLocks noGrp="1"/>
          </p:cNvSpPr>
          <p:nvPr>
            <p:ph type="sldNum" sz="quarter" idx="5"/>
          </p:nvPr>
        </p:nvSpPr>
        <p:spPr/>
        <p:txBody>
          <a:bodyPr/>
          <a:lstStyle/>
          <a:p>
            <a:fld id="{E9393A5D-14D6-4646-84B9-A0E78F83D06C}" type="slidenum">
              <a:rPr lang="en-GB" smtClean="0"/>
              <a:pPr/>
              <a:t>30</a:t>
            </a:fld>
            <a:endParaRPr lang="en-GB"/>
          </a:p>
        </p:txBody>
      </p:sp>
    </p:spTree>
    <p:extLst>
      <p:ext uri="{BB962C8B-B14F-4D97-AF65-F5344CB8AC3E}">
        <p14:creationId xmlns:p14="http://schemas.microsoft.com/office/powerpoint/2010/main" val="17010930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31</a:t>
            </a:fld>
            <a:endParaRPr lang="en-GB"/>
          </a:p>
        </p:txBody>
      </p:sp>
    </p:spTree>
    <p:extLst>
      <p:ext uri="{BB962C8B-B14F-4D97-AF65-F5344CB8AC3E}">
        <p14:creationId xmlns:p14="http://schemas.microsoft.com/office/powerpoint/2010/main" val="4467274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32</a:t>
            </a:fld>
            <a:endParaRPr lang="en-GB"/>
          </a:p>
        </p:txBody>
      </p:sp>
    </p:spTree>
    <p:extLst>
      <p:ext uri="{BB962C8B-B14F-4D97-AF65-F5344CB8AC3E}">
        <p14:creationId xmlns:p14="http://schemas.microsoft.com/office/powerpoint/2010/main" val="33603242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33</a:t>
            </a:fld>
            <a:endParaRPr lang="en-GB"/>
          </a:p>
        </p:txBody>
      </p:sp>
    </p:spTree>
    <p:extLst>
      <p:ext uri="{BB962C8B-B14F-4D97-AF65-F5344CB8AC3E}">
        <p14:creationId xmlns:p14="http://schemas.microsoft.com/office/powerpoint/2010/main" val="13957344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34</a:t>
            </a:fld>
            <a:endParaRPr lang="en-GB"/>
          </a:p>
        </p:txBody>
      </p:sp>
    </p:spTree>
    <p:extLst>
      <p:ext uri="{BB962C8B-B14F-4D97-AF65-F5344CB8AC3E}">
        <p14:creationId xmlns:p14="http://schemas.microsoft.com/office/powerpoint/2010/main" val="3810326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3</a:t>
            </a:fld>
            <a:endParaRPr lang="en-GB"/>
          </a:p>
        </p:txBody>
      </p:sp>
    </p:spTree>
    <p:extLst>
      <p:ext uri="{BB962C8B-B14F-4D97-AF65-F5344CB8AC3E}">
        <p14:creationId xmlns:p14="http://schemas.microsoft.com/office/powerpoint/2010/main" val="1220975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4</a:t>
            </a:fld>
            <a:endParaRPr lang="en-GB"/>
          </a:p>
        </p:txBody>
      </p:sp>
    </p:spTree>
    <p:extLst>
      <p:ext uri="{BB962C8B-B14F-4D97-AF65-F5344CB8AC3E}">
        <p14:creationId xmlns:p14="http://schemas.microsoft.com/office/powerpoint/2010/main" val="3258580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5</a:t>
            </a:fld>
            <a:endParaRPr lang="en-GB"/>
          </a:p>
        </p:txBody>
      </p:sp>
    </p:spTree>
    <p:extLst>
      <p:ext uri="{BB962C8B-B14F-4D97-AF65-F5344CB8AC3E}">
        <p14:creationId xmlns:p14="http://schemas.microsoft.com/office/powerpoint/2010/main" val="2621546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7</a:t>
            </a:fld>
            <a:endParaRPr lang="en-GB"/>
          </a:p>
        </p:txBody>
      </p:sp>
    </p:spTree>
    <p:extLst>
      <p:ext uri="{BB962C8B-B14F-4D97-AF65-F5344CB8AC3E}">
        <p14:creationId xmlns:p14="http://schemas.microsoft.com/office/powerpoint/2010/main" val="3872632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8</a:t>
            </a:fld>
            <a:endParaRPr lang="en-GB"/>
          </a:p>
        </p:txBody>
      </p:sp>
    </p:spTree>
    <p:extLst>
      <p:ext uri="{BB962C8B-B14F-4D97-AF65-F5344CB8AC3E}">
        <p14:creationId xmlns:p14="http://schemas.microsoft.com/office/powerpoint/2010/main" val="202857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9</a:t>
            </a:fld>
            <a:endParaRPr lang="en-GB"/>
          </a:p>
        </p:txBody>
      </p:sp>
    </p:spTree>
    <p:extLst>
      <p:ext uri="{BB962C8B-B14F-4D97-AF65-F5344CB8AC3E}">
        <p14:creationId xmlns:p14="http://schemas.microsoft.com/office/powerpoint/2010/main" val="3409760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393A5D-14D6-4646-84B9-A0E78F83D06C}" type="slidenum">
              <a:rPr lang="en-GB" smtClean="0"/>
              <a:pPr/>
              <a:t>10</a:t>
            </a:fld>
            <a:endParaRPr lang="en-GB"/>
          </a:p>
        </p:txBody>
      </p:sp>
    </p:spTree>
    <p:extLst>
      <p:ext uri="{BB962C8B-B14F-4D97-AF65-F5344CB8AC3E}">
        <p14:creationId xmlns:p14="http://schemas.microsoft.com/office/powerpoint/2010/main" val="4262390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962526C8-2CD8-A408-88A9-C354C40B4EAF}"/>
              </a:ext>
            </a:extLst>
          </p:cNvPr>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HKUST, January 2026</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987574"/>
            <a:ext cx="8305800" cy="3824932"/>
          </a:xfrm>
          <a:prstGeom prst="rect">
            <a:avLst/>
          </a:prstGeom>
        </p:spPr>
        <p:txBody>
          <a:bodyPr/>
          <a:lstStyle>
            <a:lvl1pPr marL="342900" indent="-3429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1pPr>
            <a:lvl2pPr marL="742950" indent="-28575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2pPr>
            <a:lvl3pPr marL="11430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3pPr>
            <a:lvl4pPr marL="16002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4pPr>
            <a:lvl5pPr marL="20574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HKUST, January 2026</a:t>
            </a:r>
            <a:endParaRPr lang="en-GB" dirty="0"/>
          </a:p>
        </p:txBody>
      </p:sp>
      <p:sp>
        <p:nvSpPr>
          <p:cNvPr id="9"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181100" y="1"/>
            <a:ext cx="6781800" cy="48351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705351"/>
            <a:ext cx="9144000" cy="508000"/>
          </a:xfrm>
          <a:prstGeom prst="rect">
            <a:avLst/>
          </a:prstGeom>
        </p:spPr>
      </p:pic>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0" y="4914901"/>
            <a:ext cx="1271042" cy="200025"/>
          </a:xfrm>
        </p:spPr>
        <p:txBody>
          <a:bodyPr/>
          <a:lstStyle/>
          <a:p>
            <a:endParaRPr lang="en-US" dirty="0"/>
          </a:p>
        </p:txBody>
      </p:sp>
      <p:sp>
        <p:nvSpPr>
          <p:cNvPr id="5" name="Footer Placeholder 4"/>
          <p:cNvSpPr>
            <a:spLocks noGrp="1"/>
          </p:cNvSpPr>
          <p:nvPr>
            <p:ph type="ftr" sz="quarter" idx="11"/>
          </p:nvPr>
        </p:nvSpPr>
        <p:spPr>
          <a:xfrm>
            <a:off x="1282700" y="4922045"/>
            <a:ext cx="4191001" cy="192882"/>
          </a:xfrm>
        </p:spPr>
        <p:txBody>
          <a:bodyPr/>
          <a:lstStyle>
            <a:lvl1pPr algn="l">
              <a:defRPr sz="1200">
                <a:latin typeface="Calibri" panose="020F0502020204030204" pitchFamily="34" charset="0"/>
                <a:cs typeface="Calibri" panose="020F0502020204030204" pitchFamily="34" charset="0"/>
              </a:defRPr>
            </a:lvl1pPr>
          </a:lstStyle>
          <a:p>
            <a:r>
              <a:rPr lang="en-US"/>
              <a:t>D. Schulte, Muon Collider, HKUST, January 2026</a:t>
            </a:r>
            <a:endParaRPr lang="en-US" dirty="0"/>
          </a:p>
        </p:txBody>
      </p:sp>
      <p:sp>
        <p:nvSpPr>
          <p:cNvPr id="6" name="Slide Number Placeholder 5"/>
          <p:cNvSpPr>
            <a:spLocks noGrp="1"/>
          </p:cNvSpPr>
          <p:nvPr>
            <p:ph type="sldNum" sz="quarter" idx="12"/>
          </p:nvPr>
        </p:nvSpPr>
        <p:spPr>
          <a:xfrm>
            <a:off x="7975601" y="4922046"/>
            <a:ext cx="406399" cy="192882"/>
          </a:xfrm>
        </p:spPr>
        <p:txBody>
          <a:bodyPr/>
          <a:lstStyle/>
          <a:p>
            <a:fld id="{3478A56A-6164-B14D-A8F7-980D09C4DD92}" type="slidenum">
              <a:rPr lang="en-US" smtClean="0"/>
              <a:pPr/>
              <a:t>‹#›</a:t>
            </a:fld>
            <a:endParaRPr lang="en-US"/>
          </a:p>
        </p:txBody>
      </p:sp>
    </p:spTree>
    <p:extLst>
      <p:ext uri="{BB962C8B-B14F-4D97-AF65-F5344CB8AC3E}">
        <p14:creationId xmlns:p14="http://schemas.microsoft.com/office/powerpoint/2010/main" val="1794560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00150"/>
            <a:ext cx="8305800" cy="36123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D. Schulte, Muon Collider, HKUST, January 2026</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extLst>
      <p:ext uri="{BB962C8B-B14F-4D97-AF65-F5344CB8AC3E}">
        <p14:creationId xmlns:p14="http://schemas.microsoft.com/office/powerpoint/2010/main" val="4067578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
        <p:nvSpPr>
          <p:cNvPr id="2" name="PlaceHolder 1"/>
          <p:cNvSpPr>
            <a:spLocks noGrp="1"/>
          </p:cNvSpPr>
          <p:nvPr>
            <p:ph type="ftr" idx="3"/>
          </p:nvPr>
        </p:nvSpPr>
        <p:spPr/>
        <p:txBody>
          <a:bodyPr/>
          <a:lstStyle/>
          <a:p>
            <a:r>
              <a:rPr lang="en-US"/>
              <a:t>D. Schulte, Muon Collider, HKUST, January 2026</a:t>
            </a:r>
            <a:endParaRPr/>
          </a:p>
        </p:txBody>
      </p:sp>
      <p:sp>
        <p:nvSpPr>
          <p:cNvPr id="3" name="PlaceHolder 2"/>
          <p:cNvSpPr>
            <a:spLocks noGrp="1"/>
          </p:cNvSpPr>
          <p:nvPr>
            <p:ph type="sldNum" idx="4"/>
          </p:nvPr>
        </p:nvSpPr>
        <p:spPr/>
        <p:txBody>
          <a:bodyPr/>
          <a:lstStyle/>
          <a:p>
            <a:fld id="{E82D4182-53C0-476A-B8B4-E3D5373A1C71}" type="slidenum">
              <a:t>‹#›</a:t>
            </a:fld>
            <a:endParaRPr/>
          </a:p>
        </p:txBody>
      </p:sp>
    </p:spTree>
    <p:extLst>
      <p:ext uri="{BB962C8B-B14F-4D97-AF65-F5344CB8AC3E}">
        <p14:creationId xmlns:p14="http://schemas.microsoft.com/office/powerpoint/2010/main" val="3396672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7"/>
          <a:stretch>
            <a:fillRect/>
          </a:stretch>
        </p:blipFill>
        <p:spPr>
          <a:xfrm>
            <a:off x="0" y="4803998"/>
            <a:ext cx="9144000" cy="409352"/>
          </a:xfrm>
          <a:prstGeom prst="rect">
            <a:avLst/>
          </a:prstGeom>
        </p:spPr>
      </p:pic>
      <p:pic>
        <p:nvPicPr>
          <p:cNvPr id="7" name="Image 6" descr="MCC-inernational-finalV01.png"/>
          <p:cNvPicPr>
            <a:picLocks noChangeAspect="1"/>
          </p:cNvPicPr>
          <p:nvPr userDrawn="1"/>
        </p:nvPicPr>
        <p:blipFill>
          <a:blip r:embed="rId8"/>
          <a:stretch>
            <a:fillRect/>
          </a:stretch>
        </p:blipFill>
        <p:spPr>
          <a:xfrm>
            <a:off x="8245033" y="36001"/>
            <a:ext cx="879566" cy="879566"/>
          </a:xfrm>
          <a:prstGeom prst="rect">
            <a:avLst/>
          </a:prstGeom>
        </p:spPr>
      </p:pic>
      <p:sp>
        <p:nvSpPr>
          <p:cNvPr id="4"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3" name="Espace réservé du pied de page 4">
            <a:extLst>
              <a:ext uri="{FF2B5EF4-FFF2-40B4-BE49-F238E27FC236}">
                <a16:creationId xmlns:a16="http://schemas.microsoft.com/office/drawing/2014/main" id="{F1C7A207-2640-641C-59F2-B3996420C706}"/>
              </a:ext>
            </a:extLst>
          </p:cNvPr>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HKUST, January 2026</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9" r:id="rId5"/>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tmp"/><Relationship Id="rId2" Type="http://schemas.openxmlformats.org/officeDocument/2006/relationships/image" Target="../media/image26.png"/><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5.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jpeg"/></Relationships>
</file>

<file path=ppt/slides/_rels/slide18.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1.emf"/><Relationship Id="rId5" Type="http://schemas.openxmlformats.org/officeDocument/2006/relationships/image" Target="../media/image50.tiff"/><Relationship Id="rId4" Type="http://schemas.openxmlformats.org/officeDocument/2006/relationships/image" Target="../media/image49.tiff"/></Relationships>
</file>

<file path=ppt/slides/_rels/slide19.xml.rels><?xml version="1.0" encoding="UTF-8" standalone="yes"?>
<Relationships xmlns="http://schemas.openxmlformats.org/package/2006/relationships"><Relationship Id="rId3" Type="http://schemas.openxmlformats.org/officeDocument/2006/relationships/image" Target="../media/image52.tmp"/><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3.emf"/><Relationship Id="rId4" Type="http://schemas.openxmlformats.org/officeDocument/2006/relationships/image" Target="../media/image51.emf"/></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9.tiff"/><Relationship Id="rId5" Type="http://schemas.openxmlformats.org/officeDocument/2006/relationships/image" Target="../media/image48.emf"/><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jpe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5.xml"/><Relationship Id="rId6" Type="http://schemas.openxmlformats.org/officeDocument/2006/relationships/image" Target="../media/image59.wmf"/><Relationship Id="rId5" Type="http://schemas.openxmlformats.org/officeDocument/2006/relationships/image" Target="../media/image58.png"/><Relationship Id="rId4" Type="http://schemas.openxmlformats.org/officeDocument/2006/relationships/image" Target="../media/image57.png"/></Relationships>
</file>

<file path=ppt/slides/_rels/slide22.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40.png"/><Relationship Id="rId7" Type="http://schemas.openxmlformats.org/officeDocument/2006/relationships/image" Target="../media/image66.png"/><Relationship Id="rId2" Type="http://schemas.openxmlformats.org/officeDocument/2006/relationships/image" Target="../media/image62.png"/><Relationship Id="rId1" Type="http://schemas.openxmlformats.org/officeDocument/2006/relationships/slideLayout" Target="../slideLayouts/slideLayout5.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3.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68.png"/><Relationship Id="rId1" Type="http://schemas.openxmlformats.org/officeDocument/2006/relationships/slideLayout" Target="../slideLayouts/slideLayout5.xml"/><Relationship Id="rId6" Type="http://schemas.openxmlformats.org/officeDocument/2006/relationships/image" Target="../media/image72.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s>
</file>

<file path=ppt/slides/_rels/slide24.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7.png"/><Relationship Id="rId7" Type="http://schemas.openxmlformats.org/officeDocument/2006/relationships/image" Target="../media/image30.png"/><Relationship Id="rId12" Type="http://schemas.openxmlformats.org/officeDocument/2006/relationships/image" Target="../media/image8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4.png"/><Relationship Id="rId11" Type="http://schemas.openxmlformats.org/officeDocument/2006/relationships/image" Target="../media/image83.png"/><Relationship Id="rId5" Type="http://schemas.openxmlformats.org/officeDocument/2006/relationships/image" Target="../media/image79.emf"/><Relationship Id="rId10" Type="http://schemas.openxmlformats.org/officeDocument/2006/relationships/image" Target="../media/image82.png"/><Relationship Id="rId4" Type="http://schemas.openxmlformats.org/officeDocument/2006/relationships/image" Target="../media/image78.png"/><Relationship Id="rId9" Type="http://schemas.openxmlformats.org/officeDocument/2006/relationships/image" Target="../media/image81.emf"/></Relationships>
</file>

<file path=ppt/slides/_rels/slide2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0.png"/></Relationships>
</file>

<file path=ppt/slides/_rels/slide2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1.xml"/><Relationship Id="rId4" Type="http://schemas.openxmlformats.org/officeDocument/2006/relationships/image" Target="../media/image90.png"/></Relationships>
</file>

<file path=ppt/slides/_rels/slide2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28.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31.xml.rels><?xml version="1.0" encoding="UTF-8" standalone="yes"?>
<Relationships xmlns="http://schemas.openxmlformats.org/package/2006/relationships"><Relationship Id="rId3" Type="http://schemas.openxmlformats.org/officeDocument/2006/relationships/image" Target="../media/image99.tmp"/><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01.png"/><Relationship Id="rId4" Type="http://schemas.openxmlformats.org/officeDocument/2006/relationships/image" Target="../media/image100.png"/></Relationships>
</file>

<file path=ppt/slides/_rels/slide32.xml.rels><?xml version="1.0" encoding="UTF-8" standalone="yes"?>
<Relationships xmlns="http://schemas.openxmlformats.org/package/2006/relationships"><Relationship Id="rId8" Type="http://schemas.openxmlformats.org/officeDocument/2006/relationships/image" Target="../media/image107.jpeg"/><Relationship Id="rId3" Type="http://schemas.openxmlformats.org/officeDocument/2006/relationships/image" Target="../media/image102.gif"/><Relationship Id="rId7" Type="http://schemas.openxmlformats.org/officeDocument/2006/relationships/image" Target="../media/image106.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05.jpeg"/><Relationship Id="rId5" Type="http://schemas.openxmlformats.org/officeDocument/2006/relationships/image" Target="../media/image104.png"/><Relationship Id="rId10" Type="http://schemas.openxmlformats.org/officeDocument/2006/relationships/image" Target="../media/image109.png"/><Relationship Id="rId4" Type="http://schemas.openxmlformats.org/officeDocument/2006/relationships/image" Target="../media/image103.jpeg"/><Relationship Id="rId9" Type="http://schemas.openxmlformats.org/officeDocument/2006/relationships/image" Target="../media/image108.png"/></Relationships>
</file>

<file path=ppt/slides/_rels/slide33.xml.rels><?xml version="1.0" encoding="UTF-8" standalone="yes"?>
<Relationships xmlns="http://schemas.openxmlformats.org/package/2006/relationships"><Relationship Id="rId3" Type="http://schemas.openxmlformats.org/officeDocument/2006/relationships/hyperlink" Target="https://arxiv.org/pdf/2503.23695"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muoncollider.web.cern.ch/"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s://www.facebook.com/cern/videos/the-future-of-particle-physics-david-gross-cern70/509915295164473/"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9.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3">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4"/>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87" name="ZoneTexte 86"/>
          <p:cNvSpPr txBox="1"/>
          <p:nvPr/>
        </p:nvSpPr>
        <p:spPr>
          <a:xfrm>
            <a:off x="4860032" y="4155926"/>
            <a:ext cx="4032448" cy="338554"/>
          </a:xfrm>
          <a:prstGeom prst="rect">
            <a:avLst/>
          </a:prstGeom>
          <a:noFill/>
        </p:spPr>
        <p:txBody>
          <a:bodyPr wrap="square" rtlCol="0">
            <a:spAutoFit/>
          </a:bodyPr>
          <a:lstStyle/>
          <a:p>
            <a:pPr algn="r"/>
            <a:r>
              <a:rPr lang="en-US" sz="1600" dirty="0">
                <a:solidFill>
                  <a:schemeClr val="bg1"/>
                </a:solidFill>
                <a:latin typeface="Calibri"/>
                <a:cs typeface="Calibri"/>
              </a:rPr>
              <a:t>IAS, HKUST, January, 2026    </a:t>
            </a:r>
            <a:endParaRPr lang="en-GB" dirty="0">
              <a:latin typeface="Calibri"/>
              <a:cs typeface="Calibri"/>
            </a:endParaRPr>
          </a:p>
        </p:txBody>
      </p:sp>
      <p:sp>
        <p:nvSpPr>
          <p:cNvPr id="11" name="ZoneTexte 10"/>
          <p:cNvSpPr txBox="1"/>
          <p:nvPr/>
        </p:nvSpPr>
        <p:spPr>
          <a:xfrm>
            <a:off x="1979712" y="1995686"/>
            <a:ext cx="5040560" cy="584775"/>
          </a:xfrm>
          <a:prstGeom prst="rect">
            <a:avLst/>
          </a:prstGeom>
          <a:noFill/>
        </p:spPr>
        <p:txBody>
          <a:bodyPr wrap="square" rtlCol="0">
            <a:spAutoFit/>
          </a:bodyPr>
          <a:lstStyle/>
          <a:p>
            <a:pPr algn="ctr"/>
            <a:r>
              <a:rPr lang="en-US" sz="3200" dirty="0"/>
              <a:t>Muon Collider</a:t>
            </a:r>
          </a:p>
        </p:txBody>
      </p:sp>
      <p:sp>
        <p:nvSpPr>
          <p:cNvPr id="9" name="ZoneTexte 86"/>
          <p:cNvSpPr txBox="1"/>
          <p:nvPr/>
        </p:nvSpPr>
        <p:spPr>
          <a:xfrm>
            <a:off x="1691680" y="2804413"/>
            <a:ext cx="5472608" cy="307777"/>
          </a:xfrm>
          <a:prstGeom prst="rect">
            <a:avLst/>
          </a:prstGeom>
          <a:noFill/>
        </p:spPr>
        <p:txBody>
          <a:bodyPr wrap="square" rtlCol="0">
            <a:spAutoFit/>
          </a:bodyPr>
          <a:lstStyle/>
          <a:p>
            <a:pPr algn="ctr"/>
            <a:r>
              <a:rPr lang="en-US" sz="1400" dirty="0">
                <a:latin typeface="Calibri"/>
                <a:cs typeface="Calibri"/>
              </a:rPr>
              <a:t>D. Schulte</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6"/>
          <a:stretch>
            <a:fillRect/>
          </a:stretch>
        </p:blipFill>
        <p:spPr>
          <a:xfrm>
            <a:off x="7812360" y="94453"/>
            <a:ext cx="1278826" cy="1469185"/>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1781CC-2798-6631-1127-5DAFBE8BDEA9}"/>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A5A3C19-FAF8-E239-600A-90C724868216}"/>
              </a:ext>
            </a:extLst>
          </p:cNvPr>
          <p:cNvSpPr>
            <a:spLocks noGrp="1"/>
          </p:cNvSpPr>
          <p:nvPr>
            <p:ph type="title"/>
          </p:nvPr>
        </p:nvSpPr>
        <p:spPr>
          <a:xfrm>
            <a:off x="1115616" y="51470"/>
            <a:ext cx="7190184" cy="432048"/>
          </a:xfrm>
        </p:spPr>
        <p:txBody>
          <a:bodyPr>
            <a:noAutofit/>
          </a:bodyPr>
          <a:lstStyle/>
          <a:p>
            <a:r>
              <a:rPr lang="en-US" spc="29" dirty="0">
                <a:solidFill>
                  <a:srgbClr val="000000"/>
                </a:solidFill>
                <a:ea typeface="Optima Bold"/>
                <a:sym typeface="Optima Bold"/>
              </a:rPr>
              <a:t>Key Parameters</a:t>
            </a:r>
            <a:endParaRPr lang="en-US" sz="1600" spc="29" dirty="0">
              <a:solidFill>
                <a:srgbClr val="000000"/>
              </a:solidFill>
              <a:ea typeface="Optima Bold"/>
              <a:sym typeface="Optima Bold"/>
            </a:endParaRPr>
          </a:p>
        </p:txBody>
      </p:sp>
      <p:sp>
        <p:nvSpPr>
          <p:cNvPr id="5" name="Espace réservé du numéro de diapositive 3">
            <a:extLst>
              <a:ext uri="{FF2B5EF4-FFF2-40B4-BE49-F238E27FC236}">
                <a16:creationId xmlns:a16="http://schemas.microsoft.com/office/drawing/2014/main" id="{9B2CD308-D5DF-24E0-996F-6E8E2F79A362}"/>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10</a:t>
            </a:fld>
            <a:endParaRPr lang="en-GB" dirty="0"/>
          </a:p>
        </p:txBody>
      </p:sp>
      <p:sp>
        <p:nvSpPr>
          <p:cNvPr id="52" name="Espace réservé du pied de page 4">
            <a:extLst>
              <a:ext uri="{FF2B5EF4-FFF2-40B4-BE49-F238E27FC236}">
                <a16:creationId xmlns:a16="http://schemas.microsoft.com/office/drawing/2014/main" id="{A7627D6B-1A32-EB09-61EE-0773796F92F6}"/>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graphicFrame>
        <p:nvGraphicFramePr>
          <p:cNvPr id="13" name="Table 12">
            <a:extLst>
              <a:ext uri="{FF2B5EF4-FFF2-40B4-BE49-F238E27FC236}">
                <a16:creationId xmlns:a16="http://schemas.microsoft.com/office/drawing/2014/main" id="{68A64656-7212-7563-8572-651223472A6A}"/>
              </a:ext>
            </a:extLst>
          </p:cNvPr>
          <p:cNvGraphicFramePr>
            <a:graphicFrameLocks noGrp="1"/>
          </p:cNvGraphicFramePr>
          <p:nvPr/>
        </p:nvGraphicFramePr>
        <p:xfrm>
          <a:off x="179515" y="981838"/>
          <a:ext cx="8784973" cy="3678144"/>
        </p:xfrm>
        <a:graphic>
          <a:graphicData uri="http://schemas.openxmlformats.org/drawingml/2006/table">
            <a:tbl>
              <a:tblPr firstRow="1" bandRow="1">
                <a:tableStyleId>{5C22544A-7EE6-4342-B048-85BDC9FD1C3A}</a:tableStyleId>
              </a:tblPr>
              <a:tblGrid>
                <a:gridCol w="1512165">
                  <a:extLst>
                    <a:ext uri="{9D8B030D-6E8A-4147-A177-3AD203B41FA5}">
                      <a16:colId xmlns:a16="http://schemas.microsoft.com/office/drawing/2014/main" val="20000"/>
                    </a:ext>
                  </a:extLst>
                </a:gridCol>
                <a:gridCol w="1172301">
                  <a:extLst>
                    <a:ext uri="{9D8B030D-6E8A-4147-A177-3AD203B41FA5}">
                      <a16:colId xmlns:a16="http://schemas.microsoft.com/office/drawing/2014/main" val="20001"/>
                    </a:ext>
                  </a:extLst>
                </a:gridCol>
                <a:gridCol w="980627">
                  <a:extLst>
                    <a:ext uri="{9D8B030D-6E8A-4147-A177-3AD203B41FA5}">
                      <a16:colId xmlns:a16="http://schemas.microsoft.com/office/drawing/2014/main" val="20002"/>
                    </a:ext>
                  </a:extLst>
                </a:gridCol>
                <a:gridCol w="1023976">
                  <a:extLst>
                    <a:ext uri="{9D8B030D-6E8A-4147-A177-3AD203B41FA5}">
                      <a16:colId xmlns:a16="http://schemas.microsoft.com/office/drawing/2014/main" val="2385039876"/>
                    </a:ext>
                  </a:extLst>
                </a:gridCol>
                <a:gridCol w="1023976">
                  <a:extLst>
                    <a:ext uri="{9D8B030D-6E8A-4147-A177-3AD203B41FA5}">
                      <a16:colId xmlns:a16="http://schemas.microsoft.com/office/drawing/2014/main" val="2875313934"/>
                    </a:ext>
                  </a:extLst>
                </a:gridCol>
                <a:gridCol w="1023976">
                  <a:extLst>
                    <a:ext uri="{9D8B030D-6E8A-4147-A177-3AD203B41FA5}">
                      <a16:colId xmlns:a16="http://schemas.microsoft.com/office/drawing/2014/main" val="1294496486"/>
                    </a:ext>
                  </a:extLst>
                </a:gridCol>
                <a:gridCol w="1023976">
                  <a:extLst>
                    <a:ext uri="{9D8B030D-6E8A-4147-A177-3AD203B41FA5}">
                      <a16:colId xmlns:a16="http://schemas.microsoft.com/office/drawing/2014/main" val="971302870"/>
                    </a:ext>
                  </a:extLst>
                </a:gridCol>
                <a:gridCol w="1023976">
                  <a:extLst>
                    <a:ext uri="{9D8B030D-6E8A-4147-A177-3AD203B41FA5}">
                      <a16:colId xmlns:a16="http://schemas.microsoft.com/office/drawing/2014/main" val="979739317"/>
                    </a:ext>
                  </a:extLst>
                </a:gridCol>
              </a:tblGrid>
              <a:tr h="279694">
                <a:tc>
                  <a:txBody>
                    <a:bodyPr/>
                    <a:lstStyle/>
                    <a:p>
                      <a:pPr algn="ctr"/>
                      <a:r>
                        <a:rPr lang="en-US" sz="1400" dirty="0">
                          <a:latin typeface="Calibri"/>
                          <a:cs typeface="Calibri"/>
                        </a:rPr>
                        <a:t>Param.</a:t>
                      </a:r>
                    </a:p>
                  </a:txBody>
                  <a:tcPr marL="100489" marR="100489" marT="50292" marB="50292"/>
                </a:tc>
                <a:tc>
                  <a:txBody>
                    <a:bodyPr/>
                    <a:lstStyle/>
                    <a:p>
                      <a:pPr algn="ctr"/>
                      <a:r>
                        <a:rPr lang="en-US" sz="1400" dirty="0">
                          <a:latin typeface="Calibri"/>
                          <a:cs typeface="Calibri"/>
                        </a:rPr>
                        <a:t>Unit</a:t>
                      </a:r>
                    </a:p>
                  </a:txBody>
                  <a:tcPr marL="100489" marR="100489" marT="50292" marB="50292"/>
                </a:tc>
                <a:tc gridSpan="2">
                  <a:txBody>
                    <a:bodyPr/>
                    <a:lstStyle/>
                    <a:p>
                      <a:pPr algn="ctr"/>
                      <a:r>
                        <a:rPr lang="en-US" sz="1400" dirty="0">
                          <a:solidFill>
                            <a:srgbClr val="000000"/>
                          </a:solidFill>
                          <a:latin typeface="Calibri"/>
                          <a:cs typeface="Calibri"/>
                        </a:rPr>
                        <a:t>Site independent</a:t>
                      </a:r>
                    </a:p>
                  </a:txBody>
                  <a:tcPr marL="100489" marR="100489" marT="50292" marB="50292">
                    <a:solidFill>
                      <a:srgbClr val="FDEADA"/>
                    </a:solidFill>
                  </a:tcPr>
                </a:tc>
                <a:tc hMerge="1">
                  <a:txBody>
                    <a:bodyPr/>
                    <a:lstStyle/>
                    <a:p>
                      <a:endParaRPr dirty="0"/>
                    </a:p>
                  </a:txBody>
                  <a:tcPr marL="100489" marR="100489" marT="50292" marB="50292">
                    <a:solidFill>
                      <a:srgbClr val="FDEADA"/>
                    </a:solidFill>
                  </a:tcPr>
                </a:tc>
                <a:tc gridSpan="2">
                  <a:txBody>
                    <a:bodyPr/>
                    <a:lstStyle/>
                    <a:p>
                      <a:pPr algn="ctr"/>
                      <a:r>
                        <a:rPr lang="en-US" sz="1400" dirty="0">
                          <a:solidFill>
                            <a:srgbClr val="000000"/>
                          </a:solidFill>
                          <a:latin typeface="Calibri"/>
                          <a:cs typeface="Calibri"/>
                        </a:rPr>
                        <a:t>CERN 2 tunnels</a:t>
                      </a:r>
                    </a:p>
                  </a:txBody>
                  <a:tcPr marL="100489" marR="100489" marT="50292" marB="50292">
                    <a:solidFill>
                      <a:srgbClr val="FDEADA"/>
                    </a:solidFill>
                  </a:tcPr>
                </a:tc>
                <a:tc hMerge="1">
                  <a:txBody>
                    <a:bodyPr/>
                    <a:lstStyle/>
                    <a:p>
                      <a:pPr algn="ctr"/>
                      <a:endParaRPr lang="en-US" sz="1200" dirty="0">
                        <a:solidFill>
                          <a:srgbClr val="000000"/>
                        </a:solidFill>
                        <a:latin typeface="Calibri"/>
                        <a:cs typeface="Calibri"/>
                      </a:endParaRPr>
                    </a:p>
                  </a:txBody>
                  <a:tcPr marL="100489" marR="100489" marT="50292" marB="50292">
                    <a:solidFill>
                      <a:srgbClr val="FDEADA"/>
                    </a:solidFill>
                  </a:tcPr>
                </a:tc>
                <a:tc gridSpan="2">
                  <a:txBody>
                    <a:bodyPr/>
                    <a:lstStyle/>
                    <a:p>
                      <a:pPr algn="ctr"/>
                      <a:r>
                        <a:rPr lang="en-US" sz="1400" dirty="0">
                          <a:solidFill>
                            <a:srgbClr val="000000"/>
                          </a:solidFill>
                          <a:latin typeface="Calibri"/>
                          <a:cs typeface="Calibri"/>
                        </a:rPr>
                        <a:t>CERN 1 tunnel</a:t>
                      </a:r>
                    </a:p>
                  </a:txBody>
                  <a:tcPr marL="100489" marR="100489" marT="50292" marB="50292">
                    <a:solidFill>
                      <a:srgbClr val="FDEADA"/>
                    </a:solidFill>
                  </a:tcPr>
                </a:tc>
                <a:tc hMerge="1">
                  <a:txBody>
                    <a:bodyPr/>
                    <a:lstStyle/>
                    <a:p>
                      <a:pPr algn="ctr"/>
                      <a:endParaRPr lang="en-US" sz="1200" dirty="0">
                        <a:solidFill>
                          <a:srgbClr val="000000"/>
                        </a:solidFill>
                        <a:latin typeface="Calibri"/>
                        <a:cs typeface="Calibri"/>
                      </a:endParaRPr>
                    </a:p>
                  </a:txBody>
                  <a:tcPr marL="100489" marR="100489" marT="50292" marB="50292">
                    <a:solidFill>
                      <a:srgbClr val="FDEADA"/>
                    </a:solidFill>
                  </a:tcPr>
                </a:tc>
                <a:extLst>
                  <a:ext uri="{0D108BD9-81ED-4DB2-BD59-A6C34878D82A}">
                    <a16:rowId xmlns:a16="http://schemas.microsoft.com/office/drawing/2014/main" val="10000"/>
                  </a:ext>
                </a:extLst>
              </a:tr>
              <a:tr h="279694">
                <a:tc>
                  <a:txBody>
                    <a:bodyPr/>
                    <a:lstStyle/>
                    <a:p>
                      <a:pPr algn="ctr"/>
                      <a:r>
                        <a:rPr lang="en-US" sz="1400" b="0" dirty="0">
                          <a:latin typeface="Calibri"/>
                          <a:cs typeface="Calibri"/>
                        </a:rPr>
                        <a:t>Sqrt(s)</a:t>
                      </a:r>
                    </a:p>
                  </a:txBody>
                  <a:tcPr marL="100489" marR="100489" marT="50292" marB="50292"/>
                </a:tc>
                <a:tc>
                  <a:txBody>
                    <a:bodyPr/>
                    <a:lstStyle/>
                    <a:p>
                      <a:pPr algn="ctr"/>
                      <a:r>
                        <a:rPr lang="en-US" sz="1400" b="0" dirty="0">
                          <a:latin typeface="Calibri"/>
                          <a:cs typeface="Calibri"/>
                        </a:rPr>
                        <a:t>TeV</a:t>
                      </a:r>
                    </a:p>
                  </a:txBody>
                  <a:tcPr marL="100489" marR="100489" marT="50292" marB="50292"/>
                </a:tc>
                <a:tc>
                  <a:txBody>
                    <a:bodyPr/>
                    <a:lstStyle/>
                    <a:p>
                      <a:pPr algn="ctr"/>
                      <a:r>
                        <a:rPr lang="en-US" sz="1400" b="0" dirty="0">
                          <a:solidFill>
                            <a:srgbClr val="000000"/>
                          </a:solidFill>
                          <a:latin typeface="Calibri"/>
                          <a:cs typeface="Calibri"/>
                        </a:rPr>
                        <a:t>3</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10</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3.2</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7.6</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3.2</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7.6</a:t>
                      </a:r>
                    </a:p>
                  </a:txBody>
                  <a:tcPr marL="100489" marR="100489" marT="50292" marB="50292">
                    <a:solidFill>
                      <a:srgbClr val="FDEADA"/>
                    </a:solidFill>
                  </a:tcPr>
                </a:tc>
                <a:extLst>
                  <a:ext uri="{0D108BD9-81ED-4DB2-BD59-A6C34878D82A}">
                    <a16:rowId xmlns:a16="http://schemas.microsoft.com/office/drawing/2014/main" val="2438721577"/>
                  </a:ext>
                </a:extLst>
              </a:tr>
              <a:tr h="279694">
                <a:tc>
                  <a:txBody>
                    <a:bodyPr/>
                    <a:lstStyle/>
                    <a:p>
                      <a:pPr algn="ctr"/>
                      <a:r>
                        <a:rPr lang="en-US" sz="1400" b="0" dirty="0">
                          <a:latin typeface="Calibri"/>
                          <a:cs typeface="Calibri"/>
                        </a:rPr>
                        <a:t>N</a:t>
                      </a:r>
                    </a:p>
                  </a:txBody>
                  <a:tcPr marL="100489" marR="100489" marT="50292" marB="50292"/>
                </a:tc>
                <a:tc>
                  <a:txBody>
                    <a:bodyPr/>
                    <a:lstStyle/>
                    <a:p>
                      <a:pPr algn="ctr"/>
                      <a:r>
                        <a:rPr lang="en-US" sz="1400" b="0" dirty="0">
                          <a:latin typeface="Calibri"/>
                          <a:cs typeface="Calibri"/>
                        </a:rPr>
                        <a:t>10</a:t>
                      </a:r>
                      <a:r>
                        <a:rPr lang="en-US" sz="1400" b="0" baseline="30000" dirty="0">
                          <a:latin typeface="Calibri"/>
                          <a:cs typeface="Calibri"/>
                        </a:rPr>
                        <a:t>12</a:t>
                      </a:r>
                      <a:endParaRPr lang="en-US" sz="1400" b="0" dirty="0">
                        <a:latin typeface="Calibri"/>
                        <a:cs typeface="Calibri"/>
                      </a:endParaRPr>
                    </a:p>
                  </a:txBody>
                  <a:tcPr marL="100489" marR="100489" marT="50292" marB="50292"/>
                </a:tc>
                <a:tc>
                  <a:txBody>
                    <a:bodyPr/>
                    <a:lstStyle/>
                    <a:p>
                      <a:pPr algn="ctr"/>
                      <a:r>
                        <a:rPr lang="en-US" sz="1400" b="0" dirty="0">
                          <a:latin typeface="Calibri"/>
                          <a:cs typeface="Calibri"/>
                        </a:rPr>
                        <a:t>2.2</a:t>
                      </a:r>
                    </a:p>
                  </a:txBody>
                  <a:tcPr marL="100489" marR="100489" marT="50292" marB="50292">
                    <a:solidFill>
                      <a:srgbClr val="FDEADA"/>
                    </a:solidFill>
                  </a:tcPr>
                </a:tc>
                <a:tc>
                  <a:txBody>
                    <a:bodyPr/>
                    <a:lstStyle/>
                    <a:p>
                      <a:pPr algn="ctr"/>
                      <a:r>
                        <a:rPr lang="en-US" sz="1400" b="0" dirty="0">
                          <a:latin typeface="Calibri"/>
                          <a:cs typeface="Calibri"/>
                        </a:rPr>
                        <a:t>1.8</a:t>
                      </a:r>
                    </a:p>
                  </a:txBody>
                  <a:tcPr marL="100489" marR="100489" marT="50292" marB="50292">
                    <a:solidFill>
                      <a:srgbClr val="FDEADA"/>
                    </a:solidFill>
                  </a:tcPr>
                </a:tc>
                <a:tc>
                  <a:txBody>
                    <a:bodyPr/>
                    <a:lstStyle/>
                    <a:p>
                      <a:pPr algn="ctr"/>
                      <a:r>
                        <a:rPr lang="en-US" sz="1400" b="0" dirty="0">
                          <a:latin typeface="Calibri"/>
                          <a:cs typeface="Calibri"/>
                        </a:rPr>
                        <a:t>2.2</a:t>
                      </a:r>
                    </a:p>
                  </a:txBody>
                  <a:tcPr marL="100489" marR="100489" marT="50292" marB="50292">
                    <a:solidFill>
                      <a:srgbClr val="FDEADA"/>
                    </a:solidFill>
                  </a:tcPr>
                </a:tc>
                <a:tc>
                  <a:txBody>
                    <a:bodyPr/>
                    <a:lstStyle/>
                    <a:p>
                      <a:pPr algn="ctr"/>
                      <a:r>
                        <a:rPr lang="en-US" sz="1400" b="0" dirty="0">
                          <a:latin typeface="Calibri"/>
                          <a:cs typeface="Calibri"/>
                        </a:rPr>
                        <a:t>1.8</a:t>
                      </a:r>
                    </a:p>
                  </a:txBody>
                  <a:tcPr marL="100489" marR="100489" marT="50292" marB="50292">
                    <a:solidFill>
                      <a:srgbClr val="FDEADA"/>
                    </a:solidFill>
                  </a:tcPr>
                </a:tc>
                <a:tc>
                  <a:txBody>
                    <a:bodyPr/>
                    <a:lstStyle/>
                    <a:p>
                      <a:pPr algn="ctr"/>
                      <a:r>
                        <a:rPr lang="en-US" sz="1400" b="0" dirty="0">
                          <a:latin typeface="Calibri"/>
                          <a:cs typeface="Calibri"/>
                        </a:rPr>
                        <a:t>2.2</a:t>
                      </a:r>
                    </a:p>
                  </a:txBody>
                  <a:tcPr marL="100489" marR="100489" marT="50292" marB="50292">
                    <a:solidFill>
                      <a:srgbClr val="FDEADA"/>
                    </a:solidFill>
                  </a:tcPr>
                </a:tc>
                <a:tc>
                  <a:txBody>
                    <a:bodyPr/>
                    <a:lstStyle/>
                    <a:p>
                      <a:pPr algn="ctr"/>
                      <a:r>
                        <a:rPr lang="en-US" sz="1400" b="0" dirty="0">
                          <a:latin typeface="Calibri"/>
                          <a:cs typeface="Calibri"/>
                        </a:rPr>
                        <a:t>1.8</a:t>
                      </a:r>
                    </a:p>
                  </a:txBody>
                  <a:tcPr marL="100489" marR="100489" marT="50292" marB="50292">
                    <a:solidFill>
                      <a:srgbClr val="FDEADA"/>
                    </a:solidFill>
                  </a:tcPr>
                </a:tc>
                <a:extLst>
                  <a:ext uri="{0D108BD9-81ED-4DB2-BD59-A6C34878D82A}">
                    <a16:rowId xmlns:a16="http://schemas.microsoft.com/office/drawing/2014/main" val="3592130190"/>
                  </a:ext>
                </a:extLst>
              </a:tr>
              <a:tr h="279694">
                <a:tc>
                  <a:txBody>
                    <a:bodyPr/>
                    <a:lstStyle/>
                    <a:p>
                      <a:pPr algn="ctr"/>
                      <a:r>
                        <a:rPr lang="en-US" sz="1400" b="0" dirty="0">
                          <a:latin typeface="Symbol" pitchFamily="2" charset="2"/>
                          <a:cs typeface="Calibri"/>
                        </a:rPr>
                        <a:t>e</a:t>
                      </a:r>
                    </a:p>
                  </a:txBody>
                  <a:tcPr marL="100489" marR="100489" marT="50292" marB="50292"/>
                </a:tc>
                <a:tc>
                  <a:txBody>
                    <a:bodyPr/>
                    <a:lstStyle/>
                    <a:p>
                      <a:pPr algn="ctr"/>
                      <a:r>
                        <a:rPr lang="en-US" sz="1400" b="0" dirty="0">
                          <a:latin typeface="Symbol" pitchFamily="2" charset="2"/>
                          <a:cs typeface="Calibri"/>
                        </a:rPr>
                        <a:t>m</a:t>
                      </a:r>
                      <a:r>
                        <a:rPr lang="en-US" sz="1400" b="0" dirty="0">
                          <a:latin typeface="Calibri" panose="020F0502020204030204" pitchFamily="34" charset="0"/>
                          <a:cs typeface="Calibri" panose="020F0502020204030204" pitchFamily="34" charset="0"/>
                        </a:rPr>
                        <a:t>m</a:t>
                      </a:r>
                      <a:endParaRPr lang="en-US" sz="1400" b="0" dirty="0">
                        <a:latin typeface="Symbol" pitchFamily="2" charset="2"/>
                        <a:cs typeface="Calibri"/>
                      </a:endParaRPr>
                    </a:p>
                  </a:txBody>
                  <a:tcPr marL="100489" marR="100489" marT="50292" marB="50292"/>
                </a:tc>
                <a:tc>
                  <a:txBody>
                    <a:bodyPr/>
                    <a:lstStyle/>
                    <a:p>
                      <a:pPr algn="ctr"/>
                      <a:r>
                        <a:rPr lang="en-US" sz="1400" b="0" dirty="0">
                          <a:latin typeface="Calibri"/>
                          <a:cs typeface="Calibri"/>
                        </a:rPr>
                        <a:t>25</a:t>
                      </a:r>
                    </a:p>
                  </a:txBody>
                  <a:tcPr marL="100489" marR="100489" marT="50292" marB="50292">
                    <a:solidFill>
                      <a:srgbClr val="FDEADA"/>
                    </a:solidFill>
                  </a:tcPr>
                </a:tc>
                <a:tc>
                  <a:txBody>
                    <a:bodyPr/>
                    <a:lstStyle/>
                    <a:p>
                      <a:pPr algn="ctr"/>
                      <a:r>
                        <a:rPr lang="en-US" sz="1400" b="0" dirty="0">
                          <a:latin typeface="Calibri"/>
                          <a:cs typeface="Calibri"/>
                        </a:rPr>
                        <a:t>25</a:t>
                      </a:r>
                    </a:p>
                  </a:txBody>
                  <a:tcPr marL="100489" marR="100489" marT="50292" marB="50292">
                    <a:solidFill>
                      <a:srgbClr val="FDEADA"/>
                    </a:solidFill>
                  </a:tcPr>
                </a:tc>
                <a:tc>
                  <a:txBody>
                    <a:bodyPr/>
                    <a:lstStyle/>
                    <a:p>
                      <a:pPr algn="ctr"/>
                      <a:r>
                        <a:rPr lang="en-US" sz="1400" b="0" dirty="0">
                          <a:latin typeface="Calibri"/>
                          <a:cs typeface="Calibri"/>
                        </a:rPr>
                        <a:t>25</a:t>
                      </a:r>
                    </a:p>
                  </a:txBody>
                  <a:tcPr marL="100489" marR="100489" marT="50292" marB="50292">
                    <a:solidFill>
                      <a:srgbClr val="FDEADA"/>
                    </a:solidFill>
                  </a:tcPr>
                </a:tc>
                <a:tc>
                  <a:txBody>
                    <a:bodyPr/>
                    <a:lstStyle/>
                    <a:p>
                      <a:pPr algn="ctr"/>
                      <a:r>
                        <a:rPr lang="en-US" sz="1400" b="0" dirty="0">
                          <a:latin typeface="Calibri"/>
                          <a:cs typeface="Calibri"/>
                        </a:rPr>
                        <a:t>25</a:t>
                      </a:r>
                    </a:p>
                  </a:txBody>
                  <a:tcPr marL="100489" marR="100489" marT="50292" marB="50292">
                    <a:solidFill>
                      <a:srgbClr val="FDEADA"/>
                    </a:solidFill>
                  </a:tcPr>
                </a:tc>
                <a:tc>
                  <a:txBody>
                    <a:bodyPr/>
                    <a:lstStyle/>
                    <a:p>
                      <a:pPr algn="ctr"/>
                      <a:r>
                        <a:rPr lang="en-US" sz="1400" b="0" dirty="0">
                          <a:latin typeface="Calibri"/>
                          <a:cs typeface="Calibri"/>
                        </a:rPr>
                        <a:t>25</a:t>
                      </a:r>
                    </a:p>
                  </a:txBody>
                  <a:tcPr marL="100489" marR="100489" marT="50292" marB="50292">
                    <a:solidFill>
                      <a:srgbClr val="FDEADA"/>
                    </a:solidFill>
                  </a:tcPr>
                </a:tc>
                <a:tc>
                  <a:txBody>
                    <a:bodyPr/>
                    <a:lstStyle/>
                    <a:p>
                      <a:pPr algn="ctr"/>
                      <a:r>
                        <a:rPr lang="en-US" sz="1400" b="0" dirty="0">
                          <a:latin typeface="Calibri"/>
                          <a:cs typeface="Calibri"/>
                        </a:rPr>
                        <a:t>25</a:t>
                      </a:r>
                    </a:p>
                  </a:txBody>
                  <a:tcPr marL="100489" marR="100489" marT="50292" marB="50292">
                    <a:solidFill>
                      <a:srgbClr val="FDEADA"/>
                    </a:solidFill>
                  </a:tcPr>
                </a:tc>
                <a:extLst>
                  <a:ext uri="{0D108BD9-81ED-4DB2-BD59-A6C34878D82A}">
                    <a16:rowId xmlns:a16="http://schemas.microsoft.com/office/drawing/2014/main" val="3007168357"/>
                  </a:ext>
                </a:extLst>
              </a:tr>
              <a:tr h="279694">
                <a:tc>
                  <a:txBody>
                    <a:bodyPr/>
                    <a:lstStyle/>
                    <a:p>
                      <a:pPr algn="ctr"/>
                      <a:r>
                        <a:rPr lang="en-US" sz="1400" b="0" dirty="0" err="1">
                          <a:latin typeface="Symbol" pitchFamily="2" charset="2"/>
                          <a:cs typeface="Calibri"/>
                        </a:rPr>
                        <a:t>s</a:t>
                      </a:r>
                      <a:r>
                        <a:rPr lang="en-US" sz="1400" b="0" baseline="-25000" dirty="0" err="1">
                          <a:latin typeface="Calibri" panose="020F0502020204030204" pitchFamily="34" charset="0"/>
                          <a:cs typeface="Calibri" panose="020F0502020204030204" pitchFamily="34" charset="0"/>
                        </a:rPr>
                        <a:t>z</a:t>
                      </a:r>
                      <a:r>
                        <a:rPr lang="en-US" sz="1400" b="0" baseline="0" dirty="0">
                          <a:latin typeface="Calibri" panose="020F0502020204030204" pitchFamily="34" charset="0"/>
                          <a:cs typeface="Calibri" panose="020F0502020204030204" pitchFamily="34" charset="0"/>
                        </a:rPr>
                        <a:t>=</a:t>
                      </a:r>
                      <a:r>
                        <a:rPr lang="en-US" sz="1400" b="0" baseline="0" dirty="0">
                          <a:latin typeface="Symbol" pitchFamily="2" charset="2"/>
                          <a:cs typeface="Calibri" panose="020F0502020204030204" pitchFamily="34" charset="0"/>
                        </a:rPr>
                        <a:t>b</a:t>
                      </a:r>
                      <a:r>
                        <a:rPr lang="en-US" sz="1400" b="0" baseline="30000" dirty="0">
                          <a:latin typeface="Symbol" pitchFamily="2" charset="2"/>
                          <a:cs typeface="Calibri" panose="020F0502020204030204" pitchFamily="34" charset="0"/>
                        </a:rPr>
                        <a:t>*</a:t>
                      </a:r>
                      <a:endParaRPr lang="en-US" sz="1400" b="0" dirty="0">
                        <a:latin typeface="Symbol" pitchFamily="2" charset="2"/>
                        <a:cs typeface="Calibri"/>
                      </a:endParaRPr>
                    </a:p>
                  </a:txBody>
                  <a:tcPr marL="100489" marR="100489" marT="50292" marB="50292"/>
                </a:tc>
                <a:tc>
                  <a:txBody>
                    <a:bodyPr/>
                    <a:lstStyle/>
                    <a:p>
                      <a:pPr algn="ctr"/>
                      <a:r>
                        <a:rPr lang="en-US" sz="1400" b="0" dirty="0">
                          <a:latin typeface="Calibri"/>
                          <a:cs typeface="Calibri"/>
                        </a:rPr>
                        <a:t>mm</a:t>
                      </a:r>
                    </a:p>
                  </a:txBody>
                  <a:tcPr marL="100489" marR="100489" marT="50292" marB="50292"/>
                </a:tc>
                <a:tc>
                  <a:txBody>
                    <a:bodyPr/>
                    <a:lstStyle/>
                    <a:p>
                      <a:pPr algn="ctr"/>
                      <a:r>
                        <a:rPr lang="en-US" sz="1400" b="0" dirty="0">
                          <a:latin typeface="Calibri"/>
                          <a:cs typeface="Calibri"/>
                        </a:rPr>
                        <a:t>5</a:t>
                      </a:r>
                    </a:p>
                  </a:txBody>
                  <a:tcPr marL="100489" marR="100489" marT="50292" marB="50292">
                    <a:solidFill>
                      <a:srgbClr val="FDEADA"/>
                    </a:solidFill>
                  </a:tcPr>
                </a:tc>
                <a:tc>
                  <a:txBody>
                    <a:bodyPr/>
                    <a:lstStyle/>
                    <a:p>
                      <a:pPr algn="ctr"/>
                      <a:r>
                        <a:rPr lang="en-US" sz="1400" b="0" dirty="0">
                          <a:latin typeface="Calibri"/>
                          <a:cs typeface="Calibri"/>
                        </a:rPr>
                        <a:t>1.5</a:t>
                      </a:r>
                    </a:p>
                  </a:txBody>
                  <a:tcPr marL="100489" marR="100489" marT="50292" marB="50292">
                    <a:solidFill>
                      <a:srgbClr val="FDEADA"/>
                    </a:solidFill>
                  </a:tcPr>
                </a:tc>
                <a:tc>
                  <a:txBody>
                    <a:bodyPr/>
                    <a:lstStyle/>
                    <a:p>
                      <a:pPr algn="ctr"/>
                      <a:r>
                        <a:rPr lang="en-US" sz="1400" b="0" dirty="0">
                          <a:latin typeface="Calibri"/>
                          <a:cs typeface="Calibri"/>
                        </a:rPr>
                        <a:t>4.7</a:t>
                      </a:r>
                    </a:p>
                  </a:txBody>
                  <a:tcPr marL="100489" marR="100489" marT="50292" marB="50292">
                    <a:solidFill>
                      <a:srgbClr val="FDEADA"/>
                    </a:solidFill>
                  </a:tcPr>
                </a:tc>
                <a:tc>
                  <a:txBody>
                    <a:bodyPr/>
                    <a:lstStyle/>
                    <a:p>
                      <a:pPr algn="ctr"/>
                      <a:r>
                        <a:rPr lang="en-US" sz="1400" b="0" dirty="0">
                          <a:latin typeface="Calibri"/>
                          <a:cs typeface="Calibri"/>
                        </a:rPr>
                        <a:t>2</a:t>
                      </a:r>
                    </a:p>
                  </a:txBody>
                  <a:tcPr marL="100489" marR="100489" marT="50292" marB="50292">
                    <a:solidFill>
                      <a:srgbClr val="FDEADA"/>
                    </a:solidFill>
                  </a:tcPr>
                </a:tc>
                <a:tc>
                  <a:txBody>
                    <a:bodyPr/>
                    <a:lstStyle/>
                    <a:p>
                      <a:pPr algn="ctr"/>
                      <a:r>
                        <a:rPr lang="en-US" sz="1400" b="0" dirty="0">
                          <a:latin typeface="Calibri"/>
                          <a:cs typeface="Calibri"/>
                        </a:rPr>
                        <a:t>4.7</a:t>
                      </a:r>
                    </a:p>
                  </a:txBody>
                  <a:tcPr marL="100489" marR="100489" marT="50292" marB="50292">
                    <a:solidFill>
                      <a:srgbClr val="FDEADA"/>
                    </a:solidFill>
                  </a:tcPr>
                </a:tc>
                <a:tc>
                  <a:txBody>
                    <a:bodyPr/>
                    <a:lstStyle/>
                    <a:p>
                      <a:pPr algn="ctr"/>
                      <a:r>
                        <a:rPr lang="en-US" sz="1400" b="0" dirty="0">
                          <a:latin typeface="Calibri"/>
                          <a:cs typeface="Calibri"/>
                        </a:rPr>
                        <a:t>2</a:t>
                      </a:r>
                    </a:p>
                  </a:txBody>
                  <a:tcPr marL="100489" marR="100489" marT="50292" marB="50292">
                    <a:solidFill>
                      <a:srgbClr val="FDEADA"/>
                    </a:solidFill>
                  </a:tcPr>
                </a:tc>
                <a:extLst>
                  <a:ext uri="{0D108BD9-81ED-4DB2-BD59-A6C34878D82A}">
                    <a16:rowId xmlns:a16="http://schemas.microsoft.com/office/drawing/2014/main" val="218924629"/>
                  </a:ext>
                </a:extLst>
              </a:tr>
              <a:tr h="279694">
                <a:tc>
                  <a:txBody>
                    <a:bodyPr/>
                    <a:lstStyle/>
                    <a:p>
                      <a:pPr algn="ctr"/>
                      <a:r>
                        <a:rPr lang="en-US" sz="1400" b="0" dirty="0">
                          <a:latin typeface="Calibri"/>
                          <a:cs typeface="Calibri"/>
                        </a:rPr>
                        <a:t>L/IP</a:t>
                      </a:r>
                    </a:p>
                  </a:txBody>
                  <a:tcPr marL="100489" marR="100489" marT="50292" marB="50292"/>
                </a:tc>
                <a:tc>
                  <a:txBody>
                    <a:bodyPr/>
                    <a:lstStyle/>
                    <a:p>
                      <a:pPr algn="ctr"/>
                      <a:r>
                        <a:rPr lang="en-US" sz="1400" b="0" dirty="0">
                          <a:latin typeface="Calibri"/>
                          <a:cs typeface="Calibri"/>
                        </a:rPr>
                        <a:t>10</a:t>
                      </a:r>
                      <a:r>
                        <a:rPr lang="en-US" sz="1400" b="0" baseline="30000" dirty="0">
                          <a:latin typeface="Calibri"/>
                          <a:cs typeface="Calibri"/>
                        </a:rPr>
                        <a:t>34</a:t>
                      </a:r>
                      <a:r>
                        <a:rPr lang="en-US" sz="1400" b="0" baseline="0" dirty="0">
                          <a:latin typeface="Calibri"/>
                          <a:cs typeface="Calibri"/>
                        </a:rPr>
                        <a:t> cm</a:t>
                      </a:r>
                      <a:r>
                        <a:rPr lang="en-US" sz="1400" b="0" baseline="30000" dirty="0">
                          <a:latin typeface="Calibri"/>
                          <a:cs typeface="Calibri"/>
                        </a:rPr>
                        <a:t>-2</a:t>
                      </a:r>
                      <a:r>
                        <a:rPr lang="en-US" sz="1400" b="0" baseline="0" dirty="0">
                          <a:latin typeface="Calibri"/>
                          <a:cs typeface="Calibri"/>
                        </a:rPr>
                        <a:t>s</a:t>
                      </a:r>
                      <a:r>
                        <a:rPr lang="en-US" sz="1400" b="0" baseline="30000" dirty="0">
                          <a:latin typeface="Calibri"/>
                          <a:cs typeface="Calibri"/>
                        </a:rPr>
                        <a:t>-1</a:t>
                      </a:r>
                      <a:endParaRPr lang="en-US" sz="1400" b="0" dirty="0">
                        <a:latin typeface="Calibri"/>
                        <a:cs typeface="Calibri"/>
                      </a:endParaRPr>
                    </a:p>
                  </a:txBody>
                  <a:tcPr marL="100489" marR="100489" marT="50292" marB="50292"/>
                </a:tc>
                <a:tc>
                  <a:txBody>
                    <a:bodyPr/>
                    <a:lstStyle/>
                    <a:p>
                      <a:pPr algn="ctr"/>
                      <a:r>
                        <a:rPr lang="en-US" sz="1400" b="0" dirty="0">
                          <a:latin typeface="Calibri"/>
                          <a:cs typeface="Calibri"/>
                        </a:rPr>
                        <a:t>1.8</a:t>
                      </a:r>
                    </a:p>
                  </a:txBody>
                  <a:tcPr marL="100489" marR="100489" marT="50292" marB="50292">
                    <a:solidFill>
                      <a:srgbClr val="FDEADA"/>
                    </a:solidFill>
                  </a:tcPr>
                </a:tc>
                <a:tc>
                  <a:txBody>
                    <a:bodyPr/>
                    <a:lstStyle/>
                    <a:p>
                      <a:pPr algn="ctr"/>
                      <a:r>
                        <a:rPr lang="en-US" sz="1400" b="0" dirty="0">
                          <a:latin typeface="Calibri"/>
                          <a:cs typeface="Calibri"/>
                        </a:rPr>
                        <a:t>17.5</a:t>
                      </a:r>
                    </a:p>
                  </a:txBody>
                  <a:tcPr marL="100489" marR="100489" marT="50292" marB="50292">
                    <a:solidFill>
                      <a:srgbClr val="FDEADA"/>
                    </a:solidFill>
                  </a:tcPr>
                </a:tc>
                <a:tc>
                  <a:txBody>
                    <a:bodyPr/>
                    <a:lstStyle/>
                    <a:p>
                      <a:pPr algn="ctr"/>
                      <a:r>
                        <a:rPr lang="en-US" sz="1400" b="0" dirty="0">
                          <a:latin typeface="Calibri"/>
                          <a:cs typeface="Calibri"/>
                        </a:rPr>
                        <a:t>2</a:t>
                      </a:r>
                    </a:p>
                  </a:txBody>
                  <a:tcPr marL="100489" marR="100489" marT="50292" marB="50292">
                    <a:solidFill>
                      <a:srgbClr val="FDEADA"/>
                    </a:solidFill>
                  </a:tcPr>
                </a:tc>
                <a:tc>
                  <a:txBody>
                    <a:bodyPr/>
                    <a:lstStyle/>
                    <a:p>
                      <a:pPr algn="ctr"/>
                      <a:r>
                        <a:rPr lang="en-US" sz="1400" b="0" dirty="0">
                          <a:latin typeface="Calibri"/>
                          <a:cs typeface="Calibri"/>
                        </a:rPr>
                        <a:t>10</a:t>
                      </a:r>
                    </a:p>
                  </a:txBody>
                  <a:tcPr marL="100489" marR="100489" marT="50292" marB="50292">
                    <a:solidFill>
                      <a:srgbClr val="FDEADA"/>
                    </a:solidFill>
                  </a:tcPr>
                </a:tc>
                <a:tc>
                  <a:txBody>
                    <a:bodyPr/>
                    <a:lstStyle/>
                    <a:p>
                      <a:pPr algn="ctr"/>
                      <a:r>
                        <a:rPr lang="en-US" sz="1400" b="0" dirty="0">
                          <a:latin typeface="Calibri"/>
                          <a:cs typeface="Calibri"/>
                        </a:rPr>
                        <a:t>0.9</a:t>
                      </a:r>
                    </a:p>
                  </a:txBody>
                  <a:tcPr marL="100489" marR="100489" marT="50292" marB="50292">
                    <a:solidFill>
                      <a:srgbClr val="FDEADA"/>
                    </a:solidFill>
                  </a:tcPr>
                </a:tc>
                <a:tc>
                  <a:txBody>
                    <a:bodyPr/>
                    <a:lstStyle/>
                    <a:p>
                      <a:pPr algn="ctr"/>
                      <a:r>
                        <a:rPr lang="en-US" sz="1400" b="0" dirty="0">
                          <a:latin typeface="Calibri"/>
                          <a:cs typeface="Calibri"/>
                        </a:rPr>
                        <a:t>7.9</a:t>
                      </a:r>
                    </a:p>
                  </a:txBody>
                  <a:tcPr marL="100489" marR="100489" marT="50292" marB="50292">
                    <a:solidFill>
                      <a:srgbClr val="FDEADA"/>
                    </a:solidFill>
                  </a:tcPr>
                </a:tc>
                <a:extLst>
                  <a:ext uri="{0D108BD9-81ED-4DB2-BD59-A6C34878D82A}">
                    <a16:rowId xmlns:a16="http://schemas.microsoft.com/office/drawing/2014/main" val="10001"/>
                  </a:ext>
                </a:extLst>
              </a:tr>
              <a:tr h="279694">
                <a:tc>
                  <a:txBody>
                    <a:bodyPr/>
                    <a:lstStyle/>
                    <a:p>
                      <a:pPr algn="ctr"/>
                      <a:r>
                        <a:rPr lang="en-US" sz="1400" b="0" dirty="0">
                          <a:solidFill>
                            <a:srgbClr val="0000FF"/>
                          </a:solidFill>
                          <a:latin typeface="Calibri"/>
                          <a:cs typeface="Calibri"/>
                        </a:rPr>
                        <a:t>Int L</a:t>
                      </a:r>
                    </a:p>
                  </a:txBody>
                  <a:tcPr marL="100489" marR="100489" marT="50292" marB="50292"/>
                </a:tc>
                <a:tc>
                  <a:txBody>
                    <a:bodyPr/>
                    <a:lstStyle/>
                    <a:p>
                      <a:pPr algn="ctr"/>
                      <a:r>
                        <a:rPr lang="en-US" sz="1400" b="0" dirty="0">
                          <a:solidFill>
                            <a:srgbClr val="0000FF"/>
                          </a:solidFill>
                          <a:latin typeface="Calibri"/>
                          <a:cs typeface="Calibri"/>
                        </a:rPr>
                        <a:t>ab</a:t>
                      </a:r>
                      <a:r>
                        <a:rPr lang="en-US" sz="1400" b="0" baseline="30000" dirty="0">
                          <a:solidFill>
                            <a:srgbClr val="0000FF"/>
                          </a:solidFill>
                          <a:latin typeface="Calibri"/>
                          <a:cs typeface="Calibri"/>
                        </a:rPr>
                        <a:t>-1</a:t>
                      </a:r>
                      <a:endParaRPr lang="en-US" sz="1400" b="0" dirty="0">
                        <a:solidFill>
                          <a:srgbClr val="0000FF"/>
                        </a:solidFill>
                        <a:latin typeface="Calibri"/>
                        <a:cs typeface="Calibri"/>
                      </a:endParaRPr>
                    </a:p>
                  </a:txBody>
                  <a:tcPr marL="100489" marR="100489" marT="50292" marB="50292"/>
                </a:tc>
                <a:tc>
                  <a:txBody>
                    <a:bodyPr/>
                    <a:lstStyle/>
                    <a:p>
                      <a:pPr algn="ctr"/>
                      <a:r>
                        <a:rPr lang="en-US" sz="14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400" b="0" dirty="0">
                          <a:solidFill>
                            <a:srgbClr val="0000FF"/>
                          </a:solidFill>
                          <a:latin typeface="Calibri"/>
                          <a:cs typeface="Calibri"/>
                        </a:rPr>
                        <a:t>10</a:t>
                      </a:r>
                    </a:p>
                  </a:txBody>
                  <a:tcPr marL="100489" marR="100489" marT="50292" marB="50292">
                    <a:solidFill>
                      <a:srgbClr val="FDEADA"/>
                    </a:solidFill>
                  </a:tcPr>
                </a:tc>
                <a:tc>
                  <a:txBody>
                    <a:bodyPr/>
                    <a:lstStyle/>
                    <a:p>
                      <a:pPr algn="ctr"/>
                      <a:r>
                        <a:rPr lang="en-US" sz="14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400" b="0" dirty="0">
                          <a:solidFill>
                            <a:srgbClr val="0000FF"/>
                          </a:solidFill>
                          <a:latin typeface="Calibri"/>
                          <a:cs typeface="Calibri"/>
                        </a:rPr>
                        <a:t>10</a:t>
                      </a:r>
                    </a:p>
                  </a:txBody>
                  <a:tcPr marL="100489" marR="100489" marT="50292" marB="50292">
                    <a:solidFill>
                      <a:srgbClr val="FDEADA"/>
                    </a:solidFill>
                  </a:tcPr>
                </a:tc>
                <a:tc>
                  <a:txBody>
                    <a:bodyPr/>
                    <a:lstStyle/>
                    <a:p>
                      <a:pPr algn="ctr"/>
                      <a:r>
                        <a:rPr lang="en-US" sz="14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400" b="0" dirty="0">
                          <a:solidFill>
                            <a:srgbClr val="0000FF"/>
                          </a:solidFill>
                          <a:latin typeface="Calibri"/>
                          <a:cs typeface="Calibri"/>
                        </a:rPr>
                        <a:t>10</a:t>
                      </a:r>
                    </a:p>
                  </a:txBody>
                  <a:tcPr marL="100489" marR="100489" marT="50292" marB="50292">
                    <a:solidFill>
                      <a:srgbClr val="FDEADA"/>
                    </a:solidFill>
                  </a:tcPr>
                </a:tc>
                <a:extLst>
                  <a:ext uri="{0D108BD9-81ED-4DB2-BD59-A6C34878D82A}">
                    <a16:rowId xmlns:a16="http://schemas.microsoft.com/office/drawing/2014/main" val="10002"/>
                  </a:ext>
                </a:extLst>
              </a:tr>
              <a:tr h="325344">
                <a:tc>
                  <a:txBody>
                    <a:bodyPr/>
                    <a:lstStyle/>
                    <a:p>
                      <a:pPr algn="ctr"/>
                      <a:r>
                        <a:rPr lang="en-US" sz="1400" b="0" dirty="0">
                          <a:solidFill>
                            <a:srgbClr val="0000FF"/>
                          </a:solidFill>
                          <a:latin typeface="Calibri"/>
                          <a:cs typeface="Calibri"/>
                        </a:rPr>
                        <a:t>Acc. time </a:t>
                      </a:r>
                    </a:p>
                  </a:txBody>
                  <a:tcPr marL="100489" marR="100489" marT="50292" marB="50292"/>
                </a:tc>
                <a:tc>
                  <a:txBody>
                    <a:bodyPr/>
                    <a:lstStyle/>
                    <a:p>
                      <a:pPr algn="ctr"/>
                      <a:r>
                        <a:rPr lang="en-US" sz="1400" b="0" dirty="0">
                          <a:solidFill>
                            <a:srgbClr val="0000FF"/>
                          </a:solidFill>
                          <a:latin typeface="Calibri"/>
                          <a:cs typeface="Calibri"/>
                        </a:rPr>
                        <a:t>years</a:t>
                      </a:r>
                    </a:p>
                  </a:txBody>
                  <a:tcPr marL="100489" marR="100489" marT="50292" marB="50292"/>
                </a:tc>
                <a:tc>
                  <a:txBody>
                    <a:bodyPr/>
                    <a:lstStyle/>
                    <a:p>
                      <a:pPr algn="ctr"/>
                      <a:r>
                        <a:rPr lang="en-US" sz="1400" b="0" dirty="0">
                          <a:solidFill>
                            <a:srgbClr val="0000FF"/>
                          </a:solidFill>
                          <a:latin typeface="Calibri"/>
                          <a:cs typeface="Calibri"/>
                        </a:rPr>
                        <a:t>2+2.8</a:t>
                      </a:r>
                    </a:p>
                  </a:txBody>
                  <a:tcPr marL="100489" marR="100489" marT="50292" marB="50292">
                    <a:solidFill>
                      <a:srgbClr val="FDEADA"/>
                    </a:solidFill>
                  </a:tcPr>
                </a:tc>
                <a:tc>
                  <a:txBody>
                    <a:bodyPr/>
                    <a:lstStyle/>
                    <a:p>
                      <a:pPr algn="ctr"/>
                      <a:r>
                        <a:rPr lang="en-US" sz="1400" b="0" dirty="0">
                          <a:solidFill>
                            <a:srgbClr val="0000FF"/>
                          </a:solidFill>
                          <a:latin typeface="Calibri"/>
                          <a:cs typeface="Calibri"/>
                        </a:rPr>
                        <a:t>2+2.9</a:t>
                      </a:r>
                    </a:p>
                  </a:txBody>
                  <a:tcPr marL="100489" marR="100489" marT="50292" marB="50292">
                    <a:solidFill>
                      <a:srgbClr val="FDEADA"/>
                    </a:solidFill>
                  </a:tcPr>
                </a:tc>
                <a:tc>
                  <a:txBody>
                    <a:bodyPr/>
                    <a:lstStyle/>
                    <a:p>
                      <a:pPr algn="ctr"/>
                      <a:r>
                        <a:rPr lang="en-US" sz="1400" b="0" dirty="0">
                          <a:solidFill>
                            <a:srgbClr val="0000FF"/>
                          </a:solidFill>
                          <a:latin typeface="Calibri"/>
                          <a:cs typeface="Calibri"/>
                        </a:rPr>
                        <a:t>2+2.5</a:t>
                      </a:r>
                    </a:p>
                  </a:txBody>
                  <a:tcPr marL="100489" marR="100489" marT="50292" marB="50292">
                    <a:solidFill>
                      <a:srgbClr val="FDEADA"/>
                    </a:solidFill>
                  </a:tcPr>
                </a:tc>
                <a:tc>
                  <a:txBody>
                    <a:bodyPr/>
                    <a:lstStyle/>
                    <a:p>
                      <a:pPr algn="ctr"/>
                      <a:r>
                        <a:rPr lang="en-US" sz="1400" b="0" dirty="0">
                          <a:solidFill>
                            <a:srgbClr val="0000FF"/>
                          </a:solidFill>
                          <a:latin typeface="Calibri"/>
                          <a:cs typeface="Calibri"/>
                        </a:rPr>
                        <a:t>2+5</a:t>
                      </a:r>
                    </a:p>
                  </a:txBody>
                  <a:tcPr marL="100489" marR="100489" marT="50292" marB="50292">
                    <a:solidFill>
                      <a:srgbClr val="FDEADA"/>
                    </a:solidFill>
                  </a:tcPr>
                </a:tc>
                <a:tc>
                  <a:txBody>
                    <a:bodyPr/>
                    <a:lstStyle/>
                    <a:p>
                      <a:pPr algn="ctr"/>
                      <a:r>
                        <a:rPr lang="en-US" sz="1400" b="0" dirty="0">
                          <a:solidFill>
                            <a:srgbClr val="0000FF"/>
                          </a:solidFill>
                          <a:latin typeface="Calibri"/>
                          <a:cs typeface="Calibri"/>
                        </a:rPr>
                        <a:t>2+5.6</a:t>
                      </a:r>
                    </a:p>
                  </a:txBody>
                  <a:tcPr marL="100489" marR="100489" marT="50292" marB="50292">
                    <a:solidFill>
                      <a:srgbClr val="FDEADA"/>
                    </a:solidFill>
                  </a:tcPr>
                </a:tc>
                <a:tc>
                  <a:txBody>
                    <a:bodyPr/>
                    <a:lstStyle/>
                    <a:p>
                      <a:pPr algn="ctr"/>
                      <a:r>
                        <a:rPr lang="en-US" sz="1400" b="0" dirty="0">
                          <a:solidFill>
                            <a:srgbClr val="0000FF"/>
                          </a:solidFill>
                          <a:latin typeface="Calibri"/>
                          <a:cs typeface="Calibri"/>
                        </a:rPr>
                        <a:t>2+6.3</a:t>
                      </a:r>
                    </a:p>
                  </a:txBody>
                  <a:tcPr marL="100489" marR="100489" marT="50292" marB="50292">
                    <a:solidFill>
                      <a:srgbClr val="FDEADA"/>
                    </a:solidFill>
                  </a:tcPr>
                </a:tc>
                <a:extLst>
                  <a:ext uri="{0D108BD9-81ED-4DB2-BD59-A6C34878D82A}">
                    <a16:rowId xmlns:a16="http://schemas.microsoft.com/office/drawing/2014/main" val="1503398529"/>
                  </a:ext>
                </a:extLst>
              </a:tr>
              <a:tr h="27969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0" dirty="0">
                          <a:solidFill>
                            <a:srgbClr val="000000"/>
                          </a:solidFill>
                          <a:latin typeface="Calibri"/>
                          <a:cs typeface="Calibri"/>
                        </a:rPr>
                        <a:t>C</a:t>
                      </a:r>
                    </a:p>
                  </a:txBody>
                  <a:tcPr marL="100489" marR="100489" marT="50292" marB="50292"/>
                </a:tc>
                <a:tc>
                  <a:txBody>
                    <a:bodyPr/>
                    <a:lstStyle/>
                    <a:p>
                      <a:pPr algn="ctr"/>
                      <a:r>
                        <a:rPr lang="en-US" sz="1400" b="0" dirty="0">
                          <a:solidFill>
                            <a:srgbClr val="000000"/>
                          </a:solidFill>
                          <a:latin typeface="Calibri"/>
                          <a:cs typeface="Calibri"/>
                        </a:rPr>
                        <a:t>km</a:t>
                      </a:r>
                    </a:p>
                  </a:txBody>
                  <a:tcPr marL="100489" marR="100489" marT="50292" marB="50292"/>
                </a:tc>
                <a:tc>
                  <a:txBody>
                    <a:bodyPr/>
                    <a:lstStyle/>
                    <a:p>
                      <a:pPr algn="ctr"/>
                      <a:r>
                        <a:rPr lang="en-US" sz="1400" b="0"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11.4</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4.8</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8.7</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11</a:t>
                      </a:r>
                    </a:p>
                  </a:txBody>
                  <a:tcPr marL="100489" marR="100489" marT="50292" marB="50292">
                    <a:solidFill>
                      <a:srgbClr val="FDEADA"/>
                    </a:solidFill>
                  </a:tcPr>
                </a:tc>
                <a:extLst>
                  <a:ext uri="{0D108BD9-81ED-4DB2-BD59-A6C34878D82A}">
                    <a16:rowId xmlns:a16="http://schemas.microsoft.com/office/drawing/2014/main" val="10005"/>
                  </a:ext>
                </a:extLst>
              </a:tr>
              <a:tr h="27969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0" dirty="0" err="1">
                          <a:solidFill>
                            <a:srgbClr val="000000"/>
                          </a:solidFill>
                          <a:latin typeface="Calibri"/>
                          <a:cs typeface="Calibri"/>
                        </a:rPr>
                        <a:t>B</a:t>
                      </a:r>
                      <a:r>
                        <a:rPr lang="en-US" sz="1400" b="0" baseline="-25000" dirty="0" err="1">
                          <a:solidFill>
                            <a:srgbClr val="000000"/>
                          </a:solidFill>
                          <a:latin typeface="Calibri"/>
                          <a:cs typeface="Calibri"/>
                        </a:rPr>
                        <a:t>dipole</a:t>
                      </a:r>
                      <a:endParaRPr lang="en-US" sz="1400" b="0" dirty="0">
                        <a:solidFill>
                          <a:srgbClr val="000000"/>
                        </a:solidFill>
                        <a:latin typeface="Calibri"/>
                        <a:cs typeface="Calibri"/>
                      </a:endParaRPr>
                    </a:p>
                  </a:txBody>
                  <a:tcPr marL="100489" marR="100489" marT="50292" marB="50292"/>
                </a:tc>
                <a:tc>
                  <a:txBody>
                    <a:bodyPr/>
                    <a:lstStyle/>
                    <a:p>
                      <a:pPr algn="ctr"/>
                      <a:r>
                        <a:rPr lang="en-US" sz="1400" b="0" dirty="0">
                          <a:solidFill>
                            <a:srgbClr val="000000"/>
                          </a:solidFill>
                          <a:latin typeface="Calibri"/>
                          <a:cs typeface="Calibri"/>
                        </a:rPr>
                        <a:t>T</a:t>
                      </a:r>
                    </a:p>
                  </a:txBody>
                  <a:tcPr marL="100489" marR="100489" marT="50292" marB="50292"/>
                </a:tc>
                <a:tc>
                  <a:txBody>
                    <a:bodyPr/>
                    <a:lstStyle/>
                    <a:p>
                      <a:pPr algn="ctr"/>
                      <a:r>
                        <a:rPr lang="en-US" sz="14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14</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14</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4.8</a:t>
                      </a:r>
                    </a:p>
                  </a:txBody>
                  <a:tcPr marL="100489" marR="100489" marT="50292" marB="50292">
                    <a:solidFill>
                      <a:srgbClr val="FDEADA"/>
                    </a:solidFill>
                  </a:tcPr>
                </a:tc>
                <a:tc>
                  <a:txBody>
                    <a:bodyPr/>
                    <a:lstStyle/>
                    <a:p>
                      <a:pPr algn="ctr"/>
                      <a:r>
                        <a:rPr lang="en-US" sz="1400" b="0" dirty="0">
                          <a:solidFill>
                            <a:srgbClr val="000000"/>
                          </a:solidFill>
                          <a:latin typeface="Calibri"/>
                          <a:cs typeface="Calibri"/>
                        </a:rPr>
                        <a:t>11</a:t>
                      </a:r>
                    </a:p>
                  </a:txBody>
                  <a:tcPr marL="100489" marR="100489" marT="50292" marB="50292">
                    <a:solidFill>
                      <a:srgbClr val="FDEADA"/>
                    </a:solidFill>
                  </a:tcPr>
                </a:tc>
                <a:extLst>
                  <a:ext uri="{0D108BD9-81ED-4DB2-BD59-A6C34878D82A}">
                    <a16:rowId xmlns:a16="http://schemas.microsoft.com/office/drawing/2014/main" val="10006"/>
                  </a:ext>
                </a:extLst>
              </a:tr>
              <a:tr h="469777">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Calibri"/>
                          <a:cs typeface="Calibri"/>
                        </a:rPr>
                        <a:t>Collider dipole technology</a:t>
                      </a:r>
                    </a:p>
                  </a:txBody>
                  <a:tcPr marL="100489" marR="100489" marT="50292" marB="50292"/>
                </a:tc>
                <a:tc hMerge="1">
                  <a:txBody>
                    <a:bodyPr/>
                    <a:lstStyle/>
                    <a:p>
                      <a:pPr algn="ctr"/>
                      <a:endParaRPr lang="en-US" sz="1400" dirty="0">
                        <a:solidFill>
                          <a:srgbClr val="FF0000"/>
                        </a:solidFill>
                        <a:latin typeface="Calibri"/>
                        <a:cs typeface="Calibri"/>
                      </a:endParaRPr>
                    </a:p>
                  </a:txBody>
                  <a:tcPr marL="100489" marR="100489" marT="50292" marB="50292"/>
                </a:tc>
                <a:tc>
                  <a:txBody>
                    <a:bodyPr/>
                    <a:lstStyle/>
                    <a:p>
                      <a:pPr algn="ctr"/>
                      <a:r>
                        <a:rPr lang="en-US" sz="1400" b="0"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400" b="0" dirty="0">
                          <a:solidFill>
                            <a:schemeClr val="tx1"/>
                          </a:solidFill>
                          <a:latin typeface="Calibri"/>
                          <a:cs typeface="Calibri"/>
                        </a:rPr>
                        <a:t>HTS</a:t>
                      </a:r>
                    </a:p>
                  </a:txBody>
                  <a:tcPr marL="100489" marR="100489" marT="50292" marB="50292">
                    <a:solidFill>
                      <a:srgbClr val="FDEADA"/>
                    </a:solidFill>
                  </a:tcPr>
                </a:tc>
                <a:tc>
                  <a:txBody>
                    <a:bodyPr/>
                    <a:lstStyle/>
                    <a:p>
                      <a:pPr algn="ctr"/>
                      <a:r>
                        <a:rPr lang="en-US" sz="1400" b="0"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400" b="0" dirty="0">
                          <a:solidFill>
                            <a:schemeClr val="tx1"/>
                          </a:solidFill>
                          <a:latin typeface="Calibri"/>
                          <a:cs typeface="Calibri"/>
                        </a:rPr>
                        <a:t>HTS</a:t>
                      </a:r>
                    </a:p>
                  </a:txBody>
                  <a:tcPr marL="100489" marR="100489" marT="50292" marB="50292">
                    <a:solidFill>
                      <a:srgbClr val="FDEADA"/>
                    </a:solidFill>
                  </a:tcPr>
                </a:tc>
                <a:tc>
                  <a:txBody>
                    <a:bodyPr/>
                    <a:lstStyle/>
                    <a:p>
                      <a:pPr algn="ctr"/>
                      <a:r>
                        <a:rPr lang="en-US" sz="1400" b="0" dirty="0" err="1">
                          <a:solidFill>
                            <a:schemeClr val="tx1"/>
                          </a:solidFill>
                          <a:latin typeface="Calibri"/>
                          <a:cs typeface="Calibri"/>
                        </a:rPr>
                        <a:t>NbTi</a:t>
                      </a:r>
                      <a:endParaRPr lang="en-US" sz="1400" b="0" dirty="0">
                        <a:solidFill>
                          <a:schemeClr val="tx1"/>
                        </a:solidFill>
                        <a:latin typeface="Calibri"/>
                        <a:cs typeface="Calibri"/>
                      </a:endParaRPr>
                    </a:p>
                  </a:txBody>
                  <a:tcPr marL="100489" marR="100489" marT="50292" marB="50292">
                    <a:solidFill>
                      <a:srgbClr val="FDEADA"/>
                    </a:solidFill>
                  </a:tcPr>
                </a:tc>
                <a:tc>
                  <a:txBody>
                    <a:bodyPr/>
                    <a:lstStyle/>
                    <a:p>
                      <a:pPr algn="ctr"/>
                      <a:r>
                        <a:rPr lang="en-US" sz="1400" b="0" dirty="0">
                          <a:solidFill>
                            <a:schemeClr val="tx1"/>
                          </a:solidFill>
                          <a:latin typeface="Calibri"/>
                          <a:cs typeface="Calibri"/>
                        </a:rPr>
                        <a:t>Nb3Sn</a:t>
                      </a:r>
                    </a:p>
                    <a:p>
                      <a:pPr algn="ctr"/>
                      <a:r>
                        <a:rPr lang="en-US" sz="1400" b="0" dirty="0">
                          <a:solidFill>
                            <a:schemeClr val="tx1"/>
                          </a:solidFill>
                          <a:latin typeface="Calibri"/>
                          <a:cs typeface="Calibri"/>
                        </a:rPr>
                        <a:t>or HTS</a:t>
                      </a:r>
                    </a:p>
                  </a:txBody>
                  <a:tcPr marL="100489" marR="100489" marT="50292" marB="50292">
                    <a:solidFill>
                      <a:srgbClr val="FDEADA"/>
                    </a:solidFill>
                  </a:tcPr>
                </a:tc>
                <a:extLst>
                  <a:ext uri="{0D108BD9-81ED-4DB2-BD59-A6C34878D82A}">
                    <a16:rowId xmlns:a16="http://schemas.microsoft.com/office/drawing/2014/main" val="1634752097"/>
                  </a:ext>
                </a:extLst>
              </a:tr>
            </a:tbl>
          </a:graphicData>
        </a:graphic>
      </p:graphicFrame>
      <p:sp>
        <p:nvSpPr>
          <p:cNvPr id="2" name="Slide Number Placeholder 1">
            <a:extLst>
              <a:ext uri="{FF2B5EF4-FFF2-40B4-BE49-F238E27FC236}">
                <a16:creationId xmlns:a16="http://schemas.microsoft.com/office/drawing/2014/main" id="{9D05912E-602E-4DAE-7188-88B549C42C1C}"/>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Tree>
    <p:extLst>
      <p:ext uri="{BB962C8B-B14F-4D97-AF65-F5344CB8AC3E}">
        <p14:creationId xmlns:p14="http://schemas.microsoft.com/office/powerpoint/2010/main" val="1209512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5668C4-69C2-7AF8-907B-31E3D23D4344}"/>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ED9240CC-B385-2F77-A4DC-59E1251B48C8}"/>
              </a:ext>
            </a:extLst>
          </p:cNvPr>
          <p:cNvSpPr>
            <a:spLocks noGrp="1"/>
          </p:cNvSpPr>
          <p:nvPr>
            <p:ph type="title"/>
          </p:nvPr>
        </p:nvSpPr>
        <p:spPr>
          <a:xfrm>
            <a:off x="1115616" y="153161"/>
            <a:ext cx="7190184" cy="330358"/>
          </a:xfrm>
        </p:spPr>
        <p:txBody>
          <a:bodyPr>
            <a:noAutofit/>
          </a:bodyPr>
          <a:lstStyle/>
          <a:p>
            <a:pPr>
              <a:lnSpc>
                <a:spcPts val="1956"/>
              </a:lnSpc>
            </a:pPr>
            <a:r>
              <a:rPr lang="en-US" spc="29" dirty="0">
                <a:solidFill>
                  <a:srgbClr val="000000"/>
                </a:solidFill>
                <a:ea typeface="Optima Bold"/>
                <a:sym typeface="Optima Bold"/>
              </a:rPr>
              <a:t>Luminosity Drivers</a:t>
            </a:r>
          </a:p>
        </p:txBody>
      </p:sp>
      <p:sp>
        <p:nvSpPr>
          <p:cNvPr id="5" name="Espace réservé du numéro de diapositive 3">
            <a:extLst>
              <a:ext uri="{FF2B5EF4-FFF2-40B4-BE49-F238E27FC236}">
                <a16:creationId xmlns:a16="http://schemas.microsoft.com/office/drawing/2014/main" id="{6D569580-7F6C-7A58-0F35-CBB56B4F4DF3}"/>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11</a:t>
            </a:fld>
            <a:endParaRPr lang="en-GB" dirty="0"/>
          </a:p>
        </p:txBody>
      </p:sp>
      <p:sp>
        <p:nvSpPr>
          <p:cNvPr id="52" name="Espace réservé du pied de page 4">
            <a:extLst>
              <a:ext uri="{FF2B5EF4-FFF2-40B4-BE49-F238E27FC236}">
                <a16:creationId xmlns:a16="http://schemas.microsoft.com/office/drawing/2014/main" id="{BA6CF944-B4C1-2CB4-FCA8-3DAA1196A728}"/>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sp>
        <p:nvSpPr>
          <p:cNvPr id="2" name="Slide Number Placeholder 1">
            <a:extLst>
              <a:ext uri="{FF2B5EF4-FFF2-40B4-BE49-F238E27FC236}">
                <a16:creationId xmlns:a16="http://schemas.microsoft.com/office/drawing/2014/main" id="{9B1ACFD1-E159-8562-6905-67B864E3F4B9}"/>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3" name="TextBox 2">
            <a:extLst>
              <a:ext uri="{FF2B5EF4-FFF2-40B4-BE49-F238E27FC236}">
                <a16:creationId xmlns:a16="http://schemas.microsoft.com/office/drawing/2014/main" id="{C304421B-4BB1-43B2-9CBF-59B4BEDC5F92}"/>
              </a:ext>
            </a:extLst>
          </p:cNvPr>
          <p:cNvSpPr txBox="1"/>
          <p:nvPr/>
        </p:nvSpPr>
        <p:spPr>
          <a:xfrm>
            <a:off x="3347864" y="2364124"/>
            <a:ext cx="3024336" cy="830997"/>
          </a:xfrm>
          <a:prstGeom prst="rect">
            <a:avLst/>
          </a:prstGeom>
          <a:noFill/>
          <a:ln w="9525" cap="rnd">
            <a:noFill/>
          </a:ln>
          <a:effectLst/>
        </p:spPr>
        <p:txBody>
          <a:bodyPr wrap="square" rtlCol="0">
            <a:spAutoFit/>
          </a:bodyPr>
          <a:lstStyle/>
          <a:p>
            <a:r>
              <a:rPr lang="de-CH" sz="1600" dirty="0">
                <a:solidFill>
                  <a:srgbClr val="FF0000"/>
                </a:solidFill>
                <a:latin typeface="Calibri" panose="020F0502020204030204" pitchFamily="34" charset="0"/>
                <a:cs typeface="Calibri" panose="020F0502020204030204" pitchFamily="34" charset="0"/>
              </a:rPr>
              <a:t>The beam </a:t>
            </a:r>
            <a:r>
              <a:rPr lang="de-CH" sz="1600" dirty="0" err="1">
                <a:solidFill>
                  <a:srgbClr val="FF0000"/>
                </a:solidFill>
                <a:latin typeface="Calibri" panose="020F0502020204030204" pitchFamily="34" charset="0"/>
                <a:cs typeface="Calibri" panose="020F0502020204030204" pitchFamily="34" charset="0"/>
              </a:rPr>
              <a:t>emittances</a:t>
            </a:r>
            <a:r>
              <a:rPr lang="de-CH" sz="1600" dirty="0">
                <a:solidFill>
                  <a:srgbClr val="FF0000"/>
                </a:solidFill>
                <a:latin typeface="Calibri" panose="020F0502020204030204" pitchFamily="34" charset="0"/>
                <a:cs typeface="Calibri" panose="020F0502020204030204" pitchFamily="34" charset="0"/>
              </a:rPr>
              <a:t> </a:t>
            </a:r>
            <a:r>
              <a:rPr lang="de-CH" sz="1600" dirty="0" err="1">
                <a:solidFill>
                  <a:srgbClr val="FF0000"/>
                </a:solidFill>
                <a:latin typeface="Calibri" panose="020F0502020204030204" pitchFamily="34" charset="0"/>
                <a:cs typeface="Calibri" panose="020F0502020204030204" pitchFamily="34" charset="0"/>
              </a:rPr>
              <a:t>result</a:t>
            </a:r>
            <a:r>
              <a:rPr lang="de-CH" sz="1600" dirty="0">
                <a:solidFill>
                  <a:srgbClr val="FF0000"/>
                </a:solidFill>
                <a:latin typeface="Calibri" panose="020F0502020204030204" pitchFamily="34" charset="0"/>
                <a:cs typeface="Calibri" panose="020F0502020204030204" pitchFamily="34" charset="0"/>
              </a:rPr>
              <a:t> </a:t>
            </a:r>
            <a:r>
              <a:rPr lang="de-CH" sz="1600" dirty="0" err="1">
                <a:solidFill>
                  <a:srgbClr val="FF0000"/>
                </a:solidFill>
                <a:latin typeface="Calibri" panose="020F0502020204030204" pitchFamily="34" charset="0"/>
                <a:cs typeface="Calibri" panose="020F0502020204030204" pitchFamily="34" charset="0"/>
              </a:rPr>
              <a:t>from</a:t>
            </a:r>
            <a:r>
              <a:rPr lang="de-CH" sz="1600" dirty="0">
                <a:solidFill>
                  <a:srgbClr val="FF0000"/>
                </a:solidFill>
                <a:latin typeface="Calibri" panose="020F0502020204030204" pitchFamily="34" charset="0"/>
                <a:cs typeface="Calibri" panose="020F0502020204030204" pitchFamily="34" charset="0"/>
              </a:rPr>
              <a:t> design, </a:t>
            </a:r>
            <a:r>
              <a:rPr lang="de-CH" sz="1600" dirty="0" err="1">
                <a:solidFill>
                  <a:srgbClr val="FF0000"/>
                </a:solidFill>
                <a:latin typeface="Calibri" panose="020F0502020204030204" pitchFamily="34" charset="0"/>
                <a:cs typeface="Calibri" panose="020F0502020204030204" pitchFamily="34" charset="0"/>
              </a:rPr>
              <a:t>physics</a:t>
            </a:r>
            <a:r>
              <a:rPr lang="de-CH" sz="1600" dirty="0">
                <a:solidFill>
                  <a:srgbClr val="FF0000"/>
                </a:solidFill>
                <a:latin typeface="Calibri" panose="020F0502020204030204" pitchFamily="34" charset="0"/>
                <a:cs typeface="Calibri" panose="020F0502020204030204" pitchFamily="34" charset="0"/>
              </a:rPr>
              <a:t> and </a:t>
            </a:r>
            <a:r>
              <a:rPr lang="de-CH" sz="1600" dirty="0" err="1">
                <a:solidFill>
                  <a:srgbClr val="FF0000"/>
                </a:solidFill>
                <a:latin typeface="Calibri" panose="020F0502020204030204" pitchFamily="34" charset="0"/>
                <a:cs typeface="Calibri" panose="020F0502020204030204" pitchFamily="34" charset="0"/>
              </a:rPr>
              <a:t>technology</a:t>
            </a:r>
            <a:r>
              <a:rPr lang="de-CH" sz="1600" dirty="0">
                <a:solidFill>
                  <a:srgbClr val="FF0000"/>
                </a:solidFill>
                <a:latin typeface="Calibri" panose="020F0502020204030204" pitchFamily="34" charset="0"/>
                <a:cs typeface="Calibri" panose="020F0502020204030204" pitchFamily="34" charset="0"/>
              </a:rPr>
              <a:t> </a:t>
            </a:r>
            <a:r>
              <a:rPr lang="de-CH" sz="1600" dirty="0" err="1">
                <a:solidFill>
                  <a:srgbClr val="FF0000"/>
                </a:solidFill>
                <a:latin typeface="Calibri" panose="020F0502020204030204" pitchFamily="34" charset="0"/>
                <a:cs typeface="Calibri" panose="020F0502020204030204" pitchFamily="34" charset="0"/>
              </a:rPr>
              <a:t>of</a:t>
            </a:r>
            <a:r>
              <a:rPr lang="de-CH" sz="1600" dirty="0">
                <a:solidFill>
                  <a:srgbClr val="FF0000"/>
                </a:solidFill>
                <a:latin typeface="Calibri" panose="020F0502020204030204" pitchFamily="34" charset="0"/>
                <a:cs typeface="Calibri" panose="020F0502020204030204" pitchFamily="34" charset="0"/>
              </a:rPr>
              <a:t> </a:t>
            </a:r>
            <a:r>
              <a:rPr lang="de-CH" sz="1600" dirty="0" err="1">
                <a:solidFill>
                  <a:srgbClr val="FF0000"/>
                </a:solidFill>
                <a:latin typeface="Calibri" panose="020F0502020204030204" pitchFamily="34" charset="0"/>
                <a:cs typeface="Calibri" panose="020F0502020204030204" pitchFamily="34" charset="0"/>
              </a:rPr>
              <a:t>the</a:t>
            </a:r>
            <a:r>
              <a:rPr lang="de-CH" sz="1600" dirty="0">
                <a:solidFill>
                  <a:srgbClr val="FF0000"/>
                </a:solidFill>
                <a:latin typeface="Calibri" panose="020F0502020204030204" pitchFamily="34" charset="0"/>
                <a:cs typeface="Calibri" panose="020F0502020204030204" pitchFamily="34" charset="0"/>
              </a:rPr>
              <a:t> </a:t>
            </a:r>
            <a:r>
              <a:rPr lang="de-CH" sz="1600" dirty="0" err="1">
                <a:solidFill>
                  <a:srgbClr val="FF0000"/>
                </a:solidFill>
                <a:latin typeface="Calibri" panose="020F0502020204030204" pitchFamily="34" charset="0"/>
                <a:cs typeface="Calibri" panose="020F0502020204030204" pitchFamily="34" charset="0"/>
              </a:rPr>
              <a:t>cooling</a:t>
            </a:r>
            <a:r>
              <a:rPr lang="de-CH" sz="1600" dirty="0">
                <a:solidFill>
                  <a:srgbClr val="FF0000"/>
                </a:solidFill>
                <a:latin typeface="Calibri" panose="020F0502020204030204" pitchFamily="34" charset="0"/>
                <a:cs typeface="Calibri" panose="020F0502020204030204" pitchFamily="34" charset="0"/>
              </a:rPr>
              <a:t> </a:t>
            </a:r>
            <a:r>
              <a:rPr lang="de-CH" sz="1600" dirty="0" err="1">
                <a:solidFill>
                  <a:srgbClr val="FF0000"/>
                </a:solidFill>
                <a:latin typeface="Calibri" panose="020F0502020204030204" pitchFamily="34" charset="0"/>
                <a:cs typeface="Calibri" panose="020F0502020204030204" pitchFamily="34" charset="0"/>
              </a:rPr>
              <a:t>system</a:t>
            </a:r>
            <a:endParaRPr lang="de-CH" sz="1600" dirty="0">
              <a:solidFill>
                <a:srgbClr val="FF0000"/>
              </a:solidFill>
              <a:latin typeface="Calibri" panose="020F0502020204030204" pitchFamily="34" charset="0"/>
              <a:cs typeface="Calibri" panose="020F0502020204030204" pitchFamily="34" charset="0"/>
            </a:endParaRPr>
          </a:p>
        </p:txBody>
      </p:sp>
      <p:pic>
        <p:nvPicPr>
          <p:cNvPr id="4" name="Picture 3" descr="A diagram of a diagram&#10;&#10;AI-generated content may be incorrect.">
            <a:extLst>
              <a:ext uri="{FF2B5EF4-FFF2-40B4-BE49-F238E27FC236}">
                <a16:creationId xmlns:a16="http://schemas.microsoft.com/office/drawing/2014/main" id="{534C8BA6-9E07-43E7-EFF4-3F1E2B70A352}"/>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14576" y="851334"/>
            <a:ext cx="9073008" cy="1437363"/>
          </a:xfrm>
          <a:prstGeom prst="rect">
            <a:avLst/>
          </a:prstGeom>
        </p:spPr>
      </p:pic>
      <p:sp>
        <p:nvSpPr>
          <p:cNvPr id="8" name="TextBox 7">
            <a:extLst>
              <a:ext uri="{FF2B5EF4-FFF2-40B4-BE49-F238E27FC236}">
                <a16:creationId xmlns:a16="http://schemas.microsoft.com/office/drawing/2014/main" id="{CAB98186-0B70-C023-8311-A0E5DA1FA15A}"/>
              </a:ext>
            </a:extLst>
          </p:cNvPr>
          <p:cNvSpPr txBox="1"/>
          <p:nvPr/>
        </p:nvSpPr>
        <p:spPr>
          <a:xfrm>
            <a:off x="6408616" y="2931790"/>
            <a:ext cx="2483864" cy="584775"/>
          </a:xfrm>
          <a:prstGeom prst="rect">
            <a:avLst/>
          </a:prstGeom>
          <a:noFill/>
          <a:ln w="9525" cap="rnd">
            <a:noFill/>
          </a:ln>
          <a:effectLst/>
        </p:spPr>
        <p:txBody>
          <a:bodyPr wrap="square" rtlCol="0">
            <a:spAutoFit/>
          </a:bodyPr>
          <a:lstStyle/>
          <a:p>
            <a:r>
              <a:rPr lang="de-CH" sz="1600" dirty="0" err="1">
                <a:solidFill>
                  <a:srgbClr val="FF0000"/>
                </a:solidFill>
                <a:latin typeface="Calibri" panose="020F0502020204030204" pitchFamily="34" charset="0"/>
                <a:cs typeface="Calibri" panose="020F0502020204030204" pitchFamily="34" charset="0"/>
              </a:rPr>
              <a:t>Aim</a:t>
            </a:r>
            <a:r>
              <a:rPr lang="de-CH" sz="1600" dirty="0">
                <a:solidFill>
                  <a:srgbClr val="FF0000"/>
                </a:solidFill>
                <a:latin typeface="Calibri" panose="020F0502020204030204" pitchFamily="34" charset="0"/>
                <a:cs typeface="Calibri" panose="020F0502020204030204" pitchFamily="34" charset="0"/>
              </a:rPr>
              <a:t> </a:t>
            </a:r>
            <a:r>
              <a:rPr lang="de-CH" sz="1600" dirty="0" err="1">
                <a:solidFill>
                  <a:srgbClr val="FF0000"/>
                </a:solidFill>
                <a:latin typeface="Calibri" panose="020F0502020204030204" pitchFamily="34" charset="0"/>
                <a:cs typeface="Calibri" panose="020F0502020204030204" pitchFamily="34" charset="0"/>
              </a:rPr>
              <a:t>for</a:t>
            </a:r>
            <a:r>
              <a:rPr lang="de-CH" sz="1600" dirty="0">
                <a:solidFill>
                  <a:srgbClr val="FF0000"/>
                </a:solidFill>
                <a:latin typeface="Calibri" panose="020F0502020204030204" pitchFamily="34" charset="0"/>
                <a:cs typeface="Calibri" panose="020F0502020204030204" pitchFamily="34" charset="0"/>
              </a:rPr>
              <a:t> limited </a:t>
            </a:r>
            <a:r>
              <a:rPr lang="de-CH" sz="1600" dirty="0" err="1">
                <a:solidFill>
                  <a:srgbClr val="FF0000"/>
                </a:solidFill>
                <a:latin typeface="Calibri" panose="020F0502020204030204" pitchFamily="34" charset="0"/>
                <a:cs typeface="Calibri" panose="020F0502020204030204" pitchFamily="34" charset="0"/>
              </a:rPr>
              <a:t>emittance</a:t>
            </a:r>
            <a:r>
              <a:rPr lang="de-CH" sz="1600" dirty="0">
                <a:solidFill>
                  <a:srgbClr val="FF0000"/>
                </a:solidFill>
                <a:latin typeface="Calibri" panose="020F0502020204030204" pitchFamily="34" charset="0"/>
                <a:cs typeface="Calibri" panose="020F0502020204030204" pitchFamily="34" charset="0"/>
              </a:rPr>
              <a:t> </a:t>
            </a:r>
            <a:r>
              <a:rPr lang="de-CH" sz="1600" dirty="0" err="1">
                <a:solidFill>
                  <a:srgbClr val="FF0000"/>
                </a:solidFill>
                <a:latin typeface="Calibri" panose="020F0502020204030204" pitchFamily="34" charset="0"/>
                <a:cs typeface="Calibri" panose="020F0502020204030204" pitchFamily="34" charset="0"/>
              </a:rPr>
              <a:t>increase</a:t>
            </a:r>
            <a:r>
              <a:rPr lang="de-CH" sz="1600" dirty="0">
                <a:solidFill>
                  <a:srgbClr val="FF0000"/>
                </a:solidFill>
                <a:latin typeface="Calibri" panose="020F0502020204030204" pitchFamily="34" charset="0"/>
                <a:cs typeface="Calibri" panose="020F0502020204030204" pitchFamily="34" charset="0"/>
              </a:rPr>
              <a:t> </a:t>
            </a:r>
            <a:r>
              <a:rPr lang="de-CH" sz="1600" dirty="0" err="1">
                <a:solidFill>
                  <a:srgbClr val="FF0000"/>
                </a:solidFill>
                <a:latin typeface="Calibri" panose="020F0502020204030204" pitchFamily="34" charset="0"/>
                <a:cs typeface="Calibri" panose="020F0502020204030204" pitchFamily="34" charset="0"/>
              </a:rPr>
              <a:t>downstream</a:t>
            </a:r>
            <a:endParaRPr lang="de-CH" sz="1600" dirty="0">
              <a:solidFill>
                <a:srgbClr val="FF0000"/>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9266863E-3D05-FB0A-B126-338FD7C490C8}"/>
              </a:ext>
            </a:extLst>
          </p:cNvPr>
          <p:cNvSpPr txBox="1"/>
          <p:nvPr/>
        </p:nvSpPr>
        <p:spPr>
          <a:xfrm>
            <a:off x="720180" y="3252921"/>
            <a:ext cx="2511150" cy="830997"/>
          </a:xfrm>
          <a:prstGeom prst="rect">
            <a:avLst/>
          </a:prstGeom>
          <a:noFill/>
          <a:ln w="9525" cap="rnd">
            <a:noFill/>
          </a:ln>
          <a:effectLst/>
        </p:spPr>
        <p:txBody>
          <a:bodyPr wrap="square" rtlCol="0">
            <a:spAutoFit/>
          </a:bodyPr>
          <a:lstStyle/>
          <a:p>
            <a:r>
              <a:rPr lang="de-CH" sz="1600" dirty="0">
                <a:solidFill>
                  <a:srgbClr val="0070C0"/>
                </a:solidFill>
                <a:latin typeface="Calibri" panose="020F0502020204030204" pitchFamily="34" charset="0"/>
                <a:cs typeface="Calibri" panose="020F0502020204030204" pitchFamily="34" charset="0"/>
              </a:rPr>
              <a:t>The total </a:t>
            </a:r>
            <a:r>
              <a:rPr lang="de-CH" sz="1600" dirty="0" err="1">
                <a:solidFill>
                  <a:srgbClr val="0070C0"/>
                </a:solidFill>
                <a:latin typeface="Calibri" panose="020F0502020204030204" pitchFamily="34" charset="0"/>
                <a:cs typeface="Calibri" panose="020F0502020204030204" pitchFamily="34" charset="0"/>
              </a:rPr>
              <a:t>number</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of</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muons</a:t>
            </a:r>
            <a:r>
              <a:rPr lang="de-CH" sz="1600" dirty="0">
                <a:solidFill>
                  <a:srgbClr val="0070C0"/>
                </a:solidFill>
                <a:latin typeface="Calibri" panose="020F0502020204030204" pitchFamily="34" charset="0"/>
                <a:cs typeface="Calibri" panose="020F0502020204030204" pitchFamily="34" charset="0"/>
              </a:rPr>
              <a:t> per </a:t>
            </a:r>
            <a:r>
              <a:rPr lang="de-CH" sz="1600" dirty="0" err="1">
                <a:solidFill>
                  <a:srgbClr val="0070C0"/>
                </a:solidFill>
                <a:latin typeface="Calibri" panose="020F0502020204030204" pitchFamily="34" charset="0"/>
                <a:cs typeface="Calibri" panose="020F0502020204030204" pitchFamily="34" charset="0"/>
              </a:rPr>
              <a:t>bunch</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is</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given</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by</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the</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proton</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pulses</a:t>
            </a:r>
            <a:r>
              <a:rPr lang="de-CH" sz="1600" dirty="0">
                <a:solidFill>
                  <a:srgbClr val="0070C0"/>
                </a:solidFill>
                <a:latin typeface="Calibri" panose="020F0502020204030204" pitchFamily="34" charset="0"/>
                <a:cs typeface="Calibri" panose="020F0502020204030204" pitchFamily="34" charset="0"/>
              </a:rPr>
              <a:t> in </a:t>
            </a:r>
            <a:r>
              <a:rPr lang="de-CH" sz="1600" dirty="0" err="1">
                <a:solidFill>
                  <a:srgbClr val="0070C0"/>
                </a:solidFill>
                <a:latin typeface="Calibri" panose="020F0502020204030204" pitchFamily="34" charset="0"/>
                <a:cs typeface="Calibri" panose="020F0502020204030204" pitchFamily="34" charset="0"/>
              </a:rPr>
              <a:t>the</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target</a:t>
            </a:r>
            <a:endParaRPr lang="de-CH" sz="1600" dirty="0">
              <a:solidFill>
                <a:srgbClr val="0070C0"/>
              </a:solidFill>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B614766A-21B0-22C1-2244-CA74C158E0C7}"/>
              </a:ext>
            </a:extLst>
          </p:cNvPr>
          <p:cNvSpPr txBox="1"/>
          <p:nvPr/>
        </p:nvSpPr>
        <p:spPr>
          <a:xfrm>
            <a:off x="1979712" y="4011910"/>
            <a:ext cx="3456384" cy="338554"/>
          </a:xfrm>
          <a:prstGeom prst="rect">
            <a:avLst/>
          </a:prstGeom>
          <a:noFill/>
          <a:ln w="9525" cap="rnd">
            <a:noFill/>
          </a:ln>
          <a:effectLst/>
        </p:spPr>
        <p:txBody>
          <a:bodyPr wrap="square" rtlCol="0">
            <a:spAutoFit/>
          </a:bodyPr>
          <a:lstStyle/>
          <a:p>
            <a:r>
              <a:rPr lang="de-CH" sz="1600" dirty="0" err="1">
                <a:solidFill>
                  <a:srgbClr val="0070C0"/>
                </a:solidFill>
                <a:latin typeface="Calibri" panose="020F0502020204030204" pitchFamily="34" charset="0"/>
                <a:cs typeface="Calibri" panose="020F0502020204030204" pitchFamily="34" charset="0"/>
              </a:rPr>
              <a:t>Important</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decay</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of</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muons</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afterwards</a:t>
            </a:r>
            <a:endParaRPr lang="de-CH" sz="1600" dirty="0">
              <a:solidFill>
                <a:srgbClr val="0070C0"/>
              </a:solidFill>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47F19E2C-A07D-09B4-E821-7726A1BC1CC1}"/>
              </a:ext>
            </a:extLst>
          </p:cNvPr>
          <p:cNvSpPr txBox="1"/>
          <p:nvPr/>
        </p:nvSpPr>
        <p:spPr>
          <a:xfrm>
            <a:off x="5687518" y="3861232"/>
            <a:ext cx="3337168" cy="830997"/>
          </a:xfrm>
          <a:prstGeom prst="rect">
            <a:avLst/>
          </a:prstGeom>
          <a:noFill/>
          <a:ln w="9525" cap="rnd">
            <a:noFill/>
          </a:ln>
          <a:effectLst/>
        </p:spPr>
        <p:txBody>
          <a:bodyPr wrap="square" rtlCol="0">
            <a:spAutoFit/>
          </a:bodyPr>
          <a:lstStyle/>
          <a:p>
            <a:r>
              <a:rPr lang="de-CH" sz="1600" dirty="0">
                <a:solidFill>
                  <a:schemeClr val="accent3">
                    <a:lumMod val="75000"/>
                  </a:schemeClr>
                </a:solidFill>
                <a:latin typeface="Calibri" panose="020F0502020204030204" pitchFamily="34" charset="0"/>
                <a:cs typeface="Calibri" panose="020F0502020204030204" pitchFamily="34" charset="0"/>
              </a:rPr>
              <a:t>The total beam power </a:t>
            </a:r>
            <a:r>
              <a:rPr lang="de-CH" sz="1600" dirty="0" err="1">
                <a:solidFill>
                  <a:schemeClr val="accent3">
                    <a:lumMod val="75000"/>
                  </a:schemeClr>
                </a:solidFill>
                <a:latin typeface="Calibri" panose="020F0502020204030204" pitchFamily="34" charset="0"/>
                <a:cs typeface="Calibri" panose="020F0502020204030204" pitchFamily="34" charset="0"/>
              </a:rPr>
              <a:t>is</a:t>
            </a:r>
            <a:r>
              <a:rPr lang="de-CH" sz="1600" dirty="0">
                <a:solidFill>
                  <a:schemeClr val="accent3">
                    <a:lumMod val="75000"/>
                  </a:schemeClr>
                </a:solidFill>
                <a:latin typeface="Calibri" panose="020F0502020204030204" pitchFamily="34" charset="0"/>
                <a:cs typeface="Calibri" panose="020F0502020204030204" pitchFamily="34" charset="0"/>
              </a:rPr>
              <a:t> </a:t>
            </a:r>
            <a:r>
              <a:rPr lang="de-CH" sz="1600" dirty="0" err="1">
                <a:solidFill>
                  <a:schemeClr val="accent3">
                    <a:lumMod val="75000"/>
                  </a:schemeClr>
                </a:solidFill>
                <a:latin typeface="Calibri" panose="020F0502020204030204" pitchFamily="34" charset="0"/>
                <a:cs typeface="Calibri" panose="020F0502020204030204" pitchFamily="34" charset="0"/>
              </a:rPr>
              <a:t>given</a:t>
            </a:r>
            <a:r>
              <a:rPr lang="de-CH" sz="1600" dirty="0">
                <a:solidFill>
                  <a:schemeClr val="accent3">
                    <a:lumMod val="75000"/>
                  </a:schemeClr>
                </a:solidFill>
                <a:latin typeface="Calibri" panose="020F0502020204030204" pitchFamily="34" charset="0"/>
                <a:cs typeface="Calibri" panose="020F0502020204030204" pitchFamily="34" charset="0"/>
              </a:rPr>
              <a:t> </a:t>
            </a:r>
            <a:r>
              <a:rPr lang="de-CH" sz="1600" dirty="0" err="1">
                <a:solidFill>
                  <a:schemeClr val="accent3">
                    <a:lumMod val="75000"/>
                  </a:schemeClr>
                </a:solidFill>
                <a:latin typeface="Calibri" panose="020F0502020204030204" pitchFamily="34" charset="0"/>
                <a:cs typeface="Calibri" panose="020F0502020204030204" pitchFamily="34" charset="0"/>
              </a:rPr>
              <a:t>by</a:t>
            </a:r>
            <a:r>
              <a:rPr lang="de-CH" sz="1600" dirty="0">
                <a:solidFill>
                  <a:schemeClr val="accent3">
                    <a:lumMod val="75000"/>
                  </a:schemeClr>
                </a:solidFill>
                <a:latin typeface="Calibri" panose="020F0502020204030204" pitchFamily="34" charset="0"/>
                <a:cs typeface="Calibri" panose="020F0502020204030204" pitchFamily="34" charset="0"/>
              </a:rPr>
              <a:t> </a:t>
            </a:r>
            <a:r>
              <a:rPr lang="de-CH" sz="1600" dirty="0" err="1">
                <a:solidFill>
                  <a:schemeClr val="accent3">
                    <a:lumMod val="75000"/>
                  </a:schemeClr>
                </a:solidFill>
                <a:latin typeface="Calibri" panose="020F0502020204030204" pitchFamily="34" charset="0"/>
                <a:cs typeface="Calibri" panose="020F0502020204030204" pitchFamily="34" charset="0"/>
              </a:rPr>
              <a:t>the</a:t>
            </a:r>
            <a:r>
              <a:rPr lang="de-CH" sz="1600" dirty="0">
                <a:solidFill>
                  <a:schemeClr val="accent3">
                    <a:lumMod val="75000"/>
                  </a:schemeClr>
                </a:solidFill>
                <a:latin typeface="Calibri" panose="020F0502020204030204" pitchFamily="34" charset="0"/>
                <a:cs typeface="Calibri" panose="020F0502020204030204" pitchFamily="34" charset="0"/>
              </a:rPr>
              <a:t> high </a:t>
            </a:r>
            <a:r>
              <a:rPr lang="de-CH" sz="1600" dirty="0" err="1">
                <a:solidFill>
                  <a:schemeClr val="accent3">
                    <a:lumMod val="75000"/>
                  </a:schemeClr>
                </a:solidFill>
                <a:latin typeface="Calibri" panose="020F0502020204030204" pitchFamily="34" charset="0"/>
                <a:cs typeface="Calibri" panose="020F0502020204030204" pitchFamily="34" charset="0"/>
              </a:rPr>
              <a:t>energy</a:t>
            </a:r>
            <a:r>
              <a:rPr lang="de-CH" sz="1600" dirty="0">
                <a:solidFill>
                  <a:schemeClr val="accent3">
                    <a:lumMod val="75000"/>
                  </a:schemeClr>
                </a:solidFill>
                <a:latin typeface="Calibri" panose="020F0502020204030204" pitchFamily="34" charset="0"/>
                <a:cs typeface="Calibri" panose="020F0502020204030204" pitchFamily="34" charset="0"/>
              </a:rPr>
              <a:t> </a:t>
            </a:r>
            <a:r>
              <a:rPr lang="de-CH" sz="1600" dirty="0" err="1">
                <a:solidFill>
                  <a:schemeClr val="accent3">
                    <a:lumMod val="75000"/>
                  </a:schemeClr>
                </a:solidFill>
                <a:latin typeface="Calibri" panose="020F0502020204030204" pitchFamily="34" charset="0"/>
                <a:cs typeface="Calibri" panose="020F0502020204030204" pitchFamily="34" charset="0"/>
              </a:rPr>
              <a:t>complex</a:t>
            </a:r>
            <a:r>
              <a:rPr lang="de-CH" sz="1600" dirty="0">
                <a:solidFill>
                  <a:schemeClr val="accent3">
                    <a:lumMod val="75000"/>
                  </a:schemeClr>
                </a:solidFill>
                <a:latin typeface="Calibri" panose="020F0502020204030204" pitchFamily="34" charset="0"/>
                <a:cs typeface="Calibri" panose="020F0502020204030204" pitchFamily="34" charset="0"/>
              </a:rPr>
              <a:t> power </a:t>
            </a:r>
            <a:r>
              <a:rPr lang="de-CH" sz="1600" dirty="0" err="1">
                <a:solidFill>
                  <a:schemeClr val="accent3">
                    <a:lumMod val="75000"/>
                  </a:schemeClr>
                </a:solidFill>
                <a:latin typeface="Calibri" panose="020F0502020204030204" pitchFamily="34" charset="0"/>
                <a:cs typeface="Calibri" panose="020F0502020204030204" pitchFamily="34" charset="0"/>
              </a:rPr>
              <a:t>consumption</a:t>
            </a:r>
            <a:r>
              <a:rPr lang="de-CH" sz="1600" dirty="0">
                <a:solidFill>
                  <a:schemeClr val="accent3">
                    <a:lumMod val="75000"/>
                  </a:schemeClr>
                </a:solidFill>
                <a:latin typeface="Calibri" panose="020F0502020204030204" pitchFamily="34" charset="0"/>
                <a:cs typeface="Calibri" panose="020F0502020204030204" pitchFamily="34" charset="0"/>
              </a:rPr>
              <a:t>, </a:t>
            </a:r>
            <a:r>
              <a:rPr lang="de-CH" sz="1600" dirty="0" err="1">
                <a:solidFill>
                  <a:schemeClr val="accent3">
                    <a:lumMod val="75000"/>
                  </a:schemeClr>
                </a:solidFill>
                <a:latin typeface="Calibri" panose="020F0502020204030204" pitchFamily="34" charset="0"/>
                <a:cs typeface="Calibri" panose="020F0502020204030204" pitchFamily="34" charset="0"/>
              </a:rPr>
              <a:t>cost</a:t>
            </a:r>
            <a:r>
              <a:rPr lang="de-CH" sz="1600" dirty="0">
                <a:solidFill>
                  <a:schemeClr val="accent3">
                    <a:lumMod val="75000"/>
                  </a:schemeClr>
                </a:solidFill>
                <a:latin typeface="Calibri" panose="020F0502020204030204" pitchFamily="34" charset="0"/>
                <a:cs typeface="Calibri" panose="020F0502020204030204" pitchFamily="34" charset="0"/>
              </a:rPr>
              <a:t>, </a:t>
            </a:r>
            <a:r>
              <a:rPr lang="de-CH" sz="1600" dirty="0" err="1">
                <a:solidFill>
                  <a:schemeClr val="accent3">
                    <a:lumMod val="75000"/>
                  </a:schemeClr>
                </a:solidFill>
                <a:latin typeface="Calibri" panose="020F0502020204030204" pitchFamily="34" charset="0"/>
                <a:cs typeface="Calibri" panose="020F0502020204030204" pitchFamily="34" charset="0"/>
              </a:rPr>
              <a:t>neutrinos</a:t>
            </a:r>
            <a:endParaRPr lang="de-CH" sz="1600" dirty="0">
              <a:solidFill>
                <a:schemeClr val="accent3">
                  <a:lumMod val="7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88897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56807-2828-0905-ED73-AB8FD720813E}"/>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545386E-63D6-19EF-0C19-1F5F15E445F0}"/>
              </a:ext>
            </a:extLst>
          </p:cNvPr>
          <p:cNvSpPr>
            <a:spLocks noGrp="1"/>
          </p:cNvSpPr>
          <p:nvPr>
            <p:ph type="title"/>
          </p:nvPr>
        </p:nvSpPr>
        <p:spPr>
          <a:xfrm>
            <a:off x="502920" y="-7475"/>
            <a:ext cx="7574280" cy="432048"/>
          </a:xfrm>
        </p:spPr>
        <p:txBody>
          <a:bodyPr/>
          <a:lstStyle/>
          <a:p>
            <a:pPr algn="ctr"/>
            <a:r>
              <a:rPr lang="en-GB" sz="3200" b="0" dirty="0">
                <a:latin typeface="Calibri"/>
                <a:cs typeface="Calibri"/>
              </a:rPr>
              <a:t>Muon Beam Production and Transmission</a:t>
            </a:r>
          </a:p>
        </p:txBody>
      </p:sp>
      <p:sp>
        <p:nvSpPr>
          <p:cNvPr id="5" name="Espace réservé du numéro de diapositive 3">
            <a:extLst>
              <a:ext uri="{FF2B5EF4-FFF2-40B4-BE49-F238E27FC236}">
                <a16:creationId xmlns:a16="http://schemas.microsoft.com/office/drawing/2014/main" id="{C7E43F55-50BB-15E0-78D0-57C6F7AD7716}"/>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12</a:t>
            </a:fld>
            <a:endParaRPr lang="en-GB" dirty="0"/>
          </a:p>
        </p:txBody>
      </p:sp>
      <p:sp>
        <p:nvSpPr>
          <p:cNvPr id="6" name="Footer Placeholder 5">
            <a:extLst>
              <a:ext uri="{FF2B5EF4-FFF2-40B4-BE49-F238E27FC236}">
                <a16:creationId xmlns:a16="http://schemas.microsoft.com/office/drawing/2014/main" id="{75D959A8-DEDC-CCAD-FDDD-C2B7B5983D4B}"/>
              </a:ext>
            </a:extLst>
          </p:cNvPr>
          <p:cNvSpPr>
            <a:spLocks noGrp="1"/>
          </p:cNvSpPr>
          <p:nvPr>
            <p:ph type="ftr" sz="quarter" idx="3"/>
          </p:nvPr>
        </p:nvSpPr>
        <p:spPr/>
        <p:txBody>
          <a:bodyPr/>
          <a:lstStyle/>
          <a:p>
            <a:pPr algn="l"/>
            <a:r>
              <a:rPr lang="en-US"/>
              <a:t>D. Schulte, Muon Collider, HKUST, January 2026</a:t>
            </a:r>
            <a:endParaRPr lang="en-GB" dirty="0"/>
          </a:p>
        </p:txBody>
      </p:sp>
      <p:sp>
        <p:nvSpPr>
          <p:cNvPr id="4" name="Slide Number Placeholder 3">
            <a:extLst>
              <a:ext uri="{FF2B5EF4-FFF2-40B4-BE49-F238E27FC236}">
                <a16:creationId xmlns:a16="http://schemas.microsoft.com/office/drawing/2014/main" id="{CB4F05B5-0F2F-0FA1-382C-E16061B47DC9}"/>
              </a:ext>
            </a:extLst>
          </p:cNvPr>
          <p:cNvSpPr>
            <a:spLocks noGrp="1"/>
          </p:cNvSpPr>
          <p:nvPr>
            <p:ph type="sldNum" sz="quarter" idx="4"/>
          </p:nvPr>
        </p:nvSpPr>
        <p:spPr/>
        <p:txBody>
          <a:bodyPr/>
          <a:lstStyle/>
          <a:p>
            <a:fld id="{974172A1-1CBF-0B40-9234-7D4D80EC19EA}" type="slidenum">
              <a:rPr lang="en-GB" smtClean="0"/>
              <a:pPr/>
              <a:t>12</a:t>
            </a:fld>
            <a:endParaRPr lang="en-GB" dirty="0"/>
          </a:p>
        </p:txBody>
      </p:sp>
      <p:pic>
        <p:nvPicPr>
          <p:cNvPr id="15" name="Picture 14" descr="A table of numbers and symbols&#10;&#10;Description automatically generated">
            <a:extLst>
              <a:ext uri="{FF2B5EF4-FFF2-40B4-BE49-F238E27FC236}">
                <a16:creationId xmlns:a16="http://schemas.microsoft.com/office/drawing/2014/main" id="{CBFA614E-A4C6-164F-755F-CAB8449AFA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148" y="615787"/>
            <a:ext cx="5468829" cy="4213364"/>
          </a:xfrm>
          <a:prstGeom prst="rect">
            <a:avLst/>
          </a:prstGeom>
        </p:spPr>
      </p:pic>
      <p:sp>
        <p:nvSpPr>
          <p:cNvPr id="3" name="TextBox 2">
            <a:extLst>
              <a:ext uri="{FF2B5EF4-FFF2-40B4-BE49-F238E27FC236}">
                <a16:creationId xmlns:a16="http://schemas.microsoft.com/office/drawing/2014/main" id="{2619ED45-8D5E-B5E0-DD61-96BC04EF2BAF}"/>
              </a:ext>
            </a:extLst>
          </p:cNvPr>
          <p:cNvSpPr txBox="1"/>
          <p:nvPr/>
        </p:nvSpPr>
        <p:spPr>
          <a:xfrm>
            <a:off x="5652120" y="1635646"/>
            <a:ext cx="3260580" cy="3323987"/>
          </a:xfrm>
          <a:prstGeom prst="rect">
            <a:avLst/>
          </a:prstGeom>
          <a:noFill/>
        </p:spPr>
        <p:txBody>
          <a:bodyPr wrap="square" rtlCol="0">
            <a:spAutoFit/>
          </a:bodyPr>
          <a:lstStyle/>
          <a:p>
            <a:r>
              <a:rPr lang="en-US" sz="1400" dirty="0"/>
              <a:t>Need to produce many muons</a:t>
            </a:r>
          </a:p>
          <a:p>
            <a:endParaRPr lang="en-US" sz="1400" dirty="0"/>
          </a:p>
          <a:p>
            <a:r>
              <a:rPr lang="en-US" sz="1400" dirty="0"/>
              <a:t>Efficient muon transport is key to the luminosity</a:t>
            </a:r>
          </a:p>
          <a:p>
            <a:pPr marL="285750" indent="-285750">
              <a:buFont typeface="Arial" panose="020B0604020202020204" pitchFamily="34" charset="0"/>
              <a:buChar char="•"/>
            </a:pPr>
            <a:r>
              <a:rPr lang="en-US" sz="1400" dirty="0"/>
              <a:t>Need to have compact cooling system</a:t>
            </a:r>
          </a:p>
          <a:p>
            <a:pPr marL="285750" indent="-285750">
              <a:buFont typeface="Arial" panose="020B0604020202020204" pitchFamily="34" charset="0"/>
              <a:buChar char="•"/>
            </a:pPr>
            <a:r>
              <a:rPr lang="en-US" sz="1400" dirty="0"/>
              <a:t>Need fast acceleration</a:t>
            </a:r>
          </a:p>
          <a:p>
            <a:endParaRPr lang="en-US" sz="1400" dirty="0"/>
          </a:p>
          <a:p>
            <a:r>
              <a:rPr lang="en-US" sz="1400" dirty="0"/>
              <a:t>Note: 1.67 TeV to produce muons for one pair at collision point, compared to 10 TeV muon pair energy</a:t>
            </a:r>
          </a:p>
          <a:p>
            <a:endParaRPr lang="en-US" sz="1400" dirty="0"/>
          </a:p>
          <a:p>
            <a:r>
              <a:rPr lang="en-US" sz="1400" dirty="0">
                <a:solidFill>
                  <a:srgbClr val="FF0000"/>
                </a:solidFill>
              </a:rPr>
              <a:t>Need some improvement in muon production or in transport</a:t>
            </a:r>
          </a:p>
          <a:p>
            <a:pPr marL="285750" indent="-285750">
              <a:buFont typeface="Arial" panose="020B0604020202020204" pitchFamily="34" charset="0"/>
              <a:buChar char="•"/>
            </a:pPr>
            <a:r>
              <a:rPr lang="en-US" sz="1400" dirty="0">
                <a:solidFill>
                  <a:srgbClr val="FF0000"/>
                </a:solidFill>
              </a:rPr>
              <a:t>Being studied</a:t>
            </a:r>
          </a:p>
          <a:p>
            <a:r>
              <a:rPr lang="en-US" sz="1400" dirty="0">
                <a:solidFill>
                  <a:srgbClr val="FF0000"/>
                </a:solidFill>
              </a:rPr>
              <a:t>Note: </a:t>
            </a:r>
            <a:r>
              <a:rPr lang="en-US" sz="1400" dirty="0">
                <a:solidFill>
                  <a:srgbClr val="FF0000"/>
                </a:solidFill>
                <a:latin typeface="Symbol" pitchFamily="2" charset="2"/>
              </a:rPr>
              <a:t>m</a:t>
            </a:r>
            <a:r>
              <a:rPr lang="en-US" sz="1400" baseline="30000" dirty="0">
                <a:solidFill>
                  <a:srgbClr val="FF0000"/>
                </a:solidFill>
                <a:latin typeface="Symbol" pitchFamily="2" charset="2"/>
              </a:rPr>
              <a:t>+</a:t>
            </a:r>
            <a:r>
              <a:rPr lang="en-US" sz="1400" dirty="0">
                <a:solidFill>
                  <a:srgbClr val="FF0000"/>
                </a:solidFill>
                <a:latin typeface="Symbol" pitchFamily="2" charset="2"/>
              </a:rPr>
              <a:t> </a:t>
            </a:r>
            <a:r>
              <a:rPr lang="en-US" sz="1400" dirty="0">
                <a:solidFill>
                  <a:srgbClr val="FF0000"/>
                </a:solidFill>
                <a:latin typeface="Calibri" panose="020F0502020204030204" pitchFamily="34" charset="0"/>
                <a:cs typeface="Calibri" panose="020F0502020204030204" pitchFamily="34" charset="0"/>
              </a:rPr>
              <a:t>can be 30% higher</a:t>
            </a:r>
            <a:endParaRPr lang="en-US" sz="1400" dirty="0">
              <a:solidFill>
                <a:srgbClr val="FF0000"/>
              </a:solidFill>
            </a:endParaRPr>
          </a:p>
        </p:txBody>
      </p:sp>
      <p:pic>
        <p:nvPicPr>
          <p:cNvPr id="2" name="Picture 1">
            <a:extLst>
              <a:ext uri="{FF2B5EF4-FFF2-40B4-BE49-F238E27FC236}">
                <a16:creationId xmlns:a16="http://schemas.microsoft.com/office/drawing/2014/main" id="{862F4133-A6FC-2F06-002B-DCED7FCB11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522871"/>
            <a:ext cx="1277699" cy="845671"/>
          </a:xfrm>
          <a:prstGeom prst="rect">
            <a:avLst/>
          </a:prstGeom>
        </p:spPr>
      </p:pic>
      <p:pic>
        <p:nvPicPr>
          <p:cNvPr id="7" name="Picture 6" descr="A picture containing text, clock&#10;&#10;Description automatically generated">
            <a:extLst>
              <a:ext uri="{FF2B5EF4-FFF2-40B4-BE49-F238E27FC236}">
                <a16:creationId xmlns:a16="http://schemas.microsoft.com/office/drawing/2014/main" id="{FAAE8175-0077-4260-19E5-9B51421EE0A8}"/>
              </a:ext>
            </a:extLst>
          </p:cNvPr>
          <p:cNvPicPr>
            <a:picLocks noChangeAspect="1"/>
          </p:cNvPicPr>
          <p:nvPr/>
        </p:nvPicPr>
        <p:blipFill>
          <a:blip r:embed="rId5"/>
          <a:stretch>
            <a:fillRect/>
          </a:stretch>
        </p:blipFill>
        <p:spPr>
          <a:xfrm>
            <a:off x="6969962" y="526775"/>
            <a:ext cx="1366293" cy="891885"/>
          </a:xfrm>
          <a:prstGeom prst="rect">
            <a:avLst/>
          </a:prstGeom>
        </p:spPr>
      </p:pic>
    </p:spTree>
    <p:extLst>
      <p:ext uri="{BB962C8B-B14F-4D97-AF65-F5344CB8AC3E}">
        <p14:creationId xmlns:p14="http://schemas.microsoft.com/office/powerpoint/2010/main" val="25317616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Key Challenges</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13</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pic>
        <p:nvPicPr>
          <p:cNvPr id="7" name="image2.png">
            <a:extLst>
              <a:ext uri="{FF2B5EF4-FFF2-40B4-BE49-F238E27FC236}">
                <a16:creationId xmlns:a16="http://schemas.microsoft.com/office/drawing/2014/main" id="{460D35FC-A939-0F44-99A1-EF13C47784B9}"/>
              </a:ext>
            </a:extLst>
          </p:cNvPr>
          <p:cNvPicPr/>
          <p:nvPr/>
        </p:nvPicPr>
        <p:blipFill>
          <a:blip r:embed="rId3"/>
          <a:srcRect/>
          <a:stretch>
            <a:fillRect/>
          </a:stretch>
        </p:blipFill>
        <p:spPr>
          <a:xfrm>
            <a:off x="668974" y="627534"/>
            <a:ext cx="6855354" cy="3221222"/>
          </a:xfrm>
          <a:prstGeom prst="rect">
            <a:avLst/>
          </a:prstGeom>
          <a:ln/>
        </p:spPr>
      </p:pic>
      <p:sp>
        <p:nvSpPr>
          <p:cNvPr id="8" name="TextBox 7"/>
          <p:cNvSpPr txBox="1"/>
          <p:nvPr/>
        </p:nvSpPr>
        <p:spPr>
          <a:xfrm>
            <a:off x="69784" y="4083918"/>
            <a:ext cx="4574224" cy="840175"/>
          </a:xfrm>
          <a:prstGeom prst="rect">
            <a:avLst/>
          </a:prstGeom>
          <a:solidFill>
            <a:schemeClr val="accent5">
              <a:lumMod val="20000"/>
              <a:lumOff val="80000"/>
            </a:schemeClr>
          </a:solidFill>
        </p:spPr>
        <p:txBody>
          <a:bodyPr wrap="square" lIns="100529" tIns="50265" rIns="100529" bIns="50265" rtlCol="0">
            <a:spAutoFit/>
          </a:bodyPr>
          <a:lstStyle/>
          <a:p>
            <a:r>
              <a:rPr lang="en-US" sz="1600" b="1" dirty="0"/>
              <a:t>3</a:t>
            </a:r>
            <a:r>
              <a:rPr lang="en-US" sz="1600" b="1" dirty="0">
                <a:latin typeface="Calibri"/>
                <a:cs typeface="Calibri"/>
              </a:rPr>
              <a:t>) Cost</a:t>
            </a:r>
            <a:r>
              <a:rPr lang="en-US" sz="1600" dirty="0">
                <a:latin typeface="Calibri"/>
                <a:cs typeface="Calibri"/>
              </a:rPr>
              <a:t> and </a:t>
            </a:r>
            <a:r>
              <a:rPr lang="en-US" sz="1600" b="1" dirty="0">
                <a:latin typeface="Calibri"/>
                <a:cs typeface="Calibri"/>
              </a:rPr>
              <a:t>power</a:t>
            </a:r>
            <a:r>
              <a:rPr lang="en-US" sz="1600" dirty="0">
                <a:latin typeface="Calibri"/>
                <a:cs typeface="Calibri"/>
              </a:rPr>
              <a:t> consumption limit energy reach</a:t>
            </a:r>
          </a:p>
          <a:p>
            <a:r>
              <a:rPr lang="en-US" sz="1600" dirty="0">
                <a:latin typeface="Calibri"/>
                <a:cs typeface="Calibri"/>
              </a:rPr>
              <a:t>e.g. 35 km accelerator for 10 </a:t>
            </a:r>
            <a:r>
              <a:rPr lang="en-US" sz="1600" dirty="0" err="1">
                <a:latin typeface="Calibri"/>
                <a:cs typeface="Calibri"/>
              </a:rPr>
              <a:t>TeV</a:t>
            </a:r>
            <a:r>
              <a:rPr lang="en-US" sz="1600" dirty="0">
                <a:latin typeface="Calibri"/>
                <a:cs typeface="Calibri"/>
              </a:rPr>
              <a:t>, 10 km collider ring</a:t>
            </a:r>
          </a:p>
          <a:p>
            <a:r>
              <a:rPr lang="en-US" sz="1600" dirty="0">
                <a:latin typeface="Calibri"/>
                <a:cs typeface="Calibri"/>
              </a:rPr>
              <a:t>Also impacts </a:t>
            </a:r>
            <a:r>
              <a:rPr lang="en-US" sz="1600" b="1" dirty="0">
                <a:latin typeface="Calibri"/>
                <a:cs typeface="Calibri"/>
              </a:rPr>
              <a:t>beam quality</a:t>
            </a:r>
          </a:p>
        </p:txBody>
      </p:sp>
      <p:sp>
        <p:nvSpPr>
          <p:cNvPr id="9" name="TextBox 8"/>
          <p:cNvSpPr txBox="1"/>
          <p:nvPr/>
        </p:nvSpPr>
        <p:spPr>
          <a:xfrm>
            <a:off x="429824" y="1083503"/>
            <a:ext cx="2990048" cy="840175"/>
          </a:xfrm>
          <a:prstGeom prst="rect">
            <a:avLst/>
          </a:prstGeom>
          <a:solidFill>
            <a:srgbClr val="FCD5B5"/>
          </a:solidFill>
        </p:spPr>
        <p:txBody>
          <a:bodyPr wrap="square" lIns="100529" tIns="50265" rIns="100529" bIns="50265" rtlCol="0">
            <a:spAutoFit/>
          </a:bodyPr>
          <a:lstStyle/>
          <a:p>
            <a:r>
              <a:rPr lang="en-US" sz="1600" dirty="0">
                <a:latin typeface="Calibri"/>
                <a:cs typeface="Calibri"/>
              </a:rPr>
              <a:t>4) Drives the </a:t>
            </a:r>
            <a:r>
              <a:rPr lang="en-US" sz="1600" b="1" dirty="0">
                <a:latin typeface="Calibri"/>
                <a:cs typeface="Calibri"/>
              </a:rPr>
              <a:t>beam quality</a:t>
            </a:r>
          </a:p>
          <a:p>
            <a:r>
              <a:rPr lang="en-US" sz="1600" dirty="0">
                <a:latin typeface="Calibri"/>
                <a:cs typeface="Calibri"/>
              </a:rPr>
              <a:t>MAP put much effort in design</a:t>
            </a:r>
          </a:p>
          <a:p>
            <a:r>
              <a:rPr lang="en-US" sz="1600" i="1" dirty="0" err="1">
                <a:latin typeface="Calibri"/>
                <a:cs typeface="Calibri"/>
              </a:rPr>
              <a:t>optimise</a:t>
            </a:r>
            <a:r>
              <a:rPr lang="en-US" sz="1600" i="1" dirty="0">
                <a:latin typeface="Calibri"/>
                <a:cs typeface="Calibri"/>
              </a:rPr>
              <a:t> as much as possible</a:t>
            </a:r>
          </a:p>
        </p:txBody>
      </p:sp>
      <p:cxnSp>
        <p:nvCxnSpPr>
          <p:cNvPr id="10" name="Straight Arrow Connector 9"/>
          <p:cNvCxnSpPr/>
          <p:nvPr/>
        </p:nvCxnSpPr>
        <p:spPr>
          <a:xfrm>
            <a:off x="1907704" y="1923678"/>
            <a:ext cx="648072" cy="3600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8" idx="0"/>
          </p:cNvCxnSpPr>
          <p:nvPr/>
        </p:nvCxnSpPr>
        <p:spPr>
          <a:xfrm flipV="1">
            <a:off x="2356896" y="3501840"/>
            <a:ext cx="2431128" cy="58207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8" idx="0"/>
          </p:cNvCxnSpPr>
          <p:nvPr/>
        </p:nvCxnSpPr>
        <p:spPr>
          <a:xfrm flipV="1">
            <a:off x="2356896" y="3723880"/>
            <a:ext cx="3295224" cy="3600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476008" y="3795886"/>
            <a:ext cx="2661716" cy="840175"/>
          </a:xfrm>
          <a:prstGeom prst="rect">
            <a:avLst/>
          </a:prstGeom>
          <a:solidFill>
            <a:schemeClr val="accent1">
              <a:lumMod val="40000"/>
              <a:lumOff val="60000"/>
            </a:schemeClr>
          </a:solidFill>
        </p:spPr>
        <p:txBody>
          <a:bodyPr wrap="square" lIns="100529" tIns="50265" rIns="100529" bIns="50265" rtlCol="0">
            <a:spAutoFit/>
          </a:bodyPr>
          <a:lstStyle/>
          <a:p>
            <a:r>
              <a:rPr lang="en-US" sz="1600" b="1" dirty="0">
                <a:latin typeface="Calibri"/>
                <a:cs typeface="Calibri"/>
              </a:rPr>
              <a:t>1) Dense neutrino flux</a:t>
            </a:r>
          </a:p>
          <a:p>
            <a:r>
              <a:rPr lang="en-US" sz="1600" dirty="0">
                <a:latin typeface="Calibri"/>
                <a:cs typeface="Calibri"/>
              </a:rPr>
              <a:t>mitigated by mover system and site selection</a:t>
            </a:r>
          </a:p>
        </p:txBody>
      </p:sp>
      <p:sp>
        <p:nvSpPr>
          <p:cNvPr id="15" name="TextBox 14"/>
          <p:cNvSpPr txBox="1"/>
          <p:nvPr/>
        </p:nvSpPr>
        <p:spPr>
          <a:xfrm>
            <a:off x="7164288" y="1041692"/>
            <a:ext cx="1938429" cy="593954"/>
          </a:xfrm>
          <a:prstGeom prst="rect">
            <a:avLst/>
          </a:prstGeom>
          <a:solidFill>
            <a:schemeClr val="accent3">
              <a:lumMod val="40000"/>
              <a:lumOff val="60000"/>
            </a:schemeClr>
          </a:solidFill>
        </p:spPr>
        <p:txBody>
          <a:bodyPr wrap="square" lIns="100529" tIns="50265" rIns="100529" bIns="50265" rtlCol="0">
            <a:spAutoFit/>
          </a:bodyPr>
          <a:lstStyle/>
          <a:p>
            <a:r>
              <a:rPr lang="en-US" sz="1600" b="1" dirty="0">
                <a:latin typeface="Calibri"/>
                <a:cs typeface="Calibri"/>
              </a:rPr>
              <a:t>2) Beam-induced background</a:t>
            </a:r>
          </a:p>
        </p:txBody>
      </p:sp>
      <p:cxnSp>
        <p:nvCxnSpPr>
          <p:cNvPr id="16" name="Straight Arrow Connector 15"/>
          <p:cNvCxnSpPr/>
          <p:nvPr/>
        </p:nvCxnSpPr>
        <p:spPr>
          <a:xfrm flipH="1" flipV="1">
            <a:off x="5436096" y="3291830"/>
            <a:ext cx="1039912" cy="5141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5" idx="1"/>
          </p:cNvCxnSpPr>
          <p:nvPr/>
        </p:nvCxnSpPr>
        <p:spPr>
          <a:xfrm flipH="1" flipV="1">
            <a:off x="5436096" y="1131592"/>
            <a:ext cx="1728192" cy="2070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259632" y="537638"/>
            <a:ext cx="1938429" cy="347733"/>
          </a:xfrm>
          <a:prstGeom prst="rect">
            <a:avLst/>
          </a:prstGeom>
          <a:solidFill>
            <a:schemeClr val="accent4">
              <a:lumMod val="40000"/>
              <a:lumOff val="60000"/>
            </a:schemeClr>
          </a:solidFill>
        </p:spPr>
        <p:txBody>
          <a:bodyPr wrap="square" lIns="100529" tIns="50265" rIns="100529" bIns="50265" rtlCol="0">
            <a:spAutoFit/>
          </a:bodyPr>
          <a:lstStyle/>
          <a:p>
            <a:r>
              <a:rPr lang="en-US" sz="1600" b="1" dirty="0">
                <a:latin typeface="Calibri"/>
                <a:cs typeface="Calibri"/>
              </a:rPr>
              <a:t>0) Physics case</a:t>
            </a:r>
          </a:p>
        </p:txBody>
      </p:sp>
      <p:sp>
        <p:nvSpPr>
          <p:cNvPr id="3" name="Slide Number Placeholder 2">
            <a:extLst>
              <a:ext uri="{FF2B5EF4-FFF2-40B4-BE49-F238E27FC236}">
                <a16:creationId xmlns:a16="http://schemas.microsoft.com/office/drawing/2014/main" id="{035858F4-245C-6B06-CD8A-C6B797D35A7A}"/>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Tree>
    <p:extLst>
      <p:ext uri="{BB962C8B-B14F-4D97-AF65-F5344CB8AC3E}">
        <p14:creationId xmlns:p14="http://schemas.microsoft.com/office/powerpoint/2010/main" val="9143066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PlaceHolder 1"/>
          <p:cNvSpPr>
            <a:spLocks noGrp="1"/>
          </p:cNvSpPr>
          <p:nvPr>
            <p:ph type="title"/>
          </p:nvPr>
        </p:nvSpPr>
        <p:spPr>
          <a:xfrm>
            <a:off x="1295280" y="-20520"/>
            <a:ext cx="6781320" cy="431640"/>
          </a:xfrm>
          <a:prstGeom prst="rect">
            <a:avLst/>
          </a:prstGeom>
          <a:noFill/>
          <a:ln w="0">
            <a:noFill/>
          </a:ln>
        </p:spPr>
        <p:txBody>
          <a:bodyPr lIns="0" tIns="0" rIns="0" bIns="0" anchor="t">
            <a:noAutofit/>
          </a:bodyPr>
          <a:lstStyle/>
          <a:p>
            <a:pPr indent="0" algn="ctr">
              <a:lnSpc>
                <a:spcPct val="100000"/>
              </a:lnSpc>
              <a:buNone/>
            </a:pPr>
            <a:r>
              <a:rPr lang="en-GB" sz="3200" b="0" strike="noStrike" spc="-1">
                <a:solidFill>
                  <a:srgbClr val="000000"/>
                </a:solidFill>
                <a:latin typeface="Calibri"/>
              </a:rPr>
              <a:t>Physics and Detector Concepts</a:t>
            </a:r>
            <a:endParaRPr lang="fr-FR" sz="3200" b="0" strike="noStrike" spc="-1">
              <a:solidFill>
                <a:srgbClr val="000000"/>
              </a:solidFill>
              <a:latin typeface="Arial"/>
            </a:endParaRPr>
          </a:p>
        </p:txBody>
      </p:sp>
      <p:sp>
        <p:nvSpPr>
          <p:cNvPr id="311" name="PlaceHolder 2"/>
          <p:cNvSpPr>
            <a:spLocks noGrp="1"/>
          </p:cNvSpPr>
          <p:nvPr>
            <p:ph type="ftr" idx="12"/>
          </p:nvPr>
        </p:nvSpPr>
        <p:spPr>
          <a:xfrm>
            <a:off x="395640" y="4947840"/>
            <a:ext cx="7416360" cy="245160"/>
          </a:xfrm>
          <a:prstGeom prst="rect">
            <a:avLst/>
          </a:prstGeom>
          <a:noFill/>
          <a:ln w="0">
            <a:noFill/>
          </a:ln>
        </p:spPr>
        <p:txBody>
          <a:bodyPr lIns="0" tIns="0" rIns="0" bIns="0" anchor="t">
            <a:noAutofit/>
          </a:bodyPr>
          <a:lstStyle>
            <a:lvl1pPr indent="0">
              <a:lnSpc>
                <a:spcPct val="100000"/>
              </a:lnSpc>
              <a:buNone/>
              <a:defRPr lang="en-US" sz="1200" b="0" strike="noStrike" spc="-1">
                <a:solidFill>
                  <a:srgbClr val="000000"/>
                </a:solidFill>
                <a:latin typeface="Calibri"/>
              </a:defRPr>
            </a:lvl1pPr>
          </a:lstStyle>
          <a:p>
            <a:pPr indent="0">
              <a:lnSpc>
                <a:spcPct val="100000"/>
              </a:lnSpc>
              <a:buNone/>
            </a:pPr>
            <a:r>
              <a:rPr lang="en-US" sz="1200" b="0" strike="noStrike" spc="-1">
                <a:solidFill>
                  <a:srgbClr val="000000"/>
                </a:solidFill>
                <a:latin typeface="Calibri"/>
              </a:rPr>
              <a:t>D. Schulte, Muon Collider, HKUST, January 2026</a:t>
            </a:r>
            <a:endParaRPr lang="en-GB" sz="1200" b="0" strike="noStrike" spc="-1">
              <a:solidFill>
                <a:srgbClr val="000000"/>
              </a:solidFill>
              <a:latin typeface="Times New Roman"/>
            </a:endParaRPr>
          </a:p>
        </p:txBody>
      </p:sp>
      <p:sp>
        <p:nvSpPr>
          <p:cNvPr id="312" name="TextBox 24"/>
          <p:cNvSpPr/>
          <p:nvPr/>
        </p:nvSpPr>
        <p:spPr>
          <a:xfrm>
            <a:off x="31504" y="2183580"/>
            <a:ext cx="3600000" cy="1155240"/>
          </a:xfrm>
          <a:prstGeom prst="rect">
            <a:avLst/>
          </a:prstGeom>
          <a:solidFill>
            <a:schemeClr val="accent3">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de-CH" sz="1400" b="1" strike="noStrike" spc="-1" dirty="0">
                <a:solidFill>
                  <a:srgbClr val="000000"/>
                </a:solidFill>
                <a:latin typeface="Calibri"/>
              </a:rPr>
              <a:t>Achievements</a:t>
            </a:r>
            <a:endParaRPr lang="en-GB" sz="1400" b="0" strike="noStrike" spc="-1" dirty="0">
              <a:solidFill>
                <a:srgbClr val="000000"/>
              </a:solidFill>
              <a:latin typeface="Arial"/>
            </a:endParaRPr>
          </a:p>
          <a:p>
            <a:pPr>
              <a:lnSpc>
                <a:spcPct val="100000"/>
              </a:lnSpc>
            </a:pPr>
            <a:r>
              <a:rPr lang="en-CH" sz="1400" b="0" strike="noStrike" spc="-1">
                <a:solidFill>
                  <a:srgbClr val="000000"/>
                </a:solidFill>
                <a:latin typeface="Calibri"/>
              </a:rPr>
              <a:t>Two detector concepts are being developed</a:t>
            </a:r>
            <a:endParaRPr lang="en-GB" sz="1400" b="0" strike="noStrike" spc="-1" dirty="0">
              <a:solidFill>
                <a:srgbClr val="000000"/>
              </a:solidFill>
              <a:latin typeface="Arial"/>
            </a:endParaRPr>
          </a:p>
          <a:p>
            <a:pPr>
              <a:lnSpc>
                <a:spcPct val="100000"/>
              </a:lnSpc>
            </a:pPr>
            <a:r>
              <a:rPr lang="de-CH" sz="1400" b="0" strike="noStrike" spc="-1" dirty="0">
                <a:solidFill>
                  <a:srgbClr val="000000"/>
                </a:solidFill>
                <a:latin typeface="Calibri"/>
              </a:rPr>
              <a:t>Performance </a:t>
            </a:r>
            <a:r>
              <a:rPr lang="de-CH" sz="1400" b="0" strike="noStrike" spc="-1" dirty="0" err="1">
                <a:solidFill>
                  <a:srgbClr val="000000"/>
                </a:solidFill>
                <a:latin typeface="Calibri"/>
              </a:rPr>
              <a:t>studies</a:t>
            </a:r>
            <a:r>
              <a:rPr lang="de-CH" sz="1400" b="0" strike="noStrike" spc="-1" dirty="0">
                <a:solidFill>
                  <a:srgbClr val="000000"/>
                </a:solidFill>
                <a:latin typeface="Calibri"/>
              </a:rPr>
              <a:t> </a:t>
            </a:r>
            <a:r>
              <a:rPr lang="de-CH" sz="1400" b="0" strike="noStrike" spc="-1" dirty="0" err="1">
                <a:solidFill>
                  <a:srgbClr val="000000"/>
                </a:solidFill>
                <a:latin typeface="Calibri"/>
              </a:rPr>
              <a:t>with</a:t>
            </a:r>
            <a:r>
              <a:rPr lang="de-CH" sz="1400" b="0" strike="noStrike" spc="-1" dirty="0">
                <a:solidFill>
                  <a:srgbClr val="000000"/>
                </a:solidFill>
                <a:latin typeface="Calibri"/>
              </a:rPr>
              <a:t> GEANT</a:t>
            </a:r>
            <a:endParaRPr lang="en-GB" sz="1400" b="0" strike="noStrike" spc="-1" dirty="0">
              <a:solidFill>
                <a:srgbClr val="000000"/>
              </a:solidFill>
              <a:latin typeface="Arial"/>
            </a:endParaRPr>
          </a:p>
          <a:p>
            <a:pPr>
              <a:lnSpc>
                <a:spcPct val="100000"/>
              </a:lnSpc>
            </a:pPr>
            <a:r>
              <a:rPr lang="de-CH" sz="1400" b="0" strike="noStrike" spc="-1" dirty="0" err="1">
                <a:solidFill>
                  <a:srgbClr val="000000"/>
                </a:solidFill>
                <a:latin typeface="Calibri"/>
              </a:rPr>
              <a:t>Detailed</a:t>
            </a:r>
            <a:r>
              <a:rPr lang="de-CH" sz="1400" b="0" strike="noStrike" spc="-1" dirty="0">
                <a:solidFill>
                  <a:srgbClr val="000000"/>
                </a:solidFill>
                <a:latin typeface="Calibri"/>
              </a:rPr>
              <a:t> design and </a:t>
            </a:r>
            <a:r>
              <a:rPr lang="de-CH" sz="1400" b="0" strike="noStrike" spc="-1" dirty="0" err="1">
                <a:solidFill>
                  <a:srgbClr val="000000"/>
                </a:solidFill>
                <a:latin typeface="Calibri"/>
              </a:rPr>
              <a:t>simulations</a:t>
            </a:r>
            <a:r>
              <a:rPr lang="de-CH" sz="1400" b="0" strike="noStrike" spc="-1" dirty="0">
                <a:solidFill>
                  <a:srgbClr val="000000"/>
                </a:solidFill>
                <a:latin typeface="Calibri"/>
              </a:rPr>
              <a:t> </a:t>
            </a:r>
            <a:r>
              <a:rPr lang="de-CH" sz="1400" b="0" strike="noStrike" spc="-1" dirty="0" err="1">
                <a:solidFill>
                  <a:srgbClr val="000000"/>
                </a:solidFill>
                <a:latin typeface="Calibri"/>
              </a:rPr>
              <a:t>of</a:t>
            </a:r>
            <a:r>
              <a:rPr lang="de-CH" sz="1400" b="0" strike="noStrike" spc="-1" dirty="0">
                <a:solidFill>
                  <a:srgbClr val="000000"/>
                </a:solidFill>
                <a:latin typeface="Calibri"/>
              </a:rPr>
              <a:t> MDI and </a:t>
            </a:r>
            <a:r>
              <a:rPr lang="de-CH" sz="1400" b="0" strike="noStrike" spc="-1" dirty="0" err="1">
                <a:solidFill>
                  <a:srgbClr val="000000"/>
                </a:solidFill>
                <a:latin typeface="Calibri"/>
              </a:rPr>
              <a:t>background</a:t>
            </a:r>
            <a:r>
              <a:rPr lang="de-CH" sz="1400" b="0" strike="noStrike" spc="-1" dirty="0">
                <a:solidFill>
                  <a:srgbClr val="000000"/>
                </a:solidFill>
                <a:latin typeface="Calibri"/>
              </a:rPr>
              <a:t> </a:t>
            </a:r>
            <a:r>
              <a:rPr lang="de-CH" sz="1400" b="0" strike="noStrike" spc="-1" dirty="0" err="1">
                <a:solidFill>
                  <a:srgbClr val="000000"/>
                </a:solidFill>
                <a:latin typeface="Calibri"/>
              </a:rPr>
              <a:t>suppression</a:t>
            </a:r>
            <a:endParaRPr lang="en-GB" sz="1400" b="0" strike="noStrike" spc="-1" dirty="0">
              <a:solidFill>
                <a:srgbClr val="000000"/>
              </a:solidFill>
              <a:latin typeface="Arial"/>
            </a:endParaRPr>
          </a:p>
        </p:txBody>
      </p:sp>
      <p:pic>
        <p:nvPicPr>
          <p:cNvPr id="313" name="Picture 21" descr="A diagram of a machine&#10;&#10;Description automatically generated"/>
          <p:cNvPicPr/>
          <p:nvPr/>
        </p:nvPicPr>
        <p:blipFill>
          <a:blip r:embed="rId2"/>
          <a:stretch/>
        </p:blipFill>
        <p:spPr>
          <a:xfrm>
            <a:off x="5100480" y="1058760"/>
            <a:ext cx="1722240" cy="1555560"/>
          </a:xfrm>
          <a:prstGeom prst="rect">
            <a:avLst/>
          </a:prstGeom>
          <a:ln w="0">
            <a:noFill/>
          </a:ln>
        </p:spPr>
      </p:pic>
      <p:sp>
        <p:nvSpPr>
          <p:cNvPr id="314" name="TextBox 43"/>
          <p:cNvSpPr/>
          <p:nvPr/>
        </p:nvSpPr>
        <p:spPr>
          <a:xfrm>
            <a:off x="2915640" y="526320"/>
            <a:ext cx="1722240" cy="66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400" b="1" strike="noStrike" spc="-1">
                <a:solidFill>
                  <a:srgbClr val="000000"/>
                </a:solidFill>
                <a:latin typeface="Calibri"/>
              </a:rPr>
              <a:t>MUSIC</a:t>
            </a:r>
            <a:endParaRPr lang="en-GB" sz="1400" b="0" strike="noStrike" spc="-1">
              <a:solidFill>
                <a:srgbClr val="000000"/>
              </a:solidFill>
              <a:latin typeface="Arial"/>
            </a:endParaRPr>
          </a:p>
          <a:p>
            <a:pPr>
              <a:lnSpc>
                <a:spcPct val="100000"/>
              </a:lnSpc>
            </a:pPr>
            <a:r>
              <a:rPr lang="en-US" sz="1200" b="0" strike="noStrike" spc="-1">
                <a:solidFill>
                  <a:srgbClr val="000000"/>
                </a:solidFill>
                <a:latin typeface="Calibri"/>
              </a:rPr>
              <a:t>(MUon System for Interesting Collisions)</a:t>
            </a:r>
            <a:endParaRPr lang="en-GB" sz="1200" b="0" strike="noStrike" spc="-1">
              <a:solidFill>
                <a:srgbClr val="000000"/>
              </a:solidFill>
              <a:latin typeface="Arial"/>
            </a:endParaRPr>
          </a:p>
        </p:txBody>
      </p:sp>
      <p:sp>
        <p:nvSpPr>
          <p:cNvPr id="315" name="TextBox 44"/>
          <p:cNvSpPr/>
          <p:nvPr/>
        </p:nvSpPr>
        <p:spPr>
          <a:xfrm>
            <a:off x="5047920" y="432000"/>
            <a:ext cx="2386080" cy="66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de-CH" sz="1400" b="1" strike="noStrike" spc="-1">
                <a:solidFill>
                  <a:srgbClr val="000000"/>
                </a:solidFill>
                <a:latin typeface="Calibri"/>
              </a:rPr>
              <a:t>MAIA</a:t>
            </a:r>
            <a:endParaRPr lang="en-GB" sz="1400" b="0" strike="noStrike" spc="-1">
              <a:solidFill>
                <a:srgbClr val="000000"/>
              </a:solidFill>
              <a:latin typeface="Arial"/>
            </a:endParaRPr>
          </a:p>
          <a:p>
            <a:pPr>
              <a:lnSpc>
                <a:spcPct val="100000"/>
              </a:lnSpc>
            </a:pPr>
            <a:r>
              <a:rPr lang="de-CH" sz="1200" b="0" strike="noStrike" spc="-1">
                <a:solidFill>
                  <a:srgbClr val="000000"/>
                </a:solidFill>
                <a:latin typeface="Calibri"/>
              </a:rPr>
              <a:t>(Muon Accelerator Instrumented Aperatus)</a:t>
            </a:r>
            <a:endParaRPr lang="en-GB" sz="1200" b="0" strike="noStrike" spc="-1">
              <a:solidFill>
                <a:srgbClr val="000000"/>
              </a:solidFill>
              <a:latin typeface="Arial"/>
            </a:endParaRPr>
          </a:p>
        </p:txBody>
      </p:sp>
      <p:pic>
        <p:nvPicPr>
          <p:cNvPr id="316" name="Picture 28" descr="A graph of a number of objects&#10;&#10;Description automatically generated with medium confidence"/>
          <p:cNvPicPr/>
          <p:nvPr/>
        </p:nvPicPr>
        <p:blipFill>
          <a:blip r:embed="rId3"/>
          <a:stretch/>
        </p:blipFill>
        <p:spPr>
          <a:xfrm>
            <a:off x="7031160" y="1280520"/>
            <a:ext cx="1779120" cy="1281240"/>
          </a:xfrm>
          <a:prstGeom prst="rect">
            <a:avLst/>
          </a:prstGeom>
          <a:ln w="0">
            <a:noFill/>
          </a:ln>
        </p:spPr>
      </p:pic>
      <p:pic>
        <p:nvPicPr>
          <p:cNvPr id="317" name="Picture 29" descr="A rainbow colored rectangular object&#10;&#10;Description automatically generated with medium confidence"/>
          <p:cNvPicPr/>
          <p:nvPr/>
        </p:nvPicPr>
        <p:blipFill>
          <a:blip r:embed="rId4"/>
          <a:stretch/>
        </p:blipFill>
        <p:spPr>
          <a:xfrm>
            <a:off x="3275856" y="3858840"/>
            <a:ext cx="1965960" cy="1207080"/>
          </a:xfrm>
          <a:prstGeom prst="rect">
            <a:avLst/>
          </a:prstGeom>
          <a:ln w="0">
            <a:noFill/>
          </a:ln>
        </p:spPr>
      </p:pic>
      <p:sp>
        <p:nvSpPr>
          <p:cNvPr id="319" name="AutoShape 2"/>
          <p:cNvSpPr/>
          <p:nvPr/>
        </p:nvSpPr>
        <p:spPr>
          <a:xfrm>
            <a:off x="4419720" y="2562120"/>
            <a:ext cx="304560" cy="16164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endParaRPr lang="en-US" sz="1800" b="0" strike="noStrike" spc="-1">
              <a:solidFill>
                <a:srgbClr val="000000"/>
              </a:solidFill>
              <a:latin typeface="Calibri"/>
            </a:endParaRPr>
          </a:p>
        </p:txBody>
      </p:sp>
      <p:pic>
        <p:nvPicPr>
          <p:cNvPr id="320" name="Picture 33"/>
          <p:cNvPicPr/>
          <p:nvPr/>
        </p:nvPicPr>
        <p:blipFill>
          <a:blip r:embed="rId5"/>
          <a:stretch/>
        </p:blipFill>
        <p:spPr>
          <a:xfrm>
            <a:off x="2771640" y="1188360"/>
            <a:ext cx="2176200" cy="1283400"/>
          </a:xfrm>
          <a:prstGeom prst="rect">
            <a:avLst/>
          </a:prstGeom>
          <a:ln w="0">
            <a:noFill/>
          </a:ln>
        </p:spPr>
      </p:pic>
      <p:sp>
        <p:nvSpPr>
          <p:cNvPr id="321" name="TextBox 45"/>
          <p:cNvSpPr/>
          <p:nvPr/>
        </p:nvSpPr>
        <p:spPr>
          <a:xfrm>
            <a:off x="5086800" y="2701080"/>
            <a:ext cx="3888360" cy="2245315"/>
          </a:xfrm>
          <a:prstGeom prst="rect">
            <a:avLst/>
          </a:prstGeom>
          <a:solidFill>
            <a:schemeClr val="accent5">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400" b="1" strike="noStrike" spc="-1" dirty="0">
                <a:solidFill>
                  <a:srgbClr val="000000"/>
                </a:solidFill>
                <a:latin typeface="Calibri" panose="020F0502020204030204" pitchFamily="34" charset="0"/>
                <a:cs typeface="Calibri" panose="020F0502020204030204" pitchFamily="34" charset="0"/>
              </a:rPr>
              <a:t>Key conclusions:</a:t>
            </a:r>
            <a:endParaRPr lang="en-GB" sz="1400" b="0" strike="noStrike" spc="-1" dirty="0">
              <a:solidFill>
                <a:srgbClr val="000000"/>
              </a:solidFill>
              <a:latin typeface="Calibri" panose="020F0502020204030204" pitchFamily="34" charset="0"/>
              <a:cs typeface="Calibri" panose="020F0502020204030204" pitchFamily="34" charset="0"/>
            </a:endParaRPr>
          </a:p>
          <a:p>
            <a:pPr>
              <a:lnSpc>
                <a:spcPct val="100000"/>
              </a:lnSpc>
            </a:pPr>
            <a:r>
              <a:rPr lang="en-US" sz="1400" b="1" strike="noStrike" spc="-1" dirty="0">
                <a:solidFill>
                  <a:srgbClr val="000000"/>
                </a:solidFill>
                <a:latin typeface="Calibri" panose="020F0502020204030204" pitchFamily="34" charset="0"/>
                <a:cs typeface="Calibri" panose="020F0502020204030204" pitchFamily="34" charset="0"/>
              </a:rPr>
              <a:t>Full simulations show good physics performance with near-term technology in spite of </a:t>
            </a:r>
            <a:r>
              <a:rPr lang="en-US" sz="1400" b="1" strike="noStrike" spc="-1" dirty="0" err="1">
                <a:solidFill>
                  <a:srgbClr val="000000"/>
                </a:solidFill>
                <a:latin typeface="Calibri" panose="020F0502020204030204" pitchFamily="34" charset="0"/>
                <a:cs typeface="Calibri" panose="020F0502020204030204" pitchFamily="34" charset="0"/>
              </a:rPr>
              <a:t>BiB</a:t>
            </a:r>
            <a:endParaRPr lang="en-GB" sz="1400" b="0" strike="noStrike" spc="-1" dirty="0">
              <a:solidFill>
                <a:srgbClr val="000000"/>
              </a:solidFill>
              <a:latin typeface="Calibri" panose="020F0502020204030204" pitchFamily="34" charset="0"/>
              <a:cs typeface="Calibri" panose="020F0502020204030204" pitchFamily="34" charset="0"/>
            </a:endParaRPr>
          </a:p>
          <a:p>
            <a:pPr marL="285840" indent="-285840">
              <a:lnSpc>
                <a:spcPct val="100000"/>
              </a:lnSpc>
              <a:buClr>
                <a:srgbClr val="000000"/>
              </a:buClr>
              <a:buFont typeface="Arial"/>
              <a:buChar char="•"/>
            </a:pPr>
            <a:r>
              <a:rPr lang="en-US" sz="1400" b="0" strike="noStrike" spc="-1" dirty="0">
                <a:solidFill>
                  <a:srgbClr val="000000"/>
                </a:solidFill>
                <a:latin typeface="Calibri" panose="020F0502020204030204" pitchFamily="34" charset="0"/>
                <a:cs typeface="Calibri" panose="020F0502020204030204" pitchFamily="34" charset="0"/>
              </a:rPr>
              <a:t>But important improvements are possible</a:t>
            </a:r>
            <a:endParaRPr lang="en-GB" sz="1400" b="0" strike="noStrike" spc="-1" dirty="0">
              <a:solidFill>
                <a:srgbClr val="000000"/>
              </a:solidFill>
              <a:latin typeface="Calibri" panose="020F0502020204030204" pitchFamily="34" charset="0"/>
              <a:cs typeface="Calibri" panose="020F0502020204030204" pitchFamily="34" charset="0"/>
            </a:endParaRPr>
          </a:p>
          <a:p>
            <a:pPr>
              <a:lnSpc>
                <a:spcPct val="100000"/>
              </a:lnSpc>
            </a:pPr>
            <a:endParaRPr lang="en-GB" sz="1400" b="0" strike="noStrike" spc="-1" dirty="0">
              <a:solidFill>
                <a:srgbClr val="000000"/>
              </a:solidFill>
              <a:latin typeface="Calibri" panose="020F0502020204030204" pitchFamily="34" charset="0"/>
              <a:cs typeface="Calibri" panose="020F0502020204030204" pitchFamily="34" charset="0"/>
            </a:endParaRPr>
          </a:p>
          <a:p>
            <a:pPr>
              <a:lnSpc>
                <a:spcPct val="100000"/>
              </a:lnSpc>
            </a:pPr>
            <a:r>
              <a:rPr lang="en-US" sz="1400" b="0" strike="noStrike" spc="-1" dirty="0">
                <a:solidFill>
                  <a:srgbClr val="000000"/>
                </a:solidFill>
                <a:latin typeface="Calibri" panose="020F0502020204030204" pitchFamily="34" charset="0"/>
                <a:cs typeface="Calibri" panose="020F0502020204030204" pitchFamily="34" charset="0"/>
              </a:rPr>
              <a:t>Need strong R&amp;D for </a:t>
            </a:r>
            <a:r>
              <a:rPr lang="en-US" sz="1400" b="1" strike="noStrike" spc="-1" dirty="0">
                <a:solidFill>
                  <a:srgbClr val="000000"/>
                </a:solidFill>
                <a:latin typeface="Calibri" panose="020F0502020204030204" pitchFamily="34" charset="0"/>
                <a:cs typeface="Calibri" panose="020F0502020204030204" pitchFamily="34" charset="0"/>
              </a:rPr>
              <a:t>optimization </a:t>
            </a:r>
            <a:r>
              <a:rPr lang="en-US" sz="1400" b="0" strike="noStrike" spc="-1" dirty="0">
                <a:solidFill>
                  <a:srgbClr val="000000"/>
                </a:solidFill>
                <a:latin typeface="Calibri" panose="020F0502020204030204" pitchFamily="34" charset="0"/>
                <a:cs typeface="Calibri" panose="020F0502020204030204" pitchFamily="34" charset="0"/>
              </a:rPr>
              <a:t>and </a:t>
            </a:r>
            <a:r>
              <a:rPr lang="en-US" sz="1400" b="1" strike="noStrike" spc="-1" dirty="0">
                <a:solidFill>
                  <a:srgbClr val="000000"/>
                </a:solidFill>
                <a:latin typeface="Calibri" panose="020F0502020204030204" pitchFamily="34" charset="0"/>
                <a:cs typeface="Calibri" panose="020F0502020204030204" pitchFamily="34" charset="0"/>
              </a:rPr>
              <a:t>integration </a:t>
            </a:r>
            <a:endParaRPr lang="en-GB" sz="1400" b="0" strike="noStrike" spc="-1" dirty="0">
              <a:solidFill>
                <a:srgbClr val="000000"/>
              </a:solidFill>
              <a:latin typeface="Calibri" panose="020F0502020204030204" pitchFamily="34" charset="0"/>
              <a:cs typeface="Calibri" panose="020F0502020204030204" pitchFamily="34" charset="0"/>
            </a:endParaRPr>
          </a:p>
          <a:p>
            <a:pPr>
              <a:lnSpc>
                <a:spcPct val="100000"/>
              </a:lnSpc>
            </a:pPr>
            <a:endParaRPr lang="en-GB" sz="1400" b="0" strike="noStrike" spc="-1" dirty="0">
              <a:solidFill>
                <a:srgbClr val="000000"/>
              </a:solidFill>
              <a:latin typeface="Calibri" panose="020F0502020204030204" pitchFamily="34" charset="0"/>
              <a:cs typeface="Calibri" panose="020F0502020204030204" pitchFamily="34" charset="0"/>
            </a:endParaRPr>
          </a:p>
          <a:p>
            <a:pPr>
              <a:lnSpc>
                <a:spcPct val="100000"/>
              </a:lnSpc>
            </a:pPr>
            <a:r>
              <a:rPr lang="en-US" sz="1400" b="1" strike="noStrike" spc="-1" dirty="0">
                <a:solidFill>
                  <a:srgbClr val="000000"/>
                </a:solidFill>
                <a:latin typeface="Calibri" panose="020F0502020204030204" pitchFamily="34" charset="0"/>
                <a:cs typeface="Calibri" panose="020F0502020204030204" pitchFamily="34" charset="0"/>
              </a:rPr>
              <a:t>Proper investment crucial to enable exploitation of full muon collider potential </a:t>
            </a:r>
            <a:r>
              <a:rPr lang="en-US" sz="1400" b="0" strike="noStrike" spc="-1" dirty="0">
                <a:solidFill>
                  <a:srgbClr val="000000"/>
                </a:solidFill>
                <a:latin typeface="Calibri" panose="020F0502020204030204" pitchFamily="34" charset="0"/>
                <a:cs typeface="Calibri" panose="020F0502020204030204" pitchFamily="34" charset="0"/>
              </a:rPr>
              <a:t>in available time using </a:t>
            </a:r>
            <a:r>
              <a:rPr lang="en-US" sz="1400" b="1" strike="noStrike" spc="-1" dirty="0">
                <a:solidFill>
                  <a:srgbClr val="000000"/>
                </a:solidFill>
                <a:latin typeface="Calibri" panose="020F0502020204030204" pitchFamily="34" charset="0"/>
                <a:cs typeface="Calibri" panose="020F0502020204030204" pitchFamily="34" charset="0"/>
              </a:rPr>
              <a:t>new technologies</a:t>
            </a:r>
            <a:r>
              <a:rPr lang="en-US" sz="1400" b="0" strike="noStrike" spc="-1" dirty="0">
                <a:solidFill>
                  <a:srgbClr val="000000"/>
                </a:solidFill>
                <a:latin typeface="Calibri" panose="020F0502020204030204" pitchFamily="34" charset="0"/>
                <a:cs typeface="Calibri" panose="020F0502020204030204" pitchFamily="34" charset="0"/>
              </a:rPr>
              <a:t>, </a:t>
            </a:r>
            <a:r>
              <a:rPr lang="en-US" sz="1400" b="1" strike="noStrike" spc="-1" dirty="0">
                <a:solidFill>
                  <a:srgbClr val="000000"/>
                </a:solidFill>
                <a:latin typeface="Calibri" panose="020F0502020204030204" pitchFamily="34" charset="0"/>
                <a:cs typeface="Calibri" panose="020F0502020204030204" pitchFamily="34" charset="0"/>
              </a:rPr>
              <a:t>AI, and ML</a:t>
            </a:r>
            <a:endParaRPr lang="en-GB" sz="1400" b="0" strike="noStrike" spc="-1" dirty="0">
              <a:solidFill>
                <a:srgbClr val="000000"/>
              </a:solidFill>
              <a:latin typeface="Calibri" panose="020F0502020204030204" pitchFamily="34" charset="0"/>
              <a:cs typeface="Calibri" panose="020F0502020204030204" pitchFamily="34" charset="0"/>
            </a:endParaRPr>
          </a:p>
        </p:txBody>
      </p:sp>
      <p:sp>
        <p:nvSpPr>
          <p:cNvPr id="322" name="TextBox 48"/>
          <p:cNvSpPr/>
          <p:nvPr/>
        </p:nvSpPr>
        <p:spPr>
          <a:xfrm>
            <a:off x="107640" y="610200"/>
            <a:ext cx="2386080" cy="1155240"/>
          </a:xfrm>
          <a:prstGeom prst="rect">
            <a:avLst/>
          </a:prstGeom>
          <a:solidFill>
            <a:schemeClr val="accent1">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de-CH" sz="1400" b="1" strike="noStrike" spc="-1">
                <a:solidFill>
                  <a:srgbClr val="000000"/>
                </a:solidFill>
                <a:latin typeface="Calibri"/>
              </a:rPr>
              <a:t>Challenges</a:t>
            </a:r>
            <a:r>
              <a:rPr lang="de-CH" sz="1400" b="0" strike="noStrike" spc="-1">
                <a:solidFill>
                  <a:srgbClr val="000000"/>
                </a:solidFill>
                <a:latin typeface="Calibri"/>
              </a:rPr>
              <a:t>:</a:t>
            </a:r>
            <a:endParaRPr lang="en-GB" sz="1400" b="0" strike="noStrike" spc="-1">
              <a:solidFill>
                <a:srgbClr val="000000"/>
              </a:solidFill>
              <a:latin typeface="Arial"/>
            </a:endParaRPr>
          </a:p>
          <a:p>
            <a:pPr>
              <a:lnSpc>
                <a:spcPct val="100000"/>
              </a:lnSpc>
            </a:pPr>
            <a:r>
              <a:rPr lang="de-CH" sz="1400" b="0" strike="noStrike" spc="-1">
                <a:solidFill>
                  <a:srgbClr val="000000"/>
                </a:solidFill>
                <a:latin typeface="Calibri"/>
              </a:rPr>
              <a:t>High-energy lepton detector requirements</a:t>
            </a:r>
            <a:endParaRPr lang="en-GB" sz="1400" b="0" strike="noStrike" spc="-1">
              <a:solidFill>
                <a:srgbClr val="000000"/>
              </a:solidFill>
              <a:latin typeface="Arial"/>
            </a:endParaRPr>
          </a:p>
          <a:p>
            <a:pPr>
              <a:lnSpc>
                <a:spcPct val="100000"/>
              </a:lnSpc>
            </a:pPr>
            <a:r>
              <a:rPr lang="de-CH" sz="1400" b="0" strike="noStrike" spc="-1">
                <a:solidFill>
                  <a:srgbClr val="000000"/>
                </a:solidFill>
                <a:latin typeface="Calibri"/>
              </a:rPr>
              <a:t>Background from muon decay and beam-beam effects (BiB)</a:t>
            </a:r>
            <a:endParaRPr lang="en-GB" sz="1400" b="0" strike="noStrike" spc="-1">
              <a:solidFill>
                <a:srgbClr val="000000"/>
              </a:solidFill>
              <a:latin typeface="Arial"/>
            </a:endParaRPr>
          </a:p>
        </p:txBody>
      </p:sp>
      <p:pic>
        <p:nvPicPr>
          <p:cNvPr id="323" name="Picture 34" descr="a-Feynman-diagram-for-the-decay-of-a-positive-muon-b-Helicity-diagram-of-positive.png"/>
          <p:cNvPicPr/>
          <p:nvPr/>
        </p:nvPicPr>
        <p:blipFill>
          <a:blip r:embed="rId6"/>
          <a:stretch/>
        </p:blipFill>
        <p:spPr>
          <a:xfrm>
            <a:off x="3850200" y="2761200"/>
            <a:ext cx="1094040" cy="1002960"/>
          </a:xfrm>
          <a:prstGeom prst="rect">
            <a:avLst/>
          </a:prstGeom>
          <a:ln w="0">
            <a:noFill/>
          </a:ln>
        </p:spPr>
      </p:pic>
      <p:sp>
        <p:nvSpPr>
          <p:cNvPr id="4" name="PlaceHolder 3"/>
          <p:cNvSpPr>
            <a:spLocks noGrp="1"/>
          </p:cNvSpPr>
          <p:nvPr>
            <p:ph type="sldNum" idx="4"/>
          </p:nvPr>
        </p:nvSpPr>
        <p:spPr/>
        <p:txBody>
          <a:bodyPr/>
          <a:lstStyle/>
          <a:p>
            <a:fld id="{7CEE0870-49A0-4581-99C5-6D5AA037B323}" type="slidenum">
              <a:rPr/>
              <a:t>14</a:t>
            </a:fld>
            <a:endParaRPr/>
          </a:p>
        </p:txBody>
      </p:sp>
      <p:pic>
        <p:nvPicPr>
          <p:cNvPr id="2" name="Picture 1" descr="A screenshot of a computer&#10;&#10;AI-generated content may be incorrect.">
            <a:extLst>
              <a:ext uri="{FF2B5EF4-FFF2-40B4-BE49-F238E27FC236}">
                <a16:creationId xmlns:a16="http://schemas.microsoft.com/office/drawing/2014/main" id="{D7180AF9-B4EC-E7FC-6260-2566E600BDDE}"/>
              </a:ext>
            </a:extLst>
          </p:cNvPr>
          <p:cNvPicPr>
            <a:picLocks noChangeAspect="1"/>
          </p:cNvPicPr>
          <p:nvPr/>
        </p:nvPicPr>
        <p:blipFill>
          <a:blip r:embed="rId7"/>
          <a:srcRect l="19097" t="40200" r="7387" b="13601"/>
          <a:stretch>
            <a:fillRect/>
          </a:stretch>
        </p:blipFill>
        <p:spPr>
          <a:xfrm>
            <a:off x="-36512" y="3456651"/>
            <a:ext cx="3528392" cy="148321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12545-ADA8-465E-7C26-98D051C71FB0}"/>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15D5980-ED69-9FEF-994B-BA28C498490C}"/>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Proton Complex</a:t>
            </a:r>
          </a:p>
        </p:txBody>
      </p:sp>
      <p:sp>
        <p:nvSpPr>
          <p:cNvPr id="52" name="Espace réservé du pied de page 4">
            <a:extLst>
              <a:ext uri="{FF2B5EF4-FFF2-40B4-BE49-F238E27FC236}">
                <a16:creationId xmlns:a16="http://schemas.microsoft.com/office/drawing/2014/main" id="{42BD45B2-AD27-FCBA-7F7A-3C6BF52F1337}"/>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sp>
        <p:nvSpPr>
          <p:cNvPr id="35" name="AutoShape 2">
            <a:extLst>
              <a:ext uri="{FF2B5EF4-FFF2-40B4-BE49-F238E27FC236}">
                <a16:creationId xmlns:a16="http://schemas.microsoft.com/office/drawing/2014/main" id="{3F9C5D17-187C-F4BF-EE8B-5D871C60BD2E}"/>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5EBE71AC-6365-F824-6123-A771F3B141C7}"/>
              </a:ext>
            </a:extLst>
          </p:cNvPr>
          <p:cNvSpPr txBox="1"/>
          <p:nvPr/>
        </p:nvSpPr>
        <p:spPr>
          <a:xfrm>
            <a:off x="129293" y="475967"/>
            <a:ext cx="2282467" cy="1015663"/>
          </a:xfrm>
          <a:prstGeom prst="rect">
            <a:avLst/>
          </a:prstGeom>
          <a:solidFill>
            <a:schemeClr val="accent1">
              <a:lumMod val="20000"/>
              <a:lumOff val="80000"/>
              <a:alpha val="50163"/>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cs typeface="Calibri"/>
              </a:rPr>
              <a:t>2 MW, 5 GeV, 5 Hz, </a:t>
            </a:r>
          </a:p>
          <a:p>
            <a:pPr marL="171450" indent="-171450">
              <a:buFont typeface="Arial" panose="020B0604020202020204" pitchFamily="34" charset="0"/>
              <a:buChar char="•"/>
            </a:pPr>
            <a:r>
              <a:rPr lang="en-US" sz="1200" dirty="0">
                <a:cs typeface="Calibri"/>
              </a:rPr>
              <a:t>5 x 10</a:t>
            </a:r>
            <a:r>
              <a:rPr lang="en-US" sz="1200" baseline="30000" dirty="0">
                <a:cs typeface="Calibri"/>
              </a:rPr>
              <a:t>14</a:t>
            </a:r>
            <a:r>
              <a:rPr lang="en-US" sz="1200" dirty="0">
                <a:cs typeface="Calibri"/>
              </a:rPr>
              <a:t> protons/pulse </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Proton pulse accumulator and compressor rings</a:t>
            </a:r>
          </a:p>
        </p:txBody>
      </p:sp>
      <p:pic>
        <p:nvPicPr>
          <p:cNvPr id="6" name="Picture 5" descr="A diagram of a circular object&#10;&#10;Description automatically generated">
            <a:extLst>
              <a:ext uri="{FF2B5EF4-FFF2-40B4-BE49-F238E27FC236}">
                <a16:creationId xmlns:a16="http://schemas.microsoft.com/office/drawing/2014/main" id="{A920787B-77C7-054C-9E11-EF070B8CDFE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351095" y="1491630"/>
            <a:ext cx="6685401" cy="1754325"/>
          </a:xfrm>
          <a:prstGeom prst="rect">
            <a:avLst/>
          </a:prstGeom>
        </p:spPr>
      </p:pic>
      <p:pic>
        <p:nvPicPr>
          <p:cNvPr id="16" name="Picture 15" descr="A diagram of a graph&#10;&#10;Description automatically generated with medium confidence">
            <a:extLst>
              <a:ext uri="{FF2B5EF4-FFF2-40B4-BE49-F238E27FC236}">
                <a16:creationId xmlns:a16="http://schemas.microsoft.com/office/drawing/2014/main" id="{78DA25A2-E386-87E5-AA14-840229AAD01E}"/>
              </a:ext>
            </a:extLst>
          </p:cNvPr>
          <p:cNvPicPr>
            <a:picLocks noChangeAspect="1"/>
          </p:cNvPicPr>
          <p:nvPr/>
        </p:nvPicPr>
        <p:blipFill>
          <a:blip r:embed="rId4">
            <a:extLst>
              <a:ext uri="{28A0092B-C50C-407E-A947-70E740481C1C}">
                <a14:useLocalDpi xmlns:a14="http://schemas.microsoft.com/office/drawing/2010/main"/>
              </a:ext>
            </a:extLst>
          </a:blip>
          <a:srcRect b="21049"/>
          <a:stretch>
            <a:fillRect/>
          </a:stretch>
        </p:blipFill>
        <p:spPr>
          <a:xfrm>
            <a:off x="3684896" y="574036"/>
            <a:ext cx="2543288" cy="905132"/>
          </a:xfrm>
          <a:prstGeom prst="rect">
            <a:avLst/>
          </a:prstGeom>
        </p:spPr>
      </p:pic>
      <p:pic>
        <p:nvPicPr>
          <p:cNvPr id="17" name="Picture 16" descr="A diagram of a diagram of a graph&#10;&#10;Description automatically generated with medium confidence">
            <a:extLst>
              <a:ext uri="{FF2B5EF4-FFF2-40B4-BE49-F238E27FC236}">
                <a16:creationId xmlns:a16="http://schemas.microsoft.com/office/drawing/2014/main" id="{7988E6DD-7420-86B1-B244-99658BC48BFA}"/>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31840" y="3246144"/>
            <a:ext cx="2714554" cy="1701870"/>
          </a:xfrm>
          <a:prstGeom prst="rect">
            <a:avLst/>
          </a:prstGeom>
        </p:spPr>
      </p:pic>
      <p:pic>
        <p:nvPicPr>
          <p:cNvPr id="18" name="Picture 17" descr="A graph of a graph of a graph&#10;&#10;Description automatically generated with medium confidence">
            <a:extLst>
              <a:ext uri="{FF2B5EF4-FFF2-40B4-BE49-F238E27FC236}">
                <a16:creationId xmlns:a16="http://schemas.microsoft.com/office/drawing/2014/main" id="{F164D6A6-0897-E06B-9321-D5096226F869}"/>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111874" y="457867"/>
            <a:ext cx="2396581" cy="1047884"/>
          </a:xfrm>
          <a:prstGeom prst="rect">
            <a:avLst/>
          </a:prstGeom>
        </p:spPr>
      </p:pic>
      <p:pic>
        <p:nvPicPr>
          <p:cNvPr id="5" name="Picture 4">
            <a:extLst>
              <a:ext uri="{FF2B5EF4-FFF2-40B4-BE49-F238E27FC236}">
                <a16:creationId xmlns:a16="http://schemas.microsoft.com/office/drawing/2014/main" id="{AE8E8683-4B94-139F-D52F-D0A0E696E60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1706" y="3273438"/>
            <a:ext cx="2579073" cy="1596205"/>
          </a:xfrm>
          <a:prstGeom prst="rect">
            <a:avLst/>
          </a:prstGeom>
        </p:spPr>
      </p:pic>
      <p:sp>
        <p:nvSpPr>
          <p:cNvPr id="9" name="TextBox 8">
            <a:extLst>
              <a:ext uri="{FF2B5EF4-FFF2-40B4-BE49-F238E27FC236}">
                <a16:creationId xmlns:a16="http://schemas.microsoft.com/office/drawing/2014/main" id="{1A1914F1-B251-52FA-0246-49CE83333EEA}"/>
              </a:ext>
            </a:extLst>
          </p:cNvPr>
          <p:cNvSpPr txBox="1"/>
          <p:nvPr/>
        </p:nvSpPr>
        <p:spPr>
          <a:xfrm>
            <a:off x="107947" y="1618803"/>
            <a:ext cx="2303813"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Accumulator and combiner ring lattices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collective effects studies promising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One or two bunches in compressor, to be decided</a:t>
            </a:r>
          </a:p>
        </p:txBody>
      </p:sp>
      <p:sp>
        <p:nvSpPr>
          <p:cNvPr id="10" name="TextBox 9">
            <a:extLst>
              <a:ext uri="{FF2B5EF4-FFF2-40B4-BE49-F238E27FC236}">
                <a16:creationId xmlns:a16="http://schemas.microsoft.com/office/drawing/2014/main" id="{CBE4667C-4173-D835-289B-2CCF0D824F8D}"/>
              </a:ext>
            </a:extLst>
          </p:cNvPr>
          <p:cNvSpPr txBox="1"/>
          <p:nvPr/>
        </p:nvSpPr>
        <p:spPr>
          <a:xfrm>
            <a:off x="6111874" y="3363838"/>
            <a:ext cx="2961166" cy="1569660"/>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compress 2 MW, 5 GeV proton beam to two 2 ns bunches, then merge them</a:t>
            </a:r>
          </a:p>
          <a:p>
            <a:pPr marL="628650" lvl="1"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Optimisation</a:t>
            </a:r>
            <a:r>
              <a:rPr lang="en-US" sz="1200" spc="-1" dirty="0">
                <a:solidFill>
                  <a:srgbClr val="000000"/>
                </a:solidFill>
                <a:latin typeface="Calibri" panose="020F0502020204030204" pitchFamily="34" charset="0"/>
                <a:cs typeface="Calibri" panose="020F0502020204030204" pitchFamily="34" charset="0"/>
              </a:rPr>
              <a:t> in compressor ring for collective effects ongoing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For 4 MW need 10 GeV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Cool beamline to avoid ion loss from black body radiation</a:t>
            </a:r>
          </a:p>
        </p:txBody>
      </p:sp>
      <p:pic>
        <p:nvPicPr>
          <p:cNvPr id="11" name="Picture 10" descr="A diagram of a diagram&#10;&#10;AI-generated content may be incorrect.">
            <a:extLst>
              <a:ext uri="{FF2B5EF4-FFF2-40B4-BE49-F238E27FC236}">
                <a16:creationId xmlns:a16="http://schemas.microsoft.com/office/drawing/2014/main" id="{829E26B0-48A4-372C-B11A-0AD92D0246BC}"/>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506" r="79658" b="23235"/>
          <a:stretch>
            <a:fillRect/>
          </a:stretch>
        </p:blipFill>
        <p:spPr>
          <a:xfrm>
            <a:off x="2386067" y="415189"/>
            <a:ext cx="1321837" cy="1004433"/>
          </a:xfrm>
          <a:prstGeom prst="rect">
            <a:avLst/>
          </a:prstGeom>
        </p:spPr>
      </p:pic>
      <p:sp>
        <p:nvSpPr>
          <p:cNvPr id="2" name="Slide Number Placeholder 1">
            <a:extLst>
              <a:ext uri="{FF2B5EF4-FFF2-40B4-BE49-F238E27FC236}">
                <a16:creationId xmlns:a16="http://schemas.microsoft.com/office/drawing/2014/main" id="{3DDCD634-A443-13E3-AC95-7756B0556564}"/>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4" name="TextBox 3">
            <a:extLst>
              <a:ext uri="{FF2B5EF4-FFF2-40B4-BE49-F238E27FC236}">
                <a16:creationId xmlns:a16="http://schemas.microsoft.com/office/drawing/2014/main" id="{2610EEA2-91D1-B861-3A37-3F0D8CEA0D97}"/>
              </a:ext>
            </a:extLst>
          </p:cNvPr>
          <p:cNvSpPr txBox="1"/>
          <p:nvPr/>
        </p:nvSpPr>
        <p:spPr>
          <a:xfrm>
            <a:off x="3131840" y="1994483"/>
            <a:ext cx="805029" cy="307777"/>
          </a:xfrm>
          <a:prstGeom prst="rect">
            <a:avLst/>
          </a:prstGeom>
          <a:noFill/>
        </p:spPr>
        <p:txBody>
          <a:bodyPr wrap="none" rtlCol="0">
            <a:spAutoFit/>
          </a:bodyPr>
          <a:lstStyle/>
          <a:p>
            <a:r>
              <a:rPr lang="en-US" sz="1400" dirty="0"/>
              <a:t>H- beam</a:t>
            </a:r>
            <a:endParaRPr lang="en-GB" sz="1400" dirty="0"/>
          </a:p>
        </p:txBody>
      </p:sp>
    </p:spTree>
    <p:extLst>
      <p:ext uri="{BB962C8B-B14F-4D97-AF65-F5344CB8AC3E}">
        <p14:creationId xmlns:p14="http://schemas.microsoft.com/office/powerpoint/2010/main" val="2676702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PlaceHolder 1"/>
          <p:cNvSpPr>
            <a:spLocks noGrp="1"/>
          </p:cNvSpPr>
          <p:nvPr>
            <p:ph type="title"/>
          </p:nvPr>
        </p:nvSpPr>
        <p:spPr>
          <a:xfrm>
            <a:off x="1295280" y="-20520"/>
            <a:ext cx="6781320" cy="431640"/>
          </a:xfrm>
          <a:prstGeom prst="rect">
            <a:avLst/>
          </a:prstGeom>
          <a:noFill/>
          <a:ln w="0">
            <a:noFill/>
          </a:ln>
        </p:spPr>
        <p:txBody>
          <a:bodyPr lIns="0" tIns="0" rIns="0" bIns="0" anchor="t">
            <a:noAutofit/>
          </a:bodyPr>
          <a:lstStyle/>
          <a:p>
            <a:pPr indent="0" algn="ctr">
              <a:lnSpc>
                <a:spcPct val="100000"/>
              </a:lnSpc>
              <a:buNone/>
            </a:pPr>
            <a:r>
              <a:rPr lang="en-GB" sz="3200" b="0" strike="noStrike" spc="-1">
                <a:solidFill>
                  <a:srgbClr val="000000"/>
                </a:solidFill>
                <a:latin typeface="Calibri"/>
              </a:rPr>
              <a:t>Target</a:t>
            </a:r>
            <a:endParaRPr lang="fr-FR" sz="3200" b="0" strike="noStrike" spc="-1">
              <a:solidFill>
                <a:srgbClr val="000000"/>
              </a:solidFill>
              <a:latin typeface="Arial"/>
            </a:endParaRPr>
          </a:p>
        </p:txBody>
      </p:sp>
      <p:sp>
        <p:nvSpPr>
          <p:cNvPr id="337" name="PlaceHolder 2"/>
          <p:cNvSpPr>
            <a:spLocks noGrp="1"/>
          </p:cNvSpPr>
          <p:nvPr>
            <p:ph type="ftr" idx="14"/>
          </p:nvPr>
        </p:nvSpPr>
        <p:spPr>
          <a:xfrm>
            <a:off x="395640" y="4947840"/>
            <a:ext cx="7416360" cy="245160"/>
          </a:xfrm>
          <a:prstGeom prst="rect">
            <a:avLst/>
          </a:prstGeom>
          <a:noFill/>
          <a:ln w="0">
            <a:noFill/>
          </a:ln>
        </p:spPr>
        <p:txBody>
          <a:bodyPr lIns="0" tIns="0" rIns="0" bIns="0" anchor="t">
            <a:noAutofit/>
          </a:bodyPr>
          <a:lstStyle>
            <a:lvl1pPr indent="0">
              <a:lnSpc>
                <a:spcPct val="100000"/>
              </a:lnSpc>
              <a:buNone/>
              <a:defRPr lang="en-US" sz="1200" b="0" strike="noStrike" spc="-1">
                <a:solidFill>
                  <a:srgbClr val="000000"/>
                </a:solidFill>
                <a:latin typeface="Calibri"/>
              </a:defRPr>
            </a:lvl1pPr>
          </a:lstStyle>
          <a:p>
            <a:pPr indent="0">
              <a:lnSpc>
                <a:spcPct val="100000"/>
              </a:lnSpc>
              <a:buNone/>
            </a:pPr>
            <a:r>
              <a:rPr lang="en-US" sz="1200" b="0" strike="noStrike" spc="-1">
                <a:solidFill>
                  <a:srgbClr val="000000"/>
                </a:solidFill>
                <a:latin typeface="Calibri"/>
              </a:rPr>
              <a:t>D. Schulte, Muon Collider, HKUST, January 2026</a:t>
            </a:r>
            <a:endParaRPr lang="en-GB" sz="1200" b="0" strike="noStrike" spc="-1">
              <a:solidFill>
                <a:srgbClr val="000000"/>
              </a:solidFill>
              <a:latin typeface="Times New Roman"/>
            </a:endParaRPr>
          </a:p>
        </p:txBody>
      </p:sp>
      <p:sp>
        <p:nvSpPr>
          <p:cNvPr id="338" name="TextBox 59"/>
          <p:cNvSpPr/>
          <p:nvPr/>
        </p:nvSpPr>
        <p:spPr>
          <a:xfrm>
            <a:off x="129240" y="1131480"/>
            <a:ext cx="2841120" cy="1184760"/>
          </a:xfrm>
          <a:prstGeom prst="rect">
            <a:avLst/>
          </a:prstGeom>
          <a:solidFill>
            <a:schemeClr val="accent3">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1" strike="noStrike" spc="-1">
                <a:solidFill>
                  <a:srgbClr val="000000"/>
                </a:solidFill>
                <a:latin typeface="Calibri"/>
              </a:rPr>
              <a:t>Achieved:</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Initial 2 MW graphite target conceptual design, pion yield optimised</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HTS solenoid and shielding concept developed</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Study of proton removal ongoing</a:t>
            </a:r>
            <a:endParaRPr lang="en-GB" sz="1200" b="0" strike="noStrike" spc="-1">
              <a:solidFill>
                <a:srgbClr val="000000"/>
              </a:solidFill>
              <a:latin typeface="Arial"/>
            </a:endParaRPr>
          </a:p>
        </p:txBody>
      </p:sp>
      <p:sp>
        <p:nvSpPr>
          <p:cNvPr id="339" name="AutoShape 3"/>
          <p:cNvSpPr/>
          <p:nvPr/>
        </p:nvSpPr>
        <p:spPr>
          <a:xfrm>
            <a:off x="4419720" y="2562120"/>
            <a:ext cx="304560" cy="16164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endParaRPr lang="en-US" sz="1800" b="0" strike="noStrike" spc="-1">
              <a:solidFill>
                <a:srgbClr val="000000"/>
              </a:solidFill>
              <a:latin typeface="Calibri"/>
            </a:endParaRPr>
          </a:p>
        </p:txBody>
      </p:sp>
      <p:sp>
        <p:nvSpPr>
          <p:cNvPr id="340" name="TextBox 60"/>
          <p:cNvSpPr/>
          <p:nvPr/>
        </p:nvSpPr>
        <p:spPr>
          <a:xfrm>
            <a:off x="129240" y="407160"/>
            <a:ext cx="2817720" cy="637200"/>
          </a:xfrm>
          <a:prstGeom prst="rect">
            <a:avLst/>
          </a:prstGeom>
          <a:solidFill>
            <a:schemeClr val="accent1">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1" strike="noStrike" spc="-1">
                <a:solidFill>
                  <a:srgbClr val="000000"/>
                </a:solidFill>
                <a:latin typeface="Calibri"/>
              </a:rPr>
              <a:t>Challenges:</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2 MW, 5 Hz, 400 MJ/pulse  target</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Can we replace mercury with graphite?</a:t>
            </a:r>
            <a:endParaRPr lang="en-GB" sz="1200" b="0" strike="noStrike" spc="-1">
              <a:solidFill>
                <a:srgbClr val="000000"/>
              </a:solidFill>
              <a:latin typeface="Arial"/>
            </a:endParaRPr>
          </a:p>
        </p:txBody>
      </p:sp>
      <p:pic>
        <p:nvPicPr>
          <p:cNvPr id="341" name="Picture 42" descr="A diagram of a machine&#10;&#10;Description automatically generated"/>
          <p:cNvPicPr/>
          <p:nvPr/>
        </p:nvPicPr>
        <p:blipFill>
          <a:blip r:embed="rId2"/>
          <a:stretch/>
        </p:blipFill>
        <p:spPr>
          <a:xfrm>
            <a:off x="2970720" y="801286"/>
            <a:ext cx="4352040" cy="1914480"/>
          </a:xfrm>
          <a:prstGeom prst="rect">
            <a:avLst/>
          </a:prstGeom>
          <a:ln w="0">
            <a:noFill/>
          </a:ln>
        </p:spPr>
      </p:pic>
      <p:pic>
        <p:nvPicPr>
          <p:cNvPr id="342" name="Picture 43" descr="Diagram of a graphite tank&#10;&#10;Description automatically generated"/>
          <p:cNvPicPr/>
          <p:nvPr/>
        </p:nvPicPr>
        <p:blipFill>
          <a:blip r:embed="rId3"/>
          <a:stretch/>
        </p:blipFill>
        <p:spPr>
          <a:xfrm>
            <a:off x="3887344" y="2654280"/>
            <a:ext cx="2292840" cy="1167120"/>
          </a:xfrm>
          <a:prstGeom prst="rect">
            <a:avLst/>
          </a:prstGeom>
          <a:ln w="0">
            <a:noFill/>
          </a:ln>
        </p:spPr>
      </p:pic>
      <p:pic>
        <p:nvPicPr>
          <p:cNvPr id="343" name="Picture 44" descr="A diagram of a liquid lead target curtain&#10;&#10;Description automatically generated"/>
          <p:cNvPicPr/>
          <p:nvPr/>
        </p:nvPicPr>
        <p:blipFill>
          <a:blip r:embed="rId4"/>
          <a:stretch/>
        </p:blipFill>
        <p:spPr>
          <a:xfrm>
            <a:off x="4223160" y="3857760"/>
            <a:ext cx="1736640" cy="1170000"/>
          </a:xfrm>
          <a:prstGeom prst="rect">
            <a:avLst/>
          </a:prstGeom>
          <a:ln w="0">
            <a:noFill/>
          </a:ln>
        </p:spPr>
      </p:pic>
      <p:pic>
        <p:nvPicPr>
          <p:cNvPr id="344" name="Picture 46" descr="A diagram of a diagram&#10;&#10;AI-generated content may be incorrect."/>
          <p:cNvPicPr/>
          <p:nvPr/>
        </p:nvPicPr>
        <p:blipFill>
          <a:blip r:embed="rId5"/>
          <a:srcRect l="21079" r="68699" b="23235"/>
          <a:stretch/>
        </p:blipFill>
        <p:spPr>
          <a:xfrm>
            <a:off x="7452360" y="339480"/>
            <a:ext cx="647640" cy="1004040"/>
          </a:xfrm>
          <a:prstGeom prst="rect">
            <a:avLst/>
          </a:prstGeom>
          <a:ln w="0">
            <a:noFill/>
          </a:ln>
        </p:spPr>
      </p:pic>
      <p:sp>
        <p:nvSpPr>
          <p:cNvPr id="345" name="TextBox 61"/>
          <p:cNvSpPr/>
          <p:nvPr/>
        </p:nvSpPr>
        <p:spPr>
          <a:xfrm>
            <a:off x="6435720" y="3507840"/>
            <a:ext cx="2672640" cy="1367280"/>
          </a:xfrm>
          <a:prstGeom prst="rect">
            <a:avLst/>
          </a:prstGeom>
          <a:solidFill>
            <a:schemeClr val="accent5">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1" strike="noStrike" spc="-1">
                <a:solidFill>
                  <a:srgbClr val="000000"/>
                </a:solidFill>
                <a:latin typeface="Calibri"/>
              </a:rPr>
              <a:t>Key conclusions</a:t>
            </a:r>
            <a:r>
              <a:rPr lang="en-US" sz="1200" b="0" strike="noStrike" spc="-1">
                <a:solidFill>
                  <a:srgbClr val="000000"/>
                </a:solidFill>
                <a:latin typeface="Calibri"/>
              </a:rPr>
              <a:t>:</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Yield, magnet shielding, target stress, cooling, radiation are OK</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Components survive 2 MW beam</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Higher power alternatives to study:</a:t>
            </a:r>
            <a:endParaRPr lang="en-GB" sz="1200" b="0" strike="noStrike" spc="-1">
              <a:solidFill>
                <a:srgbClr val="000000"/>
              </a:solidFill>
              <a:latin typeface="Arial"/>
            </a:endParaRPr>
          </a:p>
          <a:p>
            <a:pPr marL="628560" lvl="1" indent="-171360">
              <a:lnSpc>
                <a:spcPct val="100000"/>
              </a:lnSpc>
              <a:buClr>
                <a:srgbClr val="000000"/>
              </a:buClr>
              <a:buFont typeface="Arial"/>
              <a:buChar char="•"/>
            </a:pPr>
            <a:r>
              <a:rPr lang="en-US" sz="1200" b="0" strike="noStrike" spc="-1">
                <a:solidFill>
                  <a:srgbClr val="000000"/>
                </a:solidFill>
                <a:latin typeface="Calibri"/>
              </a:rPr>
              <a:t>Graphite</a:t>
            </a:r>
            <a:endParaRPr lang="en-GB" sz="1200" b="0" strike="noStrike" spc="-1">
              <a:solidFill>
                <a:srgbClr val="000000"/>
              </a:solidFill>
              <a:latin typeface="Arial"/>
            </a:endParaRPr>
          </a:p>
          <a:p>
            <a:pPr marL="628560" lvl="1" indent="-171360">
              <a:lnSpc>
                <a:spcPct val="100000"/>
              </a:lnSpc>
              <a:buClr>
                <a:srgbClr val="000000"/>
              </a:buClr>
              <a:buFont typeface="Arial"/>
              <a:buChar char="•"/>
            </a:pPr>
            <a:r>
              <a:rPr lang="en-US" sz="1200" b="0" strike="noStrike" spc="-1">
                <a:solidFill>
                  <a:srgbClr val="000000"/>
                </a:solidFill>
                <a:latin typeface="Calibri"/>
              </a:rPr>
              <a:t>Liquid metal</a:t>
            </a:r>
            <a:endParaRPr lang="en-GB" sz="1200" b="0" strike="noStrike" spc="-1">
              <a:solidFill>
                <a:srgbClr val="000000"/>
              </a:solidFill>
              <a:latin typeface="Arial"/>
            </a:endParaRPr>
          </a:p>
        </p:txBody>
      </p:sp>
      <p:pic>
        <p:nvPicPr>
          <p:cNvPr id="346" name="Picture 47"/>
          <p:cNvPicPr/>
          <p:nvPr/>
        </p:nvPicPr>
        <p:blipFill>
          <a:blip r:embed="rId6"/>
          <a:stretch/>
        </p:blipFill>
        <p:spPr>
          <a:xfrm>
            <a:off x="7224480" y="2283840"/>
            <a:ext cx="1883520" cy="1132560"/>
          </a:xfrm>
          <a:prstGeom prst="rect">
            <a:avLst/>
          </a:prstGeom>
          <a:ln w="0">
            <a:noFill/>
          </a:ln>
        </p:spPr>
      </p:pic>
      <p:pic>
        <p:nvPicPr>
          <p:cNvPr id="347" name="Picture 49"/>
          <p:cNvPicPr/>
          <p:nvPr/>
        </p:nvPicPr>
        <p:blipFill>
          <a:blip r:embed="rId7"/>
          <a:stretch/>
        </p:blipFill>
        <p:spPr>
          <a:xfrm>
            <a:off x="7527960" y="1551240"/>
            <a:ext cx="1409040" cy="681840"/>
          </a:xfrm>
          <a:prstGeom prst="rect">
            <a:avLst/>
          </a:prstGeom>
          <a:ln w="0">
            <a:noFill/>
          </a:ln>
        </p:spPr>
      </p:pic>
      <p:pic>
        <p:nvPicPr>
          <p:cNvPr id="348" name="Picture 50"/>
          <p:cNvPicPr/>
          <p:nvPr/>
        </p:nvPicPr>
        <p:blipFill>
          <a:blip r:embed="rId8"/>
          <a:srcRect t="22811"/>
          <a:stretch/>
        </p:blipFill>
        <p:spPr>
          <a:xfrm>
            <a:off x="466560" y="2499840"/>
            <a:ext cx="2217600" cy="830160"/>
          </a:xfrm>
          <a:prstGeom prst="rect">
            <a:avLst/>
          </a:prstGeom>
          <a:ln w="0">
            <a:noFill/>
          </a:ln>
        </p:spPr>
      </p:pic>
      <p:pic>
        <p:nvPicPr>
          <p:cNvPr id="349" name="Picture 51" descr="A graph of a graph of a graph&#10;&#10;Description automatically generated with medium confidence"/>
          <p:cNvPicPr/>
          <p:nvPr/>
        </p:nvPicPr>
        <p:blipFill>
          <a:blip r:embed="rId9"/>
          <a:srcRect t="32932"/>
          <a:stretch/>
        </p:blipFill>
        <p:spPr>
          <a:xfrm>
            <a:off x="150840" y="3375720"/>
            <a:ext cx="3547440" cy="1283760"/>
          </a:xfrm>
          <a:prstGeom prst="rect">
            <a:avLst/>
          </a:prstGeom>
          <a:ln w="0">
            <a:noFill/>
          </a:ln>
        </p:spPr>
      </p:pic>
      <p:sp>
        <p:nvSpPr>
          <p:cNvPr id="4" name="PlaceHolder 3"/>
          <p:cNvSpPr>
            <a:spLocks noGrp="1"/>
          </p:cNvSpPr>
          <p:nvPr>
            <p:ph type="sldNum" idx="4"/>
          </p:nvPr>
        </p:nvSpPr>
        <p:spPr/>
        <p:txBody>
          <a:bodyPr/>
          <a:lstStyle/>
          <a:p>
            <a:fld id="{DB7980E5-4291-4FD1-8AB6-53624D32C093}" type="slidenum">
              <a:rPr/>
              <a:t>16</a:t>
            </a:fld>
            <a:endParaRPr/>
          </a:p>
        </p:txBody>
      </p:sp>
      <p:sp>
        <p:nvSpPr>
          <p:cNvPr id="2" name="TextBox 1">
            <a:extLst>
              <a:ext uri="{FF2B5EF4-FFF2-40B4-BE49-F238E27FC236}">
                <a16:creationId xmlns:a16="http://schemas.microsoft.com/office/drawing/2014/main" id="{B3EC881B-B224-DA54-C70D-DC941363F963}"/>
              </a:ext>
            </a:extLst>
          </p:cNvPr>
          <p:cNvSpPr txBox="1"/>
          <p:nvPr/>
        </p:nvSpPr>
        <p:spPr>
          <a:xfrm>
            <a:off x="3159393" y="416505"/>
            <a:ext cx="912879" cy="369332"/>
          </a:xfrm>
          <a:prstGeom prst="rect">
            <a:avLst/>
          </a:prstGeom>
          <a:noFill/>
        </p:spPr>
        <p:txBody>
          <a:bodyPr wrap="none" rtlCol="0">
            <a:spAutoFit/>
          </a:bodyPr>
          <a:lstStyle/>
          <a:p>
            <a:r>
              <a:rPr lang="en-US" dirty="0"/>
              <a:t>protons</a:t>
            </a:r>
            <a:endParaRPr lang="en-GB" dirty="0"/>
          </a:p>
        </p:txBody>
      </p:sp>
      <p:sp>
        <p:nvSpPr>
          <p:cNvPr id="3" name="TextBox 2">
            <a:extLst>
              <a:ext uri="{FF2B5EF4-FFF2-40B4-BE49-F238E27FC236}">
                <a16:creationId xmlns:a16="http://schemas.microsoft.com/office/drawing/2014/main" id="{F6CC1721-A99D-184C-578A-F6E45CEEF0B7}"/>
              </a:ext>
            </a:extLst>
          </p:cNvPr>
          <p:cNvSpPr txBox="1"/>
          <p:nvPr/>
        </p:nvSpPr>
        <p:spPr>
          <a:xfrm>
            <a:off x="4671561" y="411510"/>
            <a:ext cx="692818" cy="369332"/>
          </a:xfrm>
          <a:prstGeom prst="rect">
            <a:avLst/>
          </a:prstGeom>
          <a:noFill/>
        </p:spPr>
        <p:txBody>
          <a:bodyPr wrap="none" rtlCol="0">
            <a:spAutoFit/>
          </a:bodyPr>
          <a:lstStyle/>
          <a:p>
            <a:r>
              <a:rPr lang="en-US" dirty="0" err="1"/>
              <a:t>pions</a:t>
            </a:r>
            <a:endParaRPr lang="en-GB" dirty="0"/>
          </a:p>
        </p:txBody>
      </p:sp>
      <p:sp>
        <p:nvSpPr>
          <p:cNvPr id="5" name="TextBox 4">
            <a:extLst>
              <a:ext uri="{FF2B5EF4-FFF2-40B4-BE49-F238E27FC236}">
                <a16:creationId xmlns:a16="http://schemas.microsoft.com/office/drawing/2014/main" id="{DC19DB35-0009-6DF1-29A3-FE1F0550740D}"/>
              </a:ext>
            </a:extLst>
          </p:cNvPr>
          <p:cNvSpPr txBox="1"/>
          <p:nvPr/>
        </p:nvSpPr>
        <p:spPr>
          <a:xfrm>
            <a:off x="6415887" y="416505"/>
            <a:ext cx="824265" cy="369332"/>
          </a:xfrm>
          <a:prstGeom prst="rect">
            <a:avLst/>
          </a:prstGeom>
          <a:noFill/>
        </p:spPr>
        <p:txBody>
          <a:bodyPr wrap="none" rtlCol="0">
            <a:spAutoFit/>
          </a:bodyPr>
          <a:lstStyle/>
          <a:p>
            <a:r>
              <a:rPr lang="en-US" dirty="0"/>
              <a:t>muons</a:t>
            </a:r>
            <a:endParaRPr lang="en-GB" dirty="0"/>
          </a:p>
        </p:txBody>
      </p:sp>
      <p:sp>
        <p:nvSpPr>
          <p:cNvPr id="6" name="Arrow: Right 18">
            <a:extLst>
              <a:ext uri="{FF2B5EF4-FFF2-40B4-BE49-F238E27FC236}">
                <a16:creationId xmlns:a16="http://schemas.microsoft.com/office/drawing/2014/main" id="{C8F98DA3-DE27-91D1-B769-3EFABFE40167}"/>
              </a:ext>
            </a:extLst>
          </p:cNvPr>
          <p:cNvSpPr/>
          <p:nvPr/>
        </p:nvSpPr>
        <p:spPr>
          <a:xfrm>
            <a:off x="4072271" y="520105"/>
            <a:ext cx="599289" cy="19292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Arrow: Right 19">
            <a:extLst>
              <a:ext uri="{FF2B5EF4-FFF2-40B4-BE49-F238E27FC236}">
                <a16:creationId xmlns:a16="http://schemas.microsoft.com/office/drawing/2014/main" id="{4ACB544B-4A32-8C01-601A-EEBFCA1E6B99}"/>
              </a:ext>
            </a:extLst>
          </p:cNvPr>
          <p:cNvSpPr/>
          <p:nvPr/>
        </p:nvSpPr>
        <p:spPr>
          <a:xfrm>
            <a:off x="5387305" y="504711"/>
            <a:ext cx="978408" cy="19292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6BFF8-AF50-CB50-2321-80EF48EA38A8}"/>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95B7FC2-9968-5DB6-8288-D54720D51C8A}"/>
              </a:ext>
            </a:extLst>
          </p:cNvPr>
          <p:cNvSpPr>
            <a:spLocks noGrp="1"/>
          </p:cNvSpPr>
          <p:nvPr>
            <p:ph type="title"/>
          </p:nvPr>
        </p:nvSpPr>
        <p:spPr>
          <a:xfrm>
            <a:off x="457201" y="-20538"/>
            <a:ext cx="8229600" cy="605641"/>
          </a:xfrm>
        </p:spPr>
        <p:txBody>
          <a:bodyPr>
            <a:normAutofit/>
          </a:bodyPr>
          <a:lstStyle/>
          <a:p>
            <a:pPr algn="ctr"/>
            <a:r>
              <a:rPr lang="de-CH" sz="3200" b="0" dirty="0">
                <a:latin typeface="Calibri" panose="020F0502020204030204" pitchFamily="34" charset="0"/>
                <a:cs typeface="Calibri" panose="020F0502020204030204" pitchFamily="34" charset="0"/>
              </a:rPr>
              <a:t>Note: High-</a:t>
            </a:r>
            <a:r>
              <a:rPr lang="de-CH" sz="3200" b="0" dirty="0" err="1">
                <a:latin typeface="Calibri" panose="020F0502020204030204" pitchFamily="34" charset="0"/>
                <a:cs typeface="Calibri" panose="020F0502020204030204" pitchFamily="34" charset="0"/>
              </a:rPr>
              <a:t>field</a:t>
            </a:r>
            <a:r>
              <a:rPr lang="de-CH" sz="3200" b="0" dirty="0">
                <a:latin typeface="Calibri" panose="020F0502020204030204" pitchFamily="34" charset="0"/>
                <a:cs typeface="Calibri" panose="020F0502020204030204" pitchFamily="34" charset="0"/>
              </a:rPr>
              <a:t> Magnet Technology</a:t>
            </a:r>
            <a:endParaRPr lang="it-IT" sz="3200" b="0" dirty="0">
              <a:latin typeface="Calibri" panose="020F0502020204030204" pitchFamily="34" charset="0"/>
              <a:cs typeface="Calibri" panose="020F0502020204030204" pitchFamily="34" charset="0"/>
            </a:endParaRPr>
          </a:p>
        </p:txBody>
      </p:sp>
      <p:sp>
        <p:nvSpPr>
          <p:cNvPr id="77" name="Footer Placeholder 76">
            <a:extLst>
              <a:ext uri="{FF2B5EF4-FFF2-40B4-BE49-F238E27FC236}">
                <a16:creationId xmlns:a16="http://schemas.microsoft.com/office/drawing/2014/main" id="{614BA762-136A-F94D-DD0F-94CDAE4D83EC}"/>
              </a:ext>
            </a:extLst>
          </p:cNvPr>
          <p:cNvSpPr>
            <a:spLocks noGrp="1"/>
          </p:cNvSpPr>
          <p:nvPr>
            <p:ph type="ftr" sz="quarter" idx="11"/>
          </p:nvPr>
        </p:nvSpPr>
        <p:spPr>
          <a:xfrm>
            <a:off x="399349" y="4957394"/>
            <a:ext cx="5764238" cy="206644"/>
          </a:xfrm>
        </p:spPr>
        <p:txBody>
          <a:bodyPr/>
          <a:lstStyle/>
          <a:p>
            <a:r>
              <a:rPr lang="en-US"/>
              <a:t>D. Schulte, Muon Collider, HKUST, January 2026</a:t>
            </a:r>
            <a:endParaRPr lang="en-US" dirty="0"/>
          </a:p>
        </p:txBody>
      </p:sp>
      <p:pic>
        <p:nvPicPr>
          <p:cNvPr id="5" name="Picture 4" descr="cernnews1_11-03.jpg">
            <a:extLst>
              <a:ext uri="{FF2B5EF4-FFF2-40B4-BE49-F238E27FC236}">
                <a16:creationId xmlns:a16="http://schemas.microsoft.com/office/drawing/2014/main" id="{6DD94683-911D-193C-5E8B-5E7C53D99D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1183" y="1011813"/>
            <a:ext cx="1406757" cy="1295190"/>
          </a:xfrm>
          <a:prstGeom prst="rect">
            <a:avLst/>
          </a:prstGeom>
        </p:spPr>
      </p:pic>
      <p:sp>
        <p:nvSpPr>
          <p:cNvPr id="8" name="TextBox 7">
            <a:extLst>
              <a:ext uri="{FF2B5EF4-FFF2-40B4-BE49-F238E27FC236}">
                <a16:creationId xmlns:a16="http://schemas.microsoft.com/office/drawing/2014/main" id="{B88BB3DF-AE31-280E-8757-6457FC7C67A7}"/>
              </a:ext>
            </a:extLst>
          </p:cNvPr>
          <p:cNvSpPr txBox="1"/>
          <p:nvPr/>
        </p:nvSpPr>
        <p:spPr>
          <a:xfrm>
            <a:off x="63713" y="617282"/>
            <a:ext cx="3126912" cy="4401205"/>
          </a:xfrm>
          <a:prstGeom prst="rect">
            <a:avLst/>
          </a:prstGeom>
          <a:noFill/>
        </p:spPr>
        <p:txBody>
          <a:bodyPr wrap="square" rtlCol="0">
            <a:spAutoFit/>
          </a:bodyPr>
          <a:lstStyle/>
          <a:p>
            <a:r>
              <a:rPr lang="en-US" sz="1400" b="1" dirty="0" err="1">
                <a:latin typeface="Calibri" panose="020F0502020204030204" pitchFamily="34" charset="0"/>
                <a:cs typeface="Calibri" panose="020F0502020204030204" pitchFamily="34" charset="0"/>
              </a:rPr>
              <a:t>NbTi</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niob</a:t>
            </a:r>
            <a:r>
              <a:rPr lang="en-US" sz="1400" dirty="0">
                <a:latin typeface="Calibri" panose="020F0502020204030204" pitchFamily="34" charset="0"/>
                <a:cs typeface="Calibri" panose="020F0502020204030204" pitchFamily="34" charset="0"/>
              </a:rPr>
              <a:t>-titanium, operating at 2-4 k)</a:t>
            </a:r>
          </a:p>
          <a:p>
            <a:pPr marL="285750" indent="-285750">
              <a:buFont typeface="Arial"/>
              <a:buChar char="•"/>
            </a:pPr>
            <a:r>
              <a:rPr lang="en-US" sz="1400" dirty="0">
                <a:latin typeface="Calibri" panose="020F0502020204030204" pitchFamily="34" charset="0"/>
                <a:cs typeface="Calibri" panose="020F0502020204030204" pitchFamily="34" charset="0"/>
              </a:rPr>
              <a:t>is standard, </a:t>
            </a:r>
            <a:r>
              <a:rPr lang="en-US" sz="1400" b="1" dirty="0">
                <a:latin typeface="Calibri" panose="020F0502020204030204" pitchFamily="34" charset="0"/>
                <a:cs typeface="Calibri" panose="020F0502020204030204" pitchFamily="34" charset="0"/>
              </a:rPr>
              <a:t>used in LHC</a:t>
            </a:r>
          </a:p>
          <a:p>
            <a:pPr marL="285750" indent="-285750">
              <a:buFont typeface="Arial"/>
              <a:buChar char="•"/>
            </a:pPr>
            <a:r>
              <a:rPr lang="en-US" sz="1400" dirty="0">
                <a:latin typeface="Calibri" panose="020F0502020204030204" pitchFamily="34" charset="0"/>
                <a:cs typeface="Calibri" panose="020F0502020204030204" pitchFamily="34" charset="0"/>
              </a:rPr>
              <a:t>Expect 5 T in MC</a:t>
            </a:r>
          </a:p>
          <a:p>
            <a:pPr marL="285750" indent="-285750">
              <a:buFont typeface="Arial"/>
              <a:buChar char="•"/>
            </a:pPr>
            <a:endParaRPr lang="en-US" sz="1400" dirty="0">
              <a:latin typeface="Calibri" panose="020F0502020204030204" pitchFamily="34" charset="0"/>
              <a:cs typeface="Calibri" panose="020F0502020204030204" pitchFamily="34" charset="0"/>
            </a:endParaRPr>
          </a:p>
          <a:p>
            <a:r>
              <a:rPr lang="en-US" sz="1400" b="1" dirty="0">
                <a:latin typeface="Calibri" panose="020F0502020204030204" pitchFamily="34" charset="0"/>
                <a:cs typeface="Calibri" panose="020F0502020204030204" pitchFamily="34" charset="0"/>
              </a:rPr>
              <a:t>Nb</a:t>
            </a:r>
            <a:r>
              <a:rPr lang="en-US" sz="1400" b="1" baseline="-25000" dirty="0">
                <a:latin typeface="Calibri" panose="020F0502020204030204" pitchFamily="34" charset="0"/>
                <a:cs typeface="Calibri" panose="020F0502020204030204" pitchFamily="34" charset="0"/>
              </a:rPr>
              <a:t>3</a:t>
            </a:r>
            <a:r>
              <a:rPr lang="en-US" sz="1400" b="1" dirty="0">
                <a:latin typeface="Calibri" panose="020F0502020204030204" pitchFamily="34" charset="0"/>
                <a:cs typeface="Calibri" panose="020F0502020204030204" pitchFamily="34" charset="0"/>
              </a:rPr>
              <a:t>Sn </a:t>
            </a:r>
            <a:r>
              <a:rPr lang="en-US" sz="1400" dirty="0">
                <a:latin typeface="Calibri" panose="020F0502020204030204" pitchFamily="34" charset="0"/>
                <a:cs typeface="Calibri" panose="020F0502020204030204" pitchFamily="34" charset="0"/>
              </a:rPr>
              <a:t>(niobium-tin, operating at 2-4 K)</a:t>
            </a:r>
          </a:p>
          <a:p>
            <a:pPr marL="285750" indent="-285750">
              <a:buFont typeface="Arial"/>
              <a:buChar char="•"/>
            </a:pPr>
            <a:r>
              <a:rPr lang="en-US" sz="1400" dirty="0">
                <a:latin typeface="Calibri" panose="020F0502020204030204" pitchFamily="34" charset="0"/>
                <a:cs typeface="Calibri" panose="020F0502020204030204" pitchFamily="34" charset="0"/>
              </a:rPr>
              <a:t>Expect O(11 T) in MC</a:t>
            </a:r>
          </a:p>
          <a:p>
            <a:pPr marL="285750" indent="-285750">
              <a:buFont typeface="Arial"/>
              <a:buChar char="•"/>
            </a:pPr>
            <a:r>
              <a:rPr lang="en-US" sz="1400" dirty="0">
                <a:latin typeface="Calibri" panose="020F0502020204030204" pitchFamily="34" charset="0"/>
                <a:cs typeface="Calibri" panose="020F0502020204030204" pitchFamily="34" charset="0"/>
              </a:rPr>
              <a:t>Stil not mature</a:t>
            </a:r>
          </a:p>
          <a:p>
            <a:pPr marL="285750" indent="-285750">
              <a:buFont typeface="Arial"/>
              <a:buChar char="•"/>
            </a:pPr>
            <a:r>
              <a:rPr lang="en-US" sz="1400" dirty="0">
                <a:latin typeface="Calibri" panose="020F0502020204030204" pitchFamily="34" charset="0"/>
                <a:cs typeface="Calibri" panose="020F0502020204030204" pitchFamily="34" charset="0"/>
              </a:rPr>
              <a:t>Used in some points for HL-LHC</a:t>
            </a:r>
          </a:p>
          <a:p>
            <a:pPr marL="285750" indent="-285750">
              <a:buFont typeface="Arial"/>
              <a:buChar char="•"/>
            </a:pPr>
            <a:r>
              <a:rPr lang="en-US" sz="1400" dirty="0">
                <a:latin typeface="Calibri" panose="020F0502020204030204" pitchFamily="34" charset="0"/>
                <a:cs typeface="Calibri" panose="020F0502020204030204" pitchFamily="34" charset="0"/>
              </a:rPr>
              <a:t>Foreseen for FCC-</a:t>
            </a:r>
            <a:r>
              <a:rPr lang="en-US" sz="1400" dirty="0" err="1">
                <a:latin typeface="Calibri" panose="020F0502020204030204" pitchFamily="34" charset="0"/>
                <a:cs typeface="Calibri" panose="020F0502020204030204" pitchFamily="34" charset="0"/>
              </a:rPr>
              <a:t>hh</a:t>
            </a:r>
            <a:r>
              <a:rPr lang="en-US" sz="1400" dirty="0">
                <a:latin typeface="Calibri" panose="020F0502020204030204" pitchFamily="34" charset="0"/>
                <a:cs typeface="Calibri" panose="020F0502020204030204" pitchFamily="34" charset="0"/>
              </a:rPr>
              <a:t> also in arcs</a:t>
            </a:r>
          </a:p>
          <a:p>
            <a:pPr marL="285750" indent="-285750">
              <a:buFont typeface="Arial"/>
              <a:buChar char="•"/>
            </a:pPr>
            <a:endParaRPr lang="en-US" sz="1400" dirty="0">
              <a:latin typeface="Calibri" panose="020F0502020204030204" pitchFamily="34" charset="0"/>
              <a:cs typeface="Calibri" panose="020F0502020204030204" pitchFamily="34" charset="0"/>
            </a:endParaRPr>
          </a:p>
          <a:p>
            <a:r>
              <a:rPr lang="en-US" sz="1400" b="1" dirty="0">
                <a:latin typeface="Calibri" panose="020F0502020204030204" pitchFamily="34" charset="0"/>
                <a:cs typeface="Calibri" panose="020F0502020204030204" pitchFamily="34" charset="0"/>
              </a:rPr>
              <a:t>HTS </a:t>
            </a:r>
            <a:r>
              <a:rPr lang="en-US" sz="1400" dirty="0">
                <a:latin typeface="Calibri" panose="020F0502020204030204" pitchFamily="34" charset="0"/>
                <a:cs typeface="Calibri" panose="020F0502020204030204" pitchFamily="34" charset="0"/>
              </a:rPr>
              <a:t>(high-temperature superconductor, operating up to 20 K)</a:t>
            </a:r>
          </a:p>
          <a:p>
            <a:pPr marL="285750" indent="-285750">
              <a:buFont typeface="Arial"/>
              <a:buChar char="•"/>
            </a:pPr>
            <a:r>
              <a:rPr lang="en-US" sz="1400" dirty="0">
                <a:latin typeface="Calibri" panose="020F0502020204030204" pitchFamily="34" charset="0"/>
                <a:cs typeface="Calibri" panose="020F0502020204030204" pitchFamily="34" charset="0"/>
              </a:rPr>
              <a:t>Different options exist, e.g. REBCO</a:t>
            </a:r>
          </a:p>
          <a:p>
            <a:pPr marL="285750" indent="-285750">
              <a:buFont typeface="Arial"/>
              <a:buChar char="•"/>
            </a:pPr>
            <a:r>
              <a:rPr lang="en-US" sz="1400" dirty="0">
                <a:latin typeface="Calibri" panose="020F0502020204030204" pitchFamily="34" charset="0"/>
                <a:cs typeface="Calibri" panose="020F0502020204030204" pitchFamily="34" charset="0"/>
              </a:rPr>
              <a:t>In solenoids &gt; 30 T demonstrated</a:t>
            </a:r>
          </a:p>
          <a:p>
            <a:pPr marL="285750" indent="-285750">
              <a:buFont typeface="Arial"/>
              <a:buChar char="•"/>
            </a:pPr>
            <a:r>
              <a:rPr lang="en-US" sz="1400" dirty="0">
                <a:latin typeface="Calibri" panose="020F0502020204030204" pitchFamily="34" charset="0"/>
                <a:cs typeface="Calibri" panose="020F0502020204030204" pitchFamily="34" charset="0"/>
              </a:rPr>
              <a:t>Still expensive and technology challenges</a:t>
            </a:r>
          </a:p>
          <a:p>
            <a:pPr marL="285750" indent="-285750">
              <a:buFont typeface="Arial"/>
              <a:buChar char="•"/>
            </a:pPr>
            <a:r>
              <a:rPr lang="en-US" sz="1400" dirty="0">
                <a:latin typeface="Calibri" panose="020F0502020204030204" pitchFamily="34" charset="0"/>
                <a:cs typeface="Calibri" panose="020F0502020204030204" pitchFamily="34" charset="0"/>
              </a:rPr>
              <a:t>Applications in other fields, e.g. medical, fusion reactors, power generators for wind energy, engines, …</a:t>
            </a:r>
          </a:p>
        </p:txBody>
      </p:sp>
      <p:grpSp>
        <p:nvGrpSpPr>
          <p:cNvPr id="20" name="Group 19">
            <a:extLst>
              <a:ext uri="{FF2B5EF4-FFF2-40B4-BE49-F238E27FC236}">
                <a16:creationId xmlns:a16="http://schemas.microsoft.com/office/drawing/2014/main" id="{F17EF6AE-BCBE-5566-3BC9-5FC9270154B2}"/>
              </a:ext>
            </a:extLst>
          </p:cNvPr>
          <p:cNvGrpSpPr/>
          <p:nvPr/>
        </p:nvGrpSpPr>
        <p:grpSpPr>
          <a:xfrm>
            <a:off x="4550068" y="728476"/>
            <a:ext cx="2537212" cy="1415978"/>
            <a:chOff x="8458292" y="-386593"/>
            <a:chExt cx="3733708" cy="1671969"/>
          </a:xfrm>
        </p:grpSpPr>
        <p:pic>
          <p:nvPicPr>
            <p:cNvPr id="21" name="Picture 2">
              <a:extLst>
                <a:ext uri="{FF2B5EF4-FFF2-40B4-BE49-F238E27FC236}">
                  <a16:creationId xmlns:a16="http://schemas.microsoft.com/office/drawing/2014/main" id="{B31EFEE6-2552-17B5-9E0A-FFAEB3166DB2}"/>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882743" y="106453"/>
              <a:ext cx="3309257" cy="117892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475D6542-1E32-582E-DC1A-4C93E6220CF3}"/>
                </a:ext>
              </a:extLst>
            </p:cNvPr>
            <p:cNvSpPr txBox="1"/>
            <p:nvPr/>
          </p:nvSpPr>
          <p:spPr>
            <a:xfrm>
              <a:off x="8458292" y="-386593"/>
              <a:ext cx="1565557" cy="369331"/>
            </a:xfrm>
            <a:prstGeom prst="rect">
              <a:avLst/>
            </a:prstGeom>
            <a:noFill/>
          </p:spPr>
          <p:txBody>
            <a:bodyPr wrap="none" rtlCol="0">
              <a:spAutoFit/>
            </a:bodyPr>
            <a:lstStyle/>
            <a:p>
              <a:r>
                <a:rPr lang="en-US" dirty="0"/>
                <a:t>REBCO Tape</a:t>
              </a:r>
              <a:endParaRPr lang="en-GB" dirty="0"/>
            </a:p>
          </p:txBody>
        </p:sp>
      </p:grpSp>
      <p:sp>
        <p:nvSpPr>
          <p:cNvPr id="3" name="Slide Number Placeholder 2">
            <a:extLst>
              <a:ext uri="{FF2B5EF4-FFF2-40B4-BE49-F238E27FC236}">
                <a16:creationId xmlns:a16="http://schemas.microsoft.com/office/drawing/2014/main" id="{3A07D56F-0375-88A3-3D3B-4AD6E1F5F42C}"/>
              </a:ext>
            </a:extLst>
          </p:cNvPr>
          <p:cNvSpPr>
            <a:spLocks noGrp="1"/>
          </p:cNvSpPr>
          <p:nvPr>
            <p:ph type="sldNum" sz="quarter" idx="12"/>
          </p:nvPr>
        </p:nvSpPr>
        <p:spPr/>
        <p:txBody>
          <a:bodyPr/>
          <a:lstStyle/>
          <a:p>
            <a:fld id="{3478A56A-6164-B14D-A8F7-980D09C4DD92}" type="slidenum">
              <a:rPr lang="en-US" smtClean="0"/>
              <a:pPr/>
              <a:t>17</a:t>
            </a:fld>
            <a:endParaRPr lang="en-US"/>
          </a:p>
        </p:txBody>
      </p:sp>
      <p:pic>
        <p:nvPicPr>
          <p:cNvPr id="4" name="Picture 3" descr="A graph with numbers and lines&#10;&#10;Description automatically generated">
            <a:extLst>
              <a:ext uri="{FF2B5EF4-FFF2-40B4-BE49-F238E27FC236}">
                <a16:creationId xmlns:a16="http://schemas.microsoft.com/office/drawing/2014/main" id="{9309AC68-1FBA-B105-7332-E951055A5382}"/>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821393" y="2283718"/>
            <a:ext cx="4252961" cy="2602269"/>
          </a:xfrm>
          <a:prstGeom prst="rect">
            <a:avLst/>
          </a:prstGeom>
        </p:spPr>
      </p:pic>
      <p:sp>
        <p:nvSpPr>
          <p:cNvPr id="6" name="TextBox 5">
            <a:extLst>
              <a:ext uri="{FF2B5EF4-FFF2-40B4-BE49-F238E27FC236}">
                <a16:creationId xmlns:a16="http://schemas.microsoft.com/office/drawing/2014/main" id="{8014A621-A4A0-1759-6123-5B6B4D207FBD}"/>
              </a:ext>
            </a:extLst>
          </p:cNvPr>
          <p:cNvSpPr txBox="1"/>
          <p:nvPr/>
        </p:nvSpPr>
        <p:spPr>
          <a:xfrm>
            <a:off x="3149249" y="3936640"/>
            <a:ext cx="2023815" cy="830997"/>
          </a:xfrm>
          <a:prstGeom prst="rect">
            <a:avLst/>
          </a:prstGeom>
          <a:solidFill>
            <a:schemeClr val="accent6">
              <a:lumMod val="20000"/>
              <a:lumOff val="80000"/>
            </a:schemeClr>
          </a:solidFill>
        </p:spPr>
        <p:txBody>
          <a:bodyPr wrap="square" rtlCol="0">
            <a:spAutoFit/>
          </a:bodyPr>
          <a:lstStyle/>
          <a:p>
            <a:r>
              <a:rPr lang="de-CH" sz="1200" dirty="0">
                <a:latin typeface="Calibri" panose="020F0502020204030204" pitchFamily="34" charset="0"/>
                <a:cs typeface="Calibri" panose="020F0502020204030204" pitchFamily="34" charset="0"/>
              </a:rPr>
              <a:t>Nb3Sn </a:t>
            </a:r>
            <a:r>
              <a:rPr lang="de-CH" sz="1200" dirty="0" err="1">
                <a:latin typeface="Calibri" panose="020F0502020204030204" pitchFamily="34" charset="0"/>
                <a:cs typeface="Calibri" panose="020F0502020204030204" pitchFamily="34" charset="0"/>
              </a:rPr>
              <a:t>cost</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slowly</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increasing</a:t>
            </a:r>
            <a:endParaRPr lang="de-CH" sz="1200" dirty="0">
              <a:latin typeface="Calibri" panose="020F0502020204030204" pitchFamily="34" charset="0"/>
              <a:cs typeface="Calibri" panose="020F0502020204030204" pitchFamily="34" charset="0"/>
            </a:endParaRPr>
          </a:p>
          <a:p>
            <a:r>
              <a:rPr lang="de-CH" sz="1200" dirty="0" err="1">
                <a:latin typeface="Calibri" panose="020F0502020204030204" pitchFamily="34" charset="0"/>
                <a:cs typeface="Calibri" panose="020F0502020204030204" pitchFamily="34" charset="0"/>
              </a:rPr>
              <a:t>We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may</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be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the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only</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users</a:t>
            </a:r>
            <a:endParaRPr lang="de-CH" sz="1200" dirty="0">
              <a:latin typeface="Calibri" panose="020F0502020204030204" pitchFamily="34" charset="0"/>
              <a:cs typeface="Calibri" panose="020F0502020204030204" pitchFamily="34" charset="0"/>
            </a:endParaRPr>
          </a:p>
          <a:p>
            <a:r>
              <a:rPr lang="de-CH" sz="1200" dirty="0">
                <a:latin typeface="Calibri" panose="020F0502020204030204" pitchFamily="34" charset="0"/>
                <a:cs typeface="Calibri" panose="020F0502020204030204" pitchFamily="34" charset="0"/>
              </a:rPr>
              <a:t>Industry </a:t>
            </a:r>
            <a:r>
              <a:rPr lang="de-CH" sz="1200" dirty="0" err="1">
                <a:latin typeface="Calibri" panose="020F0502020204030204" pitchFamily="34" charset="0"/>
                <a:cs typeface="Calibri" panose="020F0502020204030204" pitchFamily="34" charset="0"/>
              </a:rPr>
              <a:t>would</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have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to</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ramp</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up</a:t>
            </a:r>
            <a:r>
              <a:rPr lang="de-CH" sz="1200" dirty="0">
                <a:latin typeface="Calibri" panose="020F0502020204030204" pitchFamily="34" charset="0"/>
                <a:cs typeface="Calibri" panose="020F0502020204030204" pitchFamily="34" charset="0"/>
              </a:rPr>
              <a:t> just </a:t>
            </a:r>
            <a:r>
              <a:rPr lang="de-CH" sz="1200" dirty="0" err="1">
                <a:latin typeface="Calibri" panose="020F0502020204030204" pitchFamily="34" charset="0"/>
                <a:cs typeface="Calibri" panose="020F0502020204030204" pitchFamily="34" charset="0"/>
              </a:rPr>
              <a:t>for</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us</a:t>
            </a:r>
            <a:endParaRPr lang="de-CH" sz="1200" dirty="0">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585B8673-B4A8-4DAE-0463-B75EEE38A7A4}"/>
              </a:ext>
            </a:extLst>
          </p:cNvPr>
          <p:cNvSpPr txBox="1"/>
          <p:nvPr/>
        </p:nvSpPr>
        <p:spPr>
          <a:xfrm>
            <a:off x="3194966" y="2283718"/>
            <a:ext cx="2023815" cy="646331"/>
          </a:xfrm>
          <a:prstGeom prst="rect">
            <a:avLst/>
          </a:prstGeom>
          <a:solidFill>
            <a:schemeClr val="accent1">
              <a:lumMod val="20000"/>
              <a:lumOff val="80000"/>
            </a:schemeClr>
          </a:solidFill>
        </p:spPr>
        <p:txBody>
          <a:bodyPr wrap="square" rtlCol="0">
            <a:spAutoFit/>
          </a:bodyPr>
          <a:lstStyle/>
          <a:p>
            <a:r>
              <a:rPr lang="de-CH" sz="1200" dirty="0">
                <a:latin typeface="Calibri" panose="020F0502020204030204" pitchFamily="34" charset="0"/>
                <a:cs typeface="Calibri" panose="020F0502020204030204" pitchFamily="34" charset="0"/>
              </a:rPr>
              <a:t>HTS </a:t>
            </a:r>
            <a:r>
              <a:rPr lang="de-CH" sz="1200" dirty="0" err="1">
                <a:latin typeface="Calibri" panose="020F0502020204030204" pitchFamily="34" charset="0"/>
                <a:cs typeface="Calibri" panose="020F0502020204030204" pitchFamily="34" charset="0"/>
              </a:rPr>
              <a:t>cost</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is</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coming</a:t>
            </a:r>
            <a:r>
              <a:rPr lang="de-CH" sz="1200" dirty="0">
                <a:latin typeface="Calibri" panose="020F0502020204030204" pitchFamily="34" charset="0"/>
                <a:cs typeface="Calibri" panose="020F0502020204030204" pitchFamily="34" charset="0"/>
              </a:rPr>
              <a:t> down</a:t>
            </a:r>
          </a:p>
          <a:p>
            <a:r>
              <a:rPr lang="de-CH" sz="1200" dirty="0" err="1">
                <a:latin typeface="Calibri" panose="020F0502020204030204" pitchFamily="34" charset="0"/>
                <a:cs typeface="Calibri" panose="020F0502020204030204" pitchFamily="34" charset="0"/>
              </a:rPr>
              <a:t>How</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much</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depends</a:t>
            </a:r>
            <a:r>
              <a:rPr lang="de-CH" sz="1200" dirty="0">
                <a:latin typeface="Calibri" panose="020F0502020204030204" pitchFamily="34" charset="0"/>
                <a:cs typeface="Calibri" panose="020F0502020204030204" pitchFamily="34" charset="0"/>
              </a:rPr>
              <a:t> on </a:t>
            </a:r>
            <a:r>
              <a:rPr lang="de-CH" sz="1200" dirty="0" err="1">
                <a:latin typeface="Calibri" panose="020F0502020204030204" pitchFamily="34" charset="0"/>
                <a:cs typeface="Calibri" panose="020F0502020204030204" pitchFamily="34" charset="0"/>
              </a:rPr>
              <a:t>the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overall</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use</a:t>
            </a:r>
            <a:r>
              <a:rPr lang="de-CH" sz="1200" dirty="0">
                <a:latin typeface="Calibri" panose="020F0502020204030204" pitchFamily="34" charset="0"/>
                <a:cs typeface="Calibri" panose="020F0502020204030204" pitchFamily="34" charset="0"/>
              </a:rPr>
              <a:t> </a:t>
            </a:r>
            <a:r>
              <a:rPr lang="de-CH" sz="1200" dirty="0" err="1">
                <a:latin typeface="Calibri" panose="020F0502020204030204" pitchFamily="34" charset="0"/>
                <a:cs typeface="Calibri" panose="020F0502020204030204" pitchFamily="34" charset="0"/>
              </a:rPr>
              <a:t>of</a:t>
            </a:r>
            <a:r>
              <a:rPr lang="de-CH" sz="1200" dirty="0">
                <a:latin typeface="Calibri" panose="020F0502020204030204" pitchFamily="34" charset="0"/>
                <a:cs typeface="Calibri" panose="020F0502020204030204" pitchFamily="34" charset="0"/>
              </a:rPr>
              <a:t> HTS</a:t>
            </a:r>
            <a:endParaRPr lang="en-CH" sz="1200" dirty="0">
              <a:latin typeface="Calibri" panose="020F0502020204030204" pitchFamily="34" charset="0"/>
              <a:cs typeface="Calibri" panose="020F0502020204030204" pitchFamily="34" charset="0"/>
            </a:endParaRPr>
          </a:p>
        </p:txBody>
      </p:sp>
      <p:cxnSp>
        <p:nvCxnSpPr>
          <p:cNvPr id="9" name="Straight Arrow Connector 8">
            <a:extLst>
              <a:ext uri="{FF2B5EF4-FFF2-40B4-BE49-F238E27FC236}">
                <a16:creationId xmlns:a16="http://schemas.microsoft.com/office/drawing/2014/main" id="{1708B6BE-144A-785C-39B3-DCD04E57F0D8}"/>
              </a:ext>
            </a:extLst>
          </p:cNvPr>
          <p:cNvCxnSpPr>
            <a:cxnSpLocks/>
            <a:stCxn id="7" idx="3"/>
          </p:cNvCxnSpPr>
          <p:nvPr/>
        </p:nvCxnSpPr>
        <p:spPr>
          <a:xfrm>
            <a:off x="5218781" y="2606884"/>
            <a:ext cx="2360371" cy="4847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F903A89-8499-D736-9B33-E7DF261984BD}"/>
              </a:ext>
            </a:extLst>
          </p:cNvPr>
          <p:cNvCxnSpPr>
            <a:cxnSpLocks/>
          </p:cNvCxnSpPr>
          <p:nvPr/>
        </p:nvCxnSpPr>
        <p:spPr>
          <a:xfrm flipV="1">
            <a:off x="5173064" y="4036702"/>
            <a:ext cx="1795217" cy="22310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29196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4593BE-436F-98A0-7ECD-7A8F8DC26641}"/>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88C287D-F66C-46C9-0E52-BCDA419AF6C4}"/>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Muon Cooling Concept</a:t>
            </a:r>
          </a:p>
        </p:txBody>
      </p:sp>
      <p:sp>
        <p:nvSpPr>
          <p:cNvPr id="5" name="Espace réservé du numéro de diapositive 3">
            <a:extLst>
              <a:ext uri="{FF2B5EF4-FFF2-40B4-BE49-F238E27FC236}">
                <a16:creationId xmlns:a16="http://schemas.microsoft.com/office/drawing/2014/main" id="{9FCE126F-062C-6A99-31DD-B67DE1B4CC0A}"/>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18</a:t>
            </a:fld>
            <a:endParaRPr lang="en-GB" dirty="0"/>
          </a:p>
        </p:txBody>
      </p:sp>
      <p:sp>
        <p:nvSpPr>
          <p:cNvPr id="52" name="Espace réservé du pied de page 4">
            <a:extLst>
              <a:ext uri="{FF2B5EF4-FFF2-40B4-BE49-F238E27FC236}">
                <a16:creationId xmlns:a16="http://schemas.microsoft.com/office/drawing/2014/main" id="{1D54CFAB-A1E1-0E6E-5D51-A480257A2E17}"/>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pic>
        <p:nvPicPr>
          <p:cNvPr id="3" name="Picture 2" descr="damping.eps">
            <a:extLst>
              <a:ext uri="{FF2B5EF4-FFF2-40B4-BE49-F238E27FC236}">
                <a16:creationId xmlns:a16="http://schemas.microsoft.com/office/drawing/2014/main" id="{2ED5AFE3-BAB6-A55F-D8A8-E3BB6DF2ACE2}"/>
              </a:ext>
            </a:extLst>
          </p:cNvPr>
          <p:cNvPicPr>
            <a:picLocks noChangeAspect="1"/>
          </p:cNvPicPr>
          <p:nvPr/>
        </p:nvPicPr>
        <p:blipFill rotWithShape="1">
          <a:blip r:embed="rId3"/>
          <a:srcRect t="25926" b="10091"/>
          <a:stretch/>
        </p:blipFill>
        <p:spPr>
          <a:xfrm>
            <a:off x="274251" y="2182968"/>
            <a:ext cx="4009718" cy="840518"/>
          </a:xfrm>
          <a:prstGeom prst="rect">
            <a:avLst/>
          </a:prstGeom>
        </p:spPr>
      </p:pic>
      <p:pic>
        <p:nvPicPr>
          <p:cNvPr id="4" name="Picture 3" descr="p0.tiff">
            <a:extLst>
              <a:ext uri="{FF2B5EF4-FFF2-40B4-BE49-F238E27FC236}">
                <a16:creationId xmlns:a16="http://schemas.microsoft.com/office/drawing/2014/main" id="{C1F48604-304E-2146-B146-C73CD248AB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695" y="574772"/>
            <a:ext cx="5052370" cy="1608197"/>
          </a:xfrm>
          <a:prstGeom prst="rect">
            <a:avLst/>
          </a:prstGeom>
        </p:spPr>
      </p:pic>
      <p:pic>
        <p:nvPicPr>
          <p:cNvPr id="6" name="Picture 5" descr="p2.tiff">
            <a:extLst>
              <a:ext uri="{FF2B5EF4-FFF2-40B4-BE49-F238E27FC236}">
                <a16:creationId xmlns:a16="http://schemas.microsoft.com/office/drawing/2014/main" id="{7CF72C13-6DB8-CFCB-623D-A36DEC0BFDEA}"/>
              </a:ext>
            </a:extLst>
          </p:cNvPr>
          <p:cNvPicPr>
            <a:picLocks noChangeAspect="1"/>
          </p:cNvPicPr>
          <p:nvPr/>
        </p:nvPicPr>
        <p:blipFill>
          <a:blip r:embed="rId5"/>
          <a:stretch>
            <a:fillRect/>
          </a:stretch>
        </p:blipFill>
        <p:spPr>
          <a:xfrm>
            <a:off x="468824" y="3890137"/>
            <a:ext cx="6135767" cy="821840"/>
          </a:xfrm>
          <a:prstGeom prst="rect">
            <a:avLst/>
          </a:prstGeom>
        </p:spPr>
      </p:pic>
      <p:sp>
        <p:nvSpPr>
          <p:cNvPr id="7" name="Frame 6">
            <a:extLst>
              <a:ext uri="{FF2B5EF4-FFF2-40B4-BE49-F238E27FC236}">
                <a16:creationId xmlns:a16="http://schemas.microsoft.com/office/drawing/2014/main" id="{6F7EA4CA-0395-AF05-E03B-F9FBF2292CB7}"/>
              </a:ext>
            </a:extLst>
          </p:cNvPr>
          <p:cNvSpPr/>
          <p:nvPr/>
        </p:nvSpPr>
        <p:spPr>
          <a:xfrm>
            <a:off x="1559590" y="3864160"/>
            <a:ext cx="1889720" cy="915659"/>
          </a:xfrm>
          <a:prstGeom prst="frame">
            <a:avLst>
              <a:gd name="adj1" fmla="val 3043"/>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lIns="74245" tIns="37122" rIns="74245" bIns="37122" spcCol="0" rtlCol="0" anchor="ctr"/>
          <a:lstStyle/>
          <a:p>
            <a:pPr algn="ctr"/>
            <a:endParaRPr lang="en-US">
              <a:solidFill>
                <a:schemeClr val="tx1"/>
              </a:solidFill>
            </a:endParaRPr>
          </a:p>
        </p:txBody>
      </p:sp>
      <p:sp>
        <p:nvSpPr>
          <p:cNvPr id="8" name="Frame 7">
            <a:extLst>
              <a:ext uri="{FF2B5EF4-FFF2-40B4-BE49-F238E27FC236}">
                <a16:creationId xmlns:a16="http://schemas.microsoft.com/office/drawing/2014/main" id="{0500F943-CE67-EEBC-C94C-C6FC0ACB3959}"/>
              </a:ext>
            </a:extLst>
          </p:cNvPr>
          <p:cNvSpPr/>
          <p:nvPr/>
        </p:nvSpPr>
        <p:spPr>
          <a:xfrm>
            <a:off x="3453897" y="3866364"/>
            <a:ext cx="3206335" cy="915659"/>
          </a:xfrm>
          <a:prstGeom prst="frame">
            <a:avLst>
              <a:gd name="adj1" fmla="val 3043"/>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74245" tIns="37122" rIns="74245" bIns="37122" spcCol="0"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72A85684-EE9A-EAEE-5EE2-FB96146B1A4B}"/>
              </a:ext>
            </a:extLst>
          </p:cNvPr>
          <p:cNvSpPr txBox="1"/>
          <p:nvPr/>
        </p:nvSpPr>
        <p:spPr>
          <a:xfrm>
            <a:off x="1381549" y="3493903"/>
            <a:ext cx="2410289" cy="351968"/>
          </a:xfrm>
          <a:prstGeom prst="rect">
            <a:avLst/>
          </a:prstGeom>
          <a:noFill/>
        </p:spPr>
        <p:txBody>
          <a:bodyPr wrap="square" lIns="74245" tIns="37122" rIns="74245" bIns="37122" rtlCol="0">
            <a:spAutoFit/>
          </a:bodyPr>
          <a:lstStyle/>
          <a:p>
            <a:r>
              <a:rPr lang="en-US" dirty="0">
                <a:solidFill>
                  <a:srgbClr val="0000FF"/>
                </a:solidFill>
                <a:latin typeface="Calibri"/>
                <a:cs typeface="Calibri"/>
              </a:rPr>
              <a:t>Energy loss = cooling</a:t>
            </a:r>
          </a:p>
        </p:txBody>
      </p:sp>
      <p:sp>
        <p:nvSpPr>
          <p:cNvPr id="10" name="TextBox 9">
            <a:extLst>
              <a:ext uri="{FF2B5EF4-FFF2-40B4-BE49-F238E27FC236}">
                <a16:creationId xmlns:a16="http://schemas.microsoft.com/office/drawing/2014/main" id="{8D11CF73-CF08-3E78-215A-1FA331002CFF}"/>
              </a:ext>
            </a:extLst>
          </p:cNvPr>
          <p:cNvSpPr txBox="1"/>
          <p:nvPr/>
        </p:nvSpPr>
        <p:spPr>
          <a:xfrm>
            <a:off x="3647822" y="3509076"/>
            <a:ext cx="2918303" cy="351968"/>
          </a:xfrm>
          <a:prstGeom prst="rect">
            <a:avLst/>
          </a:prstGeom>
          <a:noFill/>
        </p:spPr>
        <p:txBody>
          <a:bodyPr wrap="square" lIns="74245" tIns="37122" rIns="74245" bIns="37122" rtlCol="0">
            <a:spAutoFit/>
          </a:bodyPr>
          <a:lstStyle/>
          <a:p>
            <a:r>
              <a:rPr lang="en-US" dirty="0">
                <a:solidFill>
                  <a:srgbClr val="FF0000"/>
                </a:solidFill>
                <a:latin typeface="Calibri"/>
                <a:cs typeface="Calibri"/>
              </a:rPr>
              <a:t>Multiple scattering = heating</a:t>
            </a:r>
          </a:p>
        </p:txBody>
      </p:sp>
      <p:sp>
        <p:nvSpPr>
          <p:cNvPr id="11" name="TextBox 10">
            <a:extLst>
              <a:ext uri="{FF2B5EF4-FFF2-40B4-BE49-F238E27FC236}">
                <a16:creationId xmlns:a16="http://schemas.microsoft.com/office/drawing/2014/main" id="{D2FC3B2F-52A5-5116-1831-BC1AEF56CECC}"/>
              </a:ext>
            </a:extLst>
          </p:cNvPr>
          <p:cNvSpPr txBox="1"/>
          <p:nvPr/>
        </p:nvSpPr>
        <p:spPr>
          <a:xfrm>
            <a:off x="5370508" y="2457866"/>
            <a:ext cx="3593980" cy="905972"/>
          </a:xfrm>
          <a:prstGeom prst="rect">
            <a:avLst/>
          </a:prstGeom>
          <a:noFill/>
          <a:ln w="28575" cmpd="sng">
            <a:solidFill>
              <a:srgbClr val="FF0000"/>
            </a:solidFill>
          </a:ln>
        </p:spPr>
        <p:txBody>
          <a:bodyPr wrap="square" lIns="74252" tIns="37125" rIns="74252" bIns="37125" rtlCol="0">
            <a:spAutoFit/>
          </a:bodyPr>
          <a:lstStyle/>
          <a:p>
            <a:r>
              <a:rPr lang="en-US" dirty="0">
                <a:latin typeface="Calibri"/>
                <a:cs typeface="Calibri"/>
              </a:rPr>
              <a:t>High field solenoids </a:t>
            </a:r>
            <a:r>
              <a:rPr lang="en-US" dirty="0" err="1">
                <a:latin typeface="Calibri"/>
                <a:cs typeface="Calibri"/>
              </a:rPr>
              <a:t>minimise</a:t>
            </a:r>
            <a:r>
              <a:rPr lang="en-US" dirty="0">
                <a:latin typeface="Calibri"/>
                <a:cs typeface="Calibri"/>
              </a:rPr>
              <a:t> beta-function and impact of multiple scattering</a:t>
            </a:r>
          </a:p>
        </p:txBody>
      </p:sp>
      <p:cxnSp>
        <p:nvCxnSpPr>
          <p:cNvPr id="13" name="Straight Arrow Connector 12">
            <a:extLst>
              <a:ext uri="{FF2B5EF4-FFF2-40B4-BE49-F238E27FC236}">
                <a16:creationId xmlns:a16="http://schemas.microsoft.com/office/drawing/2014/main" id="{ED317D4C-88FE-0E05-333B-C8CEC4B67CA2}"/>
              </a:ext>
            </a:extLst>
          </p:cNvPr>
          <p:cNvCxnSpPr/>
          <p:nvPr/>
        </p:nvCxnSpPr>
        <p:spPr>
          <a:xfrm flipH="1">
            <a:off x="6660232" y="3363838"/>
            <a:ext cx="936105" cy="4820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Donut 13">
            <a:extLst>
              <a:ext uri="{FF2B5EF4-FFF2-40B4-BE49-F238E27FC236}">
                <a16:creationId xmlns:a16="http://schemas.microsoft.com/office/drawing/2014/main" id="{EE86F441-DE67-5EC6-DB2F-7D96D39E4A62}"/>
              </a:ext>
            </a:extLst>
          </p:cNvPr>
          <p:cNvSpPr/>
          <p:nvPr/>
        </p:nvSpPr>
        <p:spPr>
          <a:xfrm>
            <a:off x="6084168" y="3895109"/>
            <a:ext cx="636146" cy="404833"/>
          </a:xfrm>
          <a:prstGeom prst="donut">
            <a:avLst>
              <a:gd name="adj" fmla="val 5860"/>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74252" tIns="37125" rIns="74252" bIns="37125" spcCol="0" rtlCol="0" anchor="ctr"/>
          <a:lstStyle/>
          <a:p>
            <a:pPr algn="ctr"/>
            <a:endParaRPr lang="en-US">
              <a:solidFill>
                <a:schemeClr val="tx1"/>
              </a:solidFill>
            </a:endParaRPr>
          </a:p>
        </p:txBody>
      </p:sp>
      <p:pic>
        <p:nvPicPr>
          <p:cNvPr id="15" name="Picture 14">
            <a:extLst>
              <a:ext uri="{FF2B5EF4-FFF2-40B4-BE49-F238E27FC236}">
                <a16:creationId xmlns:a16="http://schemas.microsoft.com/office/drawing/2014/main" id="{9BF7FD18-25AB-135D-0E44-4B8237F1D8F7}"/>
              </a:ext>
            </a:extLst>
          </p:cNvPr>
          <p:cNvPicPr>
            <a:picLocks noChangeAspect="1"/>
          </p:cNvPicPr>
          <p:nvPr/>
        </p:nvPicPr>
        <p:blipFill>
          <a:blip r:embed="rId6"/>
          <a:srcRect l="38783" r="29301"/>
          <a:stretch/>
        </p:blipFill>
        <p:spPr>
          <a:xfrm>
            <a:off x="5485903" y="894154"/>
            <a:ext cx="2918303" cy="1288814"/>
          </a:xfrm>
          <a:prstGeom prst="rect">
            <a:avLst/>
          </a:prstGeom>
        </p:spPr>
      </p:pic>
      <p:sp>
        <p:nvSpPr>
          <p:cNvPr id="2" name="Slide Number Placeholder 1">
            <a:extLst>
              <a:ext uri="{FF2B5EF4-FFF2-40B4-BE49-F238E27FC236}">
                <a16:creationId xmlns:a16="http://schemas.microsoft.com/office/drawing/2014/main" id="{879C7C38-6E0D-69EF-C8C9-9E03017B3E97}"/>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Tree>
    <p:extLst>
      <p:ext uri="{BB962C8B-B14F-4D97-AF65-F5344CB8AC3E}">
        <p14:creationId xmlns:p14="http://schemas.microsoft.com/office/powerpoint/2010/main" val="3341053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61CFD3-7EB1-A64B-C125-D4020967F42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9B7ECF4-F7C1-6CB4-F76A-07E9E630EAB6}"/>
              </a:ext>
            </a:extLst>
          </p:cNvPr>
          <p:cNvSpPr>
            <a:spLocks noGrp="1"/>
          </p:cNvSpPr>
          <p:nvPr>
            <p:ph type="ftr" sz="quarter" idx="3"/>
          </p:nvPr>
        </p:nvSpPr>
        <p:spPr/>
        <p:txBody>
          <a:bodyPr/>
          <a:lstStyle/>
          <a:p>
            <a:pPr algn="l"/>
            <a:r>
              <a:rPr lang="en-US"/>
              <a:t>D. Schulte, Muon Collider, HKUST, January 2026</a:t>
            </a:r>
            <a:endParaRPr lang="en-GB" dirty="0"/>
          </a:p>
        </p:txBody>
      </p:sp>
      <p:sp>
        <p:nvSpPr>
          <p:cNvPr id="4" name="Slide Number Placeholder 3">
            <a:extLst>
              <a:ext uri="{FF2B5EF4-FFF2-40B4-BE49-F238E27FC236}">
                <a16:creationId xmlns:a16="http://schemas.microsoft.com/office/drawing/2014/main" id="{B1B53DC1-70F3-9DE1-0BC9-DB04934F158B}"/>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5" name="Title 4">
            <a:extLst>
              <a:ext uri="{FF2B5EF4-FFF2-40B4-BE49-F238E27FC236}">
                <a16:creationId xmlns:a16="http://schemas.microsoft.com/office/drawing/2014/main" id="{FC7CCC7C-E0FA-A12F-ABC0-7BEBCBF03967}"/>
              </a:ext>
            </a:extLst>
          </p:cNvPr>
          <p:cNvSpPr>
            <a:spLocks noGrp="1"/>
          </p:cNvSpPr>
          <p:nvPr>
            <p:ph type="title"/>
          </p:nvPr>
        </p:nvSpPr>
        <p:spPr/>
        <p:txBody>
          <a:bodyPr/>
          <a:lstStyle/>
          <a:p>
            <a:r>
              <a:rPr lang="en-US" dirty="0"/>
              <a:t>Layout</a:t>
            </a:r>
            <a:endParaRPr lang="en-GB" dirty="0"/>
          </a:p>
        </p:txBody>
      </p:sp>
      <p:pic>
        <p:nvPicPr>
          <p:cNvPr id="22" name="Picture 21">
            <a:extLst>
              <a:ext uri="{FF2B5EF4-FFF2-40B4-BE49-F238E27FC236}">
                <a16:creationId xmlns:a16="http://schemas.microsoft.com/office/drawing/2014/main" id="{F8BA7B6B-4912-86FE-8A40-84A2E2489728}"/>
              </a:ext>
            </a:extLst>
          </p:cNvPr>
          <p:cNvPicPr>
            <a:picLocks noChangeAspect="1"/>
          </p:cNvPicPr>
          <p:nvPr/>
        </p:nvPicPr>
        <p:blipFill>
          <a:blip r:embed="rId3"/>
          <a:srcRect t="27600" r="53328" b="15000"/>
          <a:stretch>
            <a:fillRect/>
          </a:stretch>
        </p:blipFill>
        <p:spPr>
          <a:xfrm>
            <a:off x="35848" y="2595653"/>
            <a:ext cx="2015872" cy="1658379"/>
          </a:xfrm>
          <a:prstGeom prst="rect">
            <a:avLst/>
          </a:prstGeom>
        </p:spPr>
      </p:pic>
      <p:pic>
        <p:nvPicPr>
          <p:cNvPr id="6" name="Picture 5">
            <a:extLst>
              <a:ext uri="{FF2B5EF4-FFF2-40B4-BE49-F238E27FC236}">
                <a16:creationId xmlns:a16="http://schemas.microsoft.com/office/drawing/2014/main" id="{8A39A350-4FF1-F72B-7651-0D153BC49D91}"/>
              </a:ext>
            </a:extLst>
          </p:cNvPr>
          <p:cNvPicPr>
            <a:picLocks noChangeAspect="1"/>
          </p:cNvPicPr>
          <p:nvPr/>
        </p:nvPicPr>
        <p:blipFill>
          <a:blip r:embed="rId4"/>
          <a:srcRect l="38783" r="29301"/>
          <a:stretch/>
        </p:blipFill>
        <p:spPr>
          <a:xfrm>
            <a:off x="3021849" y="550652"/>
            <a:ext cx="2918303" cy="1288814"/>
          </a:xfrm>
          <a:prstGeom prst="rect">
            <a:avLst/>
          </a:prstGeom>
        </p:spPr>
      </p:pic>
      <p:pic>
        <p:nvPicPr>
          <p:cNvPr id="10" name="Picture 9">
            <a:extLst>
              <a:ext uri="{FF2B5EF4-FFF2-40B4-BE49-F238E27FC236}">
                <a16:creationId xmlns:a16="http://schemas.microsoft.com/office/drawing/2014/main" id="{18A69019-099F-A56A-F612-358E1E8247F2}"/>
              </a:ext>
            </a:extLst>
          </p:cNvPr>
          <p:cNvPicPr>
            <a:picLocks noChangeAspect="1"/>
          </p:cNvPicPr>
          <p:nvPr/>
        </p:nvPicPr>
        <p:blipFill>
          <a:blip r:embed="rId3"/>
          <a:srcRect l="47525" t="27600" b="15000"/>
          <a:stretch>
            <a:fillRect/>
          </a:stretch>
        </p:blipFill>
        <p:spPr>
          <a:xfrm>
            <a:off x="2453728" y="2571750"/>
            <a:ext cx="2266486" cy="1658379"/>
          </a:xfrm>
          <a:prstGeom prst="rect">
            <a:avLst/>
          </a:prstGeom>
        </p:spPr>
      </p:pic>
      <p:pic>
        <p:nvPicPr>
          <p:cNvPr id="11" name="Grafik 7">
            <a:extLst>
              <a:ext uri="{FF2B5EF4-FFF2-40B4-BE49-F238E27FC236}">
                <a16:creationId xmlns:a16="http://schemas.microsoft.com/office/drawing/2014/main" id="{804DCAB3-B1DC-0408-097D-BDAEB7631F65}"/>
              </a:ext>
            </a:extLst>
          </p:cNvPr>
          <p:cNvPicPr>
            <a:picLocks noChangeAspect="1"/>
          </p:cNvPicPr>
          <p:nvPr/>
        </p:nvPicPr>
        <p:blipFill>
          <a:blip r:embed="rId5"/>
          <a:stretch>
            <a:fillRect/>
          </a:stretch>
        </p:blipFill>
        <p:spPr>
          <a:xfrm>
            <a:off x="5323275" y="2382195"/>
            <a:ext cx="2592288" cy="2016224"/>
          </a:xfrm>
          <a:prstGeom prst="rect">
            <a:avLst/>
          </a:prstGeom>
        </p:spPr>
      </p:pic>
      <p:cxnSp>
        <p:nvCxnSpPr>
          <p:cNvPr id="13" name="Straight Arrow Connector 12">
            <a:extLst>
              <a:ext uri="{FF2B5EF4-FFF2-40B4-BE49-F238E27FC236}">
                <a16:creationId xmlns:a16="http://schemas.microsoft.com/office/drawing/2014/main" id="{7C60ED81-42D2-4302-BBAF-71D9D8FFBF16}"/>
              </a:ext>
            </a:extLst>
          </p:cNvPr>
          <p:cNvCxnSpPr>
            <a:cxnSpLocks/>
          </p:cNvCxnSpPr>
          <p:nvPr/>
        </p:nvCxnSpPr>
        <p:spPr>
          <a:xfrm flipV="1">
            <a:off x="1880653" y="1707654"/>
            <a:ext cx="1706318" cy="9024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8FDF1404-BE20-3940-6AB8-5710FC11107F}"/>
              </a:ext>
            </a:extLst>
          </p:cNvPr>
          <p:cNvCxnSpPr>
            <a:cxnSpLocks/>
            <a:stCxn id="10" idx="0"/>
          </p:cNvCxnSpPr>
          <p:nvPr/>
        </p:nvCxnSpPr>
        <p:spPr>
          <a:xfrm flipV="1">
            <a:off x="3586971" y="1707654"/>
            <a:ext cx="894029" cy="8640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26823A4E-51F7-29C1-8A6A-729991830F9B}"/>
              </a:ext>
            </a:extLst>
          </p:cNvPr>
          <p:cNvCxnSpPr>
            <a:cxnSpLocks/>
            <a:stCxn id="11" idx="0"/>
          </p:cNvCxnSpPr>
          <p:nvPr/>
        </p:nvCxnSpPr>
        <p:spPr>
          <a:xfrm flipH="1" flipV="1">
            <a:off x="4788024" y="1707654"/>
            <a:ext cx="1831395" cy="67454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385A2E49-06EB-161A-9C23-4B8A1C74E6FA}"/>
              </a:ext>
            </a:extLst>
          </p:cNvPr>
          <p:cNvSpPr txBox="1"/>
          <p:nvPr/>
        </p:nvSpPr>
        <p:spPr>
          <a:xfrm>
            <a:off x="0" y="654942"/>
            <a:ext cx="3094117" cy="1384995"/>
          </a:xfrm>
          <a:prstGeom prst="rect">
            <a:avLst/>
          </a:prstGeom>
          <a:noFill/>
        </p:spPr>
        <p:txBody>
          <a:bodyPr wrap="none" rtlCol="0">
            <a:spAutoFit/>
          </a:bodyPr>
          <a:lstStyle/>
          <a:p>
            <a:r>
              <a:rPr lang="en-US" sz="1400" dirty="0"/>
              <a:t>Total length O(1 km)</a:t>
            </a:r>
          </a:p>
          <a:p>
            <a:r>
              <a:rPr lang="en-US" sz="1400" dirty="0"/>
              <a:t>18 sequencies with one cell design each</a:t>
            </a:r>
          </a:p>
          <a:p>
            <a:r>
              <a:rPr lang="en-GB" sz="1400" dirty="0"/>
              <a:t>Apertures decrease toward end</a:t>
            </a:r>
          </a:p>
          <a:p>
            <a:pPr marL="285750" indent="-285750">
              <a:buFont typeface="Arial" panose="020B0604020202020204" pitchFamily="34" charset="0"/>
              <a:buChar char="•"/>
            </a:pPr>
            <a:r>
              <a:rPr lang="en-GB" sz="1400" dirty="0"/>
              <a:t>Beam emittance shrinks</a:t>
            </a:r>
          </a:p>
          <a:p>
            <a:r>
              <a:rPr lang="en-GB" sz="1400" dirty="0"/>
              <a:t>Fields increase</a:t>
            </a:r>
          </a:p>
          <a:p>
            <a:pPr marL="285750" indent="-285750">
              <a:buFont typeface="Arial" panose="020B0604020202020204" pitchFamily="34" charset="0"/>
              <a:buChar char="•"/>
            </a:pPr>
            <a:r>
              <a:rPr lang="en-GB" sz="1400" dirty="0"/>
              <a:t>To reduce equilibrium emittance</a:t>
            </a:r>
          </a:p>
        </p:txBody>
      </p:sp>
      <p:sp>
        <p:nvSpPr>
          <p:cNvPr id="29" name="TextBox 28">
            <a:extLst>
              <a:ext uri="{FF2B5EF4-FFF2-40B4-BE49-F238E27FC236}">
                <a16:creationId xmlns:a16="http://schemas.microsoft.com/office/drawing/2014/main" id="{C34F7225-DB34-E35E-8198-3D6FDE2B82B5}"/>
              </a:ext>
            </a:extLst>
          </p:cNvPr>
          <p:cNvSpPr txBox="1"/>
          <p:nvPr/>
        </p:nvSpPr>
        <p:spPr>
          <a:xfrm>
            <a:off x="6200618" y="1954935"/>
            <a:ext cx="2721451" cy="307777"/>
          </a:xfrm>
          <a:prstGeom prst="rect">
            <a:avLst/>
          </a:prstGeom>
          <a:noFill/>
        </p:spPr>
        <p:txBody>
          <a:bodyPr wrap="none" rtlCol="0">
            <a:spAutoFit/>
          </a:bodyPr>
          <a:lstStyle/>
          <a:p>
            <a:r>
              <a:rPr lang="en-US" sz="1400" dirty="0"/>
              <a:t>Final cooling has O(10) stages/cells</a:t>
            </a:r>
          </a:p>
        </p:txBody>
      </p:sp>
      <p:sp>
        <p:nvSpPr>
          <p:cNvPr id="30" name="TextBox 29">
            <a:extLst>
              <a:ext uri="{FF2B5EF4-FFF2-40B4-BE49-F238E27FC236}">
                <a16:creationId xmlns:a16="http://schemas.microsoft.com/office/drawing/2014/main" id="{08916BF8-5C03-0B9D-4AC1-BD7B0DAB0F05}"/>
              </a:ext>
            </a:extLst>
          </p:cNvPr>
          <p:cNvSpPr txBox="1"/>
          <p:nvPr/>
        </p:nvSpPr>
        <p:spPr>
          <a:xfrm>
            <a:off x="577156" y="4274444"/>
            <a:ext cx="3753143" cy="523220"/>
          </a:xfrm>
          <a:prstGeom prst="rect">
            <a:avLst/>
          </a:prstGeom>
          <a:noFill/>
        </p:spPr>
        <p:txBody>
          <a:bodyPr wrap="none" rtlCol="0">
            <a:spAutoFit/>
          </a:bodyPr>
          <a:lstStyle/>
          <a:p>
            <a:r>
              <a:rPr lang="en-US" sz="1400" dirty="0"/>
              <a:t>Solenoids act as focusing lenses</a:t>
            </a:r>
          </a:p>
          <a:p>
            <a:r>
              <a:rPr lang="en-US" sz="1400" dirty="0"/>
              <a:t>RF, absorbers and solenoids are highly integrated</a:t>
            </a:r>
          </a:p>
        </p:txBody>
      </p:sp>
      <p:sp>
        <p:nvSpPr>
          <p:cNvPr id="31" name="TextBox 30">
            <a:extLst>
              <a:ext uri="{FF2B5EF4-FFF2-40B4-BE49-F238E27FC236}">
                <a16:creationId xmlns:a16="http://schemas.microsoft.com/office/drawing/2014/main" id="{8837D712-905F-010A-11D9-38304C49A521}"/>
              </a:ext>
            </a:extLst>
          </p:cNvPr>
          <p:cNvSpPr txBox="1"/>
          <p:nvPr/>
        </p:nvSpPr>
        <p:spPr>
          <a:xfrm>
            <a:off x="5084274" y="4349683"/>
            <a:ext cx="3279488" cy="523220"/>
          </a:xfrm>
          <a:prstGeom prst="rect">
            <a:avLst/>
          </a:prstGeom>
          <a:noFill/>
        </p:spPr>
        <p:txBody>
          <a:bodyPr wrap="none" rtlCol="0">
            <a:spAutoFit/>
          </a:bodyPr>
          <a:lstStyle/>
          <a:p>
            <a:r>
              <a:rPr lang="en-US" sz="1400" dirty="0"/>
              <a:t>Absorbers are in constant solenoid field</a:t>
            </a:r>
          </a:p>
          <a:p>
            <a:r>
              <a:rPr lang="en-US" sz="1400" dirty="0"/>
              <a:t>RF is more separated and has less focusing</a:t>
            </a:r>
          </a:p>
        </p:txBody>
      </p:sp>
      <p:sp>
        <p:nvSpPr>
          <p:cNvPr id="32" name="TextBox 31">
            <a:extLst>
              <a:ext uri="{FF2B5EF4-FFF2-40B4-BE49-F238E27FC236}">
                <a16:creationId xmlns:a16="http://schemas.microsoft.com/office/drawing/2014/main" id="{85CE775B-0DE2-6635-2B9A-541B7D56781E}"/>
              </a:ext>
            </a:extLst>
          </p:cNvPr>
          <p:cNvSpPr txBox="1"/>
          <p:nvPr/>
        </p:nvSpPr>
        <p:spPr>
          <a:xfrm>
            <a:off x="6012160" y="824394"/>
            <a:ext cx="3061217" cy="523220"/>
          </a:xfrm>
          <a:prstGeom prst="rect">
            <a:avLst/>
          </a:prstGeom>
          <a:noFill/>
        </p:spPr>
        <p:txBody>
          <a:bodyPr wrap="square" rtlCol="0">
            <a:spAutoFit/>
          </a:bodyPr>
          <a:lstStyle/>
          <a:p>
            <a:r>
              <a:rPr lang="en-US" sz="1400" dirty="0"/>
              <a:t>Here we pack the short train of bunches into one with large emittances</a:t>
            </a:r>
          </a:p>
        </p:txBody>
      </p:sp>
      <p:cxnSp>
        <p:nvCxnSpPr>
          <p:cNvPr id="33" name="Straight Arrow Connector 32">
            <a:extLst>
              <a:ext uri="{FF2B5EF4-FFF2-40B4-BE49-F238E27FC236}">
                <a16:creationId xmlns:a16="http://schemas.microsoft.com/office/drawing/2014/main" id="{0B0E26B8-9366-B962-97DB-5DA48D9165AD}"/>
              </a:ext>
            </a:extLst>
          </p:cNvPr>
          <p:cNvCxnSpPr>
            <a:cxnSpLocks/>
          </p:cNvCxnSpPr>
          <p:nvPr/>
        </p:nvCxnSpPr>
        <p:spPr>
          <a:xfrm flipH="1">
            <a:off x="3995936" y="1004171"/>
            <a:ext cx="2053949" cy="181342"/>
          </a:xfrm>
          <a:prstGeom prst="straightConnector1">
            <a:avLst/>
          </a:prstGeom>
          <a:ln>
            <a:solidFill>
              <a:schemeClr val="accent5">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D4891F46-5D3F-C08B-87C5-E4BD0F7094C1}"/>
              </a:ext>
            </a:extLst>
          </p:cNvPr>
          <p:cNvSpPr txBox="1"/>
          <p:nvPr/>
        </p:nvSpPr>
        <p:spPr>
          <a:xfrm>
            <a:off x="7904847" y="2397785"/>
            <a:ext cx="1087180" cy="461665"/>
          </a:xfrm>
          <a:prstGeom prst="rect">
            <a:avLst/>
          </a:prstGeom>
          <a:noFill/>
        </p:spPr>
        <p:txBody>
          <a:bodyPr wrap="square" rtlCol="0">
            <a:spAutoFit/>
          </a:bodyPr>
          <a:lstStyle/>
          <a:p>
            <a:r>
              <a:rPr lang="en-US" sz="1200" dirty="0" err="1"/>
              <a:t>RF+low-field</a:t>
            </a:r>
            <a:r>
              <a:rPr lang="en-US" sz="1200" dirty="0"/>
              <a:t> solenoids</a:t>
            </a:r>
          </a:p>
        </p:txBody>
      </p:sp>
      <p:sp>
        <p:nvSpPr>
          <p:cNvPr id="40" name="TextBox 39">
            <a:extLst>
              <a:ext uri="{FF2B5EF4-FFF2-40B4-BE49-F238E27FC236}">
                <a16:creationId xmlns:a16="http://schemas.microsoft.com/office/drawing/2014/main" id="{DD2CAB9E-8222-80CF-E4D8-055753BF2A33}"/>
              </a:ext>
            </a:extLst>
          </p:cNvPr>
          <p:cNvSpPr txBox="1"/>
          <p:nvPr/>
        </p:nvSpPr>
        <p:spPr>
          <a:xfrm>
            <a:off x="7855922" y="3590386"/>
            <a:ext cx="1325403" cy="461665"/>
          </a:xfrm>
          <a:prstGeom prst="rect">
            <a:avLst/>
          </a:prstGeom>
          <a:noFill/>
        </p:spPr>
        <p:txBody>
          <a:bodyPr wrap="square" rtlCol="0">
            <a:spAutoFit/>
          </a:bodyPr>
          <a:lstStyle/>
          <a:p>
            <a:r>
              <a:rPr lang="en-US" sz="1200" dirty="0"/>
              <a:t>Absorber in high-field solenoids</a:t>
            </a:r>
          </a:p>
        </p:txBody>
      </p:sp>
      <p:cxnSp>
        <p:nvCxnSpPr>
          <p:cNvPr id="42" name="Straight Arrow Connector 41">
            <a:extLst>
              <a:ext uri="{FF2B5EF4-FFF2-40B4-BE49-F238E27FC236}">
                <a16:creationId xmlns:a16="http://schemas.microsoft.com/office/drawing/2014/main" id="{B2B4240A-37F6-2664-9640-0099FE6E2F47}"/>
              </a:ext>
            </a:extLst>
          </p:cNvPr>
          <p:cNvCxnSpPr>
            <a:cxnSpLocks/>
          </p:cNvCxnSpPr>
          <p:nvPr/>
        </p:nvCxnSpPr>
        <p:spPr>
          <a:xfrm flipH="1">
            <a:off x="7154670" y="2595653"/>
            <a:ext cx="750177" cy="130638"/>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B06041B5-2D8F-D9E1-D393-BF974E47F516}"/>
              </a:ext>
            </a:extLst>
          </p:cNvPr>
          <p:cNvCxnSpPr>
            <a:cxnSpLocks/>
            <a:stCxn id="40" idx="1"/>
          </p:cNvCxnSpPr>
          <p:nvPr/>
        </p:nvCxnSpPr>
        <p:spPr>
          <a:xfrm flipH="1" flipV="1">
            <a:off x="7380312" y="3424842"/>
            <a:ext cx="475610" cy="396377"/>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8385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AF1263-89F5-E184-AD44-8FE810AE321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3094613B-F846-051F-E5E3-423DAB78C710}"/>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Muon Collider Concept</a:t>
            </a:r>
          </a:p>
        </p:txBody>
      </p:sp>
      <p:sp>
        <p:nvSpPr>
          <p:cNvPr id="5" name="Espace réservé du numéro de diapositive 3">
            <a:extLst>
              <a:ext uri="{FF2B5EF4-FFF2-40B4-BE49-F238E27FC236}">
                <a16:creationId xmlns:a16="http://schemas.microsoft.com/office/drawing/2014/main" id="{B3E4F800-1411-EF73-760F-AEE7B26E5B47}"/>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a:t>
            </a:fld>
            <a:endParaRPr lang="en-GB" dirty="0"/>
          </a:p>
        </p:txBody>
      </p:sp>
      <p:sp>
        <p:nvSpPr>
          <p:cNvPr id="52" name="Espace réservé du pied de page 4">
            <a:extLst>
              <a:ext uri="{FF2B5EF4-FFF2-40B4-BE49-F238E27FC236}">
                <a16:creationId xmlns:a16="http://schemas.microsoft.com/office/drawing/2014/main" id="{C5D1937E-8FCF-1BF7-BF9C-C4A969E743D1}"/>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grpSp>
        <p:nvGrpSpPr>
          <p:cNvPr id="4" name="Group 13">
            <a:extLst>
              <a:ext uri="{FF2B5EF4-FFF2-40B4-BE49-F238E27FC236}">
                <a16:creationId xmlns:a16="http://schemas.microsoft.com/office/drawing/2014/main" id="{D2CF8AFA-761B-C13A-E7F3-BAAA9DA6636D}"/>
              </a:ext>
            </a:extLst>
          </p:cNvPr>
          <p:cNvGrpSpPr/>
          <p:nvPr/>
        </p:nvGrpSpPr>
        <p:grpSpPr>
          <a:xfrm>
            <a:off x="365718" y="3612868"/>
            <a:ext cx="1253954" cy="523970"/>
            <a:chOff x="-15995" y="-28576"/>
            <a:chExt cx="3343877" cy="1397255"/>
          </a:xfrm>
        </p:grpSpPr>
        <p:sp>
          <p:nvSpPr>
            <p:cNvPr id="6" name="Freeform 14">
              <a:extLst>
                <a:ext uri="{FF2B5EF4-FFF2-40B4-BE49-F238E27FC236}">
                  <a16:creationId xmlns:a16="http://schemas.microsoft.com/office/drawing/2014/main" id="{73DB96C9-0C83-DDFF-CCE7-0A231155633A}"/>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7" name="TextBox 15">
              <a:extLst>
                <a:ext uri="{FF2B5EF4-FFF2-40B4-BE49-F238E27FC236}">
                  <a16:creationId xmlns:a16="http://schemas.microsoft.com/office/drawing/2014/main" id="{A1D97207-7699-8AE1-EAA8-52CE15C2BFC6}"/>
                </a:ext>
              </a:extLst>
            </p:cNvPr>
            <p:cNvSpPr txBox="1"/>
            <p:nvPr/>
          </p:nvSpPr>
          <p:spPr>
            <a:xfrm>
              <a:off x="-15995" y="-28576"/>
              <a:ext cx="3327840" cy="1397228"/>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8" name="Group 16">
            <a:extLst>
              <a:ext uri="{FF2B5EF4-FFF2-40B4-BE49-F238E27FC236}">
                <a16:creationId xmlns:a16="http://schemas.microsoft.com/office/drawing/2014/main" id="{7D3A4FF4-8FB3-EFCC-36EF-67D328048A0E}"/>
              </a:ext>
            </a:extLst>
          </p:cNvPr>
          <p:cNvGrpSpPr/>
          <p:nvPr/>
        </p:nvGrpSpPr>
        <p:grpSpPr>
          <a:xfrm>
            <a:off x="1907704" y="3438706"/>
            <a:ext cx="1656184" cy="933244"/>
            <a:chOff x="-6472" y="-192021"/>
            <a:chExt cx="4416491" cy="2488652"/>
          </a:xfrm>
        </p:grpSpPr>
        <p:sp>
          <p:nvSpPr>
            <p:cNvPr id="9" name="Freeform 17">
              <a:extLst>
                <a:ext uri="{FF2B5EF4-FFF2-40B4-BE49-F238E27FC236}">
                  <a16:creationId xmlns:a16="http://schemas.microsoft.com/office/drawing/2014/main" id="{B959CE6D-DC60-62BC-5E6F-F21051E13593}"/>
                </a:ext>
              </a:extLst>
            </p:cNvPr>
            <p:cNvSpPr/>
            <p:nvPr/>
          </p:nvSpPr>
          <p:spPr>
            <a:xfrm>
              <a:off x="-6472" y="-192021"/>
              <a:ext cx="4317802"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0" name="TextBox 18">
              <a:extLst>
                <a:ext uri="{FF2B5EF4-FFF2-40B4-BE49-F238E27FC236}">
                  <a16:creationId xmlns:a16="http://schemas.microsoft.com/office/drawing/2014/main" id="{DB0481CF-4EC7-1A01-DD39-E5514F210036}"/>
                </a:ext>
              </a:extLst>
            </p:cNvPr>
            <p:cNvSpPr txBox="1"/>
            <p:nvPr/>
          </p:nvSpPr>
          <p:spPr>
            <a:xfrm>
              <a:off x="92251" y="-192021"/>
              <a:ext cx="4317768" cy="2488652"/>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3" name="Group 19">
            <a:extLst>
              <a:ext uri="{FF2B5EF4-FFF2-40B4-BE49-F238E27FC236}">
                <a16:creationId xmlns:a16="http://schemas.microsoft.com/office/drawing/2014/main" id="{A0411E9D-B0AA-2910-1436-99CD06B16B33}"/>
              </a:ext>
            </a:extLst>
          </p:cNvPr>
          <p:cNvGrpSpPr/>
          <p:nvPr/>
        </p:nvGrpSpPr>
        <p:grpSpPr>
          <a:xfrm>
            <a:off x="4283968" y="3537691"/>
            <a:ext cx="1559803" cy="533764"/>
            <a:chOff x="-785043" y="-7533490"/>
            <a:chExt cx="4159475" cy="1423372"/>
          </a:xfrm>
        </p:grpSpPr>
        <p:sp>
          <p:nvSpPr>
            <p:cNvPr id="14" name="Freeform 20">
              <a:extLst>
                <a:ext uri="{FF2B5EF4-FFF2-40B4-BE49-F238E27FC236}">
                  <a16:creationId xmlns:a16="http://schemas.microsoft.com/office/drawing/2014/main" id="{8096FB5C-8BBA-F86C-EBC1-D42397BCDD0C}"/>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15" name="TextBox 21">
              <a:extLst>
                <a:ext uri="{FF2B5EF4-FFF2-40B4-BE49-F238E27FC236}">
                  <a16:creationId xmlns:a16="http://schemas.microsoft.com/office/drawing/2014/main" id="{937B7285-197B-1128-0517-C8DDCA6F7404}"/>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16" name="Group 22">
            <a:extLst>
              <a:ext uri="{FF2B5EF4-FFF2-40B4-BE49-F238E27FC236}">
                <a16:creationId xmlns:a16="http://schemas.microsoft.com/office/drawing/2014/main" id="{9E419C68-6633-6AE1-08FB-E9297C78EC16}"/>
              </a:ext>
            </a:extLst>
          </p:cNvPr>
          <p:cNvGrpSpPr/>
          <p:nvPr/>
        </p:nvGrpSpPr>
        <p:grpSpPr>
          <a:xfrm>
            <a:off x="6735367" y="3507854"/>
            <a:ext cx="1293017" cy="513244"/>
            <a:chOff x="0" y="0"/>
            <a:chExt cx="3448045" cy="1368651"/>
          </a:xfrm>
        </p:grpSpPr>
        <p:sp>
          <p:nvSpPr>
            <p:cNvPr id="17" name="Freeform 23">
              <a:extLst>
                <a:ext uri="{FF2B5EF4-FFF2-40B4-BE49-F238E27FC236}">
                  <a16:creationId xmlns:a16="http://schemas.microsoft.com/office/drawing/2014/main" id="{907D2919-DB0D-D086-4CA3-AC83069DD953}"/>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18" name="TextBox 24">
              <a:extLst>
                <a:ext uri="{FF2B5EF4-FFF2-40B4-BE49-F238E27FC236}">
                  <a16:creationId xmlns:a16="http://schemas.microsoft.com/office/drawing/2014/main" id="{AE7828BE-41DB-F2C0-A0CD-CFE3C159917E}"/>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19" name="Group 25">
            <a:extLst>
              <a:ext uri="{FF2B5EF4-FFF2-40B4-BE49-F238E27FC236}">
                <a16:creationId xmlns:a16="http://schemas.microsoft.com/office/drawing/2014/main" id="{0DAFCC3B-A9E1-450E-CB4F-312DF5ABFD46}"/>
              </a:ext>
            </a:extLst>
          </p:cNvPr>
          <p:cNvGrpSpPr/>
          <p:nvPr/>
        </p:nvGrpSpPr>
        <p:grpSpPr>
          <a:xfrm>
            <a:off x="8316416" y="3579862"/>
            <a:ext cx="757565" cy="307600"/>
            <a:chOff x="0" y="0"/>
            <a:chExt cx="2020174" cy="820266"/>
          </a:xfrm>
        </p:grpSpPr>
        <p:sp>
          <p:nvSpPr>
            <p:cNvPr id="20" name="Freeform 26">
              <a:extLst>
                <a:ext uri="{FF2B5EF4-FFF2-40B4-BE49-F238E27FC236}">
                  <a16:creationId xmlns:a16="http://schemas.microsoft.com/office/drawing/2014/main" id="{74254EB7-9904-0849-4AB3-A30D151348CA}"/>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1" name="TextBox 27">
              <a:extLst>
                <a:ext uri="{FF2B5EF4-FFF2-40B4-BE49-F238E27FC236}">
                  <a16:creationId xmlns:a16="http://schemas.microsoft.com/office/drawing/2014/main" id="{290A0E5F-A87F-B322-70C5-2343F9B110EC}"/>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2" name="TextBox 21">
            <a:extLst>
              <a:ext uri="{FF2B5EF4-FFF2-40B4-BE49-F238E27FC236}">
                <a16:creationId xmlns:a16="http://schemas.microsoft.com/office/drawing/2014/main" id="{4261E3F3-0FFD-70EA-1657-B892A2E5F62D}"/>
              </a:ext>
            </a:extLst>
          </p:cNvPr>
          <p:cNvSpPr txBox="1"/>
          <p:nvPr/>
        </p:nvSpPr>
        <p:spPr>
          <a:xfrm>
            <a:off x="1598786" y="771550"/>
            <a:ext cx="5714128" cy="646331"/>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The main challenge is the short muon lifetime </a:t>
            </a:r>
            <a:r>
              <a:rPr lang="en-US" dirty="0" err="1"/>
              <a:t>τ</a:t>
            </a:r>
            <a:r>
              <a:rPr lang="en-US" dirty="0"/>
              <a:t> = </a:t>
            </a:r>
            <a:r>
              <a:rPr lang="en-US" dirty="0" err="1"/>
              <a:t>γ</a:t>
            </a:r>
            <a:r>
              <a:rPr lang="en-US" dirty="0"/>
              <a:t> x 2.2 </a:t>
            </a:r>
            <a:r>
              <a:rPr lang="en-US" dirty="0" err="1"/>
              <a:t>μs</a:t>
            </a:r>
            <a:endParaRPr lang="en-US" dirty="0"/>
          </a:p>
          <a:p>
            <a:r>
              <a:rPr lang="en-US" dirty="0"/>
              <a:t>Up to 100 </a:t>
            </a:r>
            <a:r>
              <a:rPr lang="en-US" dirty="0" err="1"/>
              <a:t>ms</a:t>
            </a:r>
            <a:r>
              <a:rPr lang="en-US" dirty="0"/>
              <a:t> at collision energy</a:t>
            </a:r>
          </a:p>
        </p:txBody>
      </p:sp>
      <p:pic>
        <p:nvPicPr>
          <p:cNvPr id="23" name="Picture 22" descr="A diagram of a diagram&#10;&#10;AI-generated content may be incorrect.">
            <a:extLst>
              <a:ext uri="{FF2B5EF4-FFF2-40B4-BE49-F238E27FC236}">
                <a16:creationId xmlns:a16="http://schemas.microsoft.com/office/drawing/2014/main" id="{FF94186D-7113-37ED-3411-FEBDAA8E98C1}"/>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960" y="1638443"/>
            <a:ext cx="9073008" cy="1437363"/>
          </a:xfrm>
          <a:prstGeom prst="rect">
            <a:avLst/>
          </a:prstGeom>
        </p:spPr>
      </p:pic>
      <p:sp>
        <p:nvSpPr>
          <p:cNvPr id="2" name="Slide Number Placeholder 1">
            <a:extLst>
              <a:ext uri="{FF2B5EF4-FFF2-40B4-BE49-F238E27FC236}">
                <a16:creationId xmlns:a16="http://schemas.microsoft.com/office/drawing/2014/main" id="{93963DC8-093D-6369-C5D5-7D91E3BEB9A9}"/>
              </a:ext>
            </a:extLst>
          </p:cNvPr>
          <p:cNvSpPr>
            <a:spLocks noGrp="1"/>
          </p:cNvSpPr>
          <p:nvPr>
            <p:ph type="sldNum" sz="quarter" idx="4"/>
          </p:nvPr>
        </p:nvSpPr>
        <p:spPr/>
        <p:txBody>
          <a:bodyPr/>
          <a:lstStyle/>
          <a:p>
            <a:fld id="{974172A1-1CBF-0B40-9234-7D4D80EC19EA}" type="slidenum">
              <a:rPr lang="en-GB" smtClean="0"/>
              <a:pPr/>
              <a:t>2</a:t>
            </a:fld>
            <a:endParaRPr lang="en-GB" dirty="0"/>
          </a:p>
        </p:txBody>
      </p:sp>
    </p:spTree>
    <p:extLst>
      <p:ext uri="{BB962C8B-B14F-4D97-AF65-F5344CB8AC3E}">
        <p14:creationId xmlns:p14="http://schemas.microsoft.com/office/powerpoint/2010/main" val="42703530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DA623-53FE-0099-1C2C-174AD05D96F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0776EA67-299D-4AC5-3D25-4E58AE5AFB6F}"/>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Lattice Design</a:t>
            </a:r>
          </a:p>
        </p:txBody>
      </p:sp>
      <p:sp>
        <p:nvSpPr>
          <p:cNvPr id="52" name="Espace réservé du pied de page 4">
            <a:extLst>
              <a:ext uri="{FF2B5EF4-FFF2-40B4-BE49-F238E27FC236}">
                <a16:creationId xmlns:a16="http://schemas.microsoft.com/office/drawing/2014/main" id="{B3E9B37E-D84C-0431-596A-1CBEEDBF91B5}"/>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sp>
        <p:nvSpPr>
          <p:cNvPr id="35" name="AutoShape 2">
            <a:extLst>
              <a:ext uri="{FF2B5EF4-FFF2-40B4-BE49-F238E27FC236}">
                <a16:creationId xmlns:a16="http://schemas.microsoft.com/office/drawing/2014/main" id="{873893BC-3B8E-2438-F061-DD41EDC33EAD}"/>
              </a:ext>
            </a:extLst>
          </p:cNvPr>
          <p:cNvSpPr>
            <a:spLocks noChangeAspect="1" noChangeArrowheads="1"/>
          </p:cNvSpPr>
          <p:nvPr/>
        </p:nvSpPr>
        <p:spPr bwMode="auto">
          <a:xfrm>
            <a:off x="4534968" y="2634152"/>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7DDFB93B-0B79-3117-5AD3-99B88264EDF7}"/>
              </a:ext>
            </a:extLst>
          </p:cNvPr>
          <p:cNvPicPr/>
          <p:nvPr/>
        </p:nvPicPr>
        <p:blipFill>
          <a:blip r:embed="rId3"/>
          <a:stretch/>
        </p:blipFill>
        <p:spPr>
          <a:xfrm>
            <a:off x="4399336" y="1203598"/>
            <a:ext cx="4637160" cy="3360960"/>
          </a:xfrm>
          <a:prstGeom prst="rect">
            <a:avLst/>
          </a:prstGeom>
          <a:ln w="0">
            <a:noFill/>
          </a:ln>
        </p:spPr>
      </p:pic>
      <p:cxnSp>
        <p:nvCxnSpPr>
          <p:cNvPr id="16" name="Straight Arrow Connector 15">
            <a:extLst>
              <a:ext uri="{FF2B5EF4-FFF2-40B4-BE49-F238E27FC236}">
                <a16:creationId xmlns:a16="http://schemas.microsoft.com/office/drawing/2014/main" id="{DF550362-50F1-E668-1291-7B02F7756130}"/>
              </a:ext>
            </a:extLst>
          </p:cNvPr>
          <p:cNvCxnSpPr>
            <a:cxnSpLocks/>
          </p:cNvCxnSpPr>
          <p:nvPr/>
        </p:nvCxnSpPr>
        <p:spPr>
          <a:xfrm>
            <a:off x="4355976" y="2211710"/>
            <a:ext cx="0" cy="1080120"/>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A2BE16E-4CAB-262F-1168-D35FD56BEE7F}"/>
              </a:ext>
            </a:extLst>
          </p:cNvPr>
          <p:cNvSpPr txBox="1"/>
          <p:nvPr/>
        </p:nvSpPr>
        <p:spPr>
          <a:xfrm rot="16200000">
            <a:off x="3901072" y="2558499"/>
            <a:ext cx="641522" cy="307777"/>
          </a:xfrm>
          <a:prstGeom prst="rect">
            <a:avLst/>
          </a:prstGeom>
          <a:noFill/>
        </p:spPr>
        <p:txBody>
          <a:bodyPr wrap="none" rtlCol="0">
            <a:spAutoFit/>
          </a:bodyPr>
          <a:lstStyle/>
          <a:p>
            <a:r>
              <a:rPr lang="en-CH" sz="1400" dirty="0"/>
              <a:t>better</a:t>
            </a:r>
          </a:p>
        </p:txBody>
      </p:sp>
      <p:cxnSp>
        <p:nvCxnSpPr>
          <p:cNvPr id="21" name="Straight Arrow Connector 20">
            <a:extLst>
              <a:ext uri="{FF2B5EF4-FFF2-40B4-BE49-F238E27FC236}">
                <a16:creationId xmlns:a16="http://schemas.microsoft.com/office/drawing/2014/main" id="{24F15469-0E85-6E3F-C24E-BAA3F44BCB05}"/>
              </a:ext>
            </a:extLst>
          </p:cNvPr>
          <p:cNvCxnSpPr>
            <a:cxnSpLocks/>
          </p:cNvCxnSpPr>
          <p:nvPr/>
        </p:nvCxnSpPr>
        <p:spPr>
          <a:xfrm rot="5400000">
            <a:off x="6912260" y="4097169"/>
            <a:ext cx="0" cy="1080120"/>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EF08C32B-B2CB-4A84-0A33-EF50C1440673}"/>
              </a:ext>
            </a:extLst>
          </p:cNvPr>
          <p:cNvSpPr txBox="1"/>
          <p:nvPr/>
        </p:nvSpPr>
        <p:spPr>
          <a:xfrm>
            <a:off x="6589291" y="4640237"/>
            <a:ext cx="641522" cy="307777"/>
          </a:xfrm>
          <a:prstGeom prst="rect">
            <a:avLst/>
          </a:prstGeom>
          <a:noFill/>
        </p:spPr>
        <p:txBody>
          <a:bodyPr wrap="none" rtlCol="0">
            <a:spAutoFit/>
          </a:bodyPr>
          <a:lstStyle/>
          <a:p>
            <a:r>
              <a:rPr lang="en-CH" sz="1400" dirty="0"/>
              <a:t>better</a:t>
            </a:r>
          </a:p>
        </p:txBody>
      </p:sp>
      <p:sp>
        <p:nvSpPr>
          <p:cNvPr id="23" name="TextBox 22">
            <a:extLst>
              <a:ext uri="{FF2B5EF4-FFF2-40B4-BE49-F238E27FC236}">
                <a16:creationId xmlns:a16="http://schemas.microsoft.com/office/drawing/2014/main" id="{49282236-1932-7B49-2BBF-1D386376652A}"/>
              </a:ext>
            </a:extLst>
          </p:cNvPr>
          <p:cNvSpPr txBox="1"/>
          <p:nvPr/>
        </p:nvSpPr>
        <p:spPr>
          <a:xfrm>
            <a:off x="3779912" y="764278"/>
            <a:ext cx="1826077"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Previous design (MAP)</a:t>
            </a:r>
          </a:p>
        </p:txBody>
      </p:sp>
      <p:sp>
        <p:nvSpPr>
          <p:cNvPr id="24" name="TextBox 23">
            <a:extLst>
              <a:ext uri="{FF2B5EF4-FFF2-40B4-BE49-F238E27FC236}">
                <a16:creationId xmlns:a16="http://schemas.microsoft.com/office/drawing/2014/main" id="{19C40134-24AB-B43A-826B-6EC465CA967A}"/>
              </a:ext>
            </a:extLst>
          </p:cNvPr>
          <p:cNvSpPr txBox="1"/>
          <p:nvPr/>
        </p:nvSpPr>
        <p:spPr>
          <a:xfrm>
            <a:off x="4028134" y="1134446"/>
            <a:ext cx="521297"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Goal</a:t>
            </a:r>
          </a:p>
        </p:txBody>
      </p:sp>
      <p:cxnSp>
        <p:nvCxnSpPr>
          <p:cNvPr id="25" name="Straight Arrow Connector 24">
            <a:extLst>
              <a:ext uri="{FF2B5EF4-FFF2-40B4-BE49-F238E27FC236}">
                <a16:creationId xmlns:a16="http://schemas.microsoft.com/office/drawing/2014/main" id="{8FCE0918-F7D8-EB30-1DF1-62061ADA39BD}"/>
              </a:ext>
            </a:extLst>
          </p:cNvPr>
          <p:cNvCxnSpPr>
            <a:cxnSpLocks/>
          </p:cNvCxnSpPr>
          <p:nvPr/>
        </p:nvCxnSpPr>
        <p:spPr>
          <a:xfrm>
            <a:off x="4570446" y="1288854"/>
            <a:ext cx="683849" cy="280117"/>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B91543A-B9C4-7DA5-B928-FCB7BED0D5A4}"/>
              </a:ext>
            </a:extLst>
          </p:cNvPr>
          <p:cNvSpPr txBox="1"/>
          <p:nvPr/>
        </p:nvSpPr>
        <p:spPr>
          <a:xfrm>
            <a:off x="3851920" y="1615901"/>
            <a:ext cx="853695"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Achieved</a:t>
            </a:r>
          </a:p>
        </p:txBody>
      </p:sp>
      <p:cxnSp>
        <p:nvCxnSpPr>
          <p:cNvPr id="27" name="Straight Arrow Connector 26">
            <a:extLst>
              <a:ext uri="{FF2B5EF4-FFF2-40B4-BE49-F238E27FC236}">
                <a16:creationId xmlns:a16="http://schemas.microsoft.com/office/drawing/2014/main" id="{337F6532-1604-1075-E285-393CB3BE0676}"/>
              </a:ext>
            </a:extLst>
          </p:cNvPr>
          <p:cNvCxnSpPr>
            <a:cxnSpLocks/>
          </p:cNvCxnSpPr>
          <p:nvPr/>
        </p:nvCxnSpPr>
        <p:spPr>
          <a:xfrm>
            <a:off x="4733426" y="1873820"/>
            <a:ext cx="588716" cy="409898"/>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DC2BAF7-FB32-EF87-E19F-7019CAACB56C}"/>
              </a:ext>
            </a:extLst>
          </p:cNvPr>
          <p:cNvCxnSpPr>
            <a:cxnSpLocks/>
          </p:cNvCxnSpPr>
          <p:nvPr/>
        </p:nvCxnSpPr>
        <p:spPr>
          <a:xfrm>
            <a:off x="5407448" y="1685615"/>
            <a:ext cx="0" cy="261432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5C2F62B-EB30-295B-22FA-249AF5D41B0A}"/>
              </a:ext>
            </a:extLst>
          </p:cNvPr>
          <p:cNvCxnSpPr>
            <a:cxnSpLocks/>
          </p:cNvCxnSpPr>
          <p:nvPr/>
        </p:nvCxnSpPr>
        <p:spPr>
          <a:xfrm flipH="1" flipV="1">
            <a:off x="4968372" y="1704607"/>
            <a:ext cx="447665" cy="3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BDC8617-813F-9679-6FEF-70EB953513A2}"/>
              </a:ext>
            </a:extLst>
          </p:cNvPr>
          <p:cNvCxnSpPr>
            <a:cxnSpLocks/>
          </p:cNvCxnSpPr>
          <p:nvPr/>
        </p:nvCxnSpPr>
        <p:spPr>
          <a:xfrm>
            <a:off x="5394614" y="1081248"/>
            <a:ext cx="403622" cy="347576"/>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7CBB2484-1C7E-4C00-1F97-CBF4AAC00BD8}"/>
              </a:ext>
            </a:extLst>
          </p:cNvPr>
          <p:cNvSpPr/>
          <p:nvPr/>
        </p:nvSpPr>
        <p:spPr>
          <a:xfrm>
            <a:off x="6149236" y="1740732"/>
            <a:ext cx="1413571" cy="83101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DAE62DD2-BCCB-99BC-BE7A-7DFA110EB592}"/>
              </a:ext>
            </a:extLst>
          </p:cNvPr>
          <p:cNvSpPr/>
          <p:nvPr/>
        </p:nvSpPr>
        <p:spPr>
          <a:xfrm>
            <a:off x="7287033" y="1347614"/>
            <a:ext cx="1413571"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03A2089A-EAD6-0BA7-9BE5-D2F0A3D9D01E}"/>
              </a:ext>
            </a:extLst>
          </p:cNvPr>
          <p:cNvSpPr/>
          <p:nvPr/>
        </p:nvSpPr>
        <p:spPr>
          <a:xfrm>
            <a:off x="6835101" y="1678516"/>
            <a:ext cx="1413571"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9" name="Picture 38" descr="A diagram of a diagram&#10;&#10;AI-generated content may be incorrect.">
            <a:extLst>
              <a:ext uri="{FF2B5EF4-FFF2-40B4-BE49-F238E27FC236}">
                <a16:creationId xmlns:a16="http://schemas.microsoft.com/office/drawing/2014/main" id="{363AF0FD-C88C-5A34-CE82-1801B278AF58}"/>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116" r="29806" b="23235"/>
          <a:stretch>
            <a:fillRect/>
          </a:stretch>
        </p:blipFill>
        <p:spPr>
          <a:xfrm flipH="1">
            <a:off x="6012160" y="730217"/>
            <a:ext cx="2394702" cy="1265469"/>
          </a:xfrm>
          <a:prstGeom prst="rect">
            <a:avLst/>
          </a:prstGeom>
        </p:spPr>
      </p:pic>
      <p:cxnSp>
        <p:nvCxnSpPr>
          <p:cNvPr id="40" name="Straight Arrow Connector 39">
            <a:extLst>
              <a:ext uri="{FF2B5EF4-FFF2-40B4-BE49-F238E27FC236}">
                <a16:creationId xmlns:a16="http://schemas.microsoft.com/office/drawing/2014/main" id="{FC21BB86-EDFE-CC67-FF23-60B24FDE8ED9}"/>
              </a:ext>
            </a:extLst>
          </p:cNvPr>
          <p:cNvCxnSpPr>
            <a:cxnSpLocks/>
          </p:cNvCxnSpPr>
          <p:nvPr/>
        </p:nvCxnSpPr>
        <p:spPr>
          <a:xfrm flipH="1">
            <a:off x="5853970" y="1805109"/>
            <a:ext cx="1064667" cy="1013193"/>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2" name="Straight Arrow Connector 41">
            <a:extLst>
              <a:ext uri="{FF2B5EF4-FFF2-40B4-BE49-F238E27FC236}">
                <a16:creationId xmlns:a16="http://schemas.microsoft.com/office/drawing/2014/main" id="{27B70BEA-FA15-6F64-5B3E-6832CF8D7C2D}"/>
              </a:ext>
            </a:extLst>
          </p:cNvPr>
          <p:cNvCxnSpPr>
            <a:cxnSpLocks/>
          </p:cNvCxnSpPr>
          <p:nvPr/>
        </p:nvCxnSpPr>
        <p:spPr>
          <a:xfrm flipH="1">
            <a:off x="6905695" y="1801072"/>
            <a:ext cx="353490" cy="1728192"/>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5" name="Straight Arrow Connector 44">
            <a:extLst>
              <a:ext uri="{FF2B5EF4-FFF2-40B4-BE49-F238E27FC236}">
                <a16:creationId xmlns:a16="http://schemas.microsoft.com/office/drawing/2014/main" id="{AE9F4886-8F84-D094-08FA-07B5B3D7BF89}"/>
              </a:ext>
            </a:extLst>
          </p:cNvPr>
          <p:cNvCxnSpPr>
            <a:cxnSpLocks/>
          </p:cNvCxnSpPr>
          <p:nvPr/>
        </p:nvCxnSpPr>
        <p:spPr>
          <a:xfrm>
            <a:off x="7633401" y="1860962"/>
            <a:ext cx="29282" cy="1100178"/>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8" name="Straight Arrow Connector 47">
            <a:extLst>
              <a:ext uri="{FF2B5EF4-FFF2-40B4-BE49-F238E27FC236}">
                <a16:creationId xmlns:a16="http://schemas.microsoft.com/office/drawing/2014/main" id="{A9BF887A-4FBB-59DC-8F4B-87D2EED0BE34}"/>
              </a:ext>
            </a:extLst>
          </p:cNvPr>
          <p:cNvCxnSpPr>
            <a:cxnSpLocks/>
          </p:cNvCxnSpPr>
          <p:nvPr/>
        </p:nvCxnSpPr>
        <p:spPr>
          <a:xfrm>
            <a:off x="7870737" y="1806007"/>
            <a:ext cx="144907" cy="663060"/>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6" name="Picture 5" descr="damping.eps">
            <a:extLst>
              <a:ext uri="{FF2B5EF4-FFF2-40B4-BE49-F238E27FC236}">
                <a16:creationId xmlns:a16="http://schemas.microsoft.com/office/drawing/2014/main" id="{6E3948C8-55F8-2120-5252-6FA5751581E2}"/>
              </a:ext>
            </a:extLst>
          </p:cNvPr>
          <p:cNvPicPr>
            <a:picLocks noChangeAspect="1"/>
          </p:cNvPicPr>
          <p:nvPr/>
        </p:nvPicPr>
        <p:blipFill rotWithShape="1">
          <a:blip r:embed="rId5"/>
          <a:srcRect t="25926" b="10091"/>
          <a:stretch/>
        </p:blipFill>
        <p:spPr>
          <a:xfrm>
            <a:off x="395536" y="2643758"/>
            <a:ext cx="2847581" cy="596911"/>
          </a:xfrm>
          <a:prstGeom prst="rect">
            <a:avLst/>
          </a:prstGeom>
        </p:spPr>
      </p:pic>
      <p:pic>
        <p:nvPicPr>
          <p:cNvPr id="7" name="Picture 6" descr="p0.tiff">
            <a:extLst>
              <a:ext uri="{FF2B5EF4-FFF2-40B4-BE49-F238E27FC236}">
                <a16:creationId xmlns:a16="http://schemas.microsoft.com/office/drawing/2014/main" id="{72533DA8-C296-583E-BF56-3E4679409B31}"/>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71592" y="1347614"/>
            <a:ext cx="3512305" cy="1117986"/>
          </a:xfrm>
          <a:prstGeom prst="rect">
            <a:avLst/>
          </a:prstGeom>
        </p:spPr>
      </p:pic>
      <p:sp>
        <p:nvSpPr>
          <p:cNvPr id="8" name="TextBox 7">
            <a:extLst>
              <a:ext uri="{FF2B5EF4-FFF2-40B4-BE49-F238E27FC236}">
                <a16:creationId xmlns:a16="http://schemas.microsoft.com/office/drawing/2014/main" id="{1AE59483-A261-D912-EAC0-C342DB2BAF31}"/>
              </a:ext>
            </a:extLst>
          </p:cNvPr>
          <p:cNvSpPr txBox="1"/>
          <p:nvPr/>
        </p:nvSpPr>
        <p:spPr>
          <a:xfrm>
            <a:off x="153328" y="555526"/>
            <a:ext cx="2978513" cy="646331"/>
          </a:xfrm>
          <a:prstGeom prst="rect">
            <a:avLst/>
          </a:prstGeom>
          <a:solidFill>
            <a:schemeClr val="accent1">
              <a:lumMod val="20000"/>
              <a:lumOff val="80000"/>
              <a:alpha val="49896"/>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Novel, complex lattice with cavities and absorbers in solenoids</a:t>
            </a:r>
          </a:p>
        </p:txBody>
      </p:sp>
      <p:sp>
        <p:nvSpPr>
          <p:cNvPr id="9" name="TextBox 8">
            <a:extLst>
              <a:ext uri="{FF2B5EF4-FFF2-40B4-BE49-F238E27FC236}">
                <a16:creationId xmlns:a16="http://schemas.microsoft.com/office/drawing/2014/main" id="{5C4509EE-4A84-C4A6-35B4-A29FF8B19652}"/>
              </a:ext>
            </a:extLst>
          </p:cNvPr>
          <p:cNvSpPr txBox="1"/>
          <p:nvPr/>
        </p:nvSpPr>
        <p:spPr>
          <a:xfrm>
            <a:off x="153328" y="3363838"/>
            <a:ext cx="3194535" cy="646331"/>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r>
              <a:rPr lang="en-US" sz="1200" spc="-1" dirty="0">
                <a:solidFill>
                  <a:srgbClr val="000000"/>
                </a:solidFill>
                <a:latin typeface="Calibri" panose="020F0502020204030204" pitchFamily="34" charset="0"/>
                <a:cs typeface="Calibri" panose="020F0502020204030204" pitchFamily="34" charset="0"/>
              </a:rPr>
              <a:t>Much improved lattice design</a:t>
            </a:r>
          </a:p>
          <a:p>
            <a:r>
              <a:rPr lang="en-US" sz="1200" spc="-1" dirty="0">
                <a:solidFill>
                  <a:srgbClr val="000000"/>
                </a:solidFill>
                <a:latin typeface="Calibri" panose="020F0502020204030204" pitchFamily="34" charset="0"/>
                <a:cs typeface="Calibri" panose="020F0502020204030204" pitchFamily="34" charset="0"/>
              </a:rPr>
              <a:t>Improved simulation tools: BDSIM and </a:t>
            </a:r>
            <a:r>
              <a:rPr lang="en-US" sz="1200" spc="-1" dirty="0" err="1">
                <a:solidFill>
                  <a:srgbClr val="000000"/>
                </a:solidFill>
                <a:latin typeface="Calibri" panose="020F0502020204030204" pitchFamily="34" charset="0"/>
                <a:cs typeface="Calibri" panose="020F0502020204030204" pitchFamily="34" charset="0"/>
              </a:rPr>
              <a:t>RFtrack</a:t>
            </a:r>
            <a:endParaRPr lang="en-US" sz="1200" spc="-1" dirty="0">
              <a:solidFill>
                <a:srgbClr val="000000"/>
              </a:solidFill>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C59D839F-5DDA-4658-AB34-946542A2B86E}"/>
              </a:ext>
            </a:extLst>
          </p:cNvPr>
          <p:cNvSpPr txBox="1"/>
          <p:nvPr/>
        </p:nvSpPr>
        <p:spPr>
          <a:xfrm>
            <a:off x="145558" y="4053342"/>
            <a:ext cx="4389393"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in principle reach or exceed performance target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Much improved longitudinal, may be useful for collider ring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 of collective effects important</a:t>
            </a:r>
          </a:p>
        </p:txBody>
      </p:sp>
      <p:sp>
        <p:nvSpPr>
          <p:cNvPr id="2" name="Slide Number Placeholder 1">
            <a:extLst>
              <a:ext uri="{FF2B5EF4-FFF2-40B4-BE49-F238E27FC236}">
                <a16:creationId xmlns:a16="http://schemas.microsoft.com/office/drawing/2014/main" id="{832692C5-6A5D-32FA-06D0-75E711A9251D}"/>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Tree>
    <p:extLst>
      <p:ext uri="{BB962C8B-B14F-4D97-AF65-F5344CB8AC3E}">
        <p14:creationId xmlns:p14="http://schemas.microsoft.com/office/powerpoint/2010/main" val="687526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PlaceHolder 1"/>
          <p:cNvSpPr>
            <a:spLocks noGrp="1"/>
          </p:cNvSpPr>
          <p:nvPr>
            <p:ph type="title"/>
          </p:nvPr>
        </p:nvSpPr>
        <p:spPr>
          <a:xfrm>
            <a:off x="1295280" y="-20520"/>
            <a:ext cx="6781320" cy="431640"/>
          </a:xfrm>
          <a:prstGeom prst="rect">
            <a:avLst/>
          </a:prstGeom>
          <a:noFill/>
          <a:ln w="0">
            <a:noFill/>
          </a:ln>
        </p:spPr>
        <p:txBody>
          <a:bodyPr lIns="0" tIns="0" rIns="0" bIns="0" anchor="t">
            <a:noAutofit/>
          </a:bodyPr>
          <a:lstStyle/>
          <a:p>
            <a:pPr indent="0" algn="ctr">
              <a:lnSpc>
                <a:spcPct val="100000"/>
              </a:lnSpc>
              <a:buNone/>
            </a:pPr>
            <a:r>
              <a:rPr lang="en-GB" sz="3200" b="0" strike="noStrike" spc="-1">
                <a:solidFill>
                  <a:srgbClr val="000000"/>
                </a:solidFill>
                <a:latin typeface="Calibri"/>
              </a:rPr>
              <a:t>Muon Cooling Technology</a:t>
            </a:r>
            <a:endParaRPr lang="fr-FR" sz="3200" b="0" strike="noStrike" spc="-1">
              <a:solidFill>
                <a:srgbClr val="000000"/>
              </a:solidFill>
              <a:latin typeface="Arial"/>
            </a:endParaRPr>
          </a:p>
        </p:txBody>
      </p:sp>
      <p:sp>
        <p:nvSpPr>
          <p:cNvPr id="382" name="PlaceHolder 2"/>
          <p:cNvSpPr>
            <a:spLocks noGrp="1"/>
          </p:cNvSpPr>
          <p:nvPr>
            <p:ph type="ftr" idx="16"/>
          </p:nvPr>
        </p:nvSpPr>
        <p:spPr>
          <a:xfrm>
            <a:off x="395640" y="4947840"/>
            <a:ext cx="7416360" cy="245160"/>
          </a:xfrm>
          <a:prstGeom prst="rect">
            <a:avLst/>
          </a:prstGeom>
          <a:noFill/>
          <a:ln w="0">
            <a:noFill/>
          </a:ln>
        </p:spPr>
        <p:txBody>
          <a:bodyPr lIns="0" tIns="0" rIns="0" bIns="0" anchor="t">
            <a:noAutofit/>
          </a:bodyPr>
          <a:lstStyle>
            <a:lvl1pPr indent="0">
              <a:lnSpc>
                <a:spcPct val="100000"/>
              </a:lnSpc>
              <a:buNone/>
              <a:defRPr lang="en-US" sz="1200" b="0" strike="noStrike" spc="-1">
                <a:solidFill>
                  <a:srgbClr val="000000"/>
                </a:solidFill>
                <a:latin typeface="Calibri"/>
              </a:defRPr>
            </a:lvl1pPr>
          </a:lstStyle>
          <a:p>
            <a:pPr indent="0">
              <a:lnSpc>
                <a:spcPct val="100000"/>
              </a:lnSpc>
              <a:buNone/>
            </a:pPr>
            <a:r>
              <a:rPr lang="en-US" sz="1200" b="0" strike="noStrike" spc="-1">
                <a:solidFill>
                  <a:srgbClr val="000000"/>
                </a:solidFill>
                <a:latin typeface="Calibri"/>
              </a:rPr>
              <a:t>D. Schulte, Muon Collider, HKUST, January 2026</a:t>
            </a:r>
            <a:endParaRPr lang="en-GB" sz="1200" b="0" strike="noStrike" spc="-1">
              <a:solidFill>
                <a:srgbClr val="000000"/>
              </a:solidFill>
              <a:latin typeface="Times New Roman"/>
            </a:endParaRPr>
          </a:p>
        </p:txBody>
      </p:sp>
      <p:sp>
        <p:nvSpPr>
          <p:cNvPr id="383" name="AutoShape 5"/>
          <p:cNvSpPr/>
          <p:nvPr/>
        </p:nvSpPr>
        <p:spPr>
          <a:xfrm>
            <a:off x="4419720" y="2562120"/>
            <a:ext cx="304560" cy="16164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endParaRPr lang="en-US" sz="1800" b="0" strike="noStrike" spc="-1">
              <a:solidFill>
                <a:srgbClr val="000000"/>
              </a:solidFill>
              <a:latin typeface="Calibri"/>
            </a:endParaRPr>
          </a:p>
        </p:txBody>
      </p:sp>
      <p:pic>
        <p:nvPicPr>
          <p:cNvPr id="384" name="Picture 59"/>
          <p:cNvPicPr/>
          <p:nvPr/>
        </p:nvPicPr>
        <p:blipFill>
          <a:blip r:embed="rId2"/>
          <a:stretch/>
        </p:blipFill>
        <p:spPr>
          <a:xfrm>
            <a:off x="6447960" y="915480"/>
            <a:ext cx="2575440" cy="2027520"/>
          </a:xfrm>
          <a:prstGeom prst="rect">
            <a:avLst/>
          </a:prstGeom>
          <a:ln w="0">
            <a:noFill/>
          </a:ln>
        </p:spPr>
      </p:pic>
      <p:sp>
        <p:nvSpPr>
          <p:cNvPr id="385" name="TextBox 76"/>
          <p:cNvSpPr/>
          <p:nvPr/>
        </p:nvSpPr>
        <p:spPr>
          <a:xfrm>
            <a:off x="2195640" y="1956600"/>
            <a:ext cx="1917720" cy="819720"/>
          </a:xfrm>
          <a:prstGeom prst="rect">
            <a:avLst/>
          </a:prstGeom>
          <a:solidFill>
            <a:schemeClr val="accent3">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0" strike="noStrike" spc="-1">
                <a:solidFill>
                  <a:srgbClr val="000000"/>
                </a:solidFill>
                <a:latin typeface="Calibri"/>
              </a:rPr>
              <a:t>MAP proved gradient</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Initial RF designs</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More RF design ongoing to optimise beamloading</a:t>
            </a:r>
            <a:endParaRPr lang="en-GB" sz="1200" b="0" strike="noStrike" spc="-1">
              <a:solidFill>
                <a:srgbClr val="000000"/>
              </a:solidFill>
              <a:latin typeface="Arial"/>
            </a:endParaRPr>
          </a:p>
        </p:txBody>
      </p:sp>
      <p:sp>
        <p:nvSpPr>
          <p:cNvPr id="386" name="TextBox 77"/>
          <p:cNvSpPr/>
          <p:nvPr/>
        </p:nvSpPr>
        <p:spPr>
          <a:xfrm>
            <a:off x="120240" y="588600"/>
            <a:ext cx="3132360" cy="1002240"/>
          </a:xfrm>
          <a:prstGeom prst="rect">
            <a:avLst/>
          </a:prstGeom>
          <a:solidFill>
            <a:schemeClr val="accent1">
              <a:lumMod val="20000"/>
              <a:lumOff val="80000"/>
              <a:alpha val="50000"/>
            </a:schemeClr>
          </a:solidFill>
          <a:ln w="1905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1" strike="noStrike" spc="-1">
                <a:solidFill>
                  <a:srgbClr val="000000"/>
                </a:solidFill>
                <a:latin typeface="Calibri"/>
              </a:rPr>
              <a:t>Challenges:</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NC RF cavities in magnetic field (30 MV/m)</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HTS magnets (up to 40 T in final cooling)</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Bright beam hard on absorbers and windows</a:t>
            </a:r>
            <a:endParaRPr lang="en-GB" sz="1200" b="0" strike="noStrike" spc="-1">
              <a:solidFill>
                <a:srgbClr val="000000"/>
              </a:solidFill>
              <a:latin typeface="Arial"/>
            </a:endParaRPr>
          </a:p>
          <a:p>
            <a:pPr marL="628560" lvl="1" indent="-171360">
              <a:lnSpc>
                <a:spcPct val="100000"/>
              </a:lnSpc>
              <a:buClr>
                <a:srgbClr val="000000"/>
              </a:buClr>
              <a:buFont typeface="Arial"/>
              <a:buChar char="•"/>
            </a:pPr>
            <a:r>
              <a:rPr lang="en-US" sz="1200" b="0" strike="noStrike" spc="-1">
                <a:solidFill>
                  <a:srgbClr val="000000"/>
                </a:solidFill>
                <a:latin typeface="Calibri"/>
              </a:rPr>
              <a:t>Can evaporise liquid hydrogen</a:t>
            </a:r>
            <a:endParaRPr lang="en-GB" sz="1200" b="0" strike="noStrike" spc="-1">
              <a:solidFill>
                <a:srgbClr val="000000"/>
              </a:solidFill>
              <a:latin typeface="Arial"/>
            </a:endParaRPr>
          </a:p>
        </p:txBody>
      </p:sp>
      <p:pic>
        <p:nvPicPr>
          <p:cNvPr id="387" name="Picture 60"/>
          <p:cNvPicPr/>
          <p:nvPr/>
        </p:nvPicPr>
        <p:blipFill>
          <a:blip r:embed="rId3"/>
          <a:stretch/>
        </p:blipFill>
        <p:spPr>
          <a:xfrm>
            <a:off x="3480120" y="549000"/>
            <a:ext cx="1728000" cy="1306800"/>
          </a:xfrm>
          <a:prstGeom prst="rect">
            <a:avLst/>
          </a:prstGeom>
          <a:ln w="0">
            <a:solidFill>
              <a:srgbClr val="FFFFFF">
                <a:lumMod val="75000"/>
              </a:srgbClr>
            </a:solidFill>
          </a:ln>
        </p:spPr>
      </p:pic>
      <p:sp>
        <p:nvSpPr>
          <p:cNvPr id="388" name="TextBox 78"/>
          <p:cNvSpPr/>
          <p:nvPr/>
        </p:nvSpPr>
        <p:spPr>
          <a:xfrm>
            <a:off x="5208120" y="579600"/>
            <a:ext cx="1883880" cy="830520"/>
          </a:xfrm>
          <a:prstGeom prst="rect">
            <a:avLst/>
          </a:prstGeom>
          <a:noFill/>
          <a:ln w="0">
            <a:noFill/>
          </a:ln>
        </p:spPr>
        <p:style>
          <a:lnRef idx="0">
            <a:scrgbClr r="0" g="0" b="0"/>
          </a:lnRef>
          <a:fillRef idx="0">
            <a:scrgbClr r="0" g="0" b="0"/>
          </a:fillRef>
          <a:effectRef idx="0">
            <a:scrgbClr r="0" g="0" b="0"/>
          </a:effectRef>
          <a:fontRef idx="minor"/>
        </p:style>
        <p:txBody>
          <a:bodyPr lIns="100440" tIns="50400" rIns="100440" bIns="50400" anchor="t">
            <a:spAutoFit/>
          </a:bodyPr>
          <a:lstStyle/>
          <a:p>
            <a:pPr>
              <a:lnSpc>
                <a:spcPct val="100000"/>
              </a:lnSpc>
            </a:pPr>
            <a:r>
              <a:rPr lang="en-US" sz="1200" b="1" strike="noStrike" spc="-1">
                <a:solidFill>
                  <a:srgbClr val="000000"/>
                </a:solidFill>
                <a:latin typeface="Calibri"/>
              </a:rPr>
              <a:t>MuCool</a:t>
            </a:r>
            <a:r>
              <a:rPr lang="en-US" sz="1200" b="0" strike="noStrike" spc="-1">
                <a:solidFill>
                  <a:srgbClr val="000000"/>
                </a:solidFill>
                <a:latin typeface="Calibri"/>
              </a:rPr>
              <a:t> demonstrated &gt;50 MV/m in 5 T</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H2-filled copper</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Be end caps</a:t>
            </a:r>
            <a:endParaRPr lang="en-GB" sz="1200" b="0" strike="noStrike" spc="-1">
              <a:solidFill>
                <a:srgbClr val="000000"/>
              </a:solidFill>
              <a:latin typeface="Arial"/>
            </a:endParaRPr>
          </a:p>
        </p:txBody>
      </p:sp>
      <p:pic>
        <p:nvPicPr>
          <p:cNvPr id="389" name="Picture 61"/>
          <p:cNvPicPr/>
          <p:nvPr/>
        </p:nvPicPr>
        <p:blipFill>
          <a:blip r:embed="rId4"/>
          <a:stretch/>
        </p:blipFill>
        <p:spPr>
          <a:xfrm>
            <a:off x="8201520" y="2355840"/>
            <a:ext cx="844920" cy="847080"/>
          </a:xfrm>
          <a:prstGeom prst="rect">
            <a:avLst/>
          </a:prstGeom>
          <a:ln w="0">
            <a:noFill/>
          </a:ln>
        </p:spPr>
      </p:pic>
      <p:pic>
        <p:nvPicPr>
          <p:cNvPr id="390" name="Picture 62" descr="A rainbow colored diagram of a graph&#10;&#10;Description automatically generated with medium confidence"/>
          <p:cNvPicPr/>
          <p:nvPr/>
        </p:nvPicPr>
        <p:blipFill>
          <a:blip r:embed="rId5"/>
          <a:stretch/>
        </p:blipFill>
        <p:spPr>
          <a:xfrm>
            <a:off x="230760" y="1764360"/>
            <a:ext cx="1917720" cy="736200"/>
          </a:xfrm>
          <a:prstGeom prst="rect">
            <a:avLst/>
          </a:prstGeom>
          <a:ln w="0">
            <a:noFill/>
          </a:ln>
        </p:spPr>
      </p:pic>
      <p:sp>
        <p:nvSpPr>
          <p:cNvPr id="391" name="TextBox 79"/>
          <p:cNvSpPr/>
          <p:nvPr/>
        </p:nvSpPr>
        <p:spPr>
          <a:xfrm>
            <a:off x="1331640" y="4587840"/>
            <a:ext cx="3382200" cy="272160"/>
          </a:xfrm>
          <a:prstGeom prst="rect">
            <a:avLst/>
          </a:prstGeom>
          <a:solidFill>
            <a:schemeClr val="accent3">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0" strike="noStrike" spc="-1">
                <a:solidFill>
                  <a:srgbClr val="000000"/>
                </a:solidFill>
                <a:latin typeface="Calibri"/>
              </a:rPr>
              <a:t>6D cooling cell engineering design almost ready</a:t>
            </a:r>
            <a:endParaRPr lang="en-GB" sz="1200" b="0" strike="noStrike" spc="-1">
              <a:solidFill>
                <a:srgbClr val="000000"/>
              </a:solidFill>
              <a:latin typeface="Arial"/>
            </a:endParaRPr>
          </a:p>
        </p:txBody>
      </p:sp>
      <p:sp>
        <p:nvSpPr>
          <p:cNvPr id="392" name="TextBox 80"/>
          <p:cNvSpPr/>
          <p:nvPr/>
        </p:nvSpPr>
        <p:spPr>
          <a:xfrm>
            <a:off x="5888160" y="3435840"/>
            <a:ext cx="3132000" cy="1184760"/>
          </a:xfrm>
          <a:prstGeom prst="rect">
            <a:avLst/>
          </a:prstGeom>
          <a:solidFill>
            <a:schemeClr val="accent5">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1" strike="noStrike" spc="-1">
                <a:solidFill>
                  <a:srgbClr val="000000"/>
                </a:solidFill>
                <a:latin typeface="Calibri"/>
              </a:rPr>
              <a:t>Key conclusions</a:t>
            </a:r>
            <a:r>
              <a:rPr lang="en-US" sz="1200" b="0" strike="noStrike" spc="-1">
                <a:solidFill>
                  <a:srgbClr val="000000"/>
                </a:solidFill>
                <a:latin typeface="Calibri"/>
              </a:rPr>
              <a:t>:</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Ready to </a:t>
            </a:r>
            <a:r>
              <a:rPr lang="en-US" sz="1200" b="1" strike="noStrike" spc="-1">
                <a:solidFill>
                  <a:srgbClr val="000000"/>
                </a:solidFill>
                <a:latin typeface="Calibri"/>
              </a:rPr>
              <a:t>ramp-up effort</a:t>
            </a:r>
            <a:r>
              <a:rPr lang="en-US" sz="1200" b="0" strike="noStrike" spc="-1">
                <a:solidFill>
                  <a:srgbClr val="000000"/>
                </a:solidFill>
                <a:latin typeface="Calibri"/>
              </a:rPr>
              <a:t>, in particular prototyping and experimental work, also beamdynamics</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1" strike="noStrike" spc="-1">
                <a:solidFill>
                  <a:srgbClr val="000000"/>
                </a:solidFill>
                <a:latin typeface="Calibri"/>
              </a:rPr>
              <a:t>Need RF test stands </a:t>
            </a:r>
            <a:r>
              <a:rPr lang="en-US" sz="1200" b="0" strike="noStrike" spc="-1">
                <a:solidFill>
                  <a:srgbClr val="000000"/>
                </a:solidFill>
                <a:latin typeface="Calibri"/>
              </a:rPr>
              <a:t>for experimental optimization</a:t>
            </a:r>
            <a:endParaRPr lang="en-GB" sz="1200" b="0" strike="noStrike" spc="-1">
              <a:solidFill>
                <a:srgbClr val="000000"/>
              </a:solidFill>
              <a:latin typeface="Arial"/>
            </a:endParaRPr>
          </a:p>
        </p:txBody>
      </p:sp>
      <p:pic>
        <p:nvPicPr>
          <p:cNvPr id="393" name="Grafik 3"/>
          <p:cNvPicPr/>
          <p:nvPr/>
        </p:nvPicPr>
        <p:blipFill>
          <a:blip r:embed="rId6"/>
          <a:stretch/>
        </p:blipFill>
        <p:spPr>
          <a:xfrm>
            <a:off x="4932000" y="1935000"/>
            <a:ext cx="1641240" cy="735120"/>
          </a:xfrm>
          <a:prstGeom prst="rect">
            <a:avLst/>
          </a:prstGeom>
          <a:ln w="0">
            <a:noFill/>
          </a:ln>
        </p:spPr>
      </p:pic>
      <p:sp>
        <p:nvSpPr>
          <p:cNvPr id="394" name="TextBox 81"/>
          <p:cNvSpPr/>
          <p:nvPr/>
        </p:nvSpPr>
        <p:spPr>
          <a:xfrm>
            <a:off x="4925160" y="2787840"/>
            <a:ext cx="3186360" cy="454680"/>
          </a:xfrm>
          <a:prstGeom prst="rect">
            <a:avLst/>
          </a:prstGeom>
          <a:solidFill>
            <a:schemeClr val="accent3">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171360" indent="-171360">
              <a:lnSpc>
                <a:spcPct val="100000"/>
              </a:lnSpc>
              <a:buClr>
                <a:srgbClr val="000000"/>
              </a:buClr>
              <a:buFont typeface="Arial"/>
              <a:buChar char="•"/>
            </a:pPr>
            <a:r>
              <a:rPr lang="en-US" sz="1200" b="0" strike="noStrike" spc="-1">
                <a:solidFill>
                  <a:srgbClr val="000000"/>
                </a:solidFill>
                <a:latin typeface="Calibri"/>
              </a:rPr>
              <a:t>First window tests performed with protons</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Use of H2 gas in final absorbers</a:t>
            </a:r>
            <a:endParaRPr lang="en-GB" sz="1200" b="0" strike="noStrike" spc="-1">
              <a:solidFill>
                <a:srgbClr val="000000"/>
              </a:solidFill>
              <a:latin typeface="Arial"/>
            </a:endParaRPr>
          </a:p>
        </p:txBody>
      </p:sp>
      <p:pic>
        <p:nvPicPr>
          <p:cNvPr id="395" name="Picture 63"/>
          <p:cNvPicPr/>
          <p:nvPr/>
        </p:nvPicPr>
        <p:blipFill>
          <a:blip r:embed="rId7"/>
          <a:srcRect l="2001" t="949" b="2999"/>
          <a:stretch/>
        </p:blipFill>
        <p:spPr>
          <a:xfrm>
            <a:off x="205920" y="2491560"/>
            <a:ext cx="3495240" cy="2198880"/>
          </a:xfrm>
          <a:prstGeom prst="rect">
            <a:avLst/>
          </a:prstGeom>
          <a:ln w="0">
            <a:noFill/>
          </a:ln>
        </p:spPr>
      </p:pic>
      <p:pic>
        <p:nvPicPr>
          <p:cNvPr id="396" name="Picture 64"/>
          <p:cNvPicPr/>
          <p:nvPr/>
        </p:nvPicPr>
        <p:blipFill>
          <a:blip r:embed="rId8"/>
          <a:stretch/>
        </p:blipFill>
        <p:spPr>
          <a:xfrm>
            <a:off x="3708000" y="3347640"/>
            <a:ext cx="1707120" cy="1240200"/>
          </a:xfrm>
          <a:prstGeom prst="rect">
            <a:avLst/>
          </a:prstGeom>
          <a:ln w="0">
            <a:noFill/>
          </a:ln>
        </p:spPr>
      </p:pic>
      <p:sp>
        <p:nvSpPr>
          <p:cNvPr id="4" name="PlaceHolder 3"/>
          <p:cNvSpPr>
            <a:spLocks noGrp="1"/>
          </p:cNvSpPr>
          <p:nvPr>
            <p:ph type="sldNum" idx="4"/>
          </p:nvPr>
        </p:nvSpPr>
        <p:spPr/>
        <p:txBody>
          <a:bodyPr/>
          <a:lstStyle/>
          <a:p>
            <a:fld id="{9A8397DB-50C2-49F9-9354-C21878B21189}" type="slidenum">
              <a:rPr/>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PlaceHolder 1"/>
          <p:cNvSpPr>
            <a:spLocks noGrp="1"/>
          </p:cNvSpPr>
          <p:nvPr>
            <p:ph type="title"/>
          </p:nvPr>
        </p:nvSpPr>
        <p:spPr>
          <a:xfrm>
            <a:off x="1295280" y="-20520"/>
            <a:ext cx="6781320" cy="431640"/>
          </a:xfrm>
          <a:prstGeom prst="rect">
            <a:avLst/>
          </a:prstGeom>
          <a:noFill/>
          <a:ln w="0">
            <a:noFill/>
          </a:ln>
        </p:spPr>
        <p:txBody>
          <a:bodyPr lIns="0" tIns="0" rIns="0" bIns="0" anchor="t">
            <a:noAutofit/>
          </a:bodyPr>
          <a:lstStyle/>
          <a:p>
            <a:pPr indent="0" algn="ctr">
              <a:lnSpc>
                <a:spcPct val="100000"/>
              </a:lnSpc>
              <a:buNone/>
            </a:pPr>
            <a:r>
              <a:rPr lang="en-GB" sz="3200" b="0" strike="noStrike" spc="-1">
                <a:solidFill>
                  <a:srgbClr val="000000"/>
                </a:solidFill>
                <a:latin typeface="Calibri"/>
              </a:rPr>
              <a:t>RCS Designs</a:t>
            </a:r>
            <a:endParaRPr lang="fr-FR" sz="3200" b="0" strike="noStrike" spc="-1">
              <a:solidFill>
                <a:srgbClr val="000000"/>
              </a:solidFill>
              <a:latin typeface="Arial"/>
            </a:endParaRPr>
          </a:p>
        </p:txBody>
      </p:sp>
      <p:sp>
        <p:nvSpPr>
          <p:cNvPr id="398" name="PlaceHolder 2"/>
          <p:cNvSpPr>
            <a:spLocks noGrp="1"/>
          </p:cNvSpPr>
          <p:nvPr>
            <p:ph type="ftr" idx="17"/>
          </p:nvPr>
        </p:nvSpPr>
        <p:spPr>
          <a:xfrm>
            <a:off x="395640" y="4947840"/>
            <a:ext cx="7416360" cy="245160"/>
          </a:xfrm>
          <a:prstGeom prst="rect">
            <a:avLst/>
          </a:prstGeom>
          <a:noFill/>
          <a:ln w="0">
            <a:noFill/>
          </a:ln>
        </p:spPr>
        <p:txBody>
          <a:bodyPr lIns="0" tIns="0" rIns="0" bIns="0" anchor="t">
            <a:noAutofit/>
          </a:bodyPr>
          <a:lstStyle>
            <a:lvl1pPr indent="0">
              <a:lnSpc>
                <a:spcPct val="100000"/>
              </a:lnSpc>
              <a:buNone/>
              <a:defRPr lang="en-US" sz="1200" b="0" strike="noStrike" spc="-1">
                <a:solidFill>
                  <a:srgbClr val="000000"/>
                </a:solidFill>
                <a:latin typeface="Calibri"/>
              </a:defRPr>
            </a:lvl1pPr>
          </a:lstStyle>
          <a:p>
            <a:pPr indent="0">
              <a:lnSpc>
                <a:spcPct val="100000"/>
              </a:lnSpc>
              <a:buNone/>
            </a:pPr>
            <a:r>
              <a:rPr lang="en-US" sz="1200" b="0" strike="noStrike" spc="-1">
                <a:solidFill>
                  <a:srgbClr val="000000"/>
                </a:solidFill>
                <a:latin typeface="Calibri"/>
              </a:rPr>
              <a:t>D. Schulte, Muon Collider, HKUST, January 2026</a:t>
            </a:r>
            <a:endParaRPr lang="en-GB" sz="1200" b="0" strike="noStrike" spc="-1">
              <a:solidFill>
                <a:srgbClr val="000000"/>
              </a:solidFill>
              <a:latin typeface="Times New Roman"/>
            </a:endParaRPr>
          </a:p>
        </p:txBody>
      </p:sp>
      <p:sp>
        <p:nvSpPr>
          <p:cNvPr id="399" name="TextBox 82"/>
          <p:cNvSpPr/>
          <p:nvPr/>
        </p:nvSpPr>
        <p:spPr>
          <a:xfrm>
            <a:off x="6444360" y="3651840"/>
            <a:ext cx="2564280" cy="1002240"/>
          </a:xfrm>
          <a:prstGeom prst="rect">
            <a:avLst/>
          </a:prstGeom>
          <a:solidFill>
            <a:schemeClr val="accent5">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1" strike="noStrike" spc="-1">
                <a:solidFill>
                  <a:srgbClr val="000000"/>
                </a:solidFill>
                <a:latin typeface="Calibri"/>
              </a:rPr>
              <a:t>Key conclusions</a:t>
            </a:r>
            <a:r>
              <a:rPr lang="en-US" sz="1200" b="0" strike="noStrike" spc="-1">
                <a:solidFill>
                  <a:srgbClr val="000000"/>
                </a:solidFill>
                <a:latin typeface="Calibri"/>
              </a:rPr>
              <a:t>:</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1.3 GHz TESLA-type cavities work</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Emittance transport is OK</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Cost and power is OK</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Need to connect to initial linacs</a:t>
            </a:r>
            <a:endParaRPr lang="en-GB" sz="1200" b="0" strike="noStrike" spc="-1">
              <a:solidFill>
                <a:srgbClr val="000000"/>
              </a:solidFill>
              <a:latin typeface="Arial"/>
            </a:endParaRPr>
          </a:p>
        </p:txBody>
      </p:sp>
      <p:sp>
        <p:nvSpPr>
          <p:cNvPr id="400" name="TextBox 83"/>
          <p:cNvSpPr/>
          <p:nvPr/>
        </p:nvSpPr>
        <p:spPr>
          <a:xfrm>
            <a:off x="135360" y="2163600"/>
            <a:ext cx="2895840" cy="1184760"/>
          </a:xfrm>
          <a:prstGeom prst="rect">
            <a:avLst/>
          </a:prstGeom>
          <a:solidFill>
            <a:schemeClr val="accent3">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1" strike="noStrike" spc="-1">
                <a:solidFill>
                  <a:srgbClr val="000000"/>
                </a:solidFill>
                <a:latin typeface="Calibri"/>
              </a:rPr>
              <a:t>Achieved:</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Lattices for all site independent RCSs</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Beam propagation through complex</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Conceptual design of magnets and power converters</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Optimised design together with RF</a:t>
            </a:r>
            <a:endParaRPr lang="en-GB" sz="1200" b="0" strike="noStrike" spc="-1">
              <a:solidFill>
                <a:srgbClr val="000000"/>
              </a:solidFill>
              <a:latin typeface="Arial"/>
            </a:endParaRPr>
          </a:p>
        </p:txBody>
      </p:sp>
      <p:sp>
        <p:nvSpPr>
          <p:cNvPr id="401" name="AutoShape 6"/>
          <p:cNvSpPr/>
          <p:nvPr/>
        </p:nvSpPr>
        <p:spPr>
          <a:xfrm>
            <a:off x="4419720" y="2562120"/>
            <a:ext cx="304560" cy="16164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endParaRPr lang="en-US" sz="1800" b="0" strike="noStrike" spc="-1">
              <a:solidFill>
                <a:srgbClr val="000000"/>
              </a:solidFill>
              <a:latin typeface="Calibri"/>
            </a:endParaRPr>
          </a:p>
        </p:txBody>
      </p:sp>
      <p:pic>
        <p:nvPicPr>
          <p:cNvPr id="403" name="Picture 66" descr="A diagram of a graph&#10;&#10;Description automatically generated"/>
          <p:cNvPicPr/>
          <p:nvPr/>
        </p:nvPicPr>
        <p:blipFill>
          <a:blip r:embed="rId2"/>
          <a:srcRect b="16285"/>
          <a:stretch/>
        </p:blipFill>
        <p:spPr>
          <a:xfrm>
            <a:off x="203760" y="3363840"/>
            <a:ext cx="2821680" cy="1510920"/>
          </a:xfrm>
          <a:prstGeom prst="rect">
            <a:avLst/>
          </a:prstGeom>
          <a:ln w="0">
            <a:noFill/>
          </a:ln>
        </p:spPr>
      </p:pic>
      <p:pic>
        <p:nvPicPr>
          <p:cNvPr id="405" name="Picture 69" descr="A diagram of a diagram&#10;&#10;AI-generated content may be incorrect."/>
          <p:cNvPicPr/>
          <p:nvPr/>
        </p:nvPicPr>
        <p:blipFill>
          <a:blip r:embed="rId3"/>
          <a:srcRect l="70331" r="9645" b="23235"/>
          <a:stretch/>
        </p:blipFill>
        <p:spPr>
          <a:xfrm>
            <a:off x="7377480" y="2163600"/>
            <a:ext cx="1706040" cy="1349640"/>
          </a:xfrm>
          <a:prstGeom prst="rect">
            <a:avLst/>
          </a:prstGeom>
          <a:ln w="0">
            <a:noFill/>
          </a:ln>
        </p:spPr>
      </p:pic>
      <p:sp>
        <p:nvSpPr>
          <p:cNvPr id="406" name="TextBox 84"/>
          <p:cNvSpPr/>
          <p:nvPr/>
        </p:nvSpPr>
        <p:spPr>
          <a:xfrm>
            <a:off x="129240" y="555480"/>
            <a:ext cx="2895840" cy="1549800"/>
          </a:xfrm>
          <a:prstGeom prst="rect">
            <a:avLst/>
          </a:prstGeom>
          <a:solidFill>
            <a:schemeClr val="accent1">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1" strike="noStrike" spc="-1">
                <a:solidFill>
                  <a:srgbClr val="000000"/>
                </a:solidFill>
                <a:latin typeface="Calibri"/>
              </a:rPr>
              <a:t>Challenge:</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Uses fast-pulsed normal magnets</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5 Hz pulses of O(1-10ms)</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6-35 km circumference</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Cost</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Recover energy from magnetic field</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High bunch charge</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Maintain beam quality</a:t>
            </a:r>
            <a:endParaRPr lang="en-GB" sz="1200" b="0" strike="noStrike" spc="-1">
              <a:solidFill>
                <a:srgbClr val="000000"/>
              </a:solidFill>
              <a:latin typeface="Arial"/>
            </a:endParaRPr>
          </a:p>
        </p:txBody>
      </p:sp>
      <p:pic>
        <p:nvPicPr>
          <p:cNvPr id="407" name="Picture 70" descr="A diagram of a diagram of a window frame&#10;&#10;Description automatically generated with medium confidence"/>
          <p:cNvPicPr/>
          <p:nvPr/>
        </p:nvPicPr>
        <p:blipFill>
          <a:blip r:embed="rId4"/>
          <a:srcRect b="10451"/>
          <a:stretch/>
        </p:blipFill>
        <p:spPr>
          <a:xfrm>
            <a:off x="3279924" y="2048940"/>
            <a:ext cx="1867680" cy="1349640"/>
          </a:xfrm>
          <a:prstGeom prst="rect">
            <a:avLst/>
          </a:prstGeom>
          <a:ln w="0">
            <a:noFill/>
          </a:ln>
        </p:spPr>
      </p:pic>
      <p:graphicFrame>
        <p:nvGraphicFramePr>
          <p:cNvPr id="408" name="Table 2"/>
          <p:cNvGraphicFramePr/>
          <p:nvPr/>
        </p:nvGraphicFramePr>
        <p:xfrm>
          <a:off x="3132000" y="3616200"/>
          <a:ext cx="2960280" cy="1192320"/>
        </p:xfrm>
        <a:graphic>
          <a:graphicData uri="http://schemas.openxmlformats.org/drawingml/2006/table">
            <a:tbl>
              <a:tblPr/>
              <a:tblGrid>
                <a:gridCol w="636120">
                  <a:extLst>
                    <a:ext uri="{9D8B030D-6E8A-4147-A177-3AD203B41FA5}">
                      <a16:colId xmlns:a16="http://schemas.microsoft.com/office/drawing/2014/main" val="20000"/>
                    </a:ext>
                  </a:extLst>
                </a:gridCol>
                <a:gridCol w="725040">
                  <a:extLst>
                    <a:ext uri="{9D8B030D-6E8A-4147-A177-3AD203B41FA5}">
                      <a16:colId xmlns:a16="http://schemas.microsoft.com/office/drawing/2014/main" val="20001"/>
                    </a:ext>
                  </a:extLst>
                </a:gridCol>
                <a:gridCol w="799560">
                  <a:extLst>
                    <a:ext uri="{9D8B030D-6E8A-4147-A177-3AD203B41FA5}">
                      <a16:colId xmlns:a16="http://schemas.microsoft.com/office/drawing/2014/main" val="20002"/>
                    </a:ext>
                  </a:extLst>
                </a:gridCol>
                <a:gridCol w="799560">
                  <a:extLst>
                    <a:ext uri="{9D8B030D-6E8A-4147-A177-3AD203B41FA5}">
                      <a16:colId xmlns:a16="http://schemas.microsoft.com/office/drawing/2014/main" val="20003"/>
                    </a:ext>
                  </a:extLst>
                </a:gridCol>
              </a:tblGrid>
              <a:tr h="298080">
                <a:tc>
                  <a:txBody>
                    <a:bodyPr/>
                    <a:lstStyle/>
                    <a:p>
                      <a:pPr>
                        <a:lnSpc>
                          <a:spcPct val="100000"/>
                        </a:lnSpc>
                      </a:pPr>
                      <a:r>
                        <a:rPr lang="en-US" sz="1200" b="1" strike="noStrike" spc="-1">
                          <a:solidFill>
                            <a:schemeClr val="lt1"/>
                          </a:solidFill>
                          <a:latin typeface="Calibri"/>
                        </a:rPr>
                        <a:t>RCS</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tc>
                  <a:txBody>
                    <a:bodyPr/>
                    <a:lstStyle/>
                    <a:p>
                      <a:pPr>
                        <a:lnSpc>
                          <a:spcPct val="100000"/>
                        </a:lnSpc>
                      </a:pPr>
                      <a:r>
                        <a:rPr lang="en-US" sz="1200" b="1" strike="noStrike" spc="-1">
                          <a:solidFill>
                            <a:schemeClr val="lt1"/>
                          </a:solidFill>
                          <a:latin typeface="Calibri"/>
                        </a:rPr>
                        <a:t>E [J/m]</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tc>
                  <a:txBody>
                    <a:bodyPr/>
                    <a:lstStyle/>
                    <a:p>
                      <a:pPr>
                        <a:lnSpc>
                          <a:spcPct val="100000"/>
                        </a:lnSpc>
                      </a:pPr>
                      <a:r>
                        <a:rPr lang="en-US" sz="1200" b="1" strike="noStrike" spc="-1" dirty="0">
                          <a:solidFill>
                            <a:schemeClr val="lt1"/>
                          </a:solidFill>
                          <a:latin typeface="Calibri"/>
                        </a:rPr>
                        <a:t>Loss [%]</a:t>
                      </a:r>
                      <a:endParaRPr lang="en-GB" sz="1200" b="0" strike="noStrike" spc="-1" dirty="0">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tc>
                  <a:txBody>
                    <a:bodyPr/>
                    <a:lstStyle/>
                    <a:p>
                      <a:pPr>
                        <a:lnSpc>
                          <a:spcPct val="100000"/>
                        </a:lnSpc>
                      </a:pPr>
                      <a:r>
                        <a:rPr lang="en-US" sz="1200" b="1" strike="noStrike" spc="-1">
                          <a:solidFill>
                            <a:schemeClr val="lt1"/>
                          </a:solidFill>
                          <a:latin typeface="Calibri"/>
                        </a:rPr>
                        <a:t>P [MW]</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extLst>
                  <a:ext uri="{0D108BD9-81ED-4DB2-BD59-A6C34878D82A}">
                    <a16:rowId xmlns:a16="http://schemas.microsoft.com/office/drawing/2014/main" val="10000"/>
                  </a:ext>
                </a:extLst>
              </a:tr>
              <a:tr h="298080">
                <a:tc>
                  <a:txBody>
                    <a:bodyPr/>
                    <a:lstStyle/>
                    <a:p>
                      <a:pPr>
                        <a:lnSpc>
                          <a:spcPct val="100000"/>
                        </a:lnSpc>
                      </a:pPr>
                      <a:r>
                        <a:rPr lang="en-US" sz="1200" b="0" strike="noStrike" spc="-1">
                          <a:solidFill>
                            <a:schemeClr val="dk1"/>
                          </a:solidFill>
                          <a:latin typeface="Calibri"/>
                        </a:rPr>
                        <a:t>SPS 1</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FFCDCF"/>
                    </a:solidFill>
                  </a:tcPr>
                </a:tc>
                <a:tc>
                  <a:txBody>
                    <a:bodyPr/>
                    <a:lstStyle/>
                    <a:p>
                      <a:pPr algn="ctr">
                        <a:lnSpc>
                          <a:spcPct val="100000"/>
                        </a:lnSpc>
                      </a:pPr>
                      <a:r>
                        <a:rPr lang="en-US" sz="1200" b="0" strike="noStrike" spc="-1">
                          <a:solidFill>
                            <a:schemeClr val="dk1"/>
                          </a:solidFill>
                          <a:latin typeface="Calibri"/>
                        </a:rPr>
                        <a:t>5447</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FFCDCF"/>
                    </a:solidFill>
                  </a:tcPr>
                </a:tc>
                <a:tc>
                  <a:txBody>
                    <a:bodyPr/>
                    <a:lstStyle/>
                    <a:p>
                      <a:pPr algn="ctr">
                        <a:lnSpc>
                          <a:spcPct val="100000"/>
                        </a:lnSpc>
                      </a:pPr>
                      <a:r>
                        <a:rPr lang="en-US" sz="1200" b="1" strike="noStrike" spc="-1" dirty="0">
                          <a:solidFill>
                            <a:schemeClr val="dk1"/>
                          </a:solidFill>
                          <a:latin typeface="Calibri"/>
                        </a:rPr>
                        <a:t>1.1</a:t>
                      </a:r>
                      <a:endParaRPr lang="en-GB" sz="1200" b="0" strike="noStrike" spc="-1" dirty="0">
                        <a:solidFill>
                          <a:srgbClr val="000000"/>
                        </a:solidFill>
                        <a:latin typeface="Times New Roman"/>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FFCDCF"/>
                    </a:solidFill>
                  </a:tcPr>
                </a:tc>
                <a:tc>
                  <a:txBody>
                    <a:bodyPr/>
                    <a:lstStyle/>
                    <a:p>
                      <a:pPr algn="ctr">
                        <a:lnSpc>
                          <a:spcPct val="100000"/>
                        </a:lnSpc>
                      </a:pPr>
                      <a:r>
                        <a:rPr lang="en-US" sz="1200" b="0" strike="noStrike" spc="-1">
                          <a:solidFill>
                            <a:schemeClr val="dk1"/>
                          </a:solidFill>
                          <a:latin typeface="Calibri"/>
                        </a:rPr>
                        <a:t>1.9</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FFCDCF"/>
                    </a:solidFill>
                  </a:tcPr>
                </a:tc>
                <a:extLst>
                  <a:ext uri="{0D108BD9-81ED-4DB2-BD59-A6C34878D82A}">
                    <a16:rowId xmlns:a16="http://schemas.microsoft.com/office/drawing/2014/main" val="10001"/>
                  </a:ext>
                </a:extLst>
              </a:tr>
              <a:tr h="298080">
                <a:tc>
                  <a:txBody>
                    <a:bodyPr/>
                    <a:lstStyle/>
                    <a:p>
                      <a:pPr>
                        <a:lnSpc>
                          <a:spcPct val="100000"/>
                        </a:lnSpc>
                      </a:pPr>
                      <a:r>
                        <a:rPr lang="en-US" sz="1200" b="0" strike="noStrike" spc="-1">
                          <a:solidFill>
                            <a:schemeClr val="dk1"/>
                          </a:solidFill>
                          <a:latin typeface="Calibri"/>
                        </a:rPr>
                        <a:t>LHC 1</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FE8E8"/>
                    </a:solidFill>
                  </a:tcPr>
                </a:tc>
                <a:tc>
                  <a:txBody>
                    <a:bodyPr/>
                    <a:lstStyle/>
                    <a:p>
                      <a:pPr algn="ctr">
                        <a:lnSpc>
                          <a:spcPct val="100000"/>
                        </a:lnSpc>
                      </a:pPr>
                      <a:r>
                        <a:rPr lang="en-US" sz="1200" b="0" strike="noStrike" spc="-1">
                          <a:solidFill>
                            <a:schemeClr val="dk1"/>
                          </a:solidFill>
                          <a:latin typeface="Calibri"/>
                        </a:rPr>
                        <a:t>5678</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FE8E8"/>
                    </a:solidFill>
                  </a:tcPr>
                </a:tc>
                <a:tc>
                  <a:txBody>
                    <a:bodyPr/>
                    <a:lstStyle/>
                    <a:p>
                      <a:pPr algn="ctr">
                        <a:lnSpc>
                          <a:spcPct val="100000"/>
                        </a:lnSpc>
                      </a:pPr>
                      <a:r>
                        <a:rPr lang="en-US" sz="1200" b="1" strike="noStrike" spc="-1" dirty="0">
                          <a:solidFill>
                            <a:schemeClr val="dk1"/>
                          </a:solidFill>
                          <a:latin typeface="Calibri"/>
                        </a:rPr>
                        <a:t>1.6</a:t>
                      </a:r>
                      <a:endParaRPr lang="en-GB" sz="1200" b="0" strike="noStrike" spc="-1" dirty="0">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FE8E8"/>
                    </a:solidFill>
                  </a:tcPr>
                </a:tc>
                <a:tc>
                  <a:txBody>
                    <a:bodyPr/>
                    <a:lstStyle/>
                    <a:p>
                      <a:pPr algn="ctr">
                        <a:lnSpc>
                          <a:spcPct val="100000"/>
                        </a:lnSpc>
                      </a:pPr>
                      <a:r>
                        <a:rPr lang="en-US" sz="1200" b="0" strike="noStrike" spc="-1">
                          <a:solidFill>
                            <a:schemeClr val="dk1"/>
                          </a:solidFill>
                          <a:latin typeface="Calibri"/>
                        </a:rPr>
                        <a:t>12.8</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FE8E8"/>
                    </a:solidFill>
                  </a:tcPr>
                </a:tc>
                <a:extLst>
                  <a:ext uri="{0D108BD9-81ED-4DB2-BD59-A6C34878D82A}">
                    <a16:rowId xmlns:a16="http://schemas.microsoft.com/office/drawing/2014/main" val="10002"/>
                  </a:ext>
                </a:extLst>
              </a:tr>
              <a:tr h="298080">
                <a:tc>
                  <a:txBody>
                    <a:bodyPr/>
                    <a:lstStyle/>
                    <a:p>
                      <a:pPr>
                        <a:lnSpc>
                          <a:spcPct val="100000"/>
                        </a:lnSpc>
                      </a:pPr>
                      <a:r>
                        <a:rPr lang="en-US" sz="1200" b="0" strike="noStrike" spc="-1">
                          <a:solidFill>
                            <a:schemeClr val="dk1"/>
                          </a:solidFill>
                          <a:latin typeface="Calibri"/>
                        </a:rPr>
                        <a:t>LHC 2</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FCDCF"/>
                    </a:solidFill>
                  </a:tcPr>
                </a:tc>
                <a:tc>
                  <a:txBody>
                    <a:bodyPr/>
                    <a:lstStyle/>
                    <a:p>
                      <a:pPr algn="ctr">
                        <a:lnSpc>
                          <a:spcPct val="100000"/>
                        </a:lnSpc>
                      </a:pPr>
                      <a:r>
                        <a:rPr lang="en-US" sz="1200" b="0" strike="noStrike" spc="-1">
                          <a:solidFill>
                            <a:schemeClr val="dk1"/>
                          </a:solidFill>
                          <a:latin typeface="Calibri"/>
                        </a:rPr>
                        <a:t>5752</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FCDCF"/>
                    </a:solidFill>
                  </a:tcPr>
                </a:tc>
                <a:tc>
                  <a:txBody>
                    <a:bodyPr/>
                    <a:lstStyle/>
                    <a:p>
                      <a:pPr algn="ctr">
                        <a:lnSpc>
                          <a:spcPct val="100000"/>
                        </a:lnSpc>
                      </a:pPr>
                      <a:r>
                        <a:rPr lang="en-US" sz="1200" b="1" strike="noStrike" spc="-1">
                          <a:solidFill>
                            <a:schemeClr val="dk1"/>
                          </a:solidFill>
                          <a:latin typeface="Calibri"/>
                        </a:rPr>
                        <a:t>6.3/2</a:t>
                      </a:r>
                      <a:endParaRPr lang="en-GB" sz="1200" b="0" strike="noStrike" spc="-1">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FCDCF"/>
                    </a:solidFill>
                  </a:tcPr>
                </a:tc>
                <a:tc>
                  <a:txBody>
                    <a:bodyPr/>
                    <a:lstStyle/>
                    <a:p>
                      <a:pPr algn="ctr">
                        <a:lnSpc>
                          <a:spcPct val="100000"/>
                        </a:lnSpc>
                      </a:pPr>
                      <a:r>
                        <a:rPr lang="en-US" sz="1200" b="0" strike="noStrike" spc="-1" dirty="0">
                          <a:solidFill>
                            <a:schemeClr val="dk1"/>
                          </a:solidFill>
                          <a:latin typeface="Calibri"/>
                        </a:rPr>
                        <a:t>26.6</a:t>
                      </a:r>
                      <a:endParaRPr lang="en-GB" sz="1200" b="0" strike="noStrike" spc="-1" dirty="0">
                        <a:solidFill>
                          <a:srgbClr val="000000"/>
                        </a:solidFill>
                        <a:latin typeface="Times New Roman"/>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FCDCF"/>
                    </a:solidFill>
                  </a:tcPr>
                </a:tc>
                <a:extLst>
                  <a:ext uri="{0D108BD9-81ED-4DB2-BD59-A6C34878D82A}">
                    <a16:rowId xmlns:a16="http://schemas.microsoft.com/office/drawing/2014/main" val="10003"/>
                  </a:ext>
                </a:extLst>
              </a:tr>
            </a:tbl>
          </a:graphicData>
        </a:graphic>
      </p:graphicFrame>
      <p:pic>
        <p:nvPicPr>
          <p:cNvPr id="409" name="Picture 71" descr="A diagram of a machine&#10;&#10;Description automatically generated"/>
          <p:cNvPicPr/>
          <p:nvPr/>
        </p:nvPicPr>
        <p:blipFill>
          <a:blip r:embed="rId5"/>
          <a:srcRect l="47522"/>
          <a:stretch/>
        </p:blipFill>
        <p:spPr>
          <a:xfrm>
            <a:off x="5130000" y="2251080"/>
            <a:ext cx="1937160" cy="1113480"/>
          </a:xfrm>
          <a:prstGeom prst="rect">
            <a:avLst/>
          </a:prstGeom>
          <a:ln w="0">
            <a:noFill/>
          </a:ln>
        </p:spPr>
      </p:pic>
      <p:sp>
        <p:nvSpPr>
          <p:cNvPr id="410" name="Donut 3"/>
          <p:cNvSpPr/>
          <p:nvPr/>
        </p:nvSpPr>
        <p:spPr>
          <a:xfrm>
            <a:off x="3282480" y="2067840"/>
            <a:ext cx="557640" cy="601560"/>
          </a:xfrm>
          <a:prstGeom prst="donut">
            <a:avLst>
              <a:gd name="adj" fmla="val 4235"/>
            </a:avLst>
          </a:prstGeom>
          <a:solidFill>
            <a:srgbClr val="FF3645"/>
          </a:solidFill>
          <a:ln>
            <a:solidFill>
              <a:srgbClr val="6F171E"/>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endParaRPr lang="en-US" sz="1800" b="0" strike="noStrike" spc="-1">
              <a:solidFill>
                <a:srgbClr val="000000"/>
              </a:solidFill>
              <a:latin typeface="Calibri"/>
            </a:endParaRPr>
          </a:p>
        </p:txBody>
      </p:sp>
      <p:sp>
        <p:nvSpPr>
          <p:cNvPr id="411" name="Donut 4"/>
          <p:cNvSpPr/>
          <p:nvPr/>
        </p:nvSpPr>
        <p:spPr>
          <a:xfrm>
            <a:off x="3556800" y="2735640"/>
            <a:ext cx="557640" cy="601560"/>
          </a:xfrm>
          <a:prstGeom prst="donut">
            <a:avLst>
              <a:gd name="adj" fmla="val 4235"/>
            </a:avLst>
          </a:prstGeom>
          <a:solidFill>
            <a:srgbClr val="FF3645"/>
          </a:solidFill>
          <a:ln>
            <a:solidFill>
              <a:srgbClr val="6F171E"/>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endParaRPr lang="en-US" sz="1800" b="0" strike="noStrike" spc="-1">
              <a:solidFill>
                <a:srgbClr val="000000"/>
              </a:solidFill>
              <a:latin typeface="Calibri"/>
            </a:endParaRPr>
          </a:p>
        </p:txBody>
      </p:sp>
      <p:pic>
        <p:nvPicPr>
          <p:cNvPr id="412" name="Picture 72"/>
          <p:cNvPicPr/>
          <p:nvPr/>
        </p:nvPicPr>
        <p:blipFill>
          <a:blip r:embed="rId6"/>
          <a:stretch/>
        </p:blipFill>
        <p:spPr>
          <a:xfrm>
            <a:off x="7380360" y="1037880"/>
            <a:ext cx="1636920" cy="1169280"/>
          </a:xfrm>
          <a:prstGeom prst="rect">
            <a:avLst/>
          </a:prstGeom>
          <a:ln w="0">
            <a:noFill/>
          </a:ln>
        </p:spPr>
      </p:pic>
      <p:sp>
        <p:nvSpPr>
          <p:cNvPr id="4" name="PlaceHolder 3"/>
          <p:cNvSpPr>
            <a:spLocks noGrp="1"/>
          </p:cNvSpPr>
          <p:nvPr>
            <p:ph type="sldNum" idx="4"/>
          </p:nvPr>
        </p:nvSpPr>
        <p:spPr/>
        <p:txBody>
          <a:bodyPr/>
          <a:lstStyle/>
          <a:p>
            <a:fld id="{05267254-8EAE-4CF4-A910-946A167FAB3D}" type="slidenum">
              <a:rPr/>
              <a:t>22</a:t>
            </a:fld>
            <a:endParaRPr/>
          </a:p>
        </p:txBody>
      </p:sp>
      <p:pic>
        <p:nvPicPr>
          <p:cNvPr id="2" name="Picture 1">
            <a:extLst>
              <a:ext uri="{FF2B5EF4-FFF2-40B4-BE49-F238E27FC236}">
                <a16:creationId xmlns:a16="http://schemas.microsoft.com/office/drawing/2014/main" id="{FB78A169-EB9E-5E9D-BE70-025D555A34AD}"/>
              </a:ext>
            </a:extLst>
          </p:cNvPr>
          <p:cNvPicPr>
            <a:picLocks noChangeAspect="1"/>
          </p:cNvPicPr>
          <p:nvPr/>
        </p:nvPicPr>
        <p:blipFill>
          <a:blip r:embed="rId7"/>
          <a:stretch>
            <a:fillRect/>
          </a:stretch>
        </p:blipFill>
        <p:spPr>
          <a:xfrm>
            <a:off x="3180023" y="661750"/>
            <a:ext cx="4129845" cy="1135549"/>
          </a:xfrm>
          <a:prstGeom prst="rect">
            <a:avLst/>
          </a:prstGeom>
        </p:spPr>
      </p:pic>
      <p:pic>
        <p:nvPicPr>
          <p:cNvPr id="3" name="Picture 67">
            <a:extLst>
              <a:ext uri="{FF2B5EF4-FFF2-40B4-BE49-F238E27FC236}">
                <a16:creationId xmlns:a16="http://schemas.microsoft.com/office/drawing/2014/main" id="{A10A7AE4-45AD-5FD3-EF46-9D26A9652D9E}"/>
              </a:ext>
            </a:extLst>
          </p:cNvPr>
          <p:cNvPicPr/>
          <p:nvPr/>
        </p:nvPicPr>
        <p:blipFill>
          <a:blip r:embed="rId8"/>
          <a:stretch/>
        </p:blipFill>
        <p:spPr>
          <a:xfrm>
            <a:off x="539552" y="3398580"/>
            <a:ext cx="2267820" cy="1497442"/>
          </a:xfrm>
          <a:prstGeom prst="rect">
            <a:avLst/>
          </a:prstGeom>
          <a:ln w="0">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PlaceHolder 1"/>
          <p:cNvSpPr>
            <a:spLocks noGrp="1"/>
          </p:cNvSpPr>
          <p:nvPr>
            <p:ph type="title"/>
          </p:nvPr>
        </p:nvSpPr>
        <p:spPr>
          <a:xfrm>
            <a:off x="1295280" y="-20520"/>
            <a:ext cx="6781320" cy="431640"/>
          </a:xfrm>
          <a:prstGeom prst="rect">
            <a:avLst/>
          </a:prstGeom>
          <a:noFill/>
          <a:ln w="0">
            <a:noFill/>
          </a:ln>
        </p:spPr>
        <p:txBody>
          <a:bodyPr lIns="0" tIns="0" rIns="0" bIns="0" anchor="t">
            <a:noAutofit/>
          </a:bodyPr>
          <a:lstStyle/>
          <a:p>
            <a:pPr indent="0" algn="ctr">
              <a:lnSpc>
                <a:spcPct val="100000"/>
              </a:lnSpc>
              <a:buNone/>
            </a:pPr>
            <a:r>
              <a:rPr lang="en-GB" sz="3200" b="0" strike="noStrike" spc="-1">
                <a:solidFill>
                  <a:srgbClr val="000000"/>
                </a:solidFill>
                <a:latin typeface="Calibri"/>
              </a:rPr>
              <a:t>Collider Ring</a:t>
            </a:r>
            <a:endParaRPr lang="fr-FR" sz="3200" b="0" strike="noStrike" spc="-1">
              <a:solidFill>
                <a:srgbClr val="000000"/>
              </a:solidFill>
              <a:latin typeface="Arial"/>
            </a:endParaRPr>
          </a:p>
        </p:txBody>
      </p:sp>
      <p:sp>
        <p:nvSpPr>
          <p:cNvPr id="414" name="PlaceHolder 2"/>
          <p:cNvSpPr>
            <a:spLocks noGrp="1"/>
          </p:cNvSpPr>
          <p:nvPr>
            <p:ph type="ftr" idx="18"/>
          </p:nvPr>
        </p:nvSpPr>
        <p:spPr>
          <a:xfrm>
            <a:off x="395640" y="4947840"/>
            <a:ext cx="7416360" cy="245160"/>
          </a:xfrm>
          <a:prstGeom prst="rect">
            <a:avLst/>
          </a:prstGeom>
          <a:noFill/>
          <a:ln w="0">
            <a:noFill/>
          </a:ln>
        </p:spPr>
        <p:txBody>
          <a:bodyPr lIns="0" tIns="0" rIns="0" bIns="0" anchor="t">
            <a:noAutofit/>
          </a:bodyPr>
          <a:lstStyle>
            <a:lvl1pPr indent="0">
              <a:lnSpc>
                <a:spcPct val="100000"/>
              </a:lnSpc>
              <a:buNone/>
              <a:defRPr lang="en-US" sz="1200" b="0" strike="noStrike" spc="-1">
                <a:solidFill>
                  <a:srgbClr val="000000"/>
                </a:solidFill>
                <a:latin typeface="Calibri"/>
              </a:defRPr>
            </a:lvl1pPr>
          </a:lstStyle>
          <a:p>
            <a:pPr indent="0">
              <a:lnSpc>
                <a:spcPct val="100000"/>
              </a:lnSpc>
              <a:buNone/>
            </a:pPr>
            <a:r>
              <a:rPr lang="en-US" sz="1200" b="0" strike="noStrike" spc="-1">
                <a:solidFill>
                  <a:srgbClr val="000000"/>
                </a:solidFill>
                <a:latin typeface="Calibri"/>
              </a:rPr>
              <a:t>D. Schulte, Muon Collider, HKUST, January 2026</a:t>
            </a:r>
            <a:endParaRPr lang="en-GB" sz="1200" b="0" strike="noStrike" spc="-1">
              <a:solidFill>
                <a:srgbClr val="000000"/>
              </a:solidFill>
              <a:latin typeface="Times New Roman"/>
            </a:endParaRPr>
          </a:p>
        </p:txBody>
      </p:sp>
      <p:sp>
        <p:nvSpPr>
          <p:cNvPr id="415" name="TextBox 85"/>
          <p:cNvSpPr/>
          <p:nvPr/>
        </p:nvSpPr>
        <p:spPr>
          <a:xfrm>
            <a:off x="5914800" y="3651840"/>
            <a:ext cx="3049560" cy="1002240"/>
          </a:xfrm>
          <a:prstGeom prst="rect">
            <a:avLst/>
          </a:prstGeom>
          <a:solidFill>
            <a:schemeClr val="accent5">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1" strike="noStrike" spc="-1">
                <a:solidFill>
                  <a:srgbClr val="000000"/>
                </a:solidFill>
                <a:latin typeface="Calibri"/>
              </a:rPr>
              <a:t>Key conclusions</a:t>
            </a:r>
            <a:r>
              <a:rPr lang="en-US" sz="1200" b="0" strike="noStrike" spc="-1">
                <a:solidFill>
                  <a:srgbClr val="000000"/>
                </a:solidFill>
                <a:latin typeface="Calibri"/>
              </a:rPr>
              <a:t>:</a:t>
            </a:r>
            <a:endParaRPr lang="en-GB" sz="1200" b="0" strike="noStrike" spc="-1">
              <a:solidFill>
                <a:srgbClr val="000000"/>
              </a:solidFill>
              <a:latin typeface="Arial"/>
            </a:endParaRPr>
          </a:p>
          <a:p>
            <a:pPr>
              <a:lnSpc>
                <a:spcPct val="100000"/>
              </a:lnSpc>
            </a:pPr>
            <a:r>
              <a:rPr lang="en-US" sz="1200" b="0" strike="noStrike" spc="-1">
                <a:solidFill>
                  <a:srgbClr val="000000"/>
                </a:solidFill>
                <a:latin typeface="Calibri"/>
              </a:rPr>
              <a:t>Further improve energy acceptance, but OK with energy spread predicted in muon cooling</a:t>
            </a:r>
            <a:endParaRPr lang="en-GB" sz="1200" b="0" strike="noStrike" spc="-1">
              <a:solidFill>
                <a:srgbClr val="000000"/>
              </a:solidFill>
              <a:latin typeface="Arial"/>
            </a:endParaRPr>
          </a:p>
          <a:p>
            <a:pPr>
              <a:lnSpc>
                <a:spcPct val="100000"/>
              </a:lnSpc>
            </a:pPr>
            <a:r>
              <a:rPr lang="en-US" sz="1200" b="0" strike="noStrike" spc="-1">
                <a:solidFill>
                  <a:srgbClr val="000000"/>
                </a:solidFill>
                <a:latin typeface="Calibri"/>
              </a:rPr>
              <a:t>Mover system OK for beam in regular arcs</a:t>
            </a:r>
            <a:endParaRPr lang="en-GB" sz="1200" b="0" strike="noStrike" spc="-1">
              <a:solidFill>
                <a:srgbClr val="000000"/>
              </a:solidFill>
              <a:latin typeface="Arial"/>
            </a:endParaRPr>
          </a:p>
          <a:p>
            <a:pPr>
              <a:lnSpc>
                <a:spcPct val="100000"/>
              </a:lnSpc>
            </a:pPr>
            <a:r>
              <a:rPr lang="en-US" sz="1200" b="0" strike="noStrike" spc="-1">
                <a:solidFill>
                  <a:srgbClr val="000000"/>
                </a:solidFill>
                <a:latin typeface="Calibri"/>
              </a:rPr>
              <a:t>Address imperfections next</a:t>
            </a:r>
            <a:endParaRPr lang="en-GB" sz="1200" b="0" strike="noStrike" spc="-1">
              <a:solidFill>
                <a:srgbClr val="000000"/>
              </a:solidFill>
              <a:latin typeface="Arial"/>
            </a:endParaRPr>
          </a:p>
        </p:txBody>
      </p:sp>
      <p:sp>
        <p:nvSpPr>
          <p:cNvPr id="416" name="TextBox 86"/>
          <p:cNvSpPr/>
          <p:nvPr/>
        </p:nvSpPr>
        <p:spPr>
          <a:xfrm>
            <a:off x="135360" y="1312200"/>
            <a:ext cx="2364840" cy="2097360"/>
          </a:xfrm>
          <a:prstGeom prst="rect">
            <a:avLst/>
          </a:prstGeom>
          <a:solidFill>
            <a:schemeClr val="accent3">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1" strike="noStrike" spc="-1">
                <a:solidFill>
                  <a:srgbClr val="000000"/>
                </a:solidFill>
                <a:latin typeface="Calibri"/>
              </a:rPr>
              <a:t>Achieved:</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Magnet shielding design</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Magnet performance model and conceptual designs</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Cryogenics conceptual design</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Lattice reaches target beta-functions but not yet full target energy acceptance</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First studies of mover system impact on beam</a:t>
            </a:r>
            <a:endParaRPr lang="en-GB" sz="1200" b="0" strike="noStrike" spc="-1">
              <a:solidFill>
                <a:srgbClr val="000000"/>
              </a:solidFill>
              <a:latin typeface="Arial"/>
            </a:endParaRPr>
          </a:p>
          <a:p>
            <a:pPr marL="171360" indent="-171360">
              <a:lnSpc>
                <a:spcPct val="100000"/>
              </a:lnSpc>
              <a:buClr>
                <a:srgbClr val="000000"/>
              </a:buClr>
              <a:buFont typeface="Arial"/>
              <a:buChar char="•"/>
            </a:pPr>
            <a:r>
              <a:rPr lang="en-US" sz="1200" b="0" strike="noStrike" spc="-1">
                <a:solidFill>
                  <a:srgbClr val="000000"/>
                </a:solidFill>
                <a:latin typeface="Calibri"/>
              </a:rPr>
              <a:t>Impedance is OK</a:t>
            </a:r>
            <a:endParaRPr lang="en-GB" sz="1200" b="0" strike="noStrike" spc="-1">
              <a:solidFill>
                <a:srgbClr val="000000"/>
              </a:solidFill>
              <a:latin typeface="Arial"/>
            </a:endParaRPr>
          </a:p>
        </p:txBody>
      </p:sp>
      <p:sp>
        <p:nvSpPr>
          <p:cNvPr id="417" name="AutoShape 7"/>
          <p:cNvSpPr/>
          <p:nvPr/>
        </p:nvSpPr>
        <p:spPr>
          <a:xfrm>
            <a:off x="4419720" y="2562120"/>
            <a:ext cx="304560" cy="16164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endParaRPr lang="en-US" sz="1800" b="0" strike="noStrike" spc="-1">
              <a:solidFill>
                <a:srgbClr val="000000"/>
              </a:solidFill>
              <a:latin typeface="Calibri"/>
            </a:endParaRPr>
          </a:p>
        </p:txBody>
      </p:sp>
      <p:sp>
        <p:nvSpPr>
          <p:cNvPr id="418" name="TextBox 87"/>
          <p:cNvSpPr/>
          <p:nvPr/>
        </p:nvSpPr>
        <p:spPr>
          <a:xfrm>
            <a:off x="129240" y="411480"/>
            <a:ext cx="2370960" cy="819720"/>
          </a:xfrm>
          <a:prstGeom prst="rect">
            <a:avLst/>
          </a:prstGeom>
          <a:solidFill>
            <a:schemeClr val="accent1">
              <a:lumMod val="20000"/>
              <a:lumOff val="80000"/>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200" b="1" strike="noStrike" spc="-1">
                <a:solidFill>
                  <a:srgbClr val="000000"/>
                </a:solidFill>
                <a:latin typeface="Calibri"/>
              </a:rPr>
              <a:t>Challenges:</a:t>
            </a:r>
            <a:endParaRPr lang="en-GB" sz="1200" b="0" strike="noStrike" spc="-1">
              <a:solidFill>
                <a:srgbClr val="000000"/>
              </a:solidFill>
              <a:latin typeface="Arial"/>
            </a:endParaRPr>
          </a:p>
          <a:p>
            <a:pPr>
              <a:lnSpc>
                <a:spcPct val="100000"/>
              </a:lnSpc>
            </a:pPr>
            <a:r>
              <a:rPr lang="en-US" sz="1200" b="0" strike="noStrike" spc="-1">
                <a:solidFill>
                  <a:srgbClr val="000000"/>
                </a:solidFill>
                <a:latin typeface="Calibri"/>
              </a:rPr>
              <a:t>500 W/m loss, magnet strength, lattice design with beta 1.5-5 mm, 0.1% beam energy spread</a:t>
            </a:r>
            <a:endParaRPr lang="en-GB" sz="1200" b="0" strike="noStrike" spc="-1">
              <a:solidFill>
                <a:srgbClr val="000000"/>
              </a:solidFill>
              <a:latin typeface="Arial"/>
            </a:endParaRPr>
          </a:p>
        </p:txBody>
      </p:sp>
      <p:pic>
        <p:nvPicPr>
          <p:cNvPr id="419" name="Figure_46.png 2" descr="Figure_46.png"/>
          <p:cNvPicPr/>
          <p:nvPr/>
        </p:nvPicPr>
        <p:blipFill>
          <a:blip r:embed="rId2"/>
          <a:stretch/>
        </p:blipFill>
        <p:spPr>
          <a:xfrm>
            <a:off x="2707200" y="539280"/>
            <a:ext cx="2800440" cy="1600200"/>
          </a:xfrm>
          <a:prstGeom prst="rect">
            <a:avLst/>
          </a:prstGeom>
          <a:ln w="12700">
            <a:noFill/>
          </a:ln>
        </p:spPr>
      </p:pic>
      <p:pic>
        <p:nvPicPr>
          <p:cNvPr id="420" name="Picture 73" descr="A graph of a magnet&#10;&#10;Description automatically generated with medium confidence"/>
          <p:cNvPicPr/>
          <p:nvPr/>
        </p:nvPicPr>
        <p:blipFill>
          <a:blip r:embed="rId3"/>
          <a:stretch/>
        </p:blipFill>
        <p:spPr>
          <a:xfrm>
            <a:off x="5598360" y="778680"/>
            <a:ext cx="2645640" cy="1144440"/>
          </a:xfrm>
          <a:prstGeom prst="rect">
            <a:avLst/>
          </a:prstGeom>
          <a:ln w="0">
            <a:noFill/>
          </a:ln>
        </p:spPr>
      </p:pic>
      <p:pic>
        <p:nvPicPr>
          <p:cNvPr id="421" name="Picture 75" descr="A graph of a heat mass&#10;&#10;Description automatically generated with medium confidence"/>
          <p:cNvPicPr/>
          <p:nvPr/>
        </p:nvPicPr>
        <p:blipFill>
          <a:blip r:embed="rId4"/>
          <a:stretch/>
        </p:blipFill>
        <p:spPr>
          <a:xfrm>
            <a:off x="2781000" y="2199600"/>
            <a:ext cx="2645640" cy="1092240"/>
          </a:xfrm>
          <a:prstGeom prst="rect">
            <a:avLst/>
          </a:prstGeom>
          <a:ln w="0">
            <a:noFill/>
          </a:ln>
        </p:spPr>
      </p:pic>
      <p:pic>
        <p:nvPicPr>
          <p:cNvPr id="422" name="Picture 76" descr="A graph of different colored lines&#10;&#10;Description automatically generated"/>
          <p:cNvPicPr/>
          <p:nvPr/>
        </p:nvPicPr>
        <p:blipFill>
          <a:blip r:embed="rId5"/>
          <a:stretch/>
        </p:blipFill>
        <p:spPr>
          <a:xfrm>
            <a:off x="5498640" y="1911960"/>
            <a:ext cx="1850040" cy="1624320"/>
          </a:xfrm>
          <a:prstGeom prst="rect">
            <a:avLst/>
          </a:prstGeom>
          <a:ln w="0">
            <a:noFill/>
          </a:ln>
        </p:spPr>
      </p:pic>
      <p:pic>
        <p:nvPicPr>
          <p:cNvPr id="423" name="Picture 77" descr="A diagram of a graph&#10;&#10;AI-generated content may be incorrect."/>
          <p:cNvPicPr/>
          <p:nvPr/>
        </p:nvPicPr>
        <p:blipFill>
          <a:blip r:embed="rId6"/>
          <a:stretch/>
        </p:blipFill>
        <p:spPr>
          <a:xfrm>
            <a:off x="7227000" y="2013480"/>
            <a:ext cx="1781280" cy="1350000"/>
          </a:xfrm>
          <a:prstGeom prst="rect">
            <a:avLst/>
          </a:prstGeom>
          <a:ln w="0">
            <a:noFill/>
          </a:ln>
        </p:spPr>
      </p:pic>
      <p:pic>
        <p:nvPicPr>
          <p:cNvPr id="424" name="Picture 78" descr="A close-up of a machine&#10;&#10;AI-generated content may be incorrect."/>
          <p:cNvPicPr/>
          <p:nvPr/>
        </p:nvPicPr>
        <p:blipFill>
          <a:blip r:embed="rId7"/>
          <a:stretch/>
        </p:blipFill>
        <p:spPr>
          <a:xfrm>
            <a:off x="26280" y="4469760"/>
            <a:ext cx="2577240" cy="549720"/>
          </a:xfrm>
          <a:prstGeom prst="rect">
            <a:avLst/>
          </a:prstGeom>
          <a:ln w="0">
            <a:noFill/>
          </a:ln>
        </p:spPr>
      </p:pic>
      <p:pic>
        <p:nvPicPr>
          <p:cNvPr id="425" name="Picture 79"/>
          <p:cNvPicPr/>
          <p:nvPr/>
        </p:nvPicPr>
        <p:blipFill>
          <a:blip r:embed="rId8"/>
          <a:srcRect b="29554"/>
          <a:stretch/>
        </p:blipFill>
        <p:spPr>
          <a:xfrm>
            <a:off x="156960" y="3893760"/>
            <a:ext cx="1047600" cy="549720"/>
          </a:xfrm>
          <a:prstGeom prst="rect">
            <a:avLst/>
          </a:prstGeom>
          <a:ln w="0">
            <a:noFill/>
          </a:ln>
        </p:spPr>
      </p:pic>
      <p:sp>
        <p:nvSpPr>
          <p:cNvPr id="426" name="TextBox 88"/>
          <p:cNvSpPr/>
          <p:nvPr/>
        </p:nvSpPr>
        <p:spPr>
          <a:xfrm>
            <a:off x="2665440" y="2943000"/>
            <a:ext cx="2759760" cy="27216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en-US" sz="1200" b="0" strike="noStrike" spc="-1">
                <a:solidFill>
                  <a:srgbClr val="000000"/>
                </a:solidFill>
                <a:latin typeface="Calibri"/>
              </a:rPr>
              <a:t>Cryogenic loads at different temperatures</a:t>
            </a:r>
            <a:endParaRPr lang="en-GB" sz="1200" b="0" strike="noStrike" spc="-1">
              <a:solidFill>
                <a:srgbClr val="000000"/>
              </a:solidFill>
              <a:latin typeface="Arial"/>
            </a:endParaRPr>
          </a:p>
        </p:txBody>
      </p:sp>
      <p:sp>
        <p:nvSpPr>
          <p:cNvPr id="427" name="TextBox 89"/>
          <p:cNvSpPr/>
          <p:nvPr/>
        </p:nvSpPr>
        <p:spPr>
          <a:xfrm>
            <a:off x="6273720" y="494640"/>
            <a:ext cx="1509840" cy="27216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en-US" sz="1200" b="0" strike="noStrike" spc="-1">
                <a:solidFill>
                  <a:srgbClr val="000000"/>
                </a:solidFill>
                <a:latin typeface="Calibri"/>
              </a:rPr>
              <a:t>Shielding (30-40 mm)</a:t>
            </a:r>
            <a:endParaRPr lang="en-GB" sz="1200" b="0" strike="noStrike" spc="-1">
              <a:solidFill>
                <a:srgbClr val="000000"/>
              </a:solidFill>
              <a:latin typeface="Arial"/>
            </a:endParaRPr>
          </a:p>
        </p:txBody>
      </p:sp>
      <p:pic>
        <p:nvPicPr>
          <p:cNvPr id="428" name="Picture 80" descr="A diagram of a stress-free graph&#10;&#10;Description automatically generated with medium confidence"/>
          <p:cNvPicPr/>
          <p:nvPr/>
        </p:nvPicPr>
        <p:blipFill>
          <a:blip r:embed="rId9"/>
          <a:stretch/>
        </p:blipFill>
        <p:spPr>
          <a:xfrm>
            <a:off x="2937600" y="3479040"/>
            <a:ext cx="2805120" cy="1485720"/>
          </a:xfrm>
          <a:prstGeom prst="rect">
            <a:avLst/>
          </a:prstGeom>
          <a:ln w="0">
            <a:noFill/>
          </a:ln>
        </p:spPr>
      </p:pic>
      <p:sp>
        <p:nvSpPr>
          <p:cNvPr id="429" name="TextBox 90"/>
          <p:cNvSpPr/>
          <p:nvPr/>
        </p:nvSpPr>
        <p:spPr>
          <a:xfrm>
            <a:off x="2907720" y="4688280"/>
            <a:ext cx="1173240" cy="27216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en-US" sz="1200" b="0" strike="noStrike" spc="-1">
                <a:solidFill>
                  <a:srgbClr val="000000"/>
                </a:solidFill>
                <a:latin typeface="Calibri"/>
              </a:rPr>
              <a:t>Magnet Designs</a:t>
            </a:r>
            <a:endParaRPr lang="en-GB" sz="1200" b="0" strike="noStrike" spc="-1">
              <a:solidFill>
                <a:srgbClr val="000000"/>
              </a:solidFill>
              <a:latin typeface="Arial"/>
            </a:endParaRPr>
          </a:p>
        </p:txBody>
      </p:sp>
      <p:pic>
        <p:nvPicPr>
          <p:cNvPr id="430" name="Picture 81"/>
          <p:cNvPicPr/>
          <p:nvPr/>
        </p:nvPicPr>
        <p:blipFill>
          <a:blip r:embed="rId10"/>
          <a:stretch/>
        </p:blipFill>
        <p:spPr>
          <a:xfrm>
            <a:off x="1488960" y="3477960"/>
            <a:ext cx="1276920" cy="893520"/>
          </a:xfrm>
          <a:prstGeom prst="rect">
            <a:avLst/>
          </a:prstGeom>
          <a:ln w="0">
            <a:noFill/>
          </a:ln>
        </p:spPr>
      </p:pic>
      <p:sp>
        <p:nvSpPr>
          <p:cNvPr id="4" name="PlaceHolder 3"/>
          <p:cNvSpPr>
            <a:spLocks noGrp="1"/>
          </p:cNvSpPr>
          <p:nvPr>
            <p:ph type="sldNum" idx="4"/>
          </p:nvPr>
        </p:nvSpPr>
        <p:spPr/>
        <p:txBody>
          <a:bodyPr/>
          <a:lstStyle/>
          <a:p>
            <a:fld id="{C47004D5-80D6-4898-BB65-29F0736D664F}" type="slidenum">
              <a:rPr/>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573D7-606C-A9D6-9ADD-D3F40C7E744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91EF7F8-6B69-8164-2488-A72D3A419136}"/>
              </a:ext>
            </a:extLst>
          </p:cNvPr>
          <p:cNvSpPr>
            <a:spLocks noGrp="1"/>
          </p:cNvSpPr>
          <p:nvPr>
            <p:ph type="title"/>
          </p:nvPr>
        </p:nvSpPr>
        <p:spPr>
          <a:xfrm>
            <a:off x="1295400" y="-20538"/>
            <a:ext cx="6781800" cy="432048"/>
          </a:xfrm>
        </p:spPr>
        <p:txBody>
          <a:bodyPr/>
          <a:lstStyle/>
          <a:p>
            <a:pPr algn="ctr"/>
            <a:r>
              <a:rPr lang="en-US" b="0" spc="-1" dirty="0">
                <a:solidFill>
                  <a:srgbClr val="000000"/>
                </a:solidFill>
              </a:rPr>
              <a:t>Placement</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A7DBF71A-FB2C-8422-5CAC-1EE276B406E9}"/>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sp>
        <p:nvSpPr>
          <p:cNvPr id="35" name="AutoShape 2">
            <a:extLst>
              <a:ext uri="{FF2B5EF4-FFF2-40B4-BE49-F238E27FC236}">
                <a16:creationId xmlns:a16="http://schemas.microsoft.com/office/drawing/2014/main" id="{B9158F6C-5D65-DE2B-52B3-BAE452D444F4}"/>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3B11BF16-44F7-171C-6BF8-659F1F912676}"/>
              </a:ext>
            </a:extLst>
          </p:cNvPr>
          <p:cNvSpPr txBox="1"/>
          <p:nvPr/>
        </p:nvSpPr>
        <p:spPr>
          <a:xfrm>
            <a:off x="129291" y="525909"/>
            <a:ext cx="2225687"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Obtain negligible neutrino flux</a:t>
            </a:r>
          </a:p>
          <a:p>
            <a:r>
              <a:rPr lang="en-US" sz="1200" dirty="0">
                <a:latin typeface="Calibri" panose="020F0502020204030204" pitchFamily="34" charset="0"/>
                <a:cs typeface="Calibri" panose="020F0502020204030204" pitchFamily="34" charset="0"/>
              </a:rPr>
              <a:t>Similar impact as LHC</a:t>
            </a:r>
          </a:p>
        </p:txBody>
      </p:sp>
      <p:sp>
        <p:nvSpPr>
          <p:cNvPr id="16" name="TextBox 15">
            <a:extLst>
              <a:ext uri="{FF2B5EF4-FFF2-40B4-BE49-F238E27FC236}">
                <a16:creationId xmlns:a16="http://schemas.microsoft.com/office/drawing/2014/main" id="{F197AD83-14DD-AC1A-EDD3-669FF75ABD4E}"/>
              </a:ext>
            </a:extLst>
          </p:cNvPr>
          <p:cNvSpPr txBox="1"/>
          <p:nvPr/>
        </p:nvSpPr>
        <p:spPr>
          <a:xfrm>
            <a:off x="121629" y="1164689"/>
            <a:ext cx="2232092" cy="830997"/>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Detailed modelling</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First good orientation found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Mover system concept</a:t>
            </a:r>
          </a:p>
        </p:txBody>
      </p:sp>
      <p:pic>
        <p:nvPicPr>
          <p:cNvPr id="18" name="Picture 17" descr="A screen shot of a graph&#10;&#10;Description automatically generated">
            <a:extLst>
              <a:ext uri="{FF2B5EF4-FFF2-40B4-BE49-F238E27FC236}">
                <a16:creationId xmlns:a16="http://schemas.microsoft.com/office/drawing/2014/main" id="{60151592-EE80-9607-6381-54F8E430FDE2}"/>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491880" y="2533433"/>
            <a:ext cx="2247905" cy="1417338"/>
          </a:xfrm>
          <a:prstGeom prst="rect">
            <a:avLst/>
          </a:prstGeom>
        </p:spPr>
      </p:pic>
      <p:pic>
        <p:nvPicPr>
          <p:cNvPr id="20" name="Picture 19" descr="A close-up of a white surface&#10;&#10;Description automatically generated">
            <a:extLst>
              <a:ext uri="{FF2B5EF4-FFF2-40B4-BE49-F238E27FC236}">
                <a16:creationId xmlns:a16="http://schemas.microsoft.com/office/drawing/2014/main" id="{780F8974-05E3-710E-2574-6C51BAD871E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496" y="1987844"/>
            <a:ext cx="3522413" cy="1375994"/>
          </a:xfrm>
          <a:prstGeom prst="rect">
            <a:avLst/>
          </a:prstGeom>
        </p:spPr>
      </p:pic>
      <p:pic>
        <p:nvPicPr>
          <p:cNvPr id="21" name="Picture 20" descr="p1.pdf">
            <a:extLst>
              <a:ext uri="{FF2B5EF4-FFF2-40B4-BE49-F238E27FC236}">
                <a16:creationId xmlns:a16="http://schemas.microsoft.com/office/drawing/2014/main" id="{16B217CB-75BF-7BF5-A8E6-870F8379ED6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183302" y="1696887"/>
            <a:ext cx="3853194" cy="874863"/>
          </a:xfrm>
          <a:prstGeom prst="rect">
            <a:avLst/>
          </a:prstGeom>
        </p:spPr>
      </p:pic>
      <p:pic>
        <p:nvPicPr>
          <p:cNvPr id="24" name="Picture 23">
            <a:extLst>
              <a:ext uri="{FF2B5EF4-FFF2-40B4-BE49-F238E27FC236}">
                <a16:creationId xmlns:a16="http://schemas.microsoft.com/office/drawing/2014/main" id="{7BA1E630-D8B3-B790-7392-BC77C7E2136E}"/>
              </a:ext>
            </a:extLst>
          </p:cNvPr>
          <p:cNvPicPr>
            <a:picLocks noChangeAspect="1"/>
          </p:cNvPicPr>
          <p:nvPr/>
        </p:nvPicPr>
        <p:blipFill>
          <a:blip r:embed="rId6"/>
          <a:stretch>
            <a:fillRect/>
          </a:stretch>
        </p:blipFill>
        <p:spPr>
          <a:xfrm>
            <a:off x="6140333" y="2534370"/>
            <a:ext cx="1936867" cy="1443155"/>
          </a:xfrm>
          <a:prstGeom prst="rect">
            <a:avLst/>
          </a:prstGeom>
        </p:spPr>
      </p:pic>
      <p:pic>
        <p:nvPicPr>
          <p:cNvPr id="6" name="Picture 5" descr="a-Feynman-diagram-for-the-decay-of-a-positive-muon-b-Helicity-diagram-of-positive.png">
            <a:extLst>
              <a:ext uri="{FF2B5EF4-FFF2-40B4-BE49-F238E27FC236}">
                <a16:creationId xmlns:a16="http://schemas.microsoft.com/office/drawing/2014/main" id="{22415990-3826-9DA2-95B2-03C19242CCA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91881" y="1034685"/>
            <a:ext cx="1094432" cy="1003159"/>
          </a:xfrm>
          <a:prstGeom prst="rect">
            <a:avLst/>
          </a:prstGeom>
        </p:spPr>
      </p:pic>
      <p:sp>
        <p:nvSpPr>
          <p:cNvPr id="8" name="TextBox 7">
            <a:extLst>
              <a:ext uri="{FF2B5EF4-FFF2-40B4-BE49-F238E27FC236}">
                <a16:creationId xmlns:a16="http://schemas.microsoft.com/office/drawing/2014/main" id="{D83DC1D7-E794-0BAD-2065-581FA75E10CC}"/>
              </a:ext>
            </a:extLst>
          </p:cNvPr>
          <p:cNvSpPr txBox="1"/>
          <p:nvPr/>
        </p:nvSpPr>
        <p:spPr>
          <a:xfrm>
            <a:off x="3923508" y="3867894"/>
            <a:ext cx="2016644" cy="276999"/>
          </a:xfrm>
          <a:prstGeom prst="rect">
            <a:avLst/>
          </a:prstGeom>
          <a:no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FLUKA and RP studies</a:t>
            </a:r>
          </a:p>
        </p:txBody>
      </p:sp>
      <p:sp>
        <p:nvSpPr>
          <p:cNvPr id="9" name="TextBox 8">
            <a:extLst>
              <a:ext uri="{FF2B5EF4-FFF2-40B4-BE49-F238E27FC236}">
                <a16:creationId xmlns:a16="http://schemas.microsoft.com/office/drawing/2014/main" id="{9CB581FE-387A-7B8E-374D-E5243FEDA244}"/>
              </a:ext>
            </a:extLst>
          </p:cNvPr>
          <p:cNvSpPr txBox="1"/>
          <p:nvPr/>
        </p:nvSpPr>
        <p:spPr>
          <a:xfrm>
            <a:off x="6101577" y="3651870"/>
            <a:ext cx="2016644"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Mover system design</a:t>
            </a:r>
          </a:p>
        </p:txBody>
      </p:sp>
      <p:sp>
        <p:nvSpPr>
          <p:cNvPr id="10" name="TextBox 9">
            <a:extLst>
              <a:ext uri="{FF2B5EF4-FFF2-40B4-BE49-F238E27FC236}">
                <a16:creationId xmlns:a16="http://schemas.microsoft.com/office/drawing/2014/main" id="{97B43F96-4FBC-8056-531D-0A5AD1823591}"/>
              </a:ext>
            </a:extLst>
          </p:cNvPr>
          <p:cNvSpPr txBox="1"/>
          <p:nvPr/>
        </p:nvSpPr>
        <p:spPr>
          <a:xfrm>
            <a:off x="5501375" y="1430655"/>
            <a:ext cx="1662913"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Arc mitigation concept</a:t>
            </a:r>
          </a:p>
        </p:txBody>
      </p:sp>
      <p:sp>
        <p:nvSpPr>
          <p:cNvPr id="11" name="TextBox 10">
            <a:extLst>
              <a:ext uri="{FF2B5EF4-FFF2-40B4-BE49-F238E27FC236}">
                <a16:creationId xmlns:a16="http://schemas.microsoft.com/office/drawing/2014/main" id="{C652C93A-5683-0FB1-1511-A6563E2840C0}"/>
              </a:ext>
            </a:extLst>
          </p:cNvPr>
          <p:cNvSpPr txBox="1"/>
          <p:nvPr/>
        </p:nvSpPr>
        <p:spPr>
          <a:xfrm>
            <a:off x="129291" y="4587974"/>
            <a:ext cx="3074557"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Site study at CERN for experimental insertion</a:t>
            </a:r>
          </a:p>
        </p:txBody>
      </p:sp>
      <p:sp>
        <p:nvSpPr>
          <p:cNvPr id="13" name="TextBox 12">
            <a:extLst>
              <a:ext uri="{FF2B5EF4-FFF2-40B4-BE49-F238E27FC236}">
                <a16:creationId xmlns:a16="http://schemas.microsoft.com/office/drawing/2014/main" id="{D05C2D2C-1C58-6735-EC62-1323176BB0D6}"/>
              </a:ext>
            </a:extLst>
          </p:cNvPr>
          <p:cNvSpPr txBox="1"/>
          <p:nvPr/>
        </p:nvSpPr>
        <p:spPr>
          <a:xfrm>
            <a:off x="5796136" y="4004359"/>
            <a:ext cx="3330495" cy="1015663"/>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Close to a solution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Arcs impact similar to current CERN impact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Hottest spot inside fence is like sitting in a plane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More work to be done</a:t>
            </a:r>
          </a:p>
        </p:txBody>
      </p:sp>
      <p:pic>
        <p:nvPicPr>
          <p:cNvPr id="5" name="Picture 4" descr="A map with a diagram of a city&#10;&#10;AI-generated content may be incorrect.">
            <a:extLst>
              <a:ext uri="{FF2B5EF4-FFF2-40B4-BE49-F238E27FC236}">
                <a16:creationId xmlns:a16="http://schemas.microsoft.com/office/drawing/2014/main" id="{95C3F2B7-2E01-3646-77E6-64A2CAF842C6}"/>
              </a:ext>
            </a:extLst>
          </p:cNvPr>
          <p:cNvPicPr>
            <a:picLocks noChangeAspect="1"/>
          </p:cNvPicPr>
          <p:nvPr/>
        </p:nvPicPr>
        <p:blipFill>
          <a:blip r:embed="rId8"/>
          <a:stretch>
            <a:fillRect/>
          </a:stretch>
        </p:blipFill>
        <p:spPr>
          <a:xfrm>
            <a:off x="7173245" y="565918"/>
            <a:ext cx="999155" cy="997720"/>
          </a:xfrm>
          <a:prstGeom prst="rect">
            <a:avLst/>
          </a:prstGeom>
        </p:spPr>
      </p:pic>
      <p:sp>
        <p:nvSpPr>
          <p:cNvPr id="15" name="TextBox 14">
            <a:extLst>
              <a:ext uri="{FF2B5EF4-FFF2-40B4-BE49-F238E27FC236}">
                <a16:creationId xmlns:a16="http://schemas.microsoft.com/office/drawing/2014/main" id="{86FD3F11-0EC4-FF18-EA3A-85CCE849963C}"/>
              </a:ext>
            </a:extLst>
          </p:cNvPr>
          <p:cNvSpPr txBox="1"/>
          <p:nvPr/>
        </p:nvSpPr>
        <p:spPr>
          <a:xfrm>
            <a:off x="105034" y="3014831"/>
            <a:ext cx="3386846" cy="276999"/>
          </a:xfrm>
          <a:prstGeom prst="rect">
            <a:avLst/>
          </a:prstGeom>
          <a:solidFill>
            <a:schemeClr val="bg1"/>
          </a:solidFill>
        </p:spPr>
        <p:txBody>
          <a:bodyPr wrap="square">
            <a:spAutoFit/>
          </a:bodyPr>
          <a:lstStyle/>
          <a:p>
            <a:r>
              <a:rPr lang="en-US" sz="1200" dirty="0">
                <a:latin typeface="Calibri" panose="020F0502020204030204" pitchFamily="34" charset="0"/>
                <a:cs typeface="Calibri" panose="020F0502020204030204" pitchFamily="34" charset="0"/>
              </a:rPr>
              <a:t>                                                    </a:t>
            </a:r>
          </a:p>
        </p:txBody>
      </p:sp>
      <p:pic>
        <p:nvPicPr>
          <p:cNvPr id="19" name="Picture 18">
            <a:extLst>
              <a:ext uri="{FF2B5EF4-FFF2-40B4-BE49-F238E27FC236}">
                <a16:creationId xmlns:a16="http://schemas.microsoft.com/office/drawing/2014/main" id="{5A8E9846-78EE-28CD-5158-78ABD78D36DA}"/>
              </a:ext>
            </a:extLst>
          </p:cNvPr>
          <p:cNvPicPr>
            <a:picLocks noChangeAspect="1"/>
          </p:cNvPicPr>
          <p:nvPr/>
        </p:nvPicPr>
        <p:blipFill rotWithShape="1">
          <a:blip r:embed="rId9"/>
          <a:srcRect l="2968" t="29000" r="72303" b="13600"/>
          <a:stretch/>
        </p:blipFill>
        <p:spPr>
          <a:xfrm rot="-2700000">
            <a:off x="2711715" y="3245077"/>
            <a:ext cx="858107" cy="1407507"/>
          </a:xfrm>
          <a:prstGeom prst="rect">
            <a:avLst/>
          </a:prstGeom>
        </p:spPr>
      </p:pic>
      <p:pic>
        <p:nvPicPr>
          <p:cNvPr id="25" name="Picture 24" descr="A map with a red circle&#10;&#10;Description automatically generated">
            <a:extLst>
              <a:ext uri="{FF2B5EF4-FFF2-40B4-BE49-F238E27FC236}">
                <a16:creationId xmlns:a16="http://schemas.microsoft.com/office/drawing/2014/main" id="{7461E565-20CA-6919-F40F-0B6C90430621}"/>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126252" y="3147814"/>
            <a:ext cx="2566319" cy="1434507"/>
          </a:xfrm>
          <a:prstGeom prst="rect">
            <a:avLst/>
          </a:prstGeom>
        </p:spPr>
      </p:pic>
      <p:sp>
        <p:nvSpPr>
          <p:cNvPr id="26" name="TextBox 25">
            <a:extLst>
              <a:ext uri="{FF2B5EF4-FFF2-40B4-BE49-F238E27FC236}">
                <a16:creationId xmlns:a16="http://schemas.microsoft.com/office/drawing/2014/main" id="{B3A3A34E-A798-7967-8968-D38EF49BE321}"/>
              </a:ext>
            </a:extLst>
          </p:cNvPr>
          <p:cNvSpPr txBox="1"/>
          <p:nvPr/>
        </p:nvSpPr>
        <p:spPr>
          <a:xfrm>
            <a:off x="8216629" y="1059582"/>
            <a:ext cx="819867" cy="461665"/>
          </a:xfrm>
          <a:prstGeom prst="rect">
            <a:avLst/>
          </a:prstGeom>
          <a:solidFill>
            <a:schemeClr val="bg1"/>
          </a:solidFill>
        </p:spPr>
        <p:txBody>
          <a:bodyPr wrap="square">
            <a:spAutoFit/>
          </a:bodyPr>
          <a:lstStyle/>
          <a:p>
            <a:r>
              <a:rPr lang="en-US" sz="1200" dirty="0">
                <a:latin typeface="Calibri" panose="020F0502020204030204" pitchFamily="34" charset="0"/>
                <a:cs typeface="Calibri" panose="020F0502020204030204" pitchFamily="34" charset="0"/>
              </a:rPr>
              <a:t>Fermilab site study</a:t>
            </a:r>
          </a:p>
        </p:txBody>
      </p:sp>
      <p:pic>
        <p:nvPicPr>
          <p:cNvPr id="4" name="Picture 3">
            <a:extLst>
              <a:ext uri="{FF2B5EF4-FFF2-40B4-BE49-F238E27FC236}">
                <a16:creationId xmlns:a16="http://schemas.microsoft.com/office/drawing/2014/main" id="{B4E883C9-2D79-40F8-B626-5E635226D8FF}"/>
              </a:ext>
            </a:extLst>
          </p:cNvPr>
          <p:cNvPicPr>
            <a:picLocks noChangeAspect="1"/>
          </p:cNvPicPr>
          <p:nvPr/>
        </p:nvPicPr>
        <p:blipFill rotWithShape="1">
          <a:blip r:embed="rId11"/>
          <a:srcRect t="25205" b="16189"/>
          <a:stretch/>
        </p:blipFill>
        <p:spPr>
          <a:xfrm>
            <a:off x="2354220" y="443866"/>
            <a:ext cx="4738060" cy="1047299"/>
          </a:xfrm>
          <a:prstGeom prst="rect">
            <a:avLst/>
          </a:prstGeom>
        </p:spPr>
      </p:pic>
      <p:sp>
        <p:nvSpPr>
          <p:cNvPr id="27" name="TextBox 26">
            <a:extLst>
              <a:ext uri="{FF2B5EF4-FFF2-40B4-BE49-F238E27FC236}">
                <a16:creationId xmlns:a16="http://schemas.microsoft.com/office/drawing/2014/main" id="{061836EF-00B3-2DC1-1441-74A5A618B361}"/>
              </a:ext>
            </a:extLst>
          </p:cNvPr>
          <p:cNvSpPr txBox="1"/>
          <p:nvPr/>
        </p:nvSpPr>
        <p:spPr>
          <a:xfrm>
            <a:off x="8172400" y="1480863"/>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1</a:t>
            </a:r>
            <a:endParaRPr lang="en-CH" sz="1400" dirty="0">
              <a:latin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4EFD1339-AED2-5163-5138-22DCA46DFCB7}"/>
              </a:ext>
            </a:extLst>
          </p:cNvPr>
          <p:cNvSpPr txBox="1"/>
          <p:nvPr/>
        </p:nvSpPr>
        <p:spPr>
          <a:xfrm>
            <a:off x="8225946" y="2056927"/>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2</a:t>
            </a:r>
            <a:endParaRPr lang="en-CH" sz="1400" dirty="0">
              <a:latin typeface="Calibri" panose="020F0502020204030204" pitchFamily="34" charset="0"/>
              <a:cs typeface="Calibri" panose="020F0502020204030204" pitchFamily="34" charset="0"/>
            </a:endParaRPr>
          </a:p>
        </p:txBody>
      </p:sp>
      <p:pic>
        <p:nvPicPr>
          <p:cNvPr id="14" name="Picture 13" descr="Graphical user interface, diagram, application&#10;&#10;Description automatically generated">
            <a:extLst>
              <a:ext uri="{FF2B5EF4-FFF2-40B4-BE49-F238E27FC236}">
                <a16:creationId xmlns:a16="http://schemas.microsoft.com/office/drawing/2014/main" id="{EA4689F2-BFF9-D7AE-8D09-E99E480DADDE}"/>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3347864" y="4155926"/>
            <a:ext cx="2351600" cy="794998"/>
          </a:xfrm>
          <a:prstGeom prst="rect">
            <a:avLst/>
          </a:prstGeom>
        </p:spPr>
      </p:pic>
      <p:sp>
        <p:nvSpPr>
          <p:cNvPr id="2" name="Slide Number Placeholder 1">
            <a:extLst>
              <a:ext uri="{FF2B5EF4-FFF2-40B4-BE49-F238E27FC236}">
                <a16:creationId xmlns:a16="http://schemas.microsoft.com/office/drawing/2014/main" id="{D2DC2DB2-921D-6806-C7FD-A354D5C080C8}"/>
              </a:ext>
            </a:extLst>
          </p:cNvPr>
          <p:cNvSpPr>
            <a:spLocks noGrp="1"/>
          </p:cNvSpPr>
          <p:nvPr>
            <p:ph type="sldNum" sz="quarter" idx="4"/>
          </p:nvPr>
        </p:nvSpPr>
        <p:spPr/>
        <p:txBody>
          <a:bodyPr/>
          <a:lstStyle/>
          <a:p>
            <a:fld id="{974172A1-1CBF-0B40-9234-7D4D80EC19EA}" type="slidenum">
              <a:rPr lang="en-GB" smtClean="0"/>
              <a:pPr/>
              <a:t>24</a:t>
            </a:fld>
            <a:endParaRPr lang="en-GB" dirty="0"/>
          </a:p>
        </p:txBody>
      </p:sp>
      <p:sp>
        <p:nvSpPr>
          <p:cNvPr id="7" name="TextBox 6">
            <a:extLst>
              <a:ext uri="{FF2B5EF4-FFF2-40B4-BE49-F238E27FC236}">
                <a16:creationId xmlns:a16="http://schemas.microsoft.com/office/drawing/2014/main" id="{5AC114CF-02EA-9E3E-6606-24B28B4D0373}"/>
              </a:ext>
            </a:extLst>
          </p:cNvPr>
          <p:cNvSpPr txBox="1"/>
          <p:nvPr/>
        </p:nvSpPr>
        <p:spPr>
          <a:xfrm>
            <a:off x="2363481" y="1851670"/>
            <a:ext cx="1127143" cy="307777"/>
          </a:xfrm>
          <a:prstGeom prst="rect">
            <a:avLst/>
          </a:prstGeom>
          <a:solidFill>
            <a:schemeClr val="bg2"/>
          </a:solidFill>
          <a:ln>
            <a:solidFill>
              <a:schemeClr val="tx2">
                <a:lumMod val="20000"/>
                <a:lumOff val="80000"/>
              </a:schemeClr>
            </a:solidFill>
          </a:ln>
        </p:spPr>
        <p:txBody>
          <a:bodyPr wrap="square" rtlCol="0">
            <a:spAutoFit/>
          </a:bodyPr>
          <a:lstStyle/>
          <a:p>
            <a:r>
              <a:rPr lang="en-US" sz="1400" dirty="0"/>
              <a:t>Experiment?</a:t>
            </a:r>
          </a:p>
        </p:txBody>
      </p:sp>
      <p:cxnSp>
        <p:nvCxnSpPr>
          <p:cNvPr id="22" name="Straight Arrow Connector 21">
            <a:extLst>
              <a:ext uri="{FF2B5EF4-FFF2-40B4-BE49-F238E27FC236}">
                <a16:creationId xmlns:a16="http://schemas.microsoft.com/office/drawing/2014/main" id="{8CF327C5-DEA6-99CE-E19C-68CA707B7D1D}"/>
              </a:ext>
            </a:extLst>
          </p:cNvPr>
          <p:cNvCxnSpPr>
            <a:cxnSpLocks/>
          </p:cNvCxnSpPr>
          <p:nvPr/>
        </p:nvCxnSpPr>
        <p:spPr>
          <a:xfrm flipH="1">
            <a:off x="603554" y="2054734"/>
            <a:ext cx="1831132" cy="65026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5520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EB550-2C99-6D4F-09D5-34B27F370D3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A1E165D-8D25-326B-2ECA-AB7FD04A49F1}"/>
              </a:ext>
            </a:extLst>
          </p:cNvPr>
          <p:cNvSpPr>
            <a:spLocks noGrp="1"/>
          </p:cNvSpPr>
          <p:nvPr>
            <p:ph type="ftr" sz="quarter" idx="3"/>
          </p:nvPr>
        </p:nvSpPr>
        <p:spPr/>
        <p:txBody>
          <a:bodyPr/>
          <a:lstStyle/>
          <a:p>
            <a:pPr algn="l"/>
            <a:r>
              <a:rPr lang="en-US"/>
              <a:t>D. Schulte, Muon Collider, HKUST, January 2026</a:t>
            </a:r>
            <a:endParaRPr lang="en-GB" dirty="0"/>
          </a:p>
        </p:txBody>
      </p:sp>
      <p:sp>
        <p:nvSpPr>
          <p:cNvPr id="5" name="Title 4">
            <a:extLst>
              <a:ext uri="{FF2B5EF4-FFF2-40B4-BE49-F238E27FC236}">
                <a16:creationId xmlns:a16="http://schemas.microsoft.com/office/drawing/2014/main" id="{F182EA00-4AD2-B438-5237-923B667CDF7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Site Specific Designs</a:t>
            </a:r>
            <a:endParaRPr lang="en-US" sz="3200" dirty="0">
              <a:latin typeface="Calibri"/>
              <a:cs typeface="Calibri"/>
            </a:endParaRPr>
          </a:p>
        </p:txBody>
      </p:sp>
      <p:sp>
        <p:nvSpPr>
          <p:cNvPr id="6" name="Slide Number Placeholder 5">
            <a:extLst>
              <a:ext uri="{FF2B5EF4-FFF2-40B4-BE49-F238E27FC236}">
                <a16:creationId xmlns:a16="http://schemas.microsoft.com/office/drawing/2014/main" id="{AFE1201E-17D4-DDC3-EA2C-926E9038B576}"/>
              </a:ext>
            </a:extLst>
          </p:cNvPr>
          <p:cNvSpPr>
            <a:spLocks noGrp="1"/>
          </p:cNvSpPr>
          <p:nvPr>
            <p:ph type="sldNum" sz="quarter" idx="4"/>
          </p:nvPr>
        </p:nvSpPr>
        <p:spPr/>
        <p:txBody>
          <a:bodyPr/>
          <a:lstStyle/>
          <a:p>
            <a:fld id="{974172A1-1CBF-0B40-9234-7D4D80EC19EA}" type="slidenum">
              <a:rPr lang="en-GB" smtClean="0"/>
              <a:pPr/>
              <a:t>25</a:t>
            </a:fld>
            <a:endParaRPr lang="en-GB" dirty="0"/>
          </a:p>
        </p:txBody>
      </p:sp>
      <p:sp>
        <p:nvSpPr>
          <p:cNvPr id="4" name="TextBox 3">
            <a:extLst>
              <a:ext uri="{FF2B5EF4-FFF2-40B4-BE49-F238E27FC236}">
                <a16:creationId xmlns:a16="http://schemas.microsoft.com/office/drawing/2014/main" id="{A65C6D15-FF45-41DB-63E7-55F3236ACD8F}"/>
              </a:ext>
            </a:extLst>
          </p:cNvPr>
          <p:cNvSpPr txBox="1"/>
          <p:nvPr/>
        </p:nvSpPr>
        <p:spPr>
          <a:xfrm>
            <a:off x="1049823" y="446570"/>
            <a:ext cx="6696744" cy="307777"/>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Started</a:t>
            </a:r>
            <a:r>
              <a:rPr lang="de-CH" sz="1400" dirty="0">
                <a:latin typeface="Calibri" panose="020F0502020204030204" pitchFamily="34" charset="0"/>
                <a:cs typeface="Calibri" panose="020F0502020204030204" pitchFamily="34" charset="0"/>
              </a:rPr>
              <a:t> tentative </a:t>
            </a:r>
            <a:r>
              <a:rPr lang="de-CH" sz="1400" dirty="0" err="1">
                <a:latin typeface="Calibri" panose="020F0502020204030204" pitchFamily="34" charset="0"/>
                <a:cs typeface="Calibri" panose="020F0502020204030204" pitchFamily="34" charset="0"/>
              </a:rPr>
              <a:t>studies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concrete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site</a:t>
            </a:r>
            <a:r>
              <a:rPr lang="de-CH" sz="1400" dirty="0">
                <a:latin typeface="Calibri" panose="020F0502020204030204" pitchFamily="34" charset="0"/>
                <a:cs typeface="Calibri" panose="020F0502020204030204" pitchFamily="34" charset="0"/>
              </a:rPr>
              <a:t> at CERN and </a:t>
            </a:r>
            <a:r>
              <a:rPr lang="de-CH" sz="1400" dirty="0" err="1">
                <a:latin typeface="Calibri" panose="020F0502020204030204" pitchFamily="34" charset="0"/>
                <a:cs typeface="Calibri" panose="020F0502020204030204" pitchFamily="34" charset="0"/>
              </a:rPr>
              <a:t>Fermilab</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looks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very</a:t>
            </a:r>
            <a:r>
              <a:rPr lang="de-CH" sz="1400" dirty="0">
                <a:latin typeface="Calibri" panose="020F0502020204030204" pitchFamily="34" charset="0"/>
                <a:cs typeface="Calibri" panose="020F0502020204030204" pitchFamily="34" charset="0"/>
              </a:rPr>
              <a:t> promising</a:t>
            </a:r>
          </a:p>
        </p:txBody>
      </p:sp>
      <p:pic>
        <p:nvPicPr>
          <p:cNvPr id="9" name="Picture 8" descr="A map of a plane&#10;&#10;Description automatically generated">
            <a:extLst>
              <a:ext uri="{FF2B5EF4-FFF2-40B4-BE49-F238E27FC236}">
                <a16:creationId xmlns:a16="http://schemas.microsoft.com/office/drawing/2014/main" id="{FF85D7BB-0DFB-23E4-BD93-DA865B0C3A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804255"/>
            <a:ext cx="4260826" cy="3015849"/>
          </a:xfrm>
          <a:prstGeom prst="rect">
            <a:avLst/>
          </a:prstGeom>
        </p:spPr>
      </p:pic>
      <p:pic>
        <p:nvPicPr>
          <p:cNvPr id="12" name="Picture 11" descr="A map with a diagram of a city&#10;&#10;AI-generated content may be incorrect.">
            <a:extLst>
              <a:ext uri="{FF2B5EF4-FFF2-40B4-BE49-F238E27FC236}">
                <a16:creationId xmlns:a16="http://schemas.microsoft.com/office/drawing/2014/main" id="{462B113B-09E5-C11A-1830-3B3F92C26DC8}"/>
              </a:ext>
            </a:extLst>
          </p:cNvPr>
          <p:cNvPicPr>
            <a:picLocks noChangeAspect="1"/>
          </p:cNvPicPr>
          <p:nvPr/>
        </p:nvPicPr>
        <p:blipFill>
          <a:blip r:embed="rId4"/>
          <a:stretch>
            <a:fillRect/>
          </a:stretch>
        </p:blipFill>
        <p:spPr>
          <a:xfrm>
            <a:off x="5944332" y="1797240"/>
            <a:ext cx="3072817" cy="3068402"/>
          </a:xfrm>
          <a:prstGeom prst="rect">
            <a:avLst/>
          </a:prstGeom>
        </p:spPr>
      </p:pic>
      <p:sp>
        <p:nvSpPr>
          <p:cNvPr id="13" name="TextBox 12">
            <a:extLst>
              <a:ext uri="{FF2B5EF4-FFF2-40B4-BE49-F238E27FC236}">
                <a16:creationId xmlns:a16="http://schemas.microsoft.com/office/drawing/2014/main" id="{CC49431E-3265-753D-D36B-B71607FB57C0}"/>
              </a:ext>
            </a:extLst>
          </p:cNvPr>
          <p:cNvSpPr txBox="1"/>
          <p:nvPr/>
        </p:nvSpPr>
        <p:spPr>
          <a:xfrm>
            <a:off x="6349133" y="968990"/>
            <a:ext cx="2794868" cy="738664"/>
          </a:xfrm>
          <a:prstGeom prst="rect">
            <a:avLst/>
          </a:prstGeom>
          <a:noFill/>
        </p:spPr>
        <p:txBody>
          <a:bodyPr wrap="square" rtlCol="0">
            <a:spAutoFit/>
          </a:bodyPr>
          <a:lstStyle/>
          <a:p>
            <a:r>
              <a:rPr lang="de-CH" sz="1400" b="1" dirty="0" err="1">
                <a:latin typeface="Calibri" panose="020F0502020204030204" pitchFamily="34" charset="0"/>
                <a:cs typeface="Calibri" panose="020F0502020204030204" pitchFamily="34" charset="0"/>
              </a:rPr>
              <a:t>Fermilab</a:t>
            </a:r>
            <a:r>
              <a:rPr lang="de-CH" sz="1400" b="1" dirty="0">
                <a:latin typeface="Calibri" panose="020F0502020204030204" pitchFamily="34" charset="0"/>
                <a:cs typeface="Calibri" panose="020F0502020204030204" pitchFamily="34" charset="0"/>
              </a:rPr>
              <a:t>:</a:t>
            </a:r>
          </a:p>
          <a:p>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RCS in </a:t>
            </a:r>
            <a:r>
              <a:rPr lang="de-CH" sz="1400" dirty="0" err="1">
                <a:latin typeface="Calibri" panose="020F0502020204030204" pitchFamily="34" charset="0"/>
                <a:cs typeface="Calibri" panose="020F0502020204030204" pitchFamily="34" charset="0"/>
              </a:rPr>
              <a:t>Tevatron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tunnel</a:t>
            </a:r>
            <a:r>
              <a:rPr lang="de-CH" sz="1400" dirty="0">
                <a:latin typeface="Calibri" panose="020F0502020204030204" pitchFamily="34" charset="0"/>
                <a:cs typeface="Calibri" panose="020F0502020204030204" pitchFamily="34" charset="0"/>
              </a:rPr>
              <a:t>,</a:t>
            </a:r>
          </a:p>
          <a:p>
            <a:r>
              <a:rPr lang="de-CH" sz="1400" dirty="0" err="1">
                <a:latin typeface="Calibri" panose="020F0502020204030204" pitchFamily="34" charset="0"/>
                <a:cs typeface="Calibri" panose="020F0502020204030204" pitchFamily="34" charset="0"/>
              </a:rPr>
              <a:t>Three</a:t>
            </a:r>
            <a:r>
              <a:rPr lang="de-CH" sz="1400" dirty="0">
                <a:latin typeface="Calibri" panose="020F0502020204030204" pitchFamily="34" charset="0"/>
                <a:cs typeface="Calibri" panose="020F0502020204030204" pitchFamily="34" charset="0"/>
              </a:rPr>
              <a:t> RCSs in </a:t>
            </a:r>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site-filler </a:t>
            </a:r>
            <a:r>
              <a:rPr lang="de-CH" sz="1400" dirty="0" err="1">
                <a:latin typeface="Calibri" panose="020F0502020204030204" pitchFamily="34" charset="0"/>
                <a:cs typeface="Calibri" panose="020F0502020204030204" pitchFamily="34" charset="0"/>
              </a:rPr>
              <a:t>tunnel</a:t>
            </a:r>
            <a:endParaRPr lang="de-CH" sz="1400"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B6464133-FDB2-022F-D38D-706D9580E88C}"/>
              </a:ext>
            </a:extLst>
          </p:cNvPr>
          <p:cNvSpPr txBox="1"/>
          <p:nvPr/>
        </p:nvSpPr>
        <p:spPr>
          <a:xfrm>
            <a:off x="120088" y="699542"/>
            <a:ext cx="3417795" cy="1169551"/>
          </a:xfrm>
          <a:prstGeom prst="rect">
            <a:avLst/>
          </a:prstGeom>
          <a:noFill/>
        </p:spPr>
        <p:txBody>
          <a:bodyPr wrap="none" rtlCol="0">
            <a:spAutoFit/>
          </a:bodyPr>
          <a:lstStyle/>
          <a:p>
            <a:r>
              <a:rPr lang="de-CH" sz="1400" b="1" dirty="0">
                <a:latin typeface="Calibri" panose="020F0502020204030204" pitchFamily="34" charset="0"/>
                <a:cs typeface="Calibri" panose="020F0502020204030204" pitchFamily="34" charset="0"/>
              </a:rPr>
              <a:t>CERN:</a:t>
            </a:r>
          </a:p>
          <a:p>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RCS in SPS and </a:t>
            </a:r>
            <a:r>
              <a:rPr lang="de-CH" sz="1400" dirty="0" err="1">
                <a:latin typeface="Calibri" panose="020F0502020204030204" pitchFamily="34" charset="0"/>
                <a:cs typeface="Calibri" panose="020F0502020204030204" pitchFamily="34" charset="0"/>
              </a:rPr>
              <a:t>two</a:t>
            </a:r>
            <a:r>
              <a:rPr lang="de-CH" sz="1400" dirty="0">
                <a:latin typeface="Calibri" panose="020F0502020204030204" pitchFamily="34" charset="0"/>
                <a:cs typeface="Calibri" panose="020F0502020204030204" pitchFamily="34" charset="0"/>
              </a:rPr>
              <a:t> in LHC</a:t>
            </a:r>
          </a:p>
          <a:p>
            <a:r>
              <a:rPr lang="de-CH" sz="1400" dirty="0" err="1">
                <a:latin typeface="Calibri" panose="020F0502020204030204" pitchFamily="34" charset="0"/>
                <a:cs typeface="Calibri" panose="020F0502020204030204" pitchFamily="34" charset="0"/>
              </a:rPr>
              <a:t>Construct</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facility</a:t>
            </a:r>
            <a:r>
              <a:rPr lang="de-CH" sz="1400" dirty="0">
                <a:latin typeface="Calibri" panose="020F0502020204030204" pitchFamily="34" charset="0"/>
                <a:cs typeface="Calibri" panose="020F0502020204030204" pitchFamily="34" charset="0"/>
              </a:rPr>
              <a:t> on CERN </a:t>
            </a:r>
            <a:r>
              <a:rPr lang="de-CH" sz="1400" dirty="0" err="1">
                <a:latin typeface="Calibri" panose="020F0502020204030204" pitchFamily="34" charset="0"/>
                <a:cs typeface="Calibri" panose="020F0502020204030204" pitchFamily="34" charset="0"/>
              </a:rPr>
              <a:t>land</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Adjusted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parameters</a:t>
            </a:r>
            <a:r>
              <a:rPr lang="de-CH" sz="1400" dirty="0">
                <a:latin typeface="Calibri" panose="020F0502020204030204" pitchFamily="34" charset="0"/>
                <a:cs typeface="Calibri" panose="020F0502020204030204" pitchFamily="34" charset="0"/>
              </a:rPr>
              <a:t> </a:t>
            </a:r>
          </a:p>
          <a:p>
            <a:r>
              <a:rPr lang="de-CH" sz="1400" dirty="0">
                <a:latin typeface="Calibri" panose="020F0502020204030204" pitchFamily="34" charset="0"/>
                <a:cs typeface="Calibri" panose="020F0502020204030204" pitchFamily="34" charset="0"/>
              </a:rPr>
              <a:t>       (3.2 and 7.6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10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maybe</a:t>
            </a:r>
            <a:r>
              <a:rPr lang="de-CH" sz="1400" dirty="0">
                <a:latin typeface="Calibri" panose="020F0502020204030204" pitchFamily="34" charset="0"/>
                <a:cs typeface="Calibri" panose="020F0502020204030204" pitchFamily="34" charset="0"/>
              </a:rPr>
              <a:t> possible)</a:t>
            </a:r>
          </a:p>
        </p:txBody>
      </p:sp>
      <p:pic>
        <p:nvPicPr>
          <p:cNvPr id="7" name="Picture 6">
            <a:extLst>
              <a:ext uri="{FF2B5EF4-FFF2-40B4-BE49-F238E27FC236}">
                <a16:creationId xmlns:a16="http://schemas.microsoft.com/office/drawing/2014/main" id="{9EA8D4B6-3C5C-0F17-CABB-EAC6F9F7DB04}"/>
              </a:ext>
            </a:extLst>
          </p:cNvPr>
          <p:cNvPicPr>
            <a:picLocks noChangeAspect="1"/>
          </p:cNvPicPr>
          <p:nvPr/>
        </p:nvPicPr>
        <p:blipFill>
          <a:blip r:embed="rId5"/>
          <a:srcRect l="1198" r="1459" b="7553"/>
          <a:stretch/>
        </p:blipFill>
        <p:spPr>
          <a:xfrm>
            <a:off x="3181047" y="771550"/>
            <a:ext cx="2222916" cy="894856"/>
          </a:xfrm>
          <a:prstGeom prst="rect">
            <a:avLst/>
          </a:prstGeom>
        </p:spPr>
      </p:pic>
      <p:pic>
        <p:nvPicPr>
          <p:cNvPr id="8" name="Picture 7" descr="A diagram of a circular object&#10;&#10;Description automatically generated">
            <a:extLst>
              <a:ext uri="{FF2B5EF4-FFF2-40B4-BE49-F238E27FC236}">
                <a16:creationId xmlns:a16="http://schemas.microsoft.com/office/drawing/2014/main" id="{8658528B-3A6A-8A3C-C852-160D4DE696A7}"/>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4583472" y="1871824"/>
            <a:ext cx="1356680" cy="1169552"/>
          </a:xfrm>
          <a:prstGeom prst="rect">
            <a:avLst/>
          </a:prstGeom>
        </p:spPr>
      </p:pic>
    </p:spTree>
    <p:extLst>
      <p:ext uri="{BB962C8B-B14F-4D97-AF65-F5344CB8AC3E}">
        <p14:creationId xmlns:p14="http://schemas.microsoft.com/office/powerpoint/2010/main" val="4108740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FAD891-2689-23CA-320D-2B28DA98266B}"/>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57B25D05-DF71-256D-0B07-A834C53265EE}"/>
              </a:ext>
            </a:extLst>
          </p:cNvPr>
          <p:cNvSpPr>
            <a:spLocks noGrp="1"/>
          </p:cNvSpPr>
          <p:nvPr>
            <p:ph type="title"/>
          </p:nvPr>
        </p:nvSpPr>
        <p:spPr/>
        <p:txBody>
          <a:bodyPr/>
          <a:lstStyle/>
          <a:p>
            <a:r>
              <a:rPr lang="en-CH"/>
              <a:t>Summary of cost</a:t>
            </a:r>
            <a:br>
              <a:rPr lang="en-CH" b="1"/>
            </a:br>
            <a:endParaRPr lang="en-US" dirty="0"/>
          </a:p>
        </p:txBody>
      </p:sp>
      <p:sp>
        <p:nvSpPr>
          <p:cNvPr id="2" name="TextBox 1">
            <a:extLst>
              <a:ext uri="{FF2B5EF4-FFF2-40B4-BE49-F238E27FC236}">
                <a16:creationId xmlns:a16="http://schemas.microsoft.com/office/drawing/2014/main" id="{DD0A9A87-3BDA-C4CC-5424-4858C88B2B31}"/>
              </a:ext>
            </a:extLst>
          </p:cNvPr>
          <p:cNvSpPr txBox="1"/>
          <p:nvPr/>
        </p:nvSpPr>
        <p:spPr>
          <a:xfrm>
            <a:off x="147610" y="555526"/>
            <a:ext cx="7880774" cy="523220"/>
          </a:xfrm>
          <a:prstGeom prst="rect">
            <a:avLst/>
          </a:prstGeom>
          <a:solidFill>
            <a:schemeClr val="bg1"/>
          </a:solidFill>
        </p:spPr>
        <p:txBody>
          <a:bodyPr wrap="square" rtlCol="0">
            <a:spAutoFit/>
          </a:bodyPr>
          <a:lstStyle/>
          <a:p>
            <a:pPr>
              <a:spcAft>
                <a:spcPts val="600"/>
              </a:spcAft>
            </a:pPr>
            <a:r>
              <a:rPr lang="en-CH" sz="1400"/>
              <a:t>The </a:t>
            </a:r>
            <a:r>
              <a:rPr lang="en-CH" sz="1400" dirty="0"/>
              <a:t>cost range for </a:t>
            </a:r>
            <a:r>
              <a:rPr lang="en-CH" sz="1400"/>
              <a:t>the </a:t>
            </a:r>
            <a:r>
              <a:rPr lang="de-CH" sz="1400" dirty="0" err="1"/>
              <a:t>single</a:t>
            </a:r>
            <a:r>
              <a:rPr lang="de-CH" sz="1400" dirty="0"/>
              <a:t> </a:t>
            </a:r>
            <a:r>
              <a:rPr lang="de-CH" sz="1400" dirty="0" err="1"/>
              <a:t>tunnel</a:t>
            </a:r>
            <a:r>
              <a:rPr lang="de-CH" sz="1400" dirty="0"/>
              <a:t> CERN </a:t>
            </a:r>
            <a:r>
              <a:rPr lang="de-CH" sz="1400" dirty="0" err="1"/>
              <a:t>implementation</a:t>
            </a:r>
            <a:r>
              <a:rPr lang="en-CH" sz="1400"/>
              <a:t> </a:t>
            </a:r>
            <a:r>
              <a:rPr lang="en-CH" sz="1400" dirty="0"/>
              <a:t>was evaluated and compared to the Green Field scenario, where a cost for Civil Engineering of 50kCHF/m was assumed in the absence of a detailed </a:t>
            </a:r>
            <a:r>
              <a:rPr lang="en-CH" sz="1400"/>
              <a:t>study.</a:t>
            </a:r>
            <a:endParaRPr lang="de-CH" sz="1400" dirty="0"/>
          </a:p>
        </p:txBody>
      </p:sp>
      <p:pic>
        <p:nvPicPr>
          <p:cNvPr id="20" name="Picture 19">
            <a:extLst>
              <a:ext uri="{FF2B5EF4-FFF2-40B4-BE49-F238E27FC236}">
                <a16:creationId xmlns:a16="http://schemas.microsoft.com/office/drawing/2014/main" id="{4068DF82-BA99-56EA-537F-F45A8581E9EA}"/>
              </a:ext>
            </a:extLst>
          </p:cNvPr>
          <p:cNvPicPr>
            <a:picLocks noChangeAspect="1"/>
          </p:cNvPicPr>
          <p:nvPr/>
        </p:nvPicPr>
        <p:blipFill>
          <a:blip r:embed="rId2"/>
          <a:stretch>
            <a:fillRect/>
          </a:stretch>
        </p:blipFill>
        <p:spPr>
          <a:xfrm>
            <a:off x="3659118" y="1203598"/>
            <a:ext cx="5412874" cy="2520280"/>
          </a:xfrm>
          <a:prstGeom prst="rect">
            <a:avLst/>
          </a:prstGeom>
        </p:spPr>
      </p:pic>
      <p:pic>
        <p:nvPicPr>
          <p:cNvPr id="7" name="Picture 6">
            <a:extLst>
              <a:ext uri="{FF2B5EF4-FFF2-40B4-BE49-F238E27FC236}">
                <a16:creationId xmlns:a16="http://schemas.microsoft.com/office/drawing/2014/main" id="{1F07054D-CFBD-E306-536D-8DA2C5008CA9}"/>
              </a:ext>
            </a:extLst>
          </p:cNvPr>
          <p:cNvPicPr>
            <a:picLocks noChangeAspect="1"/>
          </p:cNvPicPr>
          <p:nvPr/>
        </p:nvPicPr>
        <p:blipFill>
          <a:blip r:embed="rId3"/>
          <a:stretch>
            <a:fillRect/>
          </a:stretch>
        </p:blipFill>
        <p:spPr>
          <a:xfrm>
            <a:off x="688032" y="4012755"/>
            <a:ext cx="7772400" cy="394660"/>
          </a:xfrm>
          <a:prstGeom prst="rect">
            <a:avLst/>
          </a:prstGeom>
        </p:spPr>
      </p:pic>
      <p:pic>
        <p:nvPicPr>
          <p:cNvPr id="8" name="Picture 7">
            <a:extLst>
              <a:ext uri="{FF2B5EF4-FFF2-40B4-BE49-F238E27FC236}">
                <a16:creationId xmlns:a16="http://schemas.microsoft.com/office/drawing/2014/main" id="{32B84C89-91EA-72C0-E511-53DD3D183508}"/>
              </a:ext>
            </a:extLst>
          </p:cNvPr>
          <p:cNvPicPr>
            <a:picLocks noChangeAspect="1"/>
          </p:cNvPicPr>
          <p:nvPr/>
        </p:nvPicPr>
        <p:blipFill>
          <a:blip r:embed="rId4"/>
          <a:stretch>
            <a:fillRect/>
          </a:stretch>
        </p:blipFill>
        <p:spPr>
          <a:xfrm>
            <a:off x="688032" y="4407415"/>
            <a:ext cx="7772400" cy="684615"/>
          </a:xfrm>
          <a:prstGeom prst="rect">
            <a:avLst/>
          </a:prstGeom>
        </p:spPr>
      </p:pic>
      <p:sp>
        <p:nvSpPr>
          <p:cNvPr id="9" name="TextBox 8">
            <a:extLst>
              <a:ext uri="{FF2B5EF4-FFF2-40B4-BE49-F238E27FC236}">
                <a16:creationId xmlns:a16="http://schemas.microsoft.com/office/drawing/2014/main" id="{0D009B47-BDD6-3670-DAC0-AAADB255C43D}"/>
              </a:ext>
            </a:extLst>
          </p:cNvPr>
          <p:cNvSpPr txBox="1"/>
          <p:nvPr/>
        </p:nvSpPr>
        <p:spPr>
          <a:xfrm>
            <a:off x="35496" y="1159460"/>
            <a:ext cx="3594154" cy="2708434"/>
          </a:xfrm>
          <a:prstGeom prst="rect">
            <a:avLst/>
          </a:prstGeom>
          <a:solidFill>
            <a:schemeClr val="bg1"/>
          </a:solidFill>
        </p:spPr>
        <p:txBody>
          <a:bodyPr wrap="square" rtlCol="0">
            <a:spAutoFit/>
          </a:bodyPr>
          <a:lstStyle/>
          <a:p>
            <a:pPr>
              <a:spcAft>
                <a:spcPts val="600"/>
              </a:spcAft>
            </a:pPr>
            <a:r>
              <a:rPr lang="de-CH" sz="1400" dirty="0" err="1"/>
              <a:t>Cost</a:t>
            </a:r>
            <a:r>
              <a:rPr lang="de-CH" sz="1400" dirty="0"/>
              <a:t> </a:t>
            </a:r>
            <a:r>
              <a:rPr lang="de-CH" sz="1400" dirty="0" err="1"/>
              <a:t>is</a:t>
            </a:r>
            <a:r>
              <a:rPr lang="de-CH" sz="1400" dirty="0"/>
              <a:t> </a:t>
            </a:r>
            <a:r>
              <a:rPr lang="de-CH" sz="1400" dirty="0" err="1"/>
              <a:t>bottom</a:t>
            </a:r>
            <a:r>
              <a:rPr lang="de-CH" sz="1400" dirty="0"/>
              <a:t> </a:t>
            </a:r>
            <a:r>
              <a:rPr lang="de-CH" sz="1400" dirty="0" err="1"/>
              <a:t>up</a:t>
            </a:r>
            <a:endParaRPr lang="de-CH" sz="1400" dirty="0"/>
          </a:p>
          <a:p>
            <a:pPr marL="285750" indent="-285750">
              <a:spcAft>
                <a:spcPts val="600"/>
              </a:spcAft>
              <a:buFont typeface="Arial" panose="020B0604020202020204" pitchFamily="34" charset="0"/>
              <a:buChar char="•"/>
            </a:pPr>
            <a:r>
              <a:rPr lang="de-CH" sz="1400" dirty="0" err="1"/>
              <a:t>Based</a:t>
            </a:r>
            <a:r>
              <a:rPr lang="de-CH" sz="1400" dirty="0"/>
              <a:t> on </a:t>
            </a:r>
            <a:r>
              <a:rPr lang="de-CH" sz="1400" dirty="0" err="1"/>
              <a:t>existing</a:t>
            </a:r>
            <a:r>
              <a:rPr lang="de-CH" sz="1400" dirty="0"/>
              <a:t> </a:t>
            </a:r>
            <a:r>
              <a:rPr lang="de-CH" sz="1400" dirty="0" err="1"/>
              <a:t>conceptual</a:t>
            </a:r>
            <a:r>
              <a:rPr lang="de-CH" sz="1400" dirty="0"/>
              <a:t> </a:t>
            </a:r>
            <a:r>
              <a:rPr lang="de-CH" sz="1400" dirty="0" err="1"/>
              <a:t>designs</a:t>
            </a:r>
            <a:r>
              <a:rPr lang="de-CH" sz="1400" dirty="0"/>
              <a:t>, e.g. fast-</a:t>
            </a:r>
            <a:r>
              <a:rPr lang="de-CH" sz="1400" dirty="0" err="1"/>
              <a:t>ramping</a:t>
            </a:r>
            <a:r>
              <a:rPr lang="de-CH" sz="1400" dirty="0"/>
              <a:t> </a:t>
            </a:r>
            <a:r>
              <a:rPr lang="de-CH" sz="1400" dirty="0" err="1"/>
              <a:t>magnets</a:t>
            </a:r>
            <a:r>
              <a:rPr lang="de-CH" sz="1400" dirty="0"/>
              <a:t> and power </a:t>
            </a:r>
            <a:r>
              <a:rPr lang="de-CH" sz="1400" dirty="0" err="1"/>
              <a:t>converter</a:t>
            </a:r>
            <a:endParaRPr lang="de-CH" sz="1400" dirty="0"/>
          </a:p>
          <a:p>
            <a:pPr marL="285750" indent="-285750">
              <a:spcAft>
                <a:spcPts val="600"/>
              </a:spcAft>
              <a:buFont typeface="Arial" panose="020B0604020202020204" pitchFamily="34" charset="0"/>
              <a:buChar char="•"/>
            </a:pPr>
            <a:r>
              <a:rPr lang="de-CH" sz="1400" dirty="0" err="1"/>
              <a:t>Detailed</a:t>
            </a:r>
            <a:r>
              <a:rPr lang="de-CH" sz="1400" dirty="0"/>
              <a:t> </a:t>
            </a:r>
            <a:r>
              <a:rPr lang="de-CH" sz="1400" dirty="0" err="1"/>
              <a:t>scaling</a:t>
            </a:r>
            <a:r>
              <a:rPr lang="de-CH" sz="1400" dirty="0"/>
              <a:t> </a:t>
            </a:r>
            <a:r>
              <a:rPr lang="de-CH" sz="1400" dirty="0" err="1"/>
              <a:t>from</a:t>
            </a:r>
            <a:r>
              <a:rPr lang="de-CH" sz="1400" dirty="0"/>
              <a:t> </a:t>
            </a:r>
            <a:r>
              <a:rPr lang="de-CH" sz="1400" dirty="0" err="1"/>
              <a:t>known</a:t>
            </a:r>
            <a:r>
              <a:rPr lang="de-CH" sz="1400" dirty="0"/>
              <a:t> </a:t>
            </a:r>
            <a:r>
              <a:rPr lang="de-CH" sz="1400" dirty="0" err="1"/>
              <a:t>components</a:t>
            </a:r>
            <a:r>
              <a:rPr lang="de-CH" sz="1400" dirty="0"/>
              <a:t>, e.g. ILC </a:t>
            </a:r>
            <a:r>
              <a:rPr lang="de-CH" sz="1400" dirty="0" err="1"/>
              <a:t>main</a:t>
            </a:r>
            <a:r>
              <a:rPr lang="de-CH" sz="1400" dirty="0"/>
              <a:t> </a:t>
            </a:r>
            <a:r>
              <a:rPr lang="de-CH" sz="1400" dirty="0" err="1"/>
              <a:t>linac</a:t>
            </a:r>
            <a:r>
              <a:rPr lang="de-CH" sz="1400" dirty="0"/>
              <a:t> </a:t>
            </a:r>
            <a:r>
              <a:rPr lang="de-CH" sz="1400" dirty="0" err="1"/>
              <a:t>modules</a:t>
            </a:r>
            <a:r>
              <a:rPr lang="de-CH" sz="1400" dirty="0"/>
              <a:t>, FCC-</a:t>
            </a:r>
            <a:r>
              <a:rPr lang="de-CH" sz="1400" dirty="0" err="1"/>
              <a:t>ee</a:t>
            </a:r>
            <a:r>
              <a:rPr lang="de-CH" sz="1400" dirty="0"/>
              <a:t>, ..</a:t>
            </a:r>
          </a:p>
          <a:p>
            <a:pPr>
              <a:spcAft>
                <a:spcPts val="600"/>
              </a:spcAft>
            </a:pPr>
            <a:r>
              <a:rPr lang="de-CH" sz="1400" dirty="0" err="1"/>
              <a:t>Uncertainties</a:t>
            </a:r>
            <a:endParaRPr lang="de-CH" sz="1400" dirty="0"/>
          </a:p>
          <a:p>
            <a:pPr marL="285750" indent="-285750">
              <a:spcAft>
                <a:spcPts val="600"/>
              </a:spcAft>
              <a:buFont typeface="Arial" panose="020B0604020202020204" pitchFamily="34" charset="0"/>
              <a:buChar char="•"/>
            </a:pPr>
            <a:r>
              <a:rPr lang="de-CH" sz="1400" dirty="0" err="1"/>
              <a:t>From</a:t>
            </a:r>
            <a:r>
              <a:rPr lang="de-CH" sz="1400" dirty="0"/>
              <a:t> </a:t>
            </a:r>
            <a:r>
              <a:rPr lang="de-CH" sz="1400" dirty="0" err="1"/>
              <a:t>components</a:t>
            </a:r>
            <a:endParaRPr lang="de-CH" sz="1400" dirty="0"/>
          </a:p>
          <a:p>
            <a:pPr marL="285750" indent="-285750">
              <a:spcAft>
                <a:spcPts val="600"/>
              </a:spcAft>
              <a:buFont typeface="Arial" panose="020B0604020202020204" pitchFamily="34" charset="0"/>
              <a:buChar char="•"/>
            </a:pPr>
            <a:r>
              <a:rPr lang="de-CH" sz="1400" dirty="0" err="1"/>
              <a:t>No</a:t>
            </a:r>
            <a:r>
              <a:rPr lang="de-CH" sz="1400" dirty="0"/>
              <a:t> </a:t>
            </a:r>
            <a:r>
              <a:rPr lang="de-CH" sz="1400" dirty="0" err="1"/>
              <a:t>optimisation</a:t>
            </a:r>
            <a:r>
              <a:rPr lang="de-CH" sz="1400" dirty="0"/>
              <a:t> </a:t>
            </a:r>
            <a:r>
              <a:rPr lang="de-CH" sz="1400" dirty="0" err="1"/>
              <a:t>performed</a:t>
            </a:r>
            <a:endParaRPr lang="de-CH" sz="1400" dirty="0"/>
          </a:p>
          <a:p>
            <a:pPr>
              <a:spcAft>
                <a:spcPts val="600"/>
              </a:spcAft>
            </a:pPr>
            <a:r>
              <a:rPr lang="de-CH" sz="1400" dirty="0" err="1"/>
              <a:t>Good</a:t>
            </a:r>
            <a:r>
              <a:rPr lang="de-CH" sz="1400" dirty="0"/>
              <a:t> </a:t>
            </a:r>
            <a:r>
              <a:rPr lang="de-CH" sz="1400" dirty="0" err="1"/>
              <a:t>agreement</a:t>
            </a:r>
            <a:r>
              <a:rPr lang="de-CH" sz="1400" dirty="0"/>
              <a:t> </a:t>
            </a:r>
            <a:r>
              <a:rPr lang="de-CH" sz="1400" dirty="0" err="1"/>
              <a:t>with</a:t>
            </a:r>
            <a:r>
              <a:rPr lang="de-CH" sz="1400" dirty="0"/>
              <a:t> ITF</a:t>
            </a:r>
          </a:p>
        </p:txBody>
      </p:sp>
    </p:spTree>
    <p:extLst>
      <p:ext uri="{BB962C8B-B14F-4D97-AF65-F5344CB8AC3E}">
        <p14:creationId xmlns:p14="http://schemas.microsoft.com/office/powerpoint/2010/main" val="264554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6CE566-59C6-2535-5D06-F67E307425C1}"/>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623BDBD9-6920-DE8A-2010-36FD4AD12AD3}"/>
              </a:ext>
            </a:extLst>
          </p:cNvPr>
          <p:cNvSpPr>
            <a:spLocks noGrp="1"/>
          </p:cNvSpPr>
          <p:nvPr>
            <p:ph type="title"/>
          </p:nvPr>
        </p:nvSpPr>
        <p:spPr/>
        <p:txBody>
          <a:bodyPr/>
          <a:lstStyle/>
          <a:p>
            <a:r>
              <a:rPr lang="de-CH" dirty="0"/>
              <a:t>C</a:t>
            </a:r>
            <a:r>
              <a:rPr lang="en-CH"/>
              <a:t>ost</a:t>
            </a:r>
            <a:r>
              <a:rPr lang="de-CH" dirty="0"/>
              <a:t> Drivers</a:t>
            </a:r>
            <a:br>
              <a:rPr lang="en-CH" b="1"/>
            </a:br>
            <a:endParaRPr lang="en-US" dirty="0"/>
          </a:p>
        </p:txBody>
      </p:sp>
      <p:pic>
        <p:nvPicPr>
          <p:cNvPr id="15" name="Picture 14" descr="A pie chart with numbers and symbols&#10;&#10;AI-generated content may be incorrect.">
            <a:extLst>
              <a:ext uri="{FF2B5EF4-FFF2-40B4-BE49-F238E27FC236}">
                <a16:creationId xmlns:a16="http://schemas.microsoft.com/office/drawing/2014/main" id="{A086629F-173C-A794-759C-6F9A5EB82F9B}"/>
              </a:ext>
            </a:extLst>
          </p:cNvPr>
          <p:cNvPicPr>
            <a:picLocks noChangeAspect="1"/>
          </p:cNvPicPr>
          <p:nvPr/>
        </p:nvPicPr>
        <p:blipFill>
          <a:blip r:embed="rId2"/>
          <a:stretch>
            <a:fillRect/>
          </a:stretch>
        </p:blipFill>
        <p:spPr>
          <a:xfrm>
            <a:off x="2549280" y="2455738"/>
            <a:ext cx="2160240" cy="2536177"/>
          </a:xfrm>
          <a:prstGeom prst="rect">
            <a:avLst/>
          </a:prstGeom>
        </p:spPr>
      </p:pic>
      <p:pic>
        <p:nvPicPr>
          <p:cNvPr id="6" name="Picture 5" descr="A list of different types of engineering&#10;&#10;AI-generated content may be incorrect.">
            <a:extLst>
              <a:ext uri="{FF2B5EF4-FFF2-40B4-BE49-F238E27FC236}">
                <a16:creationId xmlns:a16="http://schemas.microsoft.com/office/drawing/2014/main" id="{3AD0B5DD-CF1E-5740-AA0D-55944C208ABA}"/>
              </a:ext>
            </a:extLst>
          </p:cNvPr>
          <p:cNvPicPr>
            <a:picLocks noChangeAspect="1"/>
          </p:cNvPicPr>
          <p:nvPr/>
        </p:nvPicPr>
        <p:blipFill>
          <a:blip r:embed="rId3"/>
          <a:stretch>
            <a:fillRect/>
          </a:stretch>
        </p:blipFill>
        <p:spPr>
          <a:xfrm>
            <a:off x="3244213" y="923996"/>
            <a:ext cx="1616665" cy="1441890"/>
          </a:xfrm>
          <a:prstGeom prst="rect">
            <a:avLst/>
          </a:prstGeom>
        </p:spPr>
      </p:pic>
      <p:sp>
        <p:nvSpPr>
          <p:cNvPr id="7" name="TextBox 6">
            <a:extLst>
              <a:ext uri="{FF2B5EF4-FFF2-40B4-BE49-F238E27FC236}">
                <a16:creationId xmlns:a16="http://schemas.microsoft.com/office/drawing/2014/main" id="{6B6FF197-B8A2-9ACA-F325-E50CA78D45D6}"/>
              </a:ext>
            </a:extLst>
          </p:cNvPr>
          <p:cNvSpPr txBox="1"/>
          <p:nvPr/>
        </p:nvSpPr>
        <p:spPr>
          <a:xfrm>
            <a:off x="60501" y="848846"/>
            <a:ext cx="2827762" cy="1169551"/>
          </a:xfrm>
          <a:prstGeom prst="rect">
            <a:avLst/>
          </a:prstGeom>
          <a:solidFill>
            <a:schemeClr val="accent1">
              <a:lumMod val="20000"/>
              <a:lumOff val="80000"/>
            </a:schemeClr>
          </a:solidFill>
        </p:spPr>
        <p:txBody>
          <a:bodyPr wrap="none" rtlCol="0">
            <a:spAutoFit/>
          </a:bodyPr>
          <a:lstStyle/>
          <a:p>
            <a:r>
              <a:rPr lang="en-US" sz="1400" b="1" dirty="0"/>
              <a:t>Cost drivers:</a:t>
            </a:r>
          </a:p>
          <a:p>
            <a:pPr marL="285750" indent="-285750">
              <a:buFont typeface="Arial" panose="020B0604020202020204" pitchFamily="34" charset="0"/>
              <a:buChar char="•"/>
            </a:pPr>
            <a:r>
              <a:rPr lang="en-US" sz="1400" dirty="0"/>
              <a:t>RF systems</a:t>
            </a:r>
          </a:p>
          <a:p>
            <a:pPr marL="285750" indent="-285750">
              <a:buFont typeface="Arial" panose="020B0604020202020204" pitchFamily="34" charset="0"/>
              <a:buChar char="•"/>
            </a:pPr>
            <a:r>
              <a:rPr lang="en-US" sz="1400" dirty="0"/>
              <a:t>Superconducting solenoids</a:t>
            </a:r>
          </a:p>
          <a:p>
            <a:pPr marL="285750" indent="-285750">
              <a:buFont typeface="Arial" panose="020B0604020202020204" pitchFamily="34" charset="0"/>
              <a:buChar char="•"/>
            </a:pPr>
            <a:r>
              <a:rPr lang="en-US" sz="1400" dirty="0"/>
              <a:t>Other superconducting magnets</a:t>
            </a:r>
          </a:p>
          <a:p>
            <a:pPr marL="285750" indent="-285750">
              <a:buFont typeface="Arial" panose="020B0604020202020204" pitchFamily="34" charset="0"/>
              <a:buChar char="•"/>
            </a:pPr>
            <a:r>
              <a:rPr lang="en-US" sz="1400" dirty="0"/>
              <a:t>Fast-ramping magnet systems</a:t>
            </a:r>
          </a:p>
        </p:txBody>
      </p:sp>
      <p:grpSp>
        <p:nvGrpSpPr>
          <p:cNvPr id="2" name="Group 1">
            <a:extLst>
              <a:ext uri="{FF2B5EF4-FFF2-40B4-BE49-F238E27FC236}">
                <a16:creationId xmlns:a16="http://schemas.microsoft.com/office/drawing/2014/main" id="{BD7D5673-8093-F324-80CB-D7DA0A0FDC70}"/>
              </a:ext>
            </a:extLst>
          </p:cNvPr>
          <p:cNvGrpSpPr/>
          <p:nvPr/>
        </p:nvGrpSpPr>
        <p:grpSpPr>
          <a:xfrm>
            <a:off x="5065470" y="923996"/>
            <a:ext cx="4053619" cy="2462014"/>
            <a:chOff x="4644008" y="1995686"/>
            <a:chExt cx="4053619" cy="2462014"/>
          </a:xfrm>
        </p:grpSpPr>
        <p:pic>
          <p:nvPicPr>
            <p:cNvPr id="3" name="Picture 2">
              <a:extLst>
                <a:ext uri="{FF2B5EF4-FFF2-40B4-BE49-F238E27FC236}">
                  <a16:creationId xmlns:a16="http://schemas.microsoft.com/office/drawing/2014/main" id="{307EEB09-00BA-FCF5-2885-E4295A72C2D6}"/>
                </a:ext>
              </a:extLst>
            </p:cNvPr>
            <p:cNvPicPr>
              <a:picLocks noChangeAspect="1"/>
            </p:cNvPicPr>
            <p:nvPr/>
          </p:nvPicPr>
          <p:blipFill>
            <a:blip r:embed="rId4"/>
            <a:stretch>
              <a:fillRect/>
            </a:stretch>
          </p:blipFill>
          <p:spPr>
            <a:xfrm>
              <a:off x="4644008" y="1995686"/>
              <a:ext cx="4053619" cy="2462014"/>
            </a:xfrm>
            <a:prstGeom prst="rect">
              <a:avLst/>
            </a:prstGeom>
          </p:spPr>
        </p:pic>
        <p:sp>
          <p:nvSpPr>
            <p:cNvPr id="4" name="TextBox 3">
              <a:extLst>
                <a:ext uri="{FF2B5EF4-FFF2-40B4-BE49-F238E27FC236}">
                  <a16:creationId xmlns:a16="http://schemas.microsoft.com/office/drawing/2014/main" id="{EFB3FB36-BE34-2575-8FBB-4C58C1099E7F}"/>
                </a:ext>
              </a:extLst>
            </p:cNvPr>
            <p:cNvSpPr txBox="1"/>
            <p:nvPr/>
          </p:nvSpPr>
          <p:spPr>
            <a:xfrm>
              <a:off x="8172400" y="4168745"/>
              <a:ext cx="407484" cy="184666"/>
            </a:xfrm>
            <a:prstGeom prst="rect">
              <a:avLst/>
            </a:prstGeom>
            <a:noFill/>
          </p:spPr>
          <p:txBody>
            <a:bodyPr wrap="none" rtlCol="0">
              <a:spAutoFit/>
            </a:bodyPr>
            <a:lstStyle/>
            <a:p>
              <a:r>
                <a:rPr lang="en-CH" sz="600" dirty="0"/>
                <a:t>MCHF</a:t>
              </a:r>
            </a:p>
          </p:txBody>
        </p:sp>
      </p:grpSp>
      <p:grpSp>
        <p:nvGrpSpPr>
          <p:cNvPr id="8" name="Group 7">
            <a:extLst>
              <a:ext uri="{FF2B5EF4-FFF2-40B4-BE49-F238E27FC236}">
                <a16:creationId xmlns:a16="http://schemas.microsoft.com/office/drawing/2014/main" id="{E46FF91E-D2BE-1A43-5E50-708C73944BC8}"/>
              </a:ext>
            </a:extLst>
          </p:cNvPr>
          <p:cNvGrpSpPr/>
          <p:nvPr/>
        </p:nvGrpSpPr>
        <p:grpSpPr>
          <a:xfrm>
            <a:off x="5940152" y="3464459"/>
            <a:ext cx="2304256" cy="1460252"/>
            <a:chOff x="441273" y="1995686"/>
            <a:chExt cx="4058719" cy="2468364"/>
          </a:xfrm>
        </p:grpSpPr>
        <p:pic>
          <p:nvPicPr>
            <p:cNvPr id="9" name="Picture 8">
              <a:extLst>
                <a:ext uri="{FF2B5EF4-FFF2-40B4-BE49-F238E27FC236}">
                  <a16:creationId xmlns:a16="http://schemas.microsoft.com/office/drawing/2014/main" id="{AF19D967-EE32-84E0-8669-73828E773E65}"/>
                </a:ext>
              </a:extLst>
            </p:cNvPr>
            <p:cNvPicPr>
              <a:picLocks noChangeAspect="1"/>
            </p:cNvPicPr>
            <p:nvPr/>
          </p:nvPicPr>
          <p:blipFill>
            <a:blip r:embed="rId5"/>
            <a:stretch>
              <a:fillRect/>
            </a:stretch>
          </p:blipFill>
          <p:spPr>
            <a:xfrm>
              <a:off x="441273" y="1995686"/>
              <a:ext cx="4058719" cy="2468364"/>
            </a:xfrm>
            <a:prstGeom prst="rect">
              <a:avLst/>
            </a:prstGeom>
          </p:spPr>
        </p:pic>
        <p:sp>
          <p:nvSpPr>
            <p:cNvPr id="10" name="TextBox 9">
              <a:extLst>
                <a:ext uri="{FF2B5EF4-FFF2-40B4-BE49-F238E27FC236}">
                  <a16:creationId xmlns:a16="http://schemas.microsoft.com/office/drawing/2014/main" id="{D477F987-1F1D-93E8-D7A7-55948E9E81C7}"/>
                </a:ext>
              </a:extLst>
            </p:cNvPr>
            <p:cNvSpPr txBox="1"/>
            <p:nvPr/>
          </p:nvSpPr>
          <p:spPr>
            <a:xfrm>
              <a:off x="4003705" y="4168745"/>
              <a:ext cx="407484" cy="184666"/>
            </a:xfrm>
            <a:prstGeom prst="rect">
              <a:avLst/>
            </a:prstGeom>
            <a:noFill/>
          </p:spPr>
          <p:txBody>
            <a:bodyPr wrap="none" rtlCol="0">
              <a:spAutoFit/>
            </a:bodyPr>
            <a:lstStyle/>
            <a:p>
              <a:r>
                <a:rPr lang="en-CH" sz="600" dirty="0"/>
                <a:t>MCHF</a:t>
              </a:r>
            </a:p>
          </p:txBody>
        </p:sp>
      </p:grpSp>
      <p:pic>
        <p:nvPicPr>
          <p:cNvPr id="11" name="Picture 10" descr="A pie chart with numbers and symbols&#10;&#10;AI-generated content may be incorrect.">
            <a:extLst>
              <a:ext uri="{FF2B5EF4-FFF2-40B4-BE49-F238E27FC236}">
                <a16:creationId xmlns:a16="http://schemas.microsoft.com/office/drawing/2014/main" id="{DC47E943-8824-57B4-BB72-086F670EFBBC}"/>
              </a:ext>
            </a:extLst>
          </p:cNvPr>
          <p:cNvPicPr>
            <a:picLocks noChangeAspect="1"/>
          </p:cNvPicPr>
          <p:nvPr/>
        </p:nvPicPr>
        <p:blipFill>
          <a:blip r:embed="rId6"/>
          <a:stretch>
            <a:fillRect/>
          </a:stretch>
        </p:blipFill>
        <p:spPr>
          <a:xfrm>
            <a:off x="56714" y="2455744"/>
            <a:ext cx="2160234" cy="2536171"/>
          </a:xfrm>
          <a:prstGeom prst="rect">
            <a:avLst/>
          </a:prstGeom>
        </p:spPr>
      </p:pic>
    </p:spTree>
    <p:extLst>
      <p:ext uri="{BB962C8B-B14F-4D97-AF65-F5344CB8AC3E}">
        <p14:creationId xmlns:p14="http://schemas.microsoft.com/office/powerpoint/2010/main" val="10911483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8F0D2-F090-0C25-D517-76C2FD00E0E3}"/>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582C520-A263-EDE7-0028-9A76FAB072CA}"/>
              </a:ext>
            </a:extLst>
          </p:cNvPr>
          <p:cNvSpPr>
            <a:spLocks noGrp="1"/>
          </p:cNvSpPr>
          <p:nvPr>
            <p:ph type="ftr" sz="quarter" idx="3"/>
          </p:nvPr>
        </p:nvSpPr>
        <p:spPr>
          <a:xfrm>
            <a:off x="35496" y="4977845"/>
            <a:ext cx="6768752" cy="195485"/>
          </a:xfrm>
        </p:spPr>
        <p:txBody>
          <a:bodyPr/>
          <a:lstStyle/>
          <a:p>
            <a:pPr algn="l"/>
            <a:r>
              <a:rPr lang="en-US"/>
              <a:t>D. Schulte, Muon Collider, HKUST, January 2026</a:t>
            </a:r>
            <a:endParaRPr lang="en-GB" dirty="0"/>
          </a:p>
        </p:txBody>
      </p:sp>
      <p:sp>
        <p:nvSpPr>
          <p:cNvPr id="5" name="Title 4">
            <a:extLst>
              <a:ext uri="{FF2B5EF4-FFF2-40B4-BE49-F238E27FC236}">
                <a16:creationId xmlns:a16="http://schemas.microsoft.com/office/drawing/2014/main" id="{F69EA1A6-9BC8-6DA0-E6BC-5614CC406DBE}"/>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Power Drivers</a:t>
            </a:r>
            <a:endParaRPr lang="en-US" sz="3200" dirty="0">
              <a:latin typeface="Calibri"/>
              <a:cs typeface="Calibri"/>
            </a:endParaRPr>
          </a:p>
        </p:txBody>
      </p:sp>
      <p:pic>
        <p:nvPicPr>
          <p:cNvPr id="2" name="Picture 1">
            <a:extLst>
              <a:ext uri="{FF2B5EF4-FFF2-40B4-BE49-F238E27FC236}">
                <a16:creationId xmlns:a16="http://schemas.microsoft.com/office/drawing/2014/main" id="{C2278B79-40D3-2207-677A-44F3471D367B}"/>
              </a:ext>
            </a:extLst>
          </p:cNvPr>
          <p:cNvPicPr>
            <a:picLocks noChangeAspect="1"/>
          </p:cNvPicPr>
          <p:nvPr/>
        </p:nvPicPr>
        <p:blipFill>
          <a:blip r:embed="rId3"/>
          <a:stretch>
            <a:fillRect/>
          </a:stretch>
        </p:blipFill>
        <p:spPr>
          <a:xfrm>
            <a:off x="3030190" y="1059582"/>
            <a:ext cx="6006306" cy="3306401"/>
          </a:xfrm>
          <a:prstGeom prst="rect">
            <a:avLst/>
          </a:prstGeom>
        </p:spPr>
      </p:pic>
      <p:sp>
        <p:nvSpPr>
          <p:cNvPr id="4" name="TextBox 3">
            <a:extLst>
              <a:ext uri="{FF2B5EF4-FFF2-40B4-BE49-F238E27FC236}">
                <a16:creationId xmlns:a16="http://schemas.microsoft.com/office/drawing/2014/main" id="{A415C333-FD79-0E9D-09D3-C6CF070B65EF}"/>
              </a:ext>
            </a:extLst>
          </p:cNvPr>
          <p:cNvSpPr txBox="1"/>
          <p:nvPr/>
        </p:nvSpPr>
        <p:spPr>
          <a:xfrm>
            <a:off x="320678" y="915566"/>
            <a:ext cx="2637504" cy="3693319"/>
          </a:xfrm>
          <a:prstGeom prst="rect">
            <a:avLst/>
          </a:prstGeom>
          <a:noFill/>
        </p:spPr>
        <p:txBody>
          <a:bodyPr wrap="square" rtlCol="0">
            <a:spAutoFit/>
          </a:bodyPr>
          <a:lstStyle/>
          <a:p>
            <a:r>
              <a:rPr lang="en-US" dirty="0"/>
              <a:t>Key power drivers</a:t>
            </a:r>
          </a:p>
          <a:p>
            <a:pPr marL="285750" indent="-285750">
              <a:buFont typeface="Arial" panose="020B0604020202020204" pitchFamily="34" charset="0"/>
              <a:buChar char="•"/>
            </a:pPr>
            <a:r>
              <a:rPr lang="en-US" dirty="0"/>
              <a:t>RCSs</a:t>
            </a:r>
          </a:p>
          <a:p>
            <a:pPr marL="285750" indent="-285750">
              <a:buFont typeface="Arial" panose="020B0604020202020204" pitchFamily="34" charset="0"/>
              <a:buChar char="•"/>
            </a:pPr>
            <a:r>
              <a:rPr lang="en-US" dirty="0"/>
              <a:t>Infrastructure</a:t>
            </a:r>
          </a:p>
          <a:p>
            <a:pPr marL="285750" indent="-285750">
              <a:buFont typeface="Arial" panose="020B0604020202020204" pitchFamily="34" charset="0"/>
              <a:buChar char="•"/>
            </a:pPr>
            <a:r>
              <a:rPr lang="en-US" dirty="0"/>
              <a:t>Proton complex</a:t>
            </a:r>
          </a:p>
          <a:p>
            <a:pPr marL="285750" indent="-285750">
              <a:buFont typeface="Arial" panose="020B0604020202020204" pitchFamily="34" charset="0"/>
              <a:buChar char="•"/>
            </a:pPr>
            <a:r>
              <a:rPr lang="en-US" dirty="0"/>
              <a:t>6D Cooling</a:t>
            </a:r>
          </a:p>
          <a:p>
            <a:pPr marL="285750" indent="-285750">
              <a:buFont typeface="Arial" panose="020B0604020202020204" pitchFamily="34" charset="0"/>
              <a:buChar char="•"/>
            </a:pPr>
            <a:r>
              <a:rPr lang="en-US" dirty="0"/>
              <a:t>RLAs</a:t>
            </a:r>
          </a:p>
          <a:p>
            <a:pPr marL="285750" indent="-285750">
              <a:buFont typeface="Arial" panose="020B0604020202020204" pitchFamily="34" charset="0"/>
              <a:buChar char="•"/>
            </a:pPr>
            <a:r>
              <a:rPr lang="en-US" dirty="0"/>
              <a:t>Collider</a:t>
            </a:r>
          </a:p>
          <a:p>
            <a:pPr marL="285750" indent="-285750">
              <a:buFont typeface="Arial" panose="020B0604020202020204" pitchFamily="34" charset="0"/>
              <a:buChar char="•"/>
            </a:pPr>
            <a:endParaRPr lang="en-US" dirty="0"/>
          </a:p>
          <a:p>
            <a:r>
              <a:rPr lang="en-US" dirty="0"/>
              <a:t>Have to add cryogenics to remove beam loss power from RCS cavities</a:t>
            </a:r>
          </a:p>
          <a:p>
            <a:r>
              <a:rPr lang="en-US" dirty="0"/>
              <a:t>(Estimate included in the ESPPU submission)</a:t>
            </a:r>
          </a:p>
        </p:txBody>
      </p:sp>
      <p:sp>
        <p:nvSpPr>
          <p:cNvPr id="6" name="Slide Number Placeholder 5">
            <a:extLst>
              <a:ext uri="{FF2B5EF4-FFF2-40B4-BE49-F238E27FC236}">
                <a16:creationId xmlns:a16="http://schemas.microsoft.com/office/drawing/2014/main" id="{FD2FB18F-CB24-F61C-A5E8-5A787435C151}"/>
              </a:ext>
            </a:extLst>
          </p:cNvPr>
          <p:cNvSpPr>
            <a:spLocks noGrp="1"/>
          </p:cNvSpPr>
          <p:nvPr>
            <p:ph type="sldNum" sz="quarter" idx="4"/>
          </p:nvPr>
        </p:nvSpPr>
        <p:spPr/>
        <p:txBody>
          <a:bodyPr/>
          <a:lstStyle/>
          <a:p>
            <a:fld id="{974172A1-1CBF-0B40-9234-7D4D80EC19EA}" type="slidenum">
              <a:rPr lang="en-GB" smtClean="0"/>
              <a:pPr/>
              <a:t>28</a:t>
            </a:fld>
            <a:endParaRPr lang="en-GB" dirty="0"/>
          </a:p>
        </p:txBody>
      </p:sp>
    </p:spTree>
    <p:extLst>
      <p:ext uri="{BB962C8B-B14F-4D97-AF65-F5344CB8AC3E}">
        <p14:creationId xmlns:p14="http://schemas.microsoft.com/office/powerpoint/2010/main" val="18462236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87CE6B-81D3-23F0-8C42-AD217B9ECB3B}"/>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2F3A18F-5093-95E3-B797-1AFC2B8EAA96}"/>
              </a:ext>
            </a:extLst>
          </p:cNvPr>
          <p:cNvSpPr>
            <a:spLocks noGrp="1"/>
          </p:cNvSpPr>
          <p:nvPr>
            <p:ph type="ftr" sz="quarter" idx="3"/>
          </p:nvPr>
        </p:nvSpPr>
        <p:spPr>
          <a:xfrm>
            <a:off x="35496" y="4977845"/>
            <a:ext cx="6768752" cy="195485"/>
          </a:xfrm>
        </p:spPr>
        <p:txBody>
          <a:bodyPr/>
          <a:lstStyle/>
          <a:p>
            <a:pPr algn="l"/>
            <a:r>
              <a:rPr lang="en-US"/>
              <a:t>D. Schulte, Muon Collider, HKUST, January 2026</a:t>
            </a:r>
            <a:endParaRPr lang="en-GB" dirty="0"/>
          </a:p>
        </p:txBody>
      </p:sp>
      <p:sp>
        <p:nvSpPr>
          <p:cNvPr id="5" name="Title 4">
            <a:extLst>
              <a:ext uri="{FF2B5EF4-FFF2-40B4-BE49-F238E27FC236}">
                <a16:creationId xmlns:a16="http://schemas.microsoft.com/office/drawing/2014/main" id="{03288997-4135-BFC9-809A-3CB9BBD26B16}"/>
              </a:ext>
            </a:extLst>
          </p:cNvPr>
          <p:cNvSpPr>
            <a:spLocks noGrp="1"/>
          </p:cNvSpPr>
          <p:nvPr>
            <p:ph type="title"/>
          </p:nvPr>
        </p:nvSpPr>
        <p:spPr>
          <a:xfrm>
            <a:off x="1295400" y="-20538"/>
            <a:ext cx="6781800" cy="565175"/>
          </a:xfrm>
        </p:spPr>
        <p:txBody>
          <a:bodyPr/>
          <a:lstStyle/>
          <a:p>
            <a:pPr algn="ctr"/>
            <a:r>
              <a:rPr lang="en-US" sz="3200" dirty="0">
                <a:latin typeface="Calibri"/>
                <a:cs typeface="Calibri"/>
              </a:rPr>
              <a:t>R&amp;D </a:t>
            </a:r>
            <a:r>
              <a:rPr lang="en-US" sz="3200" dirty="0" err="1">
                <a:latin typeface="Calibri"/>
                <a:cs typeface="Calibri"/>
              </a:rPr>
              <a:t>Programme</a:t>
            </a:r>
            <a:endParaRPr lang="en-US" sz="3200" dirty="0">
              <a:latin typeface="Calibri"/>
              <a:cs typeface="Calibri"/>
            </a:endParaRPr>
          </a:p>
        </p:txBody>
      </p:sp>
      <p:sp>
        <p:nvSpPr>
          <p:cNvPr id="8" name="TextBox 4">
            <a:extLst>
              <a:ext uri="{FF2B5EF4-FFF2-40B4-BE49-F238E27FC236}">
                <a16:creationId xmlns:a16="http://schemas.microsoft.com/office/drawing/2014/main" id="{E3F82CE7-4D1F-F231-E278-09C850990EDD}"/>
              </a:ext>
            </a:extLst>
          </p:cNvPr>
          <p:cNvSpPr/>
          <p:nvPr/>
        </p:nvSpPr>
        <p:spPr>
          <a:xfrm>
            <a:off x="129608" y="420822"/>
            <a:ext cx="4154360" cy="4599200"/>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Accelerator design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Complete </a:t>
            </a:r>
            <a:r>
              <a:rPr lang="en-US" sz="1400" spc="-1" dirty="0">
                <a:solidFill>
                  <a:srgbClr val="0070C0"/>
                </a:solidFill>
                <a:latin typeface="Calibri" panose="020F0502020204030204" pitchFamily="34" charset="0"/>
                <a:cs typeface="Calibri" panose="020F0502020204030204" pitchFamily="34" charset="0"/>
              </a:rPr>
              <a:t>start-to-end design </a:t>
            </a:r>
            <a:r>
              <a:rPr lang="en-US" sz="1400" spc="-1" dirty="0">
                <a:solidFill>
                  <a:srgbClr val="000000"/>
                </a:solidFill>
                <a:latin typeface="Calibri" panose="020F0502020204030204" pitchFamily="34" charset="0"/>
                <a:cs typeface="Calibri" panose="020F0502020204030204" pitchFamily="34" charset="0"/>
              </a:rPr>
              <a:t>to validate and optimize performance, cost, power and risk</a:t>
            </a:r>
          </a:p>
          <a:p>
            <a:endParaRPr lang="en-US" sz="1400"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Muon cooling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Implementation in steps important for timeline</a:t>
            </a:r>
          </a:p>
          <a:p>
            <a:pPr marL="285750" indent="-285750">
              <a:buFont typeface="Arial" panose="020B0604020202020204" pitchFamily="34" charset="0"/>
              <a:buChar char="•"/>
            </a:pPr>
            <a:r>
              <a:rPr lang="en-US" sz="1400" spc="-1" dirty="0">
                <a:solidFill>
                  <a:srgbClr val="0070C0"/>
                </a:solidFill>
                <a:latin typeface="Calibri" panose="020F0502020204030204" pitchFamily="34" charset="0"/>
                <a:cs typeface="Calibri" panose="020F0502020204030204" pitchFamily="34" charset="0"/>
              </a:rPr>
              <a:t>Need hardware</a:t>
            </a:r>
            <a:r>
              <a:rPr lang="en-US" sz="1400" spc="-1" dirty="0">
                <a:solidFill>
                  <a:srgbClr val="000000"/>
                </a:solidFill>
                <a:latin typeface="Calibri" panose="020F0502020204030204" pitchFamily="34" charset="0"/>
                <a:cs typeface="Calibri" panose="020F0502020204030204" pitchFamily="34" charset="0"/>
              </a:rPr>
              <a:t>, in particular RF test stands</a:t>
            </a:r>
          </a:p>
          <a:p>
            <a:pPr marL="285750" indent="-285750">
              <a:buFont typeface="Arial" panose="020B0604020202020204" pitchFamily="34" charset="0"/>
              <a:buChar char="•"/>
            </a:pPr>
            <a:r>
              <a:rPr lang="en-US" sz="1400" spc="-1" dirty="0">
                <a:solidFill>
                  <a:srgbClr val="0070C0"/>
                </a:solidFill>
                <a:latin typeface="Calibri" panose="020F0502020204030204" pitchFamily="34" charset="0"/>
                <a:cs typeface="Calibri" panose="020F0502020204030204" pitchFamily="34" charset="0"/>
              </a:rPr>
              <a:t>New detector technologies </a:t>
            </a:r>
            <a:r>
              <a:rPr lang="en-US" sz="1400" spc="-1" dirty="0">
                <a:latin typeface="Calibri" panose="020F0502020204030204" pitchFamily="34" charset="0"/>
                <a:cs typeface="Calibri" panose="020F0502020204030204" pitchFamily="34" charset="0"/>
              </a:rPr>
              <a:t>useful for instrumentation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Cooling RF requires </a:t>
            </a:r>
            <a:r>
              <a:rPr lang="en-US" sz="1400" spc="-1" dirty="0">
                <a:solidFill>
                  <a:srgbClr val="0070C0"/>
                </a:solidFill>
                <a:latin typeface="Calibri" panose="020F0502020204030204" pitchFamily="34" charset="0"/>
                <a:cs typeface="Calibri" panose="020F0502020204030204" pitchFamily="34" charset="0"/>
              </a:rPr>
              <a:t>urgent test infrastructure</a:t>
            </a:r>
            <a:endParaRPr lang="en-US" sz="1400" spc="-1" dirty="0">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Detector</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Strong potential for further </a:t>
            </a:r>
            <a:r>
              <a:rPr lang="en-US" sz="1400" spc="-1" dirty="0">
                <a:solidFill>
                  <a:srgbClr val="0070C0"/>
                </a:solidFill>
                <a:latin typeface="Calibri" panose="020F0502020204030204" pitchFamily="34" charset="0"/>
                <a:cs typeface="Calibri" panose="020F0502020204030204" pitchFamily="34" charset="0"/>
              </a:rPr>
              <a:t>improve physics potential</a:t>
            </a:r>
            <a:r>
              <a:rPr lang="en-US" sz="1400" spc="-1" dirty="0">
                <a:solidFill>
                  <a:srgbClr val="000000"/>
                </a:solidFill>
                <a:latin typeface="Calibri" panose="020F0502020204030204" pitchFamily="34" charset="0"/>
                <a:cs typeface="Calibri" panose="020F0502020204030204" pitchFamily="34" charset="0"/>
              </a:rPr>
              <a:t> with </a:t>
            </a:r>
            <a:r>
              <a:rPr lang="en-US" sz="1400" spc="-1" dirty="0">
                <a:solidFill>
                  <a:srgbClr val="0070C0"/>
                </a:solidFill>
                <a:latin typeface="Calibri" panose="020F0502020204030204" pitchFamily="34" charset="0"/>
                <a:cs typeface="Calibri" panose="020F0502020204030204" pitchFamily="34" charset="0"/>
              </a:rPr>
              <a:t>technologies, AI and ML</a:t>
            </a:r>
          </a:p>
          <a:p>
            <a:endParaRPr lang="en-US" sz="1400"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Magnet </a:t>
            </a:r>
            <a:r>
              <a:rPr lang="en-US" sz="1400" b="1" spc="-1" dirty="0" err="1">
                <a:solidFill>
                  <a:srgbClr val="000000"/>
                </a:solidFill>
                <a:latin typeface="Calibri" panose="020F0502020204030204" pitchFamily="34" charset="0"/>
                <a:cs typeface="Calibri" panose="020F0502020204030204" pitchFamily="34" charset="0"/>
              </a:rPr>
              <a:t>programme</a:t>
            </a:r>
            <a:endParaRPr lang="en-US" sz="1400" b="1"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Have conceptual designs, need hardware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solenoids have important </a:t>
            </a:r>
            <a:r>
              <a:rPr lang="en-US" sz="1400" spc="-1" dirty="0">
                <a:solidFill>
                  <a:srgbClr val="0070C0"/>
                </a:solidFill>
                <a:latin typeface="Calibri" panose="020F0502020204030204" pitchFamily="34" charset="0"/>
                <a:cs typeface="Calibri" panose="020F0502020204030204" pitchFamily="34" charset="0"/>
              </a:rPr>
              <a:t>synergy with society </a:t>
            </a:r>
            <a:r>
              <a:rPr lang="en-US" sz="1400" spc="-1" dirty="0">
                <a:solidFill>
                  <a:srgbClr val="000000"/>
                </a:solidFill>
                <a:latin typeface="Calibri" panose="020F0502020204030204" pitchFamily="34" charset="0"/>
                <a:cs typeface="Calibri" panose="020F0502020204030204" pitchFamily="34" charset="0"/>
              </a:rPr>
              <a:t>(also power converter)</a:t>
            </a:r>
          </a:p>
          <a:p>
            <a:pPr marL="742950" lvl="1" indent="-285750">
              <a:buFont typeface="Arial" panose="020B0604020202020204" pitchFamily="34" charset="0"/>
              <a:buChar char="•"/>
            </a:pPr>
            <a:r>
              <a:rPr lang="en-US" sz="1400" spc="-1" dirty="0">
                <a:solidFill>
                  <a:srgbClr val="0070C0"/>
                </a:solidFill>
                <a:latin typeface="Calibri" panose="020F0502020204030204" pitchFamily="34" charset="0"/>
                <a:cs typeface="Calibri" panose="020F0502020204030204" pitchFamily="34" charset="0"/>
              </a:rPr>
              <a:t>Industry</a:t>
            </a:r>
            <a:r>
              <a:rPr lang="en-US" sz="1400" spc="-1" dirty="0">
                <a:solidFill>
                  <a:srgbClr val="000000"/>
                </a:solidFill>
                <a:latin typeface="Calibri" panose="020F0502020204030204" pitchFamily="34" charset="0"/>
                <a:cs typeface="Calibri" panose="020F0502020204030204" pitchFamily="34" charset="0"/>
              </a:rPr>
              <a:t> is ready to invest</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Must not miss the </a:t>
            </a:r>
            <a:r>
              <a:rPr lang="en-US" sz="1400" spc="-1" dirty="0">
                <a:solidFill>
                  <a:srgbClr val="0070C0"/>
                </a:solidFill>
                <a:latin typeface="Calibri" panose="020F0502020204030204" pitchFamily="34" charset="0"/>
                <a:cs typeface="Calibri" panose="020F0502020204030204" pitchFamily="34" charset="0"/>
              </a:rPr>
              <a:t>opportunity</a:t>
            </a:r>
          </a:p>
        </p:txBody>
      </p:sp>
      <p:sp>
        <p:nvSpPr>
          <p:cNvPr id="4" name="Slide Number Placeholder 3">
            <a:extLst>
              <a:ext uri="{FF2B5EF4-FFF2-40B4-BE49-F238E27FC236}">
                <a16:creationId xmlns:a16="http://schemas.microsoft.com/office/drawing/2014/main" id="{064A55A7-19D4-8EA0-2976-DEC922E3E7FA}"/>
              </a:ext>
            </a:extLst>
          </p:cNvPr>
          <p:cNvSpPr>
            <a:spLocks noGrp="1"/>
          </p:cNvSpPr>
          <p:nvPr>
            <p:ph type="sldNum" sz="quarter" idx="4"/>
          </p:nvPr>
        </p:nvSpPr>
        <p:spPr/>
        <p:txBody>
          <a:bodyPr/>
          <a:lstStyle/>
          <a:p>
            <a:fld id="{974172A1-1CBF-0B40-9234-7D4D80EC19EA}" type="slidenum">
              <a:rPr lang="en-GB" smtClean="0"/>
              <a:pPr/>
              <a:t>29</a:t>
            </a:fld>
            <a:endParaRPr lang="en-GB" dirty="0"/>
          </a:p>
        </p:txBody>
      </p:sp>
      <p:sp>
        <p:nvSpPr>
          <p:cNvPr id="6" name="TextBox 5">
            <a:extLst>
              <a:ext uri="{FF2B5EF4-FFF2-40B4-BE49-F238E27FC236}">
                <a16:creationId xmlns:a16="http://schemas.microsoft.com/office/drawing/2014/main" id="{6E639E42-F0E0-3CB9-97D7-6EA2AA4A7B1F}"/>
              </a:ext>
            </a:extLst>
          </p:cNvPr>
          <p:cNvSpPr txBox="1"/>
          <p:nvPr/>
        </p:nvSpPr>
        <p:spPr>
          <a:xfrm>
            <a:off x="4572000" y="3612381"/>
            <a:ext cx="4377534" cy="1231106"/>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IAC composition:</a:t>
            </a:r>
          </a:p>
          <a:p>
            <a:r>
              <a:rPr lang="en-GB" sz="1200" dirty="0">
                <a:latin typeface="Calibri" panose="020F0502020204030204" pitchFamily="34" charset="0"/>
                <a:cs typeface="Calibri" panose="020F0502020204030204" pitchFamily="34" charset="0"/>
              </a:rPr>
              <a:t>Permanent members: Ursula Bassler (chair), Mauro </a:t>
            </a:r>
            <a:r>
              <a:rPr lang="en-GB" sz="1200" dirty="0" err="1">
                <a:latin typeface="Calibri" panose="020F0502020204030204" pitchFamily="34" charset="0"/>
                <a:cs typeface="Calibri" panose="020F0502020204030204" pitchFamily="34" charset="0"/>
              </a:rPr>
              <a:t>Mezetto</a:t>
            </a:r>
            <a:r>
              <a:rPr lang="en-GB" sz="1200" dirty="0">
                <a:latin typeface="Calibri" panose="020F0502020204030204" pitchFamily="34" charset="0"/>
                <a:cs typeface="Calibri" panose="020F0502020204030204" pitchFamily="34" charset="0"/>
              </a:rPr>
              <a:t>, Hongwei Zhao, Akira Yamamoto, Maurizio </a:t>
            </a:r>
            <a:r>
              <a:rPr lang="en-GB" sz="1200" dirty="0" err="1">
                <a:latin typeface="Calibri" panose="020F0502020204030204" pitchFamily="34" charset="0"/>
                <a:cs typeface="Calibri" panose="020F0502020204030204" pitchFamily="34" charset="0"/>
              </a:rPr>
              <a:t>Vretenar</a:t>
            </a:r>
            <a:r>
              <a:rPr lang="en-GB" sz="1200" dirty="0">
                <a:latin typeface="Calibri" panose="020F0502020204030204" pitchFamily="34" charset="0"/>
                <a:cs typeface="Calibri" panose="020F0502020204030204" pitchFamily="34" charset="0"/>
              </a:rPr>
              <a:t>, Stewart </a:t>
            </a:r>
            <a:r>
              <a:rPr lang="en-GB" sz="1200" dirty="0" err="1">
                <a:latin typeface="Calibri" panose="020F0502020204030204" pitchFamily="34" charset="0"/>
                <a:cs typeface="Calibri" panose="020F0502020204030204" pitchFamily="34" charset="0"/>
              </a:rPr>
              <a:t>Boogert</a:t>
            </a:r>
            <a:r>
              <a:rPr lang="en-GB" sz="1200" dirty="0">
                <a:latin typeface="Calibri" panose="020F0502020204030204" pitchFamily="34" charset="0"/>
                <a:cs typeface="Calibri" panose="020F0502020204030204" pitchFamily="34" charset="0"/>
              </a:rPr>
              <a:t>, Sarah, Demers, Giorgio </a:t>
            </a:r>
            <a:r>
              <a:rPr lang="en-GB" sz="1200" dirty="0" err="1">
                <a:latin typeface="Calibri" panose="020F0502020204030204" pitchFamily="34" charset="0"/>
                <a:cs typeface="Calibri" panose="020F0502020204030204" pitchFamily="34" charset="0"/>
              </a:rPr>
              <a:t>Apollinari</a:t>
            </a:r>
            <a:endParaRPr lang="en-GB" sz="1200" dirty="0">
              <a:latin typeface="Calibri" panose="020F0502020204030204" pitchFamily="34" charset="0"/>
              <a:cs typeface="Calibri" panose="020F0502020204030204" pitchFamily="34" charset="0"/>
            </a:endParaRPr>
          </a:p>
          <a:p>
            <a:r>
              <a:rPr lang="en-GB" sz="1200" dirty="0">
                <a:latin typeface="Calibri" panose="020F0502020204030204" pitchFamily="34" charset="0"/>
                <a:cs typeface="Calibri" panose="020F0502020204030204" pitchFamily="34" charset="0"/>
              </a:rPr>
              <a:t>Additional experts: Pierre Vedrine, Stephen Gourlay, Lyn Evans,  Alessandro Gallo, Barbara Dalena, Pantaleo Raimondi</a:t>
            </a:r>
          </a:p>
        </p:txBody>
      </p:sp>
      <p:sp>
        <p:nvSpPr>
          <p:cNvPr id="7" name="TextBox 6">
            <a:extLst>
              <a:ext uri="{FF2B5EF4-FFF2-40B4-BE49-F238E27FC236}">
                <a16:creationId xmlns:a16="http://schemas.microsoft.com/office/drawing/2014/main" id="{F70AD92B-D42B-E28C-C6B4-DE7845A63577}"/>
              </a:ext>
            </a:extLst>
          </p:cNvPr>
          <p:cNvSpPr txBox="1"/>
          <p:nvPr/>
        </p:nvSpPr>
        <p:spPr>
          <a:xfrm>
            <a:off x="4572000" y="954255"/>
            <a:ext cx="4329553" cy="2523768"/>
          </a:xfrm>
          <a:prstGeom prst="rect">
            <a:avLst/>
          </a:prstGeom>
          <a:noFill/>
        </p:spPr>
        <p:txBody>
          <a:bodyPr wrap="square" rtlCol="0">
            <a:spAutoFit/>
          </a:bodyPr>
          <a:lstStyle/>
          <a:p>
            <a:r>
              <a:rPr lang="en-GB" sz="1400" b="1" dirty="0">
                <a:cs typeface="Calibri" panose="020F0502020204030204" pitchFamily="34" charset="0"/>
              </a:rPr>
              <a:t>IAC review:</a:t>
            </a:r>
          </a:p>
          <a:p>
            <a:r>
              <a:rPr lang="en-GB" sz="1200" dirty="0">
                <a:cs typeface="Calibri" panose="020F0502020204030204" pitchFamily="34" charset="0"/>
              </a:rPr>
              <a:t>“</a:t>
            </a:r>
            <a:r>
              <a:rPr lang="en-US" sz="1200" dirty="0"/>
              <a:t>The committee would like first to congratulate the International Muon Collider Collaboration for the tremendous progress made over the last year on the technical studies, the overall project planning and the organization of the collaboration. The committee welcomes the idea to evaluate the priority setting of these R&amp;D activities, in view of the IMCC activities beyond the European Strategy Process.</a:t>
            </a:r>
          </a:p>
          <a:p>
            <a:r>
              <a:rPr lang="en-US" sz="1200" dirty="0"/>
              <a:t>In general, all the R&amp;D proposals presented are impressive and complete, and the committee expressed support of this R&amp;D program in the long term. The R&amp;D plan is quite thorough and will provide a valuable foundation for prioritizing R&amp;D plans as the </a:t>
            </a:r>
            <a:r>
              <a:rPr lang="en-US" sz="1200" dirty="0" err="1"/>
              <a:t>programme</a:t>
            </a:r>
            <a:r>
              <a:rPr lang="en-US" sz="1200" dirty="0"/>
              <a:t> matures.</a:t>
            </a:r>
          </a:p>
        </p:txBody>
      </p:sp>
    </p:spTree>
    <p:extLst>
      <p:ext uri="{BB962C8B-B14F-4D97-AF65-F5344CB8AC3E}">
        <p14:creationId xmlns:p14="http://schemas.microsoft.com/office/powerpoint/2010/main" val="2030674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730011-B39F-9364-C5A4-796A69FBA455}"/>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FD8659D8-BAD7-B12D-0917-2CF60FBA3BAC}"/>
              </a:ext>
            </a:extLst>
          </p:cNvPr>
          <p:cNvSpPr>
            <a:spLocks noGrp="1"/>
          </p:cNvSpPr>
          <p:nvPr>
            <p:ph type="title"/>
          </p:nvPr>
        </p:nvSpPr>
        <p:spPr>
          <a:xfrm>
            <a:off x="1115616" y="123478"/>
            <a:ext cx="7190184" cy="432048"/>
          </a:xfrm>
        </p:spPr>
        <p:txBody>
          <a:bodyPr>
            <a:noAutofit/>
          </a:bodyPr>
          <a:lstStyle/>
          <a:p>
            <a:pPr>
              <a:lnSpc>
                <a:spcPts val="1956"/>
              </a:lnSpc>
            </a:pPr>
            <a:r>
              <a:rPr lang="en-US" spc="29" dirty="0">
                <a:solidFill>
                  <a:srgbClr val="000000"/>
                </a:solidFill>
                <a:ea typeface="Optima Bold"/>
                <a:sym typeface="Optima Bold"/>
              </a:rPr>
              <a:t>IMCC</a:t>
            </a:r>
            <a:br>
              <a:rPr lang="en-US" spc="29" dirty="0">
                <a:solidFill>
                  <a:srgbClr val="000000"/>
                </a:solidFill>
                <a:ea typeface="Optima Bold"/>
                <a:sym typeface="Optima Bold"/>
              </a:rPr>
            </a:br>
            <a:r>
              <a:rPr lang="en-US" sz="1600" spc="29" dirty="0">
                <a:solidFill>
                  <a:srgbClr val="000000"/>
                </a:solidFill>
                <a:ea typeface="Optima Bold"/>
                <a:sym typeface="Optima Bold"/>
              </a:rPr>
              <a:t>International Muon Collider Collaboration</a:t>
            </a:r>
            <a:endParaRPr lang="en-US" spc="29" dirty="0">
              <a:solidFill>
                <a:srgbClr val="000000"/>
              </a:solidFill>
              <a:ea typeface="Optima Bold"/>
              <a:sym typeface="Optima Bold"/>
            </a:endParaRPr>
          </a:p>
        </p:txBody>
      </p:sp>
      <p:sp>
        <p:nvSpPr>
          <p:cNvPr id="5" name="Espace réservé du numéro de diapositive 3">
            <a:extLst>
              <a:ext uri="{FF2B5EF4-FFF2-40B4-BE49-F238E27FC236}">
                <a16:creationId xmlns:a16="http://schemas.microsoft.com/office/drawing/2014/main" id="{AAC4CBA1-B37A-8F58-0E21-B885887A4366}"/>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a:t>
            </a:fld>
            <a:endParaRPr lang="en-GB" dirty="0"/>
          </a:p>
        </p:txBody>
      </p:sp>
      <p:sp>
        <p:nvSpPr>
          <p:cNvPr id="52" name="Espace réservé du pied de page 4">
            <a:extLst>
              <a:ext uri="{FF2B5EF4-FFF2-40B4-BE49-F238E27FC236}">
                <a16:creationId xmlns:a16="http://schemas.microsoft.com/office/drawing/2014/main" id="{25D2C166-C54B-DB65-AADF-8B1EE2C6BE92}"/>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sp>
        <p:nvSpPr>
          <p:cNvPr id="2" name="Slide Number Placeholder 1">
            <a:extLst>
              <a:ext uri="{FF2B5EF4-FFF2-40B4-BE49-F238E27FC236}">
                <a16:creationId xmlns:a16="http://schemas.microsoft.com/office/drawing/2014/main" id="{078B9725-7749-550F-18B9-C4CC00B97BAC}"/>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3" name="TextBox 2">
            <a:extLst>
              <a:ext uri="{FF2B5EF4-FFF2-40B4-BE49-F238E27FC236}">
                <a16:creationId xmlns:a16="http://schemas.microsoft.com/office/drawing/2014/main" id="{14D38C08-4F7F-3963-98DB-01ADF5C1757A}"/>
              </a:ext>
            </a:extLst>
          </p:cNvPr>
          <p:cNvSpPr txBox="1"/>
          <p:nvPr/>
        </p:nvSpPr>
        <p:spPr>
          <a:xfrm>
            <a:off x="251521" y="903983"/>
            <a:ext cx="8352927" cy="3785652"/>
          </a:xfrm>
          <a:prstGeom prst="rect">
            <a:avLst/>
          </a:prstGeom>
          <a:noFill/>
          <a:ln w="9525" cap="rnd">
            <a:noFill/>
          </a:ln>
          <a:effectLst/>
        </p:spPr>
        <p:txBody>
          <a:bodyPr wrap="square" rtlCol="0">
            <a:spAutoFit/>
          </a:bodyPr>
          <a:lstStyle/>
          <a:p>
            <a:r>
              <a:rPr lang="de-CH" sz="1600" dirty="0" err="1">
                <a:latin typeface="Calibri" panose="020F0502020204030204" pitchFamily="34" charset="0"/>
                <a:cs typeface="Calibri" panose="020F0502020204030204" pitchFamily="34" charset="0"/>
              </a:rPr>
              <a:t>Collaboration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formed</a:t>
            </a:r>
            <a:r>
              <a:rPr lang="de-CH" sz="1600" dirty="0">
                <a:latin typeface="Calibri" panose="020F0502020204030204" pitchFamily="34" charset="0"/>
                <a:cs typeface="Calibri" panose="020F0502020204030204" pitchFamily="34" charset="0"/>
              </a:rPr>
              <a:t> 2022, </a:t>
            </a:r>
            <a:r>
              <a:rPr lang="de-CH" sz="1600" dirty="0" err="1">
                <a:latin typeface="Calibri" panose="020F0502020204030204" pitchFamily="34" charset="0"/>
                <a:cs typeface="Calibri" panose="020F0502020204030204" pitchFamily="34" charset="0"/>
              </a:rPr>
              <a:t>currently</a:t>
            </a:r>
            <a:r>
              <a:rPr lang="de-CH" sz="1600"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hosted</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by</a:t>
            </a:r>
            <a:r>
              <a:rPr lang="de-CH" sz="1600" b="1" dirty="0">
                <a:latin typeface="Calibri" panose="020F0502020204030204" pitchFamily="34" charset="0"/>
                <a:cs typeface="Calibri" panose="020F0502020204030204" pitchFamily="34" charset="0"/>
              </a:rPr>
              <a:t> CERN</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b="1" dirty="0">
                <a:latin typeface="Calibri" panose="020F0502020204030204" pitchFamily="34" charset="0"/>
                <a:cs typeface="Calibri" panose="020F0502020204030204" pitchFamily="34" charset="0"/>
              </a:rPr>
              <a:t>61 formal </a:t>
            </a:r>
            <a:r>
              <a:rPr lang="de-CH" sz="1600" b="1" dirty="0" err="1">
                <a:latin typeface="Calibri" panose="020F0502020204030204" pitchFamily="34" charset="0"/>
                <a:cs typeface="Calibri" panose="020F0502020204030204" pitchFamily="34" charset="0"/>
              </a:rPr>
              <a:t>member</a:t>
            </a:r>
            <a:r>
              <a:rPr lang="de-CH" sz="1600" b="1" dirty="0">
                <a:latin typeface="Calibri" panose="020F0502020204030204" pitchFamily="34" charset="0"/>
                <a:cs typeface="Calibri" panose="020F0502020204030204" pitchFamily="34" charset="0"/>
              </a:rPr>
              <a:t> </a:t>
            </a:r>
            <a:r>
              <a:rPr lang="de-CH" sz="1600" b="1" dirty="0" err="1">
                <a:latin typeface="Calibri" panose="020F0502020204030204" pitchFamily="34" charset="0"/>
                <a:cs typeface="Calibri" panose="020F0502020204030204" pitchFamily="34" charset="0"/>
              </a:rPr>
              <a:t>institutions</a:t>
            </a:r>
            <a:r>
              <a:rPr lang="de-CH" sz="1600" b="1" dirty="0">
                <a:latin typeface="Calibri" panose="020F0502020204030204" pitchFamily="34" charset="0"/>
                <a:cs typeface="Calibri" panose="020F0502020204030204" pitchFamily="34" charset="0"/>
              </a:rPr>
              <a:t>, </a:t>
            </a:r>
            <a:r>
              <a:rPr lang="de-CH" sz="1600" dirty="0">
                <a:latin typeface="Calibri" panose="020F0502020204030204" pitchFamily="34" charset="0"/>
                <a:cs typeface="Calibri" panose="020F0502020204030204" pitchFamily="34" charset="0"/>
              </a:rPr>
              <a:t>still </a:t>
            </a:r>
            <a:r>
              <a:rPr lang="de-CH" sz="1600" dirty="0" err="1">
                <a:latin typeface="Calibri" panose="020F0502020204030204" pitchFamily="34" charset="0"/>
                <a:cs typeface="Calibri" panose="020F0502020204030204" pitchFamily="34" charset="0"/>
              </a:rPr>
              <a:t>growing</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err="1">
                <a:latin typeface="Calibri" panose="020F0502020204030204" pitchFamily="34" charset="0"/>
                <a:cs typeface="Calibri" panose="020F0502020204030204" pitchFamily="34" charset="0"/>
              </a:rPr>
              <a:t>Currently</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centred</a:t>
            </a:r>
            <a:r>
              <a:rPr lang="de-CH" sz="1600" dirty="0">
                <a:latin typeface="Calibri" panose="020F0502020204030204" pitchFamily="34" charset="0"/>
                <a:cs typeface="Calibri" panose="020F0502020204030204" pitchFamily="34" charset="0"/>
              </a:rPr>
              <a:t> in Europe, strong US </a:t>
            </a:r>
            <a:r>
              <a:rPr lang="de-CH" sz="1600" dirty="0" err="1">
                <a:latin typeface="Calibri" panose="020F0502020204030204" pitchFamily="34" charset="0"/>
                <a:cs typeface="Calibri" panose="020F0502020204030204" pitchFamily="34" charset="0"/>
              </a:rPr>
              <a:t>contribution</a:t>
            </a:r>
            <a:endParaRPr lang="de-CH"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R&amp;D </a:t>
            </a:r>
            <a:r>
              <a:rPr lang="de-CH" sz="1600" dirty="0" err="1">
                <a:latin typeface="Calibri" panose="020F0502020204030204" pitchFamily="34" charset="0"/>
                <a:cs typeface="Calibri" panose="020F0502020204030204" pitchFamily="34" charset="0"/>
              </a:rPr>
              <a:t>progamme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developed</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with</a:t>
            </a:r>
            <a:r>
              <a:rPr lang="de-CH" sz="1600" dirty="0">
                <a:latin typeface="Calibri" panose="020F0502020204030204" pitchFamily="34" charset="0"/>
                <a:cs typeface="Calibri" panose="020F0502020204030204" pitchFamily="34" charset="0"/>
              </a:rPr>
              <a:t> global </a:t>
            </a:r>
            <a:r>
              <a:rPr lang="de-CH" sz="1600" dirty="0" err="1">
                <a:latin typeface="Calibri" panose="020F0502020204030204" pitchFamily="34" charset="0"/>
                <a:cs typeface="Calibri" panose="020F0502020204030204" pitchFamily="34" charset="0"/>
              </a:rPr>
              <a:t>community</a:t>
            </a:r>
            <a:endParaRPr lang="de-CH" sz="1600" dirty="0">
              <a:latin typeface="Calibri" panose="020F0502020204030204" pitchFamily="34" charset="0"/>
              <a:cs typeface="Calibri" panose="020F0502020204030204" pitchFamily="34" charset="0"/>
            </a:endParaRPr>
          </a:p>
          <a:p>
            <a:endParaRPr lang="de-CH" sz="1600" b="1" dirty="0">
              <a:latin typeface="Calibri" panose="020F0502020204030204" pitchFamily="34" charset="0"/>
              <a:cs typeface="Calibri" panose="020F0502020204030204" pitchFamily="34" charset="0"/>
            </a:endParaRPr>
          </a:p>
          <a:p>
            <a:endParaRPr lang="de-CH" sz="1600" b="1" dirty="0">
              <a:latin typeface="Calibri" panose="020F0502020204030204" pitchFamily="34" charset="0"/>
              <a:cs typeface="Calibri" panose="020F0502020204030204" pitchFamily="34" charset="0"/>
            </a:endParaRPr>
          </a:p>
          <a:p>
            <a:r>
              <a:rPr lang="de-CH" sz="1600" dirty="0">
                <a:latin typeface="Calibri" panose="020F0502020204030204" pitchFamily="34" charset="0"/>
                <a:cs typeface="Calibri" panose="020F0502020204030204" pitchFamily="34" charset="0"/>
              </a:rPr>
              <a:t>In </a:t>
            </a:r>
            <a:r>
              <a:rPr lang="de-CH" sz="1600" dirty="0" err="1">
                <a:latin typeface="Calibri" panose="020F0502020204030204" pitchFamily="34" charset="0"/>
                <a:cs typeface="Calibri" panose="020F0502020204030204" pitchFamily="34" charset="0"/>
              </a:rPr>
              <a:t>response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strategic</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requests</a:t>
            </a:r>
            <a:r>
              <a:rPr lang="de-CH" sz="16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de-CH" sz="1600" dirty="0">
                <a:solidFill>
                  <a:srgbClr val="0070C0"/>
                </a:solidFill>
                <a:latin typeface="Calibri" panose="020F0502020204030204" pitchFamily="34" charset="0"/>
                <a:cs typeface="Calibri" panose="020F0502020204030204" pitchFamily="34" charset="0"/>
              </a:rPr>
              <a:t>Last ESPPU </a:t>
            </a:r>
            <a:r>
              <a:rPr lang="de-CH" sz="1600" dirty="0" err="1">
                <a:latin typeface="Calibri" panose="020F0502020204030204" pitchFamily="34" charset="0"/>
                <a:cs typeface="Calibri" panose="020F0502020204030204" pitchFamily="34" charset="0"/>
              </a:rPr>
              <a:t>demanded</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integration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into</a:t>
            </a:r>
            <a:r>
              <a:rPr lang="de-CH" sz="1600" dirty="0">
                <a:latin typeface="Calibri" panose="020F0502020204030204" pitchFamily="34" charset="0"/>
                <a:cs typeface="Calibri" panose="020F0502020204030204" pitchFamily="34" charset="0"/>
              </a:rPr>
              <a:t> </a:t>
            </a:r>
            <a:r>
              <a:rPr lang="de-CH" sz="1600" dirty="0">
                <a:solidFill>
                  <a:srgbClr val="0070C0"/>
                </a:solidFill>
                <a:latin typeface="Calibri" panose="020F0502020204030204" pitchFamily="34" charset="0"/>
                <a:cs typeface="Calibri" panose="020F0502020204030204" pitchFamily="34" charset="0"/>
              </a:rPr>
              <a:t>European </a:t>
            </a:r>
            <a:r>
              <a:rPr lang="de-CH" sz="1600" dirty="0" err="1">
                <a:solidFill>
                  <a:srgbClr val="0070C0"/>
                </a:solidFill>
                <a:latin typeface="Calibri" panose="020F0502020204030204" pitchFamily="34" charset="0"/>
                <a:cs typeface="Calibri" panose="020F0502020204030204" pitchFamily="34" charset="0"/>
              </a:rPr>
              <a:t>Accelerator</a:t>
            </a:r>
            <a:r>
              <a:rPr lang="de-CH" sz="1600" dirty="0">
                <a:solidFill>
                  <a:srgbClr val="0070C0"/>
                </a:solidFill>
                <a:latin typeface="Calibri" panose="020F0502020204030204" pitchFamily="34" charset="0"/>
                <a:cs typeface="Calibri" panose="020F0502020204030204" pitchFamily="34" charset="0"/>
              </a:rPr>
              <a:t> R&amp;D Roadmap</a:t>
            </a:r>
          </a:p>
          <a:p>
            <a:pPr marL="285750" indent="-285750">
              <a:buFont typeface="Arial" panose="020B0604020202020204" pitchFamily="34" charset="0"/>
              <a:buChar char="•"/>
            </a:pPr>
            <a:r>
              <a:rPr lang="de-CH" sz="1600" dirty="0">
                <a:solidFill>
                  <a:srgbClr val="0070C0"/>
                </a:solidFill>
                <a:latin typeface="Calibri" panose="020F0502020204030204" pitchFamily="34" charset="0"/>
                <a:cs typeface="Calibri" panose="020F0502020204030204" pitchFamily="34" charset="0"/>
              </a:rPr>
              <a:t>EU </a:t>
            </a:r>
            <a:r>
              <a:rPr lang="de-CH" sz="1600" dirty="0" err="1">
                <a:solidFill>
                  <a:srgbClr val="0070C0"/>
                </a:solidFill>
                <a:latin typeface="Calibri" panose="020F0502020204030204" pitchFamily="34" charset="0"/>
                <a:cs typeface="Calibri" panose="020F0502020204030204" pitchFamily="34" charset="0"/>
              </a:rPr>
              <a:t>is</a:t>
            </a:r>
            <a:r>
              <a:rPr lang="de-CH" sz="1600" dirty="0">
                <a:solidFill>
                  <a:srgbClr val="0070C0"/>
                </a:solidFill>
                <a:latin typeface="Calibri" panose="020F0502020204030204" pitchFamily="34" charset="0"/>
                <a:cs typeface="Calibri" panose="020F0502020204030204" pitchFamily="34" charset="0"/>
              </a:rPr>
              <a:t> </a:t>
            </a:r>
            <a:r>
              <a:rPr lang="de-CH" sz="1600" dirty="0" err="1">
                <a:solidFill>
                  <a:srgbClr val="0070C0"/>
                </a:solidFill>
                <a:latin typeface="Calibri" panose="020F0502020204030204" pitchFamily="34" charset="0"/>
                <a:cs typeface="Calibri" panose="020F0502020204030204" pitchFamily="34" charset="0"/>
              </a:rPr>
              <a:t>co-funding</a:t>
            </a:r>
            <a:r>
              <a:rPr lang="de-CH" sz="1600" dirty="0">
                <a:solidFill>
                  <a:srgbClr val="0070C0"/>
                </a:solidFill>
                <a:latin typeface="Calibri" panose="020F0502020204030204" pitchFamily="34" charset="0"/>
                <a:cs typeface="Calibri" panose="020F0502020204030204" pitchFamily="34" charset="0"/>
              </a:rPr>
              <a:t> </a:t>
            </a:r>
            <a:r>
              <a:rPr lang="de-CH" sz="1600" dirty="0">
                <a:latin typeface="Calibri" panose="020F0502020204030204" pitchFamily="34" charset="0"/>
                <a:cs typeface="Calibri" panose="020F0502020204030204" pitchFamily="34" charset="0"/>
              </a:rPr>
              <a:t>design </a:t>
            </a:r>
            <a:r>
              <a:rPr lang="de-CH" sz="1600" dirty="0" err="1">
                <a:latin typeface="Calibri" panose="020F0502020204030204" pitchFamily="34" charset="0"/>
                <a:cs typeface="Calibri" panose="020F0502020204030204" pitchFamily="34" charset="0"/>
              </a:rPr>
              <a:t>study</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MuCol</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since</a:t>
            </a:r>
            <a:r>
              <a:rPr lang="de-CH" sz="1600" dirty="0">
                <a:latin typeface="Calibri" panose="020F0502020204030204" pitchFamily="34" charset="0"/>
                <a:cs typeface="Calibri" panose="020F0502020204030204" pitchFamily="34" charset="0"/>
              </a:rPr>
              <a:t> 2023</a:t>
            </a:r>
          </a:p>
          <a:p>
            <a:pPr marL="285750" indent="-285750">
              <a:buFont typeface="Arial" panose="020B0604020202020204" pitchFamily="34" charset="0"/>
              <a:buChar char="•"/>
            </a:pPr>
            <a:r>
              <a:rPr lang="de-CH" sz="1600" dirty="0">
                <a:latin typeface="Calibri" panose="020F0502020204030204" pitchFamily="34" charset="0"/>
                <a:cs typeface="Calibri" panose="020F0502020204030204" pitchFamily="34" charset="0"/>
              </a:rPr>
              <a:t>Different </a:t>
            </a:r>
            <a:r>
              <a:rPr lang="de-CH" sz="1600" dirty="0">
                <a:solidFill>
                  <a:srgbClr val="0070C0"/>
                </a:solidFill>
                <a:latin typeface="Calibri" panose="020F0502020204030204" pitchFamily="34" charset="0"/>
                <a:cs typeface="Calibri" panose="020F0502020204030204" pitchFamily="34" charset="0"/>
              </a:rPr>
              <a:t>US </a:t>
            </a:r>
            <a:r>
              <a:rPr lang="de-CH" sz="1600" dirty="0" err="1">
                <a:solidFill>
                  <a:srgbClr val="0070C0"/>
                </a:solidFill>
                <a:latin typeface="Calibri" panose="020F0502020204030204" pitchFamily="34" charset="0"/>
                <a:cs typeface="Calibri" panose="020F0502020204030204" pitchFamily="34" charset="0"/>
              </a:rPr>
              <a:t>recommendations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Snowmass</a:t>
            </a:r>
            <a:r>
              <a:rPr lang="de-CH" sz="1600" dirty="0">
                <a:latin typeface="Calibri" panose="020F0502020204030204" pitchFamily="34" charset="0"/>
                <a:cs typeface="Calibri" panose="020F0502020204030204" pitchFamily="34" charset="0"/>
              </a:rPr>
              <a:t>, P5 and National Academy </a:t>
            </a:r>
            <a:r>
              <a:rPr lang="de-CH" sz="1600" dirty="0" err="1">
                <a:latin typeface="Calibri" panose="020F0502020204030204" pitchFamily="34" charset="0"/>
                <a:cs typeface="Calibri" panose="020F0502020204030204" pitchFamily="34" charset="0"/>
              </a:rPr>
              <a:t>of</a:t>
            </a:r>
            <a:r>
              <a:rPr lang="de-CH" sz="1600" dirty="0">
                <a:latin typeface="Calibri" panose="020F0502020204030204" pitchFamily="34" charset="0"/>
                <a:cs typeface="Calibri" panose="020F0502020204030204" pitchFamily="34" charset="0"/>
              </a:rPr>
              <a:t> Science</a:t>
            </a:r>
          </a:p>
          <a:p>
            <a:pPr marL="285750" indent="-285750">
              <a:buFont typeface="Arial" panose="020B0604020202020204" pitchFamily="34" charset="0"/>
              <a:buChar char="•"/>
            </a:pPr>
            <a:endParaRPr lang="de-CH" sz="1600" dirty="0">
              <a:latin typeface="Calibri" panose="020F0502020204030204" pitchFamily="34" charset="0"/>
              <a:cs typeface="Calibri" panose="020F0502020204030204" pitchFamily="34" charset="0"/>
            </a:endParaRPr>
          </a:p>
          <a:p>
            <a:r>
              <a:rPr lang="de-CH" sz="1600" dirty="0">
                <a:latin typeface="Calibri" panose="020F0502020204030204" pitchFamily="34" charset="0"/>
                <a:cs typeface="Calibri" panose="020F0502020204030204" pitchFamily="34" charset="0"/>
              </a:rPr>
              <a:t>Goal </a:t>
            </a:r>
            <a:r>
              <a:rPr lang="de-CH" sz="1600" dirty="0" err="1">
                <a:latin typeface="Calibri" panose="020F0502020204030204" pitchFamily="34" charset="0"/>
                <a:cs typeface="Calibri" panose="020F0502020204030204" pitchFamily="34" charset="0"/>
              </a:rPr>
              <a:t>is</a:t>
            </a:r>
            <a:r>
              <a:rPr lang="de-CH" sz="1600" dirty="0">
                <a:latin typeface="Calibri" panose="020F0502020204030204" pitchFamily="34" charset="0"/>
                <a:cs typeface="Calibri" panose="020F0502020204030204" pitchFamily="34" charset="0"/>
              </a:rPr>
              <a:t> 10 </a:t>
            </a:r>
            <a:r>
              <a:rPr lang="de-CH" sz="1600" dirty="0" err="1">
                <a:latin typeface="Calibri" panose="020F0502020204030204" pitchFamily="34" charset="0"/>
                <a:cs typeface="Calibri" panose="020F0502020204030204" pitchFamily="34" charset="0"/>
              </a:rPr>
              <a:t>TeV</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collider</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green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field</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with</a:t>
            </a:r>
            <a:r>
              <a:rPr lang="de-CH" sz="1600" dirty="0">
                <a:latin typeface="Calibri" panose="020F0502020204030204" pitchFamily="34" charset="0"/>
                <a:cs typeface="Calibri" panose="020F0502020204030204" pitchFamily="34" charset="0"/>
              </a:rPr>
              <a:t> potential initial </a:t>
            </a:r>
            <a:r>
              <a:rPr lang="de-CH" sz="1600" dirty="0" err="1">
                <a:latin typeface="Calibri" panose="020F0502020204030204" pitchFamily="34" charset="0"/>
                <a:cs typeface="Calibri" panose="020F0502020204030204" pitchFamily="34" charset="0"/>
              </a:rPr>
              <a:t>stage</a:t>
            </a:r>
            <a:endParaRPr lang="de-CH" sz="1600" dirty="0">
              <a:latin typeface="Calibri" panose="020F0502020204030204" pitchFamily="34" charset="0"/>
              <a:cs typeface="Calibri" panose="020F0502020204030204" pitchFamily="34" charset="0"/>
            </a:endParaRPr>
          </a:p>
          <a:p>
            <a:r>
              <a:rPr lang="de-CH" sz="1600" dirty="0">
                <a:latin typeface="Calibri" panose="020F0502020204030204" pitchFamily="34" charset="0"/>
                <a:cs typeface="Calibri" panose="020F0502020204030204" pitchFamily="34" charset="0"/>
              </a:rPr>
              <a:t>And </a:t>
            </a:r>
            <a:r>
              <a:rPr lang="de-CH" sz="1600" dirty="0" err="1">
                <a:latin typeface="Calibri" panose="020F0502020204030204" pitchFamily="34" charset="0"/>
                <a:cs typeface="Calibri" panose="020F0502020204030204" pitchFamily="34" charset="0"/>
              </a:rPr>
              <a:t>implementations</a:t>
            </a:r>
            <a:r>
              <a:rPr lang="de-CH" sz="1600" dirty="0">
                <a:latin typeface="Calibri" panose="020F0502020204030204" pitchFamily="34" charset="0"/>
                <a:cs typeface="Calibri" panose="020F0502020204030204" pitchFamily="34" charset="0"/>
              </a:rPr>
              <a:t> at </a:t>
            </a:r>
            <a:r>
              <a:rPr lang="de-CH" sz="1600" dirty="0" err="1">
                <a:latin typeface="Calibri" panose="020F0502020204030204" pitchFamily="34" charset="0"/>
                <a:cs typeface="Calibri" panose="020F0502020204030204" pitchFamily="34" charset="0"/>
              </a:rPr>
              <a:t>specific</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sites</a:t>
            </a:r>
            <a:r>
              <a:rPr lang="de-CH" sz="1600" dirty="0">
                <a:latin typeface="Calibri" panose="020F0502020204030204" pitchFamily="34" charset="0"/>
                <a:cs typeface="Calibri" panose="020F0502020204030204" pitchFamily="34" charset="0"/>
              </a:rPr>
              <a:t>, e.g. CERN and FNAL</a:t>
            </a:r>
          </a:p>
          <a:p>
            <a:endParaRPr lang="de-CH" sz="1600" dirty="0">
              <a:latin typeface="Calibri" panose="020F0502020204030204" pitchFamily="34" charset="0"/>
              <a:cs typeface="Calibri" panose="020F0502020204030204" pitchFamily="34" charset="0"/>
            </a:endParaRPr>
          </a:p>
          <a:p>
            <a:r>
              <a:rPr lang="de-CH" sz="1600" dirty="0" err="1">
                <a:latin typeface="Calibri" panose="020F0502020204030204" pitchFamily="34" charset="0"/>
                <a:cs typeface="Calibri" panose="020F0502020204030204" pitchFamily="34" charset="0"/>
              </a:rPr>
              <a:t>Difference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to</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most</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other</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projects</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there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could</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be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competition</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for</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the</a:t>
            </a:r>
            <a:r>
              <a:rPr lang="de-CH" sz="1600" dirty="0">
                <a:latin typeface="Calibri" panose="020F0502020204030204" pitchFamily="34" charset="0"/>
                <a:cs typeface="Calibri" panose="020F0502020204030204" pitchFamily="34" charset="0"/>
              </a:rPr>
              <a:t> </a:t>
            </a:r>
            <a:r>
              <a:rPr lang="de-CH" sz="1600" dirty="0" err="1">
                <a:latin typeface="Calibri" panose="020F0502020204030204" pitchFamily="34" charset="0"/>
                <a:cs typeface="Calibri" panose="020F0502020204030204" pitchFamily="34" charset="0"/>
              </a:rPr>
              <a:t>site</a:t>
            </a:r>
            <a:endParaRPr lang="de-CH" sz="1600" dirty="0">
              <a:latin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BDCBCF99-62AD-9B61-1907-E359250CB77F}"/>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7644148" y="1836275"/>
            <a:ext cx="728237" cy="735475"/>
          </a:xfrm>
          <a:prstGeom prst="rect">
            <a:avLst/>
          </a:prstGeom>
        </p:spPr>
      </p:pic>
      <p:pic>
        <p:nvPicPr>
          <p:cNvPr id="7" name="Picture 6" descr="A picture containing text, font, graphics, design&#10;&#10;Description automatically generated">
            <a:extLst>
              <a:ext uri="{FF2B5EF4-FFF2-40B4-BE49-F238E27FC236}">
                <a16:creationId xmlns:a16="http://schemas.microsoft.com/office/drawing/2014/main" id="{C7ABEA16-98C6-EA2D-C7A3-82775C57308E}"/>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444208" y="1165754"/>
            <a:ext cx="776766" cy="892391"/>
          </a:xfrm>
          <a:prstGeom prst="rect">
            <a:avLst/>
          </a:prstGeom>
        </p:spPr>
      </p:pic>
      <p:pic>
        <p:nvPicPr>
          <p:cNvPr id="10" name="Picture 9" descr="A picture containing graphics, circle, colorfulness, graphic design&#10;&#10;Description automatically generated">
            <a:extLst>
              <a:ext uri="{FF2B5EF4-FFF2-40B4-BE49-F238E27FC236}">
                <a16:creationId xmlns:a16="http://schemas.microsoft.com/office/drawing/2014/main" id="{9C66C5E3-32F7-9460-A1F4-38B0BD17D493}"/>
              </a:ext>
            </a:extLst>
          </p:cNvPr>
          <p:cNvPicPr>
            <a:picLocks noChangeAspect="1"/>
          </p:cNvPicPr>
          <p:nvPr/>
        </p:nvPicPr>
        <p:blipFill>
          <a:blip r:embed="rId5"/>
          <a:stretch>
            <a:fillRect/>
          </a:stretch>
        </p:blipFill>
        <p:spPr>
          <a:xfrm>
            <a:off x="7541810" y="1176553"/>
            <a:ext cx="917213" cy="523221"/>
          </a:xfrm>
          <a:prstGeom prst="rect">
            <a:avLst/>
          </a:prstGeom>
        </p:spPr>
      </p:pic>
    </p:spTree>
    <p:extLst>
      <p:ext uri="{BB962C8B-B14F-4D97-AF65-F5344CB8AC3E}">
        <p14:creationId xmlns:p14="http://schemas.microsoft.com/office/powerpoint/2010/main" val="15950341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BC39F-58A2-C334-9F51-DD2B100F8126}"/>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72760CD9-B0E1-2EC8-19DE-35AA05E7E68A}"/>
              </a:ext>
            </a:extLst>
          </p:cNvPr>
          <p:cNvSpPr>
            <a:spLocks noGrp="1"/>
          </p:cNvSpPr>
          <p:nvPr>
            <p:ph type="ftr" sz="quarter" idx="3"/>
          </p:nvPr>
        </p:nvSpPr>
        <p:spPr/>
        <p:txBody>
          <a:bodyPr/>
          <a:lstStyle/>
          <a:p>
            <a:pPr algn="l"/>
            <a:r>
              <a:rPr lang="en-US"/>
              <a:t>D. Schulte, Muon Collider, HKUST, January 2026</a:t>
            </a:r>
            <a:endParaRPr lang="en-GB" dirty="0"/>
          </a:p>
        </p:txBody>
      </p:sp>
      <p:sp>
        <p:nvSpPr>
          <p:cNvPr id="5" name="Title 4">
            <a:extLst>
              <a:ext uri="{FF2B5EF4-FFF2-40B4-BE49-F238E27FC236}">
                <a16:creationId xmlns:a16="http://schemas.microsoft.com/office/drawing/2014/main" id="{31FA3192-BB95-62F3-57E8-B20535D398E4}"/>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Deliverables and Resources</a:t>
            </a:r>
            <a:endParaRPr lang="en-US" sz="3200" dirty="0">
              <a:latin typeface="Calibri"/>
              <a:cs typeface="Calibri"/>
            </a:endParaRPr>
          </a:p>
        </p:txBody>
      </p:sp>
      <p:pic>
        <p:nvPicPr>
          <p:cNvPr id="4" name="Picture 3" descr="A table of information&#10;&#10;Description automatically generated">
            <a:extLst>
              <a:ext uri="{FF2B5EF4-FFF2-40B4-BE49-F238E27FC236}">
                <a16:creationId xmlns:a16="http://schemas.microsoft.com/office/drawing/2014/main" id="{8F2D51D4-9DDB-5FBC-AB7F-E2FFEAA23D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9944" y="1262012"/>
            <a:ext cx="2572512" cy="3347189"/>
          </a:xfrm>
          <a:prstGeom prst="rect">
            <a:avLst/>
          </a:prstGeom>
        </p:spPr>
      </p:pic>
      <p:cxnSp>
        <p:nvCxnSpPr>
          <p:cNvPr id="9" name="Straight Connector 8">
            <a:extLst>
              <a:ext uri="{FF2B5EF4-FFF2-40B4-BE49-F238E27FC236}">
                <a16:creationId xmlns:a16="http://schemas.microsoft.com/office/drawing/2014/main" id="{8E50AA6C-4118-97DC-A9A2-4AE9F6D9714D}"/>
              </a:ext>
            </a:extLst>
          </p:cNvPr>
          <p:cNvCxnSpPr>
            <a:cxnSpLocks/>
          </p:cNvCxnSpPr>
          <p:nvPr/>
        </p:nvCxnSpPr>
        <p:spPr>
          <a:xfrm>
            <a:off x="148094" y="680932"/>
            <a:ext cx="6261850"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3B15B3A-064F-E249-C91E-4D438EC4CE83}"/>
              </a:ext>
            </a:extLst>
          </p:cNvPr>
          <p:cNvCxnSpPr>
            <a:cxnSpLocks/>
          </p:cNvCxnSpPr>
          <p:nvPr/>
        </p:nvCxnSpPr>
        <p:spPr>
          <a:xfrm flipV="1">
            <a:off x="6276213" y="1979387"/>
            <a:ext cx="2853423" cy="3825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8328DA2-E65A-3182-0817-22AFBA3338BC}"/>
              </a:ext>
            </a:extLst>
          </p:cNvPr>
          <p:cNvCxnSpPr>
            <a:cxnSpLocks/>
          </p:cNvCxnSpPr>
          <p:nvPr/>
        </p:nvCxnSpPr>
        <p:spPr>
          <a:xfrm flipV="1">
            <a:off x="161544" y="1994094"/>
            <a:ext cx="6261849" cy="417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ame 21">
            <a:extLst>
              <a:ext uri="{FF2B5EF4-FFF2-40B4-BE49-F238E27FC236}">
                <a16:creationId xmlns:a16="http://schemas.microsoft.com/office/drawing/2014/main" id="{59D4B68E-344A-805C-EDDA-5AF6277B8CE5}"/>
              </a:ext>
            </a:extLst>
          </p:cNvPr>
          <p:cNvSpPr/>
          <p:nvPr/>
        </p:nvSpPr>
        <p:spPr>
          <a:xfrm>
            <a:off x="6423394" y="1145958"/>
            <a:ext cx="2706242" cy="833429"/>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9" name="Straight Connector 28">
            <a:extLst>
              <a:ext uri="{FF2B5EF4-FFF2-40B4-BE49-F238E27FC236}">
                <a16:creationId xmlns:a16="http://schemas.microsoft.com/office/drawing/2014/main" id="{56DC77AF-05ED-EE1A-14A1-02BE6825C91B}"/>
              </a:ext>
            </a:extLst>
          </p:cNvPr>
          <p:cNvCxnSpPr>
            <a:cxnSpLocks/>
          </p:cNvCxnSpPr>
          <p:nvPr/>
        </p:nvCxnSpPr>
        <p:spPr>
          <a:xfrm>
            <a:off x="6262764" y="680932"/>
            <a:ext cx="2866872"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3" name="Picture 32" descr="A table of information&#10;&#10;Description automatically generated">
            <a:extLst>
              <a:ext uri="{FF2B5EF4-FFF2-40B4-BE49-F238E27FC236}">
                <a16:creationId xmlns:a16="http://schemas.microsoft.com/office/drawing/2014/main" id="{761EC559-53DA-2AF5-2D42-93EA72EEB95C}"/>
              </a:ext>
            </a:extLst>
          </p:cNvPr>
          <p:cNvPicPr>
            <a:picLocks noChangeAspect="1"/>
          </p:cNvPicPr>
          <p:nvPr/>
        </p:nvPicPr>
        <p:blipFill>
          <a:blip r:embed="rId3">
            <a:extLst>
              <a:ext uri="{28A0092B-C50C-407E-A947-70E740481C1C}">
                <a14:useLocalDpi xmlns:a14="http://schemas.microsoft.com/office/drawing/2010/main" val="0"/>
              </a:ext>
            </a:extLst>
          </a:blip>
          <a:srcRect b="79367"/>
          <a:stretch/>
        </p:blipFill>
        <p:spPr>
          <a:xfrm>
            <a:off x="14363" y="693124"/>
            <a:ext cx="6261850" cy="1681040"/>
          </a:xfrm>
          <a:prstGeom prst="rect">
            <a:avLst/>
          </a:prstGeom>
        </p:spPr>
      </p:pic>
      <p:sp>
        <p:nvSpPr>
          <p:cNvPr id="34" name="Frame 33">
            <a:extLst>
              <a:ext uri="{FF2B5EF4-FFF2-40B4-BE49-F238E27FC236}">
                <a16:creationId xmlns:a16="http://schemas.microsoft.com/office/drawing/2014/main" id="{AABE8E2E-FD82-AC4E-D9B8-45DAB4934CD5}"/>
              </a:ext>
            </a:extLst>
          </p:cNvPr>
          <p:cNvSpPr/>
          <p:nvPr/>
        </p:nvSpPr>
        <p:spPr>
          <a:xfrm>
            <a:off x="148094" y="672596"/>
            <a:ext cx="6114670" cy="1730981"/>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Slide Number Placeholder 1">
            <a:extLst>
              <a:ext uri="{FF2B5EF4-FFF2-40B4-BE49-F238E27FC236}">
                <a16:creationId xmlns:a16="http://schemas.microsoft.com/office/drawing/2014/main" id="{B78F4A6B-3EF5-7476-42D3-ABA0D28971DE}"/>
              </a:ext>
            </a:extLst>
          </p:cNvPr>
          <p:cNvSpPr>
            <a:spLocks noGrp="1"/>
          </p:cNvSpPr>
          <p:nvPr>
            <p:ph type="sldNum" sz="quarter" idx="4"/>
          </p:nvPr>
        </p:nvSpPr>
        <p:spPr/>
        <p:txBody>
          <a:bodyPr/>
          <a:lstStyle/>
          <a:p>
            <a:fld id="{974172A1-1CBF-0B40-9234-7D4D80EC19EA}" type="slidenum">
              <a:rPr lang="en-GB" smtClean="0"/>
              <a:pPr/>
              <a:t>30</a:t>
            </a:fld>
            <a:endParaRPr lang="en-GB" dirty="0"/>
          </a:p>
        </p:txBody>
      </p:sp>
      <p:pic>
        <p:nvPicPr>
          <p:cNvPr id="6" name="Picture 5" descr="A table with numbers and numbers&#10;&#10;Description automatically generated">
            <a:extLst>
              <a:ext uri="{FF2B5EF4-FFF2-40B4-BE49-F238E27FC236}">
                <a16:creationId xmlns:a16="http://schemas.microsoft.com/office/drawing/2014/main" id="{4F17C2D4-01D0-7CC9-6209-A68EC167F1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435770"/>
            <a:ext cx="5018456" cy="2471176"/>
          </a:xfrm>
          <a:prstGeom prst="rect">
            <a:avLst/>
          </a:prstGeom>
        </p:spPr>
      </p:pic>
    </p:spTree>
    <p:extLst>
      <p:ext uri="{BB962C8B-B14F-4D97-AF65-F5344CB8AC3E}">
        <p14:creationId xmlns:p14="http://schemas.microsoft.com/office/powerpoint/2010/main" val="2004195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D118C3-2CBB-4DF6-D87C-7184FB1F9119}"/>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E4138B9A-C222-0BF2-181F-D4F1AD6A94D7}"/>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Demonstrator</a:t>
            </a:r>
          </a:p>
        </p:txBody>
      </p:sp>
      <p:sp>
        <p:nvSpPr>
          <p:cNvPr id="52" name="Espace réservé du pied de page 4">
            <a:extLst>
              <a:ext uri="{FF2B5EF4-FFF2-40B4-BE49-F238E27FC236}">
                <a16:creationId xmlns:a16="http://schemas.microsoft.com/office/drawing/2014/main" id="{5D42B108-E8FB-7E5F-F8BD-8B2545CCB7D1}"/>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pic>
        <p:nvPicPr>
          <p:cNvPr id="6" name="Content Placeholder 32" descr="Aerial view of a city&#10;&#10;Description automatically generated">
            <a:extLst>
              <a:ext uri="{FF2B5EF4-FFF2-40B4-BE49-F238E27FC236}">
                <a16:creationId xmlns:a16="http://schemas.microsoft.com/office/drawing/2014/main" id="{53362259-87D1-54EF-B210-A0A5FD382A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0613" y="3932069"/>
            <a:ext cx="738928" cy="942172"/>
          </a:xfrm>
          <a:prstGeom prst="rect">
            <a:avLst/>
          </a:prstGeom>
        </p:spPr>
      </p:pic>
      <p:pic>
        <p:nvPicPr>
          <p:cNvPr id="5" name="Picture 4">
            <a:extLst>
              <a:ext uri="{FF2B5EF4-FFF2-40B4-BE49-F238E27FC236}">
                <a16:creationId xmlns:a16="http://schemas.microsoft.com/office/drawing/2014/main" id="{9EBC9355-04B3-30F8-D28D-77293DE0E233}"/>
              </a:ext>
            </a:extLst>
          </p:cNvPr>
          <p:cNvPicPr>
            <a:picLocks noChangeAspect="1"/>
          </p:cNvPicPr>
          <p:nvPr/>
        </p:nvPicPr>
        <p:blipFill>
          <a:blip r:embed="rId4">
            <a:extLst>
              <a:ext uri="{28A0092B-C50C-407E-A947-70E740481C1C}">
                <a14:useLocalDpi xmlns:a14="http://schemas.microsoft.com/office/drawing/2010/main" val="0"/>
              </a:ext>
            </a:extLst>
          </a:blip>
          <a:srcRect l="38789" t="37229" r="24462" b="27763"/>
          <a:stretch>
            <a:fillRect/>
          </a:stretch>
        </p:blipFill>
        <p:spPr bwMode="auto">
          <a:xfrm>
            <a:off x="6012160" y="3964980"/>
            <a:ext cx="1698236" cy="1002079"/>
          </a:xfrm>
          <a:prstGeom prst="rect">
            <a:avLst/>
          </a:prstGeom>
          <a:noFill/>
          <a:ln>
            <a:noFill/>
          </a:ln>
        </p:spPr>
      </p:pic>
      <p:sp>
        <p:nvSpPr>
          <p:cNvPr id="2" name="Slide Number Placeholder 1">
            <a:extLst>
              <a:ext uri="{FF2B5EF4-FFF2-40B4-BE49-F238E27FC236}">
                <a16:creationId xmlns:a16="http://schemas.microsoft.com/office/drawing/2014/main" id="{BC516651-BA78-12E0-9B06-657E3442B0E9}"/>
              </a:ext>
            </a:extLst>
          </p:cNvPr>
          <p:cNvSpPr>
            <a:spLocks noGrp="1"/>
          </p:cNvSpPr>
          <p:nvPr>
            <p:ph type="sldNum" sz="quarter" idx="4"/>
          </p:nvPr>
        </p:nvSpPr>
        <p:spPr/>
        <p:txBody>
          <a:bodyPr/>
          <a:lstStyle/>
          <a:p>
            <a:fld id="{974172A1-1CBF-0B40-9234-7D4D80EC19EA}" type="slidenum">
              <a:rPr lang="en-GB" smtClean="0"/>
              <a:pPr/>
              <a:t>31</a:t>
            </a:fld>
            <a:endParaRPr lang="en-GB" dirty="0"/>
          </a:p>
        </p:txBody>
      </p:sp>
      <p:sp>
        <p:nvSpPr>
          <p:cNvPr id="3" name="TextBox 2">
            <a:extLst>
              <a:ext uri="{FF2B5EF4-FFF2-40B4-BE49-F238E27FC236}">
                <a16:creationId xmlns:a16="http://schemas.microsoft.com/office/drawing/2014/main" id="{7606EFD7-C42E-D5FD-96C3-FB52F65ACB9B}"/>
              </a:ext>
            </a:extLst>
          </p:cNvPr>
          <p:cNvSpPr txBox="1"/>
          <p:nvPr/>
        </p:nvSpPr>
        <p:spPr>
          <a:xfrm>
            <a:off x="3612969" y="4023807"/>
            <a:ext cx="2399191" cy="954107"/>
          </a:xfrm>
          <a:prstGeom prst="rect">
            <a:avLst/>
          </a:prstGeom>
          <a:noFill/>
        </p:spPr>
        <p:txBody>
          <a:bodyPr wrap="square" rtlCol="0">
            <a:spAutoFit/>
          </a:bodyPr>
          <a:lstStyle/>
          <a:p>
            <a:r>
              <a:rPr lang="en-US" sz="1400" dirty="0"/>
              <a:t>Two promising demonstrator site studies at </a:t>
            </a:r>
            <a:r>
              <a:rPr lang="en-US" sz="1400" dirty="0">
                <a:solidFill>
                  <a:srgbClr val="0070C0"/>
                </a:solidFill>
              </a:rPr>
              <a:t>CERN</a:t>
            </a:r>
          </a:p>
          <a:p>
            <a:r>
              <a:rPr lang="en-US" sz="1400" dirty="0">
                <a:solidFill>
                  <a:srgbClr val="0070C0"/>
                </a:solidFill>
              </a:rPr>
              <a:t>Budget for site Fermilab study approved</a:t>
            </a:r>
            <a:endParaRPr lang="en-US" sz="1400" dirty="0"/>
          </a:p>
        </p:txBody>
      </p:sp>
      <p:sp>
        <p:nvSpPr>
          <p:cNvPr id="7" name="TextBox 6">
            <a:extLst>
              <a:ext uri="{FF2B5EF4-FFF2-40B4-BE49-F238E27FC236}">
                <a16:creationId xmlns:a16="http://schemas.microsoft.com/office/drawing/2014/main" id="{79B2A83F-250F-198B-A09A-92757C1997C0}"/>
              </a:ext>
            </a:extLst>
          </p:cNvPr>
          <p:cNvSpPr txBox="1"/>
          <p:nvPr/>
        </p:nvSpPr>
        <p:spPr>
          <a:xfrm>
            <a:off x="6767305" y="1689070"/>
            <a:ext cx="2241672" cy="738664"/>
          </a:xfrm>
          <a:prstGeom prst="rect">
            <a:avLst/>
          </a:prstGeom>
          <a:noFill/>
        </p:spPr>
        <p:txBody>
          <a:bodyPr wrap="square" rtlCol="0">
            <a:spAutoFit/>
          </a:bodyPr>
          <a:lstStyle/>
          <a:p>
            <a:r>
              <a:rPr lang="en-US" sz="1400" dirty="0"/>
              <a:t>Launch </a:t>
            </a:r>
            <a:r>
              <a:rPr lang="en-US" sz="1400" dirty="0">
                <a:solidFill>
                  <a:srgbClr val="0070C0"/>
                </a:solidFill>
              </a:rPr>
              <a:t>RF test stands </a:t>
            </a:r>
            <a:r>
              <a:rPr lang="en-US" sz="1400" dirty="0"/>
              <a:t>and first module (700 MHz test stand) right away</a:t>
            </a:r>
          </a:p>
        </p:txBody>
      </p:sp>
      <p:sp>
        <p:nvSpPr>
          <p:cNvPr id="8" name="AutoShape 2">
            <a:extLst>
              <a:ext uri="{FF2B5EF4-FFF2-40B4-BE49-F238E27FC236}">
                <a16:creationId xmlns:a16="http://schemas.microsoft.com/office/drawing/2014/main" id="{7108523B-E17A-F1B9-9DAD-280E580F04E5}"/>
              </a:ext>
            </a:extLst>
          </p:cNvPr>
          <p:cNvSpPr>
            <a:spLocks noChangeAspect="1" noChangeArrowheads="1"/>
          </p:cNvSpPr>
          <p:nvPr/>
        </p:nvSpPr>
        <p:spPr bwMode="auto">
          <a:xfrm>
            <a:off x="4419600" y="165586"/>
            <a:ext cx="2558564" cy="255856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10" descr="A diagram of a process&#10;&#10;AI-generated content may be incorrect.">
            <a:extLst>
              <a:ext uri="{FF2B5EF4-FFF2-40B4-BE49-F238E27FC236}">
                <a16:creationId xmlns:a16="http://schemas.microsoft.com/office/drawing/2014/main" id="{87D0638D-90B5-F73E-58E4-38D038AE48F1}"/>
              </a:ext>
            </a:extLst>
          </p:cNvPr>
          <p:cNvPicPr>
            <a:picLocks noChangeAspect="1"/>
          </p:cNvPicPr>
          <p:nvPr/>
        </p:nvPicPr>
        <p:blipFill>
          <a:blip r:embed="rId5"/>
          <a:stretch>
            <a:fillRect/>
          </a:stretch>
        </p:blipFill>
        <p:spPr>
          <a:xfrm>
            <a:off x="35497" y="757602"/>
            <a:ext cx="7416823" cy="2894268"/>
          </a:xfrm>
          <a:prstGeom prst="rect">
            <a:avLst/>
          </a:prstGeom>
        </p:spPr>
      </p:pic>
      <p:sp>
        <p:nvSpPr>
          <p:cNvPr id="13" name="TextBox 12">
            <a:extLst>
              <a:ext uri="{FF2B5EF4-FFF2-40B4-BE49-F238E27FC236}">
                <a16:creationId xmlns:a16="http://schemas.microsoft.com/office/drawing/2014/main" id="{CE3EE664-DB7B-4B4A-7582-CDEE53598DFB}"/>
              </a:ext>
            </a:extLst>
          </p:cNvPr>
          <p:cNvSpPr txBox="1"/>
          <p:nvPr/>
        </p:nvSpPr>
        <p:spPr>
          <a:xfrm>
            <a:off x="962176" y="3886478"/>
            <a:ext cx="2241672" cy="738664"/>
          </a:xfrm>
          <a:prstGeom prst="rect">
            <a:avLst/>
          </a:prstGeom>
          <a:noFill/>
        </p:spPr>
        <p:txBody>
          <a:bodyPr wrap="square" rtlCol="0">
            <a:spAutoFit/>
          </a:bodyPr>
          <a:lstStyle/>
          <a:p>
            <a:r>
              <a:rPr lang="en-US" sz="1400" dirty="0"/>
              <a:t>Important </a:t>
            </a:r>
            <a:r>
              <a:rPr lang="en-US" sz="1400" dirty="0">
                <a:solidFill>
                  <a:srgbClr val="0070C0"/>
                </a:solidFill>
              </a:rPr>
              <a:t>decision in 2028 on</a:t>
            </a:r>
            <a:r>
              <a:rPr lang="en-US" sz="1400" dirty="0"/>
              <a:t> sharing of effort and </a:t>
            </a:r>
            <a:r>
              <a:rPr lang="en-US" sz="1400" dirty="0">
                <a:solidFill>
                  <a:srgbClr val="0070C0"/>
                </a:solidFill>
              </a:rPr>
              <a:t>demonstrator location</a:t>
            </a:r>
            <a:endParaRPr lang="en-US" sz="1400" dirty="0"/>
          </a:p>
        </p:txBody>
      </p:sp>
      <p:cxnSp>
        <p:nvCxnSpPr>
          <p:cNvPr id="9" name="Straight Arrow Connector 8">
            <a:extLst>
              <a:ext uri="{FF2B5EF4-FFF2-40B4-BE49-F238E27FC236}">
                <a16:creationId xmlns:a16="http://schemas.microsoft.com/office/drawing/2014/main" id="{55E297D5-BC59-CAB9-95CD-7E5A65787ED8}"/>
              </a:ext>
            </a:extLst>
          </p:cNvPr>
          <p:cNvCxnSpPr>
            <a:cxnSpLocks/>
            <a:stCxn id="13" idx="0"/>
          </p:cNvCxnSpPr>
          <p:nvPr/>
        </p:nvCxnSpPr>
        <p:spPr>
          <a:xfrm flipH="1" flipV="1">
            <a:off x="1043608" y="2427734"/>
            <a:ext cx="1039404" cy="14587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336831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73DD06-4060-DE16-6F0F-DDD31EA0037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FEB1250-90A8-EE51-D936-9679231EFD22}"/>
              </a:ext>
            </a:extLst>
          </p:cNvPr>
          <p:cNvSpPr>
            <a:spLocks noGrp="1"/>
          </p:cNvSpPr>
          <p:nvPr>
            <p:ph type="ftr" sz="quarter" idx="3"/>
          </p:nvPr>
        </p:nvSpPr>
        <p:spPr>
          <a:xfrm>
            <a:off x="35496" y="4977845"/>
            <a:ext cx="6768752" cy="195485"/>
          </a:xfrm>
        </p:spPr>
        <p:txBody>
          <a:bodyPr/>
          <a:lstStyle/>
          <a:p>
            <a:pPr algn="l"/>
            <a:r>
              <a:rPr lang="en-US"/>
              <a:t>D. Schulte, Muon Collider, HKUST, January 2026</a:t>
            </a:r>
            <a:endParaRPr lang="en-GB" dirty="0"/>
          </a:p>
        </p:txBody>
      </p:sp>
      <p:sp>
        <p:nvSpPr>
          <p:cNvPr id="5" name="Title 4">
            <a:extLst>
              <a:ext uri="{FF2B5EF4-FFF2-40B4-BE49-F238E27FC236}">
                <a16:creationId xmlns:a16="http://schemas.microsoft.com/office/drawing/2014/main" id="{B63B584A-2EA8-DF96-22F2-605D797414FF}"/>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Way Forward</a:t>
            </a:r>
            <a:endParaRPr lang="en-US" sz="3200" dirty="0">
              <a:latin typeface="Calibri"/>
              <a:cs typeface="Calibri"/>
            </a:endParaRPr>
          </a:p>
        </p:txBody>
      </p:sp>
      <p:sp>
        <p:nvSpPr>
          <p:cNvPr id="8" name="TextBox 4">
            <a:extLst>
              <a:ext uri="{FF2B5EF4-FFF2-40B4-BE49-F238E27FC236}">
                <a16:creationId xmlns:a16="http://schemas.microsoft.com/office/drawing/2014/main" id="{3C644AD6-86B9-A4C9-0DFD-81A1B836B1AD}"/>
              </a:ext>
            </a:extLst>
          </p:cNvPr>
          <p:cNvSpPr/>
          <p:nvPr/>
        </p:nvSpPr>
        <p:spPr>
          <a:xfrm>
            <a:off x="118526" y="555526"/>
            <a:ext cx="4165442" cy="4383756"/>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Implement the proposed R&amp;D plan</a:t>
            </a:r>
            <a:r>
              <a:rPr lang="en-US" sz="1400" spc="-1" dirty="0">
                <a:solidFill>
                  <a:srgbClr val="000000"/>
                </a:solidFill>
                <a:latin typeface="Calibri" panose="020F0502020204030204" pitchFamily="34" charset="0"/>
                <a:cs typeface="Calibri" panose="020F0502020204030204" pitchFamily="34" charset="0"/>
              </a:rPr>
              <a:t>, with deliverables and resources estimates for the next 10 years</a:t>
            </a:r>
          </a:p>
          <a:p>
            <a:pPr marL="171450" indent="-171450">
              <a:buFont typeface="Arial" panose="020B0604020202020204" pitchFamily="34" charset="0"/>
              <a:buChar char="•"/>
            </a:pPr>
            <a:r>
              <a:rPr lang="en-US" sz="1400" spc="-1" dirty="0">
                <a:solidFill>
                  <a:srgbClr val="0070C0"/>
                </a:solidFill>
                <a:latin typeface="Calibri" panose="020F0502020204030204" pitchFamily="34" charset="0"/>
                <a:cs typeface="Calibri" panose="020F0502020204030204" pitchFamily="34" charset="0"/>
              </a:rPr>
              <a:t>Prepare sharing of work between partners</a:t>
            </a:r>
          </a:p>
          <a:p>
            <a:pPr marL="171450" indent="-171450">
              <a:buFont typeface="Arial" panose="020B0604020202020204" pitchFamily="34" charset="0"/>
              <a:buChar char="•"/>
            </a:pPr>
            <a:r>
              <a:rPr lang="en-US" sz="1400" spc="-1" dirty="0">
                <a:solidFill>
                  <a:srgbClr val="0070C0"/>
                </a:solidFill>
                <a:latin typeface="Calibri" panose="020F0502020204030204" pitchFamily="34" charset="0"/>
                <a:cs typeface="Calibri" panose="020F0502020204030204" pitchFamily="34" charset="0"/>
              </a:rPr>
              <a:t>Central funding through CERN and other partners is instrumental</a:t>
            </a:r>
          </a:p>
          <a:p>
            <a:pPr marL="171450" indent="-171450">
              <a:buFont typeface="Arial" panose="020B0604020202020204" pitchFamily="34" charset="0"/>
              <a:buChar char="•"/>
            </a:pPr>
            <a:r>
              <a:rPr lang="en-US" sz="1400" spc="-1" dirty="0">
                <a:solidFill>
                  <a:srgbClr val="0070C0"/>
                </a:solidFill>
                <a:latin typeface="Calibri" panose="020F0502020204030204" pitchFamily="34" charset="0"/>
                <a:cs typeface="Calibri" panose="020F0502020204030204" pitchFamily="34" charset="0"/>
              </a:rPr>
              <a:t>Identify additional funding sources</a:t>
            </a:r>
          </a:p>
          <a:p>
            <a:pPr marL="171450" indent="-171450">
              <a:buFont typeface="Arial" panose="020B0604020202020204" pitchFamily="34" charset="0"/>
              <a:buChar char="•"/>
            </a:pPr>
            <a:r>
              <a:rPr lang="en-US" sz="1400" spc="-1" dirty="0">
                <a:solidFill>
                  <a:srgbClr val="0070C0"/>
                </a:solidFill>
                <a:latin typeface="Calibri" panose="020F0502020204030204" pitchFamily="34" charset="0"/>
                <a:cs typeface="Calibri" panose="020F0502020204030204" pitchFamily="34" charset="0"/>
              </a:rPr>
              <a:t>Need strong support of ESPPU</a:t>
            </a:r>
          </a:p>
          <a:p>
            <a:endParaRPr lang="en-US" sz="1400" b="1"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Started a task force to prepare the implementation</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Exploit synergy with other particle physics and accelerators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Muons, neutrinos, …</a:t>
            </a:r>
          </a:p>
          <a:p>
            <a:endParaRPr lang="en-US" sz="1400"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Strong synergy with societal applications </a:t>
            </a:r>
            <a:r>
              <a:rPr lang="en-US" sz="1400" spc="-1" dirty="0">
                <a:solidFill>
                  <a:srgbClr val="000000"/>
                </a:solidFill>
                <a:latin typeface="Calibri" panose="020F0502020204030204" pitchFamily="34" charset="0"/>
                <a:cs typeface="Calibri" panose="020F0502020204030204" pitchFamily="34" charset="0"/>
              </a:rPr>
              <a:t>exist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magnets for fusion reactors, wind power generators, motors, material science, health applications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Power converter</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t>
            </a:r>
          </a:p>
        </p:txBody>
      </p:sp>
      <p:sp>
        <p:nvSpPr>
          <p:cNvPr id="4" name="Slide Number Placeholder 3">
            <a:extLst>
              <a:ext uri="{FF2B5EF4-FFF2-40B4-BE49-F238E27FC236}">
                <a16:creationId xmlns:a16="http://schemas.microsoft.com/office/drawing/2014/main" id="{D921D73D-052A-BC7E-E2B8-24041CEC0E9E}"/>
              </a:ext>
            </a:extLst>
          </p:cNvPr>
          <p:cNvSpPr>
            <a:spLocks noGrp="1"/>
          </p:cNvSpPr>
          <p:nvPr>
            <p:ph type="sldNum" sz="quarter" idx="4"/>
          </p:nvPr>
        </p:nvSpPr>
        <p:spPr/>
        <p:txBody>
          <a:bodyPr/>
          <a:lstStyle/>
          <a:p>
            <a:fld id="{974172A1-1CBF-0B40-9234-7D4D80EC19EA}" type="slidenum">
              <a:rPr lang="en-GB" smtClean="0"/>
              <a:pPr/>
              <a:t>32</a:t>
            </a:fld>
            <a:endParaRPr lang="en-GB" dirty="0"/>
          </a:p>
        </p:txBody>
      </p:sp>
      <p:pic>
        <p:nvPicPr>
          <p:cNvPr id="16" name="Picture 6" descr="Fig. 3. - (a) Magnetic field distribution of the 10 MW HTS generator and (b) perpendicular magnetic field distribution of the HTS coil.">
            <a:extLst>
              <a:ext uri="{FF2B5EF4-FFF2-40B4-BE49-F238E27FC236}">
                <a16:creationId xmlns:a16="http://schemas.microsoft.com/office/drawing/2014/main" id="{59D6B572-F4D9-891A-7AA7-3128C66C76B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51451" y="551907"/>
            <a:ext cx="2066346" cy="99560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MRI with ultrahigh field strength and high-performance gradients:  challenges and opportunities for clinical neuroimaging at 7 T and beyond |  European Radiology Experimental | Full Text">
            <a:extLst>
              <a:ext uri="{FF2B5EF4-FFF2-40B4-BE49-F238E27FC236}">
                <a16:creationId xmlns:a16="http://schemas.microsoft.com/office/drawing/2014/main" id="{2156811D-088C-5CC4-E928-EFC045431111}"/>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6806732" y="921010"/>
            <a:ext cx="1279746" cy="72674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2296D79D-399E-E4B6-ADC7-CEC4A011C568}"/>
              </a:ext>
            </a:extLst>
          </p:cNvPr>
          <p:cNvSpPr txBox="1"/>
          <p:nvPr/>
        </p:nvSpPr>
        <p:spPr>
          <a:xfrm>
            <a:off x="6517797" y="466926"/>
            <a:ext cx="1330803" cy="400110"/>
          </a:xfrm>
          <a:prstGeom prst="rect">
            <a:avLst/>
          </a:prstGeom>
          <a:solidFill>
            <a:schemeClr val="bg1">
              <a:alpha val="50191"/>
            </a:schemeClr>
          </a:solidFill>
        </p:spPr>
        <p:txBody>
          <a:bodyPr wrap="square" rtlCol="0">
            <a:spAutoFit/>
          </a:bodyPr>
          <a:lstStyle/>
          <a:p>
            <a:r>
              <a:rPr lang="en-US" sz="1000" dirty="0"/>
              <a:t>D</a:t>
            </a:r>
            <a:r>
              <a:rPr lang="en-CH" sz="1000" dirty="0"/>
              <a:t>esign of 10 MW HTS wind generator</a:t>
            </a:r>
          </a:p>
        </p:txBody>
      </p:sp>
      <p:pic>
        <p:nvPicPr>
          <p:cNvPr id="20" name="Picture 19" descr="A picture containing diagram, text, line, plan&#10;&#10;Description automatically generated">
            <a:extLst>
              <a:ext uri="{FF2B5EF4-FFF2-40B4-BE49-F238E27FC236}">
                <a16:creationId xmlns:a16="http://schemas.microsoft.com/office/drawing/2014/main" id="{DB736BE5-D047-3936-E52B-4BC44A284081}"/>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091165" y="1714202"/>
            <a:ext cx="1895641" cy="893989"/>
          </a:xfrm>
          <a:prstGeom prst="rect">
            <a:avLst/>
          </a:prstGeom>
        </p:spPr>
      </p:pic>
      <p:pic>
        <p:nvPicPr>
          <p:cNvPr id="21" name="Picture 2" descr="Fusion for Energy (F4E) | Europäische Union">
            <a:extLst>
              <a:ext uri="{FF2B5EF4-FFF2-40B4-BE49-F238E27FC236}">
                <a16:creationId xmlns:a16="http://schemas.microsoft.com/office/drawing/2014/main" id="{FF9D638B-A18F-861E-80E7-0EBBDC307800}"/>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45720" y="1133041"/>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EUROfusion | LinkedIn">
            <a:extLst>
              <a:ext uri="{FF2B5EF4-FFF2-40B4-BE49-F238E27FC236}">
                <a16:creationId xmlns:a16="http://schemas.microsoft.com/office/drawing/2014/main" id="{06D77A5B-E716-3591-8DC5-C3FF6BD1EA4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45720" y="1908550"/>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Gauss Fusion | LinkedIn">
            <a:extLst>
              <a:ext uri="{FF2B5EF4-FFF2-40B4-BE49-F238E27FC236}">
                <a16:creationId xmlns:a16="http://schemas.microsoft.com/office/drawing/2014/main" id="{D6F53CE9-1143-90B4-6E19-6695DFB1DF9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45720" y="2615775"/>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Agip – Wikipedia">
            <a:extLst>
              <a:ext uri="{FF2B5EF4-FFF2-40B4-BE49-F238E27FC236}">
                <a16:creationId xmlns:a16="http://schemas.microsoft.com/office/drawing/2014/main" id="{2B6BA2E3-678B-1A29-5580-7D270341C12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49810" y="3335855"/>
            <a:ext cx="602960" cy="73662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0" descr="Infineon Technologies AG - InCabin">
            <a:extLst>
              <a:ext uri="{FF2B5EF4-FFF2-40B4-BE49-F238E27FC236}">
                <a16:creationId xmlns:a16="http://schemas.microsoft.com/office/drawing/2014/main" id="{C03E1E24-7406-9D0E-6D48-4416D133D54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38095" y="4415975"/>
            <a:ext cx="826393" cy="364298"/>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4">
            <a:extLst>
              <a:ext uri="{FF2B5EF4-FFF2-40B4-BE49-F238E27FC236}">
                <a16:creationId xmlns:a16="http://schemas.microsoft.com/office/drawing/2014/main" id="{492F0048-FCE0-F7B7-D090-81FFFC5C2062}"/>
              </a:ext>
            </a:extLst>
          </p:cNvPr>
          <p:cNvSpPr/>
          <p:nvPr/>
        </p:nvSpPr>
        <p:spPr>
          <a:xfrm>
            <a:off x="4283559" y="4226219"/>
            <a:ext cx="3816833" cy="505771"/>
          </a:xfrm>
          <a:prstGeom prst="rect">
            <a:avLst/>
          </a:prstGeom>
          <a:solidFill>
            <a:schemeClr val="accent5">
              <a:lumMod val="20000"/>
              <a:lumOff val="80000"/>
              <a:alpha val="501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Early career experts </a:t>
            </a:r>
            <a:r>
              <a:rPr lang="en-US" sz="1400" spc="-1" dirty="0">
                <a:solidFill>
                  <a:srgbClr val="000000"/>
                </a:solidFill>
                <a:latin typeface="Calibri" panose="020F0502020204030204" pitchFamily="34" charset="0"/>
                <a:cs typeface="Calibri" panose="020F0502020204030204" pitchFamily="34" charset="0"/>
              </a:rPr>
              <a:t>are very motivated by the required and possible innovations</a:t>
            </a:r>
          </a:p>
        </p:txBody>
      </p:sp>
      <p:sp>
        <p:nvSpPr>
          <p:cNvPr id="30" name="TextBox 4">
            <a:extLst>
              <a:ext uri="{FF2B5EF4-FFF2-40B4-BE49-F238E27FC236}">
                <a16:creationId xmlns:a16="http://schemas.microsoft.com/office/drawing/2014/main" id="{F7A2639F-E8F8-EB60-98EB-4EBD833193D4}"/>
              </a:ext>
            </a:extLst>
          </p:cNvPr>
          <p:cNvSpPr/>
          <p:nvPr/>
        </p:nvSpPr>
        <p:spPr>
          <a:xfrm>
            <a:off x="4283559" y="2715766"/>
            <a:ext cx="3816833" cy="1152102"/>
          </a:xfrm>
          <a:prstGeom prst="rect">
            <a:avLst/>
          </a:prstGeom>
          <a:solidFill>
            <a:schemeClr val="accent5">
              <a:lumMod val="20000"/>
              <a:lumOff val="80000"/>
              <a:alpha val="501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Collaboration on target solenoid/fusion</a:t>
            </a:r>
            <a:r>
              <a:rPr lang="en-US" sz="1400" spc="-1" dirty="0">
                <a:solidFill>
                  <a:srgbClr val="000000"/>
                </a:solidFill>
                <a:latin typeface="Calibri" panose="020F0502020204030204" pitchFamily="34" charset="0"/>
                <a:cs typeface="Calibri" panose="020F0502020204030204" pitchFamily="34" charset="0"/>
              </a:rPr>
              <a:t> with F4P, </a:t>
            </a:r>
            <a:r>
              <a:rPr lang="en-US" sz="1400" spc="-1" dirty="0" err="1">
                <a:solidFill>
                  <a:srgbClr val="000000"/>
                </a:solidFill>
                <a:latin typeface="Calibri" panose="020F0502020204030204" pitchFamily="34" charset="0"/>
                <a:cs typeface="Calibri" panose="020F0502020204030204" pitchFamily="34" charset="0"/>
              </a:rPr>
              <a:t>ERUOFusion</a:t>
            </a:r>
            <a:r>
              <a:rPr lang="en-US" sz="1400" spc="-1" dirty="0">
                <a:solidFill>
                  <a:srgbClr val="000000"/>
                </a:solidFill>
                <a:latin typeface="Calibri" panose="020F0502020204030204" pitchFamily="34" charset="0"/>
                <a:cs typeface="Calibri" panose="020F0502020204030204" pitchFamily="34" charset="0"/>
              </a:rPr>
              <a:t>, </a:t>
            </a:r>
            <a:r>
              <a:rPr lang="en-US" sz="1400" spc="-1" dirty="0" err="1">
                <a:solidFill>
                  <a:srgbClr val="000000"/>
                </a:solidFill>
                <a:latin typeface="Calibri" panose="020F0502020204030204" pitchFamily="34" charset="0"/>
                <a:cs typeface="Calibri" panose="020F0502020204030204" pitchFamily="34" charset="0"/>
              </a:rPr>
              <a:t>GaussFusion</a:t>
            </a:r>
            <a:r>
              <a:rPr lang="en-US" sz="1400" spc="-1" dirty="0">
                <a:solidFill>
                  <a:srgbClr val="000000"/>
                </a:solidFill>
                <a:latin typeface="Calibri" panose="020F0502020204030204" pitchFamily="34" charset="0"/>
                <a:cs typeface="Calibri" panose="020F0502020204030204" pitchFamily="34" charset="0"/>
              </a:rPr>
              <a:t>, ENI is key example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Have agreements that will lead to resources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An opportunity for particle physics to make an important impact on society</a:t>
            </a:r>
          </a:p>
        </p:txBody>
      </p:sp>
      <p:sp>
        <p:nvSpPr>
          <p:cNvPr id="6" name="TextBox 5">
            <a:extLst>
              <a:ext uri="{FF2B5EF4-FFF2-40B4-BE49-F238E27FC236}">
                <a16:creationId xmlns:a16="http://schemas.microsoft.com/office/drawing/2014/main" id="{D2E30227-3D9F-510C-EDD4-EA97CAC86810}"/>
              </a:ext>
            </a:extLst>
          </p:cNvPr>
          <p:cNvSpPr txBox="1"/>
          <p:nvPr/>
        </p:nvSpPr>
        <p:spPr>
          <a:xfrm>
            <a:off x="4217250" y="3867894"/>
            <a:ext cx="4601094" cy="276999"/>
          </a:xfrm>
          <a:prstGeom prst="rect">
            <a:avLst/>
          </a:prstGeom>
          <a:noFill/>
        </p:spPr>
        <p:txBody>
          <a:bodyPr wrap="square">
            <a:spAutoFit/>
          </a:bodyPr>
          <a:lstStyle/>
          <a:p>
            <a:r>
              <a:rPr lang="en-US" sz="1200" dirty="0"/>
              <a:t>https://</a:t>
            </a:r>
            <a:r>
              <a:rPr lang="en-US" sz="1200" dirty="0" err="1"/>
              <a:t>indico.cern.ch</a:t>
            </a:r>
            <a:r>
              <a:rPr lang="en-US" sz="1200" dirty="0"/>
              <a:t>/event/1439855/contributions/6461515/</a:t>
            </a:r>
          </a:p>
        </p:txBody>
      </p:sp>
    </p:spTree>
    <p:extLst>
      <p:ext uri="{BB962C8B-B14F-4D97-AF65-F5344CB8AC3E}">
        <p14:creationId xmlns:p14="http://schemas.microsoft.com/office/powerpoint/2010/main" val="2987752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7721D8-CF27-7A0E-D269-9E26851D9E9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60C2AE72-5A8E-511D-4D1A-23737E7B743D}"/>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Global Engagement</a:t>
            </a:r>
          </a:p>
        </p:txBody>
      </p:sp>
      <p:sp>
        <p:nvSpPr>
          <p:cNvPr id="5" name="Espace réservé du numéro de diapositive 3">
            <a:extLst>
              <a:ext uri="{FF2B5EF4-FFF2-40B4-BE49-F238E27FC236}">
                <a16:creationId xmlns:a16="http://schemas.microsoft.com/office/drawing/2014/main" id="{3819E41C-AE1E-E68F-4D58-C1C31A9D6A38}"/>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33</a:t>
            </a:fld>
            <a:endParaRPr lang="en-GB" dirty="0"/>
          </a:p>
        </p:txBody>
      </p:sp>
      <p:sp>
        <p:nvSpPr>
          <p:cNvPr id="52" name="Espace réservé du pied de page 4">
            <a:extLst>
              <a:ext uri="{FF2B5EF4-FFF2-40B4-BE49-F238E27FC236}">
                <a16:creationId xmlns:a16="http://schemas.microsoft.com/office/drawing/2014/main" id="{189232C0-6C42-F0EB-BA60-64E2894E6FC2}"/>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sp>
        <p:nvSpPr>
          <p:cNvPr id="2" name="Slide Number Placeholder 1">
            <a:extLst>
              <a:ext uri="{FF2B5EF4-FFF2-40B4-BE49-F238E27FC236}">
                <a16:creationId xmlns:a16="http://schemas.microsoft.com/office/drawing/2014/main" id="{6ECCEFE6-358F-74E1-4EF9-5A89A98C06A8}"/>
              </a:ext>
            </a:extLst>
          </p:cNvPr>
          <p:cNvSpPr>
            <a:spLocks noGrp="1"/>
          </p:cNvSpPr>
          <p:nvPr>
            <p:ph type="sldNum" sz="quarter" idx="4"/>
          </p:nvPr>
        </p:nvSpPr>
        <p:spPr/>
        <p:txBody>
          <a:bodyPr/>
          <a:lstStyle/>
          <a:p>
            <a:fld id="{974172A1-1CBF-0B40-9234-7D4D80EC19EA}" type="slidenum">
              <a:rPr lang="en-GB" smtClean="0"/>
              <a:pPr/>
              <a:t>33</a:t>
            </a:fld>
            <a:endParaRPr lang="en-GB" dirty="0"/>
          </a:p>
        </p:txBody>
      </p:sp>
      <p:sp>
        <p:nvSpPr>
          <p:cNvPr id="9" name="TextBox 8">
            <a:extLst>
              <a:ext uri="{FF2B5EF4-FFF2-40B4-BE49-F238E27FC236}">
                <a16:creationId xmlns:a16="http://schemas.microsoft.com/office/drawing/2014/main" id="{65C5C983-B138-8CD7-E1FA-996654977527}"/>
              </a:ext>
            </a:extLst>
          </p:cNvPr>
          <p:cNvSpPr txBox="1"/>
          <p:nvPr/>
        </p:nvSpPr>
        <p:spPr>
          <a:xfrm>
            <a:off x="163593" y="3939902"/>
            <a:ext cx="8816814" cy="830997"/>
          </a:xfrm>
          <a:prstGeom prst="rect">
            <a:avLst/>
          </a:prstGeom>
          <a:solidFill>
            <a:schemeClr val="accent5">
              <a:lumMod val="20000"/>
              <a:lumOff val="80000"/>
              <a:alpha val="50000"/>
            </a:schemeClr>
          </a:solidFill>
          <a:ln w="9525">
            <a:solidFill>
              <a:schemeClr val="tx1"/>
            </a:solidFill>
          </a:ln>
          <a:effectLst/>
        </p:spPr>
        <p:txBody>
          <a:bodyPr wrap="square" rtlCol="0">
            <a:spAutoFit/>
          </a:bodyPr>
          <a:lstStyle/>
          <a:p>
            <a:r>
              <a:rPr lang="de-CH" sz="1600" dirty="0">
                <a:latin typeface="Calibri" panose="020F0502020204030204" pitchFamily="34" charset="0"/>
                <a:cs typeface="Calibri" panose="020F0502020204030204" pitchFamily="34" charset="0"/>
              </a:rPr>
              <a:t>IMCC will carry out </a:t>
            </a:r>
            <a:r>
              <a:rPr lang="de-CH" sz="1600" dirty="0" err="1">
                <a:latin typeface="Calibri" panose="020F0502020204030204" pitchFamily="34" charset="0"/>
                <a:cs typeface="Calibri" panose="020F0502020204030204" pitchFamily="34" charset="0"/>
              </a:rPr>
              <a:t>the</a:t>
            </a:r>
            <a:r>
              <a:rPr lang="de-CH" sz="1600" dirty="0">
                <a:latin typeface="Calibri" panose="020F0502020204030204" pitchFamily="34" charset="0"/>
                <a:cs typeface="Calibri" panose="020F0502020204030204" pitchFamily="34" charset="0"/>
              </a:rPr>
              <a:t> R&amp;D </a:t>
            </a:r>
            <a:r>
              <a:rPr lang="de-CH" sz="1600" dirty="0" err="1">
                <a:latin typeface="Calibri" panose="020F0502020204030204" pitchFamily="34" charset="0"/>
                <a:cs typeface="Calibri" panose="020F0502020204030204" pitchFamily="34" charset="0"/>
              </a:rPr>
              <a:t>together</a:t>
            </a:r>
            <a:r>
              <a:rPr lang="de-CH" sz="1600" dirty="0">
                <a:latin typeface="Calibri" panose="020F0502020204030204" pitchFamily="34" charset="0"/>
                <a:cs typeface="Calibri" panose="020F0502020204030204" pitchFamily="34" charset="0"/>
              </a:rPr>
              <a:t> and </a:t>
            </a:r>
            <a:r>
              <a:rPr lang="en-GB" sz="1600" dirty="0">
                <a:effectLst/>
                <a:latin typeface="Calibri" panose="020F0502020204030204" pitchFamily="34" charset="0"/>
                <a:ea typeface="Georgia" panose="02040502050405020303" pitchFamily="18" charset="0"/>
                <a:cs typeface="Calibri" panose="020F0502020204030204" pitchFamily="34" charset="0"/>
              </a:rPr>
              <a:t>develop options to host the collider at CERN or at </a:t>
            </a:r>
            <a:r>
              <a:rPr lang="en-GB" sz="1600" dirty="0">
                <a:latin typeface="Calibri" panose="020F0502020204030204" pitchFamily="34" charset="0"/>
                <a:ea typeface="Georgia" panose="02040502050405020303" pitchFamily="18" charset="0"/>
                <a:cs typeface="Calibri" panose="020F0502020204030204" pitchFamily="34" charset="0"/>
              </a:rPr>
              <a:t>Fermilab</a:t>
            </a:r>
            <a:r>
              <a:rPr lang="en-GB" sz="1600" dirty="0">
                <a:effectLst/>
                <a:latin typeface="Calibri" panose="020F0502020204030204" pitchFamily="34" charset="0"/>
                <a:ea typeface="Georgia" panose="02040502050405020303" pitchFamily="18" charset="0"/>
                <a:cs typeface="Calibri" panose="020F0502020204030204" pitchFamily="34" charset="0"/>
              </a:rPr>
              <a:t> and potentially also other sites</a:t>
            </a:r>
          </a:p>
          <a:p>
            <a:r>
              <a:rPr lang="en-GB" sz="1600" dirty="0">
                <a:latin typeface="Calibri" panose="020F0502020204030204" pitchFamily="34" charset="0"/>
                <a:cs typeface="Calibri" panose="020F0502020204030204" pitchFamily="34" charset="0"/>
              </a:rPr>
              <a:t>Envisage to share leadership between CERN and Fermilab</a:t>
            </a:r>
            <a:endParaRPr lang="de-CH" sz="16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DC46DF14-AFA7-46C2-6B47-76B7F289280E}"/>
              </a:ext>
            </a:extLst>
          </p:cNvPr>
          <p:cNvSpPr txBox="1"/>
          <p:nvPr/>
        </p:nvSpPr>
        <p:spPr>
          <a:xfrm>
            <a:off x="163592" y="2442242"/>
            <a:ext cx="8816815" cy="1323439"/>
          </a:xfrm>
          <a:prstGeom prst="rect">
            <a:avLst/>
          </a:prstGeom>
          <a:noFill/>
        </p:spPr>
        <p:txBody>
          <a:bodyPr wrap="square" rtlCol="0">
            <a:spAutoFit/>
          </a:bodyPr>
          <a:lstStyle/>
          <a:p>
            <a:r>
              <a:rPr lang="en-US" sz="1600" b="1" dirty="0"/>
              <a:t>US ESPPU submission:</a:t>
            </a:r>
          </a:p>
          <a:p>
            <a:r>
              <a:rPr lang="en-US" sz="1600" dirty="0" err="1"/>
              <a:t>Realisation</a:t>
            </a:r>
            <a:r>
              <a:rPr lang="en-US" sz="1600" dirty="0"/>
              <a:t> of the plan above relies on </a:t>
            </a:r>
            <a:r>
              <a:rPr lang="en-US" sz="1600" dirty="0">
                <a:solidFill>
                  <a:srgbClr val="0070C0"/>
                </a:solidFill>
              </a:rPr>
              <a:t>sustained and adequate funding in both the US and Europe, </a:t>
            </a:r>
            <a:r>
              <a:rPr lang="en-US" sz="1600" dirty="0"/>
              <a:t>and a </a:t>
            </a:r>
            <a:r>
              <a:rPr lang="en-US" sz="1600" dirty="0">
                <a:solidFill>
                  <a:srgbClr val="0070C0"/>
                </a:solidFill>
              </a:rPr>
              <a:t>close collaboration between the two regions</a:t>
            </a:r>
            <a:r>
              <a:rPr lang="en-US" sz="1600" dirty="0"/>
              <a:t>, as outlined in the next section . Potential contributions from </a:t>
            </a:r>
            <a:r>
              <a:rPr lang="en-US" sz="1600" dirty="0">
                <a:solidFill>
                  <a:srgbClr val="0070C0"/>
                </a:solidFill>
              </a:rPr>
              <a:t>other regions of the world would further strengthen </a:t>
            </a:r>
            <a:r>
              <a:rPr lang="en-US" sz="1600" dirty="0"/>
              <a:t>the program.</a:t>
            </a:r>
          </a:p>
          <a:p>
            <a:r>
              <a:rPr lang="en-US" sz="1600" dirty="0"/>
              <a:t>[</a:t>
            </a:r>
            <a:r>
              <a:rPr lang="en-US" sz="1600" dirty="0">
                <a:hlinkClick r:id="rId3"/>
              </a:rPr>
              <a:t>https://arxiv.org/pdf/2503.23695</a:t>
            </a:r>
            <a:r>
              <a:rPr lang="en-US" sz="1600" dirty="0"/>
              <a:t>]</a:t>
            </a:r>
          </a:p>
        </p:txBody>
      </p:sp>
      <p:sp>
        <p:nvSpPr>
          <p:cNvPr id="15" name="TextBox 14">
            <a:extLst>
              <a:ext uri="{FF2B5EF4-FFF2-40B4-BE49-F238E27FC236}">
                <a16:creationId xmlns:a16="http://schemas.microsoft.com/office/drawing/2014/main" id="{2521639F-5BE5-7C48-F9EB-878962E59475}"/>
              </a:ext>
            </a:extLst>
          </p:cNvPr>
          <p:cNvSpPr txBox="1"/>
          <p:nvPr/>
        </p:nvSpPr>
        <p:spPr>
          <a:xfrm>
            <a:off x="163592" y="888271"/>
            <a:ext cx="8435478" cy="1323439"/>
          </a:xfrm>
          <a:prstGeom prst="rect">
            <a:avLst/>
          </a:prstGeom>
          <a:noFill/>
          <a:ln w="9525">
            <a:solidFill>
              <a:schemeClr val="tx1"/>
            </a:solidFill>
          </a:ln>
          <a:effectLst/>
        </p:spPr>
        <p:txBody>
          <a:bodyPr wrap="square" rtlCol="0">
            <a:spAutoFit/>
          </a:bodyPr>
          <a:lstStyle/>
          <a:p>
            <a:r>
              <a:rPr lang="en-US" sz="1600" b="1" dirty="0">
                <a:latin typeface="Calibri" panose="020F0502020204030204" pitchFamily="34" charset="0"/>
                <a:cs typeface="Calibri" panose="020F0502020204030204" pitchFamily="34" charset="0"/>
              </a:rPr>
              <a:t>National Academy of Science:</a:t>
            </a:r>
          </a:p>
          <a:p>
            <a:r>
              <a:rPr lang="en-US" sz="1600" dirty="0">
                <a:latin typeface="Calibri" panose="020F0502020204030204" pitchFamily="34" charset="0"/>
                <a:cs typeface="Calibri" panose="020F0502020204030204" pitchFamily="34" charset="0"/>
              </a:rPr>
              <a:t>Recommendation 1: The United States should host the world’s highest-energy elementary particle collider around the middle of the century. This requires the immediate creation of a national muon collider research and development program to enable the construction of a demonstrator of the key new technologies and their integration.</a:t>
            </a:r>
          </a:p>
        </p:txBody>
      </p:sp>
    </p:spTree>
    <p:extLst>
      <p:ext uri="{BB962C8B-B14F-4D97-AF65-F5344CB8AC3E}">
        <p14:creationId xmlns:p14="http://schemas.microsoft.com/office/powerpoint/2010/main" val="1624242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BA30D-7662-F0C8-4D60-41B036A13CB2}"/>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EF4D777-FFA6-DCF5-A056-9193F2A3D94A}"/>
              </a:ext>
            </a:extLst>
          </p:cNvPr>
          <p:cNvSpPr>
            <a:spLocks noGrp="1"/>
          </p:cNvSpPr>
          <p:nvPr>
            <p:ph type="ftr" sz="quarter" idx="3"/>
          </p:nvPr>
        </p:nvSpPr>
        <p:spPr>
          <a:xfrm>
            <a:off x="35496" y="4977845"/>
            <a:ext cx="6768752" cy="195485"/>
          </a:xfrm>
        </p:spPr>
        <p:txBody>
          <a:bodyPr/>
          <a:lstStyle/>
          <a:p>
            <a:pPr algn="l"/>
            <a:r>
              <a:rPr lang="en-US"/>
              <a:t>D. Schulte, Muon Collider, HKUST, January 2026</a:t>
            </a:r>
            <a:endParaRPr lang="en-GB" dirty="0"/>
          </a:p>
        </p:txBody>
      </p:sp>
      <p:sp>
        <p:nvSpPr>
          <p:cNvPr id="5" name="Title 4">
            <a:extLst>
              <a:ext uri="{FF2B5EF4-FFF2-40B4-BE49-F238E27FC236}">
                <a16:creationId xmlns:a16="http://schemas.microsoft.com/office/drawing/2014/main" id="{A5E33B86-F42E-25AD-4299-E06901D6A845}"/>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Conclusion</a:t>
            </a:r>
            <a:endParaRPr lang="en-US" sz="3200" dirty="0">
              <a:latin typeface="Calibri"/>
              <a:cs typeface="Calibri"/>
            </a:endParaRPr>
          </a:p>
        </p:txBody>
      </p:sp>
      <p:sp>
        <p:nvSpPr>
          <p:cNvPr id="4" name="Slide Number Placeholder 3">
            <a:extLst>
              <a:ext uri="{FF2B5EF4-FFF2-40B4-BE49-F238E27FC236}">
                <a16:creationId xmlns:a16="http://schemas.microsoft.com/office/drawing/2014/main" id="{DC3B22BA-C20A-C138-1897-9D7C46CA7F3C}"/>
              </a:ext>
            </a:extLst>
          </p:cNvPr>
          <p:cNvSpPr>
            <a:spLocks noGrp="1"/>
          </p:cNvSpPr>
          <p:nvPr>
            <p:ph type="sldNum" sz="quarter" idx="4"/>
          </p:nvPr>
        </p:nvSpPr>
        <p:spPr/>
        <p:txBody>
          <a:bodyPr/>
          <a:lstStyle/>
          <a:p>
            <a:fld id="{974172A1-1CBF-0B40-9234-7D4D80EC19EA}" type="slidenum">
              <a:rPr lang="en-GB" smtClean="0"/>
              <a:pPr/>
              <a:t>34</a:t>
            </a:fld>
            <a:endParaRPr lang="en-GB" dirty="0"/>
          </a:p>
        </p:txBody>
      </p:sp>
      <p:sp>
        <p:nvSpPr>
          <p:cNvPr id="2" name="TextBox 1">
            <a:extLst>
              <a:ext uri="{FF2B5EF4-FFF2-40B4-BE49-F238E27FC236}">
                <a16:creationId xmlns:a16="http://schemas.microsoft.com/office/drawing/2014/main" id="{00396074-F656-7CEC-6EC8-005834407109}"/>
              </a:ext>
            </a:extLst>
          </p:cNvPr>
          <p:cNvSpPr txBox="1"/>
          <p:nvPr/>
        </p:nvSpPr>
        <p:spPr>
          <a:xfrm>
            <a:off x="6349763" y="3472697"/>
            <a:ext cx="2592288" cy="1384995"/>
          </a:xfrm>
          <a:prstGeom prst="rect">
            <a:avLst/>
          </a:prstGeom>
          <a:noFill/>
          <a:ln>
            <a:solidFill>
              <a:schemeClr val="tx1"/>
            </a:solidFill>
          </a:ln>
        </p:spPr>
        <p:txBody>
          <a:bodyPr wrap="square" rtlCol="0">
            <a:spAutoFit/>
          </a:bodyPr>
          <a:lstStyle/>
          <a:p>
            <a:r>
              <a:rPr lang="en-US" sz="1200" dirty="0">
                <a:solidFill>
                  <a:srgbClr val="0000FF"/>
                </a:solidFill>
                <a:latin typeface="Calibri" panose="020F0502020204030204" pitchFamily="34" charset="0"/>
                <a:cs typeface="Calibri" panose="020F0502020204030204" pitchFamily="34" charset="0"/>
              </a:rPr>
              <a:t>Many thanks to the collaborators for all the work</a:t>
            </a:r>
          </a:p>
          <a:p>
            <a:endParaRPr lang="en-US" sz="1200" dirty="0">
              <a:solidFill>
                <a:srgbClr val="0000FF"/>
              </a:solidFill>
              <a:latin typeface="Calibri" panose="020F0502020204030204" pitchFamily="34" charset="0"/>
              <a:cs typeface="Calibri" panose="020F0502020204030204" pitchFamily="34" charset="0"/>
            </a:endParaRPr>
          </a:p>
          <a:p>
            <a:r>
              <a:rPr lang="en-US" sz="1200" dirty="0">
                <a:solidFill>
                  <a:srgbClr val="0000FF"/>
                </a:solidFill>
                <a:latin typeface="Calibri" panose="020F0502020204030204" pitchFamily="34" charset="0"/>
                <a:cs typeface="Calibri" panose="020F0502020204030204" pitchFamily="34" charset="0"/>
              </a:rPr>
              <a:t>Our web page: </a:t>
            </a:r>
            <a:r>
              <a:rPr lang="en-US" sz="1200" dirty="0">
                <a:latin typeface="Calibri" panose="020F0502020204030204" pitchFamily="34" charset="0"/>
                <a:cs typeface="Calibri" panose="020F0502020204030204" pitchFamily="34" charset="0"/>
                <a:hlinkClick r:id="rId3"/>
              </a:rPr>
              <a:t>http://muoncollider.web.cern.ch</a:t>
            </a:r>
            <a:endParaRPr lang="en-US" sz="1200" dirty="0">
              <a:latin typeface="Calibri" panose="020F0502020204030204" pitchFamily="34" charset="0"/>
              <a:cs typeface="Calibri" panose="020F0502020204030204" pitchFamily="34" charset="0"/>
            </a:endParaRPr>
          </a:p>
          <a:p>
            <a:r>
              <a:rPr lang="en-US" sz="1200" dirty="0">
                <a:solidFill>
                  <a:srgbClr val="0000FF"/>
                </a:solidFill>
                <a:latin typeface="Calibri" panose="020F0502020204030204" pitchFamily="34" charset="0"/>
                <a:cs typeface="Calibri" panose="020F0502020204030204" pitchFamily="34" charset="0"/>
              </a:rPr>
              <a:t>If you want to join: </a:t>
            </a:r>
            <a:r>
              <a:rPr lang="en-US" sz="1200" dirty="0" err="1">
                <a:solidFill>
                  <a:srgbClr val="0000FF"/>
                </a:solidFill>
                <a:latin typeface="Calibri" panose="020F0502020204030204" pitchFamily="34" charset="0"/>
                <a:cs typeface="Calibri" panose="020F0502020204030204" pitchFamily="34" charset="0"/>
              </a:rPr>
              <a:t>muon.collider.secretariat@cern.ch</a:t>
            </a:r>
            <a:endParaRPr lang="en-US" sz="1200" dirty="0">
              <a:solidFill>
                <a:srgbClr val="0000FF"/>
              </a:solidFill>
              <a:latin typeface="Calibri" panose="020F0502020204030204" pitchFamily="34" charset="0"/>
              <a:cs typeface="Calibri" panose="020F0502020204030204" pitchFamily="34" charset="0"/>
            </a:endParaRPr>
          </a:p>
        </p:txBody>
      </p:sp>
      <p:sp>
        <p:nvSpPr>
          <p:cNvPr id="9" name="TextBox 4">
            <a:extLst>
              <a:ext uri="{FF2B5EF4-FFF2-40B4-BE49-F238E27FC236}">
                <a16:creationId xmlns:a16="http://schemas.microsoft.com/office/drawing/2014/main" id="{F522B0A4-05B1-08DA-5C45-E4689B4870E7}"/>
              </a:ext>
            </a:extLst>
          </p:cNvPr>
          <p:cNvSpPr/>
          <p:nvPr/>
        </p:nvSpPr>
        <p:spPr>
          <a:xfrm>
            <a:off x="107504" y="2215218"/>
            <a:ext cx="5976664" cy="2444764"/>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A muon collider is disruptive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It will push beyond the current boundaries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It will be the first of its kind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High-risk, high-benefit</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Important innovation is required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Not all issues have been solved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This means uncertainty and risk</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But also the potential to be creative and invent</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Strong synergy with societal applications</a:t>
            </a:r>
          </a:p>
        </p:txBody>
      </p:sp>
      <p:sp>
        <p:nvSpPr>
          <p:cNvPr id="11" name="TextBox 10">
            <a:extLst>
              <a:ext uri="{FF2B5EF4-FFF2-40B4-BE49-F238E27FC236}">
                <a16:creationId xmlns:a16="http://schemas.microsoft.com/office/drawing/2014/main" id="{DFF5E09B-9398-DE6E-C8BB-390862E0DC0A}"/>
              </a:ext>
            </a:extLst>
          </p:cNvPr>
          <p:cNvSpPr txBox="1"/>
          <p:nvPr/>
        </p:nvSpPr>
        <p:spPr>
          <a:xfrm>
            <a:off x="5868144" y="1270071"/>
            <a:ext cx="3160168" cy="738664"/>
          </a:xfrm>
          <a:prstGeom prst="rect">
            <a:avLst/>
          </a:prstGeom>
          <a:noFill/>
        </p:spPr>
        <p:txBody>
          <a:bodyPr wrap="square" rtlCol="0">
            <a:spAutoFit/>
          </a:bodyPr>
          <a:lstStyle/>
          <a:p>
            <a:r>
              <a:rPr lang="en-GB" sz="1400" dirty="0">
                <a:hlinkClick r:id="rId4"/>
              </a:rPr>
              <a:t>https://www.facebook.com/cern/videos/the-future-of-particle-physics-david-gross-cern70/509915295164473/</a:t>
            </a:r>
            <a:endParaRPr lang="en-GB" sz="1400" dirty="0"/>
          </a:p>
        </p:txBody>
      </p:sp>
      <p:sp>
        <p:nvSpPr>
          <p:cNvPr id="6" name="TextBox 4">
            <a:extLst>
              <a:ext uri="{FF2B5EF4-FFF2-40B4-BE49-F238E27FC236}">
                <a16:creationId xmlns:a16="http://schemas.microsoft.com/office/drawing/2014/main" id="{3FA0B2B0-0D22-9B64-67E9-44B39AC81EAA}"/>
              </a:ext>
            </a:extLst>
          </p:cNvPr>
          <p:cNvSpPr/>
          <p:nvPr/>
        </p:nvSpPr>
        <p:spPr>
          <a:xfrm>
            <a:off x="107504" y="697827"/>
            <a:ext cx="5976664" cy="1152102"/>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Excellent technical progress has been made, in spite of resource limitations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Supported by review committees from LDG, MuCol, and IAC reviews</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Have global R&amp;D </a:t>
            </a:r>
            <a:r>
              <a:rPr lang="en-US" sz="1400" spc="-1" dirty="0" err="1">
                <a:solidFill>
                  <a:srgbClr val="000000"/>
                </a:solidFill>
                <a:latin typeface="Calibri" panose="020F0502020204030204" pitchFamily="34" charset="0"/>
                <a:cs typeface="Calibri" panose="020F0502020204030204" pitchFamily="34" charset="0"/>
              </a:rPr>
              <a:t>programme</a:t>
            </a:r>
            <a:r>
              <a:rPr lang="en-US" sz="1400" spc="-1" dirty="0">
                <a:solidFill>
                  <a:srgbClr val="000000"/>
                </a:solidFill>
                <a:latin typeface="Calibri" panose="020F0502020204030204" pitchFamily="34" charset="0"/>
                <a:cs typeface="Calibri" panose="020F0502020204030204" pitchFamily="34" charset="0"/>
              </a:rPr>
              <a:t> proposal that needs to be funded</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Strong interest in different regions hopefully translates into resources</a:t>
            </a:r>
          </a:p>
        </p:txBody>
      </p:sp>
    </p:spTree>
    <p:extLst>
      <p:ext uri="{BB962C8B-B14F-4D97-AF65-F5344CB8AC3E}">
        <p14:creationId xmlns:p14="http://schemas.microsoft.com/office/powerpoint/2010/main" val="40715451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4759BAE-7FA6-8CE0-EF2F-7F5BFBAF82BF}"/>
              </a:ext>
            </a:extLst>
          </p:cNvPr>
          <p:cNvSpPr>
            <a:spLocks noGrp="1"/>
          </p:cNvSpPr>
          <p:nvPr>
            <p:ph sz="quarter" idx="12"/>
          </p:nvPr>
        </p:nvSpPr>
        <p:spPr/>
        <p:txBody>
          <a:bodyPr/>
          <a:lstStyle/>
          <a:p>
            <a:endParaRPr lang="en-US"/>
          </a:p>
        </p:txBody>
      </p:sp>
      <p:sp>
        <p:nvSpPr>
          <p:cNvPr id="3" name="Footer Placeholder 2">
            <a:extLst>
              <a:ext uri="{FF2B5EF4-FFF2-40B4-BE49-F238E27FC236}">
                <a16:creationId xmlns:a16="http://schemas.microsoft.com/office/drawing/2014/main" id="{B289C12F-37FF-8D9C-21D3-E946074FEE81}"/>
              </a:ext>
            </a:extLst>
          </p:cNvPr>
          <p:cNvSpPr>
            <a:spLocks noGrp="1"/>
          </p:cNvSpPr>
          <p:nvPr>
            <p:ph type="ftr" sz="quarter" idx="3"/>
          </p:nvPr>
        </p:nvSpPr>
        <p:spPr/>
        <p:txBody>
          <a:bodyPr/>
          <a:lstStyle/>
          <a:p>
            <a:pPr algn="l"/>
            <a:r>
              <a:rPr lang="en-US"/>
              <a:t>D. Schulte, Muon Collider, HKUST, January 2026</a:t>
            </a:r>
            <a:endParaRPr lang="en-GB" dirty="0"/>
          </a:p>
        </p:txBody>
      </p:sp>
      <p:sp>
        <p:nvSpPr>
          <p:cNvPr id="4" name="Slide Number Placeholder 3">
            <a:extLst>
              <a:ext uri="{FF2B5EF4-FFF2-40B4-BE49-F238E27FC236}">
                <a16:creationId xmlns:a16="http://schemas.microsoft.com/office/drawing/2014/main" id="{3B016117-1C99-5C03-7775-DD3C7433F081}"/>
              </a:ext>
            </a:extLst>
          </p:cNvPr>
          <p:cNvSpPr>
            <a:spLocks noGrp="1"/>
          </p:cNvSpPr>
          <p:nvPr>
            <p:ph type="sldNum" sz="quarter" idx="4"/>
          </p:nvPr>
        </p:nvSpPr>
        <p:spPr/>
        <p:txBody>
          <a:bodyPr/>
          <a:lstStyle/>
          <a:p>
            <a:fld id="{974172A1-1CBF-0B40-9234-7D4D80EC19EA}" type="slidenum">
              <a:rPr lang="en-GB" smtClean="0"/>
              <a:pPr/>
              <a:t>35</a:t>
            </a:fld>
            <a:endParaRPr lang="en-GB" dirty="0"/>
          </a:p>
        </p:txBody>
      </p:sp>
      <p:sp>
        <p:nvSpPr>
          <p:cNvPr id="5" name="Title 4">
            <a:extLst>
              <a:ext uri="{FF2B5EF4-FFF2-40B4-BE49-F238E27FC236}">
                <a16:creationId xmlns:a16="http://schemas.microsoft.com/office/drawing/2014/main" id="{C452007A-9967-0861-C0CC-5969D41F1FCC}"/>
              </a:ext>
            </a:extLst>
          </p:cNvPr>
          <p:cNvSpPr>
            <a:spLocks noGrp="1"/>
          </p:cNvSpPr>
          <p:nvPr>
            <p:ph type="title"/>
          </p:nvPr>
        </p:nvSpPr>
        <p:spPr/>
        <p:txBody>
          <a:bodyPr/>
          <a:lstStyle/>
          <a:p>
            <a:r>
              <a:rPr lang="en-US" dirty="0"/>
              <a:t>Reserve</a:t>
            </a:r>
          </a:p>
        </p:txBody>
      </p:sp>
    </p:spTree>
    <p:extLst>
      <p:ext uri="{BB962C8B-B14F-4D97-AF65-F5344CB8AC3E}">
        <p14:creationId xmlns:p14="http://schemas.microsoft.com/office/powerpoint/2010/main" val="19033311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14816-809D-B1C4-D48E-6F5786177E4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230C4CB-B7F3-AC1C-E640-6475FC1CA239}"/>
              </a:ext>
            </a:extLst>
          </p:cNvPr>
          <p:cNvSpPr>
            <a:spLocks noGrp="1"/>
          </p:cNvSpPr>
          <p:nvPr>
            <p:ph type="ftr" sz="quarter" idx="3"/>
          </p:nvPr>
        </p:nvSpPr>
        <p:spPr/>
        <p:txBody>
          <a:bodyPr/>
          <a:lstStyle/>
          <a:p>
            <a:pPr algn="l"/>
            <a:r>
              <a:rPr lang="en-US"/>
              <a:t>D. Schulte, Muon Collider,  ESPPU Open Symposium, Venice, June 2025</a:t>
            </a:r>
            <a:endParaRPr lang="en-GB" dirty="0"/>
          </a:p>
        </p:txBody>
      </p:sp>
      <p:sp>
        <p:nvSpPr>
          <p:cNvPr id="5" name="Title 4">
            <a:extLst>
              <a:ext uri="{FF2B5EF4-FFF2-40B4-BE49-F238E27FC236}">
                <a16:creationId xmlns:a16="http://schemas.microsoft.com/office/drawing/2014/main" id="{817A0C6E-CC2D-D602-8E2E-AF18291341FE}"/>
              </a:ext>
            </a:extLst>
          </p:cNvPr>
          <p:cNvSpPr>
            <a:spLocks noGrp="1"/>
          </p:cNvSpPr>
          <p:nvPr>
            <p:ph type="title"/>
          </p:nvPr>
        </p:nvSpPr>
        <p:spPr>
          <a:xfrm>
            <a:off x="1295400" y="-32923"/>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Timeline and R&amp;D </a:t>
            </a:r>
            <a:r>
              <a:rPr lang="en-US" sz="3200" spc="-1" dirty="0" err="1">
                <a:solidFill>
                  <a:srgbClr val="000000"/>
                </a:solidFill>
                <a:latin typeface="Calibri" panose="020F0502020204030204" pitchFamily="34" charset="0"/>
                <a:cs typeface="Calibri" panose="020F0502020204030204" pitchFamily="34" charset="0"/>
              </a:rPr>
              <a:t>Programme</a:t>
            </a:r>
            <a:r>
              <a:rPr lang="en-US" sz="3200" spc="-1" dirty="0">
                <a:solidFill>
                  <a:srgbClr val="000000"/>
                </a:solidFill>
                <a:latin typeface="Calibri" panose="020F0502020204030204" pitchFamily="34" charset="0"/>
                <a:cs typeface="Calibri" panose="020F0502020204030204" pitchFamily="34" charset="0"/>
              </a:rPr>
              <a:t> Proposal</a:t>
            </a:r>
            <a:endParaRPr lang="en-US" sz="3200" dirty="0">
              <a:latin typeface="Calibri"/>
              <a:cs typeface="Calibri"/>
            </a:endParaRPr>
          </a:p>
        </p:txBody>
      </p:sp>
      <p:sp>
        <p:nvSpPr>
          <p:cNvPr id="2" name="TextBox 1">
            <a:extLst>
              <a:ext uri="{FF2B5EF4-FFF2-40B4-BE49-F238E27FC236}">
                <a16:creationId xmlns:a16="http://schemas.microsoft.com/office/drawing/2014/main" id="{8B155D55-701E-26CA-89FB-EA397679BB29}"/>
              </a:ext>
            </a:extLst>
          </p:cNvPr>
          <p:cNvSpPr txBox="1"/>
          <p:nvPr/>
        </p:nvSpPr>
        <p:spPr>
          <a:xfrm>
            <a:off x="75310" y="2787774"/>
            <a:ext cx="6583569" cy="1815882"/>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Timeline is </a:t>
            </a:r>
            <a:r>
              <a:rPr lang="en-US" sz="1400" b="1" dirty="0">
                <a:latin typeface="Calibri" panose="020F0502020204030204" pitchFamily="34" charset="0"/>
                <a:cs typeface="Calibri" panose="020F0502020204030204" pitchFamily="34" charset="0"/>
              </a:rPr>
              <a:t>driven by R&amp;D</a:t>
            </a:r>
          </a:p>
          <a:p>
            <a:r>
              <a:rPr lang="en-US" sz="1400" dirty="0">
                <a:solidFill>
                  <a:srgbClr val="0070C0"/>
                </a:solidFill>
                <a:latin typeface="Calibri" panose="020F0502020204030204" pitchFamily="34" charset="0"/>
                <a:cs typeface="Calibri" panose="020F0502020204030204" pitchFamily="34" charset="0"/>
              </a:rPr>
              <a:t>Most ambitious example </a:t>
            </a:r>
            <a:r>
              <a:rPr lang="en-US" sz="1400" dirty="0">
                <a:latin typeface="Calibri" panose="020F0502020204030204" pitchFamily="34" charset="0"/>
                <a:cs typeface="Calibri" panose="020F0502020204030204" pitchFamily="34" charset="0"/>
              </a:rPr>
              <a:t>to define R&amp;D </a:t>
            </a:r>
            <a:r>
              <a:rPr lang="en-US" sz="1400" dirty="0" err="1">
                <a:latin typeface="Calibri" panose="020F0502020204030204" pitchFamily="34" charset="0"/>
                <a:cs typeface="Calibri" panose="020F0502020204030204" pitchFamily="34" charset="0"/>
              </a:rPr>
              <a:t>programme</a:t>
            </a:r>
            <a:r>
              <a:rPr lang="en-US" sz="1400" dirty="0">
                <a:latin typeface="Calibri" panose="020F0502020204030204" pitchFamily="34" charset="0"/>
                <a:cs typeface="Calibri" panose="020F0502020204030204" pitchFamily="34" charset="0"/>
              </a:rPr>
              <a:t> priorities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Assumes </a:t>
            </a:r>
            <a:r>
              <a:rPr lang="en-US" sz="1400" dirty="0">
                <a:solidFill>
                  <a:srgbClr val="0070C0"/>
                </a:solidFill>
                <a:latin typeface="Calibri" panose="020F0502020204030204" pitchFamily="34" charset="0"/>
                <a:cs typeface="Calibri" panose="020F0502020204030204" pitchFamily="34" charset="0"/>
              </a:rPr>
              <a:t>firm commitment </a:t>
            </a:r>
            <a:r>
              <a:rPr lang="en-US" sz="1400" dirty="0">
                <a:latin typeface="Calibri" panose="020F0502020204030204" pitchFamily="34" charset="0"/>
                <a:cs typeface="Calibri" panose="020F0502020204030204" pitchFamily="34" charset="0"/>
              </a:rPr>
              <a:t>to enable the muon collider as </a:t>
            </a:r>
            <a:r>
              <a:rPr lang="en-US" sz="1400" dirty="0">
                <a:solidFill>
                  <a:srgbClr val="0070C0"/>
                </a:solidFill>
                <a:latin typeface="Calibri" panose="020F0502020204030204" pitchFamily="34" charset="0"/>
                <a:cs typeface="Calibri" panose="020F0502020204030204" pitchFamily="34" charset="0"/>
              </a:rPr>
              <a:t>next flagship after HL-LHC</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R&amp;D is fully successful</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No delays due to decision making</a:t>
            </a:r>
          </a:p>
          <a:p>
            <a:r>
              <a:rPr lang="en-US" sz="1400" dirty="0">
                <a:latin typeface="Calibri" panose="020F0502020204030204" pitchFamily="34" charset="0"/>
                <a:cs typeface="Calibri" panose="020F0502020204030204" pitchFamily="34" charset="0"/>
              </a:rPr>
              <a:t>Other options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 </a:t>
            </a:r>
            <a:r>
              <a:rPr lang="en-US" sz="1400" dirty="0">
                <a:solidFill>
                  <a:srgbClr val="0070C0"/>
                </a:solidFill>
                <a:latin typeface="Calibri" panose="020F0502020204030204" pitchFamily="34" charset="0"/>
                <a:cs typeface="Calibri" panose="020F0502020204030204" pitchFamily="34" charset="0"/>
              </a:rPr>
              <a:t>Europe after a </a:t>
            </a:r>
            <a:r>
              <a:rPr lang="en-US" sz="1400" dirty="0" err="1">
                <a:solidFill>
                  <a:srgbClr val="0070C0"/>
                </a:solidFill>
                <a:latin typeface="Calibri" panose="020F0502020204030204" pitchFamily="34" charset="0"/>
                <a:cs typeface="Calibri" panose="020F0502020204030204" pitchFamily="34" charset="0"/>
              </a:rPr>
              <a:t>higgs</a:t>
            </a:r>
            <a:r>
              <a:rPr lang="en-US" sz="1400" dirty="0">
                <a:solidFill>
                  <a:srgbClr val="0070C0"/>
                </a:solidFill>
                <a:latin typeface="Calibri" panose="020F0502020204030204" pitchFamily="34" charset="0"/>
                <a:cs typeface="Calibri" panose="020F0502020204030204" pitchFamily="34" charset="0"/>
              </a:rPr>
              <a:t> fact</a:t>
            </a:r>
            <a:r>
              <a:rPr lang="en-US" sz="1400" dirty="0">
                <a:latin typeface="Calibri" panose="020F0502020204030204" pitchFamily="34" charset="0"/>
                <a:cs typeface="Calibri" panose="020F0502020204030204" pitchFamily="34" charset="0"/>
              </a:rPr>
              <a:t>ory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 the </a:t>
            </a:r>
            <a:r>
              <a:rPr lang="en-US" sz="1400" dirty="0">
                <a:solidFill>
                  <a:srgbClr val="0070C0"/>
                </a:solidFill>
                <a:latin typeface="Calibri" panose="020F0502020204030204" pitchFamily="34" charset="0"/>
                <a:cs typeface="Calibri" panose="020F0502020204030204" pitchFamily="34" charset="0"/>
              </a:rPr>
              <a:t>US to become leader at the energy frontier</a:t>
            </a:r>
          </a:p>
        </p:txBody>
      </p:sp>
      <p:pic>
        <p:nvPicPr>
          <p:cNvPr id="8" name="Picture 7">
            <a:extLst>
              <a:ext uri="{FF2B5EF4-FFF2-40B4-BE49-F238E27FC236}">
                <a16:creationId xmlns:a16="http://schemas.microsoft.com/office/drawing/2014/main" id="{131CD2F0-16B1-769E-9C4B-286B5199F5D1}"/>
              </a:ext>
            </a:extLst>
          </p:cNvPr>
          <p:cNvPicPr>
            <a:picLocks noChangeAspect="1"/>
          </p:cNvPicPr>
          <p:nvPr/>
        </p:nvPicPr>
        <p:blipFill>
          <a:blip r:embed="rId2"/>
          <a:stretch>
            <a:fillRect/>
          </a:stretch>
        </p:blipFill>
        <p:spPr>
          <a:xfrm>
            <a:off x="-1" y="636393"/>
            <a:ext cx="9144001" cy="1834487"/>
          </a:xfrm>
          <a:prstGeom prst="rect">
            <a:avLst/>
          </a:prstGeom>
        </p:spPr>
      </p:pic>
      <p:cxnSp>
        <p:nvCxnSpPr>
          <p:cNvPr id="11" name="Straight Arrow Connector 10">
            <a:extLst>
              <a:ext uri="{FF2B5EF4-FFF2-40B4-BE49-F238E27FC236}">
                <a16:creationId xmlns:a16="http://schemas.microsoft.com/office/drawing/2014/main" id="{51FAD22B-5252-1810-ACE7-1ED8C25C2452}"/>
              </a:ext>
            </a:extLst>
          </p:cNvPr>
          <p:cNvCxnSpPr>
            <a:cxnSpLocks/>
          </p:cNvCxnSpPr>
          <p:nvPr/>
        </p:nvCxnSpPr>
        <p:spPr>
          <a:xfrm>
            <a:off x="1066800" y="2344693"/>
            <a:ext cx="1488976" cy="0"/>
          </a:xfrm>
          <a:prstGeom prst="straightConnector1">
            <a:avLst/>
          </a:prstGeom>
          <a:ln>
            <a:headEnd type="triangle" w="lg" len="med"/>
            <a:tailEnd type="triangle" w="lg" len="med"/>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89A2E033-5ECA-B40C-E294-90AB53B163FF}"/>
              </a:ext>
            </a:extLst>
          </p:cNvPr>
          <p:cNvCxnSpPr>
            <a:cxnSpLocks/>
          </p:cNvCxnSpPr>
          <p:nvPr/>
        </p:nvCxnSpPr>
        <p:spPr>
          <a:xfrm>
            <a:off x="2555776" y="2344693"/>
            <a:ext cx="1080120" cy="0"/>
          </a:xfrm>
          <a:prstGeom prst="straightConnector1">
            <a:avLst/>
          </a:prstGeom>
          <a:ln>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532CD01D-1887-D537-CD3C-8EC6FB5CF361}"/>
              </a:ext>
            </a:extLst>
          </p:cNvPr>
          <p:cNvSpPr txBox="1"/>
          <p:nvPr/>
        </p:nvSpPr>
        <p:spPr>
          <a:xfrm>
            <a:off x="49592" y="411510"/>
            <a:ext cx="1969065" cy="276999"/>
          </a:xfrm>
          <a:prstGeom prst="rect">
            <a:avLst/>
          </a:prstGeom>
          <a:noFill/>
        </p:spPr>
        <p:txBody>
          <a:bodyPr wrap="none" rtlCol="0">
            <a:spAutoFit/>
          </a:bodyPr>
          <a:lstStyle/>
          <a:p>
            <a:r>
              <a:rPr lang="en-US" sz="1200" dirty="0"/>
              <a:t>Decision on demonstrator T</a:t>
            </a:r>
            <a:r>
              <a:rPr lang="en-US" sz="1200" baseline="-25000" dirty="0"/>
              <a:t>0</a:t>
            </a:r>
            <a:endParaRPr lang="en-US" sz="1200" dirty="0"/>
          </a:p>
        </p:txBody>
      </p:sp>
      <p:cxnSp>
        <p:nvCxnSpPr>
          <p:cNvPr id="20" name="Straight Arrow Connector 19">
            <a:extLst>
              <a:ext uri="{FF2B5EF4-FFF2-40B4-BE49-F238E27FC236}">
                <a16:creationId xmlns:a16="http://schemas.microsoft.com/office/drawing/2014/main" id="{F2DF811F-87FF-FDD3-0D8B-3B8B18BA9A10}"/>
              </a:ext>
            </a:extLst>
          </p:cNvPr>
          <p:cNvCxnSpPr>
            <a:cxnSpLocks/>
          </p:cNvCxnSpPr>
          <p:nvPr/>
        </p:nvCxnSpPr>
        <p:spPr>
          <a:xfrm>
            <a:off x="827584" y="636393"/>
            <a:ext cx="167208" cy="3291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E49259F2-53AA-FB96-15CF-6CFBE5DFFB42}"/>
              </a:ext>
            </a:extLst>
          </p:cNvPr>
          <p:cNvSpPr txBox="1"/>
          <p:nvPr/>
        </p:nvSpPr>
        <p:spPr>
          <a:xfrm>
            <a:off x="1331640" y="2355726"/>
            <a:ext cx="2440348" cy="276999"/>
          </a:xfrm>
          <a:prstGeom prst="rect">
            <a:avLst/>
          </a:prstGeom>
          <a:noFill/>
        </p:spPr>
        <p:txBody>
          <a:bodyPr wrap="none" rtlCol="0">
            <a:spAutoFit/>
          </a:bodyPr>
          <a:lstStyle/>
          <a:p>
            <a:r>
              <a:rPr lang="en-US" sz="1200" dirty="0"/>
              <a:t>Initial                     final demonstrator</a:t>
            </a:r>
          </a:p>
        </p:txBody>
      </p:sp>
      <p:sp>
        <p:nvSpPr>
          <p:cNvPr id="4" name="Slide Number Placeholder 3">
            <a:extLst>
              <a:ext uri="{FF2B5EF4-FFF2-40B4-BE49-F238E27FC236}">
                <a16:creationId xmlns:a16="http://schemas.microsoft.com/office/drawing/2014/main" id="{79C5AAED-74D7-00C0-EE4E-82ED5EB460F6}"/>
              </a:ext>
            </a:extLst>
          </p:cNvPr>
          <p:cNvSpPr>
            <a:spLocks noGrp="1"/>
          </p:cNvSpPr>
          <p:nvPr>
            <p:ph type="sldNum" sz="quarter" idx="4"/>
          </p:nvPr>
        </p:nvSpPr>
        <p:spPr/>
        <p:txBody>
          <a:bodyPr/>
          <a:lstStyle/>
          <a:p>
            <a:fld id="{974172A1-1CBF-0B40-9234-7D4D80EC19EA}" type="slidenum">
              <a:rPr lang="en-GB" smtClean="0"/>
              <a:pPr/>
              <a:t>36</a:t>
            </a:fld>
            <a:endParaRPr lang="en-GB" dirty="0"/>
          </a:p>
        </p:txBody>
      </p:sp>
      <p:pic>
        <p:nvPicPr>
          <p:cNvPr id="7" name="Picture 6" descr="A white sheet with black text&#10;&#10;AI-generated content may be incorrect.">
            <a:extLst>
              <a:ext uri="{FF2B5EF4-FFF2-40B4-BE49-F238E27FC236}">
                <a16:creationId xmlns:a16="http://schemas.microsoft.com/office/drawing/2014/main" id="{8B167133-5970-82ED-3D1C-B1E2614C5BC9}"/>
              </a:ext>
            </a:extLst>
          </p:cNvPr>
          <p:cNvPicPr>
            <a:picLocks noChangeAspect="1"/>
          </p:cNvPicPr>
          <p:nvPr/>
        </p:nvPicPr>
        <p:blipFill>
          <a:blip r:embed="rId3"/>
          <a:stretch>
            <a:fillRect/>
          </a:stretch>
        </p:blipFill>
        <p:spPr>
          <a:xfrm>
            <a:off x="6592186" y="2562636"/>
            <a:ext cx="2440348" cy="2345318"/>
          </a:xfrm>
          <a:prstGeom prst="rect">
            <a:avLst/>
          </a:prstGeom>
        </p:spPr>
      </p:pic>
      <p:sp>
        <p:nvSpPr>
          <p:cNvPr id="6" name="TextBox 5">
            <a:extLst>
              <a:ext uri="{FF2B5EF4-FFF2-40B4-BE49-F238E27FC236}">
                <a16:creationId xmlns:a16="http://schemas.microsoft.com/office/drawing/2014/main" id="{366D5258-DC5D-053E-7D24-D8F22DDC78EC}"/>
              </a:ext>
            </a:extLst>
          </p:cNvPr>
          <p:cNvSpPr txBox="1"/>
          <p:nvPr/>
        </p:nvSpPr>
        <p:spPr>
          <a:xfrm>
            <a:off x="4355976" y="4274219"/>
            <a:ext cx="2280624" cy="646331"/>
          </a:xfrm>
          <a:prstGeom prst="rect">
            <a:avLst/>
          </a:prstGeom>
          <a:noFill/>
        </p:spPr>
        <p:txBody>
          <a:bodyPr wrap="none" rtlCol="0">
            <a:spAutoFit/>
          </a:bodyPr>
          <a:lstStyle/>
          <a:p>
            <a:r>
              <a:rPr lang="en-US" sz="1200" dirty="0"/>
              <a:t>Demonstration Phase 7 years</a:t>
            </a:r>
          </a:p>
          <a:p>
            <a:r>
              <a:rPr lang="en-US" sz="1200" dirty="0"/>
              <a:t>Project Preparation Phase 5 years</a:t>
            </a:r>
          </a:p>
          <a:p>
            <a:r>
              <a:rPr lang="en-US" sz="1200" dirty="0"/>
              <a:t>Construction Phase 9 years</a:t>
            </a:r>
          </a:p>
        </p:txBody>
      </p:sp>
    </p:spTree>
    <p:extLst>
      <p:ext uri="{BB962C8B-B14F-4D97-AF65-F5344CB8AC3E}">
        <p14:creationId xmlns:p14="http://schemas.microsoft.com/office/powerpoint/2010/main" val="567409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normAutofit fontScale="90000"/>
          </a:bodyPr>
          <a:lstStyle/>
          <a:p>
            <a:pPr algn="ctr"/>
            <a:r>
              <a:rPr lang="en-GB" sz="3200" dirty="0">
                <a:latin typeface="Calibri"/>
                <a:cs typeface="Calibri"/>
              </a:rPr>
              <a:t>IMCC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a:t>
            </a:fld>
            <a:endParaRPr lang="en-GB" dirty="0"/>
          </a:p>
        </p:txBody>
      </p:sp>
      <p:graphicFrame>
        <p:nvGraphicFramePr>
          <p:cNvPr id="6" name="Table 5"/>
          <p:cNvGraphicFramePr>
            <a:graphicFrameLocks noGrp="1"/>
          </p:cNvGraphicFramePr>
          <p:nvPr/>
        </p:nvGraphicFramePr>
        <p:xfrm>
          <a:off x="107504" y="343568"/>
          <a:ext cx="2160240" cy="4604446"/>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0149">
                <a:tc>
                  <a:txBody>
                    <a:bodyPr/>
                    <a:lstStyle/>
                    <a:p>
                      <a:r>
                        <a:rPr lang="en-US" sz="800" dirty="0">
                          <a:latin typeface="Calibri"/>
                          <a:cs typeface="Calibri"/>
                        </a:rPr>
                        <a:t>IEIO</a:t>
                      </a:r>
                    </a:p>
                  </a:txBody>
                  <a:tcPr marT="36576" marB="36576"/>
                </a:tc>
                <a:tc>
                  <a:txBody>
                    <a:bodyPr/>
                    <a:lstStyle/>
                    <a:p>
                      <a:r>
                        <a:rPr lang="en-US" sz="800" b="1" dirty="0">
                          <a:solidFill>
                            <a:schemeClr val="tx1"/>
                          </a:solidFill>
                          <a:latin typeface="Calibri"/>
                          <a:cs typeface="Calibri"/>
                        </a:rPr>
                        <a:t>CERN</a:t>
                      </a:r>
                    </a:p>
                  </a:txBody>
                  <a:tcPr marT="36576" marB="36576"/>
                </a:tc>
                <a:extLst>
                  <a:ext uri="{0D108BD9-81ED-4DB2-BD59-A6C34878D82A}">
                    <a16:rowId xmlns:a16="http://schemas.microsoft.com/office/drawing/2014/main" val="10000"/>
                  </a:ext>
                </a:extLst>
              </a:tr>
              <a:tr h="200149">
                <a:tc>
                  <a:txBody>
                    <a:bodyPr/>
                    <a:lstStyle/>
                    <a:p>
                      <a:r>
                        <a:rPr lang="en-US" sz="800" dirty="0">
                          <a:latin typeface="Calibri"/>
                          <a:cs typeface="Calibri"/>
                        </a:rPr>
                        <a:t>FR</a:t>
                      </a:r>
                    </a:p>
                  </a:txBody>
                  <a:tcPr marT="36576" marB="36576"/>
                </a:tc>
                <a:tc>
                  <a:txBody>
                    <a:bodyPr/>
                    <a:lstStyle/>
                    <a:p>
                      <a:r>
                        <a:rPr lang="en-US" sz="800" b="1" dirty="0">
                          <a:solidFill>
                            <a:schemeClr val="tx1"/>
                          </a:solidFill>
                          <a:latin typeface="Calibri"/>
                          <a:cs typeface="Calibri"/>
                        </a:rPr>
                        <a:t>CEA-IRFU</a:t>
                      </a:r>
                    </a:p>
                  </a:txBody>
                  <a:tcPr marT="36576" marB="36576"/>
                </a:tc>
                <a:extLst>
                  <a:ext uri="{0D108BD9-81ED-4DB2-BD59-A6C34878D82A}">
                    <a16:rowId xmlns:a16="http://schemas.microsoft.com/office/drawing/2014/main" val="10001"/>
                  </a:ext>
                </a:extLst>
              </a:tr>
              <a:tr h="200149">
                <a:tc>
                  <a:txBody>
                    <a:bodyPr/>
                    <a:lstStyle/>
                    <a:p>
                      <a:endParaRPr lang="en-US" sz="800" dirty="0">
                        <a:latin typeface="Calibri"/>
                        <a:cs typeface="Calibri"/>
                      </a:endParaRPr>
                    </a:p>
                  </a:txBody>
                  <a:tcPr marT="36576" marB="36576"/>
                </a:tc>
                <a:tc>
                  <a:txBody>
                    <a:bodyPr/>
                    <a:lstStyle/>
                    <a:p>
                      <a:r>
                        <a:rPr lang="en-US" sz="800" dirty="0">
                          <a:solidFill>
                            <a:schemeClr val="tx1"/>
                          </a:solidFill>
                          <a:latin typeface="Calibri"/>
                          <a:cs typeface="Calibri"/>
                        </a:rPr>
                        <a:t>CNRS-LNCMI</a:t>
                      </a:r>
                    </a:p>
                  </a:txBody>
                  <a:tcPr marT="36576" marB="36576"/>
                </a:tc>
                <a:extLst>
                  <a:ext uri="{0D108BD9-81ED-4DB2-BD59-A6C34878D82A}">
                    <a16:rowId xmlns:a16="http://schemas.microsoft.com/office/drawing/2014/main" val="10002"/>
                  </a:ext>
                </a:extLst>
              </a:tr>
              <a:tr h="200149">
                <a:tc>
                  <a:txBody>
                    <a:bodyPr/>
                    <a:lstStyle/>
                    <a:p>
                      <a:endParaRPr lang="en-US" sz="800" dirty="0">
                        <a:latin typeface="Calibri"/>
                        <a:cs typeface="Calibri"/>
                      </a:endParaRPr>
                    </a:p>
                  </a:txBody>
                  <a:tcPr marT="36576" marB="36576"/>
                </a:tc>
                <a:tc>
                  <a:txBody>
                    <a:bodyPr/>
                    <a:lstStyle/>
                    <a:p>
                      <a:r>
                        <a:rPr lang="en-US" sz="800" b="1" i="1" dirty="0" err="1">
                          <a:solidFill>
                            <a:schemeClr val="tx1"/>
                          </a:solidFill>
                          <a:latin typeface="Calibri"/>
                          <a:cs typeface="Calibri"/>
                        </a:rPr>
                        <a:t>Ecoles</a:t>
                      </a:r>
                      <a:r>
                        <a:rPr lang="en-US" sz="800" b="1" i="1" dirty="0">
                          <a:solidFill>
                            <a:schemeClr val="tx1"/>
                          </a:solidFill>
                          <a:latin typeface="Calibri"/>
                          <a:cs typeface="Calibri"/>
                        </a:rPr>
                        <a:t> des Mines St-Etienne</a:t>
                      </a:r>
                    </a:p>
                  </a:txBody>
                  <a:tcPr marT="36576" marB="36576"/>
                </a:tc>
                <a:extLst>
                  <a:ext uri="{0D108BD9-81ED-4DB2-BD59-A6C34878D82A}">
                    <a16:rowId xmlns:a16="http://schemas.microsoft.com/office/drawing/2014/main" val="2809196396"/>
                  </a:ext>
                </a:extLst>
              </a:tr>
              <a:tr h="200149">
                <a:tc>
                  <a:txBody>
                    <a:bodyPr/>
                    <a:lstStyle/>
                    <a:p>
                      <a:r>
                        <a:rPr lang="en-US" sz="800" dirty="0">
                          <a:latin typeface="Calibri"/>
                          <a:cs typeface="Calibri"/>
                        </a:rPr>
                        <a:t>DE</a:t>
                      </a:r>
                    </a:p>
                  </a:txBody>
                  <a:tcPr marT="36576" marB="36576"/>
                </a:tc>
                <a:tc>
                  <a:txBody>
                    <a:bodyPr/>
                    <a:lstStyle/>
                    <a:p>
                      <a:r>
                        <a:rPr lang="en-US" sz="800" dirty="0">
                          <a:solidFill>
                            <a:schemeClr val="tx1"/>
                          </a:solidFill>
                          <a:latin typeface="Calibri"/>
                          <a:cs typeface="Calibri"/>
                        </a:rPr>
                        <a:t>DESY</a:t>
                      </a:r>
                    </a:p>
                  </a:txBody>
                  <a:tcPr marT="36576" marB="36576"/>
                </a:tc>
                <a:extLst>
                  <a:ext uri="{0D108BD9-81ED-4DB2-BD59-A6C34878D82A}">
                    <a16:rowId xmlns:a16="http://schemas.microsoft.com/office/drawing/2014/main" val="1000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Technical University of Darmstadt</a:t>
                      </a:r>
                    </a:p>
                  </a:txBody>
                  <a:tcPr marT="36576" marB="36576"/>
                </a:tc>
                <a:extLst>
                  <a:ext uri="{0D108BD9-81ED-4DB2-BD59-A6C34878D82A}">
                    <a16:rowId xmlns:a16="http://schemas.microsoft.com/office/drawing/2014/main" val="10004"/>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Rostock</a:t>
                      </a:r>
                    </a:p>
                  </a:txBody>
                  <a:tcPr marT="36576" marB="36576"/>
                </a:tc>
                <a:extLst>
                  <a:ext uri="{0D108BD9-81ED-4DB2-BD59-A6C34878D82A}">
                    <a16:rowId xmlns:a16="http://schemas.microsoft.com/office/drawing/2014/main" val="10005"/>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KIT</a:t>
                      </a:r>
                    </a:p>
                  </a:txBody>
                  <a:tcPr marT="36576" marB="36576"/>
                </a:tc>
                <a:extLst>
                  <a:ext uri="{0D108BD9-81ED-4DB2-BD59-A6C34878D82A}">
                    <a16:rowId xmlns:a16="http://schemas.microsoft.com/office/drawing/2014/main" val="10006"/>
                  </a:ext>
                </a:extLst>
              </a:tr>
              <a:tr h="200149">
                <a:tc>
                  <a:txBody>
                    <a:bodyPr/>
                    <a:lstStyle/>
                    <a:p>
                      <a:r>
                        <a:rPr lang="en-US" sz="800" dirty="0">
                          <a:latin typeface="Calibri"/>
                          <a:cs typeface="Calibri"/>
                        </a:rPr>
                        <a:t>UK</a:t>
                      </a:r>
                    </a:p>
                  </a:txBody>
                  <a:tcPr marT="36576" marB="36576"/>
                </a:tc>
                <a:tc>
                  <a:txBody>
                    <a:bodyPr/>
                    <a:lstStyle/>
                    <a:p>
                      <a:r>
                        <a:rPr lang="en-US" sz="800" b="1" i="0" dirty="0">
                          <a:solidFill>
                            <a:schemeClr val="tx1"/>
                          </a:solidFill>
                          <a:latin typeface="Calibri"/>
                          <a:cs typeface="Calibri"/>
                        </a:rPr>
                        <a:t>RAL</a:t>
                      </a:r>
                    </a:p>
                  </a:txBody>
                  <a:tcPr marT="36576" marB="36576"/>
                </a:tc>
                <a:extLst>
                  <a:ext uri="{0D108BD9-81ED-4DB2-BD59-A6C34878D82A}">
                    <a16:rowId xmlns:a16="http://schemas.microsoft.com/office/drawing/2014/main" val="10007"/>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UK Research and Innovation</a:t>
                      </a:r>
                    </a:p>
                  </a:txBody>
                  <a:tcPr marT="36576" marB="36576"/>
                </a:tc>
                <a:extLst>
                  <a:ext uri="{0D108BD9-81ED-4DB2-BD59-A6C34878D82A}">
                    <a16:rowId xmlns:a16="http://schemas.microsoft.com/office/drawing/2014/main" val="4109021610"/>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Lancaster</a:t>
                      </a:r>
                    </a:p>
                  </a:txBody>
                  <a:tcPr marT="36576" marB="36576"/>
                </a:tc>
                <a:extLst>
                  <a:ext uri="{0D108BD9-81ED-4DB2-BD59-A6C34878D82A}">
                    <a16:rowId xmlns:a16="http://schemas.microsoft.com/office/drawing/2014/main" val="10008"/>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Southampton</a:t>
                      </a:r>
                    </a:p>
                  </a:txBody>
                  <a:tcPr marT="36576" marB="36576"/>
                </a:tc>
                <a:extLst>
                  <a:ext uri="{0D108BD9-81ED-4DB2-BD59-A6C34878D82A}">
                    <a16:rowId xmlns:a16="http://schemas.microsoft.com/office/drawing/2014/main" val="10009"/>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a:t>
                      </a:r>
                      <a:r>
                        <a:rPr lang="en-US" sz="800" b="1" i="0" baseline="0" dirty="0" err="1">
                          <a:solidFill>
                            <a:schemeClr val="tx1"/>
                          </a:solidFill>
                          <a:latin typeface="Calibri"/>
                          <a:cs typeface="Calibri"/>
                        </a:rPr>
                        <a:t>Strathclyde</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10010"/>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Sussex</a:t>
                      </a:r>
                    </a:p>
                  </a:txBody>
                  <a:tcPr marT="36576" marB="36576"/>
                </a:tc>
                <a:extLst>
                  <a:ext uri="{0D108BD9-81ED-4DB2-BD59-A6C34878D82A}">
                    <a16:rowId xmlns:a16="http://schemas.microsoft.com/office/drawing/2014/main" val="10011"/>
                  </a:ext>
                </a:extLst>
              </a:tr>
              <a:tr h="200149">
                <a:tc>
                  <a:txBody>
                    <a:bodyPr/>
                    <a:lstStyle/>
                    <a:p>
                      <a:endParaRPr lang="en-US" sz="800">
                        <a:latin typeface="Calibri"/>
                        <a:cs typeface="Calibri"/>
                      </a:endParaRPr>
                    </a:p>
                  </a:txBody>
                  <a:tcPr marT="36576" marB="36576"/>
                </a:tc>
                <a:tc>
                  <a:txBody>
                    <a:bodyPr/>
                    <a:lstStyle/>
                    <a:p>
                      <a:r>
                        <a:rPr lang="en-US" sz="800" b="1" baseline="0" dirty="0">
                          <a:solidFill>
                            <a:schemeClr val="tx1"/>
                          </a:solidFill>
                          <a:latin typeface="Calibri"/>
                          <a:cs typeface="Calibri"/>
                        </a:rPr>
                        <a:t>Imperial College London</a:t>
                      </a:r>
                    </a:p>
                  </a:txBody>
                  <a:tcPr marT="36576" marB="36576"/>
                </a:tc>
                <a:extLst>
                  <a:ext uri="{0D108BD9-81ED-4DB2-BD59-A6C34878D82A}">
                    <a16:rowId xmlns:a16="http://schemas.microsoft.com/office/drawing/2014/main" val="10012"/>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Royal Holloway</a:t>
                      </a:r>
                    </a:p>
                  </a:txBody>
                  <a:tcPr marT="36576" marB="36576"/>
                </a:tc>
                <a:extLst>
                  <a:ext uri="{0D108BD9-81ED-4DB2-BD59-A6C34878D82A}">
                    <a16:rowId xmlns:a16="http://schemas.microsoft.com/office/drawing/2014/main" val="10013"/>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University of </a:t>
                      </a:r>
                      <a:r>
                        <a:rPr lang="en-US" sz="800" b="1" dirty="0" err="1">
                          <a:solidFill>
                            <a:schemeClr val="tx1"/>
                          </a:solidFill>
                          <a:latin typeface="Calibri"/>
                          <a:cs typeface="Calibri"/>
                        </a:rPr>
                        <a:t>Huddersfield</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4"/>
                  </a:ext>
                </a:extLst>
              </a:tr>
              <a:tr h="200149">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University of Oxford</a:t>
                      </a:r>
                    </a:p>
                  </a:txBody>
                  <a:tcPr marT="36576" marB="36576"/>
                </a:tc>
                <a:extLst>
                  <a:ext uri="{0D108BD9-81ED-4DB2-BD59-A6C34878D82A}">
                    <a16:rowId xmlns:a16="http://schemas.microsoft.com/office/drawing/2014/main" val="10015"/>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 of</a:t>
                      </a:r>
                      <a:r>
                        <a:rPr lang="en-US" sz="800" b="1" baseline="0" dirty="0">
                          <a:solidFill>
                            <a:schemeClr val="tx1"/>
                          </a:solidFill>
                          <a:latin typeface="Calibri"/>
                          <a:cs typeface="Calibri"/>
                        </a:rPr>
                        <a:t> Warwick</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6"/>
                  </a:ext>
                </a:extLst>
              </a:tr>
              <a:tr h="200149">
                <a:tc>
                  <a:txBody>
                    <a:bodyPr/>
                    <a:lstStyle/>
                    <a:p>
                      <a:endParaRPr lang="en-US" sz="800">
                        <a:latin typeface="Calibri"/>
                        <a:cs typeface="Calibri"/>
                      </a:endParaRPr>
                    </a:p>
                  </a:txBody>
                  <a:tcPr marT="36576" marB="36576"/>
                </a:tc>
                <a:tc>
                  <a:txBody>
                    <a:bodyPr/>
                    <a:lstStyle/>
                    <a:p>
                      <a:r>
                        <a:rPr lang="en-US" sz="800" b="1" i="0" dirty="0">
                          <a:solidFill>
                            <a:schemeClr val="tx1"/>
                          </a:solidFill>
                          <a:latin typeface="Calibri"/>
                          <a:cs typeface="Calibri"/>
                        </a:rPr>
                        <a:t>University of Durham</a:t>
                      </a:r>
                    </a:p>
                  </a:txBody>
                  <a:tcPr marT="36576" marB="36576"/>
                </a:tc>
                <a:extLst>
                  <a:ext uri="{0D108BD9-81ED-4DB2-BD59-A6C34878D82A}">
                    <a16:rowId xmlns:a16="http://schemas.microsoft.com/office/drawing/2014/main" val="1248444713"/>
                  </a:ext>
                </a:extLst>
              </a:tr>
              <a:tr h="200149">
                <a:tc>
                  <a:txBody>
                    <a:bodyPr/>
                    <a:lstStyle/>
                    <a:p>
                      <a:endParaRPr lang="en-US" sz="800">
                        <a:latin typeface="Calibri"/>
                        <a:cs typeface="Calibri"/>
                      </a:endParaRPr>
                    </a:p>
                  </a:txBody>
                  <a:tcPr marT="36576" marB="36576"/>
                </a:tc>
                <a:tc>
                  <a:txBody>
                    <a:bodyPr/>
                    <a:lstStyle/>
                    <a:p>
                      <a:r>
                        <a:rPr lang="en-US" sz="800" b="1" i="0" dirty="0">
                          <a:solidFill>
                            <a:schemeClr val="tx1"/>
                          </a:solidFill>
                          <a:latin typeface="Calibri"/>
                          <a:cs typeface="Calibri"/>
                        </a:rPr>
                        <a:t>University of Birmingham</a:t>
                      </a:r>
                    </a:p>
                  </a:txBody>
                  <a:tcPr marT="36576" marB="36576"/>
                </a:tc>
                <a:extLst>
                  <a:ext uri="{0D108BD9-81ED-4DB2-BD59-A6C34878D82A}">
                    <a16:rowId xmlns:a16="http://schemas.microsoft.com/office/drawing/2014/main" val="2231115846"/>
                  </a:ext>
                </a:extLst>
              </a:tr>
              <a:tr h="200149">
                <a:tc>
                  <a:txBody>
                    <a:bodyPr/>
                    <a:lstStyle/>
                    <a:p>
                      <a:endParaRPr lang="en-US" sz="800">
                        <a:latin typeface="Calibri"/>
                        <a:cs typeface="Calibri"/>
                      </a:endParaRPr>
                    </a:p>
                  </a:txBody>
                  <a:tcPr marT="36576" marB="36576"/>
                </a:tc>
                <a:tc>
                  <a:txBody>
                    <a:bodyPr/>
                    <a:lstStyle/>
                    <a:p>
                      <a:r>
                        <a:rPr lang="en-US" sz="800" b="1" i="1" dirty="0">
                          <a:solidFill>
                            <a:schemeClr val="tx1"/>
                          </a:solidFill>
                          <a:latin typeface="Calibri"/>
                          <a:cs typeface="Calibri"/>
                        </a:rPr>
                        <a:t>University of Cambridge</a:t>
                      </a:r>
                    </a:p>
                  </a:txBody>
                  <a:tcPr marT="36576" marB="36576"/>
                </a:tc>
                <a:extLst>
                  <a:ext uri="{0D108BD9-81ED-4DB2-BD59-A6C34878D82A}">
                    <a16:rowId xmlns:a16="http://schemas.microsoft.com/office/drawing/2014/main" val="2549259523"/>
                  </a:ext>
                </a:extLst>
              </a:tr>
              <a:tr h="200149">
                <a:tc>
                  <a:txBody>
                    <a:bodyPr/>
                    <a:lstStyle/>
                    <a:p>
                      <a:r>
                        <a:rPr lang="en-US" sz="800" dirty="0">
                          <a:latin typeface="Calibri"/>
                          <a:cs typeface="Calibri"/>
                        </a:rPr>
                        <a:t>NL</a:t>
                      </a:r>
                    </a:p>
                  </a:txBody>
                  <a:tcPr marT="36576" marB="36576"/>
                </a:tc>
                <a:tc>
                  <a:txBody>
                    <a:bodyPr/>
                    <a:lstStyle/>
                    <a:p>
                      <a:r>
                        <a:rPr lang="en-US" sz="800" b="1" dirty="0">
                          <a:solidFill>
                            <a:schemeClr val="tx1"/>
                          </a:solidFill>
                          <a:latin typeface="Calibri"/>
                          <a:cs typeface="Calibri"/>
                        </a:rPr>
                        <a:t>University of Twente</a:t>
                      </a:r>
                    </a:p>
                  </a:txBody>
                  <a:tcPr marT="36576" marB="36576"/>
                </a:tc>
                <a:extLst>
                  <a:ext uri="{0D108BD9-81ED-4DB2-BD59-A6C34878D82A}">
                    <a16:rowId xmlns:a16="http://schemas.microsoft.com/office/drawing/2014/main" val="2413923563"/>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827840835"/>
              </p:ext>
            </p:extLst>
          </p:nvPr>
        </p:nvGraphicFramePr>
        <p:xfrm>
          <a:off x="4572000" y="358391"/>
          <a:ext cx="2160240" cy="4425696"/>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201168">
                <a:tc>
                  <a:txBody>
                    <a:bodyPr/>
                    <a:lstStyle/>
                    <a:p>
                      <a:r>
                        <a:rPr lang="en-US" sz="800" dirty="0">
                          <a:latin typeface="Calibri"/>
                          <a:cs typeface="Calibri"/>
                        </a:rPr>
                        <a:t>FI</a:t>
                      </a:r>
                    </a:p>
                  </a:txBody>
                  <a:tcPr marT="36576" marB="36576"/>
                </a:tc>
                <a:tc>
                  <a:txBody>
                    <a:bodyPr/>
                    <a:lstStyle/>
                    <a:p>
                      <a:r>
                        <a:rPr lang="en-US" sz="800" b="1" dirty="0">
                          <a:solidFill>
                            <a:schemeClr val="tx1"/>
                          </a:solidFill>
                          <a:latin typeface="Calibri"/>
                          <a:cs typeface="Calibri"/>
                        </a:rPr>
                        <a:t>Tampere</a:t>
                      </a:r>
                      <a:r>
                        <a:rPr lang="en-US" sz="800" b="1" baseline="0" dirty="0">
                          <a:solidFill>
                            <a:schemeClr val="tx1"/>
                          </a:solidFill>
                          <a:latin typeface="Calibri"/>
                          <a:cs typeface="Calibri"/>
                        </a:rPr>
                        <a:t> University</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04"/>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HIP, University of Helsinki</a:t>
                      </a:r>
                    </a:p>
                  </a:txBody>
                  <a:tcPr marT="36576" marB="36576"/>
                </a:tc>
                <a:extLst>
                  <a:ext uri="{0D108BD9-81ED-4DB2-BD59-A6C34878D82A}">
                    <a16:rowId xmlns:a16="http://schemas.microsoft.com/office/drawing/2014/main" val="3469278095"/>
                  </a:ext>
                </a:extLst>
              </a:tr>
              <a:tr h="201168">
                <a:tc>
                  <a:txBody>
                    <a:bodyPr/>
                    <a:lstStyle/>
                    <a:p>
                      <a:r>
                        <a:rPr lang="en-US" sz="800" dirty="0">
                          <a:latin typeface="Calibri"/>
                          <a:cs typeface="Calibri"/>
                        </a:rPr>
                        <a:t>LAT</a:t>
                      </a:r>
                    </a:p>
                  </a:txBody>
                  <a:tcPr marT="36576" marB="36576"/>
                </a:tc>
                <a:tc>
                  <a:txBody>
                    <a:bodyPr/>
                    <a:lstStyle/>
                    <a:p>
                      <a:r>
                        <a:rPr lang="en-US" sz="800" b="1" i="0" dirty="0">
                          <a:solidFill>
                            <a:schemeClr val="tx1"/>
                          </a:solidFill>
                          <a:latin typeface="Calibri"/>
                          <a:cs typeface="Calibri"/>
                        </a:rPr>
                        <a:t>Riga Technical University</a:t>
                      </a:r>
                    </a:p>
                  </a:txBody>
                  <a:tcPr marT="36576" marB="36576"/>
                </a:tc>
                <a:extLst>
                  <a:ext uri="{0D108BD9-81ED-4DB2-BD59-A6C34878D82A}">
                    <a16:rowId xmlns:a16="http://schemas.microsoft.com/office/drawing/2014/main" val="10005"/>
                  </a:ext>
                </a:extLst>
              </a:tr>
              <a:tr h="201168">
                <a:tc>
                  <a:txBody>
                    <a:bodyPr/>
                    <a:lstStyle/>
                    <a:p>
                      <a:r>
                        <a:rPr lang="en-US" sz="800" dirty="0">
                          <a:latin typeface="Calibri"/>
                          <a:cs typeface="Calibri"/>
                        </a:rPr>
                        <a:t>CH</a:t>
                      </a:r>
                    </a:p>
                  </a:txBody>
                  <a:tcPr marT="36576" marB="36576"/>
                </a:tc>
                <a:tc>
                  <a:txBody>
                    <a:bodyPr/>
                    <a:lstStyle/>
                    <a:p>
                      <a:r>
                        <a:rPr lang="en-US" sz="800" b="1" i="0" dirty="0">
                          <a:solidFill>
                            <a:schemeClr val="tx1"/>
                          </a:solidFill>
                          <a:latin typeface="Calibri"/>
                          <a:cs typeface="Calibri"/>
                        </a:rPr>
                        <a:t>PSI</a:t>
                      </a:r>
                    </a:p>
                  </a:txBody>
                  <a:tcPr marT="36576" marB="36576"/>
                </a:tc>
                <a:extLst>
                  <a:ext uri="{0D108BD9-81ED-4DB2-BD59-A6C34878D82A}">
                    <a16:rowId xmlns:a16="http://schemas.microsoft.com/office/drawing/2014/main" val="10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Geneva</a:t>
                      </a:r>
                    </a:p>
                  </a:txBody>
                  <a:tcPr marT="36576" marB="36576"/>
                </a:tc>
                <a:extLst>
                  <a:ext uri="{0D108BD9-81ED-4DB2-BD59-A6C34878D82A}">
                    <a16:rowId xmlns:a16="http://schemas.microsoft.com/office/drawing/2014/main" val="10007"/>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EPFL</a:t>
                      </a:r>
                    </a:p>
                  </a:txBody>
                  <a:tcPr marT="36576" marB="36576"/>
                </a:tc>
                <a:extLst>
                  <a:ext uri="{0D108BD9-81ED-4DB2-BD59-A6C34878D82A}">
                    <a16:rowId xmlns:a16="http://schemas.microsoft.com/office/drawing/2014/main" val="10008"/>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HEIA-FR</a:t>
                      </a:r>
                    </a:p>
                  </a:txBody>
                  <a:tcPr marT="36576" marB="36576"/>
                </a:tc>
                <a:extLst>
                  <a:ext uri="{0D108BD9-81ED-4DB2-BD59-A6C34878D82A}">
                    <a16:rowId xmlns:a16="http://schemas.microsoft.com/office/drawing/2014/main" val="1943716482"/>
                  </a:ext>
                </a:extLst>
              </a:tr>
              <a:tr h="201168">
                <a:tc>
                  <a:txBody>
                    <a:bodyPr/>
                    <a:lstStyle/>
                    <a:p>
                      <a:r>
                        <a:rPr lang="en-US" sz="800" dirty="0">
                          <a:latin typeface="Calibri"/>
                          <a:cs typeface="Calibri"/>
                        </a:rPr>
                        <a:t>BE</a:t>
                      </a:r>
                    </a:p>
                  </a:txBody>
                  <a:tcPr marT="36576" marB="36576"/>
                </a:tc>
                <a:tc>
                  <a:txBody>
                    <a:bodyPr/>
                    <a:lstStyle/>
                    <a:p>
                      <a:r>
                        <a:rPr lang="en-US" sz="800" b="1" i="0" baseline="0" dirty="0">
                          <a:solidFill>
                            <a:schemeClr val="tx1"/>
                          </a:solidFill>
                          <a:latin typeface="Calibri"/>
                          <a:cs typeface="Calibri"/>
                        </a:rPr>
                        <a:t>Univ. Louvain</a:t>
                      </a:r>
                    </a:p>
                  </a:txBody>
                  <a:tcPr marT="36576" marB="36576"/>
                </a:tc>
                <a:extLst>
                  <a:ext uri="{0D108BD9-81ED-4DB2-BD59-A6C34878D82A}">
                    <a16:rowId xmlns:a16="http://schemas.microsoft.com/office/drawing/2014/main" val="10009"/>
                  </a:ext>
                </a:extLst>
              </a:tr>
              <a:tr h="201168">
                <a:tc>
                  <a:txBody>
                    <a:bodyPr/>
                    <a:lstStyle/>
                    <a:p>
                      <a:r>
                        <a:rPr lang="en-US" sz="800" dirty="0">
                          <a:latin typeface="Calibri"/>
                          <a:cs typeface="Calibri"/>
                        </a:rPr>
                        <a:t>AU</a:t>
                      </a:r>
                    </a:p>
                  </a:txBody>
                  <a:tcPr marT="36576" marB="36576"/>
                </a:tc>
                <a:tc>
                  <a:txBody>
                    <a:bodyPr/>
                    <a:lstStyle/>
                    <a:p>
                      <a:r>
                        <a:rPr lang="en-US" sz="800" b="1" i="0" dirty="0">
                          <a:solidFill>
                            <a:schemeClr val="tx1"/>
                          </a:solidFill>
                          <a:latin typeface="Calibri"/>
                          <a:cs typeface="Calibri"/>
                        </a:rPr>
                        <a:t>HEPHY</a:t>
                      </a:r>
                    </a:p>
                  </a:txBody>
                  <a:tcPr marT="36576" marB="36576"/>
                </a:tc>
                <a:extLst>
                  <a:ext uri="{0D108BD9-81ED-4DB2-BD59-A6C34878D82A}">
                    <a16:rowId xmlns:a16="http://schemas.microsoft.com/office/drawing/2014/main" val="1440785232"/>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TU Wien</a:t>
                      </a:r>
                    </a:p>
                  </a:txBody>
                  <a:tcPr marT="36576" marB="36576"/>
                </a:tc>
                <a:extLst>
                  <a:ext uri="{0D108BD9-81ED-4DB2-BD59-A6C34878D82A}">
                    <a16:rowId xmlns:a16="http://schemas.microsoft.com/office/drawing/2014/main" val="413738934"/>
                  </a:ext>
                </a:extLst>
              </a:tr>
              <a:tr h="201168">
                <a:tc>
                  <a:txBody>
                    <a:bodyPr/>
                    <a:lstStyle/>
                    <a:p>
                      <a:r>
                        <a:rPr lang="en-US" sz="800" dirty="0">
                          <a:latin typeface="Calibri"/>
                          <a:cs typeface="Calibri"/>
                        </a:rPr>
                        <a:t>ES</a:t>
                      </a:r>
                    </a:p>
                  </a:txBody>
                  <a:tcPr marT="36576" marB="36576"/>
                </a:tc>
                <a:tc>
                  <a:txBody>
                    <a:bodyPr/>
                    <a:lstStyle/>
                    <a:p>
                      <a:r>
                        <a:rPr lang="en-US" sz="800" b="1" i="0" dirty="0">
                          <a:solidFill>
                            <a:schemeClr val="tx1"/>
                          </a:solidFill>
                          <a:latin typeface="Calibri"/>
                          <a:cs typeface="Calibri"/>
                        </a:rPr>
                        <a:t>I3M</a:t>
                      </a:r>
                    </a:p>
                  </a:txBody>
                  <a:tcPr marT="36576" marB="36576"/>
                </a:tc>
                <a:extLst>
                  <a:ext uri="{0D108BD9-81ED-4DB2-BD59-A6C34878D82A}">
                    <a16:rowId xmlns:a16="http://schemas.microsoft.com/office/drawing/2014/main" val="2438587973"/>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panose="020F0502020204030204" pitchFamily="34" charset="0"/>
                          <a:cs typeface="Calibri" panose="020F0502020204030204" pitchFamily="34" charset="0"/>
                        </a:rPr>
                        <a:t>IFIC/CSIC</a:t>
                      </a:r>
                    </a:p>
                  </a:txBody>
                  <a:tcPr marT="36576" marB="36576"/>
                </a:tc>
                <a:extLst>
                  <a:ext uri="{0D108BD9-81ED-4DB2-BD59-A6C34878D82A}">
                    <a16:rowId xmlns:a16="http://schemas.microsoft.com/office/drawing/2014/main" val="245388034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ICMAB</a:t>
                      </a:r>
                    </a:p>
                  </a:txBody>
                  <a:tcPr marT="36576" marB="36576"/>
                </a:tc>
                <a:extLst>
                  <a:ext uri="{0D108BD9-81ED-4DB2-BD59-A6C34878D82A}">
                    <a16:rowId xmlns:a16="http://schemas.microsoft.com/office/drawing/2014/main" val="3862688765"/>
                  </a:ext>
                </a:extLst>
              </a:tr>
              <a:tr h="201168">
                <a:tc>
                  <a:txBody>
                    <a:bodyPr/>
                    <a:lstStyle/>
                    <a:p>
                      <a:r>
                        <a:rPr lang="en-US" sz="800" dirty="0">
                          <a:latin typeface="Calibri"/>
                          <a:cs typeface="Calibri"/>
                        </a:rPr>
                        <a:t>China</a:t>
                      </a:r>
                    </a:p>
                  </a:txBody>
                  <a:tcPr marT="36576" marB="36576"/>
                </a:tc>
                <a:tc>
                  <a:txBody>
                    <a:bodyPr/>
                    <a:lstStyle/>
                    <a:p>
                      <a:r>
                        <a:rPr lang="en-US" sz="800" b="1" i="1" dirty="0">
                          <a:solidFill>
                            <a:srgbClr val="0070C0"/>
                          </a:solidFill>
                          <a:latin typeface="Calibri"/>
                          <a:cs typeface="Calibri"/>
                        </a:rPr>
                        <a:t>Sun </a:t>
                      </a:r>
                      <a:r>
                        <a:rPr lang="en-US" sz="800" b="1" i="1" dirty="0" err="1">
                          <a:solidFill>
                            <a:srgbClr val="0070C0"/>
                          </a:solidFill>
                          <a:latin typeface="Calibri"/>
                          <a:cs typeface="Calibri"/>
                        </a:rPr>
                        <a:t>Yat-sen</a:t>
                      </a:r>
                      <a:r>
                        <a:rPr lang="en-US" sz="800" b="1" i="1" dirty="0">
                          <a:solidFill>
                            <a:srgbClr val="0070C0"/>
                          </a:solidFill>
                          <a:latin typeface="Calibri"/>
                          <a:cs typeface="Calibri"/>
                        </a:rPr>
                        <a:t> University</a:t>
                      </a:r>
                    </a:p>
                  </a:txBody>
                  <a:tcPr marT="36576" marB="36576"/>
                </a:tc>
                <a:extLst>
                  <a:ext uri="{0D108BD9-81ED-4DB2-BD59-A6C34878D82A}">
                    <a16:rowId xmlns:a16="http://schemas.microsoft.com/office/drawing/2014/main" val="521554852"/>
                  </a:ext>
                </a:extLst>
              </a:tr>
              <a:tr h="201168">
                <a:tc>
                  <a:txBody>
                    <a:bodyPr/>
                    <a:lstStyle/>
                    <a:p>
                      <a:endParaRPr lang="en-US" sz="800" dirty="0">
                        <a:latin typeface="Calibri"/>
                        <a:cs typeface="Calibri"/>
                      </a:endParaRPr>
                    </a:p>
                  </a:txBody>
                  <a:tcPr marT="36576" marB="36576"/>
                </a:tc>
                <a:tc>
                  <a:txBody>
                    <a:bodyPr/>
                    <a:lstStyle/>
                    <a:p>
                      <a:r>
                        <a:rPr lang="en-US" sz="800" b="1" dirty="0">
                          <a:solidFill>
                            <a:srgbClr val="0070C0"/>
                          </a:solidFill>
                          <a:latin typeface="Calibri"/>
                          <a:cs typeface="Calibri"/>
                        </a:rPr>
                        <a:t>IHEP</a:t>
                      </a:r>
                    </a:p>
                  </a:txBody>
                  <a:tcPr marT="36576" marB="36576"/>
                </a:tc>
                <a:extLst>
                  <a:ext uri="{0D108BD9-81ED-4DB2-BD59-A6C34878D82A}">
                    <a16:rowId xmlns:a16="http://schemas.microsoft.com/office/drawing/2014/main" val="10010"/>
                  </a:ext>
                </a:extLst>
              </a:tr>
              <a:tr h="201168">
                <a:tc>
                  <a:txBody>
                    <a:bodyPr/>
                    <a:lstStyle/>
                    <a:p>
                      <a:endParaRPr lang="en-US" sz="800" dirty="0">
                        <a:latin typeface="Calibri"/>
                        <a:cs typeface="Calibri"/>
                      </a:endParaRPr>
                    </a:p>
                  </a:txBody>
                  <a:tcPr marT="36576" marB="36576"/>
                </a:tc>
                <a:tc>
                  <a:txBody>
                    <a:bodyPr/>
                    <a:lstStyle/>
                    <a:p>
                      <a:r>
                        <a:rPr lang="en-US" sz="800" b="1" i="0" dirty="0">
                          <a:solidFill>
                            <a:srgbClr val="0070C0"/>
                          </a:solidFill>
                          <a:latin typeface="Calibri"/>
                          <a:cs typeface="Calibri"/>
                        </a:rPr>
                        <a:t>Peking University</a:t>
                      </a:r>
                    </a:p>
                  </a:txBody>
                  <a:tcPr marT="36576" marB="36576"/>
                </a:tc>
                <a:extLst>
                  <a:ext uri="{0D108BD9-81ED-4DB2-BD59-A6C34878D82A}">
                    <a16:rowId xmlns:a16="http://schemas.microsoft.com/office/drawing/2014/main" val="10011"/>
                  </a:ext>
                </a:extLst>
              </a:tr>
              <a:tr h="201168">
                <a:tc>
                  <a:txBody>
                    <a:bodyPr/>
                    <a:lstStyle/>
                    <a:p>
                      <a:endParaRPr lang="en-US" sz="800" dirty="0">
                        <a:latin typeface="Calibri"/>
                        <a:cs typeface="Calibri"/>
                      </a:endParaRPr>
                    </a:p>
                  </a:txBody>
                  <a:tcPr marT="36576" marB="36576"/>
                </a:tc>
                <a:tc>
                  <a:txBody>
                    <a:bodyPr/>
                    <a:lstStyle/>
                    <a:p>
                      <a:r>
                        <a:rPr lang="en-US" sz="800" b="1" i="0" dirty="0">
                          <a:solidFill>
                            <a:srgbClr val="0070C0"/>
                          </a:solidFill>
                          <a:latin typeface="Calibri"/>
                          <a:cs typeface="Calibri"/>
                        </a:rPr>
                        <a:t>Inst. Of Mod. Physics, CAS</a:t>
                      </a:r>
                    </a:p>
                  </a:txBody>
                  <a:tcPr marT="36576" marB="36576"/>
                </a:tc>
                <a:extLst>
                  <a:ext uri="{0D108BD9-81ED-4DB2-BD59-A6C34878D82A}">
                    <a16:rowId xmlns:a16="http://schemas.microsoft.com/office/drawing/2014/main" val="3290980493"/>
                  </a:ext>
                </a:extLst>
              </a:tr>
              <a:tr h="201168">
                <a:tc>
                  <a:txBody>
                    <a:bodyPr/>
                    <a:lstStyle/>
                    <a:p>
                      <a:endParaRPr lang="en-US" sz="800" dirty="0">
                        <a:latin typeface="Calibri"/>
                        <a:cs typeface="Calibri"/>
                      </a:endParaRPr>
                    </a:p>
                  </a:txBody>
                  <a:tcPr marT="36576" marB="36576"/>
                </a:tc>
                <a:tc>
                  <a:txBody>
                    <a:bodyPr/>
                    <a:lstStyle/>
                    <a:p>
                      <a:r>
                        <a:rPr lang="en-US" sz="800" b="1" i="0" dirty="0">
                          <a:solidFill>
                            <a:srgbClr val="0070C0"/>
                          </a:solidFill>
                          <a:latin typeface="Calibri"/>
                          <a:cs typeface="Calibri"/>
                        </a:rPr>
                        <a:t>University of CAS</a:t>
                      </a:r>
                    </a:p>
                  </a:txBody>
                  <a:tcPr marT="36576" marB="36576"/>
                </a:tc>
                <a:extLst>
                  <a:ext uri="{0D108BD9-81ED-4DB2-BD59-A6C34878D82A}">
                    <a16:rowId xmlns:a16="http://schemas.microsoft.com/office/drawing/2014/main" val="648918800"/>
                  </a:ext>
                </a:extLst>
              </a:tr>
              <a:tr h="201168">
                <a:tc>
                  <a:txBody>
                    <a:bodyPr/>
                    <a:lstStyle/>
                    <a:p>
                      <a:r>
                        <a:rPr lang="en-US" sz="800" dirty="0">
                          <a:latin typeface="Calibri"/>
                          <a:cs typeface="Calibri"/>
                        </a:rPr>
                        <a:t>KO</a:t>
                      </a:r>
                    </a:p>
                  </a:txBody>
                  <a:tcPr marT="36576" marB="36576"/>
                </a:tc>
                <a:tc>
                  <a:txBody>
                    <a:bodyPr/>
                    <a:lstStyle/>
                    <a:p>
                      <a:r>
                        <a:rPr lang="en-US" sz="800" b="1" dirty="0">
                          <a:solidFill>
                            <a:schemeClr val="tx1"/>
                          </a:solidFill>
                          <a:latin typeface="Calibri"/>
                          <a:cs typeface="Calibri"/>
                        </a:rPr>
                        <a:t>Kyungpook National University</a:t>
                      </a:r>
                    </a:p>
                  </a:txBody>
                  <a:tcPr marT="36576" marB="36576"/>
                </a:tc>
                <a:extLst>
                  <a:ext uri="{0D108BD9-81ED-4DB2-BD59-A6C34878D82A}">
                    <a16:rowId xmlns:a16="http://schemas.microsoft.com/office/drawing/2014/main" val="1076425111"/>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Yonsei University</a:t>
                      </a:r>
                    </a:p>
                  </a:txBody>
                  <a:tcPr marT="36576" marB="36576"/>
                </a:tc>
                <a:extLst>
                  <a:ext uri="{0D108BD9-81ED-4DB2-BD59-A6C34878D82A}">
                    <a16:rowId xmlns:a16="http://schemas.microsoft.com/office/drawing/2014/main" val="812576897"/>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rPr>
                        <a:t>Seoul National University</a:t>
                      </a:r>
                      <a:endParaRPr lang="en-US" sz="800" b="1" i="0" dirty="0">
                        <a:solidFill>
                          <a:schemeClr val="tx1"/>
                        </a:solidFill>
                        <a:latin typeface="Calibri"/>
                        <a:cs typeface="Calibri"/>
                      </a:endParaRPr>
                    </a:p>
                  </a:txBody>
                  <a:tcPr marT="36576" marB="36576"/>
                </a:tc>
                <a:extLst>
                  <a:ext uri="{0D108BD9-81ED-4DB2-BD59-A6C34878D82A}">
                    <a16:rowId xmlns:a16="http://schemas.microsoft.com/office/drawing/2014/main" val="20383230"/>
                  </a:ext>
                </a:extLst>
              </a:tr>
              <a:tr h="201168">
                <a:tc>
                  <a:txBody>
                    <a:bodyPr/>
                    <a:lstStyle/>
                    <a:p>
                      <a:r>
                        <a:rPr lang="en-US" sz="800" dirty="0">
                          <a:latin typeface="Calibri"/>
                          <a:cs typeface="Calibri"/>
                        </a:rPr>
                        <a:t>India</a:t>
                      </a:r>
                    </a:p>
                  </a:txBody>
                  <a:tcPr marT="36576" marB="36576"/>
                </a:tc>
                <a:tc>
                  <a:txBody>
                    <a:bodyPr/>
                    <a:lstStyle/>
                    <a:p>
                      <a:r>
                        <a:rPr lang="en-US" sz="800" b="1" i="1" dirty="0">
                          <a:latin typeface="Calibri"/>
                          <a:cs typeface="Calibri"/>
                        </a:rPr>
                        <a:t>CHEP</a:t>
                      </a:r>
                    </a:p>
                  </a:txBody>
                  <a:tcPr marT="36576" marB="36576"/>
                </a:tc>
                <a:extLst>
                  <a:ext uri="{0D108BD9-81ED-4DB2-BD59-A6C34878D82A}">
                    <a16:rowId xmlns:a16="http://schemas.microsoft.com/office/drawing/2014/main" val="721343937"/>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nvGraphicFramePr>
        <p:xfrm>
          <a:off x="2339752" y="355244"/>
          <a:ext cx="2160240" cy="4626864"/>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IT</a:t>
                      </a:r>
                    </a:p>
                  </a:txBody>
                  <a:tcPr marT="36576" marB="36576"/>
                </a:tc>
                <a:tc>
                  <a:txBody>
                    <a:bodyPr/>
                    <a:lstStyle/>
                    <a:p>
                      <a:r>
                        <a:rPr lang="en-US" sz="800" b="1" baseline="0" dirty="0">
                          <a:solidFill>
                            <a:schemeClr val="tx1"/>
                          </a:solidFill>
                          <a:latin typeface="Calibri"/>
                          <a:cs typeface="Calibri"/>
                        </a:rPr>
                        <a:t>INFN</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Polit. Torino</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LASA,  Univ. Milano</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INFN, Univ. </a:t>
                      </a:r>
                      <a:r>
                        <a:rPr lang="en-US" sz="800" b="1" i="0" baseline="0" dirty="0" err="1">
                          <a:solidFill>
                            <a:schemeClr val="tx1"/>
                          </a:solidFill>
                          <a:latin typeface="Calibri"/>
                          <a:cs typeface="Calibri"/>
                        </a:rPr>
                        <a:t>Padova</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INFN,</a:t>
                      </a:r>
                      <a:r>
                        <a:rPr lang="en-US" sz="800" b="1" baseline="0" dirty="0">
                          <a:solidFill>
                            <a:schemeClr val="tx1"/>
                          </a:solidFill>
                          <a:latin typeface="Calibri"/>
                          <a:cs typeface="Calibri"/>
                        </a:rPr>
                        <a:t> </a:t>
                      </a:r>
                      <a:r>
                        <a:rPr lang="en-US" sz="800" b="1" dirty="0">
                          <a:solidFill>
                            <a:schemeClr val="tx1"/>
                          </a:solidFill>
                          <a:latin typeface="Calibri"/>
                          <a:cs typeface="Calibri"/>
                        </a:rPr>
                        <a:t>Univ. Pavia</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Bologna</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Trieste</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Bari</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Roma 1</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baseline="0" dirty="0">
                          <a:solidFill>
                            <a:schemeClr val="tx1"/>
                          </a:solidFill>
                          <a:latin typeface="Calibri"/>
                          <a:cs typeface="Calibri"/>
                        </a:rPr>
                        <a:t>ENEA</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Ferrara</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solidFill>
                            <a:schemeClr val="tx1"/>
                          </a:solidFill>
                          <a:latin typeface="Calibri"/>
                          <a:cs typeface="Calibri"/>
                        </a:rPr>
                        <a:t>INFN </a:t>
                      </a:r>
                      <a:r>
                        <a:rPr lang="en-US" sz="800" baseline="0" dirty="0" err="1">
                          <a:solidFill>
                            <a:schemeClr val="tx1"/>
                          </a:solidFill>
                          <a:latin typeface="Calibri"/>
                          <a:cs typeface="Calibri"/>
                        </a:rPr>
                        <a:t>Legnaro</a:t>
                      </a:r>
                      <a:endParaRPr lang="en-US" sz="800" b="0" baseline="0" dirty="0">
                        <a:solidFill>
                          <a:schemeClr val="tx1"/>
                        </a:solidFill>
                        <a:latin typeface="Calibri"/>
                        <a:cs typeface="Calibri"/>
                      </a:endParaRP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08996339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solidFill>
                            <a:schemeClr val="tx1"/>
                          </a:solidFill>
                          <a:latin typeface="Calibri"/>
                          <a:cs typeface="Calibri"/>
                        </a:rPr>
                        <a:t>INFN Napoli</a:t>
                      </a:r>
                      <a:endParaRPr lang="en-US" sz="800" b="0" baseline="0" dirty="0">
                        <a:solidFill>
                          <a:schemeClr val="tx1"/>
                        </a:solidFill>
                        <a:latin typeface="Calibri"/>
                        <a:cs typeface="Calibri"/>
                      </a:endParaRPr>
                    </a:p>
                  </a:txBody>
                  <a:tcPr marT="36576" marB="36576"/>
                </a:tc>
                <a:extLst>
                  <a:ext uri="{0D108BD9-81ED-4DB2-BD59-A6C34878D82A}">
                    <a16:rowId xmlns:a16="http://schemas.microsoft.com/office/drawing/2014/main" val="2313380880"/>
                  </a:ext>
                </a:extLst>
              </a:tr>
              <a:tr h="201168">
                <a:tc>
                  <a:txBody>
                    <a:bodyPr/>
                    <a:lstStyle/>
                    <a:p>
                      <a:r>
                        <a:rPr lang="en-US" sz="800" dirty="0">
                          <a:latin typeface="Calibri"/>
                          <a:cs typeface="Calibri"/>
                        </a:rPr>
                        <a:t>Mal</a:t>
                      </a:r>
                    </a:p>
                  </a:txBody>
                  <a:tcPr marT="36576" marB="36576"/>
                </a:tc>
                <a:tc>
                  <a:txBody>
                    <a:bodyPr/>
                    <a:lstStyle/>
                    <a:p>
                      <a:r>
                        <a:rPr lang="en-US" sz="800" b="1" i="0" baseline="0" dirty="0">
                          <a:solidFill>
                            <a:schemeClr val="tx1"/>
                          </a:solidFill>
                          <a:latin typeface="Calibri"/>
                          <a:cs typeface="Calibri"/>
                        </a:rPr>
                        <a:t>Univ. of Malta</a:t>
                      </a:r>
                    </a:p>
                  </a:txBody>
                  <a:tcPr marT="36576" marB="36576"/>
                </a:tc>
                <a:extLst>
                  <a:ext uri="{0D108BD9-81ED-4DB2-BD59-A6C34878D82A}">
                    <a16:rowId xmlns:a16="http://schemas.microsoft.com/office/drawing/2014/main" val="993831096"/>
                  </a:ext>
                </a:extLst>
              </a:tr>
              <a:tr h="201168">
                <a:tc>
                  <a:txBody>
                    <a:bodyPr/>
                    <a:lstStyle/>
                    <a:p>
                      <a:r>
                        <a:rPr lang="en-US" sz="800" dirty="0">
                          <a:latin typeface="Calibri"/>
                          <a:cs typeface="Calibri"/>
                        </a:rPr>
                        <a:t>EST</a:t>
                      </a:r>
                    </a:p>
                  </a:txBody>
                  <a:tcPr marT="36576" marB="36576"/>
                </a:tc>
                <a:tc>
                  <a:txBody>
                    <a:bodyPr/>
                    <a:lstStyle/>
                    <a:p>
                      <a:r>
                        <a:rPr lang="en-US" sz="800" b="1" i="0" dirty="0">
                          <a:solidFill>
                            <a:schemeClr val="tx1"/>
                          </a:solidFill>
                          <a:latin typeface="Calibri"/>
                          <a:cs typeface="Calibri"/>
                        </a:rPr>
                        <a:t>Tartu University</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PT</a:t>
                      </a:r>
                    </a:p>
                  </a:txBody>
                  <a:tcPr marT="36576" marB="36576"/>
                </a:tc>
                <a:tc>
                  <a:txBody>
                    <a:bodyPr/>
                    <a:lstStyle/>
                    <a:p>
                      <a:r>
                        <a:rPr lang="en-US" sz="800" b="1" i="0" dirty="0">
                          <a:solidFill>
                            <a:schemeClr val="tx1"/>
                          </a:solidFill>
                          <a:latin typeface="Calibri"/>
                          <a:cs typeface="Calibri"/>
                        </a:rPr>
                        <a:t>LIP</a:t>
                      </a:r>
                    </a:p>
                  </a:txBody>
                  <a:tcPr marT="36576" marB="36576"/>
                </a:tc>
                <a:extLst>
                  <a:ext uri="{0D108BD9-81ED-4DB2-BD59-A6C34878D82A}">
                    <a16:rowId xmlns:a16="http://schemas.microsoft.com/office/drawing/2014/main" val="4073365554"/>
                  </a:ext>
                </a:extLst>
              </a:tr>
              <a:tr h="201168">
                <a:tc>
                  <a:txBody>
                    <a:bodyPr/>
                    <a:lstStyle/>
                    <a:p>
                      <a:r>
                        <a:rPr lang="en-US" sz="800" dirty="0">
                          <a:latin typeface="Calibri"/>
                          <a:cs typeface="Calibri"/>
                        </a:rPr>
                        <a:t>SE</a:t>
                      </a:r>
                    </a:p>
                  </a:txBody>
                  <a:tcPr marT="36576" marB="36576"/>
                </a:tc>
                <a:tc>
                  <a:txBody>
                    <a:bodyPr/>
                    <a:lstStyle/>
                    <a:p>
                      <a:r>
                        <a:rPr lang="en-US" sz="800" b="1" i="0" dirty="0">
                          <a:solidFill>
                            <a:schemeClr val="tx1"/>
                          </a:solidFill>
                          <a:latin typeface="Calibri"/>
                          <a:cs typeface="Calibri"/>
                        </a:rPr>
                        <a:t>ESS</a:t>
                      </a:r>
                    </a:p>
                  </a:txBody>
                  <a:tcPr marT="36576" marB="36576"/>
                </a:tc>
                <a:extLst>
                  <a:ext uri="{0D108BD9-81ED-4DB2-BD59-A6C34878D82A}">
                    <a16:rowId xmlns:a16="http://schemas.microsoft.com/office/drawing/2014/main" val="201504838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Uppsala</a:t>
                      </a:r>
                    </a:p>
                  </a:txBody>
                  <a:tcPr marT="36576" marB="36576"/>
                </a:tc>
                <a:extLst>
                  <a:ext uri="{0D108BD9-81ED-4DB2-BD59-A6C34878D82A}">
                    <a16:rowId xmlns:a16="http://schemas.microsoft.com/office/drawing/2014/main" val="1785588805"/>
                  </a:ext>
                </a:extLst>
              </a:tr>
            </a:tbl>
          </a:graphicData>
        </a:graphic>
      </p:graphicFrame>
      <p:sp>
        <p:nvSpPr>
          <p:cNvPr id="3" name="Footer Placeholder 2">
            <a:extLst>
              <a:ext uri="{FF2B5EF4-FFF2-40B4-BE49-F238E27FC236}">
                <a16:creationId xmlns:a16="http://schemas.microsoft.com/office/drawing/2014/main" id="{F83D392E-11AE-0C14-6317-311966F2E743}"/>
              </a:ext>
            </a:extLst>
          </p:cNvPr>
          <p:cNvSpPr>
            <a:spLocks noGrp="1"/>
          </p:cNvSpPr>
          <p:nvPr>
            <p:ph type="ftr" sz="quarter" idx="3"/>
          </p:nvPr>
        </p:nvSpPr>
        <p:spPr/>
        <p:txBody>
          <a:bodyPr/>
          <a:lstStyle/>
          <a:p>
            <a:pPr algn="l"/>
            <a:r>
              <a:rPr lang="en-US"/>
              <a:t>D. Schulte, Muon Collider, HKUST, January 2026</a:t>
            </a:r>
            <a:endParaRPr lang="en-GB" sz="1100" dirty="0"/>
          </a:p>
        </p:txBody>
      </p:sp>
      <p:graphicFrame>
        <p:nvGraphicFramePr>
          <p:cNvPr id="13" name="Table 12">
            <a:extLst>
              <a:ext uri="{FF2B5EF4-FFF2-40B4-BE49-F238E27FC236}">
                <a16:creationId xmlns:a16="http://schemas.microsoft.com/office/drawing/2014/main" id="{3DC9AF5F-0FEE-98DC-56F2-568DF22D8D01}"/>
              </a:ext>
            </a:extLst>
          </p:cNvPr>
          <p:cNvGraphicFramePr>
            <a:graphicFrameLocks noGrp="1"/>
          </p:cNvGraphicFramePr>
          <p:nvPr/>
        </p:nvGraphicFramePr>
        <p:xfrm>
          <a:off x="6804248" y="483518"/>
          <a:ext cx="2168235" cy="4425696"/>
        </p:xfrm>
        <a:graphic>
          <a:graphicData uri="http://schemas.openxmlformats.org/drawingml/2006/table">
            <a:tbl>
              <a:tblPr bandRow="1">
                <a:tableStyleId>{5C22544A-7EE6-4342-B048-85BDC9FD1C3A}</a:tableStyleId>
              </a:tblPr>
              <a:tblGrid>
                <a:gridCol w="559118">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CA</a:t>
                      </a:r>
                    </a:p>
                  </a:txBody>
                  <a:tcPr marT="36576" marB="36576"/>
                </a:tc>
                <a:tc>
                  <a:txBody>
                    <a:bodyPr/>
                    <a:lstStyle/>
                    <a:p>
                      <a:r>
                        <a:rPr lang="en-US" sz="800" b="0" dirty="0">
                          <a:solidFill>
                            <a:schemeClr val="tx1"/>
                          </a:solidFill>
                          <a:latin typeface="Calibri"/>
                          <a:cs typeface="Calibri"/>
                        </a:rPr>
                        <a:t>Université Laval</a:t>
                      </a:r>
                    </a:p>
                  </a:txBody>
                  <a:tcPr marT="36576" marB="36576"/>
                </a:tc>
                <a:extLst>
                  <a:ext uri="{0D108BD9-81ED-4DB2-BD59-A6C34878D82A}">
                    <a16:rowId xmlns:a16="http://schemas.microsoft.com/office/drawing/2014/main" val="713011269"/>
                  </a:ext>
                </a:extLst>
              </a:tr>
              <a:tr h="201168">
                <a:tc>
                  <a:txBody>
                    <a:bodyPr/>
                    <a:lstStyle/>
                    <a:p>
                      <a:r>
                        <a:rPr lang="en-US" sz="800" dirty="0">
                          <a:latin typeface="Calibri"/>
                          <a:cs typeface="Calibri"/>
                        </a:rPr>
                        <a:t>US</a:t>
                      </a:r>
                    </a:p>
                  </a:txBody>
                  <a:tcPr marT="36576" marB="36576"/>
                </a:tc>
                <a:tc>
                  <a:txBody>
                    <a:bodyPr/>
                    <a:lstStyle/>
                    <a:p>
                      <a:r>
                        <a:rPr lang="en-US" sz="800" b="1" dirty="0">
                          <a:solidFill>
                            <a:schemeClr val="tx1"/>
                          </a:solidFill>
                          <a:latin typeface="Calibri"/>
                          <a:cs typeface="Calibri"/>
                        </a:rPr>
                        <a:t>Iowa State University</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University of Iowa</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Wisconsin-Madison</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1" dirty="0">
                          <a:latin typeface="Calibri"/>
                          <a:cs typeface="Calibri"/>
                        </a:rPr>
                        <a:t>University of Pittsburgh</a:t>
                      </a: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Old Dominion</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Chicago University</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Florida State University</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RICE University</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Tennessee University</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MIT Plasma science center</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Pittsburgh PAC</a:t>
                      </a: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Yale</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Princeton</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Stony Brook</a:t>
                      </a: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Stanford/SLAC</a:t>
                      </a: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a:t>
                      </a:r>
                    </a:p>
                  </a:txBody>
                  <a:tcPr marT="36576" marB="36576"/>
                </a:tc>
                <a:extLst>
                  <a:ext uri="{0D108BD9-81ED-4DB2-BD59-A6C34878D82A}">
                    <a16:rowId xmlns:a16="http://schemas.microsoft.com/office/drawing/2014/main" val="2089963396"/>
                  </a:ext>
                </a:extLst>
              </a:tr>
              <a:tr h="2011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dirty="0">
                          <a:latin typeface="Calibri"/>
                          <a:cs typeface="Calibri"/>
                        </a:rPr>
                        <a:t>DoE labs</a:t>
                      </a:r>
                    </a:p>
                  </a:txBody>
                  <a:tcPr marT="36576" marB="36576"/>
                </a:tc>
                <a:tc>
                  <a:txBody>
                    <a:bodyPr/>
                    <a:lstStyle/>
                    <a:p>
                      <a:r>
                        <a:rPr lang="en-US" sz="800" dirty="0">
                          <a:latin typeface="Calibri"/>
                          <a:cs typeface="Calibri"/>
                        </a:rPr>
                        <a:t>FNAL</a:t>
                      </a: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LBNL</a:t>
                      </a:r>
                    </a:p>
                  </a:txBody>
                  <a:tcPr marT="36576" marB="36576"/>
                </a:tc>
                <a:extLst>
                  <a:ext uri="{0D108BD9-81ED-4DB2-BD59-A6C34878D82A}">
                    <a16:rowId xmlns:a16="http://schemas.microsoft.com/office/drawing/2014/main" val="2313380880"/>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JLAB</a:t>
                      </a:r>
                    </a:p>
                  </a:txBody>
                  <a:tcPr marT="36576" marB="36576"/>
                </a:tc>
                <a:extLst>
                  <a:ext uri="{0D108BD9-81ED-4DB2-BD59-A6C34878D82A}">
                    <a16:rowId xmlns:a16="http://schemas.microsoft.com/office/drawing/2014/main" val="993831096"/>
                  </a:ext>
                </a:extLst>
              </a:tr>
              <a:tr h="201168">
                <a:tc>
                  <a:txBody>
                    <a:bodyPr/>
                    <a:lstStyle/>
                    <a:p>
                      <a:endParaRPr lang="en-US" sz="800" dirty="0">
                        <a:latin typeface="Calibri"/>
                        <a:cs typeface="Calibri"/>
                      </a:endParaRPr>
                    </a:p>
                  </a:txBody>
                  <a:tcPr marT="36576" marB="36576"/>
                </a:tc>
                <a:tc>
                  <a:txBody>
                    <a:bodyPr/>
                    <a:lstStyle/>
                    <a:p>
                      <a:r>
                        <a:rPr lang="en-US" sz="800" b="0" i="0" dirty="0">
                          <a:latin typeface="Calibri"/>
                          <a:cs typeface="Calibri"/>
                        </a:rPr>
                        <a:t>BNL</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Brazil</a:t>
                      </a:r>
                    </a:p>
                  </a:txBody>
                  <a:tcPr marT="36576" marB="36576"/>
                </a:tc>
                <a:tc>
                  <a:txBody>
                    <a:bodyPr/>
                    <a:lstStyle/>
                    <a:p>
                      <a:r>
                        <a:rPr lang="en-US" sz="800" b="1" i="1" dirty="0">
                          <a:latin typeface="Calibri"/>
                          <a:cs typeface="Calibri"/>
                        </a:rPr>
                        <a:t>CNPEM</a:t>
                      </a:r>
                    </a:p>
                  </a:txBody>
                  <a:tcPr marT="36576" marB="36576"/>
                </a:tc>
                <a:extLst>
                  <a:ext uri="{0D108BD9-81ED-4DB2-BD59-A6C34878D82A}">
                    <a16:rowId xmlns:a16="http://schemas.microsoft.com/office/drawing/2014/main" val="4073365554"/>
                  </a:ext>
                </a:extLst>
              </a:tr>
            </a:tbl>
          </a:graphicData>
        </a:graphic>
      </p:graphicFrame>
      <p:sp>
        <p:nvSpPr>
          <p:cNvPr id="14" name="TextBox 13">
            <a:extLst>
              <a:ext uri="{FF2B5EF4-FFF2-40B4-BE49-F238E27FC236}">
                <a16:creationId xmlns:a16="http://schemas.microsoft.com/office/drawing/2014/main" id="{7FBAB5F7-5138-4AD4-2999-B555850B2363}"/>
              </a:ext>
            </a:extLst>
          </p:cNvPr>
          <p:cNvSpPr txBox="1"/>
          <p:nvPr/>
        </p:nvSpPr>
        <p:spPr>
          <a:xfrm>
            <a:off x="4609300" y="4811714"/>
            <a:ext cx="2097049" cy="215444"/>
          </a:xfrm>
          <a:prstGeom prst="rect">
            <a:avLst/>
          </a:prstGeom>
          <a:solidFill>
            <a:schemeClr val="bg1"/>
          </a:solidFill>
        </p:spPr>
        <p:txBody>
          <a:bodyPr wrap="none" rtlCol="0">
            <a:spAutoFit/>
          </a:bodyPr>
          <a:lstStyle/>
          <a:p>
            <a:r>
              <a:rPr lang="en-US" sz="800" b="1" dirty="0">
                <a:latin typeface="Calibri" panose="020F0502020204030204" pitchFamily="34" charset="0"/>
                <a:cs typeface="Calibri" panose="020F0502020204030204" pitchFamily="34" charset="0"/>
              </a:rPr>
              <a:t>Signed </a:t>
            </a:r>
            <a:r>
              <a:rPr lang="en-US" sz="800" b="1" dirty="0" err="1">
                <a:latin typeface="Calibri" panose="020F0502020204030204" pitchFamily="34" charset="0"/>
                <a:cs typeface="Calibri" panose="020F0502020204030204" pitchFamily="34" charset="0"/>
              </a:rPr>
              <a:t>MoC</a:t>
            </a:r>
            <a:r>
              <a:rPr lang="en-US" sz="800" b="1" dirty="0">
                <a:latin typeface="Calibri" panose="020F0502020204030204" pitchFamily="34" charset="0"/>
                <a:cs typeface="Calibri" panose="020F0502020204030204" pitchFamily="34" charset="0"/>
              </a:rPr>
              <a:t> (61), </a:t>
            </a:r>
            <a:r>
              <a:rPr lang="en-US" sz="800" b="1" i="1" dirty="0">
                <a:latin typeface="Calibri" panose="020F0502020204030204" pitchFamily="34" charset="0"/>
                <a:cs typeface="Calibri" panose="020F0502020204030204" pitchFamily="34" charset="0"/>
              </a:rPr>
              <a:t>requested </a:t>
            </a:r>
            <a:r>
              <a:rPr lang="en-US" sz="800" b="1" i="1" dirty="0" err="1">
                <a:latin typeface="Calibri" panose="020F0502020204030204" pitchFamily="34" charset="0"/>
                <a:cs typeface="Calibri" panose="020F0502020204030204" pitchFamily="34" charset="0"/>
              </a:rPr>
              <a:t>MoC</a:t>
            </a:r>
            <a:r>
              <a:rPr lang="en-US" sz="800" dirty="0">
                <a:latin typeface="Calibri" panose="020F0502020204030204" pitchFamily="34" charset="0"/>
                <a:cs typeface="Calibri" panose="020F0502020204030204" pitchFamily="34" charset="0"/>
              </a:rPr>
              <a:t>, contributor</a:t>
            </a:r>
          </a:p>
        </p:txBody>
      </p:sp>
      <p:sp>
        <p:nvSpPr>
          <p:cNvPr id="2" name="Slide Number Placeholder 1">
            <a:extLst>
              <a:ext uri="{FF2B5EF4-FFF2-40B4-BE49-F238E27FC236}">
                <a16:creationId xmlns:a16="http://schemas.microsoft.com/office/drawing/2014/main" id="{E7A21198-D436-AD91-8656-9DD3B66E9540}"/>
              </a:ext>
            </a:extLst>
          </p:cNvPr>
          <p:cNvSpPr>
            <a:spLocks noGrp="1"/>
          </p:cNvSpPr>
          <p:nvPr>
            <p:ph type="sldNum" sz="quarter" idx="4"/>
          </p:nvPr>
        </p:nvSpPr>
        <p:spPr/>
        <p:txBody>
          <a:bodyPr/>
          <a:lstStyle/>
          <a:p>
            <a:fld id="{974172A1-1CBF-0B40-9234-7D4D80EC19EA}" type="slidenum">
              <a:rPr lang="en-GB" smtClean="0"/>
              <a:pPr/>
              <a:t>4</a:t>
            </a:fld>
            <a:endParaRPr lang="en-GB" dirty="0"/>
          </a:p>
        </p:txBody>
      </p:sp>
    </p:spTree>
    <p:extLst>
      <p:ext uri="{BB962C8B-B14F-4D97-AF65-F5344CB8AC3E}">
        <p14:creationId xmlns:p14="http://schemas.microsoft.com/office/powerpoint/2010/main" val="41312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B4B90D-0E37-B600-C85D-D2AF3C0337C5}"/>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76B7200E-F082-6EF7-CB92-327941190C87}"/>
              </a:ext>
            </a:extLst>
          </p:cNvPr>
          <p:cNvSpPr>
            <a:spLocks noGrp="1"/>
          </p:cNvSpPr>
          <p:nvPr>
            <p:ph type="title"/>
          </p:nvPr>
        </p:nvSpPr>
        <p:spPr>
          <a:xfrm>
            <a:off x="1115616" y="123478"/>
            <a:ext cx="7190184" cy="432048"/>
          </a:xfrm>
        </p:spPr>
        <p:txBody>
          <a:bodyPr>
            <a:noAutofit/>
          </a:bodyPr>
          <a:lstStyle/>
          <a:p>
            <a:pPr>
              <a:lnSpc>
                <a:spcPts val="1956"/>
              </a:lnSpc>
            </a:pPr>
            <a:r>
              <a:rPr lang="en-US" spc="29" dirty="0">
                <a:solidFill>
                  <a:srgbClr val="000000"/>
                </a:solidFill>
                <a:ea typeface="Optima Bold"/>
                <a:sym typeface="Optima Bold"/>
              </a:rPr>
              <a:t>IMCC</a:t>
            </a:r>
            <a:br>
              <a:rPr lang="en-US" spc="29" dirty="0">
                <a:solidFill>
                  <a:srgbClr val="000000"/>
                </a:solidFill>
                <a:ea typeface="Optima Bold"/>
                <a:sym typeface="Optima Bold"/>
              </a:rPr>
            </a:br>
            <a:r>
              <a:rPr lang="en-US" sz="1600" spc="29" dirty="0">
                <a:solidFill>
                  <a:srgbClr val="000000"/>
                </a:solidFill>
                <a:ea typeface="Optima Bold"/>
                <a:sym typeface="Optima Bold"/>
              </a:rPr>
              <a:t>International Muon Collider Collaboration</a:t>
            </a:r>
            <a:endParaRPr lang="en-US" spc="29" dirty="0">
              <a:solidFill>
                <a:srgbClr val="000000"/>
              </a:solidFill>
              <a:ea typeface="Optima Bold"/>
              <a:sym typeface="Optima Bold"/>
            </a:endParaRPr>
          </a:p>
        </p:txBody>
      </p:sp>
      <p:sp>
        <p:nvSpPr>
          <p:cNvPr id="5" name="Espace réservé du numéro de diapositive 3">
            <a:extLst>
              <a:ext uri="{FF2B5EF4-FFF2-40B4-BE49-F238E27FC236}">
                <a16:creationId xmlns:a16="http://schemas.microsoft.com/office/drawing/2014/main" id="{931BFDFC-764D-8308-3793-FE3E0EA9C768}"/>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a:t>
            </a:fld>
            <a:endParaRPr lang="en-GB" dirty="0"/>
          </a:p>
        </p:txBody>
      </p:sp>
      <p:sp>
        <p:nvSpPr>
          <p:cNvPr id="52" name="Espace réservé du pied de page 4">
            <a:extLst>
              <a:ext uri="{FF2B5EF4-FFF2-40B4-BE49-F238E27FC236}">
                <a16:creationId xmlns:a16="http://schemas.microsoft.com/office/drawing/2014/main" id="{520C2F0E-DBEF-73C7-9D15-7559672588F7}"/>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sp>
        <p:nvSpPr>
          <p:cNvPr id="2" name="Slide Number Placeholder 1">
            <a:extLst>
              <a:ext uri="{FF2B5EF4-FFF2-40B4-BE49-F238E27FC236}">
                <a16:creationId xmlns:a16="http://schemas.microsoft.com/office/drawing/2014/main" id="{3BFD34AF-A56A-A222-2051-8D7F01AF365A}"/>
              </a:ext>
            </a:extLst>
          </p:cNvPr>
          <p:cNvSpPr>
            <a:spLocks noGrp="1"/>
          </p:cNvSpPr>
          <p:nvPr>
            <p:ph type="sldNum" sz="quarter" idx="4"/>
          </p:nvPr>
        </p:nvSpPr>
        <p:spPr/>
        <p:txBody>
          <a:bodyPr/>
          <a:lstStyle/>
          <a:p>
            <a:fld id="{974172A1-1CBF-0B40-9234-7D4D80EC19EA}" type="slidenum">
              <a:rPr lang="en-GB" smtClean="0"/>
              <a:pPr/>
              <a:t>5</a:t>
            </a:fld>
            <a:endParaRPr lang="en-GB" dirty="0"/>
          </a:p>
        </p:txBody>
      </p:sp>
      <p:pic>
        <p:nvPicPr>
          <p:cNvPr id="1026" name="Picture 2">
            <a:extLst>
              <a:ext uri="{FF2B5EF4-FFF2-40B4-BE49-F238E27FC236}">
                <a16:creationId xmlns:a16="http://schemas.microsoft.com/office/drawing/2014/main" id="{9062CFF4-BB93-7F7F-5B52-14891E8918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166" y="686604"/>
            <a:ext cx="3926210" cy="23557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group of people posing for a photo&#10;&#10;AI-generated content may be incorrect.">
            <a:extLst>
              <a:ext uri="{FF2B5EF4-FFF2-40B4-BE49-F238E27FC236}">
                <a16:creationId xmlns:a16="http://schemas.microsoft.com/office/drawing/2014/main" id="{E861EA6C-E33E-7C84-1045-18D7278779C3}"/>
              </a:ext>
            </a:extLst>
          </p:cNvPr>
          <p:cNvPicPr>
            <a:picLocks noChangeAspect="1"/>
          </p:cNvPicPr>
          <p:nvPr/>
        </p:nvPicPr>
        <p:blipFill>
          <a:blip r:embed="rId4"/>
          <a:stretch>
            <a:fillRect/>
          </a:stretch>
        </p:blipFill>
        <p:spPr>
          <a:xfrm>
            <a:off x="213743" y="2931758"/>
            <a:ext cx="2846089" cy="1897392"/>
          </a:xfrm>
          <a:prstGeom prst="rect">
            <a:avLst/>
          </a:prstGeom>
        </p:spPr>
      </p:pic>
      <p:sp>
        <p:nvSpPr>
          <p:cNvPr id="9" name="AutoShape 6" descr="Inaugural US Muon Collider Community Meeting (7-9 August 2024 ...">
            <a:extLst>
              <a:ext uri="{FF2B5EF4-FFF2-40B4-BE49-F238E27FC236}">
                <a16:creationId xmlns:a16="http://schemas.microsoft.com/office/drawing/2014/main" id="{3C037932-6435-9AD4-F876-4252E07BF795}"/>
              </a:ext>
            </a:extLst>
          </p:cNvPr>
          <p:cNvSpPr>
            <a:spLocks noChangeAspect="1" noChangeArrowheads="1"/>
          </p:cNvSpPr>
          <p:nvPr/>
        </p:nvSpPr>
        <p:spPr bwMode="auto">
          <a:xfrm>
            <a:off x="3786188" y="2047875"/>
            <a:ext cx="1571625" cy="1047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AutoShape 8" descr="Inaugural US Muon Collider Community Meeting (7-9 August 2024 ...">
            <a:extLst>
              <a:ext uri="{FF2B5EF4-FFF2-40B4-BE49-F238E27FC236}">
                <a16:creationId xmlns:a16="http://schemas.microsoft.com/office/drawing/2014/main" id="{5A24B953-FBC0-520A-D4D7-F0082AC713E2}"/>
              </a:ext>
            </a:extLst>
          </p:cNvPr>
          <p:cNvSpPr>
            <a:spLocks noChangeAspect="1" noChangeArrowheads="1"/>
          </p:cNvSpPr>
          <p:nvPr/>
        </p:nvSpPr>
        <p:spPr bwMode="auto">
          <a:xfrm>
            <a:off x="3938588" y="2200275"/>
            <a:ext cx="1571625" cy="1047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6" name="Picture 15" descr="A group of people standing in front of a building&#10;&#10;AI-generated content may be incorrect.">
            <a:extLst>
              <a:ext uri="{FF2B5EF4-FFF2-40B4-BE49-F238E27FC236}">
                <a16:creationId xmlns:a16="http://schemas.microsoft.com/office/drawing/2014/main" id="{0C700717-B2DF-198D-24FB-2515B8468A6F}"/>
              </a:ext>
            </a:extLst>
          </p:cNvPr>
          <p:cNvPicPr>
            <a:picLocks noChangeAspect="1"/>
          </p:cNvPicPr>
          <p:nvPr/>
        </p:nvPicPr>
        <p:blipFill>
          <a:blip r:embed="rId5"/>
          <a:stretch>
            <a:fillRect/>
          </a:stretch>
        </p:blipFill>
        <p:spPr>
          <a:xfrm>
            <a:off x="183641" y="674390"/>
            <a:ext cx="3281561" cy="2187707"/>
          </a:xfrm>
          <a:prstGeom prst="rect">
            <a:avLst/>
          </a:prstGeom>
        </p:spPr>
      </p:pic>
      <p:pic>
        <p:nvPicPr>
          <p:cNvPr id="18" name="Picture 17" descr="A group of people standing in front of a building&#10;&#10;AI-generated content may be incorrect.">
            <a:extLst>
              <a:ext uri="{FF2B5EF4-FFF2-40B4-BE49-F238E27FC236}">
                <a16:creationId xmlns:a16="http://schemas.microsoft.com/office/drawing/2014/main" id="{5D50AD75-2217-2A94-FDE0-62D76B3C7820}"/>
              </a:ext>
            </a:extLst>
          </p:cNvPr>
          <p:cNvPicPr>
            <a:picLocks noChangeAspect="1"/>
          </p:cNvPicPr>
          <p:nvPr/>
        </p:nvPicPr>
        <p:blipFill>
          <a:blip r:embed="rId6"/>
          <a:stretch>
            <a:fillRect/>
          </a:stretch>
        </p:blipFill>
        <p:spPr>
          <a:xfrm>
            <a:off x="4539046" y="2752328"/>
            <a:ext cx="3926210" cy="2120261"/>
          </a:xfrm>
          <a:prstGeom prst="rect">
            <a:avLst/>
          </a:prstGeom>
        </p:spPr>
      </p:pic>
    </p:spTree>
    <p:extLst>
      <p:ext uri="{BB962C8B-B14F-4D97-AF65-F5344CB8AC3E}">
        <p14:creationId xmlns:p14="http://schemas.microsoft.com/office/powerpoint/2010/main" val="2863912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08186A-1E53-E85C-CB60-6A03BDB0FC5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5984D1D7-673E-BAD3-951D-65766097EC85}"/>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ESPPU Submission Content</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C9F7FC86-7090-484A-A01D-896C48A37C3C}"/>
              </a:ext>
            </a:extLst>
          </p:cNvPr>
          <p:cNvSpPr txBox="1">
            <a:spLocks/>
          </p:cNvSpPr>
          <p:nvPr/>
        </p:nvSpPr>
        <p:spPr>
          <a:xfrm>
            <a:off x="7632576" y="4300291"/>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6</a:t>
            </a:fld>
            <a:endParaRPr lang="en-GB" dirty="0"/>
          </a:p>
        </p:txBody>
      </p:sp>
      <p:sp>
        <p:nvSpPr>
          <p:cNvPr id="6" name="Footer Placeholder 5">
            <a:extLst>
              <a:ext uri="{FF2B5EF4-FFF2-40B4-BE49-F238E27FC236}">
                <a16:creationId xmlns:a16="http://schemas.microsoft.com/office/drawing/2014/main" id="{DA7E6833-3B6A-5CBE-484F-BB5BA0AA741A}"/>
              </a:ext>
            </a:extLst>
          </p:cNvPr>
          <p:cNvSpPr>
            <a:spLocks noGrp="1"/>
          </p:cNvSpPr>
          <p:nvPr>
            <p:ph type="ftr" sz="quarter" idx="3"/>
          </p:nvPr>
        </p:nvSpPr>
        <p:spPr/>
        <p:txBody>
          <a:bodyPr/>
          <a:lstStyle/>
          <a:p>
            <a:pPr algn="l"/>
            <a:r>
              <a:rPr lang="it-IT"/>
              <a:t>D. Schulte, Muon Cooling Demonstrator, Milano, November 2025</a:t>
            </a:r>
            <a:endParaRPr lang="en-GB" dirty="0"/>
          </a:p>
        </p:txBody>
      </p:sp>
      <p:sp>
        <p:nvSpPr>
          <p:cNvPr id="7" name="TextBox 6">
            <a:extLst>
              <a:ext uri="{FF2B5EF4-FFF2-40B4-BE49-F238E27FC236}">
                <a16:creationId xmlns:a16="http://schemas.microsoft.com/office/drawing/2014/main" id="{77786C32-F79C-5294-B2B4-E615C5C91FCD}"/>
              </a:ext>
            </a:extLst>
          </p:cNvPr>
          <p:cNvSpPr txBox="1"/>
          <p:nvPr/>
        </p:nvSpPr>
        <p:spPr>
          <a:xfrm>
            <a:off x="117818" y="560383"/>
            <a:ext cx="6408952" cy="1323439"/>
          </a:xfrm>
          <a:prstGeom prst="rect">
            <a:avLst/>
          </a:prstGeom>
          <a:solidFill>
            <a:schemeClr val="accent1">
              <a:lumMod val="20000"/>
              <a:lumOff val="80000"/>
              <a:alpha val="49900"/>
            </a:schemeClr>
          </a:solidFill>
        </p:spPr>
        <p:txBody>
          <a:bodyPr wrap="square" rtlCol="0">
            <a:spAutoFit/>
          </a:bodyPr>
          <a:lstStyle/>
          <a:p>
            <a:r>
              <a:rPr lang="en-US" sz="1600" b="1" dirty="0">
                <a:latin typeface="Calibri" panose="020F0502020204030204" pitchFamily="34" charset="0"/>
                <a:cs typeface="Calibri" panose="020F0502020204030204" pitchFamily="34" charset="0"/>
              </a:rPr>
              <a:t>Muon Collider Assessment</a:t>
            </a:r>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Present </a:t>
            </a:r>
            <a:r>
              <a:rPr lang="en-US" sz="1600" b="1" dirty="0">
                <a:latin typeface="Calibri" panose="020F0502020204030204" pitchFamily="34" charset="0"/>
                <a:cs typeface="Calibri" panose="020F0502020204030204" pitchFamily="34" charset="0"/>
              </a:rPr>
              <a:t>physics case </a:t>
            </a:r>
            <a:r>
              <a:rPr lang="en-US" sz="1600" dirty="0">
                <a:latin typeface="Calibri" panose="020F0502020204030204" pitchFamily="34" charset="0"/>
                <a:cs typeface="Calibri" panose="020F0502020204030204" pitchFamily="34" charset="0"/>
              </a:rPr>
              <a:t>and </a:t>
            </a:r>
            <a:r>
              <a:rPr lang="en-US" sz="1600" b="1" dirty="0">
                <a:latin typeface="Calibri" panose="020F0502020204030204" pitchFamily="34" charset="0"/>
                <a:cs typeface="Calibri" panose="020F0502020204030204" pitchFamily="34" charset="0"/>
              </a:rPr>
              <a:t>green field </a:t>
            </a:r>
            <a:r>
              <a:rPr lang="en-US" sz="1600" dirty="0">
                <a:latin typeface="Calibri" panose="020F0502020204030204" pitchFamily="34" charset="0"/>
                <a:cs typeface="Calibri" panose="020F0502020204030204" pitchFamily="34" charset="0"/>
              </a:rPr>
              <a:t>designs and technologies </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Parameters, lattice and component designs, beam dynamics, cost, …</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Aim for 10 TeV with 10 ab</a:t>
            </a:r>
            <a:r>
              <a:rPr lang="en-US" sz="1600" baseline="30000" dirty="0">
                <a:latin typeface="Calibri" panose="020F0502020204030204" pitchFamily="34" charset="0"/>
                <a:cs typeface="Calibri" panose="020F0502020204030204" pitchFamily="34" charset="0"/>
              </a:rPr>
              <a:t>-1</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Aim for initial stage around 2050 (e.g. with 3 TeV and 1 ab</a:t>
            </a:r>
            <a:r>
              <a:rPr lang="en-US" sz="1600" baseline="30000" dirty="0">
                <a:latin typeface="Calibri" panose="020F0502020204030204" pitchFamily="34" charset="0"/>
                <a:cs typeface="Calibri" panose="020F0502020204030204" pitchFamily="34" charset="0"/>
              </a:rPr>
              <a:t>-1</a:t>
            </a:r>
            <a:r>
              <a:rPr lang="en-US" sz="1600" dirty="0">
                <a:latin typeface="Calibri" panose="020F0502020204030204" pitchFamily="34" charset="0"/>
                <a:cs typeface="Calibri" panose="020F0502020204030204" pitchFamily="34" charset="0"/>
              </a:rPr>
              <a:t>)</a:t>
            </a:r>
          </a:p>
        </p:txBody>
      </p:sp>
      <p:sp>
        <p:nvSpPr>
          <p:cNvPr id="8" name="TextBox 7">
            <a:extLst>
              <a:ext uri="{FF2B5EF4-FFF2-40B4-BE49-F238E27FC236}">
                <a16:creationId xmlns:a16="http://schemas.microsoft.com/office/drawing/2014/main" id="{1A9BCDB6-FC22-8A63-350A-81060BCCE026}"/>
              </a:ext>
            </a:extLst>
          </p:cNvPr>
          <p:cNvSpPr txBox="1"/>
          <p:nvPr/>
        </p:nvSpPr>
        <p:spPr>
          <a:xfrm>
            <a:off x="106368" y="1995686"/>
            <a:ext cx="6408952" cy="1077218"/>
          </a:xfrm>
          <a:prstGeom prst="rect">
            <a:avLst/>
          </a:prstGeom>
          <a:solidFill>
            <a:schemeClr val="accent3">
              <a:lumMod val="20000"/>
              <a:lumOff val="80000"/>
              <a:alpha val="49900"/>
            </a:schemeClr>
          </a:solidFill>
        </p:spPr>
        <p:txBody>
          <a:bodyPr wrap="square" rtlCol="0">
            <a:spAutoFit/>
          </a:bodyPr>
          <a:lstStyle/>
          <a:p>
            <a:r>
              <a:rPr lang="en-US" sz="1600" b="1" dirty="0">
                <a:latin typeface="Calibri"/>
                <a:cs typeface="Calibri"/>
              </a:rPr>
              <a:t>R&amp;D plan</a:t>
            </a:r>
          </a:p>
          <a:p>
            <a:pPr marL="285750" indent="-285750">
              <a:buFont typeface="Arial" panose="020B0604020202020204" pitchFamily="34" charset="0"/>
              <a:buChar char="•"/>
            </a:pPr>
            <a:r>
              <a:rPr lang="en-US" sz="1600" dirty="0">
                <a:latin typeface="Calibri"/>
                <a:cs typeface="Calibri"/>
              </a:rPr>
              <a:t>The main timeline driver</a:t>
            </a:r>
          </a:p>
          <a:p>
            <a:pPr marL="285750" indent="-285750">
              <a:buFont typeface="Arial" panose="020B0604020202020204" pitchFamily="34" charset="0"/>
              <a:buChar char="•"/>
            </a:pPr>
            <a:r>
              <a:rPr lang="en-US" sz="1600" dirty="0">
                <a:latin typeface="Calibri"/>
                <a:cs typeface="Calibri"/>
              </a:rPr>
              <a:t>Accelerator design, detector development, magnets, muon cooling technology, …</a:t>
            </a:r>
          </a:p>
        </p:txBody>
      </p:sp>
      <p:sp>
        <p:nvSpPr>
          <p:cNvPr id="9" name="TextBox 8">
            <a:extLst>
              <a:ext uri="{FF2B5EF4-FFF2-40B4-BE49-F238E27FC236}">
                <a16:creationId xmlns:a16="http://schemas.microsoft.com/office/drawing/2014/main" id="{0A44B051-5952-79E6-05F6-E701EC01B047}"/>
              </a:ext>
            </a:extLst>
          </p:cNvPr>
          <p:cNvSpPr txBox="1"/>
          <p:nvPr/>
        </p:nvSpPr>
        <p:spPr>
          <a:xfrm>
            <a:off x="117819" y="3291830"/>
            <a:ext cx="6408951" cy="1323439"/>
          </a:xfrm>
          <a:prstGeom prst="rect">
            <a:avLst/>
          </a:prstGeom>
          <a:solidFill>
            <a:schemeClr val="accent6">
              <a:lumMod val="20000"/>
              <a:lumOff val="80000"/>
              <a:alpha val="49900"/>
            </a:schemeClr>
          </a:solidFill>
        </p:spPr>
        <p:txBody>
          <a:bodyPr wrap="square" rtlCol="0">
            <a:spAutoFit/>
          </a:bodyPr>
          <a:lstStyle/>
          <a:p>
            <a:r>
              <a:rPr lang="en-US" sz="1600" b="1" dirty="0">
                <a:latin typeface="Calibri" panose="020F0502020204030204" pitchFamily="34" charset="0"/>
                <a:cs typeface="Calibri" panose="020F0502020204030204" pitchFamily="34" charset="0"/>
              </a:rPr>
              <a:t>Implementation Considerations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Currently for CERN and for FNAL</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Scaling from green field design, detailed lattice designs after ESPPU</a:t>
            </a:r>
          </a:p>
          <a:p>
            <a:r>
              <a:rPr lang="en-US" sz="1600" b="1" dirty="0">
                <a:latin typeface="Calibri" panose="020F0502020204030204" pitchFamily="34" charset="0"/>
                <a:cs typeface="Calibri" panose="020F0502020204030204" pitchFamily="34" charset="0"/>
              </a:rPr>
              <a:t>Technically limited schedule</a:t>
            </a:r>
          </a:p>
          <a:p>
            <a:r>
              <a:rPr lang="en-US" sz="1600" b="1" dirty="0">
                <a:latin typeface="Calibri" panose="020F0502020204030204" pitchFamily="34" charset="0"/>
                <a:cs typeface="Calibri" panose="020F0502020204030204" pitchFamily="34" charset="0"/>
              </a:rPr>
              <a:t>Cost</a:t>
            </a:r>
            <a:r>
              <a:rPr lang="en-US" sz="1600" dirty="0">
                <a:latin typeface="Calibri" panose="020F0502020204030204" pitchFamily="34" charset="0"/>
                <a:cs typeface="Calibri" panose="020F0502020204030204" pitchFamily="34" charset="0"/>
              </a:rPr>
              <a:t> and </a:t>
            </a:r>
            <a:r>
              <a:rPr lang="en-US" sz="1600" b="1" dirty="0">
                <a:latin typeface="Calibri" panose="020F0502020204030204" pitchFamily="34" charset="0"/>
                <a:cs typeface="Calibri" panose="020F0502020204030204" pitchFamily="34" charset="0"/>
              </a:rPr>
              <a:t>power</a:t>
            </a:r>
            <a:r>
              <a:rPr lang="en-US" sz="1600" dirty="0">
                <a:latin typeface="Calibri" panose="020F0502020204030204" pitchFamily="34" charset="0"/>
                <a:cs typeface="Calibri" panose="020F0502020204030204" pitchFamily="34" charset="0"/>
              </a:rPr>
              <a:t> consumption scales</a:t>
            </a:r>
          </a:p>
        </p:txBody>
      </p:sp>
      <p:sp>
        <p:nvSpPr>
          <p:cNvPr id="14" name="TextBox 13">
            <a:extLst>
              <a:ext uri="{FF2B5EF4-FFF2-40B4-BE49-F238E27FC236}">
                <a16:creationId xmlns:a16="http://schemas.microsoft.com/office/drawing/2014/main" id="{08DFAC70-25F5-9B05-F0FD-C85B82B6F4E4}"/>
              </a:ext>
            </a:extLst>
          </p:cNvPr>
          <p:cNvSpPr txBox="1"/>
          <p:nvPr/>
        </p:nvSpPr>
        <p:spPr>
          <a:xfrm>
            <a:off x="6869360" y="1151964"/>
            <a:ext cx="2520280" cy="646331"/>
          </a:xfrm>
          <a:prstGeom prst="rect">
            <a:avLst/>
          </a:prstGeom>
          <a:noFill/>
        </p:spPr>
        <p:txBody>
          <a:bodyPr wrap="square">
            <a:spAutoFit/>
          </a:bodyPr>
          <a:lstStyle/>
          <a:p>
            <a:r>
              <a:rPr lang="en-US" sz="1800" b="1" dirty="0">
                <a:latin typeface="Calibri" panose="020F0502020204030204" pitchFamily="34" charset="0"/>
                <a:cs typeface="Calibri" panose="020F0502020204030204" pitchFamily="34" charset="0"/>
              </a:rPr>
              <a:t>Back-up document</a:t>
            </a:r>
            <a:r>
              <a:rPr lang="en-US" sz="1800" dirty="0">
                <a:latin typeface="Calibri" panose="020F0502020204030204" pitchFamily="34" charset="0"/>
                <a:cs typeface="Calibri" panose="020F0502020204030204" pitchFamily="34" charset="0"/>
              </a:rPr>
              <a:t> (406p, 450 signatories)</a:t>
            </a:r>
          </a:p>
        </p:txBody>
      </p:sp>
      <p:pic>
        <p:nvPicPr>
          <p:cNvPr id="15" name="Picture 14">
            <a:extLst>
              <a:ext uri="{FF2B5EF4-FFF2-40B4-BE49-F238E27FC236}">
                <a16:creationId xmlns:a16="http://schemas.microsoft.com/office/drawing/2014/main" id="{8BE169E5-BF3D-10DD-EF2B-448AFEE673D4}"/>
              </a:ext>
            </a:extLst>
          </p:cNvPr>
          <p:cNvPicPr>
            <a:picLocks noChangeAspect="1"/>
          </p:cNvPicPr>
          <p:nvPr/>
        </p:nvPicPr>
        <p:blipFill>
          <a:blip r:embed="rId2"/>
          <a:stretch>
            <a:fillRect/>
          </a:stretch>
        </p:blipFill>
        <p:spPr>
          <a:xfrm>
            <a:off x="6711236" y="1923678"/>
            <a:ext cx="1166846" cy="1651234"/>
          </a:xfrm>
          <a:prstGeom prst="rect">
            <a:avLst/>
          </a:prstGeom>
          <a:ln>
            <a:solidFill>
              <a:schemeClr val="tx1"/>
            </a:solidFill>
          </a:ln>
        </p:spPr>
      </p:pic>
      <p:pic>
        <p:nvPicPr>
          <p:cNvPr id="16" name="Picture 15">
            <a:extLst>
              <a:ext uri="{FF2B5EF4-FFF2-40B4-BE49-F238E27FC236}">
                <a16:creationId xmlns:a16="http://schemas.microsoft.com/office/drawing/2014/main" id="{191364FC-8058-92E3-3D80-4C191E8AB256}"/>
              </a:ext>
            </a:extLst>
          </p:cNvPr>
          <p:cNvPicPr>
            <a:picLocks noChangeAspect="1"/>
          </p:cNvPicPr>
          <p:nvPr/>
        </p:nvPicPr>
        <p:blipFill>
          <a:blip r:embed="rId3"/>
          <a:stretch>
            <a:fillRect/>
          </a:stretch>
        </p:blipFill>
        <p:spPr>
          <a:xfrm>
            <a:off x="7265177" y="2334936"/>
            <a:ext cx="1166846" cy="1651234"/>
          </a:xfrm>
          <a:prstGeom prst="rect">
            <a:avLst/>
          </a:prstGeom>
          <a:ln>
            <a:solidFill>
              <a:schemeClr val="tx1"/>
            </a:solidFill>
          </a:ln>
        </p:spPr>
      </p:pic>
      <p:pic>
        <p:nvPicPr>
          <p:cNvPr id="17" name="Picture 16">
            <a:extLst>
              <a:ext uri="{FF2B5EF4-FFF2-40B4-BE49-F238E27FC236}">
                <a16:creationId xmlns:a16="http://schemas.microsoft.com/office/drawing/2014/main" id="{6BBE3D8C-EEDB-5A79-140A-6440216A7CA2}"/>
              </a:ext>
            </a:extLst>
          </p:cNvPr>
          <p:cNvPicPr>
            <a:picLocks noChangeAspect="1"/>
          </p:cNvPicPr>
          <p:nvPr/>
        </p:nvPicPr>
        <p:blipFill>
          <a:blip r:embed="rId4"/>
          <a:stretch>
            <a:fillRect/>
          </a:stretch>
        </p:blipFill>
        <p:spPr>
          <a:xfrm>
            <a:off x="7904002" y="2669823"/>
            <a:ext cx="1166846" cy="1651234"/>
          </a:xfrm>
          <a:prstGeom prst="rect">
            <a:avLst/>
          </a:prstGeom>
          <a:ln>
            <a:solidFill>
              <a:schemeClr val="tx1"/>
            </a:solidFill>
          </a:ln>
        </p:spPr>
      </p:pic>
      <p:sp>
        <p:nvSpPr>
          <p:cNvPr id="2" name="Slide Number Placeholder 1">
            <a:extLst>
              <a:ext uri="{FF2B5EF4-FFF2-40B4-BE49-F238E27FC236}">
                <a16:creationId xmlns:a16="http://schemas.microsoft.com/office/drawing/2014/main" id="{57A0C41F-A8D9-BECF-E0D1-A8230E4169DA}"/>
              </a:ext>
            </a:extLst>
          </p:cNvPr>
          <p:cNvSpPr>
            <a:spLocks noGrp="1"/>
          </p:cNvSpPr>
          <p:nvPr>
            <p:ph type="sldNum" sz="quarter" idx="4"/>
          </p:nvPr>
        </p:nvSpPr>
        <p:spPr/>
        <p:txBody>
          <a:bodyPr/>
          <a:lstStyle/>
          <a:p>
            <a:fld id="{974172A1-1CBF-0B40-9234-7D4D80EC19EA}" type="slidenum">
              <a:rPr lang="en-GB" smtClean="0"/>
              <a:pPr/>
              <a:t>6</a:t>
            </a:fld>
            <a:endParaRPr lang="en-GB" dirty="0"/>
          </a:p>
        </p:txBody>
      </p:sp>
    </p:spTree>
    <p:extLst>
      <p:ext uri="{BB962C8B-B14F-4D97-AF65-F5344CB8AC3E}">
        <p14:creationId xmlns:p14="http://schemas.microsoft.com/office/powerpoint/2010/main" val="3743994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7DE559-282C-894E-2FDD-03DEBD668EA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A37F147F-0237-C856-7561-8FA7B0B33B34}"/>
              </a:ext>
            </a:extLst>
          </p:cNvPr>
          <p:cNvSpPr>
            <a:spLocks noGrp="1"/>
          </p:cNvSpPr>
          <p:nvPr>
            <p:ph type="ftr" sz="quarter" idx="3"/>
          </p:nvPr>
        </p:nvSpPr>
        <p:spPr>
          <a:xfrm>
            <a:off x="35496" y="4977845"/>
            <a:ext cx="6768752" cy="195485"/>
          </a:xfrm>
        </p:spPr>
        <p:txBody>
          <a:bodyPr/>
          <a:lstStyle/>
          <a:p>
            <a:pPr algn="l"/>
            <a:r>
              <a:rPr lang="en-US"/>
              <a:t>D. Schulte, Muon Collider, HKUST, January 2026</a:t>
            </a:r>
            <a:endParaRPr lang="en-GB" dirty="0"/>
          </a:p>
        </p:txBody>
      </p:sp>
      <p:sp>
        <p:nvSpPr>
          <p:cNvPr id="5" name="Title 4">
            <a:extLst>
              <a:ext uri="{FF2B5EF4-FFF2-40B4-BE49-F238E27FC236}">
                <a16:creationId xmlns:a16="http://schemas.microsoft.com/office/drawing/2014/main" id="{78993D45-2EDF-C5C8-CDAC-E4DAFD93EDC5}"/>
              </a:ext>
            </a:extLst>
          </p:cNvPr>
          <p:cNvSpPr>
            <a:spLocks noGrp="1"/>
          </p:cNvSpPr>
          <p:nvPr>
            <p:ph type="title"/>
          </p:nvPr>
        </p:nvSpPr>
        <p:spPr>
          <a:xfrm>
            <a:off x="1295400" y="-20538"/>
            <a:ext cx="6781800" cy="565175"/>
          </a:xfrm>
        </p:spPr>
        <p:txBody>
          <a:bodyPr/>
          <a:lstStyle/>
          <a:p>
            <a:pPr algn="ctr"/>
            <a:r>
              <a:rPr lang="en-US" sz="3200" dirty="0">
                <a:latin typeface="Calibri"/>
                <a:cs typeface="Calibri"/>
              </a:rPr>
              <a:t>Physics Case for 10 TeV</a:t>
            </a:r>
          </a:p>
        </p:txBody>
      </p:sp>
      <p:sp>
        <p:nvSpPr>
          <p:cNvPr id="2" name="Slide Number Placeholder 1">
            <a:extLst>
              <a:ext uri="{FF2B5EF4-FFF2-40B4-BE49-F238E27FC236}">
                <a16:creationId xmlns:a16="http://schemas.microsoft.com/office/drawing/2014/main" id="{723C309C-EE26-EA82-E506-D9CD55EBB19C}"/>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extBox 3">
            <a:extLst>
              <a:ext uri="{FF2B5EF4-FFF2-40B4-BE49-F238E27FC236}">
                <a16:creationId xmlns:a16="http://schemas.microsoft.com/office/drawing/2014/main" id="{AA65B499-178E-6D64-791E-F0F1ACC60F07}"/>
              </a:ext>
            </a:extLst>
          </p:cNvPr>
          <p:cNvSpPr txBox="1"/>
          <p:nvPr/>
        </p:nvSpPr>
        <p:spPr>
          <a:xfrm>
            <a:off x="179512" y="2495570"/>
            <a:ext cx="8608601" cy="861774"/>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National Academy of Science Recommendation:</a:t>
            </a:r>
          </a:p>
          <a:p>
            <a:r>
              <a:rPr lang="en-US" sz="1200" dirty="0">
                <a:latin typeface="Calibri" panose="020F0502020204030204" pitchFamily="34" charset="0"/>
                <a:cs typeface="Calibri" panose="020F0502020204030204" pitchFamily="34" charset="0"/>
              </a:rPr>
              <a:t>M. </a:t>
            </a:r>
            <a:r>
              <a:rPr lang="en-US" sz="1200" dirty="0" err="1">
                <a:latin typeface="Calibri" panose="020F0502020204030204" pitchFamily="34" charset="0"/>
                <a:cs typeface="Calibri" panose="020F0502020204030204" pitchFamily="34" charset="0"/>
              </a:rPr>
              <a:t>Spiropulu</a:t>
            </a:r>
            <a:r>
              <a:rPr lang="en-US" sz="1200" dirty="0">
                <a:latin typeface="Calibri" panose="020F0502020204030204" pitchFamily="34" charset="0"/>
                <a:cs typeface="Calibri" panose="020F0502020204030204" pitchFamily="34" charset="0"/>
              </a:rPr>
              <a:t> (</a:t>
            </a:r>
            <a:r>
              <a:rPr lang="en-US" sz="1200" i="1" dirty="0">
                <a:latin typeface="Calibri" panose="020F0502020204030204" pitchFamily="34" charset="0"/>
                <a:cs typeface="Calibri" panose="020F0502020204030204" pitchFamily="34" charset="0"/>
              </a:rPr>
              <a:t>Co-Chair), </a:t>
            </a:r>
            <a:r>
              <a:rPr lang="en-US" sz="1200" dirty="0">
                <a:latin typeface="Calibri" panose="020F0502020204030204" pitchFamily="34" charset="0"/>
                <a:cs typeface="Calibri" panose="020F0502020204030204" pitchFamily="34" charset="0"/>
              </a:rPr>
              <a:t>M. S. Turner (</a:t>
            </a:r>
            <a:r>
              <a:rPr lang="en-US" sz="1200" i="1" dirty="0">
                <a:latin typeface="Calibri" panose="020F0502020204030204" pitchFamily="34" charset="0"/>
                <a:cs typeface="Calibri" panose="020F0502020204030204" pitchFamily="34" charset="0"/>
              </a:rPr>
              <a:t>Co-Chair), </a:t>
            </a:r>
            <a:r>
              <a:rPr lang="en-US" sz="1200" dirty="0">
                <a:latin typeface="Calibri" panose="020F0502020204030204" pitchFamily="34" charset="0"/>
                <a:cs typeface="Calibri" panose="020F0502020204030204" pitchFamily="34" charset="0"/>
              </a:rPr>
              <a:t>N. </a:t>
            </a:r>
            <a:r>
              <a:rPr lang="en-US" sz="1200" dirty="0" err="1">
                <a:latin typeface="Calibri" panose="020F0502020204030204" pitchFamily="34" charset="0"/>
                <a:cs typeface="Calibri" panose="020F0502020204030204" pitchFamily="34" charset="0"/>
              </a:rPr>
              <a:t>Arkani</a:t>
            </a:r>
            <a:r>
              <a:rPr lang="en-US" sz="1200" dirty="0">
                <a:latin typeface="Calibri" panose="020F0502020204030204" pitchFamily="34" charset="0"/>
                <a:cs typeface="Calibri" panose="020F0502020204030204" pitchFamily="34" charset="0"/>
              </a:rPr>
              <a:t>-Hamed, B. C. Barish, J. F. Beacom, PH. H. Bucksbaum, M. Carena, B. Fleming, F. Gianotti, D. J. Gross, S. Habib, Y.-K. Kim, P. J. Oddone, J. R. Patterson, F. Pilat, C. Prescod-Weinstein, N. Roe, T. M.P. Tait,</a:t>
            </a:r>
          </a:p>
          <a:p>
            <a:r>
              <a:rPr lang="en-US" sz="1200" i="1" dirty="0">
                <a:latin typeface="Calibri" panose="020F0502020204030204" pitchFamily="34" charset="0"/>
                <a:cs typeface="Calibri" panose="020F0502020204030204" pitchFamily="34" charset="0"/>
              </a:rPr>
              <a:t>Staff: </a:t>
            </a:r>
            <a:r>
              <a:rPr lang="en-US" sz="1200" dirty="0">
                <a:latin typeface="Calibri" panose="020F0502020204030204" pitchFamily="34" charset="0"/>
                <a:cs typeface="Calibri" panose="020F0502020204030204" pitchFamily="34" charset="0"/>
              </a:rPr>
              <a:t>T. Konchady, D. Nagasawa, L. Walker, D. Wise, C. N. Hartman, A. Mozhi</a:t>
            </a:r>
            <a:endParaRPr lang="en-US" sz="1200" b="1" dirty="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6FC922E9-EA2E-9F94-3F51-88C600FE6A42}"/>
              </a:ext>
            </a:extLst>
          </p:cNvPr>
          <p:cNvSpPr txBox="1"/>
          <p:nvPr/>
        </p:nvSpPr>
        <p:spPr>
          <a:xfrm>
            <a:off x="179512" y="3435846"/>
            <a:ext cx="8892988" cy="1384995"/>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A collider with approximately </a:t>
            </a:r>
            <a:r>
              <a:rPr lang="en-US" sz="1400" dirty="0">
                <a:solidFill>
                  <a:srgbClr val="0070C0"/>
                </a:solidFill>
                <a:latin typeface="Calibri" panose="020F0502020204030204" pitchFamily="34" charset="0"/>
                <a:cs typeface="Calibri" panose="020F0502020204030204" pitchFamily="34" charset="0"/>
              </a:rPr>
              <a:t>10 times the energy of the Large Hadron Collider (LHC) is crucial </a:t>
            </a:r>
            <a:r>
              <a:rPr lang="en-US" sz="1400" dirty="0">
                <a:latin typeface="Calibri" panose="020F0502020204030204" pitchFamily="34" charset="0"/>
                <a:cs typeface="Calibri" panose="020F0502020204030204" pitchFamily="34" charset="0"/>
              </a:rPr>
              <a:t>for addressing the big questions of particle physics and making discoveries. </a:t>
            </a:r>
          </a:p>
          <a:p>
            <a:r>
              <a:rPr lang="en-US" sz="1400" dirty="0">
                <a:latin typeface="Calibri" panose="020F0502020204030204" pitchFamily="34" charset="0"/>
                <a:cs typeface="Calibri" panose="020F0502020204030204" pitchFamily="34" charset="0"/>
              </a:rPr>
              <a:t>A </a:t>
            </a:r>
            <a:r>
              <a:rPr lang="en-US" sz="1400" dirty="0">
                <a:solidFill>
                  <a:srgbClr val="0070C0"/>
                </a:solidFill>
                <a:latin typeface="Calibri" panose="020F0502020204030204" pitchFamily="34" charset="0"/>
                <a:cs typeface="Calibri" panose="020F0502020204030204" pitchFamily="34" charset="0"/>
              </a:rPr>
              <a:t>10-TeV muon collider </a:t>
            </a:r>
            <a:r>
              <a:rPr lang="en-US" sz="1400" dirty="0">
                <a:latin typeface="Calibri" panose="020F0502020204030204" pitchFamily="34" charset="0"/>
                <a:cs typeface="Calibri" panose="020F0502020204030204" pitchFamily="34" charset="0"/>
              </a:rPr>
              <a:t>on the Fermi National Accelerator Laboratory (Fermilab) site would have </a:t>
            </a:r>
            <a:r>
              <a:rPr lang="en-US" sz="1400" dirty="0">
                <a:solidFill>
                  <a:srgbClr val="0070C0"/>
                </a:solidFill>
                <a:latin typeface="Calibri" panose="020F0502020204030204" pitchFamily="34" charset="0"/>
                <a:cs typeface="Calibri" panose="020F0502020204030204" pitchFamily="34" charset="0"/>
              </a:rPr>
              <a:t>similar discovery reach as a 100-TeV proton collider</a:t>
            </a:r>
            <a:r>
              <a:rPr lang="en-US" sz="1400" dirty="0">
                <a:latin typeface="Calibri" panose="020F0502020204030204" pitchFamily="34" charset="0"/>
                <a:cs typeface="Calibri" panose="020F0502020204030204" pitchFamily="34" charset="0"/>
              </a:rPr>
              <a:t>. </a:t>
            </a:r>
          </a:p>
          <a:p>
            <a:r>
              <a:rPr lang="en-US" sz="1400" dirty="0">
                <a:latin typeface="Calibri" panose="020F0502020204030204" pitchFamily="34" charset="0"/>
                <a:cs typeface="Calibri" panose="020F0502020204030204" pitchFamily="34" charset="0"/>
              </a:rPr>
              <a:t>A muon collider combines the physics </a:t>
            </a:r>
            <a:r>
              <a:rPr lang="en-US" sz="1400" dirty="0">
                <a:solidFill>
                  <a:srgbClr val="0070C0"/>
                </a:solidFill>
                <a:latin typeface="Calibri" panose="020F0502020204030204" pitchFamily="34" charset="0"/>
                <a:cs typeface="Calibri" panose="020F0502020204030204" pitchFamily="34" charset="0"/>
              </a:rPr>
              <a:t>advantages</a:t>
            </a:r>
            <a:r>
              <a:rPr lang="en-US" sz="1400" dirty="0">
                <a:latin typeface="Calibri" panose="020F0502020204030204" pitchFamily="34" charset="0"/>
                <a:cs typeface="Calibri" panose="020F0502020204030204" pitchFamily="34" charset="0"/>
              </a:rPr>
              <a:t> of an </a:t>
            </a:r>
            <a:r>
              <a:rPr lang="en-US" sz="1400" dirty="0">
                <a:solidFill>
                  <a:srgbClr val="0070C0"/>
                </a:solidFill>
                <a:latin typeface="Calibri" panose="020F0502020204030204" pitchFamily="34" charset="0"/>
                <a:cs typeface="Calibri" panose="020F0502020204030204" pitchFamily="34" charset="0"/>
              </a:rPr>
              <a:t>electron-positron</a:t>
            </a:r>
            <a:r>
              <a:rPr lang="en-US" sz="1400" dirty="0">
                <a:latin typeface="Calibri" panose="020F0502020204030204" pitchFamily="34" charset="0"/>
                <a:cs typeface="Calibri" panose="020F0502020204030204" pitchFamily="34" charset="0"/>
              </a:rPr>
              <a:t> and a </a:t>
            </a:r>
            <a:r>
              <a:rPr lang="en-US" sz="1400" dirty="0">
                <a:solidFill>
                  <a:srgbClr val="0070C0"/>
                </a:solidFill>
                <a:latin typeface="Calibri" panose="020F0502020204030204" pitchFamily="34" charset="0"/>
                <a:cs typeface="Calibri" panose="020F0502020204030204" pitchFamily="34" charset="0"/>
              </a:rPr>
              <a:t>proton-proton collider</a:t>
            </a:r>
            <a:r>
              <a:rPr lang="en-US" sz="1400" dirty="0">
                <a:latin typeface="Calibri" panose="020F0502020204030204" pitchFamily="34" charset="0"/>
                <a:cs typeface="Calibri" panose="020F0502020204030204" pitchFamily="34" charset="0"/>
              </a:rPr>
              <a:t>, with a </a:t>
            </a:r>
            <a:r>
              <a:rPr lang="en-US" sz="1400" dirty="0">
                <a:solidFill>
                  <a:srgbClr val="0070C0"/>
                </a:solidFill>
                <a:latin typeface="Calibri" panose="020F0502020204030204" pitchFamily="34" charset="0"/>
                <a:cs typeface="Calibri" panose="020F0502020204030204" pitchFamily="34" charset="0"/>
              </a:rPr>
              <a:t>much smaller size</a:t>
            </a:r>
            <a:r>
              <a:rPr lang="en-US" sz="1400" dirty="0">
                <a:latin typeface="Calibri" panose="020F0502020204030204" pitchFamily="34" charset="0"/>
                <a:cs typeface="Calibri" panose="020F0502020204030204" pitchFamily="34" charset="0"/>
              </a:rPr>
              <a:t>.</a:t>
            </a:r>
          </a:p>
        </p:txBody>
      </p:sp>
      <p:sp>
        <p:nvSpPr>
          <p:cNvPr id="9" name="TextBox 8">
            <a:extLst>
              <a:ext uri="{FF2B5EF4-FFF2-40B4-BE49-F238E27FC236}">
                <a16:creationId xmlns:a16="http://schemas.microsoft.com/office/drawing/2014/main" id="{74B91562-7425-3089-7253-92DDD7698D8D}"/>
              </a:ext>
            </a:extLst>
          </p:cNvPr>
          <p:cNvSpPr txBox="1"/>
          <p:nvPr/>
        </p:nvSpPr>
        <p:spPr>
          <a:xfrm>
            <a:off x="179512" y="627534"/>
            <a:ext cx="7897688" cy="1600438"/>
          </a:xfrm>
          <a:prstGeom prst="rect">
            <a:avLst/>
          </a:prstGeom>
          <a:noFill/>
        </p:spPr>
        <p:txBody>
          <a:bodyPr wrap="square" rtlCol="0">
            <a:spAutoFit/>
          </a:bodyPr>
          <a:lstStyle/>
          <a:p>
            <a:r>
              <a:rPr lang="en-US" sz="1400" dirty="0"/>
              <a:t>Strong physics case for 10 TeV </a:t>
            </a:r>
            <a:r>
              <a:rPr lang="en-US" sz="1400" dirty="0" err="1"/>
              <a:t>parton-parton</a:t>
            </a:r>
            <a:r>
              <a:rPr lang="en-US" sz="1400" dirty="0"/>
              <a:t> </a:t>
            </a:r>
            <a:r>
              <a:rPr lang="en-US" sz="1400" dirty="0" err="1"/>
              <a:t>centre</a:t>
            </a:r>
            <a:r>
              <a:rPr lang="en-US" sz="1400" dirty="0"/>
              <a:t>-of-mass collider, in particular muon collider:</a:t>
            </a:r>
          </a:p>
          <a:p>
            <a:endParaRPr lang="en-US" sz="1400" dirty="0"/>
          </a:p>
          <a:p>
            <a:r>
              <a:rPr lang="en-US" sz="1400" dirty="0"/>
              <a:t>Muon collider impact on precision physics and BSM has been studied extensively and should be presented in all relevant sessions</a:t>
            </a:r>
          </a:p>
          <a:p>
            <a:pPr marL="285750" indent="-285750">
              <a:buFont typeface="Arial" panose="020B0604020202020204" pitchFamily="34" charset="0"/>
              <a:buChar char="•"/>
            </a:pPr>
            <a:r>
              <a:rPr lang="en-US" sz="1400" dirty="0"/>
              <a:t>So you can form your own opinion</a:t>
            </a:r>
          </a:p>
          <a:p>
            <a:pPr marL="285750" indent="-285750">
              <a:buFont typeface="Arial" panose="020B0604020202020204" pitchFamily="34" charset="0"/>
              <a:buChar char="•"/>
            </a:pPr>
            <a:endParaRPr lang="en-US" sz="1400" dirty="0"/>
          </a:p>
          <a:p>
            <a:r>
              <a:rPr lang="en-US" sz="1400" dirty="0">
                <a:solidFill>
                  <a:srgbClr val="0070C0"/>
                </a:solidFill>
              </a:rPr>
              <a:t>Strong physics case complementary to FCC-ee + FCC-</a:t>
            </a:r>
            <a:r>
              <a:rPr lang="en-US" sz="1400" dirty="0" err="1">
                <a:solidFill>
                  <a:srgbClr val="0070C0"/>
                </a:solidFill>
              </a:rPr>
              <a:t>hh</a:t>
            </a:r>
            <a:r>
              <a:rPr lang="en-US" sz="1400" dirty="0">
                <a:solidFill>
                  <a:srgbClr val="0070C0"/>
                </a:solidFill>
              </a:rPr>
              <a:t> </a:t>
            </a:r>
            <a:r>
              <a:rPr lang="en-US" sz="1400" dirty="0"/>
              <a:t>exists, see for example Snowmass and NAS report</a:t>
            </a:r>
          </a:p>
        </p:txBody>
      </p:sp>
    </p:spTree>
    <p:extLst>
      <p:ext uri="{BB962C8B-B14F-4D97-AF65-F5344CB8AC3E}">
        <p14:creationId xmlns:p14="http://schemas.microsoft.com/office/powerpoint/2010/main" val="3337705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Muon Collider Promises</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8</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HKUST, January 2026</a:t>
            </a:r>
            <a:endParaRPr lang="en-GB" dirty="0">
              <a:latin typeface="Calibri"/>
              <a:cs typeface="Calibri"/>
            </a:endParaRPr>
          </a:p>
        </p:txBody>
      </p:sp>
      <p:pic>
        <p:nvPicPr>
          <p:cNvPr id="14" name="Picture 13" descr="efficiency.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168502" y="2139137"/>
            <a:ext cx="4579962" cy="2873128"/>
          </a:xfrm>
          <a:prstGeom prst="rect">
            <a:avLst/>
          </a:prstGeom>
        </p:spPr>
      </p:pic>
      <p:pic>
        <p:nvPicPr>
          <p:cNvPr id="10" name="Picture 9" descr="layout.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2669409"/>
            <a:ext cx="3046553" cy="2149526"/>
          </a:xfrm>
          <a:prstGeom prst="rect">
            <a:avLst/>
          </a:prstGeom>
        </p:spPr>
      </p:pic>
      <p:sp>
        <p:nvSpPr>
          <p:cNvPr id="8" name="Slide Number Placeholder 7">
            <a:extLst>
              <a:ext uri="{FF2B5EF4-FFF2-40B4-BE49-F238E27FC236}">
                <a16:creationId xmlns:a16="http://schemas.microsoft.com/office/drawing/2014/main" id="{4E5745A2-424C-AE69-99A7-F9FAE58CD8F2}"/>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3" name="TextBox 2">
            <a:extLst>
              <a:ext uri="{FF2B5EF4-FFF2-40B4-BE49-F238E27FC236}">
                <a16:creationId xmlns:a16="http://schemas.microsoft.com/office/drawing/2014/main" id="{DB54130C-BEB4-2AB3-7FEE-AD6AB49BE00A}"/>
              </a:ext>
            </a:extLst>
          </p:cNvPr>
          <p:cNvSpPr txBox="1"/>
          <p:nvPr/>
        </p:nvSpPr>
        <p:spPr>
          <a:xfrm>
            <a:off x="179512" y="538699"/>
            <a:ext cx="4752528" cy="1600438"/>
          </a:xfrm>
          <a:prstGeom prst="rect">
            <a:avLst/>
          </a:prstGeom>
          <a:noFill/>
        </p:spPr>
        <p:txBody>
          <a:bodyPr wrap="square" rtlCol="0">
            <a:spAutoFit/>
          </a:bodyPr>
          <a:lstStyle/>
          <a:p>
            <a:r>
              <a:rPr lang="en-US" sz="1400" dirty="0"/>
              <a:t>Higher gradients could constrain length of linear collider</a:t>
            </a:r>
          </a:p>
          <a:p>
            <a:endParaRPr lang="en-US" sz="1400" dirty="0"/>
          </a:p>
          <a:p>
            <a:r>
              <a:rPr lang="en-US" sz="1400" dirty="0"/>
              <a:t>Constant technology scaling:</a:t>
            </a:r>
          </a:p>
          <a:p>
            <a:r>
              <a:rPr lang="en-US" sz="1400" dirty="0"/>
              <a:t>Luminosity is proportional to beam power at different energies</a:t>
            </a:r>
          </a:p>
          <a:p>
            <a:pPr marL="285750" indent="-285750">
              <a:buFont typeface="Arial" panose="020B0604020202020204" pitchFamily="34" charset="0"/>
              <a:buChar char="•"/>
            </a:pPr>
            <a:r>
              <a:rPr lang="en-US" sz="1400" dirty="0"/>
              <a:t>Could reduce vertical emittance, but tried hard for decades</a:t>
            </a:r>
          </a:p>
          <a:p>
            <a:pPr marL="285750" indent="-285750">
              <a:buFont typeface="Arial" panose="020B0604020202020204" pitchFamily="34" charset="0"/>
              <a:buChar char="•"/>
            </a:pPr>
            <a:r>
              <a:rPr lang="en-US" sz="1400" dirty="0"/>
              <a:t>Could shorten bunch to reduce </a:t>
            </a:r>
            <a:r>
              <a:rPr lang="en-US" sz="1400" dirty="0" err="1"/>
              <a:t>beamstrahlung</a:t>
            </a:r>
            <a:r>
              <a:rPr lang="en-US" sz="1400" dirty="0"/>
              <a:t>, but trident cascade process will set in</a:t>
            </a:r>
            <a:endParaRPr lang="en-GB" sz="1400" dirty="0"/>
          </a:p>
        </p:txBody>
      </p:sp>
    </p:spTree>
    <p:extLst>
      <p:ext uri="{BB962C8B-B14F-4D97-AF65-F5344CB8AC3E}">
        <p14:creationId xmlns:p14="http://schemas.microsoft.com/office/powerpoint/2010/main" val="618536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364908"/>
          </a:xfrm>
        </p:spPr>
        <p:txBody>
          <a:bodyPr>
            <a:noAutofit/>
          </a:bodyPr>
          <a:lstStyle/>
          <a:p>
            <a:r>
              <a:rPr lang="en-US" sz="3200" b="0" dirty="0" err="1">
                <a:latin typeface="Calibri"/>
                <a:cs typeface="Calibri"/>
              </a:rPr>
              <a:t>Muon</a:t>
            </a:r>
            <a:r>
              <a:rPr lang="en-US" sz="3200" b="0" dirty="0">
                <a:latin typeface="Calibri"/>
                <a:cs typeface="Calibri"/>
              </a:rPr>
              <a:t> Collider Luminosity Scaling</a:t>
            </a:r>
          </a:p>
        </p:txBody>
      </p:sp>
      <p:sp>
        <p:nvSpPr>
          <p:cNvPr id="20" name="Footer Placeholder 19"/>
          <p:cNvSpPr>
            <a:spLocks noGrp="1"/>
          </p:cNvSpPr>
          <p:nvPr>
            <p:ph type="ftr" sz="quarter" idx="11"/>
          </p:nvPr>
        </p:nvSpPr>
        <p:spPr/>
        <p:txBody>
          <a:bodyPr/>
          <a:lstStyle/>
          <a:p>
            <a:r>
              <a:rPr lang="en-US"/>
              <a:t>D. Schulte, Muon Collider, HKUST, January 2026</a:t>
            </a:r>
          </a:p>
        </p:txBody>
      </p:sp>
      <p:sp>
        <p:nvSpPr>
          <p:cNvPr id="13" name="TextBox 12"/>
          <p:cNvSpPr txBox="1"/>
          <p:nvPr/>
        </p:nvSpPr>
        <p:spPr>
          <a:xfrm>
            <a:off x="266096" y="699542"/>
            <a:ext cx="5234808" cy="821069"/>
          </a:xfrm>
          <a:prstGeom prst="rect">
            <a:avLst/>
          </a:prstGeom>
          <a:noFill/>
        </p:spPr>
        <p:txBody>
          <a:bodyPr wrap="none" lIns="81608" tIns="40804" rIns="81608" bIns="40804" rtlCol="0">
            <a:spAutoFit/>
          </a:bodyPr>
          <a:lstStyle/>
          <a:p>
            <a:r>
              <a:rPr lang="en-US" sz="1600" dirty="0">
                <a:latin typeface="Calibri"/>
                <a:cs typeface="Calibri"/>
              </a:rPr>
              <a:t>Fundamental limitation</a:t>
            </a:r>
          </a:p>
          <a:p>
            <a:r>
              <a:rPr lang="en-US" sz="1600" dirty="0">
                <a:latin typeface="Calibri"/>
                <a:cs typeface="Calibri"/>
              </a:rPr>
              <a:t>Requires </a:t>
            </a:r>
            <a:r>
              <a:rPr lang="en-US" sz="1600" dirty="0" err="1">
                <a:latin typeface="Calibri"/>
                <a:cs typeface="Calibri"/>
              </a:rPr>
              <a:t>emittance</a:t>
            </a:r>
            <a:r>
              <a:rPr lang="en-US" sz="1600" dirty="0">
                <a:latin typeface="Calibri"/>
                <a:cs typeface="Calibri"/>
              </a:rPr>
              <a:t> preservation and advanced lattice design</a:t>
            </a:r>
          </a:p>
          <a:p>
            <a:r>
              <a:rPr lang="en-US" sz="1600" dirty="0">
                <a:latin typeface="Calibri"/>
                <a:cs typeface="Calibri"/>
              </a:rPr>
              <a:t>Applies to MAP scheme</a:t>
            </a:r>
          </a:p>
        </p:txBody>
      </p:sp>
      <p:sp>
        <p:nvSpPr>
          <p:cNvPr id="40" name="TextBox 39"/>
          <p:cNvSpPr txBox="1"/>
          <p:nvPr/>
        </p:nvSpPr>
        <p:spPr>
          <a:xfrm>
            <a:off x="4860032" y="3694662"/>
            <a:ext cx="4028770" cy="1313511"/>
          </a:xfrm>
          <a:prstGeom prst="rect">
            <a:avLst/>
          </a:prstGeom>
          <a:solidFill>
            <a:schemeClr val="accent6">
              <a:lumMod val="20000"/>
              <a:lumOff val="80000"/>
            </a:schemeClr>
          </a:solidFill>
        </p:spPr>
        <p:txBody>
          <a:bodyPr wrap="square" lIns="81608" tIns="40804" rIns="81608" bIns="40804" rtlCol="0">
            <a:spAutoFit/>
          </a:bodyPr>
          <a:lstStyle/>
          <a:p>
            <a:r>
              <a:rPr lang="en-US" sz="1600" dirty="0">
                <a:latin typeface="Calibri"/>
                <a:cs typeface="Calibri"/>
              </a:rPr>
              <a:t>Luminosity per power increases with energy</a:t>
            </a:r>
          </a:p>
          <a:p>
            <a:r>
              <a:rPr lang="en-US" sz="1600" dirty="0">
                <a:latin typeface="Calibri"/>
                <a:cs typeface="Calibri"/>
              </a:rPr>
              <a:t>Provided technologies can be made available</a:t>
            </a:r>
          </a:p>
          <a:p>
            <a:endParaRPr lang="en-US" sz="1600" dirty="0">
              <a:latin typeface="Calibri"/>
              <a:cs typeface="Calibri"/>
            </a:endParaRPr>
          </a:p>
          <a:p>
            <a:r>
              <a:rPr lang="en-US" sz="1600" dirty="0">
                <a:solidFill>
                  <a:srgbClr val="0000FF"/>
                </a:solidFill>
                <a:latin typeface="Calibri"/>
                <a:cs typeface="Calibri"/>
              </a:rPr>
              <a:t>Constant current</a:t>
            </a:r>
            <a:r>
              <a:rPr lang="en-US" sz="1600" dirty="0">
                <a:latin typeface="Calibri"/>
                <a:cs typeface="Calibri"/>
              </a:rPr>
              <a:t> for required luminosity scaling</a:t>
            </a:r>
          </a:p>
        </p:txBody>
      </p:sp>
      <p:pic>
        <p:nvPicPr>
          <p:cNvPr id="19" name="Picture 18" descr="p1.tiff"/>
          <p:cNvPicPr>
            <a:picLocks noChangeAspect="1"/>
          </p:cNvPicPr>
          <p:nvPr/>
        </p:nvPicPr>
        <p:blipFill>
          <a:blip r:embed="rId3"/>
          <a:stretch>
            <a:fillRect/>
          </a:stretch>
        </p:blipFill>
        <p:spPr>
          <a:xfrm>
            <a:off x="1117776" y="1432012"/>
            <a:ext cx="5921436" cy="1073800"/>
          </a:xfrm>
          <a:prstGeom prst="rect">
            <a:avLst/>
          </a:prstGeom>
        </p:spPr>
      </p:pic>
      <p:sp>
        <p:nvSpPr>
          <p:cNvPr id="21" name="TextBox 20"/>
          <p:cNvSpPr txBox="1"/>
          <p:nvPr/>
        </p:nvSpPr>
        <p:spPr>
          <a:xfrm>
            <a:off x="1615726" y="2714763"/>
            <a:ext cx="1653224" cy="636403"/>
          </a:xfrm>
          <a:prstGeom prst="rect">
            <a:avLst/>
          </a:prstGeom>
          <a:noFill/>
          <a:ln>
            <a:noFill/>
          </a:ln>
        </p:spPr>
        <p:txBody>
          <a:bodyPr wrap="square" lIns="81608" tIns="40804" rIns="81608" bIns="40804" rtlCol="0">
            <a:spAutoFit/>
          </a:bodyPr>
          <a:lstStyle/>
          <a:p>
            <a:r>
              <a:rPr lang="en-US" dirty="0">
                <a:solidFill>
                  <a:srgbClr val="E278FF"/>
                </a:solidFill>
              </a:rPr>
              <a:t>High field in collider ring</a:t>
            </a:r>
          </a:p>
        </p:txBody>
      </p:sp>
      <p:sp>
        <p:nvSpPr>
          <p:cNvPr id="22" name="TextBox 21"/>
          <p:cNvSpPr txBox="1"/>
          <p:nvPr/>
        </p:nvSpPr>
        <p:spPr>
          <a:xfrm>
            <a:off x="4471397" y="2885732"/>
            <a:ext cx="1473612" cy="359404"/>
          </a:xfrm>
          <a:prstGeom prst="rect">
            <a:avLst/>
          </a:prstGeom>
          <a:noFill/>
          <a:ln>
            <a:noFill/>
          </a:ln>
        </p:spPr>
        <p:txBody>
          <a:bodyPr wrap="none" lIns="81608" tIns="40804" rIns="81608" bIns="40804" rtlCol="0">
            <a:spAutoFit/>
          </a:bodyPr>
          <a:lstStyle/>
          <a:p>
            <a:r>
              <a:rPr lang="en-US" dirty="0">
                <a:solidFill>
                  <a:srgbClr val="FF0000"/>
                </a:solidFill>
              </a:rPr>
              <a:t>Dense beam</a:t>
            </a:r>
          </a:p>
        </p:txBody>
      </p:sp>
      <p:cxnSp>
        <p:nvCxnSpPr>
          <p:cNvPr id="25" name="Straight Arrow Connector 24"/>
          <p:cNvCxnSpPr>
            <a:cxnSpLocks/>
          </p:cNvCxnSpPr>
          <p:nvPr/>
        </p:nvCxnSpPr>
        <p:spPr>
          <a:xfrm flipV="1">
            <a:off x="2680926" y="2238954"/>
            <a:ext cx="443274" cy="415782"/>
          </a:xfrm>
          <a:prstGeom prst="straightConnector1">
            <a:avLst/>
          </a:prstGeom>
          <a:ln>
            <a:solidFill>
              <a:srgbClr val="E278FF"/>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22" idx="0"/>
          </p:cNvCxnSpPr>
          <p:nvPr/>
        </p:nvCxnSpPr>
        <p:spPr>
          <a:xfrm flipH="1" flipV="1">
            <a:off x="4918533" y="2505812"/>
            <a:ext cx="289670" cy="37992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41772" y="2837255"/>
            <a:ext cx="1409479" cy="359404"/>
          </a:xfrm>
          <a:prstGeom prst="rect">
            <a:avLst/>
          </a:prstGeom>
          <a:noFill/>
        </p:spPr>
        <p:txBody>
          <a:bodyPr wrap="none" lIns="81608" tIns="40804" rIns="81608" bIns="40804" rtlCol="0">
            <a:spAutoFit/>
          </a:bodyPr>
          <a:lstStyle/>
          <a:p>
            <a:r>
              <a:rPr lang="en-US" dirty="0"/>
              <a:t>High energy</a:t>
            </a:r>
          </a:p>
        </p:txBody>
      </p:sp>
      <p:cxnSp>
        <p:nvCxnSpPr>
          <p:cNvPr id="30" name="Straight Arrow Connector 29"/>
          <p:cNvCxnSpPr/>
          <p:nvPr/>
        </p:nvCxnSpPr>
        <p:spPr>
          <a:xfrm flipV="1">
            <a:off x="1117776" y="2238957"/>
            <a:ext cx="1332548" cy="59494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947265" y="2614045"/>
            <a:ext cx="1973936" cy="359404"/>
          </a:xfrm>
          <a:prstGeom prst="rect">
            <a:avLst/>
          </a:prstGeom>
          <a:noFill/>
        </p:spPr>
        <p:txBody>
          <a:bodyPr wrap="none" lIns="81608" tIns="40804" rIns="81608" bIns="40804" rtlCol="0">
            <a:spAutoFit/>
          </a:bodyPr>
          <a:lstStyle/>
          <a:p>
            <a:r>
              <a:rPr lang="en-US" dirty="0">
                <a:solidFill>
                  <a:srgbClr val="0000FF"/>
                </a:solidFill>
              </a:rPr>
              <a:t>High beam power</a:t>
            </a:r>
          </a:p>
        </p:txBody>
      </p:sp>
      <p:cxnSp>
        <p:nvCxnSpPr>
          <p:cNvPr id="36" name="Straight Arrow Connector 35"/>
          <p:cNvCxnSpPr>
            <a:stCxn id="33" idx="1"/>
          </p:cNvCxnSpPr>
          <p:nvPr/>
        </p:nvCxnSpPr>
        <p:spPr>
          <a:xfrm flipH="1" flipV="1">
            <a:off x="6144387" y="2350336"/>
            <a:ext cx="802878" cy="443411"/>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2976142" y="2714763"/>
            <a:ext cx="1699597" cy="636403"/>
          </a:xfrm>
          <a:prstGeom prst="rect">
            <a:avLst/>
          </a:prstGeom>
          <a:noFill/>
          <a:ln>
            <a:noFill/>
          </a:ln>
        </p:spPr>
        <p:txBody>
          <a:bodyPr wrap="square" lIns="81608" tIns="40804" rIns="81608" bIns="40804" rtlCol="0">
            <a:spAutoFit/>
          </a:bodyPr>
          <a:lstStyle/>
          <a:p>
            <a:r>
              <a:rPr lang="en-US" dirty="0">
                <a:solidFill>
                  <a:srgbClr val="69131B"/>
                </a:solidFill>
              </a:rPr>
              <a:t>Large energy acceptance</a:t>
            </a:r>
          </a:p>
        </p:txBody>
      </p:sp>
      <p:cxnSp>
        <p:nvCxnSpPr>
          <p:cNvPr id="38" name="Straight Arrow Connector 37"/>
          <p:cNvCxnSpPr>
            <a:stCxn id="37" idx="0"/>
          </p:cNvCxnSpPr>
          <p:nvPr/>
        </p:nvCxnSpPr>
        <p:spPr>
          <a:xfrm flipV="1">
            <a:off x="3825941" y="2193648"/>
            <a:ext cx="201726" cy="521115"/>
          </a:xfrm>
          <a:prstGeom prst="straightConnector1">
            <a:avLst/>
          </a:prstGeom>
          <a:ln>
            <a:solidFill>
              <a:srgbClr val="69131B"/>
            </a:solidFill>
            <a:tailEnd type="arrow"/>
          </a:ln>
        </p:spPr>
        <p:style>
          <a:lnRef idx="2">
            <a:schemeClr val="accent1"/>
          </a:lnRef>
          <a:fillRef idx="0">
            <a:schemeClr val="accent1"/>
          </a:fillRef>
          <a:effectRef idx="1">
            <a:schemeClr val="accent1"/>
          </a:effectRef>
          <a:fontRef idx="minor">
            <a:schemeClr val="tx1"/>
          </a:fontRef>
        </p:style>
      </p:cxnSp>
      <p:sp>
        <p:nvSpPr>
          <p:cNvPr id="4" name="Slide Number Placeholder 3">
            <a:extLst>
              <a:ext uri="{FF2B5EF4-FFF2-40B4-BE49-F238E27FC236}">
                <a16:creationId xmlns:a16="http://schemas.microsoft.com/office/drawing/2014/main" id="{3626441B-7F3F-21A5-7D9F-0A7B920BE298}"/>
              </a:ext>
            </a:extLst>
          </p:cNvPr>
          <p:cNvSpPr>
            <a:spLocks noGrp="1"/>
          </p:cNvSpPr>
          <p:nvPr>
            <p:ph type="sldNum" sz="quarter" idx="12"/>
          </p:nvPr>
        </p:nvSpPr>
        <p:spPr/>
        <p:txBody>
          <a:bodyPr/>
          <a:lstStyle/>
          <a:p>
            <a:fld id="{3478A56A-6164-B14D-A8F7-980D09C4DD92}" type="slidenum">
              <a:rPr lang="en-US" smtClean="0"/>
              <a:pPr/>
              <a:t>9</a:t>
            </a:fld>
            <a:endParaRPr lang="en-US"/>
          </a:p>
        </p:txBody>
      </p:sp>
      <p:pic>
        <p:nvPicPr>
          <p:cNvPr id="3" name="Picture 2">
            <a:extLst>
              <a:ext uri="{FF2B5EF4-FFF2-40B4-BE49-F238E27FC236}">
                <a16:creationId xmlns:a16="http://schemas.microsoft.com/office/drawing/2014/main" id="{AA207EE0-4B11-BCA7-0BE8-AFBF092EE4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008" y="3313320"/>
            <a:ext cx="3094083" cy="15842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59831655"/>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Col_2025_tmp" id="{68FF565F-D937-5849-B2A1-8CA63796CEAB}" vid="{AEDF293A-7B41-0C45-940C-1CE6D474460B}"/>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545316</TotalTime>
  <Words>3792</Words>
  <Application>Microsoft Macintosh PowerPoint</Application>
  <PresentationFormat>On-screen Show (16:9)</PresentationFormat>
  <Paragraphs>745</Paragraphs>
  <Slides>36</Slides>
  <Notes>26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Arial</vt:lpstr>
      <vt:lpstr>Arial Narrow</vt:lpstr>
      <vt:lpstr>Calibri</vt:lpstr>
      <vt:lpstr>Montserrat</vt:lpstr>
      <vt:lpstr>Optima Bold</vt:lpstr>
      <vt:lpstr>Symbol</vt:lpstr>
      <vt:lpstr>Times New Roman</vt:lpstr>
      <vt:lpstr>Wingdings</vt:lpstr>
      <vt:lpstr>IMCC - 1</vt:lpstr>
      <vt:lpstr>PowerPoint Presentation</vt:lpstr>
      <vt:lpstr>Muon Collider Concept</vt:lpstr>
      <vt:lpstr>IMCC International Muon Collider Collaboration</vt:lpstr>
      <vt:lpstr>IMCC Partners</vt:lpstr>
      <vt:lpstr>IMCC International Muon Collider Collaboration</vt:lpstr>
      <vt:lpstr>ESPPU Submission Content</vt:lpstr>
      <vt:lpstr>Physics Case for 10 TeV</vt:lpstr>
      <vt:lpstr>Muon Collider Promises</vt:lpstr>
      <vt:lpstr>Muon Collider Luminosity Scaling</vt:lpstr>
      <vt:lpstr>Key Parameters</vt:lpstr>
      <vt:lpstr>Luminosity Drivers</vt:lpstr>
      <vt:lpstr>Muon Beam Production and Transmission</vt:lpstr>
      <vt:lpstr>Key Challenges</vt:lpstr>
      <vt:lpstr>Physics and Detector Concepts</vt:lpstr>
      <vt:lpstr>Proton Complex</vt:lpstr>
      <vt:lpstr>Target</vt:lpstr>
      <vt:lpstr>Note: High-field Magnet Technology</vt:lpstr>
      <vt:lpstr>Muon Cooling Concept</vt:lpstr>
      <vt:lpstr>Layout</vt:lpstr>
      <vt:lpstr>Muon Cooling Lattice Design</vt:lpstr>
      <vt:lpstr>Muon Cooling Technology</vt:lpstr>
      <vt:lpstr>RCS Designs</vt:lpstr>
      <vt:lpstr>Collider Ring</vt:lpstr>
      <vt:lpstr>Placement</vt:lpstr>
      <vt:lpstr>Site Specific Designs</vt:lpstr>
      <vt:lpstr>Summary of cost </vt:lpstr>
      <vt:lpstr>Cost Drivers </vt:lpstr>
      <vt:lpstr>Power Drivers</vt:lpstr>
      <vt:lpstr>R&amp;D Programme</vt:lpstr>
      <vt:lpstr>R&amp;D Plan Deliverables and Resources</vt:lpstr>
      <vt:lpstr>Muon Cooling Demonstrator</vt:lpstr>
      <vt:lpstr>Way Forward</vt:lpstr>
      <vt:lpstr>Global Engagement</vt:lpstr>
      <vt:lpstr>Conclusion</vt:lpstr>
      <vt:lpstr>Reserve</vt:lpstr>
      <vt:lpstr>Timeline and R&amp;D Programme Proposal</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Daniel Schulte</cp:lastModifiedBy>
  <cp:revision>735</cp:revision>
  <cp:lastPrinted>2025-11-24T13:10:06Z</cp:lastPrinted>
  <dcterms:created xsi:type="dcterms:W3CDTF">2021-05-17T12:13:58Z</dcterms:created>
  <dcterms:modified xsi:type="dcterms:W3CDTF">2026-01-14T02:52:37Z</dcterms:modified>
</cp:coreProperties>
</file>