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handoutMasterIdLst>
    <p:handoutMasterId r:id="rId48"/>
  </p:handoutMasterIdLst>
  <p:sldIdLst>
    <p:sldId id="953" r:id="rId2"/>
    <p:sldId id="907" r:id="rId3"/>
    <p:sldId id="1620" r:id="rId4"/>
    <p:sldId id="1002" r:id="rId5"/>
    <p:sldId id="1613" r:id="rId6"/>
    <p:sldId id="1615" r:id="rId7"/>
    <p:sldId id="1585" r:id="rId8"/>
    <p:sldId id="1630" r:id="rId9"/>
    <p:sldId id="1717" r:id="rId10"/>
    <p:sldId id="1192" r:id="rId11"/>
    <p:sldId id="1586" r:id="rId12"/>
    <p:sldId id="1594" r:id="rId13"/>
    <p:sldId id="947" r:id="rId14"/>
    <p:sldId id="948" r:id="rId15"/>
    <p:sldId id="1622" r:id="rId16"/>
    <p:sldId id="1001" r:id="rId17"/>
    <p:sldId id="1005" r:id="rId18"/>
    <p:sldId id="995" r:id="rId19"/>
    <p:sldId id="1634" r:id="rId20"/>
    <p:sldId id="1006" r:id="rId21"/>
    <p:sldId id="1007" r:id="rId22"/>
    <p:sldId id="1578" r:id="rId23"/>
    <p:sldId id="290" r:id="rId24"/>
    <p:sldId id="292" r:id="rId25"/>
    <p:sldId id="300" r:id="rId26"/>
    <p:sldId id="1110" r:id="rId27"/>
    <p:sldId id="1580" r:id="rId28"/>
    <p:sldId id="258" r:id="rId29"/>
    <p:sldId id="261" r:id="rId30"/>
    <p:sldId id="262" r:id="rId31"/>
    <p:sldId id="1386" r:id="rId32"/>
    <p:sldId id="1389" r:id="rId33"/>
    <p:sldId id="1111" r:id="rId34"/>
    <p:sldId id="958" r:id="rId35"/>
    <p:sldId id="1623" r:id="rId36"/>
    <p:sldId id="973" r:id="rId37"/>
    <p:sldId id="974" r:id="rId38"/>
    <p:sldId id="284" r:id="rId39"/>
    <p:sldId id="256" r:id="rId40"/>
    <p:sldId id="987" r:id="rId41"/>
    <p:sldId id="946" r:id="rId42"/>
    <p:sldId id="1712" r:id="rId43"/>
    <p:sldId id="1716" r:id="rId44"/>
    <p:sldId id="1689" r:id="rId45"/>
    <p:sldId id="1621" r:id="rId4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 id="2" name="Dou" initials="Dou" lastIdx="1" clrIdx="1">
    <p:extLst>
      <p:ext uri="{19B8F6BF-5375-455C-9EA6-DF929625EA0E}">
        <p15:presenceInfo xmlns:p15="http://schemas.microsoft.com/office/powerpoint/2012/main" userId="Do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00FF"/>
    <a:srgbClr val="003399"/>
    <a:srgbClr val="E6E6E6"/>
    <a:srgbClr val="0070C0"/>
    <a:srgbClr val="4D8357"/>
    <a:srgbClr val="005800"/>
    <a:srgbClr val="008400"/>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3" autoAdjust="0"/>
    <p:restoredTop sz="92808" autoAdjust="0"/>
  </p:normalViewPr>
  <p:slideViewPr>
    <p:cSldViewPr>
      <p:cViewPr varScale="1">
        <p:scale>
          <a:sx n="115" d="100"/>
          <a:sy n="115" d="100"/>
        </p:scale>
        <p:origin x="84" y="144"/>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2026/1/12</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2026/1/12</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DFE8C6B7-0A4B-4574-9561-F3A4CA7F7FB4}" type="slidenum">
              <a:rPr lang="zh-CN" altLang="en-US" smtClean="0"/>
              <a:t>10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22</a:t>
            </a:fld>
            <a:endParaRPr lang="zh-CN" altLang="en-US"/>
          </a:p>
        </p:txBody>
      </p:sp>
    </p:spTree>
    <p:extLst>
      <p:ext uri="{BB962C8B-B14F-4D97-AF65-F5344CB8AC3E}">
        <p14:creationId xmlns:p14="http://schemas.microsoft.com/office/powerpoint/2010/main" val="1279952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22F55-7818-4FC6-828E-E0722D150C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257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27</a:t>
            </a:fld>
            <a:endParaRPr lang="zh-CN" altLang="en-US"/>
          </a:p>
        </p:txBody>
      </p:sp>
    </p:spTree>
    <p:extLst>
      <p:ext uri="{BB962C8B-B14F-4D97-AF65-F5344CB8AC3E}">
        <p14:creationId xmlns:p14="http://schemas.microsoft.com/office/powerpoint/2010/main" val="1241062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A1DF17-A28C-4D46-829F-D8D110C09314}" type="slidenum">
              <a:rPr kumimoji="0" lang="zh-CN" altLang="en-US" sz="13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3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062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31710-AB62-57BB-E3DD-1E7E197CC22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45E630E-A8EC-BF11-BF97-610D1769BB9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DAE1226-2462-7F5F-323D-0189A7AF5247}"/>
              </a:ext>
            </a:extLst>
          </p:cNvPr>
          <p:cNvSpPr>
            <a:spLocks noGrp="1"/>
          </p:cNvSpPr>
          <p:nvPr>
            <p:ph type="body" idx="1"/>
          </p:nvPr>
        </p:nvSpPr>
        <p:spPr/>
        <p:txBody>
          <a:bodyPr/>
          <a:lstStyle/>
          <a:p>
            <a:endParaRPr lang="en-US" altLang="zh-CN" dirty="0"/>
          </a:p>
        </p:txBody>
      </p:sp>
      <p:sp>
        <p:nvSpPr>
          <p:cNvPr id="4" name="灯片编号占位符 3">
            <a:extLst>
              <a:ext uri="{FF2B5EF4-FFF2-40B4-BE49-F238E27FC236}">
                <a16:creationId xmlns:a16="http://schemas.microsoft.com/office/drawing/2014/main" id="{5B280F67-DDCE-E812-889A-D03AE17384EC}"/>
              </a:ext>
            </a:extLst>
          </p:cNvPr>
          <p:cNvSpPr>
            <a:spLocks noGrp="1"/>
          </p:cNvSpPr>
          <p:nvPr>
            <p:ph type="sldNum" sz="quarter" idx="5"/>
          </p:nvPr>
        </p:nvSpPr>
        <p:spPr/>
        <p:txBody>
          <a:bodyPr/>
          <a:lstStyle/>
          <a:p>
            <a:fld id="{03A1DF17-A28C-4D46-829F-D8D110C09314}" type="slidenum">
              <a:rPr lang="zh-CN" altLang="en-US" smtClean="0"/>
              <a:pPr/>
              <a:t>42</a:t>
            </a:fld>
            <a:endParaRPr lang="zh-CN" altLang="en-US"/>
          </a:p>
        </p:txBody>
      </p:sp>
    </p:spTree>
    <p:extLst>
      <p:ext uri="{BB962C8B-B14F-4D97-AF65-F5344CB8AC3E}">
        <p14:creationId xmlns:p14="http://schemas.microsoft.com/office/powerpoint/2010/main" val="4257117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766BC-4A48-73E2-6891-02201DE7A45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9DB34F3-105B-0AE2-096A-AD284DB2CCD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5D2D916-0712-A172-845C-124C44DBA031}"/>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5D07714E-72FB-6801-5985-CA7E49F62D75}"/>
              </a:ext>
            </a:extLst>
          </p:cNvPr>
          <p:cNvSpPr>
            <a:spLocks noGrp="1"/>
          </p:cNvSpPr>
          <p:nvPr>
            <p:ph type="sldNum" sz="quarter" idx="5"/>
          </p:nvPr>
        </p:nvSpPr>
        <p:spPr/>
        <p:txBody>
          <a:bodyPr/>
          <a:lstStyle/>
          <a:p>
            <a:fld id="{03A1DF17-A28C-4D46-829F-D8D110C09314}" type="slidenum">
              <a:rPr lang="zh-CN" altLang="en-US" smtClean="0"/>
              <a:pPr/>
              <a:t>43</a:t>
            </a:fld>
            <a:endParaRPr lang="zh-CN" altLang="en-US"/>
          </a:p>
        </p:txBody>
      </p:sp>
    </p:spTree>
    <p:extLst>
      <p:ext uri="{BB962C8B-B14F-4D97-AF65-F5344CB8AC3E}">
        <p14:creationId xmlns:p14="http://schemas.microsoft.com/office/powerpoint/2010/main" val="1610189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2A482-2B83-91F1-CF89-4F5AF8A29CF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EC81923-E478-2013-1315-0BBBD99322A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5BC38F9-09C5-37D2-2FED-B8342404D61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F03B1A5E-A203-D7A0-9C07-C411C4BE7D70}"/>
              </a:ext>
            </a:extLst>
          </p:cNvPr>
          <p:cNvSpPr>
            <a:spLocks noGrp="1"/>
          </p:cNvSpPr>
          <p:nvPr>
            <p:ph type="sldNum" sz="quarter" idx="5"/>
          </p:nvPr>
        </p:nvSpPr>
        <p:spPr/>
        <p:txBody>
          <a:bodyPr/>
          <a:lstStyle/>
          <a:p>
            <a:fld id="{03A1DF17-A28C-4D46-829F-D8D110C09314}" type="slidenum">
              <a:rPr lang="zh-CN" altLang="en-US" smtClean="0"/>
              <a:pPr/>
              <a:t>44</a:t>
            </a:fld>
            <a:endParaRPr lang="zh-CN" altLang="en-US"/>
          </a:p>
        </p:txBody>
      </p:sp>
    </p:spTree>
    <p:extLst>
      <p:ext uri="{BB962C8B-B14F-4D97-AF65-F5344CB8AC3E}">
        <p14:creationId xmlns:p14="http://schemas.microsoft.com/office/powerpoint/2010/main" val="192988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endParaRPr lang="zh-CN" altLang="en-US" dirty="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2"/>
          <p:cNvSpPr>
            <a:spLocks noGrp="1"/>
          </p:cNvSpPr>
          <p:nvPr>
            <p:ph type="dt" sz="half" idx="10"/>
          </p:nvPr>
        </p:nvSpPr>
        <p:spPr/>
        <p:txBody>
          <a:bodyPr/>
          <a:lstStyle/>
          <a:p>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3E80639A-74FB-4196-9892-1DEBA969028F}" type="slidenum">
              <a:rPr lang="en-US" smtClean="0"/>
              <a:t>‹#›</a:t>
            </a:fld>
            <a:endParaRPr lang="en-US"/>
          </a:p>
        </p:txBody>
      </p:sp>
    </p:spTree>
    <p:extLst>
      <p:ext uri="{BB962C8B-B14F-4D97-AF65-F5344CB8AC3E}">
        <p14:creationId xmlns:p14="http://schemas.microsoft.com/office/powerpoint/2010/main" val="3354031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8B830D51-A9A1-21F1-45D1-AB8B649F07E0}"/>
              </a:ext>
            </a:extLst>
          </p:cNvPr>
          <p:cNvGrpSpPr/>
          <p:nvPr userDrawn="1"/>
        </p:nvGrpSpPr>
        <p:grpSpPr>
          <a:xfrm>
            <a:off x="1" y="821645"/>
            <a:ext cx="12192000" cy="87076"/>
            <a:chOff x="0" y="821645"/>
            <a:chExt cx="9191194" cy="135018"/>
          </a:xfrm>
        </p:grpSpPr>
        <p:grpSp>
          <p:nvGrpSpPr>
            <p:cNvPr id="8" name="组合 7">
              <a:extLst>
                <a:ext uri="{FF2B5EF4-FFF2-40B4-BE49-F238E27FC236}">
                  <a16:creationId xmlns:a16="http://schemas.microsoft.com/office/drawing/2014/main" id="{AAC34C54-6718-3337-23D0-C62BD2E9B7BC}"/>
                </a:ext>
              </a:extLst>
            </p:cNvPr>
            <p:cNvGrpSpPr/>
            <p:nvPr/>
          </p:nvGrpSpPr>
          <p:grpSpPr>
            <a:xfrm>
              <a:off x="0" y="836712"/>
              <a:ext cx="9191194" cy="110437"/>
              <a:chOff x="0" y="836712"/>
              <a:chExt cx="9191194" cy="110437"/>
            </a:xfrm>
          </p:grpSpPr>
          <p:sp>
            <p:nvSpPr>
              <p:cNvPr id="10" name="矩形 9">
                <a:extLst>
                  <a:ext uri="{FF2B5EF4-FFF2-40B4-BE49-F238E27FC236}">
                    <a16:creationId xmlns:a16="http://schemas.microsoft.com/office/drawing/2014/main" id="{6145E61B-2066-E8DA-48CC-F13A67F634FE}"/>
                  </a:ext>
                </a:extLst>
              </p:cNvPr>
              <p:cNvSpPr/>
              <p:nvPr/>
            </p:nvSpPr>
            <p:spPr>
              <a:xfrm>
                <a:off x="922847" y="836712"/>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a:extLst>
                  <a:ext uri="{FF2B5EF4-FFF2-40B4-BE49-F238E27FC236}">
                    <a16:creationId xmlns:a16="http://schemas.microsoft.com/office/drawing/2014/main" id="{FB677B1D-03DD-C1E6-153D-2D8404E75656}"/>
                  </a:ext>
                </a:extLst>
              </p:cNvPr>
              <p:cNvSpPr/>
              <p:nvPr/>
            </p:nvSpPr>
            <p:spPr>
              <a:xfrm>
                <a:off x="0" y="836713"/>
                <a:ext cx="975360"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9" name="直接连接符 8">
              <a:extLst>
                <a:ext uri="{FF2B5EF4-FFF2-40B4-BE49-F238E27FC236}">
                  <a16:creationId xmlns:a16="http://schemas.microsoft.com/office/drawing/2014/main" id="{62975B18-33D9-E959-30EA-7028B0ECC3F5}"/>
                </a:ext>
              </a:extLst>
            </p:cNvPr>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a:extLst>
              <a:ext uri="{FF2B5EF4-FFF2-40B4-BE49-F238E27FC236}">
                <a16:creationId xmlns:a16="http://schemas.microsoft.com/office/drawing/2014/main" id="{85DB59F8-AFA3-1F9E-7C5C-D06E5BC898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108726"/>
            <a:ext cx="1272156" cy="633385"/>
          </a:xfrm>
          <a:prstGeom prst="rect">
            <a:avLst/>
          </a:prstGeom>
        </p:spPr>
      </p:pic>
      <p:sp>
        <p:nvSpPr>
          <p:cNvPr id="13" name="标题 4">
            <a:extLst>
              <a:ext uri="{FF2B5EF4-FFF2-40B4-BE49-F238E27FC236}">
                <a16:creationId xmlns:a16="http://schemas.microsoft.com/office/drawing/2014/main" id="{6A8D24F0-16DE-9C3A-70E9-82447151F90E}"/>
              </a:ext>
            </a:extLst>
          </p:cNvPr>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6" name="灯片编号占位符 5">
            <a:extLst>
              <a:ext uri="{FF2B5EF4-FFF2-40B4-BE49-F238E27FC236}">
                <a16:creationId xmlns:a16="http://schemas.microsoft.com/office/drawing/2014/main" id="{A123AAE5-DAA1-2824-CF51-C4F40646D56B}"/>
              </a:ext>
            </a:extLst>
          </p:cNvPr>
          <p:cNvSpPr>
            <a:spLocks noGrp="1"/>
          </p:cNvSpPr>
          <p:nvPr>
            <p:ph type="sldNum" sz="quarter" idx="12"/>
          </p:nvPr>
        </p:nvSpPr>
        <p:spPr>
          <a:xfrm>
            <a:off x="11556104" y="6538063"/>
            <a:ext cx="620656" cy="319937"/>
          </a:xfrm>
          <a:prstGeom prst="rect">
            <a:avLst/>
          </a:prstGeom>
        </p:spPr>
        <p:txBody>
          <a:bodyPr/>
          <a:lstStyle>
            <a:lvl1pPr algn="r">
              <a:defRPr b="1"/>
            </a:lvl1pPr>
          </a:lstStyle>
          <a:p>
            <a:fld id="{DFE9EC04-9C3E-4276-9F57-4769235FE48B}" type="slidenum">
              <a:rPr lang="zh-CN" altLang="en-US" smtClean="0"/>
              <a:pPr/>
              <a:t>‹#›</a:t>
            </a:fld>
            <a:endParaRPr lang="zh-CN" altLang="en-US" dirty="0"/>
          </a:p>
        </p:txBody>
      </p:sp>
    </p:spTree>
    <p:extLst>
      <p:ext uri="{BB962C8B-B14F-4D97-AF65-F5344CB8AC3E}">
        <p14:creationId xmlns:p14="http://schemas.microsoft.com/office/powerpoint/2010/main" val="210060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0"/>
            <a:ext cx="10543032" cy="548640"/>
          </a:xfrm>
          <a:prstGeom prst="rect">
            <a:avLst/>
          </a:prstGeom>
          <a:solidFill>
            <a:srgbClr val="B3C9F5"/>
          </a:solidFill>
        </p:spPr>
        <p:txBody>
          <a:bodyPr anchor="ctr" anchorCtr="1">
            <a:noAutofit/>
          </a:bodyPr>
          <a:lstStyle>
            <a:lvl1pPr>
              <a:defRPr sz="3600"/>
            </a:lvl1pPr>
          </a:lstStyle>
          <a:p>
            <a:r>
              <a:rPr lang="en-US" dirty="0"/>
              <a:t>Click to edit Master title style</a:t>
            </a:r>
          </a:p>
        </p:txBody>
      </p:sp>
      <p:sp>
        <p:nvSpPr>
          <p:cNvPr id="4" name="Rectangle 4"/>
          <p:cNvSpPr>
            <a:spLocks noGrp="1" noChangeArrowheads="1"/>
          </p:cNvSpPr>
          <p:nvPr>
            <p:ph type="dt" sz="half" idx="10"/>
          </p:nvPr>
        </p:nvSpPr>
        <p:spPr>
          <a:xfrm>
            <a:off x="609600" y="6400800"/>
            <a:ext cx="1463040" cy="365760"/>
          </a:xfrm>
        </p:spPr>
        <p:txBody>
          <a:bodyPr/>
          <a:lstStyle>
            <a:lvl1pPr>
              <a:defRPr>
                <a:latin typeface="Times New Roman" panose="02020603050405020304" pitchFamily="18" charset="0"/>
                <a:cs typeface="Times New Roman" panose="02020603050405020304" pitchFamily="18" charset="0"/>
              </a:defRPr>
            </a:lvl1pPr>
          </a:lstStyle>
          <a:p>
            <a:pPr>
              <a:defRPr/>
            </a:pPr>
            <a:fld id="{F1CE2C6D-802B-4ED1-822C-5DC8E0D712EA}" type="datetime1">
              <a:rPr lang="zh-SG" altLang="en-US" smtClean="0">
                <a:solidFill>
                  <a:srgbClr val="000000"/>
                </a:solidFill>
              </a:rPr>
              <a:t>12/1/2026</a:t>
            </a:fld>
            <a:endParaRPr lang="en-US">
              <a:solidFill>
                <a:srgbClr val="000000"/>
              </a:solidFill>
            </a:endParaRPr>
          </a:p>
        </p:txBody>
      </p:sp>
      <p:sp>
        <p:nvSpPr>
          <p:cNvPr id="6" name="Rectangle 6"/>
          <p:cNvSpPr>
            <a:spLocks noGrp="1" noChangeArrowheads="1"/>
          </p:cNvSpPr>
          <p:nvPr>
            <p:ph type="sldNum" sz="quarter" idx="12"/>
          </p:nvPr>
        </p:nvSpPr>
        <p:spPr>
          <a:xfrm>
            <a:off x="10607040" y="6400800"/>
            <a:ext cx="975360" cy="365760"/>
          </a:xfrm>
        </p:spPr>
        <p:txBody>
          <a:bodyPr/>
          <a:lstStyle>
            <a:lvl1pPr>
              <a:defRPr>
                <a:latin typeface="Times New Roman" panose="02020603050405020304" pitchFamily="18" charset="0"/>
                <a:cs typeface="Times New Roman" panose="02020603050405020304" pitchFamily="18" charset="0"/>
              </a:defRPr>
            </a:lvl1pPr>
          </a:lstStyle>
          <a:p>
            <a:pPr>
              <a:defRPr/>
            </a:pPr>
            <a:fld id="{09EFEB5A-342B-4E09-AFBA-47D825DD63E7}" type="slidenum">
              <a:rPr lang="en-US" smtClean="0">
                <a:solidFill>
                  <a:srgbClr val="000000"/>
                </a:solidFill>
              </a:rPr>
              <a:pPr>
                <a:defRPr/>
              </a:pPr>
              <a:t>‹#›</a:t>
            </a:fld>
            <a:endParaRPr lang="en-US">
              <a:solidFill>
                <a:srgbClr val="000000"/>
              </a:solidFill>
            </a:endParaRPr>
          </a:p>
        </p:txBody>
      </p:sp>
      <p:sp>
        <p:nvSpPr>
          <p:cNvPr id="9" name="Rectangle 3"/>
          <p:cNvSpPr>
            <a:spLocks noGrp="1" noChangeArrowheads="1"/>
          </p:cNvSpPr>
          <p:nvPr>
            <p:ph type="body" idx="1"/>
          </p:nvPr>
        </p:nvSpPr>
        <p:spPr bwMode="auto">
          <a:xfrm>
            <a:off x="609600" y="731520"/>
            <a:ext cx="109728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3" name="Picture 2"/>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0" y="0"/>
            <a:ext cx="819192" cy="546128"/>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68905" y="0"/>
            <a:ext cx="823095" cy="548729"/>
          </a:xfrm>
          <a:prstGeom prst="rect">
            <a:avLst/>
          </a:prstGeom>
        </p:spPr>
      </p:pic>
    </p:spTree>
    <p:extLst>
      <p:ext uri="{BB962C8B-B14F-4D97-AF65-F5344CB8AC3E}">
        <p14:creationId xmlns:p14="http://schemas.microsoft.com/office/powerpoint/2010/main" val="330488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 id="2147483674" r:id="rId4"/>
    <p:sldLayoutId id="2147483675" r:id="rId5"/>
    <p:sldLayoutId id="2147483677" r:id="rId6"/>
    <p:sldLayoutId id="2147483678" r:id="rId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4.emf"/><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emf"/></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2.emf"/></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6.jpeg"/></Relationships>
</file>

<file path=ppt/slides/_rels/slide42.xml.rels><?xml version="1.0" encoding="UTF-8" standalone="yes"?>
<Relationships xmlns="http://schemas.openxmlformats.org/package/2006/relationships"><Relationship Id="rId3" Type="http://schemas.openxmlformats.org/officeDocument/2006/relationships/image" Target="../media/image500.png"/><Relationship Id="rId7" Type="http://schemas.openxmlformats.org/officeDocument/2006/relationships/image" Target="../media/image7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30.png"/><Relationship Id="rId5" Type="http://schemas.openxmlformats.org/officeDocument/2006/relationships/image" Target="../media/image78.png"/><Relationship Id="rId4" Type="http://schemas.openxmlformats.org/officeDocument/2006/relationships/image" Target="../media/image77.png"/></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2"/>
          <a:srcRect t="28679" b="6192"/>
          <a:stretch/>
        </p:blipFill>
        <p:spPr>
          <a:xfrm>
            <a:off x="635" y="0"/>
            <a:ext cx="12191365" cy="2118283"/>
          </a:xfrm>
          <a:prstGeom prst="rect">
            <a:avLst/>
          </a:prstGeom>
        </p:spPr>
      </p:pic>
      <p:sp>
        <p:nvSpPr>
          <p:cNvPr id="6" name="标题 3"/>
          <p:cNvSpPr txBox="1">
            <a:spLocks/>
          </p:cNvSpPr>
          <p:nvPr/>
        </p:nvSpPr>
        <p:spPr>
          <a:xfrm>
            <a:off x="1692720" y="2480570"/>
            <a:ext cx="8627534"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800" dirty="0">
                <a:solidFill>
                  <a:srgbClr val="C00000"/>
                </a:solidFill>
                <a:effectLst>
                  <a:outerShdw blurRad="38100" dist="38100" dir="2700000" algn="tl">
                    <a:srgbClr val="000000">
                      <a:alpha val="43137"/>
                    </a:srgbClr>
                  </a:outerShdw>
                </a:effectLst>
              </a:rPr>
              <a:t>CEPC Booster, Damping Ring and Timing</a:t>
            </a:r>
            <a:endParaRPr lang="zh-CN" altLang="en-US" sz="4800" dirty="0">
              <a:solidFill>
                <a:srgbClr val="C00000"/>
              </a:solidFill>
              <a:effectLst>
                <a:outerShdw blurRad="38100" dist="38100" dir="2700000" algn="tl">
                  <a:srgbClr val="000000">
                    <a:alpha val="43137"/>
                  </a:srgbClr>
                </a:outerShdw>
              </a:effectLst>
            </a:endParaRPr>
          </a:p>
        </p:txBody>
      </p:sp>
      <p:sp>
        <p:nvSpPr>
          <p:cNvPr id="7" name="文本框 7">
            <a:extLst>
              <a:ext uri="{FF2B5EF4-FFF2-40B4-BE49-F238E27FC236}">
                <a16:creationId xmlns:a16="http://schemas.microsoft.com/office/drawing/2014/main" id="{785816F2-AEF2-4FFE-A0DA-84B4490709A4}"/>
              </a:ext>
            </a:extLst>
          </p:cNvPr>
          <p:cNvSpPr txBox="1"/>
          <p:nvPr/>
        </p:nvSpPr>
        <p:spPr>
          <a:xfrm>
            <a:off x="2621737" y="4242209"/>
            <a:ext cx="6769500" cy="1446550"/>
          </a:xfrm>
          <a:prstGeom prst="rect">
            <a:avLst/>
          </a:prstGeom>
          <a:noFill/>
        </p:spPr>
        <p:txBody>
          <a:bodyPr wrap="square" rtlCol="0">
            <a:spAutoFit/>
          </a:bodyPr>
          <a:lstStyle/>
          <a:p>
            <a:pPr algn="ctr"/>
            <a:r>
              <a:rPr lang="en-US" altLang="zh-CN" sz="2800" dirty="0">
                <a:latin typeface="Times New Roman" panose="02020603050405020304" pitchFamily="18" charset="0"/>
                <a:ea typeface="微软雅黑" panose="020B0503020204020204" pitchFamily="34" charset="-122"/>
              </a:rPr>
              <a:t>Dou Wang (IHEP)</a:t>
            </a:r>
          </a:p>
          <a:p>
            <a:pPr algn="ctr"/>
            <a:endParaRPr lang="en-US" altLang="zh-CN" sz="1200" dirty="0">
              <a:latin typeface="Times New Roman" panose="02020603050405020304" pitchFamily="18" charset="0"/>
              <a:ea typeface="微软雅黑" panose="020B0503020204020204" pitchFamily="34" charset="-122"/>
            </a:endParaRPr>
          </a:p>
          <a:p>
            <a:pPr algn="ctr"/>
            <a:r>
              <a:rPr lang="en-US" altLang="zh-CN" sz="2000" dirty="0">
                <a:latin typeface="Times New Roman" panose="02020603050405020304" pitchFamily="18" charset="0"/>
                <a:ea typeface="微软雅黑" panose="020B0503020204020204" pitchFamily="34" charset="-122"/>
              </a:rPr>
              <a:t>on behalf of CEPC AP group</a:t>
            </a:r>
          </a:p>
          <a:p>
            <a:pPr algn="ctr"/>
            <a:endParaRPr lang="en-US" altLang="zh-CN" sz="2800" dirty="0">
              <a:latin typeface="Times New Roman" panose="02020603050405020304" pitchFamily="18" charset="0"/>
              <a:ea typeface="微软雅黑" panose="020B0503020204020204" pitchFamily="34" charset="-122"/>
            </a:endParaRPr>
          </a:p>
        </p:txBody>
      </p:sp>
      <p:sp>
        <p:nvSpPr>
          <p:cNvPr id="9" name="TextBox 8"/>
          <p:cNvSpPr txBox="1"/>
          <p:nvPr/>
        </p:nvSpPr>
        <p:spPr>
          <a:xfrm>
            <a:off x="635" y="6457890"/>
            <a:ext cx="12191365" cy="369332"/>
          </a:xfrm>
          <a:prstGeom prst="rect">
            <a:avLst/>
          </a:prstGeom>
          <a:solidFill>
            <a:schemeClr val="accent1"/>
          </a:solidFill>
        </p:spPr>
        <p:txBody>
          <a:bodyPr wrap="square" rtlCol="0">
            <a:spAutoFit/>
          </a:bodyPr>
          <a:lstStyle/>
          <a:p>
            <a:pPr algn="ctr"/>
            <a:r>
              <a:rPr lang="en-US" altLang="zh-CN" dirty="0">
                <a:solidFill>
                  <a:schemeClr val="bg1"/>
                </a:solidFill>
              </a:rPr>
              <a:t>HONG KONG, Jan 12-16, IAS Program on Fundamental Physics HKUST (FP 2026)</a:t>
            </a:r>
          </a:p>
        </p:txBody>
      </p:sp>
      <p:pic>
        <p:nvPicPr>
          <p:cNvPr id="10"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5760" y="5589240"/>
            <a:ext cx="3552825" cy="672912"/>
          </a:xfrm>
          <a:prstGeom prst="rect">
            <a:avLst/>
          </a:prstGeom>
        </p:spPr>
      </p:pic>
      <p:pic>
        <p:nvPicPr>
          <p:cNvPr id="3" name="图片 2">
            <a:extLst>
              <a:ext uri="{FF2B5EF4-FFF2-40B4-BE49-F238E27FC236}">
                <a16:creationId xmlns:a16="http://schemas.microsoft.com/office/drawing/2014/main" id="{79F1FAE3-0DA4-4F3D-88B1-BD9DFE2B487E}"/>
              </a:ext>
            </a:extLst>
          </p:cNvPr>
          <p:cNvPicPr>
            <a:picLocks noChangeAspect="1"/>
          </p:cNvPicPr>
          <p:nvPr/>
        </p:nvPicPr>
        <p:blipFill>
          <a:blip r:embed="rId5"/>
          <a:stretch>
            <a:fillRect/>
          </a:stretch>
        </p:blipFill>
        <p:spPr>
          <a:xfrm>
            <a:off x="10323834" y="65262"/>
            <a:ext cx="1795604" cy="576064"/>
          </a:xfrm>
          <a:prstGeom prst="rect">
            <a:avLst/>
          </a:prstGeom>
        </p:spPr>
      </p:pic>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0"/>
          <p:cNvSpPr>
            <a:spLocks noGrp="1"/>
          </p:cNvSpPr>
          <p:nvPr>
            <p:ph type="title"/>
          </p:nvPr>
        </p:nvSpPr>
        <p:spPr>
          <a:xfrm>
            <a:off x="479376" y="142852"/>
            <a:ext cx="11233248" cy="629319"/>
          </a:xfrm>
          <a:solidFill>
            <a:schemeClr val="bg1"/>
          </a:solidFill>
          <a:ln w="9525">
            <a:noFill/>
            <a:miter lim="800000"/>
          </a:ln>
        </p:spPr>
        <p:txBody>
          <a:bodyPr vert="horz" wrap="square" lIns="91440" tIns="45720" rIns="91440" bIns="45720" numCol="1" rtlCol="0" anchor="ctr" anchorCtr="0" compatLnSpc="1">
            <a:noAutofit/>
          </a:bodyPr>
          <a:lstStyle/>
          <a:p>
            <a:pPr algn="ctr" fontAlgn="base">
              <a:lnSpc>
                <a:spcPct val="120000"/>
              </a:lnSpc>
              <a:spcBef>
                <a:spcPts val="1000"/>
              </a:spcBef>
              <a:spcAft>
                <a:spcPct val="0"/>
              </a:spcAft>
              <a:buClr>
                <a:srgbClr val="C00000"/>
              </a:buClr>
            </a:pPr>
            <a:r>
              <a:rPr lang="en-US" sz="4000" dirty="0">
                <a:solidFill>
                  <a:srgbClr val="C00000"/>
                </a:solidFill>
                <a:latin typeface="Arial" panose="020B0604020202020204" pitchFamily="34" charset="0"/>
                <a:cs typeface="Arial" panose="020B0604020202020204" pitchFamily="34" charset="0"/>
              </a:rPr>
              <a:t>Summary </a:t>
            </a:r>
            <a:r>
              <a:rPr lang="en-US" altLang="zh-CN" sz="4000" dirty="0">
                <a:solidFill>
                  <a:srgbClr val="C00000"/>
                </a:solidFill>
                <a:latin typeface="Arial" panose="020B0604020202020204" pitchFamily="34" charset="0"/>
                <a:cs typeface="Arial" panose="020B0604020202020204" pitchFamily="34" charset="0"/>
              </a:rPr>
              <a:t>from magnet system</a:t>
            </a:r>
            <a:endParaRPr lang="en-US" sz="4000" dirty="0">
              <a:solidFill>
                <a:srgbClr val="C00000"/>
              </a:solidFill>
              <a:latin typeface="Arial" panose="020B0604020202020204" pitchFamily="34" charset="0"/>
              <a:cs typeface="Arial" panose="020B0604020202020204" pitchFamily="34" charset="0"/>
            </a:endParaRPr>
          </a:p>
        </p:txBody>
      </p:sp>
      <p:sp>
        <p:nvSpPr>
          <p:cNvPr id="15" name="TextBox 1"/>
          <p:cNvSpPr txBox="1"/>
          <p:nvPr/>
        </p:nvSpPr>
        <p:spPr>
          <a:xfrm>
            <a:off x="1127448" y="4994784"/>
            <a:ext cx="4743643" cy="338554"/>
          </a:xfrm>
          <a:prstGeom prst="rect">
            <a:avLst/>
          </a:prstGeom>
          <a:noFill/>
        </p:spPr>
        <p:txBody>
          <a:bodyPr wrap="square" rtlCol="0">
            <a:spAutoFit/>
          </a:bodyPr>
          <a:lstStyle/>
          <a:p>
            <a:endParaRPr lang="zh-CN" altLang="en-US" sz="1600" b="1" dirty="0">
              <a:solidFill>
                <a:srgbClr val="002060"/>
              </a:solidFill>
              <a:latin typeface="微软雅黑" panose="020B0503020204020204" pitchFamily="34" charset="-122"/>
              <a:ea typeface="微软雅黑" panose="020B0503020204020204" pitchFamily="34" charset="-122"/>
            </a:endParaRPr>
          </a:p>
        </p:txBody>
      </p:sp>
      <p:sp>
        <p:nvSpPr>
          <p:cNvPr id="20" name="TextBox 1"/>
          <p:cNvSpPr txBox="1"/>
          <p:nvPr/>
        </p:nvSpPr>
        <p:spPr>
          <a:xfrm>
            <a:off x="9768408" y="5000830"/>
            <a:ext cx="4743643" cy="338554"/>
          </a:xfrm>
          <a:prstGeom prst="rect">
            <a:avLst/>
          </a:prstGeom>
          <a:noFill/>
        </p:spPr>
        <p:txBody>
          <a:bodyPr wrap="square" rtlCol="0">
            <a:spAutoFit/>
          </a:bodyPr>
          <a:lstStyle/>
          <a:p>
            <a:endParaRPr lang="zh-CN" altLang="en-US" sz="1600" b="1" dirty="0">
              <a:solidFill>
                <a:srgbClr val="002060"/>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0C913308-F349-4B6D-A68A-DD1791B4A57B}" type="slidenum">
              <a:rPr lang="zh-CN" altLang="en-US" smtClean="0"/>
              <a:t>10</a:t>
            </a:fld>
            <a:endParaRPr lang="zh-CN" altLang="en-US"/>
          </a:p>
        </p:txBody>
      </p:sp>
      <p:sp>
        <p:nvSpPr>
          <p:cNvPr id="12" name="文本框 11"/>
          <p:cNvSpPr txBox="1"/>
          <p:nvPr/>
        </p:nvSpPr>
        <p:spPr>
          <a:xfrm>
            <a:off x="600566" y="1327838"/>
            <a:ext cx="10633490" cy="4661276"/>
          </a:xfrm>
          <a:prstGeom prst="rect">
            <a:avLst/>
          </a:prstGeom>
          <a:noFill/>
        </p:spPr>
        <p:txBody>
          <a:bodyPr wrap="square">
            <a:spAutoFit/>
          </a:bodyPr>
          <a:lstStyle/>
          <a:p>
            <a:pPr marL="342900" indent="-342900" algn="just">
              <a:lnSpc>
                <a:spcPct val="150000"/>
              </a:lnSpc>
              <a:spcBef>
                <a:spcPts val="1200"/>
              </a:spcBef>
              <a:buFont typeface="+mj-lt"/>
              <a:buAutoNum type="arabicPeriod"/>
            </a:pPr>
            <a:r>
              <a:rPr lang="en-US" altLang="zh-CN" sz="2000" b="1" dirty="0">
                <a:solidFill>
                  <a:srgbClr val="002060"/>
                </a:solidFill>
                <a:ea typeface="微软雅黑" panose="020B0503020204020204" pitchFamily="34" charset="-122"/>
              </a:rPr>
              <a:t>Based on the magnetic design and mechanical design as well as material selection, a preliminary analysis of the production tolerance for the CEPC Booster dipole-sextuple combined magnet is presented.</a:t>
            </a:r>
          </a:p>
          <a:p>
            <a:pPr marL="342900" indent="-342900" algn="just">
              <a:lnSpc>
                <a:spcPct val="150000"/>
              </a:lnSpc>
              <a:spcBef>
                <a:spcPts val="1200"/>
              </a:spcBef>
              <a:buFont typeface="+mj-lt"/>
              <a:buAutoNum type="arabicPeriod"/>
            </a:pPr>
            <a:r>
              <a:rPr lang="en-US" altLang="zh-CN" sz="2000" b="1" dirty="0">
                <a:solidFill>
                  <a:srgbClr val="002060"/>
                </a:solidFill>
                <a:ea typeface="微软雅黑" panose="020B0503020204020204" pitchFamily="34" charset="-122"/>
              </a:rPr>
              <a:t>The 4.7-meter-long dipole-sextuple combined magnets had never been fabricated before and its manufacture is extremely difficult.</a:t>
            </a:r>
          </a:p>
          <a:p>
            <a:pPr marL="342900" indent="-342900" algn="just">
              <a:lnSpc>
                <a:spcPct val="150000"/>
              </a:lnSpc>
              <a:spcBef>
                <a:spcPts val="1200"/>
              </a:spcBef>
              <a:buFont typeface="+mj-lt"/>
              <a:buAutoNum type="arabicPeriod"/>
            </a:pPr>
            <a:r>
              <a:rPr lang="en-US" altLang="zh-CN" sz="2000" b="1" dirty="0">
                <a:solidFill>
                  <a:srgbClr val="002060"/>
                </a:solidFill>
                <a:ea typeface="微软雅黑" panose="020B0503020204020204" pitchFamily="34" charset="-122"/>
              </a:rPr>
              <a:t>We are actively working on the prototype of the dipole-sextuple combined magnet to verify the final machining accuracy.</a:t>
            </a:r>
          </a:p>
          <a:p>
            <a:pPr marL="342900" indent="-342900" algn="just">
              <a:lnSpc>
                <a:spcPct val="150000"/>
              </a:lnSpc>
              <a:spcBef>
                <a:spcPts val="1200"/>
              </a:spcBef>
              <a:buFont typeface="+mj-lt"/>
              <a:buAutoNum type="arabicPeriod"/>
            </a:pPr>
            <a:r>
              <a:rPr lang="en-US" altLang="zh-CN" sz="2000" b="1" dirty="0">
                <a:solidFill>
                  <a:srgbClr val="002060"/>
                </a:solidFill>
                <a:ea typeface="微软雅黑" panose="020B0503020204020204" pitchFamily="34" charset="-122"/>
              </a:rPr>
              <a:t>The overall production tolerances evaluation will serve as the performance target for the automatic production line.</a:t>
            </a:r>
          </a:p>
        </p:txBody>
      </p:sp>
      <p:sp>
        <p:nvSpPr>
          <p:cNvPr id="8" name="文本框 7">
            <a:extLst>
              <a:ext uri="{FF2B5EF4-FFF2-40B4-BE49-F238E27FC236}">
                <a16:creationId xmlns:a16="http://schemas.microsoft.com/office/drawing/2014/main" id="{C823E40D-6A66-489D-9B26-8702D42578F8}"/>
              </a:ext>
            </a:extLst>
          </p:cNvPr>
          <p:cNvSpPr txBox="1"/>
          <p:nvPr/>
        </p:nvSpPr>
        <p:spPr>
          <a:xfrm>
            <a:off x="10424514" y="1055493"/>
            <a:ext cx="1837999" cy="307777"/>
          </a:xfrm>
          <a:prstGeom prst="rect">
            <a:avLst/>
          </a:prstGeom>
          <a:noFill/>
        </p:spPr>
        <p:txBody>
          <a:bodyPr wrap="square" rtlCol="0">
            <a:spAutoFit/>
          </a:bodyPr>
          <a:lstStyle/>
          <a:p>
            <a:r>
              <a:rPr lang="en-US" altLang="zh-SG" sz="1400" dirty="0"/>
              <a:t>Wen Kang, </a:t>
            </a:r>
            <a:r>
              <a:rPr lang="en-US" altLang="zh-SG" sz="1400" dirty="0" err="1"/>
              <a:t>Zhihui</a:t>
            </a:r>
            <a:r>
              <a:rPr lang="en-US" altLang="zh-SG" sz="1400" dirty="0"/>
              <a:t> Mu</a:t>
            </a:r>
            <a:endParaRPr lang="zh-SG" alt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4">
            <a:extLst>
              <a:ext uri="{FF2B5EF4-FFF2-40B4-BE49-F238E27FC236}">
                <a16:creationId xmlns:a16="http://schemas.microsoft.com/office/drawing/2014/main" id="{C28DE6BF-08FE-4712-B2AD-186860CD552D}"/>
              </a:ext>
            </a:extLst>
          </p:cNvPr>
          <p:cNvSpPr txBox="1"/>
          <p:nvPr/>
        </p:nvSpPr>
        <p:spPr>
          <a:xfrm>
            <a:off x="7032104" y="1603032"/>
            <a:ext cx="4680520" cy="2160240"/>
          </a:xfrm>
          <a:prstGeom prst="rect">
            <a:avLst/>
          </a:prstGeo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wrap="square" rtlCol="0">
            <a:spAutoFit/>
          </a:bodyPr>
          <a:lstStyle/>
          <a:p>
            <a:endParaRPr lang="zh-SG" altLang="en-US" dirty="0"/>
          </a:p>
        </p:txBody>
      </p:sp>
      <p:sp>
        <p:nvSpPr>
          <p:cNvPr id="7" name="内容占位符 6">
            <a:extLst>
              <a:ext uri="{FF2B5EF4-FFF2-40B4-BE49-F238E27FC236}">
                <a16:creationId xmlns:a16="http://schemas.microsoft.com/office/drawing/2014/main" id="{FAFC8402-EC73-4BA9-932B-429BE886BE2C}"/>
              </a:ext>
            </a:extLst>
          </p:cNvPr>
          <p:cNvSpPr>
            <a:spLocks noGrp="1"/>
          </p:cNvSpPr>
          <p:nvPr>
            <p:ph idx="1"/>
          </p:nvPr>
        </p:nvSpPr>
        <p:spPr>
          <a:xfrm>
            <a:off x="523102" y="1136784"/>
            <a:ext cx="6364985" cy="5244543"/>
          </a:xfrm>
        </p:spPr>
        <p:txBody>
          <a:bodyPr>
            <a:noAutofit/>
          </a:bodyPr>
          <a:lstStyle/>
          <a:p>
            <a:r>
              <a:rPr lang="en-US" altLang="zh-CN" sz="2000" dirty="0">
                <a:solidFill>
                  <a:prstClr val="black"/>
                </a:solidFill>
                <a:latin typeface="Times New Roman" pitchFamily="18" charset="0"/>
                <a:cs typeface="Times New Roman" pitchFamily="18" charset="0"/>
              </a:rPr>
              <a:t>The booster dipole-sextuple combined magnet alignment will be based on its integrated </a:t>
            </a:r>
            <a:r>
              <a:rPr lang="en-US" altLang="zh-CN" sz="2000" dirty="0" err="1">
                <a:solidFill>
                  <a:prstClr val="black"/>
                </a:solidFill>
                <a:latin typeface="Times New Roman" pitchFamily="18" charset="0"/>
                <a:cs typeface="Times New Roman" pitchFamily="18" charset="0"/>
              </a:rPr>
              <a:t>sextupole</a:t>
            </a:r>
            <a:r>
              <a:rPr lang="en-US" altLang="zh-CN" sz="2000" dirty="0">
                <a:solidFill>
                  <a:prstClr val="black"/>
                </a:solidFill>
                <a:latin typeface="Times New Roman" pitchFamily="18" charset="0"/>
                <a:cs typeface="Times New Roman" pitchFamily="18" charset="0"/>
              </a:rPr>
              <a:t> center.</a:t>
            </a:r>
            <a:endParaRPr lang="en-US" altLang="zh-CN" sz="2000" dirty="0">
              <a:latin typeface="Times New Roman" pitchFamily="18" charset="0"/>
              <a:cs typeface="Times New Roman" pitchFamily="18" charset="0"/>
            </a:endParaRPr>
          </a:p>
          <a:p>
            <a:r>
              <a:rPr lang="en-US" altLang="zh-CN" sz="2000" dirty="0">
                <a:latin typeface="Times New Roman" pitchFamily="18" charset="0"/>
                <a:cs typeface="Times New Roman" pitchFamily="18" charset="0"/>
              </a:rPr>
              <a:t>Align the combined magnet to the position where the integral of the </a:t>
            </a:r>
            <a:r>
              <a:rPr lang="en-US" altLang="zh-CN" sz="2000" dirty="0" err="1">
                <a:latin typeface="Times New Roman" pitchFamily="18" charset="0"/>
                <a:cs typeface="Times New Roman" pitchFamily="18" charset="0"/>
              </a:rPr>
              <a:t>quatrupole</a:t>
            </a:r>
            <a:r>
              <a:rPr lang="en-US" altLang="zh-CN" sz="2000" dirty="0">
                <a:latin typeface="Times New Roman" pitchFamily="18" charset="0"/>
                <a:cs typeface="Times New Roman" pitchFamily="18" charset="0"/>
              </a:rPr>
              <a:t> magnetic field along the particle’s trajectory is zero. </a:t>
            </a:r>
          </a:p>
          <a:p>
            <a:r>
              <a:rPr lang="en-US" altLang="zh-CN" sz="2000" dirty="0">
                <a:solidFill>
                  <a:prstClr val="black"/>
                </a:solidFill>
                <a:latin typeface="Times New Roman" pitchFamily="18" charset="0"/>
                <a:cs typeface="Times New Roman" pitchFamily="18" charset="0"/>
              </a:rPr>
              <a:t>The combined magnet final alignment error includes magnet </a:t>
            </a:r>
            <a:r>
              <a:rPr lang="en-US" altLang="zh-CN" sz="2000" dirty="0" err="1">
                <a:solidFill>
                  <a:prstClr val="black"/>
                </a:solidFill>
                <a:latin typeface="Times New Roman" pitchFamily="18" charset="0"/>
                <a:cs typeface="Times New Roman" pitchFamily="18" charset="0"/>
              </a:rPr>
              <a:t>fiducialisation</a:t>
            </a:r>
            <a:r>
              <a:rPr lang="en-US" altLang="zh-CN" sz="2000" dirty="0">
                <a:solidFill>
                  <a:prstClr val="black"/>
                </a:solidFill>
                <a:latin typeface="Times New Roman" pitchFamily="18" charset="0"/>
                <a:cs typeface="Times New Roman" pitchFamily="18" charset="0"/>
              </a:rPr>
              <a:t> error and magnet installation alignment error.</a:t>
            </a:r>
            <a:endParaRPr lang="en-US" altLang="zh-SG" sz="2000" dirty="0"/>
          </a:p>
          <a:p>
            <a:pPr>
              <a:spcAft>
                <a:spcPts val="0"/>
              </a:spcAft>
            </a:pPr>
            <a:r>
              <a:rPr lang="en-US" altLang="zh-CN" sz="2000" b="1" dirty="0">
                <a:solidFill>
                  <a:schemeClr val="accent2"/>
                </a:solidFill>
                <a:latin typeface="Times New Roman" pitchFamily="18" charset="0"/>
                <a:cs typeface="Times New Roman" pitchFamily="18" charset="0"/>
              </a:rPr>
              <a:t>The alignment scheme based on mechanical center will be adopted</a:t>
            </a:r>
            <a:r>
              <a:rPr lang="en-US" altLang="zh-CN" sz="2000" dirty="0">
                <a:solidFill>
                  <a:prstClr val="black"/>
                </a:solidFill>
                <a:latin typeface="Times New Roman" pitchFamily="18" charset="0"/>
                <a:cs typeface="Times New Roman" pitchFamily="18" charset="0"/>
              </a:rPr>
              <a:t>. </a:t>
            </a:r>
          </a:p>
          <a:p>
            <a:pPr marL="0" indent="0">
              <a:lnSpc>
                <a:spcPct val="100000"/>
              </a:lnSpc>
              <a:spcAft>
                <a:spcPts val="0"/>
              </a:spcAft>
              <a:buNone/>
            </a:pPr>
            <a:r>
              <a:rPr lang="en-US" altLang="zh-CN" sz="1600" dirty="0">
                <a:solidFill>
                  <a:srgbClr val="002060"/>
                </a:solidFill>
                <a:latin typeface="Times New Roman" pitchFamily="18" charset="0"/>
                <a:cs typeface="Times New Roman" pitchFamily="18" charset="0"/>
              </a:rPr>
              <a:t>           --  Rotating coil magnetic center measurement error is </a:t>
            </a:r>
          </a:p>
          <a:p>
            <a:pPr marL="0" indent="0">
              <a:lnSpc>
                <a:spcPct val="100000"/>
              </a:lnSpc>
              <a:spcAft>
                <a:spcPts val="0"/>
              </a:spcAft>
              <a:buNone/>
            </a:pPr>
            <a:r>
              <a:rPr lang="en-US" altLang="zh-CN" sz="1600" dirty="0">
                <a:solidFill>
                  <a:srgbClr val="002060"/>
                </a:solidFill>
                <a:latin typeface="Times New Roman" pitchFamily="18" charset="0"/>
                <a:cs typeface="Times New Roman" pitchFamily="18" charset="0"/>
              </a:rPr>
              <a:t>               estimated to be 0.4mm</a:t>
            </a:r>
          </a:p>
          <a:p>
            <a:pPr marL="0" indent="0">
              <a:lnSpc>
                <a:spcPct val="100000"/>
              </a:lnSpc>
              <a:spcAft>
                <a:spcPts val="0"/>
              </a:spcAft>
              <a:buNone/>
            </a:pPr>
            <a:r>
              <a:rPr lang="en-US" altLang="zh-CN" sz="2000" dirty="0">
                <a:solidFill>
                  <a:srgbClr val="002060"/>
                </a:solidFill>
                <a:latin typeface="Times New Roman" pitchFamily="18" charset="0"/>
                <a:cs typeface="Times New Roman" pitchFamily="18" charset="0"/>
              </a:rPr>
              <a:t>         -- </a:t>
            </a:r>
            <a:r>
              <a:rPr lang="en-US" altLang="zh-CN" sz="1600" dirty="0">
                <a:solidFill>
                  <a:srgbClr val="002060"/>
                </a:solidFill>
                <a:latin typeface="Times New Roman" pitchFamily="18" charset="0"/>
                <a:cs typeface="Times New Roman" pitchFamily="18" charset="0"/>
              </a:rPr>
              <a:t>The mechanical structure of a magnet is highly correlated with </a:t>
            </a:r>
          </a:p>
          <a:p>
            <a:pPr marL="0" indent="0">
              <a:lnSpc>
                <a:spcPct val="100000"/>
              </a:lnSpc>
              <a:spcAft>
                <a:spcPts val="0"/>
              </a:spcAft>
              <a:buNone/>
            </a:pPr>
            <a:r>
              <a:rPr lang="en-US" altLang="zh-CN" sz="1600" dirty="0">
                <a:solidFill>
                  <a:srgbClr val="002060"/>
                </a:solidFill>
                <a:latin typeface="Times New Roman" pitchFamily="18" charset="0"/>
                <a:cs typeface="Times New Roman" pitchFamily="18" charset="0"/>
              </a:rPr>
              <a:t>              the distribution of its magnetic field</a:t>
            </a:r>
          </a:p>
        </p:txBody>
      </p:sp>
      <p:sp>
        <p:nvSpPr>
          <p:cNvPr id="2" name="标题 1">
            <a:extLst>
              <a:ext uri="{FF2B5EF4-FFF2-40B4-BE49-F238E27FC236}">
                <a16:creationId xmlns:a16="http://schemas.microsoft.com/office/drawing/2014/main" id="{40ECC8ED-4D2A-4F8D-8599-6A8845532D6D}"/>
              </a:ext>
            </a:extLst>
          </p:cNvPr>
          <p:cNvSpPr>
            <a:spLocks noGrp="1"/>
          </p:cNvSpPr>
          <p:nvPr>
            <p:ph type="title"/>
          </p:nvPr>
        </p:nvSpPr>
        <p:spPr/>
        <p:txBody>
          <a:bodyPr>
            <a:normAutofit fontScale="90000"/>
          </a:bodyPr>
          <a:lstStyle/>
          <a:p>
            <a:pPr algn="ctr"/>
            <a:r>
              <a:rPr lang="en-US" altLang="zh-SG" sz="4000" b="1" dirty="0">
                <a:solidFill>
                  <a:srgbClr val="C00000"/>
                </a:solidFill>
                <a:latin typeface="Times New Roman" panose="02020603050405020304" pitchFamily="18" charset="0"/>
                <a:cs typeface="Times New Roman" panose="02020603050405020304" pitchFamily="18" charset="0"/>
              </a:rPr>
              <a:t>Alignment scheme for the combined dipole </a:t>
            </a:r>
            <a:r>
              <a:rPr lang="en-US" altLang="zh-SG" sz="4000" dirty="0">
                <a:solidFill>
                  <a:srgbClr val="C00000"/>
                </a:solidFill>
                <a:latin typeface="Times New Roman" panose="02020603050405020304" pitchFamily="18" charset="0"/>
                <a:cs typeface="Times New Roman" panose="02020603050405020304" pitchFamily="18" charset="0"/>
              </a:rPr>
              <a:t>in EDR</a:t>
            </a:r>
            <a:endParaRPr lang="zh-SG" altLang="en-US" sz="4000" b="1" dirty="0">
              <a:solidFill>
                <a:srgbClr val="C00000"/>
              </a:solidFill>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52484A1A-BE43-423B-B97C-A84B71524582}"/>
              </a:ext>
            </a:extLst>
          </p:cNvPr>
          <p:cNvSpPr>
            <a:spLocks noGrp="1"/>
          </p:cNvSpPr>
          <p:nvPr>
            <p:ph type="sldNum" sz="quarter" idx="12"/>
          </p:nvPr>
        </p:nvSpPr>
        <p:spPr/>
        <p:txBody>
          <a:bodyPr/>
          <a:lstStyle/>
          <a:p>
            <a:fld id="{16CB0E38-18A6-4DF6-93D8-8059CE11E2E9}" type="slidenum">
              <a:rPr lang="zh-SG" altLang="en-US" smtClean="0"/>
              <a:t>11</a:t>
            </a:fld>
            <a:endParaRPr lang="zh-SG" altLang="en-US" dirty="0"/>
          </a:p>
        </p:txBody>
      </p:sp>
      <p:pic>
        <p:nvPicPr>
          <p:cNvPr id="8" name="图片 7">
            <a:extLst>
              <a:ext uri="{FF2B5EF4-FFF2-40B4-BE49-F238E27FC236}">
                <a16:creationId xmlns:a16="http://schemas.microsoft.com/office/drawing/2014/main" id="{5ACC27F8-681F-42B2-9A61-4811BDBBD925}"/>
              </a:ext>
            </a:extLst>
          </p:cNvPr>
          <p:cNvPicPr>
            <a:picLocks noChangeAspect="1"/>
          </p:cNvPicPr>
          <p:nvPr/>
        </p:nvPicPr>
        <p:blipFill>
          <a:blip r:embed="rId2"/>
          <a:stretch>
            <a:fillRect/>
          </a:stretch>
        </p:blipFill>
        <p:spPr>
          <a:xfrm>
            <a:off x="7032104" y="2179096"/>
            <a:ext cx="4303227" cy="1548583"/>
          </a:xfrm>
          <a:prstGeom prst="rect">
            <a:avLst/>
          </a:prstGeom>
        </p:spPr>
      </p:pic>
      <p:sp>
        <p:nvSpPr>
          <p:cNvPr id="22" name="文本框 21">
            <a:extLst>
              <a:ext uri="{FF2B5EF4-FFF2-40B4-BE49-F238E27FC236}">
                <a16:creationId xmlns:a16="http://schemas.microsoft.com/office/drawing/2014/main" id="{E3227131-BB8C-4911-BA3F-7372BFB90595}"/>
              </a:ext>
            </a:extLst>
          </p:cNvPr>
          <p:cNvSpPr txBox="1"/>
          <p:nvPr/>
        </p:nvSpPr>
        <p:spPr>
          <a:xfrm>
            <a:off x="7032104" y="3917880"/>
            <a:ext cx="4680520" cy="584775"/>
          </a:xfrm>
          <a:prstGeom prst="rect">
            <a:avLst/>
          </a:prstGeom>
          <a:noFill/>
        </p:spPr>
        <p:txBody>
          <a:bodyPr wrap="square" rtlCol="0">
            <a:spAutoFit/>
          </a:bodyPr>
          <a:lstStyle/>
          <a:p>
            <a:pPr marL="285750" indent="-285750">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The integrated </a:t>
            </a:r>
            <a:r>
              <a:rPr lang="en-US" altLang="zh-CN" sz="1600" dirty="0" err="1">
                <a:latin typeface="Times New Roman" panose="02020603050405020304" pitchFamily="18" charset="0"/>
                <a:cs typeface="Times New Roman" panose="02020603050405020304" pitchFamily="18" charset="0"/>
              </a:rPr>
              <a:t>sextupole</a:t>
            </a:r>
            <a:r>
              <a:rPr lang="en-US" altLang="zh-CN" sz="1600" dirty="0">
                <a:latin typeface="Times New Roman" panose="02020603050405020304" pitchFamily="18" charset="0"/>
                <a:cs typeface="Times New Roman" panose="02020603050405020304" pitchFamily="18" charset="0"/>
              </a:rPr>
              <a:t> center is moved to outside of the beam inlet/outlet points (offset: ~180 um).</a:t>
            </a:r>
            <a:endParaRPr lang="zh-SG" altLang="en-US" sz="1600" dirty="0">
              <a:latin typeface="Times New Roman" panose="02020603050405020304" pitchFamily="18" charset="0"/>
              <a:cs typeface="Times New Roman" panose="02020603050405020304" pitchFamily="18" charset="0"/>
            </a:endParaRPr>
          </a:p>
        </p:txBody>
      </p:sp>
      <p:sp>
        <p:nvSpPr>
          <p:cNvPr id="24" name="文本框 23">
            <a:extLst>
              <a:ext uri="{FF2B5EF4-FFF2-40B4-BE49-F238E27FC236}">
                <a16:creationId xmlns:a16="http://schemas.microsoft.com/office/drawing/2014/main" id="{8FDC1331-3309-4C38-A759-352FAABA786C}"/>
              </a:ext>
            </a:extLst>
          </p:cNvPr>
          <p:cNvSpPr txBox="1"/>
          <p:nvPr/>
        </p:nvSpPr>
        <p:spPr>
          <a:xfrm>
            <a:off x="8832304" y="1675040"/>
            <a:ext cx="1535263"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SG" dirty="0"/>
              <a:t>Arc deviation</a:t>
            </a:r>
            <a:endParaRPr lang="zh-SG" altLang="en-US" dirty="0"/>
          </a:p>
        </p:txBody>
      </p:sp>
      <p:sp>
        <p:nvSpPr>
          <p:cNvPr id="9" name="文本框 8">
            <a:extLst>
              <a:ext uri="{FF2B5EF4-FFF2-40B4-BE49-F238E27FC236}">
                <a16:creationId xmlns:a16="http://schemas.microsoft.com/office/drawing/2014/main" id="{C5EF4A6F-FA7C-4CCE-9B07-8AEF271E9395}"/>
              </a:ext>
            </a:extLst>
          </p:cNvPr>
          <p:cNvSpPr txBox="1"/>
          <p:nvPr/>
        </p:nvSpPr>
        <p:spPr>
          <a:xfrm>
            <a:off x="10219764" y="1048870"/>
            <a:ext cx="1633818" cy="307777"/>
          </a:xfrm>
          <a:prstGeom prst="rect">
            <a:avLst/>
          </a:prstGeom>
          <a:noFill/>
        </p:spPr>
        <p:txBody>
          <a:bodyPr wrap="square" rtlCol="0">
            <a:spAutoFit/>
          </a:bodyPr>
          <a:lstStyle/>
          <a:p>
            <a:r>
              <a:rPr lang="en-US" altLang="zh-SG" sz="1400" dirty="0" err="1"/>
              <a:t>Xiaolong</a:t>
            </a:r>
            <a:r>
              <a:rPr lang="en-US" altLang="zh-SG" sz="1400" dirty="0"/>
              <a:t> Wang</a:t>
            </a:r>
            <a:endParaRPr lang="zh-SG" altLang="en-US" sz="1400" dirty="0"/>
          </a:p>
        </p:txBody>
      </p:sp>
    </p:spTree>
    <p:extLst>
      <p:ext uri="{BB962C8B-B14F-4D97-AF65-F5344CB8AC3E}">
        <p14:creationId xmlns:p14="http://schemas.microsoft.com/office/powerpoint/2010/main" val="128838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DF4CC-D058-A3C5-6C6E-78128422BA6A}"/>
            </a:ext>
          </a:extLst>
        </p:cNvPr>
        <p:cNvGrpSpPr/>
        <p:nvPr/>
      </p:nvGrpSpPr>
      <p:grpSpPr>
        <a:xfrm>
          <a:off x="0" y="0"/>
          <a:ext cx="0" cy="0"/>
          <a:chOff x="0" y="0"/>
          <a:chExt cx="0" cy="0"/>
        </a:xfrm>
      </p:grpSpPr>
      <p:sp>
        <p:nvSpPr>
          <p:cNvPr id="7170" name="标题 1">
            <a:extLst>
              <a:ext uri="{FF2B5EF4-FFF2-40B4-BE49-F238E27FC236}">
                <a16:creationId xmlns:a16="http://schemas.microsoft.com/office/drawing/2014/main" id="{11F49C3A-2869-D507-821B-626B65F5AD7D}"/>
              </a:ext>
            </a:extLst>
          </p:cNvPr>
          <p:cNvSpPr>
            <a:spLocks noGrp="1"/>
          </p:cNvSpPr>
          <p:nvPr>
            <p:ph type="title"/>
          </p:nvPr>
        </p:nvSpPr>
        <p:spPr>
          <a:xfrm>
            <a:off x="899589" y="145829"/>
            <a:ext cx="8280000" cy="612000"/>
          </a:xfrm>
        </p:spPr>
        <p:txBody>
          <a:bodyPr>
            <a:noAutofit/>
          </a:bodyPr>
          <a:lstStyle/>
          <a:p>
            <a:pPr algn="ctr" eaLnBrk="1" hangingPunct="1"/>
            <a:r>
              <a:rPr lang="en-US" altLang="zh-CN" sz="3600" dirty="0">
                <a:solidFill>
                  <a:srgbClr val="C00000"/>
                </a:solidFill>
                <a:latin typeface="Times New Roman" panose="02020603050405020304" pitchFamily="18" charset="0"/>
                <a:cs typeface="Times New Roman" panose="02020603050405020304" pitchFamily="18" charset="0"/>
              </a:rPr>
              <a:t>Summary from alignment system</a:t>
            </a:r>
            <a:endParaRPr lang="zh-CN" altLang="en-US" sz="3600" dirty="0">
              <a:solidFill>
                <a:srgbClr val="C00000"/>
              </a:solidFill>
              <a:latin typeface="Times New Roman" panose="02020603050405020304" pitchFamily="18" charset="0"/>
              <a:cs typeface="Times New Roman" panose="02020603050405020304" pitchFamily="18" charset="0"/>
            </a:endParaRPr>
          </a:p>
        </p:txBody>
      </p:sp>
      <p:sp>
        <p:nvSpPr>
          <p:cNvPr id="2" name="灯片编号占位符 1">
            <a:extLst>
              <a:ext uri="{FF2B5EF4-FFF2-40B4-BE49-F238E27FC236}">
                <a16:creationId xmlns:a16="http://schemas.microsoft.com/office/drawing/2014/main" id="{C63FC9B3-68CC-99CC-A778-A1669A69C188}"/>
              </a:ext>
            </a:extLst>
          </p:cNvPr>
          <p:cNvSpPr>
            <a:spLocks noGrp="1"/>
          </p:cNvSpPr>
          <p:nvPr>
            <p:ph type="sldNum" sz="quarter" idx="12"/>
          </p:nvPr>
        </p:nvSpPr>
        <p:spPr/>
        <p:txBody>
          <a:bodyPr/>
          <a:lstStyle/>
          <a:p>
            <a:pPr>
              <a:defRPr/>
            </a:pPr>
            <a:fld id="{04BEEA27-C98A-4D6E-B88E-6F0045E4FB59}" type="slidenum">
              <a:rPr lang="zh-CN" altLang="en-US" smtClean="0"/>
              <a:pPr>
                <a:defRPr/>
              </a:pPr>
              <a:t>12</a:t>
            </a:fld>
            <a:endParaRPr lang="zh-CN" altLang="en-US"/>
          </a:p>
        </p:txBody>
      </p:sp>
      <p:sp>
        <p:nvSpPr>
          <p:cNvPr id="6" name="内容占位符 2">
            <a:extLst>
              <a:ext uri="{FF2B5EF4-FFF2-40B4-BE49-F238E27FC236}">
                <a16:creationId xmlns:a16="http://schemas.microsoft.com/office/drawing/2014/main" id="{F45B128E-F99F-4A8D-BB68-AACEC316A09B}"/>
              </a:ext>
            </a:extLst>
          </p:cNvPr>
          <p:cNvSpPr>
            <a:spLocks noGrp="1"/>
          </p:cNvSpPr>
          <p:nvPr>
            <p:ph idx="1"/>
          </p:nvPr>
        </p:nvSpPr>
        <p:spPr>
          <a:xfrm>
            <a:off x="1522618" y="878236"/>
            <a:ext cx="9144000" cy="648073"/>
          </a:xfrm>
        </p:spPr>
        <p:txBody>
          <a:bodyPr>
            <a:noAutofit/>
          </a:bodyPr>
          <a:lstStyle/>
          <a:p>
            <a:pPr>
              <a:lnSpc>
                <a:spcPct val="150000"/>
              </a:lnSpc>
              <a:buClr>
                <a:srgbClr val="FF0000"/>
              </a:buClr>
              <a:buSzPct val="75000"/>
              <a:buFont typeface="Wingdings" pitchFamily="2" charset="2"/>
              <a:buChar char="l"/>
            </a:pPr>
            <a:r>
              <a:rPr lang="en-US" altLang="zh-CN" sz="2400" dirty="0">
                <a:latin typeface="Times New Roman" pitchFamily="18" charset="0"/>
                <a:cs typeface="Times New Roman" pitchFamily="18" charset="0"/>
              </a:rPr>
              <a:t>Fiducialisation error</a:t>
            </a:r>
          </a:p>
        </p:txBody>
      </p:sp>
      <p:graphicFrame>
        <p:nvGraphicFramePr>
          <p:cNvPr id="3" name="表格 3">
            <a:extLst>
              <a:ext uri="{FF2B5EF4-FFF2-40B4-BE49-F238E27FC236}">
                <a16:creationId xmlns:a16="http://schemas.microsoft.com/office/drawing/2014/main" id="{DFB0426A-DC0A-4E12-843E-145A97EAA39F}"/>
              </a:ext>
            </a:extLst>
          </p:cNvPr>
          <p:cNvGraphicFramePr>
            <a:graphicFrameLocks noGrp="1"/>
          </p:cNvGraphicFramePr>
          <p:nvPr/>
        </p:nvGraphicFramePr>
        <p:xfrm>
          <a:off x="687030" y="1418810"/>
          <a:ext cx="10081730" cy="2473960"/>
        </p:xfrm>
        <a:graphic>
          <a:graphicData uri="http://schemas.openxmlformats.org/drawingml/2006/table">
            <a:tbl>
              <a:tblPr firstRow="1" bandRow="1">
                <a:tableStyleId>{5C22544A-7EE6-4342-B048-85BDC9FD1C3A}</a:tableStyleId>
              </a:tblPr>
              <a:tblGrid>
                <a:gridCol w="1345747">
                  <a:extLst>
                    <a:ext uri="{9D8B030D-6E8A-4147-A177-3AD203B41FA5}">
                      <a16:colId xmlns:a16="http://schemas.microsoft.com/office/drawing/2014/main" val="1923640770"/>
                    </a:ext>
                  </a:extLst>
                </a:gridCol>
                <a:gridCol w="1902983">
                  <a:extLst>
                    <a:ext uri="{9D8B030D-6E8A-4147-A177-3AD203B41FA5}">
                      <a16:colId xmlns:a16="http://schemas.microsoft.com/office/drawing/2014/main" val="3502374021"/>
                    </a:ext>
                  </a:extLst>
                </a:gridCol>
                <a:gridCol w="1584176">
                  <a:extLst>
                    <a:ext uri="{9D8B030D-6E8A-4147-A177-3AD203B41FA5}">
                      <a16:colId xmlns:a16="http://schemas.microsoft.com/office/drawing/2014/main" val="4263965444"/>
                    </a:ext>
                  </a:extLst>
                </a:gridCol>
                <a:gridCol w="1584176">
                  <a:extLst>
                    <a:ext uri="{9D8B030D-6E8A-4147-A177-3AD203B41FA5}">
                      <a16:colId xmlns:a16="http://schemas.microsoft.com/office/drawing/2014/main" val="2436853455"/>
                    </a:ext>
                  </a:extLst>
                </a:gridCol>
                <a:gridCol w="1782901">
                  <a:extLst>
                    <a:ext uri="{9D8B030D-6E8A-4147-A177-3AD203B41FA5}">
                      <a16:colId xmlns:a16="http://schemas.microsoft.com/office/drawing/2014/main" val="406078726"/>
                    </a:ext>
                  </a:extLst>
                </a:gridCol>
                <a:gridCol w="1881747">
                  <a:extLst>
                    <a:ext uri="{9D8B030D-6E8A-4147-A177-3AD203B41FA5}">
                      <a16:colId xmlns:a16="http://schemas.microsoft.com/office/drawing/2014/main" val="1742620706"/>
                    </a:ext>
                  </a:extLst>
                </a:gridCol>
              </a:tblGrid>
              <a:tr h="370840">
                <a:tc>
                  <a:txBody>
                    <a:bodyPr/>
                    <a:lstStyle/>
                    <a:p>
                      <a:endParaRPr lang="zh-CN" altLang="en-US" dirty="0"/>
                    </a:p>
                  </a:txBody>
                  <a:tcPr anchor="ctr"/>
                </a:tc>
                <a:tc>
                  <a:txBody>
                    <a:bodyPr/>
                    <a:lstStyle/>
                    <a:p>
                      <a:r>
                        <a:rPr lang="en-US" altLang="zh-CN" dirty="0"/>
                        <a:t>Transversal X/mm</a:t>
                      </a:r>
                      <a:endParaRPr lang="zh-CN" altLang="en-US" dirty="0"/>
                    </a:p>
                  </a:txBody>
                  <a:tcPr anchor="ctr"/>
                </a:tc>
                <a:tc>
                  <a:txBody>
                    <a:bodyPr/>
                    <a:lstStyle/>
                    <a:p>
                      <a:r>
                        <a:rPr lang="en-US" altLang="zh-CN" dirty="0"/>
                        <a:t>Vertical Y/mm</a:t>
                      </a:r>
                      <a:endParaRPr lang="zh-CN" altLang="en-US" dirty="0"/>
                    </a:p>
                  </a:txBody>
                  <a:tcPr anchor="ctr"/>
                </a:tc>
                <a:tc>
                  <a:txBody>
                    <a:bodyPr/>
                    <a:lstStyle/>
                    <a:p>
                      <a:r>
                        <a:rPr lang="en-US" altLang="zh-CN" dirty="0"/>
                        <a:t>Roll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GB" altLang="zh-CN" sz="1800" b="1"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z</a:t>
                      </a:r>
                      <a:r>
                        <a:rPr kumimoji="0" lang="en-GB" altLang="zh-C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schemeClr val="bg1"/>
                          </a:solidFill>
                          <a:effectLst/>
                          <a:uLnTx/>
                          <a:uFillTx/>
                          <a:latin typeface="Times New Roman" panose="02020603050405020304" pitchFamily="18" charset="0"/>
                          <a:ea typeface="+mn-ea"/>
                          <a:cs typeface="Times New Roman" panose="02020603050405020304" pitchFamily="18" charset="0"/>
                        </a:rPr>
                        <a:t>mrad</a:t>
                      </a:r>
                      <a:endParaRPr lang="zh-CN" altLang="en-US" sz="1800" b="1" dirty="0">
                        <a:solidFill>
                          <a:schemeClr val="bg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Pitch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GB" altLang="zh-CN" sz="1800" b="0"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x</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mrad</a:t>
                      </a:r>
                      <a:endParaRPr lang="zh-CN" altLang="en-US" sz="18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Yaw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altLang="zh-CN" sz="1800" b="0"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y</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mrad</a:t>
                      </a:r>
                      <a:endParaRPr lang="zh-CN" altLang="en-US" sz="1800" dirty="0"/>
                    </a:p>
                  </a:txBody>
                  <a:tcPr anchor="ctr"/>
                </a:tc>
                <a:extLst>
                  <a:ext uri="{0D108BD9-81ED-4DB2-BD59-A6C34878D82A}">
                    <a16:rowId xmlns:a16="http://schemas.microsoft.com/office/drawing/2014/main" val="1926916436"/>
                  </a:ext>
                </a:extLst>
              </a:tr>
              <a:tr h="370840">
                <a:tc>
                  <a:txBody>
                    <a:bodyPr/>
                    <a:lstStyle/>
                    <a:p>
                      <a:r>
                        <a:rPr lang="en-US" altLang="zh-CN" dirty="0"/>
                        <a:t>Based on mechanical center</a:t>
                      </a:r>
                      <a:endParaRPr lang="zh-CN"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dirty="0"/>
                        <a:t>0.071</a:t>
                      </a:r>
                      <a:endParaRPr lang="zh-CN" altLang="en-US"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dirty="0"/>
                        <a:t>0.071</a:t>
                      </a:r>
                      <a:endParaRPr lang="zh-CN" altLang="en-US" sz="2400" dirty="0"/>
                    </a:p>
                  </a:txBody>
                  <a:tcPr anchor="ctr"/>
                </a:tc>
                <a:tc>
                  <a:txBody>
                    <a:bodyPr/>
                    <a:lstStyle/>
                    <a:p>
                      <a:pPr algn="ctr"/>
                      <a:r>
                        <a:rPr lang="en-US" altLang="zh-CN" sz="2400" dirty="0"/>
                        <a:t>0.14</a:t>
                      </a:r>
                      <a:endParaRPr lang="zh-CN" altLang="en-US" sz="2400" dirty="0"/>
                    </a:p>
                  </a:txBody>
                  <a:tcPr anchor="ctr"/>
                </a:tc>
                <a:tc>
                  <a:txBody>
                    <a:bodyPr/>
                    <a:lstStyle/>
                    <a:p>
                      <a:pPr algn="ctr"/>
                      <a:r>
                        <a:rPr lang="en-US" altLang="zh-CN" sz="2400" dirty="0"/>
                        <a:t>0.011</a:t>
                      </a:r>
                      <a:endParaRPr lang="zh-CN" altLang="en-US" sz="2400" dirty="0"/>
                    </a:p>
                  </a:txBody>
                  <a:tcPr anchor="ctr"/>
                </a:tc>
                <a:tc>
                  <a:txBody>
                    <a:bodyPr/>
                    <a:lstStyle/>
                    <a:p>
                      <a:pPr algn="ctr"/>
                      <a:r>
                        <a:rPr lang="en-US" altLang="zh-CN" sz="2400" dirty="0"/>
                        <a:t>0.011</a:t>
                      </a:r>
                      <a:endParaRPr lang="zh-CN" altLang="en-US" sz="2400" dirty="0"/>
                    </a:p>
                  </a:txBody>
                  <a:tcPr anchor="ctr"/>
                </a:tc>
                <a:extLst>
                  <a:ext uri="{0D108BD9-81ED-4DB2-BD59-A6C34878D82A}">
                    <a16:rowId xmlns:a16="http://schemas.microsoft.com/office/drawing/2014/main" val="40284235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Based on magnetic center</a:t>
                      </a:r>
                      <a:endParaRPr lang="zh-CN" altLang="en-US" dirty="0"/>
                    </a:p>
                    <a:p>
                      <a:endParaRPr lang="zh-CN" altLang="en-US" dirty="0"/>
                    </a:p>
                  </a:txBody>
                  <a:tcPr anchor="ctr"/>
                </a:tc>
                <a:tc>
                  <a:txBody>
                    <a:bodyPr/>
                    <a:lstStyle/>
                    <a:p>
                      <a:pPr algn="ctr"/>
                      <a:r>
                        <a:rPr lang="en-US" altLang="zh-CN" sz="2400" dirty="0"/>
                        <a:t>0.401</a:t>
                      </a:r>
                      <a:endParaRPr lang="zh-CN" altLang="en-US" sz="2400" dirty="0"/>
                    </a:p>
                  </a:txBody>
                  <a:tcPr anchor="ctr"/>
                </a:tc>
                <a:tc>
                  <a:txBody>
                    <a:bodyPr/>
                    <a:lstStyle/>
                    <a:p>
                      <a:pPr algn="ctr"/>
                      <a:r>
                        <a:rPr lang="en-US" altLang="zh-CN" sz="2400" dirty="0"/>
                        <a:t>0.401</a:t>
                      </a:r>
                      <a:endParaRPr lang="zh-CN" altLang="en-US" sz="2400" dirty="0"/>
                    </a:p>
                  </a:txBody>
                  <a:tcPr anchor="ctr"/>
                </a:tc>
                <a:tc>
                  <a:txBody>
                    <a:bodyPr/>
                    <a:lstStyle/>
                    <a:p>
                      <a:pPr algn="ctr"/>
                      <a:r>
                        <a:rPr lang="en-US" altLang="zh-CN" sz="2400" dirty="0"/>
                        <a:t>0.14</a:t>
                      </a:r>
                      <a:endParaRPr lang="zh-CN" altLang="en-US" sz="2400" dirty="0"/>
                    </a:p>
                  </a:txBody>
                  <a:tcPr anchor="ctr"/>
                </a:tc>
                <a:tc>
                  <a:txBody>
                    <a:bodyPr/>
                    <a:lstStyle/>
                    <a:p>
                      <a:pPr algn="ctr"/>
                      <a:r>
                        <a:rPr lang="en-US" altLang="zh-CN" sz="2400" dirty="0"/>
                        <a:t>0.017</a:t>
                      </a:r>
                      <a:endParaRPr lang="zh-CN" altLang="en-US" sz="2400" dirty="0"/>
                    </a:p>
                  </a:txBody>
                  <a:tcPr anchor="ctr"/>
                </a:tc>
                <a:tc>
                  <a:txBody>
                    <a:bodyPr/>
                    <a:lstStyle/>
                    <a:p>
                      <a:pPr algn="ctr"/>
                      <a:r>
                        <a:rPr lang="en-US" altLang="zh-CN" sz="2400" dirty="0"/>
                        <a:t>0.017</a:t>
                      </a:r>
                      <a:endParaRPr lang="zh-CN" altLang="en-US" sz="2400" dirty="0"/>
                    </a:p>
                  </a:txBody>
                  <a:tcPr anchor="ctr"/>
                </a:tc>
                <a:extLst>
                  <a:ext uri="{0D108BD9-81ED-4DB2-BD59-A6C34878D82A}">
                    <a16:rowId xmlns:a16="http://schemas.microsoft.com/office/drawing/2014/main" val="234259843"/>
                  </a:ext>
                </a:extLst>
              </a:tr>
            </a:tbl>
          </a:graphicData>
        </a:graphic>
      </p:graphicFrame>
      <p:sp>
        <p:nvSpPr>
          <p:cNvPr id="7" name="内容占位符 2">
            <a:extLst>
              <a:ext uri="{FF2B5EF4-FFF2-40B4-BE49-F238E27FC236}">
                <a16:creationId xmlns:a16="http://schemas.microsoft.com/office/drawing/2014/main" id="{38E5CCF7-3FCC-420E-922E-E56A2F7AA0A1}"/>
              </a:ext>
            </a:extLst>
          </p:cNvPr>
          <p:cNvSpPr txBox="1">
            <a:spLocks/>
          </p:cNvSpPr>
          <p:nvPr/>
        </p:nvSpPr>
        <p:spPr bwMode="auto">
          <a:xfrm>
            <a:off x="1423240" y="3785271"/>
            <a:ext cx="9144000" cy="64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rgbClr val="FF0000"/>
              </a:buClr>
              <a:buSzPct val="75000"/>
              <a:buFont typeface="Wingdings" pitchFamily="2" charset="2"/>
              <a:buChar char="l"/>
            </a:pPr>
            <a:r>
              <a:rPr lang="en-US" altLang="zh-CN" sz="2400" dirty="0">
                <a:latin typeface="Times New Roman" pitchFamily="18" charset="0"/>
                <a:cs typeface="Times New Roman" pitchFamily="18" charset="0"/>
              </a:rPr>
              <a:t>Total alignment error</a:t>
            </a:r>
          </a:p>
        </p:txBody>
      </p:sp>
      <p:graphicFrame>
        <p:nvGraphicFramePr>
          <p:cNvPr id="8" name="表格 3">
            <a:extLst>
              <a:ext uri="{FF2B5EF4-FFF2-40B4-BE49-F238E27FC236}">
                <a16:creationId xmlns:a16="http://schemas.microsoft.com/office/drawing/2014/main" id="{BD80F618-7D1F-4960-AA1F-B7551B596C65}"/>
              </a:ext>
            </a:extLst>
          </p:cNvPr>
          <p:cNvGraphicFramePr>
            <a:graphicFrameLocks noGrp="1"/>
          </p:cNvGraphicFramePr>
          <p:nvPr/>
        </p:nvGraphicFramePr>
        <p:xfrm>
          <a:off x="683284" y="4370703"/>
          <a:ext cx="10081731" cy="2199640"/>
        </p:xfrm>
        <a:graphic>
          <a:graphicData uri="http://schemas.openxmlformats.org/drawingml/2006/table">
            <a:tbl>
              <a:tblPr firstRow="1" bandRow="1">
                <a:tableStyleId>{5C22544A-7EE6-4342-B048-85BDC9FD1C3A}</a:tableStyleId>
              </a:tblPr>
              <a:tblGrid>
                <a:gridCol w="1318622">
                  <a:extLst>
                    <a:ext uri="{9D8B030D-6E8A-4147-A177-3AD203B41FA5}">
                      <a16:colId xmlns:a16="http://schemas.microsoft.com/office/drawing/2014/main" val="1923640770"/>
                    </a:ext>
                  </a:extLst>
                </a:gridCol>
                <a:gridCol w="1933854">
                  <a:extLst>
                    <a:ext uri="{9D8B030D-6E8A-4147-A177-3AD203B41FA5}">
                      <a16:colId xmlns:a16="http://schemas.microsoft.com/office/drawing/2014/main" val="3502374021"/>
                    </a:ext>
                  </a:extLst>
                </a:gridCol>
                <a:gridCol w="1584176">
                  <a:extLst>
                    <a:ext uri="{9D8B030D-6E8A-4147-A177-3AD203B41FA5}">
                      <a16:colId xmlns:a16="http://schemas.microsoft.com/office/drawing/2014/main" val="4263965444"/>
                    </a:ext>
                  </a:extLst>
                </a:gridCol>
                <a:gridCol w="1656184">
                  <a:extLst>
                    <a:ext uri="{9D8B030D-6E8A-4147-A177-3AD203B41FA5}">
                      <a16:colId xmlns:a16="http://schemas.microsoft.com/office/drawing/2014/main" val="2436853455"/>
                    </a:ext>
                  </a:extLst>
                </a:gridCol>
                <a:gridCol w="1800200">
                  <a:extLst>
                    <a:ext uri="{9D8B030D-6E8A-4147-A177-3AD203B41FA5}">
                      <a16:colId xmlns:a16="http://schemas.microsoft.com/office/drawing/2014/main" val="406078726"/>
                    </a:ext>
                  </a:extLst>
                </a:gridCol>
                <a:gridCol w="1788695">
                  <a:extLst>
                    <a:ext uri="{9D8B030D-6E8A-4147-A177-3AD203B41FA5}">
                      <a16:colId xmlns:a16="http://schemas.microsoft.com/office/drawing/2014/main" val="1742620706"/>
                    </a:ext>
                  </a:extLst>
                </a:gridCol>
              </a:tblGrid>
              <a:tr h="370840">
                <a:tc>
                  <a:txBody>
                    <a:bodyPr/>
                    <a:lstStyle/>
                    <a:p>
                      <a:endParaRPr lang="zh-CN" altLang="en-US" dirty="0"/>
                    </a:p>
                  </a:txBody>
                  <a:tcPr anchor="ctr"/>
                </a:tc>
                <a:tc>
                  <a:txBody>
                    <a:bodyPr/>
                    <a:lstStyle/>
                    <a:p>
                      <a:r>
                        <a:rPr lang="en-US" altLang="zh-CN" dirty="0"/>
                        <a:t>Transversal X/mm</a:t>
                      </a:r>
                      <a:endParaRPr lang="zh-CN" altLang="en-US" dirty="0"/>
                    </a:p>
                  </a:txBody>
                  <a:tcPr anchor="ctr"/>
                </a:tc>
                <a:tc>
                  <a:txBody>
                    <a:bodyPr/>
                    <a:lstStyle/>
                    <a:p>
                      <a:r>
                        <a:rPr lang="en-US" altLang="zh-CN" dirty="0"/>
                        <a:t>Vertical Y/mm</a:t>
                      </a:r>
                      <a:endParaRPr lang="zh-CN" altLang="en-US" dirty="0"/>
                    </a:p>
                  </a:txBody>
                  <a:tcPr anchor="ctr"/>
                </a:tc>
                <a:tc>
                  <a:txBody>
                    <a:bodyPr/>
                    <a:lstStyle/>
                    <a:p>
                      <a:r>
                        <a:rPr lang="en-US" altLang="zh-CN" dirty="0"/>
                        <a:t>Roll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GB" altLang="zh-CN" sz="1800" b="1"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z</a:t>
                      </a:r>
                      <a:r>
                        <a:rPr kumimoji="0" lang="en-GB" altLang="zh-CN"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schemeClr val="bg1"/>
                          </a:solidFill>
                          <a:effectLst/>
                          <a:uLnTx/>
                          <a:uFillTx/>
                          <a:latin typeface="Times New Roman" panose="02020603050405020304" pitchFamily="18" charset="0"/>
                          <a:ea typeface="+mn-ea"/>
                          <a:cs typeface="Times New Roman" panose="02020603050405020304" pitchFamily="18" charset="0"/>
                        </a:rPr>
                        <a:t>mrad</a:t>
                      </a:r>
                      <a:endParaRPr lang="zh-CN" altLang="en-US" sz="1800" b="1" dirty="0">
                        <a:solidFill>
                          <a:schemeClr val="bg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Pitch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GB" altLang="zh-CN" sz="1800" b="0"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x</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mrad</a:t>
                      </a:r>
                      <a:endParaRPr lang="zh-CN" altLang="en-US" sz="18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Yaw </a:t>
                      </a:r>
                      <a:r>
                        <a:rPr kumimoji="0" lang="en-GB" altLang="zh-CN" sz="1800" b="0"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altLang="zh-CN" sz="1800" b="0" i="0" u="none" strike="noStrike" kern="1200" cap="none" spc="0" normalizeH="0" baseline="-25000" noProof="0" dirty="0">
                          <a:ln>
                            <a:noFill/>
                          </a:ln>
                          <a:solidFill>
                            <a:schemeClr val="bg1"/>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y</a:t>
                      </a:r>
                      <a:r>
                        <a:rPr kumimoji="0" lang="en-GB"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GB" altLang="zh-CN" sz="1800" b="1"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t>
                      </a:r>
                      <a:r>
                        <a:rPr kumimoji="0" lang="en-US" altLang="zh-CN" sz="1800" b="1" i="0"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mrad</a:t>
                      </a:r>
                      <a:endParaRPr lang="zh-CN" altLang="en-US" sz="1800" dirty="0"/>
                    </a:p>
                  </a:txBody>
                  <a:tcPr anchor="ctr"/>
                </a:tc>
                <a:extLst>
                  <a:ext uri="{0D108BD9-81ED-4DB2-BD59-A6C34878D82A}">
                    <a16:rowId xmlns:a16="http://schemas.microsoft.com/office/drawing/2014/main" val="19269164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Based on mechanical center</a:t>
                      </a:r>
                      <a:endParaRPr lang="zh-CN"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dirty="0"/>
                        <a:t>0.1</a:t>
                      </a:r>
                      <a:endParaRPr lang="zh-CN" altLang="en-US"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dirty="0"/>
                        <a:t>0.102</a:t>
                      </a:r>
                      <a:endParaRPr lang="zh-CN" altLang="en-US" sz="2400" dirty="0"/>
                    </a:p>
                  </a:txBody>
                  <a:tcPr anchor="ctr"/>
                </a:tc>
                <a:tc>
                  <a:txBody>
                    <a:bodyPr/>
                    <a:lstStyle/>
                    <a:p>
                      <a:pPr algn="ctr"/>
                      <a:r>
                        <a:rPr lang="en-US" altLang="zh-CN" sz="2400" dirty="0"/>
                        <a:t>0.29</a:t>
                      </a:r>
                      <a:endParaRPr lang="zh-CN" altLang="en-US" sz="2400" dirty="0"/>
                    </a:p>
                  </a:txBody>
                  <a:tcPr anchor="ctr"/>
                </a:tc>
                <a:tc>
                  <a:txBody>
                    <a:bodyPr/>
                    <a:lstStyle/>
                    <a:p>
                      <a:pPr algn="ctr"/>
                      <a:r>
                        <a:rPr lang="en-US" altLang="zh-CN" sz="2400" dirty="0"/>
                        <a:t>0.019</a:t>
                      </a:r>
                      <a:endParaRPr lang="zh-CN" altLang="en-US" sz="2400" dirty="0"/>
                    </a:p>
                  </a:txBody>
                  <a:tcPr anchor="ctr"/>
                </a:tc>
                <a:tc>
                  <a:txBody>
                    <a:bodyPr/>
                    <a:lstStyle/>
                    <a:p>
                      <a:pPr algn="ctr"/>
                      <a:r>
                        <a:rPr lang="en-US" altLang="zh-CN" sz="2400" dirty="0"/>
                        <a:t>0.019</a:t>
                      </a:r>
                      <a:endParaRPr lang="zh-CN" altLang="en-US" sz="2400" dirty="0"/>
                    </a:p>
                  </a:txBody>
                  <a:tcPr anchor="ctr"/>
                </a:tc>
                <a:extLst>
                  <a:ext uri="{0D108BD9-81ED-4DB2-BD59-A6C34878D82A}">
                    <a16:rowId xmlns:a16="http://schemas.microsoft.com/office/drawing/2014/main" val="402842352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Based on magnetic center</a:t>
                      </a:r>
                      <a:endParaRPr lang="zh-CN" altLang="en-US" dirty="0"/>
                    </a:p>
                  </a:txBody>
                  <a:tcPr anchor="ctr"/>
                </a:tc>
                <a:tc>
                  <a:txBody>
                    <a:bodyPr/>
                    <a:lstStyle/>
                    <a:p>
                      <a:pPr algn="ctr"/>
                      <a:r>
                        <a:rPr lang="en-US" altLang="zh-CN" sz="2400" dirty="0"/>
                        <a:t>0.407</a:t>
                      </a:r>
                      <a:endParaRPr lang="zh-CN" altLang="en-US" sz="2400" dirty="0"/>
                    </a:p>
                  </a:txBody>
                  <a:tcPr anchor="ctr"/>
                </a:tc>
                <a:tc>
                  <a:txBody>
                    <a:bodyPr/>
                    <a:lstStyle/>
                    <a:p>
                      <a:pPr algn="ctr"/>
                      <a:r>
                        <a:rPr lang="en-US" altLang="zh-CN" sz="2400" dirty="0"/>
                        <a:t>0.408</a:t>
                      </a:r>
                      <a:endParaRPr lang="zh-CN" altLang="en-US" sz="2400" dirty="0"/>
                    </a:p>
                  </a:txBody>
                  <a:tcPr anchor="ctr"/>
                </a:tc>
                <a:tc>
                  <a:txBody>
                    <a:bodyPr/>
                    <a:lstStyle/>
                    <a:p>
                      <a:pPr algn="ctr"/>
                      <a:r>
                        <a:rPr lang="en-US" altLang="zh-CN" sz="2400" dirty="0"/>
                        <a:t>0.29</a:t>
                      </a:r>
                      <a:endParaRPr lang="zh-CN" altLang="en-US" sz="2400" dirty="0"/>
                    </a:p>
                  </a:txBody>
                  <a:tcPr anchor="ctr"/>
                </a:tc>
                <a:tc>
                  <a:txBody>
                    <a:bodyPr/>
                    <a:lstStyle/>
                    <a:p>
                      <a:pPr algn="ctr"/>
                      <a:r>
                        <a:rPr lang="en-US" altLang="zh-CN" sz="2400" dirty="0"/>
                        <a:t>0.023</a:t>
                      </a:r>
                      <a:endParaRPr lang="zh-CN" altLang="en-US" sz="2400" dirty="0"/>
                    </a:p>
                  </a:txBody>
                  <a:tcPr anchor="ctr"/>
                </a:tc>
                <a:tc>
                  <a:txBody>
                    <a:bodyPr/>
                    <a:lstStyle/>
                    <a:p>
                      <a:pPr algn="ctr"/>
                      <a:r>
                        <a:rPr lang="en-US" altLang="zh-CN" sz="2400" dirty="0"/>
                        <a:t>0.023</a:t>
                      </a:r>
                      <a:endParaRPr lang="zh-CN" altLang="en-US" sz="2400" dirty="0"/>
                    </a:p>
                  </a:txBody>
                  <a:tcPr anchor="ctr"/>
                </a:tc>
                <a:extLst>
                  <a:ext uri="{0D108BD9-81ED-4DB2-BD59-A6C34878D82A}">
                    <a16:rowId xmlns:a16="http://schemas.microsoft.com/office/drawing/2014/main" val="234259843"/>
                  </a:ext>
                </a:extLst>
              </a:tr>
            </a:tbl>
          </a:graphicData>
        </a:graphic>
      </p:graphicFrame>
      <p:sp>
        <p:nvSpPr>
          <p:cNvPr id="4" name="矩形: 圆角 3">
            <a:extLst>
              <a:ext uri="{FF2B5EF4-FFF2-40B4-BE49-F238E27FC236}">
                <a16:creationId xmlns:a16="http://schemas.microsoft.com/office/drawing/2014/main" id="{1F59F0C0-CE88-4B90-8937-31D3882E4EEA}"/>
              </a:ext>
            </a:extLst>
          </p:cNvPr>
          <p:cNvSpPr/>
          <p:nvPr/>
        </p:nvSpPr>
        <p:spPr>
          <a:xfrm>
            <a:off x="261257" y="4750755"/>
            <a:ext cx="10904048" cy="83877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0" name="文本框 9">
            <a:extLst>
              <a:ext uri="{FF2B5EF4-FFF2-40B4-BE49-F238E27FC236}">
                <a16:creationId xmlns:a16="http://schemas.microsoft.com/office/drawing/2014/main" id="{9A41170C-34D6-4CB5-B355-2620529C22AC}"/>
              </a:ext>
            </a:extLst>
          </p:cNvPr>
          <p:cNvSpPr txBox="1"/>
          <p:nvPr/>
        </p:nvSpPr>
        <p:spPr>
          <a:xfrm>
            <a:off x="10428193" y="1001805"/>
            <a:ext cx="1633818" cy="307777"/>
          </a:xfrm>
          <a:prstGeom prst="rect">
            <a:avLst/>
          </a:prstGeom>
          <a:noFill/>
        </p:spPr>
        <p:txBody>
          <a:bodyPr wrap="square" rtlCol="0">
            <a:spAutoFit/>
          </a:bodyPr>
          <a:lstStyle/>
          <a:p>
            <a:r>
              <a:rPr lang="en-US" altLang="zh-SG" sz="1400" dirty="0" err="1"/>
              <a:t>Xiaolong</a:t>
            </a:r>
            <a:r>
              <a:rPr lang="en-US" altLang="zh-SG" sz="1400" dirty="0"/>
              <a:t> Wang</a:t>
            </a:r>
            <a:endParaRPr lang="zh-SG" altLang="en-US" sz="1400" dirty="0"/>
          </a:p>
        </p:txBody>
      </p:sp>
    </p:spTree>
    <p:extLst>
      <p:ext uri="{BB962C8B-B14F-4D97-AF65-F5344CB8AC3E}">
        <p14:creationId xmlns:p14="http://schemas.microsoft.com/office/powerpoint/2010/main" val="673939769"/>
      </p:ext>
    </p:extLst>
  </p:cSld>
  <p:clrMapOvr>
    <a:masterClrMapping/>
  </p:clrMapOvr>
  <mc:AlternateContent xmlns:mc="http://schemas.openxmlformats.org/markup-compatibility/2006" xmlns:p14="http://schemas.microsoft.com/office/powerpoint/2010/main">
    <mc:Choice Requires="p14">
      <p:transition spd="slow" p14:dur="2000" advTm="14003"/>
    </mc:Choice>
    <mc:Fallback xmlns="">
      <p:transition spd="slow" advTm="14003"/>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EA79DFB0-D41C-431E-8A22-6AC2011D724D}"/>
              </a:ext>
            </a:extLst>
          </p:cNvPr>
          <p:cNvSpPr>
            <a:spLocks noGrp="1"/>
          </p:cNvSpPr>
          <p:nvPr>
            <p:ph type="title"/>
          </p:nvPr>
        </p:nvSpPr>
        <p:spPr/>
        <p:txBody>
          <a:bodyPr>
            <a:normAutofit fontScale="90000"/>
          </a:bodyPr>
          <a:lstStyle/>
          <a:p>
            <a:pPr algn="ctr"/>
            <a:r>
              <a:rPr lang="en-US" altLang="zh-SG" sz="4000" dirty="0">
                <a:solidFill>
                  <a:srgbClr val="C00000"/>
                </a:solidFill>
                <a:effectLst/>
                <a:latin typeface="Arial" panose="020B0604020202020204" pitchFamily="34" charset="0"/>
                <a:ea typeface="宋体" panose="02010600030101010101" pitchFamily="2" charset="-122"/>
                <a:cs typeface="Arial" panose="020B0604020202020204" pitchFamily="34" charset="0"/>
              </a:rPr>
              <a:t>Mini-Review</a:t>
            </a:r>
            <a:r>
              <a:rPr lang="en-US" altLang="zh-SG" dirty="0"/>
              <a:t> </a:t>
            </a:r>
            <a:r>
              <a:rPr lang="en-US" altLang="zh-SG" sz="4000" dirty="0">
                <a:solidFill>
                  <a:srgbClr val="C00000"/>
                </a:solidFill>
                <a:effectLst/>
                <a:latin typeface="Arial" panose="020B0604020202020204" pitchFamily="34" charset="0"/>
                <a:ea typeface="宋体" panose="02010600030101010101" pitchFamily="2" charset="-122"/>
                <a:cs typeface="Arial" panose="020B0604020202020204" pitchFamily="34" charset="0"/>
              </a:rPr>
              <a:t>for CEPC EDR Combined Magnets</a:t>
            </a:r>
            <a:endParaRPr lang="zh-SG" altLang="en-US" sz="40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9CCE0823-A4CE-48B1-95EB-AEEAB1403281}"/>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7" name="图片 6">
            <a:extLst>
              <a:ext uri="{FF2B5EF4-FFF2-40B4-BE49-F238E27FC236}">
                <a16:creationId xmlns:a16="http://schemas.microsoft.com/office/drawing/2014/main" id="{729D4868-DF6E-41B4-BFC0-455D764A194B}"/>
              </a:ext>
            </a:extLst>
          </p:cNvPr>
          <p:cNvPicPr>
            <a:picLocks noChangeAspect="1"/>
          </p:cNvPicPr>
          <p:nvPr/>
        </p:nvPicPr>
        <p:blipFill>
          <a:blip r:embed="rId2"/>
          <a:stretch>
            <a:fillRect/>
          </a:stretch>
        </p:blipFill>
        <p:spPr>
          <a:xfrm>
            <a:off x="1269242" y="3829804"/>
            <a:ext cx="5506871" cy="2465308"/>
          </a:xfrm>
          <a:prstGeom prst="rect">
            <a:avLst/>
          </a:prstGeom>
        </p:spPr>
      </p:pic>
      <p:pic>
        <p:nvPicPr>
          <p:cNvPr id="9" name="图片 8">
            <a:extLst>
              <a:ext uri="{FF2B5EF4-FFF2-40B4-BE49-F238E27FC236}">
                <a16:creationId xmlns:a16="http://schemas.microsoft.com/office/drawing/2014/main" id="{A52DC2B5-6A3C-4912-A2C1-89B2978EB151}"/>
              </a:ext>
            </a:extLst>
          </p:cNvPr>
          <p:cNvPicPr>
            <a:picLocks noChangeAspect="1"/>
          </p:cNvPicPr>
          <p:nvPr/>
        </p:nvPicPr>
        <p:blipFill>
          <a:blip r:embed="rId3"/>
          <a:stretch>
            <a:fillRect/>
          </a:stretch>
        </p:blipFill>
        <p:spPr>
          <a:xfrm>
            <a:off x="6939483" y="1221475"/>
            <a:ext cx="4767306" cy="4926842"/>
          </a:xfrm>
          <a:prstGeom prst="rect">
            <a:avLst/>
          </a:prstGeom>
        </p:spPr>
      </p:pic>
      <p:pic>
        <p:nvPicPr>
          <p:cNvPr id="11" name="图片 10">
            <a:extLst>
              <a:ext uri="{FF2B5EF4-FFF2-40B4-BE49-F238E27FC236}">
                <a16:creationId xmlns:a16="http://schemas.microsoft.com/office/drawing/2014/main" id="{3908891A-CB6C-4C78-89B5-2811E07C77AA}"/>
              </a:ext>
            </a:extLst>
          </p:cNvPr>
          <p:cNvPicPr>
            <a:picLocks noChangeAspect="1"/>
          </p:cNvPicPr>
          <p:nvPr/>
        </p:nvPicPr>
        <p:blipFill>
          <a:blip r:embed="rId4"/>
          <a:stretch>
            <a:fillRect/>
          </a:stretch>
        </p:blipFill>
        <p:spPr>
          <a:xfrm>
            <a:off x="996286" y="2286535"/>
            <a:ext cx="5768240" cy="1437393"/>
          </a:xfrm>
          <a:prstGeom prst="rect">
            <a:avLst/>
          </a:prstGeom>
        </p:spPr>
      </p:pic>
      <p:cxnSp>
        <p:nvCxnSpPr>
          <p:cNvPr id="13" name="直接连接符 12">
            <a:extLst>
              <a:ext uri="{FF2B5EF4-FFF2-40B4-BE49-F238E27FC236}">
                <a16:creationId xmlns:a16="http://schemas.microsoft.com/office/drawing/2014/main" id="{50E2A6CD-DD3E-4EE2-ACF5-096242C8DE5B}"/>
              </a:ext>
            </a:extLst>
          </p:cNvPr>
          <p:cNvCxnSpPr/>
          <p:nvPr/>
        </p:nvCxnSpPr>
        <p:spPr>
          <a:xfrm>
            <a:off x="7676866" y="1883392"/>
            <a:ext cx="8939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66F49E62-213B-48D1-98AF-4E0B6E6F686C}"/>
              </a:ext>
            </a:extLst>
          </p:cNvPr>
          <p:cNvSpPr>
            <a:spLocks noGrp="1"/>
          </p:cNvSpPr>
          <p:nvPr>
            <p:ph idx="1"/>
          </p:nvPr>
        </p:nvSpPr>
        <p:spPr>
          <a:xfrm>
            <a:off x="522659" y="1160293"/>
            <a:ext cx="6389932" cy="757218"/>
          </a:xfrm>
        </p:spPr>
        <p:txBody>
          <a:bodyPr>
            <a:normAutofit/>
          </a:bodyPr>
          <a:lstStyle/>
          <a:p>
            <a:r>
              <a:rPr lang="en-US" sz="1800" dirty="0">
                <a:latin typeface="Times New Roman" panose="02020603050405020304" pitchFamily="18" charset="0"/>
                <a:ea typeface="Times New Roman" panose="02020603050405020304" pitchFamily="18" charset="0"/>
                <a:cs typeface="Times New Roman" panose="02020603050405020304" pitchFamily="18" charset="0"/>
              </a:rPr>
              <a:t>The booster combined magnets mini-review was held on May 29</a:t>
            </a:r>
            <a:r>
              <a:rPr lang="en-US" sz="1800" baseline="30000" dirty="0">
                <a:latin typeface="Times New Roman" panose="02020603050405020304" pitchFamily="18" charset="0"/>
                <a:ea typeface="Times New Roman" panose="02020603050405020304" pitchFamily="18" charset="0"/>
                <a:cs typeface="Times New Roman" panose="02020603050405020304" pitchFamily="18" charset="0"/>
              </a:rPr>
              <a:t>th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of 2025, as requested by the CEPC IARC.</a:t>
            </a:r>
          </a:p>
        </p:txBody>
      </p:sp>
      <p:sp>
        <p:nvSpPr>
          <p:cNvPr id="15" name="文本框 14">
            <a:extLst>
              <a:ext uri="{FF2B5EF4-FFF2-40B4-BE49-F238E27FC236}">
                <a16:creationId xmlns:a16="http://schemas.microsoft.com/office/drawing/2014/main" id="{7B353522-CFD3-4E28-98E2-8473ADF4F9FF}"/>
              </a:ext>
            </a:extLst>
          </p:cNvPr>
          <p:cNvSpPr txBox="1"/>
          <p:nvPr/>
        </p:nvSpPr>
        <p:spPr>
          <a:xfrm>
            <a:off x="1494430" y="1808328"/>
            <a:ext cx="4776716" cy="584775"/>
          </a:xfrm>
          <a:prstGeom prst="rect">
            <a:avLst/>
          </a:prstGeom>
          <a:noFill/>
        </p:spPr>
        <p:txBody>
          <a:bodyPr wrap="square" rtlCol="0">
            <a:spAutoFit/>
          </a:bodyPr>
          <a:lstStyle/>
          <a:p>
            <a:r>
              <a:rPr lang="en-US" altLang="zh-SG" sz="1600" dirty="0">
                <a:solidFill>
                  <a:srgbClr val="0070C0"/>
                </a:solidFill>
                <a:latin typeface="Times New Roman" panose="02020603050405020304" pitchFamily="18" charset="0"/>
                <a:cs typeface="Times New Roman" panose="02020603050405020304" pitchFamily="18" charset="0"/>
              </a:rPr>
              <a:t>-- 7 foreign reviewers (online)</a:t>
            </a:r>
          </a:p>
          <a:p>
            <a:r>
              <a:rPr lang="en-US" altLang="zh-SG" sz="1600" dirty="0">
                <a:solidFill>
                  <a:srgbClr val="0070C0"/>
                </a:solidFill>
                <a:latin typeface="Times New Roman" panose="02020603050405020304" pitchFamily="18" charset="0"/>
                <a:cs typeface="Times New Roman" panose="02020603050405020304" pitchFamily="18" charset="0"/>
              </a:rPr>
              <a:t>-- 14 Chinese reviewers (on-site)</a:t>
            </a:r>
            <a:endParaRPr lang="zh-SG" altLang="en-US" sz="1600" dirty="0">
              <a:solidFill>
                <a:srgbClr val="0070C0"/>
              </a:solidFill>
              <a:latin typeface="Times New Roman" panose="02020603050405020304" pitchFamily="18" charset="0"/>
              <a:cs typeface="Times New Roman" panose="02020603050405020304" pitchFamily="18" charset="0"/>
            </a:endParaRPr>
          </a:p>
        </p:txBody>
      </p:sp>
      <p:sp>
        <p:nvSpPr>
          <p:cNvPr id="16" name="矩形 15">
            <a:extLst>
              <a:ext uri="{FF2B5EF4-FFF2-40B4-BE49-F238E27FC236}">
                <a16:creationId xmlns:a16="http://schemas.microsoft.com/office/drawing/2014/main" id="{998CDBA8-A6C6-4325-B633-3FB6BE9D7DB4}"/>
              </a:ext>
            </a:extLst>
          </p:cNvPr>
          <p:cNvSpPr/>
          <p:nvPr/>
        </p:nvSpPr>
        <p:spPr>
          <a:xfrm>
            <a:off x="10205943" y="1797508"/>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7" name="矩形 16">
            <a:extLst>
              <a:ext uri="{FF2B5EF4-FFF2-40B4-BE49-F238E27FC236}">
                <a16:creationId xmlns:a16="http://schemas.microsoft.com/office/drawing/2014/main" id="{7638F4C9-E054-47F4-94B0-BD37892FB23E}"/>
              </a:ext>
            </a:extLst>
          </p:cNvPr>
          <p:cNvSpPr/>
          <p:nvPr/>
        </p:nvSpPr>
        <p:spPr>
          <a:xfrm>
            <a:off x="10070019" y="207347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8" name="矩形 17">
            <a:extLst>
              <a:ext uri="{FF2B5EF4-FFF2-40B4-BE49-F238E27FC236}">
                <a16:creationId xmlns:a16="http://schemas.microsoft.com/office/drawing/2014/main" id="{74520674-1073-4424-B9E8-4BF43BE918AB}"/>
              </a:ext>
            </a:extLst>
          </p:cNvPr>
          <p:cNvSpPr/>
          <p:nvPr/>
        </p:nvSpPr>
        <p:spPr>
          <a:xfrm>
            <a:off x="10218299" y="2271184"/>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9" name="矩形 18">
            <a:extLst>
              <a:ext uri="{FF2B5EF4-FFF2-40B4-BE49-F238E27FC236}">
                <a16:creationId xmlns:a16="http://schemas.microsoft.com/office/drawing/2014/main" id="{2A45F159-2212-46F2-9162-B8251497E6F6}"/>
              </a:ext>
            </a:extLst>
          </p:cNvPr>
          <p:cNvSpPr/>
          <p:nvPr/>
        </p:nvSpPr>
        <p:spPr>
          <a:xfrm>
            <a:off x="10152397" y="2468891"/>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0" name="矩形 19">
            <a:extLst>
              <a:ext uri="{FF2B5EF4-FFF2-40B4-BE49-F238E27FC236}">
                <a16:creationId xmlns:a16="http://schemas.microsoft.com/office/drawing/2014/main" id="{9F7F6D49-F96C-4F10-9459-BC86A786FACA}"/>
              </a:ext>
            </a:extLst>
          </p:cNvPr>
          <p:cNvSpPr/>
          <p:nvPr/>
        </p:nvSpPr>
        <p:spPr>
          <a:xfrm>
            <a:off x="10267727" y="268307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1" name="矩形 20">
            <a:extLst>
              <a:ext uri="{FF2B5EF4-FFF2-40B4-BE49-F238E27FC236}">
                <a16:creationId xmlns:a16="http://schemas.microsoft.com/office/drawing/2014/main" id="{501AEA29-D225-4298-A518-2267E0BB95E0}"/>
              </a:ext>
            </a:extLst>
          </p:cNvPr>
          <p:cNvSpPr/>
          <p:nvPr/>
        </p:nvSpPr>
        <p:spPr>
          <a:xfrm>
            <a:off x="10053543" y="2864308"/>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2" name="矩形 21">
            <a:extLst>
              <a:ext uri="{FF2B5EF4-FFF2-40B4-BE49-F238E27FC236}">
                <a16:creationId xmlns:a16="http://schemas.microsoft.com/office/drawing/2014/main" id="{2D5C928D-2E91-471D-AA0B-0DB211673910}"/>
              </a:ext>
            </a:extLst>
          </p:cNvPr>
          <p:cNvSpPr/>
          <p:nvPr/>
        </p:nvSpPr>
        <p:spPr>
          <a:xfrm>
            <a:off x="10275964" y="3070254"/>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3" name="矩形 22">
            <a:extLst>
              <a:ext uri="{FF2B5EF4-FFF2-40B4-BE49-F238E27FC236}">
                <a16:creationId xmlns:a16="http://schemas.microsoft.com/office/drawing/2014/main" id="{2B0CF538-0E69-4102-B822-013F6F66B173}"/>
              </a:ext>
            </a:extLst>
          </p:cNvPr>
          <p:cNvSpPr/>
          <p:nvPr/>
        </p:nvSpPr>
        <p:spPr>
          <a:xfrm>
            <a:off x="10275965" y="3267962"/>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4" name="矩形 23">
            <a:extLst>
              <a:ext uri="{FF2B5EF4-FFF2-40B4-BE49-F238E27FC236}">
                <a16:creationId xmlns:a16="http://schemas.microsoft.com/office/drawing/2014/main" id="{AAC216E2-B3CF-4698-B65B-515098424695}"/>
              </a:ext>
            </a:extLst>
          </p:cNvPr>
          <p:cNvSpPr/>
          <p:nvPr/>
        </p:nvSpPr>
        <p:spPr>
          <a:xfrm>
            <a:off x="10144159" y="3473908"/>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5" name="矩形 24">
            <a:extLst>
              <a:ext uri="{FF2B5EF4-FFF2-40B4-BE49-F238E27FC236}">
                <a16:creationId xmlns:a16="http://schemas.microsoft.com/office/drawing/2014/main" id="{2E34ADA1-E26F-4FF5-8FC1-7DD6AE4BBD96}"/>
              </a:ext>
            </a:extLst>
          </p:cNvPr>
          <p:cNvSpPr/>
          <p:nvPr/>
        </p:nvSpPr>
        <p:spPr>
          <a:xfrm>
            <a:off x="10226537" y="3679854"/>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6" name="矩形 25">
            <a:extLst>
              <a:ext uri="{FF2B5EF4-FFF2-40B4-BE49-F238E27FC236}">
                <a16:creationId xmlns:a16="http://schemas.microsoft.com/office/drawing/2014/main" id="{615B66BF-70C8-4598-85AE-0D6E91D65DA4}"/>
              </a:ext>
            </a:extLst>
          </p:cNvPr>
          <p:cNvSpPr/>
          <p:nvPr/>
        </p:nvSpPr>
        <p:spPr>
          <a:xfrm>
            <a:off x="10045305" y="3869325"/>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7" name="矩形 26">
            <a:extLst>
              <a:ext uri="{FF2B5EF4-FFF2-40B4-BE49-F238E27FC236}">
                <a16:creationId xmlns:a16="http://schemas.microsoft.com/office/drawing/2014/main" id="{3CAABBBD-1FA7-483A-8A6A-F1B7395EF789}"/>
              </a:ext>
            </a:extLst>
          </p:cNvPr>
          <p:cNvSpPr/>
          <p:nvPr/>
        </p:nvSpPr>
        <p:spPr>
          <a:xfrm>
            <a:off x="10226538" y="4075271"/>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8" name="矩形 27">
            <a:extLst>
              <a:ext uri="{FF2B5EF4-FFF2-40B4-BE49-F238E27FC236}">
                <a16:creationId xmlns:a16="http://schemas.microsoft.com/office/drawing/2014/main" id="{1CFAD678-0C94-43EA-8911-4FCC062DB3EA}"/>
              </a:ext>
            </a:extLst>
          </p:cNvPr>
          <p:cNvSpPr/>
          <p:nvPr/>
        </p:nvSpPr>
        <p:spPr>
          <a:xfrm>
            <a:off x="10218300" y="428121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29" name="矩形 28">
            <a:extLst>
              <a:ext uri="{FF2B5EF4-FFF2-40B4-BE49-F238E27FC236}">
                <a16:creationId xmlns:a16="http://schemas.microsoft.com/office/drawing/2014/main" id="{0938915A-1633-42BF-8E98-54AA7150B764}"/>
              </a:ext>
            </a:extLst>
          </p:cNvPr>
          <p:cNvSpPr/>
          <p:nvPr/>
        </p:nvSpPr>
        <p:spPr>
          <a:xfrm>
            <a:off x="10226537" y="447068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0" name="矩形 29">
            <a:extLst>
              <a:ext uri="{FF2B5EF4-FFF2-40B4-BE49-F238E27FC236}">
                <a16:creationId xmlns:a16="http://schemas.microsoft.com/office/drawing/2014/main" id="{A8EA6D8E-4E88-4B03-8C86-A6B27888192C}"/>
              </a:ext>
            </a:extLst>
          </p:cNvPr>
          <p:cNvSpPr/>
          <p:nvPr/>
        </p:nvSpPr>
        <p:spPr>
          <a:xfrm>
            <a:off x="10300678" y="4676632"/>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1" name="矩形 30">
            <a:extLst>
              <a:ext uri="{FF2B5EF4-FFF2-40B4-BE49-F238E27FC236}">
                <a16:creationId xmlns:a16="http://schemas.microsoft.com/office/drawing/2014/main" id="{4FF30B0F-165D-4A79-834F-9FF722CC3452}"/>
              </a:ext>
            </a:extLst>
          </p:cNvPr>
          <p:cNvSpPr/>
          <p:nvPr/>
        </p:nvSpPr>
        <p:spPr>
          <a:xfrm>
            <a:off x="10218299" y="4882578"/>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2" name="矩形 31">
            <a:extLst>
              <a:ext uri="{FF2B5EF4-FFF2-40B4-BE49-F238E27FC236}">
                <a16:creationId xmlns:a16="http://schemas.microsoft.com/office/drawing/2014/main" id="{491698D4-22B6-48C5-ABD7-926452E1B5B5}"/>
              </a:ext>
            </a:extLst>
          </p:cNvPr>
          <p:cNvSpPr/>
          <p:nvPr/>
        </p:nvSpPr>
        <p:spPr>
          <a:xfrm>
            <a:off x="10267727" y="5072049"/>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3" name="矩形 32">
            <a:extLst>
              <a:ext uri="{FF2B5EF4-FFF2-40B4-BE49-F238E27FC236}">
                <a16:creationId xmlns:a16="http://schemas.microsoft.com/office/drawing/2014/main" id="{0C0A9A41-3D2B-4B63-B66D-41F6EEB204C0}"/>
              </a:ext>
            </a:extLst>
          </p:cNvPr>
          <p:cNvSpPr/>
          <p:nvPr/>
        </p:nvSpPr>
        <p:spPr>
          <a:xfrm>
            <a:off x="10193587" y="526975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4" name="矩形 33">
            <a:extLst>
              <a:ext uri="{FF2B5EF4-FFF2-40B4-BE49-F238E27FC236}">
                <a16:creationId xmlns:a16="http://schemas.microsoft.com/office/drawing/2014/main" id="{06BC48B2-8801-443E-834A-2029AF1CC3AB}"/>
              </a:ext>
            </a:extLst>
          </p:cNvPr>
          <p:cNvSpPr/>
          <p:nvPr/>
        </p:nvSpPr>
        <p:spPr>
          <a:xfrm>
            <a:off x="10234776" y="5483941"/>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5" name="矩形 34">
            <a:extLst>
              <a:ext uri="{FF2B5EF4-FFF2-40B4-BE49-F238E27FC236}">
                <a16:creationId xmlns:a16="http://schemas.microsoft.com/office/drawing/2014/main" id="{AC276FEA-E30C-4559-9CA0-BDE850CD2331}"/>
              </a:ext>
            </a:extLst>
          </p:cNvPr>
          <p:cNvSpPr/>
          <p:nvPr/>
        </p:nvSpPr>
        <p:spPr>
          <a:xfrm>
            <a:off x="10267727" y="5681649"/>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36" name="矩形 35">
            <a:extLst>
              <a:ext uri="{FF2B5EF4-FFF2-40B4-BE49-F238E27FC236}">
                <a16:creationId xmlns:a16="http://schemas.microsoft.com/office/drawing/2014/main" id="{51C9D6DF-1468-4661-9560-B857DB8E43D7}"/>
              </a:ext>
            </a:extLst>
          </p:cNvPr>
          <p:cNvSpPr/>
          <p:nvPr/>
        </p:nvSpPr>
        <p:spPr>
          <a:xfrm>
            <a:off x="10201824" y="5879356"/>
            <a:ext cx="1078173" cy="184245"/>
          </a:xfrm>
          <a:prstGeom prst="rect">
            <a:avLst/>
          </a:prstGeom>
          <a:solidFill>
            <a:schemeClr val="bg1">
              <a:lumMod val="9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Tree>
    <p:extLst>
      <p:ext uri="{BB962C8B-B14F-4D97-AF65-F5344CB8AC3E}">
        <p14:creationId xmlns:p14="http://schemas.microsoft.com/office/powerpoint/2010/main" val="1599518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EA79DFB0-D41C-431E-8A22-6AC2011D724D}"/>
              </a:ext>
            </a:extLst>
          </p:cNvPr>
          <p:cNvSpPr>
            <a:spLocks noGrp="1"/>
          </p:cNvSpPr>
          <p:nvPr>
            <p:ph type="title"/>
          </p:nvPr>
        </p:nvSpPr>
        <p:spPr/>
        <p:txBody>
          <a:bodyPr>
            <a:normAutofit fontScale="90000"/>
          </a:bodyPr>
          <a:lstStyle/>
          <a:p>
            <a:pPr algn="ctr"/>
            <a:r>
              <a:rPr lang="en-US" altLang="zh-SG" sz="4000" dirty="0">
                <a:solidFill>
                  <a:srgbClr val="C00000"/>
                </a:solidFill>
                <a:effectLst/>
                <a:latin typeface="Arial" panose="020B0604020202020204" pitchFamily="34" charset="0"/>
                <a:ea typeface="宋体" panose="02010600030101010101" pitchFamily="2" charset="-122"/>
                <a:cs typeface="Arial" panose="020B0604020202020204" pitchFamily="34" charset="0"/>
              </a:rPr>
              <a:t>Mini-Review</a:t>
            </a:r>
            <a:r>
              <a:rPr lang="en-US" altLang="zh-SG" dirty="0"/>
              <a:t> </a:t>
            </a:r>
            <a:r>
              <a:rPr lang="en-US" altLang="zh-SG" sz="4000" dirty="0">
                <a:solidFill>
                  <a:srgbClr val="C00000"/>
                </a:solidFill>
                <a:effectLst/>
                <a:latin typeface="Arial" panose="020B0604020202020204" pitchFamily="34" charset="0"/>
                <a:ea typeface="宋体" panose="02010600030101010101" pitchFamily="2" charset="-122"/>
                <a:cs typeface="Arial" panose="020B0604020202020204" pitchFamily="34" charset="0"/>
              </a:rPr>
              <a:t>for CEPC EDR Combined Magnets</a:t>
            </a:r>
            <a:endParaRPr lang="zh-SG" altLang="en-US" sz="40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9CCE0823-A4CE-48B1-95EB-AEEAB14032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6" name="图片 5">
            <a:extLst>
              <a:ext uri="{FF2B5EF4-FFF2-40B4-BE49-F238E27FC236}">
                <a16:creationId xmlns:a16="http://schemas.microsoft.com/office/drawing/2014/main" id="{131EC7D9-9D7A-462C-897A-1DD00ACB80E1}"/>
              </a:ext>
            </a:extLst>
          </p:cNvPr>
          <p:cNvPicPr>
            <a:picLocks noChangeAspect="1"/>
          </p:cNvPicPr>
          <p:nvPr/>
        </p:nvPicPr>
        <p:blipFill>
          <a:blip r:embed="rId2"/>
          <a:stretch>
            <a:fillRect/>
          </a:stretch>
        </p:blipFill>
        <p:spPr>
          <a:xfrm>
            <a:off x="1433014" y="1344003"/>
            <a:ext cx="4246682" cy="4763370"/>
          </a:xfrm>
          <a:prstGeom prst="rect">
            <a:avLst/>
          </a:prstGeom>
        </p:spPr>
      </p:pic>
      <p:pic>
        <p:nvPicPr>
          <p:cNvPr id="8" name="图片 7">
            <a:extLst>
              <a:ext uri="{FF2B5EF4-FFF2-40B4-BE49-F238E27FC236}">
                <a16:creationId xmlns:a16="http://schemas.microsoft.com/office/drawing/2014/main" id="{D198758E-AA56-4F26-A5B9-9CEAAD6548F9}"/>
              </a:ext>
            </a:extLst>
          </p:cNvPr>
          <p:cNvPicPr>
            <a:picLocks noChangeAspect="1"/>
          </p:cNvPicPr>
          <p:nvPr/>
        </p:nvPicPr>
        <p:blipFill rotWithShape="1">
          <a:blip r:embed="rId3"/>
          <a:srcRect t="22941" b="4453"/>
          <a:stretch/>
        </p:blipFill>
        <p:spPr>
          <a:xfrm>
            <a:off x="6944435" y="1139588"/>
            <a:ext cx="4085229" cy="2224586"/>
          </a:xfrm>
          <a:prstGeom prst="rect">
            <a:avLst/>
          </a:prstGeom>
        </p:spPr>
      </p:pic>
      <p:sp>
        <p:nvSpPr>
          <p:cNvPr id="13" name="矩形: 圆角 12">
            <a:extLst>
              <a:ext uri="{FF2B5EF4-FFF2-40B4-BE49-F238E27FC236}">
                <a16:creationId xmlns:a16="http://schemas.microsoft.com/office/drawing/2014/main" id="{69C3C6A5-6B55-4087-B985-A50B28902FF7}"/>
              </a:ext>
            </a:extLst>
          </p:cNvPr>
          <p:cNvSpPr/>
          <p:nvPr/>
        </p:nvSpPr>
        <p:spPr>
          <a:xfrm>
            <a:off x="2135875" y="4285397"/>
            <a:ext cx="2115403" cy="12897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pic>
        <p:nvPicPr>
          <p:cNvPr id="17" name="图片 16">
            <a:extLst>
              <a:ext uri="{FF2B5EF4-FFF2-40B4-BE49-F238E27FC236}">
                <a16:creationId xmlns:a16="http://schemas.microsoft.com/office/drawing/2014/main" id="{B71394AA-B545-45B7-8051-2BA2F587C084}"/>
              </a:ext>
            </a:extLst>
          </p:cNvPr>
          <p:cNvPicPr>
            <a:picLocks noChangeAspect="1"/>
          </p:cNvPicPr>
          <p:nvPr/>
        </p:nvPicPr>
        <p:blipFill>
          <a:blip r:embed="rId4"/>
          <a:stretch>
            <a:fillRect/>
          </a:stretch>
        </p:blipFill>
        <p:spPr>
          <a:xfrm>
            <a:off x="7223489" y="3446059"/>
            <a:ext cx="3692683" cy="2879678"/>
          </a:xfrm>
          <a:prstGeom prst="rect">
            <a:avLst/>
          </a:prstGeom>
        </p:spPr>
      </p:pic>
    </p:spTree>
    <p:extLst>
      <p:ext uri="{BB962C8B-B14F-4D97-AF65-F5344CB8AC3E}">
        <p14:creationId xmlns:p14="http://schemas.microsoft.com/office/powerpoint/2010/main" val="3284320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F4B055A-47F9-4329-AE11-A84EB4BD118A}"/>
              </a:ext>
            </a:extLst>
          </p:cNvPr>
          <p:cNvSpPr>
            <a:spLocks noGrp="1"/>
          </p:cNvSpPr>
          <p:nvPr>
            <p:ph type="title"/>
          </p:nvPr>
        </p:nvSpPr>
        <p:spPr>
          <a:xfrm>
            <a:off x="254820" y="134614"/>
            <a:ext cx="10763325" cy="725470"/>
          </a:xfrm>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Mini-review report</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id="{5AA0654E-D44D-4BA3-A097-38E048620028}"/>
              </a:ext>
            </a:extLst>
          </p:cNvPr>
          <p:cNvSpPr>
            <a:spLocks noGrp="1"/>
          </p:cNvSpPr>
          <p:nvPr>
            <p:ph type="sldNum" sz="quarter" idx="12"/>
          </p:nvPr>
        </p:nvSpPr>
        <p:spPr/>
        <p:txBody>
          <a:bodyPr/>
          <a:lstStyle/>
          <a:p>
            <a:fld id="{F15E9139-A00B-4B2A-98A6-095DC08F1345}" type="slidenum">
              <a:rPr lang="zh-CN" altLang="en-US" smtClean="0"/>
              <a:pPr/>
              <a:t>15</a:t>
            </a:fld>
            <a:endParaRPr lang="zh-CN" altLang="en-US" dirty="0"/>
          </a:p>
        </p:txBody>
      </p:sp>
      <p:pic>
        <p:nvPicPr>
          <p:cNvPr id="7" name="图片 6">
            <a:extLst>
              <a:ext uri="{FF2B5EF4-FFF2-40B4-BE49-F238E27FC236}">
                <a16:creationId xmlns:a16="http://schemas.microsoft.com/office/drawing/2014/main" id="{134A934F-335B-43CD-BB0E-ECF1AA582D20}"/>
              </a:ext>
            </a:extLst>
          </p:cNvPr>
          <p:cNvPicPr>
            <a:picLocks noChangeAspect="1"/>
          </p:cNvPicPr>
          <p:nvPr/>
        </p:nvPicPr>
        <p:blipFill rotWithShape="1">
          <a:blip r:embed="rId2"/>
          <a:srcRect t="18236"/>
          <a:stretch/>
        </p:blipFill>
        <p:spPr>
          <a:xfrm>
            <a:off x="6392563" y="3089183"/>
            <a:ext cx="5338119" cy="1801244"/>
          </a:xfrm>
          <a:prstGeom prst="rect">
            <a:avLst/>
          </a:prstGeom>
        </p:spPr>
      </p:pic>
      <p:pic>
        <p:nvPicPr>
          <p:cNvPr id="9" name="图片 8">
            <a:extLst>
              <a:ext uri="{FF2B5EF4-FFF2-40B4-BE49-F238E27FC236}">
                <a16:creationId xmlns:a16="http://schemas.microsoft.com/office/drawing/2014/main" id="{A5588BD5-F20B-4B7A-B3A1-FBCA243311E8}"/>
              </a:ext>
            </a:extLst>
          </p:cNvPr>
          <p:cNvPicPr>
            <a:picLocks noChangeAspect="1"/>
          </p:cNvPicPr>
          <p:nvPr/>
        </p:nvPicPr>
        <p:blipFill>
          <a:blip r:embed="rId3"/>
          <a:stretch>
            <a:fillRect/>
          </a:stretch>
        </p:blipFill>
        <p:spPr>
          <a:xfrm>
            <a:off x="7924800" y="4772127"/>
            <a:ext cx="3476367" cy="710250"/>
          </a:xfrm>
          <a:prstGeom prst="rect">
            <a:avLst/>
          </a:prstGeom>
        </p:spPr>
      </p:pic>
      <p:pic>
        <p:nvPicPr>
          <p:cNvPr id="11" name="图片 10">
            <a:extLst>
              <a:ext uri="{FF2B5EF4-FFF2-40B4-BE49-F238E27FC236}">
                <a16:creationId xmlns:a16="http://schemas.microsoft.com/office/drawing/2014/main" id="{2A240A0F-84D3-4F40-B3F1-C39D3933C42D}"/>
              </a:ext>
            </a:extLst>
          </p:cNvPr>
          <p:cNvPicPr>
            <a:picLocks noChangeAspect="1"/>
          </p:cNvPicPr>
          <p:nvPr/>
        </p:nvPicPr>
        <p:blipFill>
          <a:blip r:embed="rId4"/>
          <a:stretch>
            <a:fillRect/>
          </a:stretch>
        </p:blipFill>
        <p:spPr>
          <a:xfrm>
            <a:off x="6457896" y="1103863"/>
            <a:ext cx="5264545" cy="1812551"/>
          </a:xfrm>
          <a:prstGeom prst="rect">
            <a:avLst/>
          </a:prstGeom>
        </p:spPr>
      </p:pic>
      <p:pic>
        <p:nvPicPr>
          <p:cNvPr id="15" name="图片 14">
            <a:extLst>
              <a:ext uri="{FF2B5EF4-FFF2-40B4-BE49-F238E27FC236}">
                <a16:creationId xmlns:a16="http://schemas.microsoft.com/office/drawing/2014/main" id="{878954E8-2F0A-4C74-888C-E6279C1ACAD4}"/>
              </a:ext>
            </a:extLst>
          </p:cNvPr>
          <p:cNvPicPr>
            <a:picLocks noChangeAspect="1"/>
          </p:cNvPicPr>
          <p:nvPr/>
        </p:nvPicPr>
        <p:blipFill>
          <a:blip r:embed="rId5"/>
          <a:stretch>
            <a:fillRect/>
          </a:stretch>
        </p:blipFill>
        <p:spPr>
          <a:xfrm>
            <a:off x="931499" y="1087394"/>
            <a:ext cx="5103969" cy="5276335"/>
          </a:xfrm>
          <a:prstGeom prst="rect">
            <a:avLst/>
          </a:prstGeom>
        </p:spPr>
      </p:pic>
      <p:cxnSp>
        <p:nvCxnSpPr>
          <p:cNvPr id="17" name="直接连接符 16">
            <a:extLst>
              <a:ext uri="{FF2B5EF4-FFF2-40B4-BE49-F238E27FC236}">
                <a16:creationId xmlns:a16="http://schemas.microsoft.com/office/drawing/2014/main" id="{EEC24C0D-F9E5-4501-BA11-D4F2F7BBAC5F}"/>
              </a:ext>
            </a:extLst>
          </p:cNvPr>
          <p:cNvCxnSpPr/>
          <p:nvPr/>
        </p:nvCxnSpPr>
        <p:spPr>
          <a:xfrm>
            <a:off x="6582032" y="2199497"/>
            <a:ext cx="286676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D1E31719-8F40-45D2-AA47-75D5B1B9CE8B}"/>
              </a:ext>
            </a:extLst>
          </p:cNvPr>
          <p:cNvSpPr txBox="1"/>
          <p:nvPr/>
        </p:nvSpPr>
        <p:spPr>
          <a:xfrm>
            <a:off x="6528048" y="5517232"/>
            <a:ext cx="5299322"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panose="020B0604020202020204" pitchFamily="34" charset="0"/>
              <a:buChar char="•"/>
            </a:pPr>
            <a:r>
              <a:rPr lang="en-US" altLang="zh-SG" dirty="0"/>
              <a:t>Quick response was send to the review committee. All the </a:t>
            </a:r>
            <a:r>
              <a:rPr lang="en-US" altLang="zh-SG" sz="1800" b="0" dirty="0">
                <a:solidFill>
                  <a:srgbClr val="000000"/>
                </a:solidFill>
                <a:effectLst/>
                <a:latin typeface="CMR10"/>
              </a:rPr>
              <a:t>recommendations will be addressed at the next meeting of the IARC.</a:t>
            </a:r>
            <a:endParaRPr lang="zh-SG" altLang="en-US" dirty="0"/>
          </a:p>
        </p:txBody>
      </p:sp>
    </p:spTree>
    <p:extLst>
      <p:ext uri="{BB962C8B-B14F-4D97-AF65-F5344CB8AC3E}">
        <p14:creationId xmlns:p14="http://schemas.microsoft.com/office/powerpoint/2010/main" val="812978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24DB8B2-8C18-4D1C-8D66-F1A4A7DA4CE6}"/>
              </a:ext>
            </a:extLst>
          </p:cNvPr>
          <p:cNvSpPr>
            <a:spLocks noGrp="1"/>
          </p:cNvSpPr>
          <p:nvPr>
            <p:ph idx="1"/>
          </p:nvPr>
        </p:nvSpPr>
        <p:spPr>
          <a:xfrm>
            <a:off x="609600" y="1128955"/>
            <a:ext cx="10972800" cy="3203122"/>
          </a:xfrm>
        </p:spPr>
        <p:txBody>
          <a:bodyPr>
            <a:normAutofit fontScale="92500" lnSpcReduction="20000"/>
          </a:bodyPr>
          <a:lstStyle/>
          <a:p>
            <a:pPr>
              <a:lnSpc>
                <a:spcPct val="120000"/>
              </a:lnSpc>
              <a:spcAft>
                <a:spcPts val="0"/>
              </a:spcAft>
            </a:pPr>
            <a:r>
              <a:rPr lang="en-US" altLang="zh-CN" sz="1800" dirty="0"/>
              <a:t>Recent simulation studies have been conducted on the initial beam commissioning of the CEPC Booster</a:t>
            </a:r>
          </a:p>
          <a:p>
            <a:pPr lvl="1">
              <a:lnSpc>
                <a:spcPct val="120000"/>
              </a:lnSpc>
              <a:spcBef>
                <a:spcPts val="0"/>
              </a:spcBef>
            </a:pPr>
            <a:r>
              <a:rPr lang="en-US" altLang="zh-CN" sz="1600" dirty="0"/>
              <a:t> These studies can also serve as a reference for related research on the CEPC storage ring.</a:t>
            </a:r>
          </a:p>
          <a:p>
            <a:pPr>
              <a:lnSpc>
                <a:spcPct val="120000"/>
              </a:lnSpc>
              <a:spcAft>
                <a:spcPts val="0"/>
              </a:spcAft>
            </a:pPr>
            <a:r>
              <a:rPr lang="en-US" altLang="zh-CN" sz="1800" dirty="0"/>
              <a:t>Simulation settings:</a:t>
            </a:r>
          </a:p>
          <a:p>
            <a:pPr lvl="1">
              <a:lnSpc>
                <a:spcPct val="120000"/>
              </a:lnSpc>
            </a:pPr>
            <a:r>
              <a:rPr lang="en-US" altLang="zh-CN" sz="1600" dirty="0"/>
              <a:t>Physical aperture: 56mm</a:t>
            </a:r>
          </a:p>
          <a:p>
            <a:pPr lvl="1">
              <a:lnSpc>
                <a:spcPct val="120000"/>
              </a:lnSpc>
            </a:pPr>
            <a:r>
              <a:rPr lang="en-US" altLang="zh-CN" sz="1600" dirty="0"/>
              <a:t>BPM Accuracy and offset: </a:t>
            </a:r>
            <a:r>
              <a:rPr lang="en-US" altLang="zh-CN" sz="1600" dirty="0">
                <a:solidFill>
                  <a:srgbClr val="C00000"/>
                </a:solidFill>
              </a:rPr>
              <a:t>300um</a:t>
            </a:r>
          </a:p>
          <a:p>
            <a:pPr lvl="1">
              <a:lnSpc>
                <a:spcPct val="120000"/>
              </a:lnSpc>
            </a:pPr>
            <a:r>
              <a:rPr lang="en-US" altLang="zh-CN" sz="1600" dirty="0"/>
              <a:t>Other error settings are the same as those in ordinary error correction simulations.</a:t>
            </a:r>
          </a:p>
          <a:p>
            <a:pPr lvl="1">
              <a:lnSpc>
                <a:spcPct val="120000"/>
              </a:lnSpc>
            </a:pPr>
            <a:r>
              <a:rPr lang="en-US" altLang="zh-CN" sz="1600" dirty="0"/>
              <a:t>The injection beam jitter and beam distribution are taken into account.</a:t>
            </a:r>
          </a:p>
          <a:p>
            <a:pPr lvl="1">
              <a:lnSpc>
                <a:spcPct val="120000"/>
              </a:lnSpc>
            </a:pPr>
            <a:r>
              <a:rPr lang="en-US" altLang="zh-CN" sz="1600" dirty="0"/>
              <a:t>Based on the AT (Accelerator Toolbox) program.</a:t>
            </a:r>
          </a:p>
          <a:p>
            <a:pPr lvl="1">
              <a:lnSpc>
                <a:spcPct val="120000"/>
              </a:lnSpc>
            </a:pPr>
            <a:r>
              <a:rPr lang="en-US" altLang="zh-CN" sz="1600" dirty="0"/>
              <a:t>Using the response matrices of orbit, trajectory, working point, and injection beam derived from theoretical models.</a:t>
            </a:r>
          </a:p>
          <a:p>
            <a:pPr>
              <a:lnSpc>
                <a:spcPct val="120000"/>
              </a:lnSpc>
            </a:pPr>
            <a:r>
              <a:rPr lang="en-US" altLang="zh-CN" sz="2000" dirty="0"/>
              <a:t>A similar correction process has already been applied to the HEPS (High Energy Photon Source) booster and storage ring.</a:t>
            </a:r>
          </a:p>
        </p:txBody>
      </p:sp>
      <p:sp>
        <p:nvSpPr>
          <p:cNvPr id="3" name="标题 2">
            <a:extLst>
              <a:ext uri="{FF2B5EF4-FFF2-40B4-BE49-F238E27FC236}">
                <a16:creationId xmlns:a16="http://schemas.microsoft.com/office/drawing/2014/main" id="{0A309000-B388-4816-85BE-AE8C068131CE}"/>
              </a:ext>
            </a:extLst>
          </p:cNvPr>
          <p:cNvSpPr>
            <a:spLocks noGrp="1"/>
          </p:cNvSpPr>
          <p:nvPr>
            <p:ph type="title"/>
          </p:nvPr>
        </p:nvSpPr>
        <p:spPr/>
        <p:txBody>
          <a:bodyPr/>
          <a:lstStyle/>
          <a:p>
            <a:pPr algn="ctr"/>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First turn Injection Commissioning</a:t>
            </a:r>
            <a:endParaRPr lang="zh-CN" alt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90EDBB11-FEA2-49C6-8C3C-B02DEA669163}"/>
              </a:ext>
            </a:extLst>
          </p:cNvPr>
          <p:cNvSpPr>
            <a:spLocks noGrp="1"/>
          </p:cNvSpPr>
          <p:nvPr>
            <p:ph type="sldNum" sz="quarter" idx="12"/>
          </p:nvPr>
        </p:nvSpPr>
        <p:spPr/>
        <p:txBody>
          <a:bodyPr/>
          <a:lstStyle/>
          <a:p>
            <a:fld id="{F15E9139-A00B-4B2A-98A6-095DC08F1345}" type="slidenum">
              <a:rPr lang="zh-CN" altLang="en-US" smtClean="0"/>
              <a:pPr/>
              <a:t>16</a:t>
            </a:fld>
            <a:endParaRPr lang="zh-CN" altLang="en-US"/>
          </a:p>
        </p:txBody>
      </p:sp>
      <p:grpSp>
        <p:nvGrpSpPr>
          <p:cNvPr id="6" name="组合 5">
            <a:extLst>
              <a:ext uri="{FF2B5EF4-FFF2-40B4-BE49-F238E27FC236}">
                <a16:creationId xmlns:a16="http://schemas.microsoft.com/office/drawing/2014/main" id="{FA587226-ACCE-4F2B-9F38-ADDDDDD71517}"/>
              </a:ext>
            </a:extLst>
          </p:cNvPr>
          <p:cNvGrpSpPr/>
          <p:nvPr/>
        </p:nvGrpSpPr>
        <p:grpSpPr>
          <a:xfrm>
            <a:off x="0" y="4290388"/>
            <a:ext cx="12241360" cy="2567612"/>
            <a:chOff x="-261087" y="1569833"/>
            <a:chExt cx="13040762" cy="3219864"/>
          </a:xfrm>
        </p:grpSpPr>
        <p:cxnSp>
          <p:nvCxnSpPr>
            <p:cNvPr id="7" name="直接箭头连接符 6">
              <a:extLst>
                <a:ext uri="{FF2B5EF4-FFF2-40B4-BE49-F238E27FC236}">
                  <a16:creationId xmlns:a16="http://schemas.microsoft.com/office/drawing/2014/main" id="{81EC88C6-F2F9-4D86-A011-E2810C20ED8A}"/>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0DEADF8B-EE65-4211-853E-0CB5E0AAF8E6}"/>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6EC1A225-7747-4D8F-91B6-60B4865DF0E2}"/>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F6BE2A2B-3666-4E47-A910-03B92E3227BE}"/>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8E858DF8-15EA-4AFD-9092-973B708884C1}"/>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C7DA178E-8DBD-4AC5-ADE0-23ACAA6F59C7}"/>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B5481F11-C993-4E36-A240-1D4422C7F763}"/>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52D97637-3E0D-455F-AB6B-4E068A46BC9E}"/>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00BF3301-5C14-4813-830D-9347541CFD79}"/>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D07D87DD-987B-47B3-8DD0-CE772EB8AE2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3883D803-5755-4082-9EED-5A7670490BED}"/>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75F4E96F-F7A2-47A2-8FFD-AEED94E9B5FB}"/>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1A738EA3-8565-4C9C-9189-5E841B78EE39}"/>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DEABB3F0-9F2B-43BA-B9C4-334DD55B3C29}"/>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B9971880-17B2-4AA2-936A-17B4A0F8E2FA}"/>
                </a:ext>
              </a:extLst>
            </p:cNvPr>
            <p:cNvSpPr/>
            <p:nvPr/>
          </p:nvSpPr>
          <p:spPr>
            <a:xfrm rot="5400000">
              <a:off x="6152862" y="133088"/>
              <a:ext cx="475247" cy="7079563"/>
            </a:xfrm>
            <a:prstGeom prst="rightBrace">
              <a:avLst>
                <a:gd name="adj1" fmla="val 8333"/>
                <a:gd name="adj2" fmla="val 60537"/>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3A3EBF1F-22A1-46F7-92D4-2315ADAFB188}"/>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B43F56B7-BDBE-4DBE-B998-A80AB55DE426}"/>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E4278410-35FF-4529-9539-7B8213254A41}"/>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0347F90C-179D-47A8-8726-E150B954CF46}"/>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9B549819-368E-4A15-86FA-222124DC4AB7}"/>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2772E10B-0B2D-4E3C-86C5-E0F34F67035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5648010F-53E3-4A80-801C-59A79FC8D567}"/>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A0CFF3F0-6571-4F89-90A6-FA97C383BE22}"/>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BBBD33C5-0AE2-4702-9D96-744746895C7F}"/>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1" name="文本框 30">
            <a:extLst>
              <a:ext uri="{FF2B5EF4-FFF2-40B4-BE49-F238E27FC236}">
                <a16:creationId xmlns:a16="http://schemas.microsoft.com/office/drawing/2014/main" id="{D60EAE36-6A00-4C27-A4A2-CC70FE1B91E1}"/>
              </a:ext>
            </a:extLst>
          </p:cNvPr>
          <p:cNvSpPr txBox="1"/>
          <p:nvPr/>
        </p:nvSpPr>
        <p:spPr>
          <a:xfrm>
            <a:off x="11259144" y="620688"/>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4174257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1090ED7-638A-47E6-9095-5E91E38568C6}"/>
              </a:ext>
            </a:extLst>
          </p:cNvPr>
          <p:cNvSpPr>
            <a:spLocks noGrp="1"/>
          </p:cNvSpPr>
          <p:nvPr>
            <p:ph type="title"/>
          </p:nvPr>
        </p:nvSpPr>
        <p:spPr/>
        <p:txBody>
          <a:bodyPr>
            <a:normAutofit/>
          </a:bodyPr>
          <a:lstStyle/>
          <a:p>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Single-turn and Multi-turn trajectory correction</a:t>
            </a:r>
            <a:endParaRPr 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A0FCDCB9-1A53-4E3D-889B-3CE5A9C3556D}"/>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a:p>
        </p:txBody>
      </p:sp>
      <p:grpSp>
        <p:nvGrpSpPr>
          <p:cNvPr id="6" name="组合 5">
            <a:extLst>
              <a:ext uri="{FF2B5EF4-FFF2-40B4-BE49-F238E27FC236}">
                <a16:creationId xmlns:a16="http://schemas.microsoft.com/office/drawing/2014/main"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6D17ADDC-3A59-4995-AA4D-DE40CDCD3848}"/>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280B8764-B814-4BB6-A51B-4AE0F5E5D958}"/>
                </a:ext>
              </a:extLst>
            </p:cNvPr>
            <p:cNvSpPr/>
            <p:nvPr/>
          </p:nvSpPr>
          <p:spPr>
            <a:xfrm rot="5400000">
              <a:off x="6152862" y="133088"/>
              <a:ext cx="475247" cy="7079563"/>
            </a:xfrm>
            <a:prstGeom prst="rightBrace">
              <a:avLst>
                <a:gd name="adj1" fmla="val 8333"/>
                <a:gd name="adj2" fmla="val 60623"/>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id="{5D29AA7F-B7A9-41C3-86E3-2CB6AEE1D151}"/>
              </a:ext>
            </a:extLst>
          </p:cNvPr>
          <p:cNvSpPr/>
          <p:nvPr/>
        </p:nvSpPr>
        <p:spPr>
          <a:xfrm>
            <a:off x="129428" y="3558408"/>
            <a:ext cx="11300609" cy="2862322"/>
          </a:xfrm>
          <a:prstGeom prst="rect">
            <a:avLst/>
          </a:prstGeom>
        </p:spPr>
        <p:txBody>
          <a:bodyPr wrap="square">
            <a:spAutoFit/>
          </a:bodyPr>
          <a:lstStyle/>
          <a:p>
            <a:pPr marL="285750" indent="-285750">
              <a:buFont typeface="Arial" panose="020B0604020202020204" pitchFamily="34" charset="0"/>
              <a:buChar char="•"/>
            </a:pPr>
            <a:r>
              <a:rPr lang="en-US" sz="2000" b="1" dirty="0">
                <a:solidFill>
                  <a:srgbClr val="24292F"/>
                </a:solidFill>
                <a:highlight>
                  <a:srgbClr val="FFFF00"/>
                </a:highlight>
                <a:latin typeface="Noto Sans SC"/>
              </a:rPr>
              <a:t>Single-turn trajectory correction: </a:t>
            </a:r>
            <a:r>
              <a:rPr lang="en-US" sz="2000" dirty="0">
                <a:solidFill>
                  <a:srgbClr val="24292F"/>
                </a:solidFill>
                <a:highlight>
                  <a:srgbClr val="FFFF00"/>
                </a:highlight>
                <a:latin typeface="Noto Sans SC"/>
              </a:rPr>
              <a:t>Minimize the trajectory of the beam for the first 5 turns.</a:t>
            </a:r>
          </a:p>
          <a:p>
            <a:pPr marL="285750" indent="-285750">
              <a:buFont typeface="Arial" panose="020B0604020202020204" pitchFamily="34" charset="0"/>
              <a:buChar char="•"/>
            </a:pPr>
            <a:r>
              <a:rPr lang="en-US" sz="2000" b="1" dirty="0">
                <a:solidFill>
                  <a:srgbClr val="24292F"/>
                </a:solidFill>
                <a:highlight>
                  <a:srgbClr val="FFFF00"/>
                </a:highlight>
                <a:latin typeface="Noto Sans SC"/>
              </a:rPr>
              <a:t>Multi-turn trajectory correction: </a:t>
            </a:r>
            <a:r>
              <a:rPr lang="en-US" sz="2000" dirty="0">
                <a:solidFill>
                  <a:srgbClr val="24292F"/>
                </a:solidFill>
                <a:highlight>
                  <a:srgbClr val="FFFF00"/>
                </a:highlight>
                <a:latin typeface="Noto Sans SC"/>
              </a:rPr>
              <a:t>Average the beam trajectory over more than 5 turns to obtain an approximate closed orbit and correct it.</a:t>
            </a:r>
          </a:p>
          <a:p>
            <a:pPr marL="285750" indent="-285750">
              <a:buFont typeface="Arial" panose="020B0604020202020204" pitchFamily="34" charset="0"/>
              <a:buChar char="•"/>
            </a:pPr>
            <a:r>
              <a:rPr lang="en-US" sz="2000" b="1" dirty="0">
                <a:solidFill>
                  <a:srgbClr val="24292F"/>
                </a:solidFill>
                <a:latin typeface="Noto Sans SC"/>
              </a:rPr>
              <a:t>Injection beam trajectory correction: </a:t>
            </a:r>
            <a:r>
              <a:rPr lang="en-US" sz="2000" dirty="0">
                <a:solidFill>
                  <a:srgbClr val="24292F"/>
                </a:solidFill>
                <a:latin typeface="Noto Sans SC"/>
              </a:rPr>
              <a:t>Correct the coordinates of the injection beam at the injection point to reduce the oscillation of the injected beam.</a:t>
            </a:r>
          </a:p>
          <a:p>
            <a:pPr marL="285750" indent="-285750">
              <a:buFont typeface="Arial" panose="020B0604020202020204" pitchFamily="34" charset="0"/>
              <a:buChar char="•"/>
            </a:pPr>
            <a:r>
              <a:rPr lang="en-US" altLang="zh-CN" sz="2000" b="1" dirty="0">
                <a:solidFill>
                  <a:srgbClr val="24292F"/>
                </a:solidFill>
                <a:latin typeface="Noto Sans SC"/>
              </a:rPr>
              <a:t>Tune </a:t>
            </a:r>
            <a:r>
              <a:rPr lang="en-US" sz="2000" b="1" dirty="0">
                <a:solidFill>
                  <a:srgbClr val="24292F"/>
                </a:solidFill>
                <a:latin typeface="Noto Sans SC"/>
              </a:rPr>
              <a:t>adjustment: </a:t>
            </a:r>
            <a:r>
              <a:rPr lang="en-US" sz="2000" dirty="0">
                <a:solidFill>
                  <a:srgbClr val="24292F"/>
                </a:solidFill>
                <a:latin typeface="Noto Sans SC"/>
              </a:rPr>
              <a:t>Calculate (Phased-CFT) and adjust the working point using the beam over 50 turns.</a:t>
            </a:r>
          </a:p>
          <a:p>
            <a:pPr marL="285750" indent="-285750">
              <a:buFont typeface="Arial" panose="020B0604020202020204" pitchFamily="34" charset="0"/>
              <a:buChar char="•"/>
            </a:pPr>
            <a:r>
              <a:rPr lang="en-US" sz="2000" b="1" dirty="0">
                <a:solidFill>
                  <a:srgbClr val="24292F"/>
                </a:solidFill>
                <a:latin typeface="Noto Sans SC"/>
              </a:rPr>
              <a:t>RF parameters adjustment: </a:t>
            </a:r>
            <a:r>
              <a:rPr lang="en-US" sz="2000" dirty="0">
                <a:solidFill>
                  <a:srgbClr val="24292F"/>
                </a:solidFill>
                <a:latin typeface="Noto Sans SC"/>
              </a:rPr>
              <a:t>Evaluate the beam energy variation with the average of the horizontal trajectory over each turn and adjust the RF parameters to reduce oscillation.</a:t>
            </a:r>
          </a:p>
          <a:p>
            <a:pPr marL="285750" indent="-285750">
              <a:buFont typeface="Arial" panose="020B0604020202020204" pitchFamily="34" charset="0"/>
              <a:buChar char="•"/>
            </a:pPr>
            <a:r>
              <a:rPr lang="en-US" sz="2000" b="1" dirty="0">
                <a:solidFill>
                  <a:srgbClr val="24292F"/>
                </a:solidFill>
                <a:latin typeface="Noto Sans SC"/>
              </a:rPr>
              <a:t>Optics correction: </a:t>
            </a:r>
            <a:r>
              <a:rPr lang="en-US" sz="2000" dirty="0">
                <a:solidFill>
                  <a:srgbClr val="24292F"/>
                </a:solidFill>
                <a:latin typeface="Noto Sans SC"/>
              </a:rPr>
              <a:t>Based on ICA, PCA.</a:t>
            </a:r>
            <a:endParaRPr lang="en-US" sz="2000" b="0" i="0" dirty="0">
              <a:solidFill>
                <a:srgbClr val="24292F"/>
              </a:solidFill>
              <a:effectLst/>
              <a:latin typeface="Noto Sans SC"/>
            </a:endParaRPr>
          </a:p>
        </p:txBody>
      </p:sp>
      <p:pic>
        <p:nvPicPr>
          <p:cNvPr id="31" name="图片 30">
            <a:extLst>
              <a:ext uri="{FF2B5EF4-FFF2-40B4-BE49-F238E27FC236}">
                <a16:creationId xmlns:a16="http://schemas.microsoft.com/office/drawing/2014/main" id="{EA98366E-D818-4ABD-AEA8-05F7C2CDA9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439" y="4550392"/>
            <a:ext cx="8972389" cy="2156522"/>
          </a:xfrm>
          <a:prstGeom prst="rect">
            <a:avLst/>
          </a:prstGeom>
        </p:spPr>
      </p:pic>
      <p:sp>
        <p:nvSpPr>
          <p:cNvPr id="32" name="文本框 31">
            <a:extLst>
              <a:ext uri="{FF2B5EF4-FFF2-40B4-BE49-F238E27FC236}">
                <a16:creationId xmlns:a16="http://schemas.microsoft.com/office/drawing/2014/main" id="{6D325241-E697-4AF4-A1FC-BC8D8E7CE9F3}"/>
              </a:ext>
            </a:extLst>
          </p:cNvPr>
          <p:cNvSpPr txBox="1"/>
          <p:nvPr/>
        </p:nvSpPr>
        <p:spPr>
          <a:xfrm>
            <a:off x="11064552" y="1124744"/>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3107675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1090ED7-638A-47E6-9095-5E91E38568C6}"/>
              </a:ext>
            </a:extLst>
          </p:cNvPr>
          <p:cNvSpPr>
            <a:spLocks noGrp="1"/>
          </p:cNvSpPr>
          <p:nvPr>
            <p:ph type="title"/>
          </p:nvPr>
        </p:nvSpPr>
        <p:spPr/>
        <p:txBody>
          <a:bodyPr>
            <a:normAutofit/>
          </a:bodyPr>
          <a:lstStyle/>
          <a:p>
            <a:pPr algn="ctr"/>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Injection beam trajectory correction</a:t>
            </a:r>
            <a:endParaRPr 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A0FCDCB9-1A53-4E3D-889B-3CE5A9C3556D}"/>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grpSp>
        <p:nvGrpSpPr>
          <p:cNvPr id="6" name="组合 5">
            <a:extLst>
              <a:ext uri="{FF2B5EF4-FFF2-40B4-BE49-F238E27FC236}">
                <a16:creationId xmlns:a16="http://schemas.microsoft.com/office/drawing/2014/main"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6D17ADDC-3A59-4995-AA4D-DE40CDCD3848}"/>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280B8764-B814-4BB6-A51B-4AE0F5E5D958}"/>
                </a:ext>
              </a:extLst>
            </p:cNvPr>
            <p:cNvSpPr/>
            <p:nvPr/>
          </p:nvSpPr>
          <p:spPr>
            <a:xfrm rot="5400000">
              <a:off x="6152862" y="133088"/>
              <a:ext cx="475247" cy="7079563"/>
            </a:xfrm>
            <a:prstGeom prst="rightBrace">
              <a:avLst>
                <a:gd name="adj1" fmla="val 8333"/>
                <a:gd name="adj2" fmla="val 59255"/>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id="{5D29AA7F-B7A9-41C3-86E3-2CB6AEE1D151}"/>
              </a:ext>
            </a:extLst>
          </p:cNvPr>
          <p:cNvSpPr/>
          <p:nvPr/>
        </p:nvSpPr>
        <p:spPr>
          <a:xfrm>
            <a:off x="129428" y="3558408"/>
            <a:ext cx="11300609" cy="2862322"/>
          </a:xfrm>
          <a:prstGeom prst="rect">
            <a:avLst/>
          </a:prstGeom>
        </p:spPr>
        <p:txBody>
          <a:bodyPr wrap="square">
            <a:spAutoFit/>
          </a:bodyPr>
          <a:lstStyle/>
          <a:p>
            <a:pPr marL="285750" indent="-285750">
              <a:buFont typeface="Arial" panose="020B0604020202020204" pitchFamily="34" charset="0"/>
              <a:buChar char="•"/>
            </a:pPr>
            <a:r>
              <a:rPr lang="en-US" sz="2000" b="1" dirty="0">
                <a:solidFill>
                  <a:srgbClr val="24292F"/>
                </a:solidFill>
                <a:latin typeface="Noto Sans SC"/>
              </a:rPr>
              <a:t>Single-turn trajectory correction: </a:t>
            </a:r>
            <a:r>
              <a:rPr lang="en-US" sz="2000" dirty="0">
                <a:solidFill>
                  <a:srgbClr val="24292F"/>
                </a:solidFill>
                <a:latin typeface="Noto Sans SC"/>
              </a:rPr>
              <a:t>Minimize the trajectory of the beam for the first 5 turns.</a:t>
            </a:r>
          </a:p>
          <a:p>
            <a:pPr marL="285750" indent="-285750">
              <a:buFont typeface="Arial" panose="020B0604020202020204" pitchFamily="34" charset="0"/>
              <a:buChar char="•"/>
            </a:pPr>
            <a:r>
              <a:rPr lang="en-US" sz="2000" b="1" dirty="0">
                <a:solidFill>
                  <a:srgbClr val="24292F"/>
                </a:solidFill>
                <a:latin typeface="Noto Sans SC"/>
              </a:rPr>
              <a:t>Multi-turn trajectory correction: </a:t>
            </a:r>
            <a:r>
              <a:rPr lang="en-US" sz="2000" dirty="0">
                <a:solidFill>
                  <a:srgbClr val="24292F"/>
                </a:solidFill>
                <a:latin typeface="Noto Sans SC"/>
              </a:rPr>
              <a:t>Average the beam trajectory over more than 5 turns to obtain an approximate closed orbit and correct it.</a:t>
            </a:r>
          </a:p>
          <a:p>
            <a:pPr marL="285750" indent="-285750">
              <a:buFont typeface="Arial" panose="020B0604020202020204" pitchFamily="34" charset="0"/>
              <a:buChar char="•"/>
            </a:pPr>
            <a:r>
              <a:rPr lang="en-US" sz="2000" b="1" dirty="0">
                <a:solidFill>
                  <a:srgbClr val="24292F"/>
                </a:solidFill>
                <a:highlight>
                  <a:srgbClr val="FFFF00"/>
                </a:highlight>
                <a:latin typeface="Noto Sans SC"/>
              </a:rPr>
              <a:t>Injection beam trajectory correction: </a:t>
            </a:r>
            <a:r>
              <a:rPr lang="en-US" sz="2000" dirty="0">
                <a:solidFill>
                  <a:srgbClr val="24292F"/>
                </a:solidFill>
                <a:highlight>
                  <a:srgbClr val="FFFF00"/>
                </a:highlight>
                <a:latin typeface="Noto Sans SC"/>
              </a:rPr>
              <a:t>Correct the coordinates of the injection beam at the injection point to reduce the oscillation of the injected beam.</a:t>
            </a:r>
          </a:p>
          <a:p>
            <a:pPr marL="285750" indent="-285750">
              <a:buFont typeface="Arial" panose="020B0604020202020204" pitchFamily="34" charset="0"/>
              <a:buChar char="•"/>
            </a:pPr>
            <a:r>
              <a:rPr lang="en-US" altLang="zh-CN" sz="2000" b="1" dirty="0">
                <a:solidFill>
                  <a:srgbClr val="24292F"/>
                </a:solidFill>
                <a:latin typeface="Noto Sans SC"/>
              </a:rPr>
              <a:t>Tune </a:t>
            </a:r>
            <a:r>
              <a:rPr lang="en-US" sz="2000" b="1" dirty="0">
                <a:solidFill>
                  <a:srgbClr val="24292F"/>
                </a:solidFill>
                <a:latin typeface="Noto Sans SC"/>
              </a:rPr>
              <a:t>adjustment: </a:t>
            </a:r>
            <a:r>
              <a:rPr lang="en-US" sz="2000" dirty="0">
                <a:solidFill>
                  <a:srgbClr val="24292F"/>
                </a:solidFill>
                <a:latin typeface="Noto Sans SC"/>
              </a:rPr>
              <a:t>Calculate (Phased-CFT) and adjust the working point using the beam over 50 turns.</a:t>
            </a:r>
          </a:p>
          <a:p>
            <a:pPr marL="285750" indent="-285750">
              <a:buFont typeface="Arial" panose="020B0604020202020204" pitchFamily="34" charset="0"/>
              <a:buChar char="•"/>
            </a:pPr>
            <a:r>
              <a:rPr lang="en-US" sz="2000" b="1" dirty="0">
                <a:solidFill>
                  <a:srgbClr val="24292F"/>
                </a:solidFill>
                <a:latin typeface="Noto Sans SC"/>
              </a:rPr>
              <a:t>RF parameters adjustment: </a:t>
            </a:r>
            <a:r>
              <a:rPr lang="en-US" sz="2000" dirty="0">
                <a:solidFill>
                  <a:srgbClr val="24292F"/>
                </a:solidFill>
                <a:latin typeface="Noto Sans SC"/>
              </a:rPr>
              <a:t>Evaluate the beam energy variation with the average of the horizontal trajectory over each turn and adjust the RF parameters to reduce oscillation.</a:t>
            </a:r>
          </a:p>
          <a:p>
            <a:pPr marL="285750" indent="-285750">
              <a:buFont typeface="Arial" panose="020B0604020202020204" pitchFamily="34" charset="0"/>
              <a:buChar char="•"/>
            </a:pPr>
            <a:r>
              <a:rPr lang="en-US" sz="2000" b="1" dirty="0">
                <a:solidFill>
                  <a:srgbClr val="24292F"/>
                </a:solidFill>
                <a:latin typeface="Noto Sans SC"/>
              </a:rPr>
              <a:t>Optics correction: </a:t>
            </a:r>
            <a:r>
              <a:rPr lang="en-US" sz="2000" dirty="0">
                <a:solidFill>
                  <a:srgbClr val="24292F"/>
                </a:solidFill>
                <a:latin typeface="Noto Sans SC"/>
              </a:rPr>
              <a:t>Based on ICA, PCA.</a:t>
            </a:r>
            <a:endParaRPr lang="en-US" sz="2000" b="0" i="0" dirty="0">
              <a:solidFill>
                <a:srgbClr val="24292F"/>
              </a:solidFill>
              <a:effectLst/>
              <a:latin typeface="Noto Sans SC"/>
            </a:endParaRPr>
          </a:p>
        </p:txBody>
      </p:sp>
      <p:pic>
        <p:nvPicPr>
          <p:cNvPr id="33" name="图片 32">
            <a:extLst>
              <a:ext uri="{FF2B5EF4-FFF2-40B4-BE49-F238E27FC236}">
                <a16:creationId xmlns:a16="http://schemas.microsoft.com/office/drawing/2014/main" id="{7994E0A8-4FCE-4166-9C36-82A1AE13D9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854" y="5110315"/>
            <a:ext cx="2233167" cy="1674875"/>
          </a:xfrm>
          <a:prstGeom prst="rect">
            <a:avLst/>
          </a:prstGeom>
        </p:spPr>
      </p:pic>
      <p:pic>
        <p:nvPicPr>
          <p:cNvPr id="34" name="图片 33">
            <a:extLst>
              <a:ext uri="{FF2B5EF4-FFF2-40B4-BE49-F238E27FC236}">
                <a16:creationId xmlns:a16="http://schemas.microsoft.com/office/drawing/2014/main" id="{52681775-EA83-4965-9834-33B7C3832A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6677" y="5098457"/>
            <a:ext cx="2285123" cy="1713842"/>
          </a:xfrm>
          <a:prstGeom prst="rect">
            <a:avLst/>
          </a:prstGeom>
        </p:spPr>
      </p:pic>
      <p:pic>
        <p:nvPicPr>
          <p:cNvPr id="36" name="图片 35">
            <a:extLst>
              <a:ext uri="{FF2B5EF4-FFF2-40B4-BE49-F238E27FC236}">
                <a16:creationId xmlns:a16="http://schemas.microsoft.com/office/drawing/2014/main" id="{5333E7E6-2F21-4699-BA0A-E442ED98FF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7026" y="5098457"/>
            <a:ext cx="2285123" cy="1713842"/>
          </a:xfrm>
          <a:prstGeom prst="rect">
            <a:avLst/>
          </a:prstGeom>
        </p:spPr>
      </p:pic>
      <p:sp>
        <p:nvSpPr>
          <p:cNvPr id="37" name="文本框 36">
            <a:extLst>
              <a:ext uri="{FF2B5EF4-FFF2-40B4-BE49-F238E27FC236}">
                <a16:creationId xmlns:a16="http://schemas.microsoft.com/office/drawing/2014/main" id="{D1034325-E6DE-4A8C-9198-1DEA079BA468}"/>
              </a:ext>
            </a:extLst>
          </p:cNvPr>
          <p:cNvSpPr txBox="1"/>
          <p:nvPr/>
        </p:nvSpPr>
        <p:spPr>
          <a:xfrm>
            <a:off x="11248688" y="1124744"/>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2364268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1090ED7-638A-47E6-9095-5E91E38568C6}"/>
              </a:ext>
            </a:extLst>
          </p:cNvPr>
          <p:cNvSpPr>
            <a:spLocks noGrp="1"/>
          </p:cNvSpPr>
          <p:nvPr>
            <p:ph type="title"/>
          </p:nvPr>
        </p:nvSpPr>
        <p:spPr/>
        <p:txBody>
          <a:bodyPr>
            <a:normAutofit/>
          </a:bodyPr>
          <a:lstStyle/>
          <a:p>
            <a:pPr algn="ctr"/>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Injection beam trajectory correction</a:t>
            </a:r>
            <a:endParaRPr 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A0FCDCB9-1A53-4E3D-889B-3CE5A9C3556D}"/>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a:p>
        </p:txBody>
      </p:sp>
      <p:grpSp>
        <p:nvGrpSpPr>
          <p:cNvPr id="6" name="组合 5">
            <a:extLst>
              <a:ext uri="{FF2B5EF4-FFF2-40B4-BE49-F238E27FC236}">
                <a16:creationId xmlns:a16="http://schemas.microsoft.com/office/drawing/2014/main"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6D17ADDC-3A59-4995-AA4D-DE40CDCD3848}"/>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280B8764-B814-4BB6-A51B-4AE0F5E5D958}"/>
                </a:ext>
              </a:extLst>
            </p:cNvPr>
            <p:cNvSpPr/>
            <p:nvPr/>
          </p:nvSpPr>
          <p:spPr>
            <a:xfrm rot="5400000">
              <a:off x="6152862" y="133088"/>
              <a:ext cx="475247" cy="7079563"/>
            </a:xfrm>
            <a:prstGeom prst="rightBrace">
              <a:avLst>
                <a:gd name="adj1" fmla="val 8333"/>
                <a:gd name="adj2" fmla="val 59255"/>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id="{5D29AA7F-B7A9-41C3-86E3-2CB6AEE1D151}"/>
              </a:ext>
            </a:extLst>
          </p:cNvPr>
          <p:cNvSpPr/>
          <p:nvPr/>
        </p:nvSpPr>
        <p:spPr>
          <a:xfrm>
            <a:off x="129428" y="3558408"/>
            <a:ext cx="11300609" cy="2862322"/>
          </a:xfrm>
          <a:prstGeom prst="rect">
            <a:avLst/>
          </a:prstGeom>
        </p:spPr>
        <p:txBody>
          <a:bodyPr wrap="square">
            <a:spAutoFit/>
          </a:bodyPr>
          <a:lstStyle/>
          <a:p>
            <a:pPr marL="285750" indent="-285750">
              <a:buFont typeface="Arial" panose="020B0604020202020204" pitchFamily="34" charset="0"/>
              <a:buChar char="•"/>
            </a:pPr>
            <a:r>
              <a:rPr lang="en-US" sz="2000" b="1" dirty="0">
                <a:solidFill>
                  <a:srgbClr val="24292F"/>
                </a:solidFill>
                <a:latin typeface="Noto Sans SC"/>
              </a:rPr>
              <a:t>Single-turn trajectory correction: </a:t>
            </a:r>
            <a:r>
              <a:rPr lang="en-US" sz="2000" dirty="0">
                <a:solidFill>
                  <a:srgbClr val="24292F"/>
                </a:solidFill>
                <a:latin typeface="Noto Sans SC"/>
              </a:rPr>
              <a:t>Minimize the trajectory of the beam for the first 5 turns.</a:t>
            </a:r>
          </a:p>
          <a:p>
            <a:pPr marL="285750" indent="-285750">
              <a:buFont typeface="Arial" panose="020B0604020202020204" pitchFamily="34" charset="0"/>
              <a:buChar char="•"/>
            </a:pPr>
            <a:r>
              <a:rPr lang="en-US" sz="2000" b="1" dirty="0">
                <a:solidFill>
                  <a:srgbClr val="24292F"/>
                </a:solidFill>
                <a:latin typeface="Noto Sans SC"/>
              </a:rPr>
              <a:t>Multi-turn trajectory correction: </a:t>
            </a:r>
            <a:r>
              <a:rPr lang="en-US" sz="2000" dirty="0">
                <a:solidFill>
                  <a:srgbClr val="24292F"/>
                </a:solidFill>
                <a:latin typeface="Noto Sans SC"/>
              </a:rPr>
              <a:t>Average the beam trajectory over more than 5 turns to obtain an approximate closed orbit and correct it.</a:t>
            </a:r>
          </a:p>
          <a:p>
            <a:pPr marL="285750" indent="-285750">
              <a:buFont typeface="Arial" panose="020B0604020202020204" pitchFamily="34" charset="0"/>
              <a:buChar char="•"/>
            </a:pPr>
            <a:r>
              <a:rPr lang="en-US" sz="2000" b="1" dirty="0">
                <a:solidFill>
                  <a:srgbClr val="24292F"/>
                </a:solidFill>
                <a:latin typeface="Noto Sans SC"/>
              </a:rPr>
              <a:t>Injection beam trajectory correction: </a:t>
            </a:r>
            <a:r>
              <a:rPr lang="en-US" sz="2000" dirty="0">
                <a:solidFill>
                  <a:srgbClr val="24292F"/>
                </a:solidFill>
                <a:latin typeface="Noto Sans SC"/>
              </a:rPr>
              <a:t>Correct the coordinates of the injection beam at the injection point to reduce the oscillation of the injected beam.</a:t>
            </a:r>
          </a:p>
          <a:p>
            <a:pPr marL="285750" indent="-285750">
              <a:buFont typeface="Arial" panose="020B0604020202020204" pitchFamily="34" charset="0"/>
              <a:buChar char="•"/>
            </a:pPr>
            <a:r>
              <a:rPr lang="en-US" altLang="zh-CN" sz="2000" b="1" dirty="0">
                <a:solidFill>
                  <a:srgbClr val="24292F"/>
                </a:solidFill>
                <a:highlight>
                  <a:srgbClr val="FFFF00"/>
                </a:highlight>
                <a:latin typeface="Noto Sans SC"/>
              </a:rPr>
              <a:t>Tune </a:t>
            </a:r>
            <a:r>
              <a:rPr lang="en-US" sz="2000" b="1" dirty="0">
                <a:solidFill>
                  <a:srgbClr val="24292F"/>
                </a:solidFill>
                <a:highlight>
                  <a:srgbClr val="FFFF00"/>
                </a:highlight>
                <a:latin typeface="Noto Sans SC"/>
              </a:rPr>
              <a:t>adjustment: </a:t>
            </a:r>
            <a:r>
              <a:rPr lang="en-US" sz="2000" dirty="0">
                <a:solidFill>
                  <a:srgbClr val="24292F"/>
                </a:solidFill>
                <a:highlight>
                  <a:srgbClr val="FFFF00"/>
                </a:highlight>
                <a:latin typeface="Noto Sans SC"/>
              </a:rPr>
              <a:t>Calculate (Phased-CFT) and adjust the working point using the beam over 10 turns.</a:t>
            </a:r>
          </a:p>
          <a:p>
            <a:pPr marL="285750" indent="-285750">
              <a:buFont typeface="Arial" panose="020B0604020202020204" pitchFamily="34" charset="0"/>
              <a:buChar char="•"/>
            </a:pPr>
            <a:r>
              <a:rPr lang="en-US" sz="2000" b="1" dirty="0">
                <a:solidFill>
                  <a:srgbClr val="24292F"/>
                </a:solidFill>
                <a:latin typeface="Noto Sans SC"/>
              </a:rPr>
              <a:t>RF parameters adjustment: </a:t>
            </a:r>
            <a:r>
              <a:rPr lang="en-US" sz="2000" dirty="0">
                <a:solidFill>
                  <a:srgbClr val="24292F"/>
                </a:solidFill>
                <a:latin typeface="Noto Sans SC"/>
              </a:rPr>
              <a:t>Evaluate the beam energy variation with the average of the horizontal trajectory over each turn and adjust the RF parameters to reduce oscillation.</a:t>
            </a:r>
          </a:p>
          <a:p>
            <a:pPr marL="285750" indent="-285750">
              <a:buFont typeface="Arial" panose="020B0604020202020204" pitchFamily="34" charset="0"/>
              <a:buChar char="•"/>
            </a:pPr>
            <a:r>
              <a:rPr lang="en-US" sz="2000" b="1" dirty="0">
                <a:solidFill>
                  <a:srgbClr val="24292F"/>
                </a:solidFill>
                <a:latin typeface="Noto Sans SC"/>
              </a:rPr>
              <a:t>Optics correction: </a:t>
            </a:r>
            <a:r>
              <a:rPr lang="en-US" sz="2000" dirty="0">
                <a:solidFill>
                  <a:srgbClr val="24292F"/>
                </a:solidFill>
                <a:latin typeface="Noto Sans SC"/>
              </a:rPr>
              <a:t>Based on ICA, PCA.</a:t>
            </a:r>
            <a:endParaRPr lang="en-US" sz="2000" b="0" i="0" dirty="0">
              <a:solidFill>
                <a:srgbClr val="24292F"/>
              </a:solidFill>
              <a:effectLst/>
              <a:latin typeface="Noto Sans SC"/>
            </a:endParaRPr>
          </a:p>
        </p:txBody>
      </p:sp>
      <p:sp>
        <p:nvSpPr>
          <p:cNvPr id="31" name="文本框 30">
            <a:extLst>
              <a:ext uri="{FF2B5EF4-FFF2-40B4-BE49-F238E27FC236}">
                <a16:creationId xmlns:a16="http://schemas.microsoft.com/office/drawing/2014/main" id="{FAF6CCAF-3FC4-44D7-A0D2-60A7F63C7C53}"/>
              </a:ext>
            </a:extLst>
          </p:cNvPr>
          <p:cNvSpPr txBox="1"/>
          <p:nvPr/>
        </p:nvSpPr>
        <p:spPr>
          <a:xfrm>
            <a:off x="11136560" y="1052736"/>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3083284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12776"/>
            <a:ext cx="10578570" cy="51845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Feasibility study of the combined dipole magnets </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Mini-review of</a:t>
            </a:r>
            <a:r>
              <a:rPr lang="zh-CN" altLang="en-US" sz="2000" dirty="0">
                <a:solidFill>
                  <a:srgbClr val="0000FF"/>
                </a:solidFill>
                <a:latin typeface="Arial" panose="020B0604020202020204" pitchFamily="34" charset="0"/>
                <a:ea typeface="微软雅黑" panose="020B0503020204020204" pitchFamily="34" charset="-122"/>
                <a:cs typeface="Arial" panose="020B0604020202020204" pitchFamily="34" charset="0"/>
              </a:rPr>
              <a:t> </a:t>
            </a: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the</a:t>
            </a:r>
            <a:r>
              <a:rPr lang="zh-CN" altLang="en-US" sz="2000" dirty="0">
                <a:solidFill>
                  <a:srgbClr val="0000FF"/>
                </a:solidFill>
                <a:latin typeface="Arial" panose="020B0604020202020204" pitchFamily="34" charset="0"/>
                <a:ea typeface="微软雅黑" panose="020B0503020204020204" pitchFamily="34" charset="-122"/>
                <a:cs typeface="Arial" panose="020B0604020202020204" pitchFamily="34" charset="0"/>
              </a:rPr>
              <a:t> </a:t>
            </a: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combined dipole magnets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Simulations of first turn injection commissioning</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Polarized DR study</a:t>
            </a:r>
          </a:p>
          <a:p>
            <a:pPr>
              <a:lnSpc>
                <a:spcPct val="120000"/>
              </a:lnSpc>
              <a:defRPr/>
            </a:pPr>
            <a:r>
              <a:rPr lang="en-US" altLang="zh-CN" sz="2900" b="1" dirty="0">
                <a:solidFill>
                  <a:srgbClr val="C00000"/>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1090ED7-638A-47E6-9095-5E91E38568C6}"/>
              </a:ext>
            </a:extLst>
          </p:cNvPr>
          <p:cNvSpPr>
            <a:spLocks noGrp="1"/>
          </p:cNvSpPr>
          <p:nvPr>
            <p:ph type="title"/>
          </p:nvPr>
        </p:nvSpPr>
        <p:spPr/>
        <p:txBody>
          <a:bodyPr/>
          <a:lstStyle/>
          <a:p>
            <a:pPr algn="ctr"/>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RF parameters adjustment</a:t>
            </a:r>
            <a:endParaRPr 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A0FCDCB9-1A53-4E3D-889B-3CE5A9C3556D}"/>
              </a:ext>
            </a:extLst>
          </p:cNvPr>
          <p:cNvSpPr>
            <a:spLocks noGrp="1"/>
          </p:cNvSpPr>
          <p:nvPr>
            <p:ph type="sldNum" sz="quarter" idx="12"/>
          </p:nvPr>
        </p:nvSpPr>
        <p:spPr/>
        <p:txBody>
          <a:bodyPr/>
          <a:lstStyle/>
          <a:p>
            <a:fld id="{F15E9139-A00B-4B2A-98A6-095DC08F1345}" type="slidenum">
              <a:rPr lang="zh-CN" altLang="en-US" smtClean="0"/>
              <a:pPr/>
              <a:t>20</a:t>
            </a:fld>
            <a:endParaRPr lang="zh-CN" altLang="en-US"/>
          </a:p>
        </p:txBody>
      </p:sp>
      <p:grpSp>
        <p:nvGrpSpPr>
          <p:cNvPr id="6" name="组合 5">
            <a:extLst>
              <a:ext uri="{FF2B5EF4-FFF2-40B4-BE49-F238E27FC236}">
                <a16:creationId xmlns:a16="http://schemas.microsoft.com/office/drawing/2014/main"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6D17ADDC-3A59-4995-AA4D-DE40CDCD3848}"/>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280B8764-B814-4BB6-A51B-4AE0F5E5D958}"/>
                </a:ext>
              </a:extLst>
            </p:cNvPr>
            <p:cNvSpPr/>
            <p:nvPr/>
          </p:nvSpPr>
          <p:spPr>
            <a:xfrm rot="5400000">
              <a:off x="6152862" y="133088"/>
              <a:ext cx="475247" cy="7079563"/>
            </a:xfrm>
            <a:prstGeom prst="rightBrace">
              <a:avLst>
                <a:gd name="adj1" fmla="val 8333"/>
                <a:gd name="adj2" fmla="val 57632"/>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id="{5D29AA7F-B7A9-41C3-86E3-2CB6AEE1D151}"/>
              </a:ext>
            </a:extLst>
          </p:cNvPr>
          <p:cNvSpPr/>
          <p:nvPr/>
        </p:nvSpPr>
        <p:spPr>
          <a:xfrm>
            <a:off x="129428" y="3558408"/>
            <a:ext cx="11300609" cy="2862322"/>
          </a:xfrm>
          <a:prstGeom prst="rect">
            <a:avLst/>
          </a:prstGeom>
        </p:spPr>
        <p:txBody>
          <a:bodyPr wrap="square">
            <a:spAutoFit/>
          </a:bodyPr>
          <a:lstStyle/>
          <a:p>
            <a:pPr marL="285750" indent="-285750">
              <a:buFont typeface="Arial" panose="020B0604020202020204" pitchFamily="34" charset="0"/>
              <a:buChar char="•"/>
            </a:pPr>
            <a:r>
              <a:rPr lang="en-US" sz="2000" b="1" dirty="0">
                <a:solidFill>
                  <a:srgbClr val="24292F"/>
                </a:solidFill>
                <a:latin typeface="Noto Sans SC"/>
              </a:rPr>
              <a:t>Single-turn trajectory correction: </a:t>
            </a:r>
            <a:r>
              <a:rPr lang="en-US" sz="2000" dirty="0">
                <a:solidFill>
                  <a:srgbClr val="24292F"/>
                </a:solidFill>
                <a:latin typeface="Noto Sans SC"/>
              </a:rPr>
              <a:t>Minimize the trajectory of the beam for the first 5 turns.</a:t>
            </a:r>
          </a:p>
          <a:p>
            <a:pPr marL="285750" indent="-285750">
              <a:buFont typeface="Arial" panose="020B0604020202020204" pitchFamily="34" charset="0"/>
              <a:buChar char="•"/>
            </a:pPr>
            <a:r>
              <a:rPr lang="en-US" sz="2000" b="1" dirty="0">
                <a:solidFill>
                  <a:srgbClr val="24292F"/>
                </a:solidFill>
                <a:latin typeface="Noto Sans SC"/>
              </a:rPr>
              <a:t>Multi-turn trajectory correction: </a:t>
            </a:r>
            <a:r>
              <a:rPr lang="en-US" sz="2000" dirty="0">
                <a:solidFill>
                  <a:srgbClr val="24292F"/>
                </a:solidFill>
                <a:latin typeface="Noto Sans SC"/>
              </a:rPr>
              <a:t>Average the beam trajectory over more than 5 turns to obtain an approximate closed orbit and correct it.</a:t>
            </a:r>
          </a:p>
          <a:p>
            <a:pPr marL="285750" indent="-285750">
              <a:buFont typeface="Arial" panose="020B0604020202020204" pitchFamily="34" charset="0"/>
              <a:buChar char="•"/>
            </a:pPr>
            <a:r>
              <a:rPr lang="en-US" sz="2000" b="1" dirty="0">
                <a:solidFill>
                  <a:srgbClr val="24292F"/>
                </a:solidFill>
                <a:latin typeface="Noto Sans SC"/>
              </a:rPr>
              <a:t>Injection beam trajectory correction: </a:t>
            </a:r>
            <a:r>
              <a:rPr lang="en-US" sz="2000" dirty="0">
                <a:solidFill>
                  <a:srgbClr val="24292F"/>
                </a:solidFill>
                <a:latin typeface="Noto Sans SC"/>
              </a:rPr>
              <a:t>Correct the coordinates of the injection beam at the injection point to reduce the oscillation of the injected beam.</a:t>
            </a:r>
          </a:p>
          <a:p>
            <a:pPr marL="285750" indent="-285750">
              <a:buFont typeface="Arial" panose="020B0604020202020204" pitchFamily="34" charset="0"/>
              <a:buChar char="•"/>
            </a:pPr>
            <a:r>
              <a:rPr lang="en-US" altLang="zh-CN" sz="2000" b="1" dirty="0">
                <a:solidFill>
                  <a:srgbClr val="24292F"/>
                </a:solidFill>
                <a:latin typeface="Noto Sans SC"/>
              </a:rPr>
              <a:t>Tune </a:t>
            </a:r>
            <a:r>
              <a:rPr lang="en-US" sz="2000" b="1" dirty="0">
                <a:solidFill>
                  <a:srgbClr val="24292F"/>
                </a:solidFill>
                <a:latin typeface="Noto Sans SC"/>
              </a:rPr>
              <a:t>adjustment: </a:t>
            </a:r>
            <a:r>
              <a:rPr lang="en-US" sz="2000" dirty="0">
                <a:solidFill>
                  <a:srgbClr val="24292F"/>
                </a:solidFill>
                <a:latin typeface="Noto Sans SC"/>
              </a:rPr>
              <a:t>Calculate (Phased-CFT) and adjust the working point using the beam over 50 turns.</a:t>
            </a:r>
          </a:p>
          <a:p>
            <a:pPr marL="285750" indent="-285750">
              <a:buFont typeface="Arial" panose="020B0604020202020204" pitchFamily="34" charset="0"/>
              <a:buChar char="•"/>
            </a:pPr>
            <a:r>
              <a:rPr lang="en-US" sz="2000" b="1" dirty="0">
                <a:solidFill>
                  <a:srgbClr val="24292F"/>
                </a:solidFill>
                <a:highlight>
                  <a:srgbClr val="FFFF00"/>
                </a:highlight>
                <a:latin typeface="Noto Sans SC"/>
              </a:rPr>
              <a:t>RF parameters adjustment: </a:t>
            </a:r>
            <a:r>
              <a:rPr lang="en-US" sz="2000" dirty="0">
                <a:solidFill>
                  <a:srgbClr val="24292F"/>
                </a:solidFill>
                <a:highlight>
                  <a:srgbClr val="FFFF00"/>
                </a:highlight>
                <a:latin typeface="Noto Sans SC"/>
              </a:rPr>
              <a:t>Evaluate the beam energy variation with the average of the horizontal trajectory over each turn and adjust the RF parameters to reduce oscillation.</a:t>
            </a:r>
          </a:p>
          <a:p>
            <a:pPr marL="285750" indent="-285750">
              <a:buFont typeface="Arial" panose="020B0604020202020204" pitchFamily="34" charset="0"/>
              <a:buChar char="•"/>
            </a:pPr>
            <a:r>
              <a:rPr lang="en-US" sz="2000" b="1" dirty="0">
                <a:solidFill>
                  <a:srgbClr val="24292F"/>
                </a:solidFill>
                <a:latin typeface="Noto Sans SC"/>
              </a:rPr>
              <a:t>Optics correction: </a:t>
            </a:r>
            <a:r>
              <a:rPr lang="en-US" sz="2000" dirty="0">
                <a:solidFill>
                  <a:srgbClr val="24292F"/>
                </a:solidFill>
                <a:latin typeface="Noto Sans SC"/>
              </a:rPr>
              <a:t>Based on ICA, PCA.</a:t>
            </a:r>
            <a:endParaRPr lang="en-US" sz="2000" b="0" i="0" dirty="0">
              <a:solidFill>
                <a:srgbClr val="24292F"/>
              </a:solidFill>
              <a:effectLst/>
              <a:latin typeface="Noto Sans SC"/>
            </a:endParaRPr>
          </a:p>
        </p:txBody>
      </p:sp>
      <p:pic>
        <p:nvPicPr>
          <p:cNvPr id="32" name="图片 31">
            <a:extLst>
              <a:ext uri="{FF2B5EF4-FFF2-40B4-BE49-F238E27FC236}">
                <a16:creationId xmlns:a16="http://schemas.microsoft.com/office/drawing/2014/main" id="{4B57C81B-5FD8-4A78-8458-4104298D81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682" y="3347026"/>
            <a:ext cx="2865847" cy="2149385"/>
          </a:xfrm>
          <a:prstGeom prst="rect">
            <a:avLst/>
          </a:prstGeom>
        </p:spPr>
      </p:pic>
      <p:pic>
        <p:nvPicPr>
          <p:cNvPr id="34" name="图片 33">
            <a:extLst>
              <a:ext uri="{FF2B5EF4-FFF2-40B4-BE49-F238E27FC236}">
                <a16:creationId xmlns:a16="http://schemas.microsoft.com/office/drawing/2014/main" id="{9F742322-8EA6-45F8-974A-120C8B63EF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7013" y="3347025"/>
            <a:ext cx="5465438" cy="2062668"/>
          </a:xfrm>
          <a:prstGeom prst="rect">
            <a:avLst/>
          </a:prstGeom>
        </p:spPr>
      </p:pic>
      <p:sp>
        <p:nvSpPr>
          <p:cNvPr id="33" name="文本框 32">
            <a:extLst>
              <a:ext uri="{FF2B5EF4-FFF2-40B4-BE49-F238E27FC236}">
                <a16:creationId xmlns:a16="http://schemas.microsoft.com/office/drawing/2014/main" id="{BCC85766-7BAE-4DB5-A308-62A2903516BA}"/>
              </a:ext>
            </a:extLst>
          </p:cNvPr>
          <p:cNvSpPr txBox="1"/>
          <p:nvPr/>
        </p:nvSpPr>
        <p:spPr>
          <a:xfrm>
            <a:off x="11136560" y="1124744"/>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3434850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1090ED7-638A-47E6-9095-5E91E38568C6}"/>
              </a:ext>
            </a:extLst>
          </p:cNvPr>
          <p:cNvSpPr>
            <a:spLocks noGrp="1"/>
          </p:cNvSpPr>
          <p:nvPr>
            <p:ph type="title"/>
          </p:nvPr>
        </p:nvSpPr>
        <p:spPr/>
        <p:txBody>
          <a:bodyPr/>
          <a:lstStyle/>
          <a:p>
            <a:pPr algn="ctr"/>
            <a:r>
              <a:rPr lang="en-US" altLang="zh-CN" sz="3600" dirty="0">
                <a:solidFill>
                  <a:srgbClr val="C00000"/>
                </a:solidFill>
                <a:effectLst/>
                <a:latin typeface="Arial" panose="020B0604020202020204" pitchFamily="34" charset="0"/>
                <a:ea typeface="宋体" panose="02010600030101010101" pitchFamily="2" charset="-122"/>
                <a:cs typeface="Arial" panose="020B0604020202020204" pitchFamily="34" charset="0"/>
              </a:rPr>
              <a:t>Particles survive rate</a:t>
            </a:r>
            <a:endParaRPr lang="en-US" sz="3600" dirty="0">
              <a:solidFill>
                <a:srgbClr val="C00000"/>
              </a:solidFill>
              <a:effectLst/>
              <a:latin typeface="Arial" panose="020B0604020202020204" pitchFamily="34" charset="0"/>
              <a:ea typeface="宋体" panose="02010600030101010101" pitchFamily="2" charset="-122"/>
              <a:cs typeface="Arial" panose="020B0604020202020204" pitchFamily="34" charset="0"/>
            </a:endParaRPr>
          </a:p>
        </p:txBody>
      </p:sp>
      <p:sp>
        <p:nvSpPr>
          <p:cNvPr id="5" name="灯片编号占位符 4">
            <a:extLst>
              <a:ext uri="{FF2B5EF4-FFF2-40B4-BE49-F238E27FC236}">
                <a16:creationId xmlns:a16="http://schemas.microsoft.com/office/drawing/2014/main" id="{A0FCDCB9-1A53-4E3D-889B-3CE5A9C3556D}"/>
              </a:ext>
            </a:extLst>
          </p:cNvPr>
          <p:cNvSpPr>
            <a:spLocks noGrp="1"/>
          </p:cNvSpPr>
          <p:nvPr>
            <p:ph type="sldNum" sz="quarter" idx="12"/>
          </p:nvPr>
        </p:nvSpPr>
        <p:spPr/>
        <p:txBody>
          <a:bodyPr/>
          <a:lstStyle/>
          <a:p>
            <a:fld id="{F15E9139-A00B-4B2A-98A6-095DC08F1345}" type="slidenum">
              <a:rPr lang="zh-CN" altLang="en-US" smtClean="0"/>
              <a:pPr/>
              <a:t>21</a:t>
            </a:fld>
            <a:endParaRPr lang="zh-CN" altLang="en-US"/>
          </a:p>
        </p:txBody>
      </p:sp>
      <p:grpSp>
        <p:nvGrpSpPr>
          <p:cNvPr id="6" name="组合 5">
            <a:extLst>
              <a:ext uri="{FF2B5EF4-FFF2-40B4-BE49-F238E27FC236}">
                <a16:creationId xmlns:a16="http://schemas.microsoft.com/office/drawing/2014/main" id="{A26BA2A3-95DF-4057-9D41-E562A2B583FC}"/>
              </a:ext>
            </a:extLst>
          </p:cNvPr>
          <p:cNvGrpSpPr/>
          <p:nvPr/>
        </p:nvGrpSpPr>
        <p:grpSpPr>
          <a:xfrm>
            <a:off x="0" y="1124900"/>
            <a:ext cx="12241360" cy="2567612"/>
            <a:chOff x="-261087" y="1569833"/>
            <a:chExt cx="13040762" cy="3219864"/>
          </a:xfrm>
        </p:grpSpPr>
        <p:cxnSp>
          <p:nvCxnSpPr>
            <p:cNvPr id="7" name="直接箭头连接符 6">
              <a:extLst>
                <a:ext uri="{FF2B5EF4-FFF2-40B4-BE49-F238E27FC236}">
                  <a16:creationId xmlns:a16="http://schemas.microsoft.com/office/drawing/2014/main" id="{841134E0-1F4F-4DB3-8912-DE4F3E7A68D6}"/>
                </a:ext>
              </a:extLst>
            </p:cNvPr>
            <p:cNvCxnSpPr>
              <a:cxnSpLocks/>
            </p:cNvCxnSpPr>
            <p:nvPr/>
          </p:nvCxnSpPr>
          <p:spPr>
            <a:xfrm>
              <a:off x="818190" y="3375633"/>
              <a:ext cx="1073703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BB2CB2BD-ADA2-4BEB-A9F9-3F78D7A2EC7C}"/>
                </a:ext>
              </a:extLst>
            </p:cNvPr>
            <p:cNvCxnSpPr>
              <a:cxnSpLocks/>
            </p:cNvCxnSpPr>
            <p:nvPr/>
          </p:nvCxnSpPr>
          <p:spPr>
            <a:xfrm>
              <a:off x="844509"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D12F15AE-41BF-48BE-AAD3-8AD6200EA045}"/>
                </a:ext>
              </a:extLst>
            </p:cNvPr>
            <p:cNvCxnSpPr>
              <a:cxnSpLocks/>
            </p:cNvCxnSpPr>
            <p:nvPr/>
          </p:nvCxnSpPr>
          <p:spPr>
            <a:xfrm>
              <a:off x="2854636"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73CA86D6-17E4-4961-81FA-897B70FD118B}"/>
                </a:ext>
              </a:extLst>
            </p:cNvPr>
            <p:cNvCxnSpPr>
              <a:cxnSpLocks/>
            </p:cNvCxnSpPr>
            <p:nvPr/>
          </p:nvCxnSpPr>
          <p:spPr>
            <a:xfrm>
              <a:off x="6874890"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E0E89A57-0DF0-44F2-908D-012FB0A68A9A}"/>
                </a:ext>
              </a:extLst>
            </p:cNvPr>
            <p:cNvCxnSpPr>
              <a:cxnSpLocks/>
            </p:cNvCxnSpPr>
            <p:nvPr/>
          </p:nvCxnSpPr>
          <p:spPr>
            <a:xfrm>
              <a:off x="8885017"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90FAA85E-E845-4BA3-9693-E490D4E074EF}"/>
                </a:ext>
              </a:extLst>
            </p:cNvPr>
            <p:cNvCxnSpPr>
              <a:cxnSpLocks/>
            </p:cNvCxnSpPr>
            <p:nvPr/>
          </p:nvCxnSpPr>
          <p:spPr>
            <a:xfrm>
              <a:off x="10895144"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52AAE8A5-D076-402D-AB62-91E370EC7536}"/>
                </a:ext>
              </a:extLst>
            </p:cNvPr>
            <p:cNvSpPr txBox="1"/>
            <p:nvPr/>
          </p:nvSpPr>
          <p:spPr>
            <a:xfrm>
              <a:off x="690323" y="2787467"/>
              <a:ext cx="283906" cy="369332"/>
            </a:xfrm>
            <a:prstGeom prst="rect">
              <a:avLst/>
            </a:prstGeom>
            <a:noFill/>
          </p:spPr>
          <p:txBody>
            <a:bodyPr wrap="square" rtlCol="0">
              <a:spAutoFit/>
            </a:bodyPr>
            <a:lstStyle/>
            <a:p>
              <a:r>
                <a:rPr lang="en-US" altLang="zh-CN" dirty="0"/>
                <a:t>0</a:t>
              </a:r>
            </a:p>
          </p:txBody>
        </p:sp>
        <p:sp>
          <p:nvSpPr>
            <p:cNvPr id="14" name="文本框 13">
              <a:extLst>
                <a:ext uri="{FF2B5EF4-FFF2-40B4-BE49-F238E27FC236}">
                  <a16:creationId xmlns:a16="http://schemas.microsoft.com/office/drawing/2014/main" id="{1A3ED44E-3DC7-442A-A5ED-CFEDF97FA35F}"/>
                </a:ext>
              </a:extLst>
            </p:cNvPr>
            <p:cNvSpPr txBox="1"/>
            <p:nvPr/>
          </p:nvSpPr>
          <p:spPr>
            <a:xfrm>
              <a:off x="4570770" y="2787467"/>
              <a:ext cx="588458" cy="369332"/>
            </a:xfrm>
            <a:prstGeom prst="rect">
              <a:avLst/>
            </a:prstGeom>
            <a:noFill/>
          </p:spPr>
          <p:txBody>
            <a:bodyPr wrap="square" rtlCol="0">
              <a:spAutoFit/>
            </a:bodyPr>
            <a:lstStyle/>
            <a:p>
              <a:r>
                <a:rPr lang="en-US" altLang="zh-CN" dirty="0"/>
                <a:t>100</a:t>
              </a:r>
            </a:p>
          </p:txBody>
        </p:sp>
        <p:sp>
          <p:nvSpPr>
            <p:cNvPr id="15" name="文本框 14">
              <a:extLst>
                <a:ext uri="{FF2B5EF4-FFF2-40B4-BE49-F238E27FC236}">
                  <a16:creationId xmlns:a16="http://schemas.microsoft.com/office/drawing/2014/main" id="{41BA89EC-662F-407E-B79C-4D4334F0D557}"/>
                </a:ext>
              </a:extLst>
            </p:cNvPr>
            <p:cNvSpPr txBox="1"/>
            <p:nvPr/>
          </p:nvSpPr>
          <p:spPr>
            <a:xfrm>
              <a:off x="2635495" y="2787467"/>
              <a:ext cx="503081" cy="526984"/>
            </a:xfrm>
            <a:prstGeom prst="rect">
              <a:avLst/>
            </a:prstGeom>
            <a:noFill/>
          </p:spPr>
          <p:txBody>
            <a:bodyPr wrap="square" rtlCol="0">
              <a:spAutoFit/>
            </a:bodyPr>
            <a:lstStyle/>
            <a:p>
              <a:r>
                <a:rPr lang="en-US" altLang="zh-CN" dirty="0"/>
                <a:t>10</a:t>
              </a:r>
            </a:p>
          </p:txBody>
        </p:sp>
        <p:sp>
          <p:nvSpPr>
            <p:cNvPr id="16" name="文本框 15">
              <a:extLst>
                <a:ext uri="{FF2B5EF4-FFF2-40B4-BE49-F238E27FC236}">
                  <a16:creationId xmlns:a16="http://schemas.microsoft.com/office/drawing/2014/main" id="{EE67D784-69F5-41E4-8D24-9F140D0C8897}"/>
                </a:ext>
              </a:extLst>
            </p:cNvPr>
            <p:cNvSpPr txBox="1"/>
            <p:nvPr/>
          </p:nvSpPr>
          <p:spPr>
            <a:xfrm>
              <a:off x="6587020" y="2787467"/>
              <a:ext cx="576202" cy="369332"/>
            </a:xfrm>
            <a:prstGeom prst="rect">
              <a:avLst/>
            </a:prstGeom>
            <a:noFill/>
          </p:spPr>
          <p:txBody>
            <a:bodyPr wrap="square" rtlCol="0">
              <a:spAutoFit/>
            </a:bodyPr>
            <a:lstStyle/>
            <a:p>
              <a:r>
                <a:rPr lang="en-US" altLang="zh-CN" dirty="0"/>
                <a:t>500</a:t>
              </a:r>
            </a:p>
          </p:txBody>
        </p:sp>
        <p:sp>
          <p:nvSpPr>
            <p:cNvPr id="17" name="文本框 16">
              <a:extLst>
                <a:ext uri="{FF2B5EF4-FFF2-40B4-BE49-F238E27FC236}">
                  <a16:creationId xmlns:a16="http://schemas.microsoft.com/office/drawing/2014/main" id="{DF98F66C-095B-4F8F-912F-790EAE9745CA}"/>
                </a:ext>
              </a:extLst>
            </p:cNvPr>
            <p:cNvSpPr txBox="1"/>
            <p:nvPr/>
          </p:nvSpPr>
          <p:spPr>
            <a:xfrm>
              <a:off x="8544977" y="2787466"/>
              <a:ext cx="984084" cy="463154"/>
            </a:xfrm>
            <a:prstGeom prst="rect">
              <a:avLst/>
            </a:prstGeom>
            <a:noFill/>
          </p:spPr>
          <p:txBody>
            <a:bodyPr wrap="square" rtlCol="0">
              <a:spAutoFit/>
            </a:bodyPr>
            <a:lstStyle/>
            <a:p>
              <a:r>
                <a:rPr lang="en-US" altLang="zh-CN" dirty="0"/>
                <a:t>1000</a:t>
              </a:r>
            </a:p>
          </p:txBody>
        </p:sp>
        <p:cxnSp>
          <p:nvCxnSpPr>
            <p:cNvPr id="18" name="直接连接符 17">
              <a:extLst>
                <a:ext uri="{FF2B5EF4-FFF2-40B4-BE49-F238E27FC236}">
                  <a16:creationId xmlns:a16="http://schemas.microsoft.com/office/drawing/2014/main" id="{131637A2-EE37-4773-A483-6D2451BA1BC9}"/>
                </a:ext>
              </a:extLst>
            </p:cNvPr>
            <p:cNvCxnSpPr>
              <a:cxnSpLocks/>
            </p:cNvCxnSpPr>
            <p:nvPr/>
          </p:nvCxnSpPr>
          <p:spPr>
            <a:xfrm>
              <a:off x="4864763" y="3078598"/>
              <a:ext cx="0" cy="2970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id="{36492228-BCFD-448E-A979-6A56AE6A398E}"/>
                </a:ext>
              </a:extLst>
            </p:cNvPr>
            <p:cNvSpPr/>
            <p:nvPr/>
          </p:nvSpPr>
          <p:spPr>
            <a:xfrm>
              <a:off x="10510879" y="2787466"/>
              <a:ext cx="888008" cy="463154"/>
            </a:xfrm>
            <a:prstGeom prst="rect">
              <a:avLst/>
            </a:prstGeom>
          </p:spPr>
          <p:txBody>
            <a:bodyPr wrap="square">
              <a:spAutoFit/>
            </a:bodyPr>
            <a:lstStyle/>
            <a:p>
              <a:r>
                <a:rPr lang="en-US" altLang="zh-CN" dirty="0"/>
                <a:t>10000</a:t>
              </a:r>
            </a:p>
          </p:txBody>
        </p:sp>
        <p:sp>
          <p:nvSpPr>
            <p:cNvPr id="20" name="矩形 19">
              <a:extLst>
                <a:ext uri="{FF2B5EF4-FFF2-40B4-BE49-F238E27FC236}">
                  <a16:creationId xmlns:a16="http://schemas.microsoft.com/office/drawing/2014/main" id="{6D17ADDC-3A59-4995-AA4D-DE40CDCD3848}"/>
                </a:ext>
              </a:extLst>
            </p:cNvPr>
            <p:cNvSpPr/>
            <p:nvPr/>
          </p:nvSpPr>
          <p:spPr>
            <a:xfrm>
              <a:off x="11573339" y="3190967"/>
              <a:ext cx="1206336" cy="463154"/>
            </a:xfrm>
            <a:prstGeom prst="rect">
              <a:avLst/>
            </a:prstGeom>
          </p:spPr>
          <p:txBody>
            <a:bodyPr wrap="square">
              <a:spAutoFit/>
            </a:bodyPr>
            <a:lstStyle/>
            <a:p>
              <a:r>
                <a:rPr lang="en-US" altLang="zh-CN" dirty="0"/>
                <a:t>stored</a:t>
              </a:r>
            </a:p>
          </p:txBody>
        </p:sp>
        <p:sp>
          <p:nvSpPr>
            <p:cNvPr id="21" name="右大括号 20">
              <a:extLst>
                <a:ext uri="{FF2B5EF4-FFF2-40B4-BE49-F238E27FC236}">
                  <a16:creationId xmlns:a16="http://schemas.microsoft.com/office/drawing/2014/main" id="{280B8764-B814-4BB6-A51B-4AE0F5E5D958}"/>
                </a:ext>
              </a:extLst>
            </p:cNvPr>
            <p:cNvSpPr/>
            <p:nvPr/>
          </p:nvSpPr>
          <p:spPr>
            <a:xfrm rot="5400000">
              <a:off x="6152862" y="133088"/>
              <a:ext cx="475247" cy="7079563"/>
            </a:xfrm>
            <a:prstGeom prst="rightBrace">
              <a:avLst>
                <a:gd name="adj1" fmla="val 8333"/>
                <a:gd name="adj2" fmla="val 58743"/>
              </a:avLst>
            </a:prstGeom>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7EE19EA0-6D87-4BBF-8043-85C4A0DEB844}"/>
                </a:ext>
              </a:extLst>
            </p:cNvPr>
            <p:cNvCxnSpPr>
              <a:cxnSpLocks/>
            </p:cNvCxnSpPr>
            <p:nvPr/>
          </p:nvCxnSpPr>
          <p:spPr>
            <a:xfrm flipV="1">
              <a:off x="2850705" y="3400830"/>
              <a:ext cx="0" cy="51651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3" name="右大括号 22">
              <a:extLst>
                <a:ext uri="{FF2B5EF4-FFF2-40B4-BE49-F238E27FC236}">
                  <a16:creationId xmlns:a16="http://schemas.microsoft.com/office/drawing/2014/main" id="{4356B2AD-CF77-4162-B8D1-4EF3C495A2F7}"/>
                </a:ext>
              </a:extLst>
            </p:cNvPr>
            <p:cNvSpPr/>
            <p:nvPr/>
          </p:nvSpPr>
          <p:spPr>
            <a:xfrm rot="16200000">
              <a:off x="6489916" y="-1356443"/>
              <a:ext cx="772477" cy="8037983"/>
            </a:xfrm>
            <a:prstGeom prst="rightBrace">
              <a:avLst>
                <a:gd name="adj1" fmla="val 14356"/>
                <a:gd name="adj2" fmla="val 31715"/>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4" name="右大括号 23">
              <a:extLst>
                <a:ext uri="{FF2B5EF4-FFF2-40B4-BE49-F238E27FC236}">
                  <a16:creationId xmlns:a16="http://schemas.microsoft.com/office/drawing/2014/main" id="{BBB93354-52FB-4486-B9A2-0FF48485D916}"/>
                </a:ext>
              </a:extLst>
            </p:cNvPr>
            <p:cNvSpPr/>
            <p:nvPr/>
          </p:nvSpPr>
          <p:spPr>
            <a:xfrm rot="16200000">
              <a:off x="1610790" y="1808876"/>
              <a:ext cx="475247" cy="2004586"/>
            </a:xfrm>
            <a:prstGeom prst="rightBrace">
              <a:avLst>
                <a:gd name="adj1" fmla="val 8333"/>
                <a:gd name="adj2" fmla="val 3171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右大括号 24">
              <a:extLst>
                <a:ext uri="{FF2B5EF4-FFF2-40B4-BE49-F238E27FC236}">
                  <a16:creationId xmlns:a16="http://schemas.microsoft.com/office/drawing/2014/main" id="{1C3A5EC2-5714-4574-86E7-EDA10DC6B4A8}"/>
                </a:ext>
              </a:extLst>
            </p:cNvPr>
            <p:cNvSpPr/>
            <p:nvPr/>
          </p:nvSpPr>
          <p:spPr>
            <a:xfrm rot="5400000">
              <a:off x="8577113" y="1730023"/>
              <a:ext cx="638294" cy="4036255"/>
            </a:xfrm>
            <a:prstGeom prst="rightBrace">
              <a:avLst>
                <a:gd name="adj1" fmla="val 48546"/>
                <a:gd name="adj2" fmla="val 321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8C36BA7B-5772-47BE-9A1B-859F237E1DED}"/>
                </a:ext>
              </a:extLst>
            </p:cNvPr>
            <p:cNvSpPr/>
            <p:nvPr/>
          </p:nvSpPr>
          <p:spPr>
            <a:xfrm>
              <a:off x="-261087" y="1948959"/>
              <a:ext cx="3570186" cy="463154"/>
            </a:xfrm>
            <a:prstGeom prst="rect">
              <a:avLst/>
            </a:prstGeom>
          </p:spPr>
          <p:txBody>
            <a:bodyPr wrap="square">
              <a:spAutoFit/>
            </a:bodyPr>
            <a:lstStyle/>
            <a:p>
              <a:pPr marL="0" lvl="1" algn="ctr"/>
              <a:r>
                <a:rPr lang="en-US" altLang="zh-CN" dirty="0"/>
                <a:t>Single-turn Trajectory Correction</a:t>
              </a:r>
            </a:p>
          </p:txBody>
        </p:sp>
        <p:sp>
          <p:nvSpPr>
            <p:cNvPr id="27" name="矩形 26">
              <a:extLst>
                <a:ext uri="{FF2B5EF4-FFF2-40B4-BE49-F238E27FC236}">
                  <a16:creationId xmlns:a16="http://schemas.microsoft.com/office/drawing/2014/main" id="{34A14BE1-D1AC-471B-8806-3C4A6BD88333}"/>
                </a:ext>
              </a:extLst>
            </p:cNvPr>
            <p:cNvSpPr/>
            <p:nvPr/>
          </p:nvSpPr>
          <p:spPr>
            <a:xfrm>
              <a:off x="1685217" y="3936459"/>
              <a:ext cx="2372427" cy="369332"/>
            </a:xfrm>
            <a:prstGeom prst="rect">
              <a:avLst/>
            </a:prstGeom>
          </p:spPr>
          <p:txBody>
            <a:bodyPr wrap="square">
              <a:spAutoFit/>
            </a:bodyPr>
            <a:lstStyle/>
            <a:p>
              <a:pPr algn="ctr"/>
              <a:r>
                <a:rPr lang="en-US" altLang="zh-CN" dirty="0"/>
                <a:t>RF on</a:t>
              </a:r>
              <a:endParaRPr lang="zh-CN" altLang="en-US" dirty="0"/>
            </a:p>
          </p:txBody>
        </p:sp>
        <p:sp>
          <p:nvSpPr>
            <p:cNvPr id="28" name="矩形 27">
              <a:extLst>
                <a:ext uri="{FF2B5EF4-FFF2-40B4-BE49-F238E27FC236}">
                  <a16:creationId xmlns:a16="http://schemas.microsoft.com/office/drawing/2014/main" id="{6F081505-DACA-4FC8-BCE3-05865F8A685E}"/>
                </a:ext>
              </a:extLst>
            </p:cNvPr>
            <p:cNvSpPr/>
            <p:nvPr/>
          </p:nvSpPr>
          <p:spPr>
            <a:xfrm>
              <a:off x="3497721" y="1569833"/>
              <a:ext cx="4046555" cy="922222"/>
            </a:xfrm>
            <a:prstGeom prst="rect">
              <a:avLst/>
            </a:prstGeom>
          </p:spPr>
          <p:txBody>
            <a:bodyPr wrap="square">
              <a:spAutoFit/>
            </a:bodyPr>
            <a:lstStyle/>
            <a:p>
              <a:pPr marL="0" lvl="1" algn="ctr"/>
              <a:r>
                <a:rPr lang="en-US" dirty="0"/>
                <a:t>Multi-turn Trajectory Correction, Injection Beam Trajectory Correction</a:t>
              </a:r>
              <a:endParaRPr lang="en-US" altLang="zh-CN" dirty="0"/>
            </a:p>
          </p:txBody>
        </p:sp>
        <p:sp>
          <p:nvSpPr>
            <p:cNvPr id="29" name="矩形 28">
              <a:extLst>
                <a:ext uri="{FF2B5EF4-FFF2-40B4-BE49-F238E27FC236}">
                  <a16:creationId xmlns:a16="http://schemas.microsoft.com/office/drawing/2014/main" id="{D17B7F7C-5E1F-4785-826C-B91E8A1316FC}"/>
                </a:ext>
              </a:extLst>
            </p:cNvPr>
            <p:cNvSpPr/>
            <p:nvPr/>
          </p:nvSpPr>
          <p:spPr>
            <a:xfrm>
              <a:off x="4570770" y="3866367"/>
              <a:ext cx="2525942" cy="923330"/>
            </a:xfrm>
            <a:prstGeom prst="rect">
              <a:avLst/>
            </a:prstGeom>
          </p:spPr>
          <p:txBody>
            <a:bodyPr wrap="square">
              <a:spAutoFit/>
            </a:bodyPr>
            <a:lstStyle/>
            <a:p>
              <a:pPr marL="0" lvl="1" algn="ctr"/>
              <a:r>
                <a:rPr lang="en-US" altLang="zh-CN" dirty="0">
                  <a:sym typeface="Wingdings" panose="05000000000000000000" pitchFamily="2" charset="2"/>
                </a:rPr>
                <a:t>Tune tuning, </a:t>
              </a:r>
            </a:p>
            <a:p>
              <a:pPr marL="0" lvl="1" algn="ctr"/>
              <a:r>
                <a:rPr lang="en-US" altLang="zh-CN" dirty="0">
                  <a:sym typeface="Wingdings" panose="05000000000000000000" pitchFamily="2" charset="2"/>
                </a:rPr>
                <a:t>RF Phase tuning</a:t>
              </a:r>
              <a:endParaRPr lang="en-US" altLang="zh-CN" dirty="0"/>
            </a:p>
            <a:p>
              <a:pPr marL="0" lvl="1" algn="ctr"/>
              <a:endParaRPr lang="en-US" altLang="zh-CN" dirty="0">
                <a:sym typeface="Wingdings" panose="05000000000000000000" pitchFamily="2" charset="2"/>
              </a:endParaRPr>
            </a:p>
          </p:txBody>
        </p:sp>
        <p:sp>
          <p:nvSpPr>
            <p:cNvPr id="30" name="矩形 29">
              <a:extLst>
                <a:ext uri="{FF2B5EF4-FFF2-40B4-BE49-F238E27FC236}">
                  <a16:creationId xmlns:a16="http://schemas.microsoft.com/office/drawing/2014/main" id="{0EC1FE05-1952-4776-9DE8-04F43C16F0D3}"/>
                </a:ext>
              </a:extLst>
            </p:cNvPr>
            <p:cNvSpPr/>
            <p:nvPr/>
          </p:nvSpPr>
          <p:spPr>
            <a:xfrm>
              <a:off x="8491592" y="4043746"/>
              <a:ext cx="2403551" cy="463154"/>
            </a:xfrm>
            <a:prstGeom prst="rect">
              <a:avLst/>
            </a:prstGeom>
          </p:spPr>
          <p:txBody>
            <a:bodyPr wrap="square">
              <a:spAutoFit/>
            </a:bodyPr>
            <a:lstStyle/>
            <a:p>
              <a:pPr algn="ctr"/>
              <a:r>
                <a:rPr lang="en-US" altLang="zh-CN" dirty="0"/>
                <a:t>TBT Optics Correction</a:t>
              </a:r>
            </a:p>
          </p:txBody>
        </p:sp>
      </p:grpSp>
      <p:sp>
        <p:nvSpPr>
          <p:cNvPr id="35" name="矩形 34">
            <a:extLst>
              <a:ext uri="{FF2B5EF4-FFF2-40B4-BE49-F238E27FC236}">
                <a16:creationId xmlns:a16="http://schemas.microsoft.com/office/drawing/2014/main" id="{5D29AA7F-B7A9-41C3-86E3-2CB6AEE1D151}"/>
              </a:ext>
            </a:extLst>
          </p:cNvPr>
          <p:cNvSpPr/>
          <p:nvPr/>
        </p:nvSpPr>
        <p:spPr>
          <a:xfrm>
            <a:off x="152023" y="3685278"/>
            <a:ext cx="6398620" cy="2585323"/>
          </a:xfrm>
          <a:prstGeom prst="rect">
            <a:avLst/>
          </a:prstGeom>
        </p:spPr>
        <p:txBody>
          <a:bodyPr wrap="square">
            <a:spAutoFit/>
          </a:bodyPr>
          <a:lstStyle/>
          <a:p>
            <a:pPr marL="285750" indent="-285750">
              <a:buFont typeface="Arial" panose="020B0604020202020204" pitchFamily="34" charset="0"/>
              <a:buChar char="•"/>
            </a:pPr>
            <a:r>
              <a:rPr lang="en-US" altLang="zh-CN" dirty="0"/>
              <a:t>Results indicate that after correction, approximately 30% of the particles survive for more than 10,000 turns. </a:t>
            </a:r>
          </a:p>
          <a:p>
            <a:pPr marL="742950" lvl="1" indent="-285750">
              <a:buFont typeface="Arial" panose="020B0604020202020204" pitchFamily="34" charset="0"/>
              <a:buChar char="•"/>
            </a:pPr>
            <a:r>
              <a:rPr lang="en-US" altLang="zh-CN" dirty="0"/>
              <a:t>BPM Noise 300 </a:t>
            </a:r>
            <a:r>
              <a:rPr lang="en-US" altLang="zh-CN" dirty="0" err="1"/>
              <a:t>μm</a:t>
            </a:r>
            <a:r>
              <a:rPr lang="en-US" altLang="zh-CN" dirty="0"/>
              <a:t> and 100 </a:t>
            </a:r>
            <a:r>
              <a:rPr lang="en-US" altLang="zh-CN" dirty="0" err="1"/>
              <a:t>μm</a:t>
            </a:r>
            <a:r>
              <a:rPr lang="en-US" altLang="zh-CN" dirty="0"/>
              <a:t> has little impact on the results.</a:t>
            </a:r>
          </a:p>
          <a:p>
            <a:pPr marL="742950" lvl="1" indent="-285750">
              <a:buFont typeface="Arial" panose="020B0604020202020204" pitchFamily="34" charset="0"/>
              <a:buChar char="•"/>
            </a:pPr>
            <a:r>
              <a:rPr lang="en-US" altLang="zh-CN" dirty="0"/>
              <a:t>This can meet the needs of subsequent more detailed corrections</a:t>
            </a:r>
          </a:p>
          <a:p>
            <a:pPr marL="742950" lvl="1" indent="-285750">
              <a:buFont typeface="Arial" panose="020B0604020202020204" pitchFamily="34" charset="0"/>
              <a:buChar char="•"/>
            </a:pPr>
            <a:r>
              <a:rPr lang="en-US" altLang="zh-CN" dirty="0"/>
              <a:t>The algorithm is still undergoing optimization. </a:t>
            </a:r>
          </a:p>
          <a:p>
            <a:pPr marL="285750" indent="-285750">
              <a:buFont typeface="Arial" panose="020B0604020202020204" pitchFamily="34" charset="0"/>
              <a:buChar char="•"/>
            </a:pPr>
            <a:r>
              <a:rPr lang="en-US" altLang="zh-CN" dirty="0"/>
              <a:t>The research still lacks many details, with some conditions such as more detailed physical apertures being updated and iterated.</a:t>
            </a:r>
            <a:endParaRPr lang="en-US" sz="2000" b="0" i="0" dirty="0">
              <a:solidFill>
                <a:srgbClr val="24292F"/>
              </a:solidFill>
              <a:effectLst/>
              <a:latin typeface="Noto Sans SC"/>
            </a:endParaRPr>
          </a:p>
        </p:txBody>
      </p:sp>
      <p:pic>
        <p:nvPicPr>
          <p:cNvPr id="33" name="图片 32">
            <a:extLst>
              <a:ext uri="{FF2B5EF4-FFF2-40B4-BE49-F238E27FC236}">
                <a16:creationId xmlns:a16="http://schemas.microsoft.com/office/drawing/2014/main" id="{1E557B8D-6991-44BB-A736-A903DAF32B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08658" y="3596447"/>
            <a:ext cx="5040560" cy="3103350"/>
          </a:xfrm>
          <a:prstGeom prst="rect">
            <a:avLst/>
          </a:prstGeom>
        </p:spPr>
      </p:pic>
      <p:sp>
        <p:nvSpPr>
          <p:cNvPr id="31" name="文本框 30">
            <a:extLst>
              <a:ext uri="{FF2B5EF4-FFF2-40B4-BE49-F238E27FC236}">
                <a16:creationId xmlns:a16="http://schemas.microsoft.com/office/drawing/2014/main" id="{BEA5EB34-255C-4CCA-9965-9AE81D4EC1C2}"/>
              </a:ext>
            </a:extLst>
          </p:cNvPr>
          <p:cNvSpPr txBox="1"/>
          <p:nvPr/>
        </p:nvSpPr>
        <p:spPr>
          <a:xfrm>
            <a:off x="11136560" y="1124744"/>
            <a:ext cx="932856"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2391824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84784"/>
            <a:ext cx="10578570"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Feasibility evaluation of the combined dipole magnets </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Mini-review of the combined dipole magnets</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Simulations of first turn injection commissioning</a:t>
            </a:r>
          </a:p>
          <a:p>
            <a:pPr>
              <a:lnSpc>
                <a:spcPct val="120000"/>
              </a:lnSpc>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000" dirty="0">
                <a:solidFill>
                  <a:srgbClr val="0000FF"/>
                </a:solidFill>
                <a:latin typeface="Arial" panose="020B0604020202020204" pitchFamily="34" charset="0"/>
                <a:ea typeface="微软雅黑" panose="020B0503020204020204" pitchFamily="34" charset="-122"/>
                <a:cs typeface="Arial" panose="020B0604020202020204" pitchFamily="34" charset="0"/>
              </a:rPr>
              <a:t>Polarized DR study</a:t>
            </a:r>
          </a:p>
          <a:p>
            <a:pPr>
              <a:lnSpc>
                <a:spcPct val="120000"/>
              </a:lnSpc>
              <a:defRPr/>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2105232558"/>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039390" y="2466914"/>
            <a:ext cx="3897886" cy="4143253"/>
          </a:xfrm>
          <a:prstGeom prst="rect">
            <a:avLst/>
          </a:prstGeom>
        </p:spPr>
      </p:pic>
      <p:sp>
        <p:nvSpPr>
          <p:cNvPr id="2" name="标题 1"/>
          <p:cNvSpPr>
            <a:spLocks noGrp="1"/>
          </p:cNvSpPr>
          <p:nvPr>
            <p:ph type="title"/>
          </p:nvPr>
        </p:nvSpPr>
        <p:spPr/>
        <p:txBody>
          <a:bodyPr>
            <a:normAutofit/>
          </a:bodyPr>
          <a:lstStyle/>
          <a:p>
            <a:pPr algn="ctr">
              <a:lnSpc>
                <a:spcPct val="90000"/>
              </a:lnSpc>
            </a:pPr>
            <a:r>
              <a:rPr lang="en-US" sz="4000" dirty="0">
                <a:solidFill>
                  <a:srgbClr val="C00000"/>
                </a:solidFill>
                <a:latin typeface="Arial" panose="020B0604020202020204" pitchFamily="34" charset="0"/>
                <a:ea typeface="+mj-ea"/>
                <a:cs typeface="Arial" panose="020B0604020202020204" pitchFamily="34" charset="0"/>
              </a:rPr>
              <a:t>DR parameters in TDR</a:t>
            </a:r>
          </a:p>
        </p:txBody>
      </p:sp>
      <p:sp>
        <p:nvSpPr>
          <p:cNvPr id="8" name="灯片编号占位符 7">
            <a:extLst>
              <a:ext uri="{FF2B5EF4-FFF2-40B4-BE49-F238E27FC236}">
                <a16:creationId xmlns:a16="http://schemas.microsoft.com/office/drawing/2014/main" id="{92E4227E-80E5-4C9B-8D5F-927E024AC93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3" name="表格 2"/>
          <p:cNvGraphicFramePr>
            <a:graphicFrameLocks noGrp="1"/>
          </p:cNvGraphicFramePr>
          <p:nvPr/>
        </p:nvGraphicFramePr>
        <p:xfrm>
          <a:off x="5593218" y="1081023"/>
          <a:ext cx="5640609" cy="5218578"/>
        </p:xfrm>
        <a:graphic>
          <a:graphicData uri="http://schemas.openxmlformats.org/drawingml/2006/table">
            <a:tbl>
              <a:tblPr>
                <a:tableStyleId>{5940675A-B579-460E-94D1-54222C63F5DA}</a:tableStyleId>
              </a:tblPr>
              <a:tblGrid>
                <a:gridCol w="2195628">
                  <a:extLst>
                    <a:ext uri="{9D8B030D-6E8A-4147-A177-3AD203B41FA5}">
                      <a16:colId xmlns:a16="http://schemas.microsoft.com/office/drawing/2014/main" val="2690366013"/>
                    </a:ext>
                  </a:extLst>
                </a:gridCol>
                <a:gridCol w="3444981">
                  <a:extLst>
                    <a:ext uri="{9D8B030D-6E8A-4147-A177-3AD203B41FA5}">
                      <a16:colId xmlns:a16="http://schemas.microsoft.com/office/drawing/2014/main" val="3193459733"/>
                    </a:ext>
                  </a:extLst>
                </a:gridCol>
              </a:tblGrid>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 </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DR V</a:t>
                      </a:r>
                      <a:r>
                        <a:rPr lang="en-US" altLang="zh-CN" sz="1200" kern="100" dirty="0">
                          <a:effectLst/>
                          <a:latin typeface="Times New Roman" panose="02020603050405020304" pitchFamily="18" charset="0"/>
                          <a:cs typeface="Times New Roman" panose="02020603050405020304" pitchFamily="18" charset="0"/>
                        </a:rPr>
                        <a:t>3</a:t>
                      </a:r>
                      <a:r>
                        <a:rPr lang="en-GB" sz="1200" kern="100" dirty="0">
                          <a:effectLst/>
                          <a:latin typeface="Times New Roman" panose="02020603050405020304" pitchFamily="18" charset="0"/>
                          <a:cs typeface="Times New Roman" panose="02020603050405020304" pitchFamily="18" charset="0"/>
                        </a:rPr>
                        <a:t>.0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20273717"/>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Energy (</a:t>
                      </a:r>
                      <a:r>
                        <a:rPr lang="en-GB" sz="1200" kern="100" dirty="0" err="1">
                          <a:effectLst/>
                          <a:latin typeface="Times New Roman" panose="02020603050405020304" pitchFamily="18" charset="0"/>
                          <a:cs typeface="Times New Roman" panose="02020603050405020304" pitchFamily="18" charset="0"/>
                        </a:rPr>
                        <a:t>Gev</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1.1</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94344925"/>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Circumference (m)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cs typeface="Times New Roman" panose="02020603050405020304" pitchFamily="18" charset="0"/>
                        </a:rPr>
                        <a:t>147</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62159991"/>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Number of trains</a:t>
                      </a: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sz="1200" kern="100" baseline="0" dirty="0">
                          <a:effectLst/>
                          <a:latin typeface="Times New Roman" panose="02020603050405020304" pitchFamily="18" charset="0"/>
                          <a:ea typeface="宋体" panose="02010600030101010101" pitchFamily="2" charset="-122"/>
                          <a:cs typeface="Times New Roman" panose="02020603050405020304" pitchFamily="18" charset="0"/>
                        </a:rPr>
                        <a:t> (4)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75160563"/>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Number of bunches/</a:t>
                      </a:r>
                      <a:r>
                        <a:rPr lang="en-US" sz="1200" kern="100" dirty="0" err="1">
                          <a:effectLst/>
                          <a:latin typeface="Times New Roman" panose="02020603050405020304" pitchFamily="18" charset="0"/>
                          <a:ea typeface="宋体" panose="02010600030101010101" pitchFamily="2" charset="-122"/>
                          <a:cs typeface="Times New Roman" panose="02020603050405020304" pitchFamily="18" charset="0"/>
                        </a:rPr>
                        <a:t>trian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a:t>
                      </a:r>
                    </a:p>
                  </a:txBody>
                  <a:tcPr marL="68580" marR="68580" marT="0" marB="0"/>
                </a:tc>
                <a:extLst>
                  <a:ext uri="{0D108BD9-81ED-4DB2-BD59-A6C34878D82A}">
                    <a16:rowId xmlns:a16="http://schemas.microsoft.com/office/drawing/2014/main" val="2880097171"/>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Total current (mA)</a:t>
                      </a: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12.4</a:t>
                      </a:r>
                      <a:r>
                        <a:rPr lang="en-US" sz="1200" kern="100" baseline="0" dirty="0">
                          <a:effectLst/>
                          <a:latin typeface="Times New Roman" panose="02020603050405020304" pitchFamily="18" charset="0"/>
                          <a:ea typeface="宋体" panose="02010600030101010101" pitchFamily="2" charset="-122"/>
                          <a:cs typeface="Times New Roman" panose="02020603050405020304" pitchFamily="18" charset="0"/>
                        </a:rPr>
                        <a:t> (24.8)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440152819"/>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Bending radius (m)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2.87</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33226502"/>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Dipole strength B</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(T)</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28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28871302"/>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U</a:t>
                      </a:r>
                      <a:r>
                        <a:rPr lang="en-GB" sz="1200" kern="100" baseline="-25000" dirty="0">
                          <a:effectLst/>
                          <a:latin typeface="Times New Roman" panose="02020603050405020304" pitchFamily="18" charset="0"/>
                          <a:cs typeface="Times New Roman" panose="02020603050405020304" pitchFamily="18" charset="0"/>
                        </a:rPr>
                        <a:t>0</a:t>
                      </a:r>
                      <a:r>
                        <a:rPr lang="en-GB" sz="1200" kern="100" dirty="0">
                          <a:effectLst/>
                          <a:latin typeface="Times New Roman" panose="02020603050405020304" pitchFamily="18" charset="0"/>
                          <a:cs typeface="Times New Roman" panose="02020603050405020304" pitchFamily="18" charset="0"/>
                        </a:rPr>
                        <a:t> (</a:t>
                      </a:r>
                      <a:r>
                        <a:rPr lang="en-GB" sz="1200" kern="100" dirty="0" err="1">
                          <a:effectLst/>
                          <a:latin typeface="Times New Roman" panose="02020603050405020304" pitchFamily="18" charset="0"/>
                          <a:cs typeface="Times New Roman" panose="02020603050405020304" pitchFamily="18" charset="0"/>
                        </a:rPr>
                        <a:t>kev</a:t>
                      </a:r>
                      <a:r>
                        <a:rPr lang="en-GB" sz="1200" kern="100" dirty="0">
                          <a:effectLst/>
                          <a:latin typeface="Times New Roman" panose="02020603050405020304" pitchFamily="18" charset="0"/>
                          <a:cs typeface="Times New Roman" panose="02020603050405020304" pitchFamily="18" charset="0"/>
                        </a:rPr>
                        <a:t>/turn)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94.6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478176859"/>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Damping time x/y/z (</a:t>
                      </a:r>
                      <a:r>
                        <a:rPr lang="en-GB" sz="1200" kern="100" dirty="0" err="1">
                          <a:effectLst/>
                          <a:latin typeface="Times New Roman" panose="02020603050405020304" pitchFamily="18" charset="0"/>
                          <a:cs typeface="Times New Roman" panose="02020603050405020304" pitchFamily="18" charset="0"/>
                        </a:rPr>
                        <a:t>ms</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1.4</a:t>
                      </a:r>
                      <a:r>
                        <a:rPr lang="en-GB" sz="1200" kern="100" dirty="0">
                          <a:effectLst/>
                          <a:latin typeface="Times New Roman" panose="02020603050405020304" pitchFamily="18" charset="0"/>
                          <a:cs typeface="Times New Roman" panose="02020603050405020304" pitchFamily="18" charset="0"/>
                        </a:rPr>
                        <a:t>/1</a:t>
                      </a:r>
                      <a:r>
                        <a:rPr lang="en-US" altLang="zh-CN" sz="1200" kern="100" dirty="0">
                          <a:effectLst/>
                          <a:latin typeface="Times New Roman" panose="02020603050405020304" pitchFamily="18" charset="0"/>
                          <a:cs typeface="Times New Roman" panose="02020603050405020304" pitchFamily="18" charset="0"/>
                        </a:rPr>
                        <a:t>1.4</a:t>
                      </a:r>
                      <a:r>
                        <a:rPr lang="en-GB" sz="1200" kern="100" dirty="0">
                          <a:effectLst/>
                          <a:latin typeface="Times New Roman" panose="02020603050405020304" pitchFamily="18" charset="0"/>
                          <a:cs typeface="Times New Roman" panose="02020603050405020304" pitchFamily="18" charset="0"/>
                        </a:rPr>
                        <a:t>/</a:t>
                      </a:r>
                      <a:r>
                        <a:rPr lang="en-US" altLang="zh-CN" sz="1200" kern="100" dirty="0">
                          <a:effectLst/>
                          <a:latin typeface="Times New Roman" panose="02020603050405020304" pitchFamily="18" charset="0"/>
                          <a:cs typeface="Times New Roman" panose="02020603050405020304" pitchFamily="18" charset="0"/>
                        </a:rPr>
                        <a:t>5.7</a:t>
                      </a:r>
                      <a:r>
                        <a:rPr lang="en-GB" sz="1200" kern="100" dirty="0">
                          <a:effectLst/>
                          <a:latin typeface="Times New Roman" panose="02020603050405020304" pitchFamily="18" charset="0"/>
                          <a:cs typeface="Times New Roman" panose="02020603050405020304" pitchFamily="18" charset="0"/>
                        </a:rPr>
                        <a:t> </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extLst>
                  <a:ext uri="{0D108BD9-81ED-4DB2-BD59-A6C34878D82A}">
                    <a16:rowId xmlns:a16="http://schemas.microsoft.com/office/drawing/2014/main" val="2343658812"/>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Phase/cell (degree)</a:t>
                      </a:r>
                    </a:p>
                  </a:txBody>
                  <a:tcPr marL="68580" marR="68580" marT="0" marB="0"/>
                </a:tc>
                <a:tc>
                  <a:txBody>
                    <a:bodyPr/>
                    <a:lstStyle/>
                    <a:p>
                      <a:pPr algn="ctr">
                        <a:spcAft>
                          <a:spcPts val="0"/>
                        </a:spcAft>
                      </a:pPr>
                      <a:r>
                        <a:rPr lang="en-US" sz="12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60/60</a:t>
                      </a:r>
                    </a:p>
                  </a:txBody>
                  <a:tcPr marL="68580" marR="68580" marT="0" marB="0"/>
                </a:tc>
                <a:extLst>
                  <a:ext uri="{0D108BD9-81ED-4DB2-BD59-A6C34878D82A}">
                    <a16:rowId xmlns:a16="http://schemas.microsoft.com/office/drawing/2014/main" val="2231397888"/>
                  </a:ext>
                </a:extLst>
              </a:tr>
              <a:tr h="222378">
                <a:tc>
                  <a:txBody>
                    <a:bodyPr/>
                    <a:lstStyle/>
                    <a:p>
                      <a:pPr algn="just">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Momentum compaction</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0.013</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26830252"/>
                  </a:ext>
                </a:extLst>
              </a:tr>
              <a:tr h="222378">
                <a:tc>
                  <a:txBody>
                    <a:bodyPr/>
                    <a:lstStyle/>
                    <a:p>
                      <a:pPr algn="just">
                        <a:spcAft>
                          <a:spcPts val="0"/>
                        </a:spcAft>
                      </a:pP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Storage time (</a:t>
                      </a:r>
                      <a:r>
                        <a:rPr lang="en-US" altLang="zh-CN" sz="1200" kern="100" dirty="0" err="1">
                          <a:effectLst/>
                          <a:latin typeface="Times New Roman" panose="02020603050405020304" pitchFamily="18" charset="0"/>
                          <a:ea typeface="宋体" panose="02010600030101010101" pitchFamily="2" charset="-122"/>
                          <a:cs typeface="Times New Roman" panose="02020603050405020304" pitchFamily="18" charset="0"/>
                        </a:rPr>
                        <a:t>ms</a:t>
                      </a:r>
                      <a:r>
                        <a:rPr lang="en-US" altLang="zh-CN" sz="1200" kern="100" dirty="0">
                          <a:effectLst/>
                          <a:latin typeface="Times New Roman" panose="02020603050405020304" pitchFamily="18" charset="0"/>
                          <a:ea typeface="宋体" panose="02010600030101010101" pitchFamily="2" charset="-122"/>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20 (40)</a:t>
                      </a:r>
                    </a:p>
                  </a:txBody>
                  <a:tcPr marL="68580" marR="68580" marT="0" marB="0"/>
                </a:tc>
                <a:extLst>
                  <a:ext uri="{0D108BD9-81ED-4DB2-BD59-A6C34878D82A}">
                    <a16:rowId xmlns:a16="http://schemas.microsoft.com/office/drawing/2014/main" val="329948526"/>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0.05</a:t>
                      </a:r>
                      <a:r>
                        <a:rPr lang="en-US" altLang="zh-CN" sz="1200" kern="100" dirty="0">
                          <a:effectLst/>
                          <a:latin typeface="Times New Roman" panose="02020603050405020304" pitchFamily="18" charset="0"/>
                          <a:cs typeface="Times New Roman" panose="02020603050405020304" pitchFamily="18" charset="0"/>
                        </a:rPr>
                        <a:t>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66219730"/>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0</a:t>
                      </a:r>
                      <a:r>
                        <a:rPr lang="en-GB" sz="1200" kern="100">
                          <a:effectLst/>
                          <a:latin typeface="Times New Roman" panose="02020603050405020304" pitchFamily="18" charset="0"/>
                          <a:cs typeface="Times New Roman" panose="02020603050405020304" pitchFamily="18" charset="0"/>
                        </a:rPr>
                        <a:t> (mm.mrad)</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94.4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42343485"/>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injection </a:t>
                      </a: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z</a:t>
                      </a:r>
                      <a:r>
                        <a:rPr lang="en-GB" sz="1200" kern="100">
                          <a:effectLst/>
                          <a:latin typeface="Times New Roman" panose="02020603050405020304" pitchFamily="18" charset="0"/>
                          <a:cs typeface="Times New Roman" panose="02020603050405020304" pitchFamily="18" charset="0"/>
                        </a:rPr>
                        <a:t> (mm)</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mn-ea"/>
                          <a:cs typeface="Times New Roman" panose="02020603050405020304" pitchFamily="18" charset="0"/>
                        </a:rPr>
                        <a:t>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41854765"/>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Extract </a:t>
                      </a:r>
                      <a:r>
                        <a:rPr lang="en-GB" sz="12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dirty="0">
                          <a:effectLst/>
                          <a:latin typeface="Times New Roman" panose="02020603050405020304" pitchFamily="18" charset="0"/>
                          <a:cs typeface="Times New Roman" panose="02020603050405020304" pitchFamily="18" charset="0"/>
                        </a:rPr>
                        <a:t>z</a:t>
                      </a:r>
                      <a:r>
                        <a:rPr lang="en-GB" sz="1200" kern="100" dirty="0">
                          <a:effectLst/>
                          <a:latin typeface="Times New Roman" panose="02020603050405020304" pitchFamily="18" charset="0"/>
                          <a:cs typeface="Times New Roman" panose="02020603050405020304" pitchFamily="18" charset="0"/>
                        </a:rPr>
                        <a:t> (mm)</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200" kern="100" dirty="0">
                          <a:effectLst/>
                          <a:latin typeface="Times New Roman" panose="02020603050405020304" pitchFamily="18" charset="0"/>
                          <a:ea typeface="+mn-ea"/>
                          <a:cs typeface="Times New Roman" panose="02020603050405020304" pitchFamily="18" charset="0"/>
                        </a:rPr>
                        <a:t>4.4</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70153047"/>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inj</a:t>
                      </a:r>
                      <a:r>
                        <a:rPr lang="en-GB" sz="1200" kern="100">
                          <a:effectLst/>
                          <a:latin typeface="Times New Roman" panose="02020603050405020304" pitchFamily="18" charset="0"/>
                          <a:cs typeface="Times New Roman" panose="02020603050405020304" pitchFamily="18" charset="0"/>
                        </a:rPr>
                        <a:t> (mm.mrad)</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2500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20935894"/>
                  </a:ext>
                </a:extLst>
              </a:tr>
              <a:tr h="22237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dirty="0" err="1">
                          <a:effectLst/>
                          <a:latin typeface="Times New Roman" panose="02020603050405020304" pitchFamily="18" charset="0"/>
                          <a:cs typeface="Times New Roman" panose="02020603050405020304" pitchFamily="18" charset="0"/>
                        </a:rPr>
                        <a:t>ext</a:t>
                      </a:r>
                      <a:r>
                        <a:rPr lang="en-GB" sz="1200" kern="100" baseline="-25000" dirty="0">
                          <a:effectLst/>
                          <a:latin typeface="Times New Roman" panose="02020603050405020304" pitchFamily="18" charset="0"/>
                          <a:cs typeface="Times New Roman" panose="02020603050405020304" pitchFamily="18" charset="0"/>
                        </a:rPr>
                        <a:t> x/y</a:t>
                      </a:r>
                      <a:r>
                        <a:rPr lang="en-GB" sz="1200" kern="100" dirty="0">
                          <a:effectLst/>
                          <a:latin typeface="Times New Roman" panose="02020603050405020304" pitchFamily="18" charset="0"/>
                          <a:cs typeface="Times New Roman" panose="02020603050405020304" pitchFamily="18" charset="0"/>
                        </a:rPr>
                        <a:t> (</a:t>
                      </a:r>
                      <a:r>
                        <a:rPr lang="en-GB" sz="1200" kern="100" dirty="0" err="1">
                          <a:effectLst/>
                          <a:latin typeface="Times New Roman" panose="02020603050405020304" pitchFamily="18" charset="0"/>
                          <a:cs typeface="Times New Roman" panose="02020603050405020304" pitchFamily="18" charset="0"/>
                        </a:rPr>
                        <a:t>mm.mrad</a:t>
                      </a:r>
                      <a:r>
                        <a:rPr lang="en-GB" sz="1200" kern="100" dirty="0">
                          <a:effectLst/>
                          <a:latin typeface="Times New Roman" panose="02020603050405020304" pitchFamily="18" charset="0"/>
                          <a:cs typeface="Times New Roman" panose="02020603050405020304" pitchFamily="18" charset="0"/>
                        </a:rPr>
                        <a:t>)</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tc>
                  <a:txBody>
                    <a:bodyPr/>
                    <a:lstStyle/>
                    <a:p>
                      <a:pPr algn="ctr">
                        <a:spcAft>
                          <a:spcPts val="0"/>
                        </a:spcAft>
                      </a:pPr>
                      <a:r>
                        <a:rPr lang="en-US" altLang="zh-CN" sz="1200" kern="100" dirty="0">
                          <a:effectLst/>
                          <a:latin typeface="Times New Roman" panose="02020603050405020304" pitchFamily="18" charset="0"/>
                          <a:cs typeface="Times New Roman" panose="02020603050405020304" pitchFamily="18" charset="0"/>
                        </a:rPr>
                        <a:t>166(97)</a:t>
                      </a:r>
                      <a:r>
                        <a:rPr lang="en-GB" sz="1200" kern="100" dirty="0">
                          <a:effectLst/>
                          <a:latin typeface="Times New Roman" panose="02020603050405020304" pitchFamily="18" charset="0"/>
                          <a:cs typeface="Times New Roman" panose="02020603050405020304" pitchFamily="18" charset="0"/>
                        </a:rPr>
                        <a:t>/</a:t>
                      </a:r>
                      <a:r>
                        <a:rPr lang="en-US" altLang="zh-CN" sz="1200" kern="100" dirty="0">
                          <a:effectLst/>
                          <a:latin typeface="Times New Roman" panose="02020603050405020304" pitchFamily="18" charset="0"/>
                          <a:cs typeface="Times New Roman" panose="02020603050405020304" pitchFamily="18" charset="0"/>
                        </a:rPr>
                        <a:t>75(3)</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solidFill>
                      <a:srgbClr val="FFD9F5"/>
                    </a:solidFill>
                  </a:tcPr>
                </a:tc>
                <a:extLst>
                  <a:ext uri="{0D108BD9-81ED-4DB2-BD59-A6C34878D82A}">
                    <a16:rowId xmlns:a16="http://schemas.microsoft.com/office/drawing/2014/main" val="2366451969"/>
                  </a:ext>
                </a:extLst>
              </a:tr>
              <a:tr h="222378">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inj </a:t>
                      </a:r>
                      <a:r>
                        <a:rPr lang="en-GB" sz="1200" kern="100">
                          <a:effectLst/>
                          <a:latin typeface="Times New Roman" panose="02020603050405020304" pitchFamily="18" charset="0"/>
                          <a:cs typeface="Times New Roman" panose="02020603050405020304" pitchFamily="18" charset="0"/>
                        </a:rPr>
                        <a:t>/</a:t>
                      </a:r>
                      <a:r>
                        <a:rPr lang="en-GB" sz="12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200" kern="100" baseline="-25000">
                          <a:effectLst/>
                          <a:latin typeface="Times New Roman" panose="02020603050405020304" pitchFamily="18" charset="0"/>
                          <a:cs typeface="Times New Roman" panose="02020603050405020304" pitchFamily="18" charset="0"/>
                        </a:rPr>
                        <a:t>ext</a:t>
                      </a:r>
                      <a:r>
                        <a:rPr lang="en-GB" sz="1200" kern="100">
                          <a:effectLst/>
                          <a:latin typeface="Times New Roman" panose="02020603050405020304" pitchFamily="18" charset="0"/>
                          <a:cs typeface="Times New Roman" panose="02020603050405020304" pitchFamily="18" charset="0"/>
                        </a:rPr>
                        <a:t> (%)</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0.</a:t>
                      </a:r>
                      <a:r>
                        <a:rPr lang="en-US" sz="1200" kern="100" dirty="0">
                          <a:effectLst/>
                          <a:latin typeface="Times New Roman" panose="02020603050405020304" pitchFamily="18" charset="0"/>
                          <a:cs typeface="Times New Roman" panose="02020603050405020304" pitchFamily="18" charset="0"/>
                        </a:rPr>
                        <a:t>18</a:t>
                      </a:r>
                      <a:r>
                        <a:rPr lang="en-GB" sz="1200" kern="100" dirty="0">
                          <a:effectLst/>
                          <a:latin typeface="Times New Roman" panose="02020603050405020304" pitchFamily="18" charset="0"/>
                          <a:cs typeface="Times New Roman" panose="02020603050405020304" pitchFamily="18" charset="0"/>
                        </a:rPr>
                        <a:t> /0.05</a:t>
                      </a:r>
                      <a:r>
                        <a:rPr lang="en-US" altLang="zh-CN" sz="1200" kern="100" dirty="0">
                          <a:effectLst/>
                          <a:latin typeface="Times New Roman" panose="02020603050405020304" pitchFamily="18" charset="0"/>
                          <a:cs typeface="Times New Roman" panose="02020603050405020304" pitchFamily="18" charset="0"/>
                        </a:rPr>
                        <a:t>6</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53686055"/>
                  </a:ext>
                </a:extLst>
              </a:tr>
              <a:tr h="128856">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Energy acceptance by RF(%)</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1.</a:t>
                      </a:r>
                      <a:r>
                        <a:rPr lang="en-US" sz="1200" kern="100" dirty="0">
                          <a:effectLst/>
                          <a:latin typeface="Times New Roman" panose="02020603050405020304" pitchFamily="18" charset="0"/>
                          <a:cs typeface="Times New Roman" panose="02020603050405020304" pitchFamily="18" charset="0"/>
                        </a:rPr>
                        <a:t>8</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080355108"/>
                  </a:ext>
                </a:extLst>
              </a:tr>
              <a:tr h="0">
                <a:tc>
                  <a:txBody>
                    <a:bodyPr/>
                    <a:lstStyle/>
                    <a:p>
                      <a:pPr algn="just">
                        <a:spcAft>
                          <a:spcPts val="0"/>
                        </a:spcAft>
                      </a:pPr>
                      <a:r>
                        <a:rPr lang="en-GB" sz="1200" kern="100">
                          <a:effectLst/>
                          <a:latin typeface="Times New Roman" panose="02020603050405020304" pitchFamily="18" charset="0"/>
                          <a:cs typeface="Times New Roman" panose="02020603050405020304" pitchFamily="18" charset="0"/>
                        </a:rPr>
                        <a:t>f</a:t>
                      </a:r>
                      <a:r>
                        <a:rPr lang="en-GB" sz="1200" kern="100" baseline="-25000">
                          <a:effectLst/>
                          <a:latin typeface="Times New Roman" panose="02020603050405020304" pitchFamily="18" charset="0"/>
                          <a:cs typeface="Times New Roman" panose="02020603050405020304" pitchFamily="18" charset="0"/>
                        </a:rPr>
                        <a:t>RF</a:t>
                      </a:r>
                      <a:r>
                        <a:rPr lang="en-GB" sz="1200" kern="100">
                          <a:effectLst/>
                          <a:latin typeface="Times New Roman" panose="02020603050405020304" pitchFamily="18" charset="0"/>
                          <a:cs typeface="Times New Roman" panose="02020603050405020304" pitchFamily="18" charset="0"/>
                        </a:rPr>
                        <a:t> (MHz)</a:t>
                      </a:r>
                      <a:endParaRPr lang="en-US"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GB" sz="1200" kern="100" dirty="0">
                          <a:effectLst/>
                          <a:latin typeface="Times New Roman" panose="02020603050405020304" pitchFamily="18" charset="0"/>
                          <a:cs typeface="Times New Roman" panose="02020603050405020304" pitchFamily="18" charset="0"/>
                        </a:rPr>
                        <a:t>650</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59248847"/>
                  </a:ext>
                </a:extLst>
              </a:tr>
              <a:tr h="85438">
                <a:tc>
                  <a:txBody>
                    <a:bodyPr/>
                    <a:lstStyle/>
                    <a:p>
                      <a:pPr algn="just">
                        <a:spcAft>
                          <a:spcPts val="0"/>
                        </a:spcAft>
                      </a:pPr>
                      <a:r>
                        <a:rPr lang="en-GB" sz="1200" kern="100" dirty="0">
                          <a:effectLst/>
                          <a:latin typeface="Times New Roman" panose="02020603050405020304" pitchFamily="18" charset="0"/>
                          <a:cs typeface="Times New Roman" panose="02020603050405020304" pitchFamily="18" charset="0"/>
                        </a:rPr>
                        <a:t>V</a:t>
                      </a:r>
                      <a:r>
                        <a:rPr lang="en-GB" sz="1200" kern="100" baseline="-25000" dirty="0">
                          <a:effectLst/>
                          <a:latin typeface="Times New Roman" panose="02020603050405020304" pitchFamily="18" charset="0"/>
                          <a:cs typeface="Times New Roman" panose="02020603050405020304" pitchFamily="18" charset="0"/>
                        </a:rPr>
                        <a:t>RF</a:t>
                      </a:r>
                      <a:r>
                        <a:rPr lang="en-GB" sz="1200" kern="100" dirty="0">
                          <a:effectLst/>
                          <a:latin typeface="Times New Roman" panose="02020603050405020304" pitchFamily="18" charset="0"/>
                          <a:cs typeface="Times New Roman" panose="02020603050405020304" pitchFamily="18" charset="0"/>
                        </a:rPr>
                        <a:t> (MV)</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altLang="zh-CN" sz="1200" kern="100" dirty="0">
                          <a:effectLst/>
                          <a:latin typeface="Times New Roman" panose="02020603050405020304" pitchFamily="18" charset="0"/>
                          <a:ea typeface="+mn-ea"/>
                          <a:cs typeface="Times New Roman" panose="02020603050405020304" pitchFamily="18" charset="0"/>
                        </a:rPr>
                        <a:t>2.5</a:t>
                      </a:r>
                      <a:endParaRPr lang="en-US"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42333138"/>
                  </a:ext>
                </a:extLst>
              </a:tr>
              <a:tr h="222378">
                <a:tc>
                  <a:txBody>
                    <a:bodyPr/>
                    <a:lstStyle/>
                    <a:p>
                      <a:pPr algn="just">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Longitudinal tune</a:t>
                      </a:r>
                    </a:p>
                  </a:txBody>
                  <a:tcPr marL="68580" marR="68580" marT="0" marB="0" anchor="ctr"/>
                </a:tc>
                <a:tc>
                  <a:txBody>
                    <a:bodyPr/>
                    <a:lstStyle/>
                    <a:p>
                      <a:pPr algn="ctr">
                        <a:spcAft>
                          <a:spcPts val="0"/>
                        </a:spcAft>
                      </a:pPr>
                      <a:r>
                        <a:rPr lang="en-US" sz="1200" kern="100" dirty="0">
                          <a:effectLst/>
                          <a:latin typeface="Times New Roman" panose="02020603050405020304" pitchFamily="18" charset="0"/>
                          <a:ea typeface="宋体" panose="02010600030101010101" pitchFamily="2" charset="-122"/>
                          <a:cs typeface="Times New Roman" panose="02020603050405020304" pitchFamily="18" charset="0"/>
                        </a:rPr>
                        <a:t>0.0387</a:t>
                      </a:r>
                    </a:p>
                  </a:txBody>
                  <a:tcPr marL="68580" marR="68580" marT="0" marB="0" anchor="ctr"/>
                </a:tc>
                <a:extLst>
                  <a:ext uri="{0D108BD9-81ED-4DB2-BD59-A6C34878D82A}">
                    <a16:rowId xmlns:a16="http://schemas.microsoft.com/office/drawing/2014/main" val="1116655788"/>
                  </a:ext>
                </a:extLst>
              </a:tr>
            </a:tbl>
          </a:graphicData>
        </a:graphic>
      </p:graphicFrame>
      <p:sp>
        <p:nvSpPr>
          <p:cNvPr id="7" name="矩形 6"/>
          <p:cNvSpPr/>
          <p:nvPr/>
        </p:nvSpPr>
        <p:spPr>
          <a:xfrm>
            <a:off x="936328" y="1168138"/>
            <a:ext cx="6096000" cy="1308050"/>
          </a:xfrm>
          <a:prstGeom prst="rect">
            <a:avLst/>
          </a:prstGeom>
        </p:spPr>
        <p:txBody>
          <a:bodyPr>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Damping with </a:t>
            </a:r>
            <a:r>
              <a:rPr kumimoji="0" lang="en-US" altLang="zh-CN" sz="16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reversed bending magnet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4 (max. 8)-bunch</a:t>
            </a: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storage, </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storage time:</a:t>
            </a:r>
            <a:r>
              <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20 (40)</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GB" altLang="zh-CN" sz="1600" b="0" i="0" u="none" strike="noStrike" kern="1200" cap="none" spc="0" normalizeH="0" baseline="0" noProof="0" dirty="0" err="1">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ms</a:t>
            </a:r>
            <a:endPar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Emittance: 2500</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 </a:t>
            </a:r>
            <a:r>
              <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166/75 (97/3) </a:t>
            </a:r>
            <a:r>
              <a:rPr kumimoji="0" lang="en-GB" altLang="zh-CN" sz="1600" b="0" i="0" u="none" strike="noStrike" kern="1200" cap="none" spc="0" normalizeH="0" baseline="0" noProof="0" dirty="0" err="1">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Symbol"/>
              </a:rPr>
              <a:t>mm.mrad</a:t>
            </a:r>
            <a:endParaRPr kumimoji="0" lang="en-GB" altLang="zh-CN" sz="1600" b="0" i="0"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Flexibility for </a:t>
            </a:r>
            <a:r>
              <a:rPr kumimoji="0" lang="en-GB" altLang="zh-CN" sz="16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extr</a:t>
            </a:r>
            <a:r>
              <a:rPr kumimoji="0" lang="en-GB"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emittance</a:t>
            </a:r>
            <a:endPar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0040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5174" y="1230164"/>
            <a:ext cx="5716644" cy="938719"/>
          </a:xfrm>
          <a:prstGeom prst="rect">
            <a:avLst/>
          </a:prstGeom>
          <a:noFill/>
        </p:spPr>
        <p:txBody>
          <a:bodyPr wrap="square" rtlCol="0">
            <a:spAutoFit/>
          </a:bodyPr>
          <a:lstStyle/>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Phase/cell: 60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60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a:t>
            </a:r>
          </a:p>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Interleave </a:t>
            </a:r>
            <a:r>
              <a:rPr kumimoji="0" lang="en-US" sz="1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sextupole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scheme</a:t>
            </a:r>
          </a:p>
          <a:p>
            <a:pPr marL="285750" marR="0" lvl="0" indent="-285750" algn="l" defTabSz="914400" rtl="0" eaLnBrk="1" fontAlgn="auto" latinLnBrk="0" hangingPunct="1">
              <a:lnSpc>
                <a:spcPts val="22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2 sex. families</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8" name="矩形 7"/>
          <p:cNvSpPr/>
          <p:nvPr/>
        </p:nvSpPr>
        <p:spPr>
          <a:xfrm>
            <a:off x="2775394" y="188640"/>
            <a:ext cx="6482865" cy="646331"/>
          </a:xfrm>
          <a:prstGeom prst="rect">
            <a:avLst/>
          </a:prstGeom>
        </p:spPr>
        <p:txBody>
          <a:bodyPr wrap="none">
            <a:spAutoFit/>
          </a:bodyPr>
          <a:lstStyle/>
          <a:p>
            <a:pPr marL="0" marR="0" lvl="0" indent="0" algn="ctr" fontAlgn="auto">
              <a:lnSpc>
                <a:spcPct val="90000"/>
              </a:lnSpc>
              <a:spcBef>
                <a:spcPct val="0"/>
              </a:spcBef>
              <a:spcAft>
                <a:spcPts val="0"/>
              </a:spcAft>
              <a:buClrTx/>
              <a:buSzTx/>
              <a:tabLst/>
              <a:defRPr/>
            </a:pPr>
            <a:r>
              <a:rPr lang="en-US"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DR optics and error study</a:t>
            </a:r>
          </a:p>
        </p:txBody>
      </p:sp>
      <p:sp>
        <p:nvSpPr>
          <p:cNvPr id="16" name="灯片编号占位符 15">
            <a:extLst>
              <a:ext uri="{FF2B5EF4-FFF2-40B4-BE49-F238E27FC236}">
                <a16:creationId xmlns:a16="http://schemas.microsoft.com/office/drawing/2014/main" id="{7416D2F3-8AB5-4E6F-8FAA-B01D3CF4F2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文本框 12"/>
          <p:cNvSpPr txBox="1"/>
          <p:nvPr/>
        </p:nvSpPr>
        <p:spPr>
          <a:xfrm>
            <a:off x="4670677" y="1111753"/>
            <a:ext cx="1894584" cy="1062535"/>
          </a:xfrm>
          <a:prstGeom prst="rect">
            <a:avLst/>
          </a:prstGeom>
          <a:noFill/>
        </p:spPr>
        <p:txBody>
          <a:bodyPr wrap="square" rtlCol="0">
            <a:spAutoFit/>
          </a:bodyPr>
          <a:lstStyle/>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Cell length: 3m</a:t>
            </a:r>
          </a:p>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B=1.28T</a:t>
            </a:r>
          </a:p>
          <a:p>
            <a:pPr marL="285750" marR="0" lvl="0" indent="-285750" algn="l" defTabSz="914400" rtl="0" eaLnBrk="1" fontAlgn="auto" latinLnBrk="0" hangingPunct="1">
              <a:lnSpc>
                <a:spcPts val="26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r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8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=0.355</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25" name="组合 24">
            <a:extLst>
              <a:ext uri="{FF2B5EF4-FFF2-40B4-BE49-F238E27FC236}">
                <a16:creationId xmlns:a16="http://schemas.microsoft.com/office/drawing/2014/main" id="{B7EEAB11-D6E8-4FB3-BFC8-38C517854F5F}"/>
              </a:ext>
            </a:extLst>
          </p:cNvPr>
          <p:cNvGrpSpPr/>
          <p:nvPr/>
        </p:nvGrpSpPr>
        <p:grpSpPr>
          <a:xfrm>
            <a:off x="848424" y="2185209"/>
            <a:ext cx="4507347" cy="4070867"/>
            <a:chOff x="1157803" y="2185209"/>
            <a:chExt cx="4507347" cy="4070867"/>
          </a:xfrm>
        </p:grpSpPr>
        <p:pic>
          <p:nvPicPr>
            <p:cNvPr id="3" name="图片 2"/>
            <p:cNvPicPr>
              <a:picLocks noChangeAspect="1"/>
            </p:cNvPicPr>
            <p:nvPr/>
          </p:nvPicPr>
          <p:blipFill rotWithShape="1">
            <a:blip r:embed="rId2"/>
            <a:srcRect l="10918" t="4731" r="17541" b="9799"/>
            <a:stretch/>
          </p:blipFill>
          <p:spPr>
            <a:xfrm>
              <a:off x="1157803" y="2453323"/>
              <a:ext cx="4507347" cy="3802753"/>
            </a:xfrm>
            <a:prstGeom prst="rect">
              <a:avLst/>
            </a:prstGeom>
          </p:spPr>
        </p:pic>
        <p:sp>
          <p:nvSpPr>
            <p:cNvPr id="7" name="文本框 6"/>
            <p:cNvSpPr txBox="1"/>
            <p:nvPr/>
          </p:nvSpPr>
          <p:spPr>
            <a:xfrm>
              <a:off x="3262895" y="3894422"/>
              <a:ext cx="8025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Arc</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0" name="下箭头 9"/>
            <p:cNvSpPr/>
            <p:nvPr/>
          </p:nvSpPr>
          <p:spPr>
            <a:xfrm>
              <a:off x="2723465" y="2295868"/>
              <a:ext cx="124990" cy="1644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文本框 11"/>
            <p:cNvSpPr txBox="1"/>
            <p:nvPr/>
          </p:nvSpPr>
          <p:spPr>
            <a:xfrm>
              <a:off x="3953233" y="2200060"/>
              <a:ext cx="8593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B=1.28T</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4" name="矩形 13"/>
            <p:cNvSpPr/>
            <p:nvPr/>
          </p:nvSpPr>
          <p:spPr>
            <a:xfrm>
              <a:off x="2829121" y="2185209"/>
              <a:ext cx="41389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400" b="0" i="1" u="none" strike="noStrike" kern="1200" cap="none" spc="0" normalizeH="0" baseline="-25000" noProof="0" dirty="0">
                  <a:ln>
                    <a:noFill/>
                  </a:ln>
                  <a:solidFill>
                    <a:srgbClr val="FF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r </a:t>
              </a:r>
              <a:endParaRPr kumimoji="0" lang="en-US" sz="14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5" name="矩形 14"/>
            <p:cNvSpPr/>
            <p:nvPr/>
          </p:nvSpPr>
          <p:spPr>
            <a:xfrm>
              <a:off x="4105334" y="2474657"/>
              <a:ext cx="36740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US" sz="1400" b="0" i="1"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0 </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pic>
        <p:nvPicPr>
          <p:cNvPr id="11" name="图片 10">
            <a:extLst>
              <a:ext uri="{FF2B5EF4-FFF2-40B4-BE49-F238E27FC236}">
                <a16:creationId xmlns:a16="http://schemas.microsoft.com/office/drawing/2014/main" id="{26AA25A7-E1F6-4243-8C0F-476DE2479A46}"/>
              </a:ext>
            </a:extLst>
          </p:cNvPr>
          <p:cNvPicPr>
            <a:picLocks noChangeAspect="1"/>
          </p:cNvPicPr>
          <p:nvPr/>
        </p:nvPicPr>
        <p:blipFill>
          <a:blip r:embed="rId3"/>
          <a:stretch>
            <a:fillRect/>
          </a:stretch>
        </p:blipFill>
        <p:spPr>
          <a:xfrm>
            <a:off x="5447928" y="3068960"/>
            <a:ext cx="6204230" cy="3024336"/>
          </a:xfrm>
          <a:prstGeom prst="rect">
            <a:avLst/>
          </a:prstGeom>
        </p:spPr>
        <p:style>
          <a:lnRef idx="2">
            <a:schemeClr val="accent1"/>
          </a:lnRef>
          <a:fillRef idx="1">
            <a:schemeClr val="lt1"/>
          </a:fillRef>
          <a:effectRef idx="0">
            <a:schemeClr val="accent1"/>
          </a:effectRef>
          <a:fontRef idx="minor">
            <a:schemeClr val="dk1"/>
          </a:fontRef>
        </p:style>
      </p:pic>
      <p:pic>
        <p:nvPicPr>
          <p:cNvPr id="28" name="图片 27">
            <a:extLst>
              <a:ext uri="{FF2B5EF4-FFF2-40B4-BE49-F238E27FC236}">
                <a16:creationId xmlns:a16="http://schemas.microsoft.com/office/drawing/2014/main" id="{1DA8D32B-3589-40D7-AC26-10170BDDD51B}"/>
              </a:ext>
            </a:extLst>
          </p:cNvPr>
          <p:cNvPicPr>
            <a:picLocks noChangeAspect="1"/>
          </p:cNvPicPr>
          <p:nvPr/>
        </p:nvPicPr>
        <p:blipFill>
          <a:blip r:embed="rId4"/>
          <a:stretch>
            <a:fillRect/>
          </a:stretch>
        </p:blipFill>
        <p:spPr>
          <a:xfrm>
            <a:off x="6960096" y="1196752"/>
            <a:ext cx="2088232" cy="1656184"/>
          </a:xfrm>
          <a:prstGeom prst="rect">
            <a:avLst/>
          </a:prstGeom>
        </p:spPr>
      </p:pic>
      <p:pic>
        <p:nvPicPr>
          <p:cNvPr id="29" name="图片 28">
            <a:extLst>
              <a:ext uri="{FF2B5EF4-FFF2-40B4-BE49-F238E27FC236}">
                <a16:creationId xmlns:a16="http://schemas.microsoft.com/office/drawing/2014/main" id="{AD8D973E-AC91-48A2-A579-E67236CB72B4}"/>
              </a:ext>
            </a:extLst>
          </p:cNvPr>
          <p:cNvPicPr>
            <a:picLocks noChangeAspect="1"/>
          </p:cNvPicPr>
          <p:nvPr/>
        </p:nvPicPr>
        <p:blipFill>
          <a:blip r:embed="rId5"/>
          <a:stretch>
            <a:fillRect/>
          </a:stretch>
        </p:blipFill>
        <p:spPr>
          <a:xfrm>
            <a:off x="9120336" y="1130960"/>
            <a:ext cx="2160240" cy="1720190"/>
          </a:xfrm>
          <a:prstGeom prst="rect">
            <a:avLst/>
          </a:prstGeom>
        </p:spPr>
      </p:pic>
      <p:sp>
        <p:nvSpPr>
          <p:cNvPr id="30" name="文本框 29">
            <a:extLst>
              <a:ext uri="{FF2B5EF4-FFF2-40B4-BE49-F238E27FC236}">
                <a16:creationId xmlns:a16="http://schemas.microsoft.com/office/drawing/2014/main" id="{9F18EC6E-F2C5-47D6-A13A-9CCD8194430A}"/>
              </a:ext>
            </a:extLst>
          </p:cNvPr>
          <p:cNvSpPr txBox="1"/>
          <p:nvPr/>
        </p:nvSpPr>
        <p:spPr>
          <a:xfrm>
            <a:off x="5447928" y="2636912"/>
            <a:ext cx="1512168"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buFont typeface="Wingdings" panose="05000000000000000000" pitchFamily="2" charset="2"/>
              <a:buChar char="Ø"/>
            </a:pPr>
            <a:r>
              <a:rPr lang="en-US" altLang="zh-SG" dirty="0"/>
              <a:t>Error study</a:t>
            </a:r>
            <a:endParaRPr lang="zh-SG" altLang="en-US" dirty="0"/>
          </a:p>
        </p:txBody>
      </p:sp>
    </p:spTree>
    <p:extLst>
      <p:ext uri="{BB962C8B-B14F-4D97-AF65-F5344CB8AC3E}">
        <p14:creationId xmlns:p14="http://schemas.microsoft.com/office/powerpoint/2010/main" val="3431888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id="{9E598FFA-C1D8-4F94-8654-136A3639B30D}"/>
              </a:ext>
            </a:extLst>
          </p:cNvPr>
          <p:cNvPicPr>
            <a:picLocks noChangeAspect="1"/>
          </p:cNvPicPr>
          <p:nvPr/>
        </p:nvPicPr>
        <p:blipFill rotWithShape="1">
          <a:blip r:embed="rId3"/>
          <a:srcRect l="9342" t="4049" r="14898" b="19671"/>
          <a:stretch/>
        </p:blipFill>
        <p:spPr>
          <a:xfrm>
            <a:off x="5252058" y="4516407"/>
            <a:ext cx="2237953" cy="1534770"/>
          </a:xfrm>
          <a:prstGeom prst="rect">
            <a:avLst/>
          </a:prstGeom>
        </p:spPr>
      </p:pic>
      <p:sp>
        <p:nvSpPr>
          <p:cNvPr id="2" name="标题 1"/>
          <p:cNvSpPr>
            <a:spLocks noGrp="1"/>
          </p:cNvSpPr>
          <p:nvPr>
            <p:ph type="title"/>
          </p:nvPr>
        </p:nvSpPr>
        <p:spPr/>
        <p:txBody>
          <a:bodyPr>
            <a:noAutofit/>
          </a:bodyPr>
          <a:lstStyle/>
          <a:p>
            <a:pPr algn="ctr"/>
            <a:r>
              <a:rPr lang="en-US" sz="3600" dirty="0">
                <a:solidFill>
                  <a:srgbClr val="C00000"/>
                </a:solidFill>
                <a:latin typeface="Arial" panose="020B0604020202020204" pitchFamily="34" charset="0"/>
                <a:ea typeface="+mj-ea"/>
                <a:cs typeface="Arial" panose="020B0604020202020204" pitchFamily="34" charset="0"/>
              </a:rPr>
              <a:t>Alternative design for the DR with polarization</a:t>
            </a:r>
          </a:p>
        </p:txBody>
      </p:sp>
      <p:sp>
        <p:nvSpPr>
          <p:cNvPr id="29" name="灯片编号占位符 28">
            <a:extLst>
              <a:ext uri="{FF2B5EF4-FFF2-40B4-BE49-F238E27FC236}">
                <a16:creationId xmlns:a16="http://schemas.microsoft.com/office/drawing/2014/main" id="{5F87BE1F-2F99-4F71-8890-47DF4FD8B5B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图片 6"/>
          <p:cNvPicPr>
            <a:picLocks noChangeAspect="1"/>
          </p:cNvPicPr>
          <p:nvPr/>
        </p:nvPicPr>
        <p:blipFill>
          <a:blip r:embed="rId4"/>
          <a:stretch>
            <a:fillRect/>
          </a:stretch>
        </p:blipFill>
        <p:spPr>
          <a:xfrm>
            <a:off x="839416" y="3645024"/>
            <a:ext cx="4036474" cy="2582062"/>
          </a:xfrm>
          <a:prstGeom prst="rect">
            <a:avLst/>
          </a:prstGeom>
        </p:spPr>
      </p:pic>
      <p:pic>
        <p:nvPicPr>
          <p:cNvPr id="8" name="图片 7"/>
          <p:cNvPicPr>
            <a:picLocks noChangeAspect="1"/>
          </p:cNvPicPr>
          <p:nvPr/>
        </p:nvPicPr>
        <p:blipFill>
          <a:blip r:embed="rId5"/>
          <a:stretch>
            <a:fillRect/>
          </a:stretch>
        </p:blipFill>
        <p:spPr>
          <a:xfrm>
            <a:off x="5162828" y="1219569"/>
            <a:ext cx="2270058" cy="1668356"/>
          </a:xfrm>
          <a:prstGeom prst="rect">
            <a:avLst/>
          </a:prstGeom>
        </p:spPr>
      </p:pic>
      <p:sp>
        <p:nvSpPr>
          <p:cNvPr id="12" name="文本框 11"/>
          <p:cNvSpPr txBox="1"/>
          <p:nvPr/>
        </p:nvSpPr>
        <p:spPr>
          <a:xfrm>
            <a:off x="815735" y="1151229"/>
            <a:ext cx="4381226"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Produce polarized positron beam for the purpose of energy calibration @ Z &amp; W*.</a:t>
            </a:r>
          </a:p>
        </p:txBody>
      </p:sp>
      <p:sp>
        <p:nvSpPr>
          <p:cNvPr id="13" name="文本框 12"/>
          <p:cNvSpPr txBox="1"/>
          <p:nvPr/>
        </p:nvSpPr>
        <p:spPr>
          <a:xfrm>
            <a:off x="802578" y="2184042"/>
            <a:ext cx="4394383"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Compatible with standard top up operation</a:t>
            </a:r>
          </a:p>
        </p:txBody>
      </p:sp>
      <p:sp>
        <p:nvSpPr>
          <p:cNvPr id="14" name="文本框 13"/>
          <p:cNvSpPr txBox="1"/>
          <p:nvPr/>
        </p:nvSpPr>
        <p:spPr>
          <a:xfrm>
            <a:off x="1309117" y="1822228"/>
            <a:ext cx="3598394" cy="33855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10 min storage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~20% polarization</a:t>
            </a:r>
          </a:p>
        </p:txBody>
      </p:sp>
      <p:sp>
        <p:nvSpPr>
          <p:cNvPr id="15" name="文本框 14"/>
          <p:cNvSpPr txBox="1"/>
          <p:nvPr/>
        </p:nvSpPr>
        <p:spPr>
          <a:xfrm>
            <a:off x="796001" y="2559011"/>
            <a:ext cx="4124668"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Asymmetric wigglers</a:t>
            </a:r>
          </a:p>
        </p:txBody>
      </p:sp>
      <p:sp>
        <p:nvSpPr>
          <p:cNvPr id="16" name="文本框 15"/>
          <p:cNvSpPr txBox="1"/>
          <p:nvPr/>
        </p:nvSpPr>
        <p:spPr>
          <a:xfrm>
            <a:off x="1295961" y="2920824"/>
            <a:ext cx="4072040" cy="52322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a:t>
            </a:r>
            <a:r>
              <a:rPr kumimoji="0" lang="en-US" sz="1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=1.8T=5 B</a:t>
            </a:r>
            <a:r>
              <a:rPr kumimoji="0" lang="en-US" sz="14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cell length=1.5m</a:t>
            </a:r>
          </a:p>
        </p:txBody>
      </p:sp>
      <p:sp>
        <p:nvSpPr>
          <p:cNvPr id="19" name="文本框 18"/>
          <p:cNvSpPr txBox="1"/>
          <p:nvPr/>
        </p:nvSpPr>
        <p:spPr>
          <a:xfrm>
            <a:off x="6156671" y="6156671"/>
            <a:ext cx="98018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4472C4">
                    <a:lumMod val="75000"/>
                  </a:srgbClr>
                </a:solidFill>
                <a:effectLst/>
                <a:uLnTx/>
                <a:uFillTx/>
                <a:latin typeface="Times New Roman" panose="02020603050405020304" pitchFamily="18" charset="0"/>
                <a:ea typeface="+mn-ea"/>
                <a:cs typeface="Times New Roman" panose="02020603050405020304" pitchFamily="18" charset="0"/>
              </a:rPr>
              <a:t>16 wigglers</a:t>
            </a:r>
          </a:p>
        </p:txBody>
      </p:sp>
      <p:cxnSp>
        <p:nvCxnSpPr>
          <p:cNvPr id="21" name="直接箭头连接符 20"/>
          <p:cNvCxnSpPr/>
          <p:nvPr/>
        </p:nvCxnSpPr>
        <p:spPr>
          <a:xfrm flipH="1" flipV="1">
            <a:off x="5998789" y="5972476"/>
            <a:ext cx="355234" cy="256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flipH="1" flipV="1">
            <a:off x="6156671" y="5972475"/>
            <a:ext cx="269715" cy="249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6551376" y="5952740"/>
            <a:ext cx="124990" cy="2894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V="1">
            <a:off x="6607293" y="5979053"/>
            <a:ext cx="226955" cy="243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6"/>
          <a:srcRect b="19320"/>
          <a:stretch/>
        </p:blipFill>
        <p:spPr>
          <a:xfrm>
            <a:off x="3420776" y="2582544"/>
            <a:ext cx="1749746" cy="990312"/>
          </a:xfrm>
          <a:prstGeom prst="rect">
            <a:avLst/>
          </a:prstGeom>
        </p:spPr>
      </p:pic>
      <p:sp>
        <p:nvSpPr>
          <p:cNvPr id="6" name="矩形 5"/>
          <p:cNvSpPr/>
          <p:nvPr/>
        </p:nvSpPr>
        <p:spPr>
          <a:xfrm>
            <a:off x="4190292" y="3540363"/>
            <a:ext cx="1414519"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Wiedemann</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Particle Accelerator Physics, 4 Edition</a:t>
            </a:r>
          </a:p>
        </p:txBody>
      </p:sp>
      <p:sp>
        <p:nvSpPr>
          <p:cNvPr id="18" name="文本框 17"/>
          <p:cNvSpPr txBox="1"/>
          <p:nvPr/>
        </p:nvSpPr>
        <p:spPr>
          <a:xfrm>
            <a:off x="10848528" y="980728"/>
            <a:ext cx="142093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Z. </a:t>
            </a: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Duan</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 Wang</a:t>
            </a:r>
          </a:p>
        </p:txBody>
      </p:sp>
      <p:pic>
        <p:nvPicPr>
          <p:cNvPr id="20" name="图片 19">
            <a:extLst>
              <a:ext uri="{FF2B5EF4-FFF2-40B4-BE49-F238E27FC236}">
                <a16:creationId xmlns:a16="http://schemas.microsoft.com/office/drawing/2014/main" id="{A9CCF5D0-0647-40F0-B442-D319AF9BA01F}"/>
              </a:ext>
            </a:extLst>
          </p:cNvPr>
          <p:cNvPicPr>
            <a:picLocks noChangeAspect="1"/>
          </p:cNvPicPr>
          <p:nvPr/>
        </p:nvPicPr>
        <p:blipFill rotWithShape="1">
          <a:blip r:embed="rId7"/>
          <a:srcRect l="10294" t="4337" r="13238" b="15561"/>
          <a:stretch/>
        </p:blipFill>
        <p:spPr>
          <a:xfrm>
            <a:off x="5183841" y="2891118"/>
            <a:ext cx="2265829" cy="1613647"/>
          </a:xfrm>
          <a:prstGeom prst="rect">
            <a:avLst/>
          </a:prstGeom>
        </p:spPr>
      </p:pic>
      <p:sp>
        <p:nvSpPr>
          <p:cNvPr id="22" name="文本框 21">
            <a:extLst>
              <a:ext uri="{FF2B5EF4-FFF2-40B4-BE49-F238E27FC236}">
                <a16:creationId xmlns:a16="http://schemas.microsoft.com/office/drawing/2014/main" id="{1542AAF2-1EDB-4DB9-9209-74BB9DFC08AC}"/>
              </a:ext>
            </a:extLst>
          </p:cNvPr>
          <p:cNvSpPr txBox="1"/>
          <p:nvPr/>
        </p:nvSpPr>
        <p:spPr>
          <a:xfrm>
            <a:off x="6091518" y="1943099"/>
            <a:ext cx="51771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arc</a:t>
            </a:r>
            <a:endParaRPr kumimoji="0" lang="zh-SG"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26" name="文本框 25">
            <a:extLst>
              <a:ext uri="{FF2B5EF4-FFF2-40B4-BE49-F238E27FC236}">
                <a16:creationId xmlns:a16="http://schemas.microsoft.com/office/drawing/2014/main" id="{BFA08491-E198-4611-9C82-C7AA32F6E21A}"/>
              </a:ext>
            </a:extLst>
          </p:cNvPr>
          <p:cNvSpPr txBox="1"/>
          <p:nvPr/>
        </p:nvSpPr>
        <p:spPr>
          <a:xfrm>
            <a:off x="5827058" y="3312458"/>
            <a:ext cx="95025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SG"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wiggler</a:t>
            </a:r>
            <a:endParaRPr kumimoji="0" lang="zh-SG"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aphicFrame>
        <p:nvGraphicFramePr>
          <p:cNvPr id="28" name="表格 27">
            <a:extLst>
              <a:ext uri="{FF2B5EF4-FFF2-40B4-BE49-F238E27FC236}">
                <a16:creationId xmlns:a16="http://schemas.microsoft.com/office/drawing/2014/main" id="{E973C485-8454-4D20-A5D1-B77E4ECEA387}"/>
              </a:ext>
            </a:extLst>
          </p:cNvPr>
          <p:cNvGraphicFramePr>
            <a:graphicFrameLocks noGrp="1"/>
          </p:cNvGraphicFramePr>
          <p:nvPr>
            <p:extLst>
              <p:ext uri="{D42A27DB-BD31-4B8C-83A1-F6EECF244321}">
                <p14:modId xmlns:p14="http://schemas.microsoft.com/office/powerpoint/2010/main" val="1131258024"/>
              </p:ext>
            </p:extLst>
          </p:nvPr>
        </p:nvGraphicFramePr>
        <p:xfrm>
          <a:off x="7536160" y="1268760"/>
          <a:ext cx="3526032" cy="5102675"/>
        </p:xfrm>
        <a:graphic>
          <a:graphicData uri="http://schemas.openxmlformats.org/drawingml/2006/table">
            <a:tbl>
              <a:tblPr>
                <a:tableStyleId>{5940675A-B579-460E-94D1-54222C63F5DA}</a:tableStyleId>
              </a:tblPr>
              <a:tblGrid>
                <a:gridCol w="1552499">
                  <a:extLst>
                    <a:ext uri="{9D8B030D-6E8A-4147-A177-3AD203B41FA5}">
                      <a16:colId xmlns:a16="http://schemas.microsoft.com/office/drawing/2014/main" val="2690366013"/>
                    </a:ext>
                  </a:extLst>
                </a:gridCol>
                <a:gridCol w="1032812">
                  <a:extLst>
                    <a:ext uri="{9D8B030D-6E8A-4147-A177-3AD203B41FA5}">
                      <a16:colId xmlns:a16="http://schemas.microsoft.com/office/drawing/2014/main" val="3193459733"/>
                    </a:ext>
                  </a:extLst>
                </a:gridCol>
                <a:gridCol w="940721">
                  <a:extLst>
                    <a:ext uri="{9D8B030D-6E8A-4147-A177-3AD203B41FA5}">
                      <a16:colId xmlns:a16="http://schemas.microsoft.com/office/drawing/2014/main" val="156678020"/>
                    </a:ext>
                  </a:extLst>
                </a:gridCol>
              </a:tblGrid>
              <a:tr h="20410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100" kern="100" dirty="0">
                          <a:effectLst/>
                          <a:latin typeface="Times New Roman" panose="02020603050405020304" pitchFamily="18" charset="0"/>
                          <a:cs typeface="Times New Roman" panose="02020603050405020304" pitchFamily="18" charset="0"/>
                        </a:rPr>
                        <a:t> DR V</a:t>
                      </a:r>
                      <a:r>
                        <a:rPr lang="en-US" altLang="zh-CN" sz="1100" kern="100" dirty="0">
                          <a:effectLst/>
                          <a:latin typeface="Times New Roman" panose="02020603050405020304" pitchFamily="18" charset="0"/>
                          <a:cs typeface="Times New Roman" panose="02020603050405020304" pitchFamily="18" charset="0"/>
                        </a:rPr>
                        <a:t>4</a:t>
                      </a:r>
                      <a:r>
                        <a:rPr lang="en-GB" sz="1100" kern="100" dirty="0">
                          <a:effectLst/>
                          <a:latin typeface="Times New Roman" panose="02020603050405020304" pitchFamily="18" charset="0"/>
                          <a:cs typeface="Times New Roman" panose="02020603050405020304" pitchFamily="18" charset="0"/>
                        </a:rPr>
                        <a:t>.0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b="1" kern="100" dirty="0" err="1">
                          <a:effectLst/>
                          <a:latin typeface="Times New Roman" panose="02020603050405020304" pitchFamily="18" charset="0"/>
                          <a:ea typeface="宋体" panose="02010600030101010101" pitchFamily="2" charset="-122"/>
                          <a:cs typeface="Times New Roman" panose="02020603050405020304" pitchFamily="18" charset="0"/>
                        </a:rPr>
                        <a:t>unpolarized</a:t>
                      </a:r>
                      <a:r>
                        <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rPr>
                        <a:t> e+</a:t>
                      </a:r>
                    </a:p>
                  </a:txBody>
                  <a:tcPr marL="68580" marR="68580" marT="0" marB="0" anchor="ctr"/>
                </a:tc>
                <a:tc>
                  <a:txBody>
                    <a:bodyPr/>
                    <a:lstStyle/>
                    <a:p>
                      <a:pPr algn="ctr">
                        <a:spcAft>
                          <a:spcPts val="0"/>
                        </a:spcAft>
                      </a:pPr>
                      <a:r>
                        <a:rPr lang="en-US" sz="1100" b="1" kern="100" dirty="0">
                          <a:effectLst/>
                          <a:latin typeface="Times New Roman" panose="02020603050405020304" pitchFamily="18" charset="0"/>
                          <a:ea typeface="宋体" panose="02010600030101010101" pitchFamily="2" charset="-122"/>
                          <a:cs typeface="Times New Roman" panose="02020603050405020304" pitchFamily="18" charset="0"/>
                        </a:rPr>
                        <a:t>polarized e+</a:t>
                      </a:r>
                    </a:p>
                  </a:txBody>
                  <a:tcPr marL="68580" marR="68580" marT="0" marB="0" anchor="ctr"/>
                </a:tc>
                <a:extLst>
                  <a:ext uri="{0D108BD9-81ED-4DB2-BD59-A6C34878D82A}">
                    <a16:rowId xmlns:a16="http://schemas.microsoft.com/office/drawing/2014/main" val="3220273717"/>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Energy (</a:t>
                      </a:r>
                      <a:r>
                        <a:rPr lang="en-GB" sz="1100" kern="100" dirty="0" err="1">
                          <a:effectLst/>
                          <a:latin typeface="Times New Roman" panose="02020603050405020304" pitchFamily="18" charset="0"/>
                          <a:cs typeface="Times New Roman" panose="02020603050405020304" pitchFamily="18" charset="0"/>
                        </a:rPr>
                        <a:t>Gev</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1.542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9434492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Circumference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cs typeface="Times New Roman" panose="02020603050405020304" pitchFamily="18" charset="0"/>
                        </a:rPr>
                        <a:t>145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62159991"/>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Number of trains</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2(4)</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5690270"/>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Number of bunches/</a:t>
                      </a:r>
                      <a:r>
                        <a:rPr lang="en-US" sz="1100" kern="100" dirty="0" err="1">
                          <a:effectLst/>
                          <a:latin typeface="Times New Roman" panose="02020603050405020304" pitchFamily="18" charset="0"/>
                          <a:ea typeface="宋体" panose="02010600030101010101" pitchFamily="2" charset="-122"/>
                          <a:cs typeface="Times New Roman" panose="02020603050405020304" pitchFamily="18" charset="0"/>
                        </a:rPr>
                        <a:t>trian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1(2)</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18453829"/>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Total current (mA)</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12.4</a:t>
                      </a: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26438368"/>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Bending radius (m)</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ea typeface="+mn-ea"/>
                          <a:cs typeface="Times New Roman" panose="02020603050405020304" pitchFamily="18" charset="0"/>
                        </a:rPr>
                        <a:t>3.44</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33226502"/>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Dipole strength B</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a:t>
                      </a:r>
                      <a:r>
                        <a:rPr lang="en-US" sz="1100" kern="100" dirty="0">
                          <a:effectLst/>
                          <a:latin typeface="Times New Roman" panose="02020603050405020304" pitchFamily="18" charset="0"/>
                          <a:cs typeface="Times New Roman" panose="02020603050405020304" pitchFamily="18" charset="0"/>
                        </a:rPr>
                        <a:t>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28871302"/>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Wiggler strength B</a:t>
                      </a:r>
                      <a:r>
                        <a:rPr lang="en-US" sz="1100" kern="100" baseline="-250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 (T)</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1.8</a:t>
                      </a:r>
                    </a:p>
                  </a:txBody>
                  <a:tcPr marL="68580" marR="68580" marT="0" marB="0"/>
                </a:tc>
                <a:tc hMerge="1">
                  <a:txBody>
                    <a:bodyPr/>
                    <a:lstStyle/>
                    <a:p>
                      <a:endParaRPr lang="en-US"/>
                    </a:p>
                  </a:txBody>
                  <a:tcPr/>
                </a:tc>
                <a:extLst>
                  <a:ext uri="{0D108BD9-81ED-4DB2-BD59-A6C34878D82A}">
                    <a16:rowId xmlns:a16="http://schemas.microsoft.com/office/drawing/2014/main" val="2951416292"/>
                  </a:ext>
                </a:extLst>
              </a:tr>
              <a:tr h="204107">
                <a:tc>
                  <a:txBody>
                    <a:bodyPr/>
                    <a:lstStyle/>
                    <a:p>
                      <a:pPr algn="just">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Wiggler cell length (m)</a:t>
                      </a: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1.5</a:t>
                      </a:r>
                    </a:p>
                  </a:txBody>
                  <a:tcPr marL="68580" marR="68580" marT="0" marB="0"/>
                </a:tc>
                <a:tc hMerge="1">
                  <a:txBody>
                    <a:bodyPr/>
                    <a:lstStyle/>
                    <a:p>
                      <a:endParaRPr lang="en-US"/>
                    </a:p>
                  </a:txBody>
                  <a:tcPr/>
                </a:tc>
                <a:extLst>
                  <a:ext uri="{0D108BD9-81ED-4DB2-BD59-A6C34878D82A}">
                    <a16:rowId xmlns:a16="http://schemas.microsoft.com/office/drawing/2014/main" val="4158875453"/>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U</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r>
                        <a:rPr lang="en-GB" sz="1100" kern="100" dirty="0" err="1">
                          <a:effectLst/>
                          <a:latin typeface="Times New Roman" panose="02020603050405020304" pitchFamily="18" charset="0"/>
                          <a:cs typeface="Times New Roman" panose="02020603050405020304" pitchFamily="18" charset="0"/>
                        </a:rPr>
                        <a:t>kev</a:t>
                      </a:r>
                      <a:r>
                        <a:rPr lang="en-GB" sz="1100" kern="100" dirty="0">
                          <a:effectLst/>
                          <a:latin typeface="Times New Roman" panose="02020603050405020304" pitchFamily="18" charset="0"/>
                          <a:cs typeface="Times New Roman" panose="02020603050405020304" pitchFamily="18" charset="0"/>
                        </a:rPr>
                        <a:t>/turn)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190.9</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478176859"/>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Damping time x/y/z (</a:t>
                      </a:r>
                      <a:r>
                        <a:rPr lang="en-GB" sz="1100" kern="100" dirty="0" err="1">
                          <a:effectLst/>
                          <a:latin typeface="Times New Roman" panose="02020603050405020304" pitchFamily="18" charset="0"/>
                          <a:cs typeface="Times New Roman" panose="02020603050405020304" pitchFamily="18" charset="0"/>
                        </a:rPr>
                        <a:t>ms</a:t>
                      </a:r>
                      <a:r>
                        <a:rPr lang="en-GB" sz="1100" kern="100" dirty="0">
                          <a:effectLst/>
                          <a:latin typeface="Times New Roman" panose="02020603050405020304" pitchFamily="18" charset="0"/>
                          <a:cs typeface="Times New Roman" panose="02020603050405020304" pitchFamily="18" charset="0"/>
                        </a:rPr>
                        <a:t>)</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7.77/7.77/</a:t>
                      </a:r>
                      <a:r>
                        <a:rPr lang="en-US" sz="1100" kern="100" dirty="0">
                          <a:effectLst/>
                          <a:latin typeface="Times New Roman" panose="02020603050405020304" pitchFamily="18" charset="0"/>
                          <a:cs typeface="Times New Roman" panose="02020603050405020304" pitchFamily="18" charset="0"/>
                        </a:rPr>
                        <a:t>3.89</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43658812"/>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Momentum compaction</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0.015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26830252"/>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Storage time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20 </a:t>
                      </a:r>
                      <a:r>
                        <a:rPr lang="en-US" sz="1100" kern="100" dirty="0" err="1">
                          <a:effectLst/>
                          <a:latin typeface="Times New Roman" panose="02020603050405020304" pitchFamily="18" charset="0"/>
                          <a:ea typeface="宋体" panose="02010600030101010101" pitchFamily="2" charset="-122"/>
                          <a:cs typeface="Times New Roman" panose="02020603050405020304" pitchFamily="18" charset="0"/>
                        </a:rPr>
                        <a:t>ms</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10 min</a:t>
                      </a:r>
                    </a:p>
                  </a:txBody>
                  <a:tcPr marL="68580" marR="68580" marT="0" marB="0"/>
                </a:tc>
                <a:extLst>
                  <a:ext uri="{0D108BD9-81ED-4DB2-BD59-A6C34878D82A}">
                    <a16:rowId xmlns:a16="http://schemas.microsoft.com/office/drawing/2014/main" val="329948526"/>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dirty="0">
                          <a:effectLst/>
                          <a:latin typeface="Times New Roman" panose="02020603050405020304" pitchFamily="18" charset="0"/>
                          <a:cs typeface="Times New Roman" panose="02020603050405020304" pitchFamily="18" charset="0"/>
                        </a:rPr>
                        <a:t>0</a:t>
                      </a:r>
                      <a:r>
                        <a:rPr lang="en-GB" sz="1100" kern="100" dirty="0">
                          <a:effectLst/>
                          <a:latin typeface="Times New Roman" panose="02020603050405020304" pitchFamily="18" charset="0"/>
                          <a:cs typeface="Times New Roman" panose="02020603050405020304" pitchFamily="18" charset="0"/>
                        </a:rPr>
                        <a:t>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0.0</a:t>
                      </a:r>
                      <a:r>
                        <a:rPr lang="en-US" sz="1100" kern="100" dirty="0">
                          <a:effectLst/>
                          <a:latin typeface="Times New Roman" panose="02020603050405020304" pitchFamily="18" charset="0"/>
                          <a:cs typeface="Times New Roman" panose="02020603050405020304" pitchFamily="18" charset="0"/>
                        </a:rPr>
                        <a:t>72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66219730"/>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0</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138</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42343485"/>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injection </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z</a:t>
                      </a:r>
                      <a:r>
                        <a:rPr lang="en-GB" sz="1100" kern="100">
                          <a:effectLst/>
                          <a:latin typeface="Times New Roman" panose="02020603050405020304" pitchFamily="18" charset="0"/>
                          <a:cs typeface="Times New Roman" panose="02020603050405020304" pitchFamily="18" charset="0"/>
                        </a:rPr>
                        <a:t> (mm)</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6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41854765"/>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Extract </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z</a:t>
                      </a:r>
                      <a:r>
                        <a:rPr lang="en-GB" sz="1100" kern="100">
                          <a:effectLst/>
                          <a:latin typeface="Times New Roman" panose="02020603050405020304" pitchFamily="18" charset="0"/>
                          <a:cs typeface="Times New Roman" panose="02020603050405020304" pitchFamily="18" charset="0"/>
                        </a:rPr>
                        <a:t> (mm)</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100" kern="100" dirty="0">
                          <a:effectLst/>
                          <a:latin typeface="Times New Roman" panose="02020603050405020304" pitchFamily="18" charset="0"/>
                          <a:ea typeface="+mn-ea"/>
                          <a:cs typeface="Times New Roman" panose="02020603050405020304" pitchFamily="18" charset="0"/>
                        </a:rPr>
                        <a:t>5.7</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5.6</a:t>
                      </a:r>
                    </a:p>
                  </a:txBody>
                  <a:tcPr marL="68580" marR="68580" marT="0" marB="0"/>
                </a:tc>
                <a:extLst>
                  <a:ext uri="{0D108BD9-81ED-4DB2-BD59-A6C34878D82A}">
                    <a16:rowId xmlns:a16="http://schemas.microsoft.com/office/drawing/2014/main" val="2570153047"/>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inj</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2500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20935894"/>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ext x/y</a:t>
                      </a:r>
                      <a:r>
                        <a:rPr lang="en-GB" sz="1100" kern="100">
                          <a:effectLst/>
                          <a:latin typeface="Times New Roman" panose="02020603050405020304" pitchFamily="18" charset="0"/>
                          <a:cs typeface="Times New Roman" panose="02020603050405020304" pitchFamily="18" charset="0"/>
                        </a:rPr>
                        <a:t> (mm.mrad)</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altLang="zh-CN" sz="1100" kern="100" dirty="0">
                          <a:effectLst/>
                          <a:latin typeface="Times New Roman" panose="02020603050405020304" pitchFamily="18" charset="0"/>
                          <a:cs typeface="Times New Roman" panose="02020603050405020304" pitchFamily="18" charset="0"/>
                        </a:rPr>
                        <a:t>150</a:t>
                      </a:r>
                      <a:r>
                        <a:rPr lang="en-GB" sz="1100" kern="100" dirty="0">
                          <a:effectLst/>
                          <a:latin typeface="Times New Roman" panose="02020603050405020304" pitchFamily="18" charset="0"/>
                          <a:cs typeface="Times New Roman" panose="02020603050405020304" pitchFamily="18" charset="0"/>
                        </a:rPr>
                        <a:t>/</a:t>
                      </a:r>
                      <a:r>
                        <a:rPr lang="en-US" sz="1100" kern="100" dirty="0">
                          <a:effectLst/>
                          <a:latin typeface="Times New Roman" panose="02020603050405020304" pitchFamily="18" charset="0"/>
                          <a:cs typeface="Times New Roman" panose="02020603050405020304" pitchFamily="18" charset="0"/>
                        </a:rPr>
                        <a:t>15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138/14</a:t>
                      </a:r>
                    </a:p>
                  </a:txBody>
                  <a:tcPr marL="68580" marR="68580" marT="0" marB="0"/>
                </a:tc>
                <a:extLst>
                  <a:ext uri="{0D108BD9-81ED-4DB2-BD59-A6C34878D82A}">
                    <a16:rowId xmlns:a16="http://schemas.microsoft.com/office/drawing/2014/main" val="2366451969"/>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inj </a:t>
                      </a:r>
                      <a:r>
                        <a:rPr lang="en-GB" sz="1100" kern="100">
                          <a:effectLst/>
                          <a:latin typeface="Times New Roman" panose="02020603050405020304" pitchFamily="18" charset="0"/>
                          <a:cs typeface="Times New Roman" panose="02020603050405020304" pitchFamily="18" charset="0"/>
                        </a:rPr>
                        <a:t>/</a:t>
                      </a:r>
                      <a:r>
                        <a:rPr lang="en-GB" sz="1100" kern="100">
                          <a:effectLst/>
                          <a:latin typeface="Times New Roman" panose="02020603050405020304" pitchFamily="18" charset="0"/>
                          <a:cs typeface="Times New Roman" panose="02020603050405020304" pitchFamily="18" charset="0"/>
                          <a:sym typeface="Symbol" panose="05050102010706020507" pitchFamily="18" charset="2"/>
                        </a:rPr>
                        <a:t></a:t>
                      </a:r>
                      <a:r>
                        <a:rPr lang="en-GB" sz="1100" kern="100" baseline="-25000">
                          <a:effectLst/>
                          <a:latin typeface="Times New Roman" panose="02020603050405020304" pitchFamily="18" charset="0"/>
                          <a:cs typeface="Times New Roman" panose="02020603050405020304" pitchFamily="18" charset="0"/>
                        </a:rPr>
                        <a:t>ext</a:t>
                      </a:r>
                      <a:r>
                        <a:rPr lang="en-GB" sz="1100" kern="100">
                          <a:effectLst/>
                          <a:latin typeface="Times New Roman" panose="02020603050405020304" pitchFamily="18" charset="0"/>
                          <a:cs typeface="Times New Roman" panose="02020603050405020304" pitchFamily="18" charset="0"/>
                        </a:rPr>
                        <a:t> (%)</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0.18 /0.0</a:t>
                      </a:r>
                      <a:r>
                        <a:rPr lang="en-US" sz="1100" kern="100" dirty="0">
                          <a:effectLst/>
                          <a:latin typeface="Times New Roman" panose="02020603050405020304" pitchFamily="18" charset="0"/>
                          <a:cs typeface="Times New Roman" panose="02020603050405020304" pitchFamily="18" charset="0"/>
                        </a:rPr>
                        <a:t>72</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53686055"/>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RF acceptance (%)</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1.</a:t>
                      </a:r>
                      <a:r>
                        <a:rPr lang="en-US" sz="1100" kern="100" dirty="0">
                          <a:effectLst/>
                          <a:latin typeface="Times New Roman" panose="02020603050405020304" pitchFamily="18" charset="0"/>
                          <a:cs typeface="Times New Roman" panose="02020603050405020304" pitchFamily="18" charset="0"/>
                        </a:rPr>
                        <a:t>8</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080355108"/>
                  </a:ext>
                </a:extLst>
              </a:tr>
              <a:tr h="204107">
                <a:tc>
                  <a:txBody>
                    <a:bodyPr/>
                    <a:lstStyle/>
                    <a:p>
                      <a:pPr algn="just">
                        <a:spcAft>
                          <a:spcPts val="0"/>
                        </a:spcAft>
                      </a:pPr>
                      <a:r>
                        <a:rPr lang="en-GB" sz="1100" kern="100">
                          <a:effectLst/>
                          <a:latin typeface="Times New Roman" panose="02020603050405020304" pitchFamily="18" charset="0"/>
                          <a:cs typeface="Times New Roman" panose="02020603050405020304" pitchFamily="18" charset="0"/>
                        </a:rPr>
                        <a:t>f</a:t>
                      </a:r>
                      <a:r>
                        <a:rPr lang="en-GB" sz="1100" kern="100" baseline="-25000">
                          <a:effectLst/>
                          <a:latin typeface="Times New Roman" panose="02020603050405020304" pitchFamily="18" charset="0"/>
                          <a:cs typeface="Times New Roman" panose="02020603050405020304" pitchFamily="18" charset="0"/>
                        </a:rPr>
                        <a:t>RF</a:t>
                      </a:r>
                      <a:r>
                        <a:rPr lang="en-GB" sz="1100" kern="100">
                          <a:effectLst/>
                          <a:latin typeface="Times New Roman" panose="02020603050405020304" pitchFamily="18" charset="0"/>
                          <a:cs typeface="Times New Roman" panose="02020603050405020304" pitchFamily="18" charset="0"/>
                        </a:rPr>
                        <a:t> (MHz)</a:t>
                      </a:r>
                      <a:endParaRPr lang="en-US" sz="11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GB" sz="1100" kern="100" dirty="0">
                          <a:effectLst/>
                          <a:latin typeface="Times New Roman" panose="02020603050405020304" pitchFamily="18" charset="0"/>
                          <a:cs typeface="Times New Roman" panose="02020603050405020304" pitchFamily="18" charset="0"/>
                        </a:rPr>
                        <a:t>650</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59248847"/>
                  </a:ext>
                </a:extLst>
              </a:tr>
              <a:tr h="204107">
                <a:tc>
                  <a:txBody>
                    <a:bodyPr/>
                    <a:lstStyle/>
                    <a:p>
                      <a:pPr algn="just">
                        <a:spcAft>
                          <a:spcPts val="0"/>
                        </a:spcAft>
                      </a:pPr>
                      <a:r>
                        <a:rPr lang="en-GB" sz="1100" kern="100" dirty="0">
                          <a:effectLst/>
                          <a:latin typeface="Times New Roman" panose="02020603050405020304" pitchFamily="18" charset="0"/>
                          <a:cs typeface="Times New Roman" panose="02020603050405020304" pitchFamily="18" charset="0"/>
                        </a:rPr>
                        <a:t>V</a:t>
                      </a:r>
                      <a:r>
                        <a:rPr lang="en-GB" sz="1100" kern="100" baseline="-25000" dirty="0">
                          <a:effectLst/>
                          <a:latin typeface="Times New Roman" panose="02020603050405020304" pitchFamily="18" charset="0"/>
                          <a:cs typeface="Times New Roman" panose="02020603050405020304" pitchFamily="18" charset="0"/>
                        </a:rPr>
                        <a:t>RF</a:t>
                      </a:r>
                      <a:r>
                        <a:rPr lang="en-GB" sz="1100" kern="100" dirty="0">
                          <a:effectLst/>
                          <a:latin typeface="Times New Roman" panose="02020603050405020304" pitchFamily="18" charset="0"/>
                          <a:cs typeface="Times New Roman" panose="02020603050405020304" pitchFamily="18" charset="0"/>
                        </a:rPr>
                        <a:t> (MV)</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US" sz="1100" kern="100" dirty="0">
                          <a:effectLst/>
                          <a:latin typeface="Times New Roman" panose="02020603050405020304" pitchFamily="18" charset="0"/>
                          <a:ea typeface="+mn-ea"/>
                          <a:cs typeface="Times New Roman" panose="02020603050405020304" pitchFamily="18" charset="0"/>
                        </a:rPr>
                        <a:t>3.95</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42333138"/>
                  </a:ext>
                </a:extLst>
              </a:tr>
              <a:tr h="204107">
                <a:tc>
                  <a:txBody>
                    <a:bodyPr/>
                    <a:lstStyle/>
                    <a:p>
                      <a:pPr algn="just">
                        <a:spcAft>
                          <a:spcPts val="0"/>
                        </a:spcAft>
                      </a:pPr>
                      <a:r>
                        <a:rPr lang="en-US" altLang="zh-CN" sz="1100" kern="100" dirty="0">
                          <a:effectLst/>
                          <a:latin typeface="Times New Roman" panose="02020603050405020304" pitchFamily="18" charset="0"/>
                          <a:ea typeface="宋体" panose="02010600030101010101" pitchFamily="2" charset="-122"/>
                          <a:cs typeface="Times New Roman" panose="02020603050405020304" pitchFamily="18" charset="0"/>
                        </a:rPr>
                        <a:t>Longitudinal tune</a:t>
                      </a: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spcAft>
                          <a:spcPts val="0"/>
                        </a:spcAft>
                      </a:pPr>
                      <a:r>
                        <a:rPr lang="en-US" sz="1100" kern="100" dirty="0">
                          <a:effectLst/>
                          <a:latin typeface="Times New Roman" panose="02020603050405020304" pitchFamily="18" charset="0"/>
                          <a:ea typeface="宋体" panose="02010600030101010101" pitchFamily="2" charset="-122"/>
                          <a:cs typeface="Times New Roman" panose="02020603050405020304" pitchFamily="18" charset="0"/>
                        </a:rPr>
                        <a:t>0.044</a:t>
                      </a:r>
                    </a:p>
                  </a:txBody>
                  <a:tcPr marL="68580" marR="68580" marT="0" marB="0" anchor="ctr"/>
                </a:tc>
                <a:tc hMerge="1">
                  <a:txBody>
                    <a:bodyPr/>
                    <a:lstStyle/>
                    <a:p>
                      <a:pPr algn="ctr">
                        <a:spcAft>
                          <a:spcPts val="0"/>
                        </a:spcAft>
                      </a:pPr>
                      <a:endParaRPr lang="en-US" sz="11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13979256"/>
                  </a:ext>
                </a:extLst>
              </a:tr>
            </a:tbl>
          </a:graphicData>
        </a:graphic>
      </p:graphicFrame>
    </p:spTree>
    <p:extLst>
      <p:ext uri="{BB962C8B-B14F-4D97-AF65-F5344CB8AC3E}">
        <p14:creationId xmlns:p14="http://schemas.microsoft.com/office/powerpoint/2010/main" val="33648971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CB788-AF5C-73F6-A7A7-117C81783FAE}"/>
              </a:ext>
            </a:extLst>
          </p:cNvPr>
          <p:cNvSpPr>
            <a:spLocks noGrp="1"/>
          </p:cNvSpPr>
          <p:nvPr>
            <p:ph type="title"/>
          </p:nvPr>
        </p:nvSpPr>
        <p:spPr>
          <a:xfrm>
            <a:off x="582706" y="-55703"/>
            <a:ext cx="10515600" cy="1111298"/>
          </a:xfrm>
        </p:spPr>
        <p:txBody>
          <a:bodyPr>
            <a:normAutofit/>
          </a:bodyPr>
          <a:lstStyle/>
          <a:p>
            <a:pPr algn="ctr"/>
            <a:r>
              <a:rPr lang="en-US" sz="3600" dirty="0">
                <a:solidFill>
                  <a:srgbClr val="C00000"/>
                </a:solidFill>
                <a:latin typeface="Arial" panose="020B0604020202020204" pitchFamily="34" charset="0"/>
                <a:ea typeface="+mj-ea"/>
                <a:cs typeface="Arial" panose="020B0604020202020204" pitchFamily="34" charset="0"/>
              </a:rPr>
              <a:t>Positron damping/polarizing ring</a:t>
            </a:r>
          </a:p>
        </p:txBody>
      </p:sp>
      <p:sp>
        <p:nvSpPr>
          <p:cNvPr id="3" name="Content Placeholder 2">
            <a:extLst>
              <a:ext uri="{FF2B5EF4-FFF2-40B4-BE49-F238E27FC236}">
                <a16:creationId xmlns:a16="http://schemas.microsoft.com/office/drawing/2014/main" id="{38E45424-9795-32DF-B736-328557FD708D}"/>
              </a:ext>
            </a:extLst>
          </p:cNvPr>
          <p:cNvSpPr>
            <a:spLocks noGrp="1"/>
          </p:cNvSpPr>
          <p:nvPr>
            <p:ph idx="1"/>
          </p:nvPr>
        </p:nvSpPr>
        <p:spPr>
          <a:xfrm>
            <a:off x="647855" y="1075997"/>
            <a:ext cx="10712669" cy="4758066"/>
          </a:xfrm>
        </p:spPr>
        <p:txBody>
          <a:bodyPr/>
          <a:lstStyle/>
          <a:p>
            <a:r>
              <a:rPr lang="en-US" dirty="0"/>
              <a:t>Optimization of a dual-purpose design</a:t>
            </a:r>
          </a:p>
          <a:p>
            <a:pPr lvl="1"/>
            <a:r>
              <a:rPr lang="en-US" dirty="0"/>
              <a:t>Bunches stay ~ 20 msec for regular refill</a:t>
            </a:r>
          </a:p>
          <a:p>
            <a:pPr lvl="1"/>
            <a:r>
              <a:rPr lang="en-US" dirty="0"/>
              <a:t>Bunches stay ~ 10 min to accumulate &gt; 20% polarization for resonant depolarization in the Colliders</a:t>
            </a:r>
          </a:p>
          <a:p>
            <a:r>
              <a:rPr lang="en-US" dirty="0"/>
              <a:t>Cost and benefit comparison between two schemes</a:t>
            </a:r>
          </a:p>
          <a:p>
            <a:pPr lvl="1"/>
            <a:r>
              <a:rPr lang="en-US" dirty="0"/>
              <a:t>Higher beam energy without asymmetric wigglers</a:t>
            </a:r>
          </a:p>
          <a:p>
            <a:pPr lvl="1"/>
            <a:r>
              <a:rPr lang="en-US" dirty="0"/>
              <a:t>Lower beam energy with asymmetric wigglers</a:t>
            </a:r>
          </a:p>
          <a:p>
            <a:pPr lvl="1"/>
            <a:endParaRPr lang="en-US" dirty="0"/>
          </a:p>
        </p:txBody>
      </p:sp>
      <p:pic>
        <p:nvPicPr>
          <p:cNvPr id="5" name="Picture 4">
            <a:extLst>
              <a:ext uri="{FF2B5EF4-FFF2-40B4-BE49-F238E27FC236}">
                <a16:creationId xmlns:a16="http://schemas.microsoft.com/office/drawing/2014/main" id="{5D6F0E87-A3D5-1F4A-E888-5D970A2288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49" y="4532093"/>
            <a:ext cx="4621834" cy="2159735"/>
          </a:xfrm>
          <a:prstGeom prst="rect">
            <a:avLst/>
          </a:prstGeom>
        </p:spPr>
      </p:pic>
      <p:pic>
        <p:nvPicPr>
          <p:cNvPr id="6" name="Picture 5">
            <a:extLst>
              <a:ext uri="{FF2B5EF4-FFF2-40B4-BE49-F238E27FC236}">
                <a16:creationId xmlns:a16="http://schemas.microsoft.com/office/drawing/2014/main" id="{21CAC3BA-429E-5781-61E5-779BE9757D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4014" y="4030534"/>
            <a:ext cx="3018050" cy="2600782"/>
          </a:xfrm>
          <a:prstGeom prst="rect">
            <a:avLst/>
          </a:prstGeom>
        </p:spPr>
      </p:pic>
      <p:cxnSp>
        <p:nvCxnSpPr>
          <p:cNvPr id="7" name="Straight Arrow Connector 6">
            <a:extLst>
              <a:ext uri="{FF2B5EF4-FFF2-40B4-BE49-F238E27FC236}">
                <a16:creationId xmlns:a16="http://schemas.microsoft.com/office/drawing/2014/main" id="{21F4BDD0-1F6B-5594-212A-5FF0364A6840}"/>
              </a:ext>
            </a:extLst>
          </p:cNvPr>
          <p:cNvCxnSpPr/>
          <p:nvPr/>
        </p:nvCxnSpPr>
        <p:spPr>
          <a:xfrm flipH="1" flipV="1">
            <a:off x="8993540" y="4177647"/>
            <a:ext cx="292608"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508E883F-D315-4630-7F1D-B7172153A72B}"/>
              </a:ext>
            </a:extLst>
          </p:cNvPr>
          <p:cNvCxnSpPr>
            <a:cxnSpLocks/>
          </p:cNvCxnSpPr>
          <p:nvPr/>
        </p:nvCxnSpPr>
        <p:spPr>
          <a:xfrm flipV="1">
            <a:off x="9463297" y="4177647"/>
            <a:ext cx="399784"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B59F9D7C-61FE-A666-F5A3-85946DC09F76}"/>
              </a:ext>
            </a:extLst>
          </p:cNvPr>
          <p:cNvCxnSpPr>
            <a:cxnSpLocks/>
          </p:cNvCxnSpPr>
          <p:nvPr/>
        </p:nvCxnSpPr>
        <p:spPr>
          <a:xfrm>
            <a:off x="9431318" y="5792256"/>
            <a:ext cx="488358" cy="707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660A316E-0D97-D83D-F6DD-71C55CE824EA}"/>
              </a:ext>
            </a:extLst>
          </p:cNvPr>
          <p:cNvCxnSpPr>
            <a:cxnSpLocks/>
          </p:cNvCxnSpPr>
          <p:nvPr/>
        </p:nvCxnSpPr>
        <p:spPr>
          <a:xfrm flipH="1">
            <a:off x="8827078" y="5839464"/>
            <a:ext cx="312766" cy="6414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4F6C5866-0E87-E698-AC90-8468D4E48896}"/>
              </a:ext>
            </a:extLst>
          </p:cNvPr>
          <p:cNvSpPr txBox="1"/>
          <p:nvPr/>
        </p:nvSpPr>
        <p:spPr>
          <a:xfrm>
            <a:off x="8827078" y="5056327"/>
            <a:ext cx="1776248" cy="646331"/>
          </a:xfrm>
          <a:prstGeom prst="rect">
            <a:avLst/>
          </a:prstGeom>
          <a:noFill/>
        </p:spPr>
        <p:txBody>
          <a:bodyPr wrap="square" rtlCol="0">
            <a:spAutoFit/>
          </a:bodyPr>
          <a:lstStyle/>
          <a:p>
            <a:r>
              <a:rPr lang="en-US" dirty="0"/>
              <a:t>Asymmetric wigglers</a:t>
            </a:r>
          </a:p>
        </p:txBody>
      </p:sp>
      <p:sp>
        <p:nvSpPr>
          <p:cNvPr id="12" name="文本框 11">
            <a:extLst>
              <a:ext uri="{FF2B5EF4-FFF2-40B4-BE49-F238E27FC236}">
                <a16:creationId xmlns:a16="http://schemas.microsoft.com/office/drawing/2014/main" id="{C819BB1A-0AC4-49A9-BCB9-22A5B0586EB7}"/>
              </a:ext>
            </a:extLst>
          </p:cNvPr>
          <p:cNvSpPr txBox="1"/>
          <p:nvPr/>
        </p:nvSpPr>
        <p:spPr>
          <a:xfrm>
            <a:off x="11214847" y="1062318"/>
            <a:ext cx="1069041" cy="307777"/>
          </a:xfrm>
          <a:prstGeom prst="rect">
            <a:avLst/>
          </a:prstGeom>
          <a:noFill/>
        </p:spPr>
        <p:txBody>
          <a:bodyPr wrap="square" rtlCol="0">
            <a:spAutoFit/>
          </a:bodyPr>
          <a:lstStyle/>
          <a:p>
            <a:r>
              <a:rPr lang="en-US" altLang="zh-SG" sz="1400" dirty="0"/>
              <a:t>Z. Duan</a:t>
            </a:r>
            <a:endParaRPr lang="zh-SG" altLang="en-US" sz="1400" dirty="0"/>
          </a:p>
        </p:txBody>
      </p:sp>
      <p:sp>
        <p:nvSpPr>
          <p:cNvPr id="13" name="灯片编号占位符 12">
            <a:extLst>
              <a:ext uri="{FF2B5EF4-FFF2-40B4-BE49-F238E27FC236}">
                <a16:creationId xmlns:a16="http://schemas.microsoft.com/office/drawing/2014/main" id="{766DA3D1-676F-46C0-BED5-0F2BE75FF447}"/>
              </a:ext>
            </a:extLst>
          </p:cNvPr>
          <p:cNvSpPr>
            <a:spLocks noGrp="1"/>
          </p:cNvSpPr>
          <p:nvPr>
            <p:ph type="sldNum" sz="quarter" idx="12"/>
          </p:nvPr>
        </p:nvSpPr>
        <p:spPr/>
        <p:txBody>
          <a:bodyPr/>
          <a:lstStyle/>
          <a:p>
            <a:fld id="{F15E9139-A00B-4B2A-98A6-095DC08F1345}" type="slidenum">
              <a:rPr lang="zh-CN" altLang="en-US" smtClean="0"/>
              <a:pPr/>
              <a:t>26</a:t>
            </a:fld>
            <a:endParaRPr lang="zh-CN" altLang="en-US"/>
          </a:p>
        </p:txBody>
      </p:sp>
    </p:spTree>
    <p:extLst>
      <p:ext uri="{BB962C8B-B14F-4D97-AF65-F5344CB8AC3E}">
        <p14:creationId xmlns:p14="http://schemas.microsoft.com/office/powerpoint/2010/main" val="14501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983432" y="1484784"/>
            <a:ext cx="10578570"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Booster</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Feasibility evaluation of the combined dipole magnets </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Mini-review of the combined dipole magnets</a:t>
            </a:r>
          </a:p>
          <a:p>
            <a:pPr lvl="1">
              <a:lnSpc>
                <a:spcPct val="120000"/>
              </a:lnSpc>
            </a:pPr>
            <a:r>
              <a:rPr lang="en-US" altLang="zh-CN" sz="20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Simulations of first turn injection commissioning</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EDR progress of CEPC positron damping ring</a:t>
            </a:r>
          </a:p>
          <a:p>
            <a:pPr lvl="1">
              <a:lnSpc>
                <a:spcPct val="120000"/>
              </a:lnSpc>
            </a:pPr>
            <a:r>
              <a:rPr lang="en-US" altLang="zh-CN" sz="21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DR TDR design status</a:t>
            </a:r>
          </a:p>
          <a:p>
            <a:pPr lvl="1">
              <a:lnSpc>
                <a:spcPct val="120000"/>
              </a:lnSpc>
            </a:pPr>
            <a:r>
              <a:rPr lang="en-US" altLang="zh-CN" sz="2100" dirty="0">
                <a:solidFill>
                  <a:schemeClr val="accent1">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Polarized DR study</a:t>
            </a:r>
          </a:p>
          <a:p>
            <a:pPr>
              <a:lnSpc>
                <a:spcPct val="120000"/>
              </a:lnSpc>
              <a:defRPr/>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CEPC timing issue and detector performance</a:t>
            </a:r>
          </a:p>
          <a:p>
            <a:pPr>
              <a:lnSpc>
                <a:spcPct val="120000"/>
              </a:lnSpc>
            </a:pPr>
            <a:r>
              <a:rPr lang="en-US" altLang="zh-CN" b="1" dirty="0">
                <a:solidFill>
                  <a:schemeClr val="accent2">
                    <a:lumMod val="40000"/>
                    <a:lumOff val="60000"/>
                  </a:schemeClr>
                </a:solidFill>
                <a:latin typeface="Arial" panose="020B0604020202020204" pitchFamily="34" charset="0"/>
                <a:ea typeface="微软雅黑" panose="020B0503020204020204" pitchFamily="34" charset="-122"/>
                <a:cs typeface="Arial" panose="020B0604020202020204" pitchFamily="34" charset="0"/>
              </a:rPr>
              <a:t>Summary</a:t>
            </a:r>
          </a:p>
        </p:txBody>
      </p:sp>
    </p:spTree>
    <p:extLst>
      <p:ext uri="{BB962C8B-B14F-4D97-AF65-F5344CB8AC3E}">
        <p14:creationId xmlns:p14="http://schemas.microsoft.com/office/powerpoint/2010/main" val="2656636762"/>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F671C3-6183-491C-965C-ACFC58ACE2E4}"/>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CEPC frequency choice</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12" name="灯片编号占位符 11">
            <a:extLst>
              <a:ext uri="{FF2B5EF4-FFF2-40B4-BE49-F238E27FC236}">
                <a16:creationId xmlns:a16="http://schemas.microsoft.com/office/drawing/2014/main" id="{F2F346F9-2A39-49CA-99F8-52AFA459670D}"/>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28</a:t>
            </a:fld>
            <a:endParaRPr lang="en-US">
              <a:solidFill>
                <a:srgbClr val="000000"/>
              </a:solidFill>
            </a:endParaRPr>
          </a:p>
        </p:txBody>
      </p:sp>
      <p:sp>
        <p:nvSpPr>
          <p:cNvPr id="4" name="文本框 3">
            <a:extLst>
              <a:ext uri="{FF2B5EF4-FFF2-40B4-BE49-F238E27FC236}">
                <a16:creationId xmlns:a16="http://schemas.microsoft.com/office/drawing/2014/main" id="{4145B3A7-FE3D-4701-A2A1-0F5EF805036B}"/>
              </a:ext>
            </a:extLst>
          </p:cNvPr>
          <p:cNvSpPr txBox="1"/>
          <p:nvPr/>
        </p:nvSpPr>
        <p:spPr>
          <a:xfrm>
            <a:off x="822379" y="4429922"/>
            <a:ext cx="5298141"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b="1" dirty="0">
                <a:latin typeface="Times New Roman" panose="02020603050405020304" pitchFamily="18" charset="0"/>
                <a:cs typeface="Times New Roman" panose="02020603050405020304" pitchFamily="18" charset="0"/>
              </a:rPr>
              <a:t>CEPC</a:t>
            </a:r>
            <a:r>
              <a:rPr lang="en-US" altLang="zh-SG" sz="2000" dirty="0">
                <a:latin typeface="Times New Roman" panose="02020603050405020304" pitchFamily="18" charset="0"/>
                <a:cs typeface="Times New Roman" panose="02020603050405020304" pitchFamily="18" charset="0"/>
              </a:rPr>
              <a:t>: greatest common divisor=130 MHz</a:t>
            </a:r>
            <a:endParaRPr lang="zh-SG" altLang="en-US" sz="2000" dirty="0">
              <a:latin typeface="Times New Roman" panose="02020603050405020304" pitchFamily="18" charset="0"/>
              <a:cs typeface="Times New Roman" panose="02020603050405020304" pitchFamily="18" charset="0"/>
            </a:endParaRPr>
          </a:p>
        </p:txBody>
      </p:sp>
      <p:sp>
        <p:nvSpPr>
          <p:cNvPr id="5" name="箭头: 右 4">
            <a:extLst>
              <a:ext uri="{FF2B5EF4-FFF2-40B4-BE49-F238E27FC236}">
                <a16:creationId xmlns:a16="http://schemas.microsoft.com/office/drawing/2014/main" id="{0D669BDB-E684-4564-ACA5-381E842ED63A}"/>
              </a:ext>
            </a:extLst>
          </p:cNvPr>
          <p:cNvSpPr/>
          <p:nvPr/>
        </p:nvSpPr>
        <p:spPr>
          <a:xfrm>
            <a:off x="6095020" y="4591723"/>
            <a:ext cx="490818" cy="1546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6" name="文本框 5">
            <a:extLst>
              <a:ext uri="{FF2B5EF4-FFF2-40B4-BE49-F238E27FC236}">
                <a16:creationId xmlns:a16="http://schemas.microsoft.com/office/drawing/2014/main" id="{B548029D-14AC-4ECF-83B0-1A2118E6BD6C}"/>
              </a:ext>
            </a:extLst>
          </p:cNvPr>
          <p:cNvSpPr txBox="1"/>
          <p:nvPr/>
        </p:nvSpPr>
        <p:spPr>
          <a:xfrm>
            <a:off x="6706861" y="4452101"/>
            <a:ext cx="4235823" cy="400110"/>
          </a:xfrm>
          <a:prstGeom prst="rect">
            <a:avLst/>
          </a:prstGeom>
          <a:noFill/>
        </p:spPr>
        <p:txBody>
          <a:bodyPr wrap="square" rtlCol="0">
            <a:spAutoFit/>
          </a:bodyPr>
          <a:lstStyle/>
          <a:p>
            <a:r>
              <a:rPr lang="en-US" altLang="zh-SG" sz="2000" dirty="0">
                <a:latin typeface="Times New Roman" panose="02020603050405020304" pitchFamily="18" charset="0"/>
                <a:cs typeface="Times New Roman" panose="02020603050405020304" pitchFamily="18" charset="0"/>
              </a:rPr>
              <a:t>Min bunch spacing @ rings: 7.6923ns</a:t>
            </a:r>
            <a:endParaRPr lang="zh-SG" altLang="en-US" sz="2000"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E7799165-3881-418E-B82A-B6F322BF75CB}"/>
              </a:ext>
            </a:extLst>
          </p:cNvPr>
          <p:cNvSpPr txBox="1"/>
          <p:nvPr/>
        </p:nvSpPr>
        <p:spPr>
          <a:xfrm>
            <a:off x="827530" y="5035914"/>
            <a:ext cx="7281582"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dirty="0">
                <a:latin typeface="Times New Roman" panose="02020603050405020304" pitchFamily="18" charset="0"/>
                <a:cs typeface="Times New Roman" panose="02020603050405020304" pitchFamily="18" charset="0"/>
              </a:rPr>
              <a:t>Bunch spacing @ Z:  7.6923×3=23.0769 ns </a:t>
            </a:r>
            <a:endParaRPr lang="zh-SG" altLang="en-US" sz="2000"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D7DA3993-1297-4700-827B-F9ACD50CE36B}"/>
              </a:ext>
            </a:extLst>
          </p:cNvPr>
          <p:cNvSpPr txBox="1"/>
          <p:nvPr/>
        </p:nvSpPr>
        <p:spPr>
          <a:xfrm>
            <a:off x="832011" y="5613468"/>
            <a:ext cx="5298141" cy="400110"/>
          </a:xfrm>
          <a:prstGeom prst="rect">
            <a:avLst/>
          </a:prstGeom>
          <a:noFill/>
        </p:spPr>
        <p:txBody>
          <a:bodyPr wrap="square" rtlCol="0">
            <a:spAutoFit/>
          </a:bodyPr>
          <a:lstStyle/>
          <a:p>
            <a:pPr marL="285750" indent="-285750">
              <a:buFont typeface="Arial" panose="020B0604020202020204" pitchFamily="34" charset="0"/>
              <a:buChar char="•"/>
            </a:pPr>
            <a:r>
              <a:rPr lang="en-US" altLang="zh-SG" sz="2000" b="1" dirty="0">
                <a:latin typeface="Times New Roman" panose="02020603050405020304" pitchFamily="18" charset="0"/>
                <a:cs typeface="Times New Roman" panose="02020603050405020304" pitchFamily="18" charset="0"/>
              </a:rPr>
              <a:t>FCC</a:t>
            </a:r>
            <a:r>
              <a:rPr lang="en-US" altLang="zh-SG" sz="2000" dirty="0">
                <a:latin typeface="Times New Roman" panose="02020603050405020304" pitchFamily="18" charset="0"/>
                <a:cs typeface="Times New Roman" panose="02020603050405020304" pitchFamily="18" charset="0"/>
              </a:rPr>
              <a:t>: greatest common divisor=400 MHz</a:t>
            </a:r>
            <a:endParaRPr lang="zh-SG" altLang="en-US" sz="2000" dirty="0">
              <a:latin typeface="Times New Roman" panose="02020603050405020304" pitchFamily="18" charset="0"/>
              <a:cs typeface="Times New Roman" panose="02020603050405020304" pitchFamily="18" charset="0"/>
            </a:endParaRPr>
          </a:p>
        </p:txBody>
      </p:sp>
      <p:sp>
        <p:nvSpPr>
          <p:cNvPr id="9" name="箭头: 右 8">
            <a:extLst>
              <a:ext uri="{FF2B5EF4-FFF2-40B4-BE49-F238E27FC236}">
                <a16:creationId xmlns:a16="http://schemas.microsoft.com/office/drawing/2014/main" id="{B54927CB-305B-48AC-96CC-B75D480089CA}"/>
              </a:ext>
            </a:extLst>
          </p:cNvPr>
          <p:cNvSpPr/>
          <p:nvPr/>
        </p:nvSpPr>
        <p:spPr>
          <a:xfrm>
            <a:off x="5732940" y="5739643"/>
            <a:ext cx="490818" cy="1546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0" name="文本框 9">
            <a:extLst>
              <a:ext uri="{FF2B5EF4-FFF2-40B4-BE49-F238E27FC236}">
                <a16:creationId xmlns:a16="http://schemas.microsoft.com/office/drawing/2014/main" id="{15466FB3-AA6C-4FEE-A7FD-AC4074E5A08A}"/>
              </a:ext>
            </a:extLst>
          </p:cNvPr>
          <p:cNvSpPr txBox="1"/>
          <p:nvPr/>
        </p:nvSpPr>
        <p:spPr>
          <a:xfrm>
            <a:off x="6344781" y="5611896"/>
            <a:ext cx="4235823" cy="400110"/>
          </a:xfrm>
          <a:prstGeom prst="rect">
            <a:avLst/>
          </a:prstGeom>
          <a:noFill/>
        </p:spPr>
        <p:txBody>
          <a:bodyPr wrap="square" rtlCol="0">
            <a:spAutoFit/>
          </a:bodyPr>
          <a:lstStyle/>
          <a:p>
            <a:r>
              <a:rPr lang="en-US" altLang="zh-SG" sz="2000" dirty="0">
                <a:latin typeface="Times New Roman" panose="02020603050405020304" pitchFamily="18" charset="0"/>
                <a:cs typeface="Times New Roman" panose="02020603050405020304" pitchFamily="18" charset="0"/>
              </a:rPr>
              <a:t>Min bunch spacing @ rings: 2.5 ns</a:t>
            </a:r>
            <a:endParaRPr lang="zh-SG" altLang="en-US" sz="2000" dirty="0">
              <a:latin typeface="Times New Roman" panose="02020603050405020304" pitchFamily="18" charset="0"/>
              <a:cs typeface="Times New Roman" panose="02020603050405020304" pitchFamily="18" charset="0"/>
            </a:endParaRPr>
          </a:p>
        </p:txBody>
      </p:sp>
      <p:graphicFrame>
        <p:nvGraphicFramePr>
          <p:cNvPr id="16" name="表格 15">
            <a:extLst>
              <a:ext uri="{FF2B5EF4-FFF2-40B4-BE49-F238E27FC236}">
                <a16:creationId xmlns:a16="http://schemas.microsoft.com/office/drawing/2014/main" id="{A13112D7-CE6B-4B1D-9A2F-3EAC6C0D9370}"/>
              </a:ext>
            </a:extLst>
          </p:cNvPr>
          <p:cNvGraphicFramePr>
            <a:graphicFrameLocks noGrp="1"/>
          </p:cNvGraphicFramePr>
          <p:nvPr>
            <p:extLst>
              <p:ext uri="{D42A27DB-BD31-4B8C-83A1-F6EECF244321}">
                <p14:modId xmlns:p14="http://schemas.microsoft.com/office/powerpoint/2010/main" val="1213417691"/>
              </p:ext>
            </p:extLst>
          </p:nvPr>
        </p:nvGraphicFramePr>
        <p:xfrm>
          <a:off x="1055440" y="1916832"/>
          <a:ext cx="9649072" cy="1832547"/>
        </p:xfrm>
        <a:graphic>
          <a:graphicData uri="http://schemas.openxmlformats.org/drawingml/2006/table">
            <a:tbl>
              <a:tblPr firstRow="1" lastRow="1" bandRow="1"/>
              <a:tblGrid>
                <a:gridCol w="1400770">
                  <a:extLst>
                    <a:ext uri="{9D8B030D-6E8A-4147-A177-3AD203B41FA5}">
                      <a16:colId xmlns:a16="http://schemas.microsoft.com/office/drawing/2014/main" val="1174020397"/>
                    </a:ext>
                  </a:extLst>
                </a:gridCol>
                <a:gridCol w="1400770">
                  <a:extLst>
                    <a:ext uri="{9D8B030D-6E8A-4147-A177-3AD203B41FA5}">
                      <a16:colId xmlns:a16="http://schemas.microsoft.com/office/drawing/2014/main" val="4145087700"/>
                    </a:ext>
                  </a:extLst>
                </a:gridCol>
                <a:gridCol w="885124">
                  <a:extLst>
                    <a:ext uri="{9D8B030D-6E8A-4147-A177-3AD203B41FA5}">
                      <a16:colId xmlns:a16="http://schemas.microsoft.com/office/drawing/2014/main" val="2229100667"/>
                    </a:ext>
                  </a:extLst>
                </a:gridCol>
                <a:gridCol w="1006930">
                  <a:extLst>
                    <a:ext uri="{9D8B030D-6E8A-4147-A177-3AD203B41FA5}">
                      <a16:colId xmlns:a16="http://schemas.microsoft.com/office/drawing/2014/main" val="1841183504"/>
                    </a:ext>
                  </a:extLst>
                </a:gridCol>
                <a:gridCol w="1006930">
                  <a:extLst>
                    <a:ext uri="{9D8B030D-6E8A-4147-A177-3AD203B41FA5}">
                      <a16:colId xmlns:a16="http://schemas.microsoft.com/office/drawing/2014/main" val="838300654"/>
                    </a:ext>
                  </a:extLst>
                </a:gridCol>
                <a:gridCol w="925726">
                  <a:extLst>
                    <a:ext uri="{9D8B030D-6E8A-4147-A177-3AD203B41FA5}">
                      <a16:colId xmlns:a16="http://schemas.microsoft.com/office/drawing/2014/main" val="4005075045"/>
                    </a:ext>
                  </a:extLst>
                </a:gridCol>
                <a:gridCol w="1006930">
                  <a:extLst>
                    <a:ext uri="{9D8B030D-6E8A-4147-A177-3AD203B41FA5}">
                      <a16:colId xmlns:a16="http://schemas.microsoft.com/office/drawing/2014/main" val="1141655559"/>
                    </a:ext>
                  </a:extLst>
                </a:gridCol>
                <a:gridCol w="1007946">
                  <a:extLst>
                    <a:ext uri="{9D8B030D-6E8A-4147-A177-3AD203B41FA5}">
                      <a16:colId xmlns:a16="http://schemas.microsoft.com/office/drawing/2014/main" val="411726083"/>
                    </a:ext>
                  </a:extLst>
                </a:gridCol>
                <a:gridCol w="1007946">
                  <a:extLst>
                    <a:ext uri="{9D8B030D-6E8A-4147-A177-3AD203B41FA5}">
                      <a16:colId xmlns:a16="http://schemas.microsoft.com/office/drawing/2014/main" val="3634387927"/>
                    </a:ext>
                  </a:extLst>
                </a:gridCol>
              </a:tblGrid>
              <a:tr h="370840">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 (MHz)</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pPr>
                      <a:endParaRPr lang="zh-CN" sz="1600">
                        <a:effectLst/>
                        <a:latin typeface="Calibri" panose="020F0502020204030204" pitchFamily="34" charset="0"/>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SHB1</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SHB2</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Linac_S</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Linac_C</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Booster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Collider</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3F3"/>
                    </a:solidFill>
                  </a:tcPr>
                </a:tc>
                <a:extLst>
                  <a:ext uri="{0D108BD9-81ED-4DB2-BD59-A6C34878D82A}">
                    <a16:rowId xmlns:a16="http://schemas.microsoft.com/office/drawing/2014/main" val="949342201"/>
                  </a:ext>
                </a:extLst>
              </a:tr>
              <a:tr h="370840">
                <a:tc rowSpan="2">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CEPC</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Baseline (thermal cathode gun)</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158.89</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476.76</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045477"/>
                  </a:ext>
                </a:extLst>
              </a:tr>
              <a:tr h="370840">
                <a:tc vMerge="1">
                  <a:txBody>
                    <a:bodyPr/>
                    <a:lstStyle/>
                    <a:p>
                      <a:endParaRPr lang="zh-SG" altLang="en-US"/>
                    </a:p>
                  </a:txBody>
                  <a:tcPr/>
                </a:tc>
                <a:tc>
                  <a:txBody>
                    <a:bodyPr/>
                    <a:lstStyle/>
                    <a:p>
                      <a:pP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Alternative (RF gun)</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2860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1300</a:t>
                      </a:r>
                      <a:endParaRPr lang="zh-CN" sz="160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US" sz="16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650</a:t>
                      </a:r>
                      <a:endParaRPr lang="zh-CN" sz="1600" dirty="0">
                        <a:effectLst/>
                        <a:latin typeface="Calibri" panose="020F0502020204030204" pitchFamily="34" charset="0"/>
                        <a:ea typeface="等线" panose="02010600030101010101" pitchFamily="2" charset="-122"/>
                        <a:cs typeface="Times New Roman" panose="02020603050405020304" pitchFamily="18" charset="0"/>
                      </a:endParaRPr>
                    </a:p>
                  </a:txBody>
                  <a:tcPr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4121567"/>
                  </a:ext>
                </a:extLst>
              </a:tr>
            </a:tbl>
          </a:graphicData>
        </a:graphic>
      </p:graphicFrame>
      <p:sp>
        <p:nvSpPr>
          <p:cNvPr id="13" name="文本框 22">
            <a:extLst>
              <a:ext uri="{FF2B5EF4-FFF2-40B4-BE49-F238E27FC236}">
                <a16:creationId xmlns:a16="http://schemas.microsoft.com/office/drawing/2014/main" id="{3F650290-FBFD-458D-9B8A-DAE3E3C1ABDF}"/>
              </a:ext>
            </a:extLst>
          </p:cNvPr>
          <p:cNvSpPr txBox="1"/>
          <p:nvPr/>
        </p:nvSpPr>
        <p:spPr>
          <a:xfrm>
            <a:off x="1343472" y="6311748"/>
            <a:ext cx="8928992" cy="46166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SG" sz="1200" dirty="0"/>
              <a:t>*D. Wang, et al, “Problems and considerations about the injection philosophy and timing structure for CEPC”, International Journal of Modern Physics A</a:t>
            </a:r>
            <a:r>
              <a:rPr lang="zh-SG" altLang="en-US" sz="1200" dirty="0"/>
              <a:t>， </a:t>
            </a:r>
            <a:r>
              <a:rPr lang="en-US" altLang="zh-SG" sz="1200" dirty="0"/>
              <a:t>Vol. 37, (2022) 2246006.</a:t>
            </a:r>
          </a:p>
        </p:txBody>
      </p:sp>
    </p:spTree>
    <p:extLst>
      <p:ext uri="{BB962C8B-B14F-4D97-AF65-F5344CB8AC3E}">
        <p14:creationId xmlns:p14="http://schemas.microsoft.com/office/powerpoint/2010/main" val="1456025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562FE484-0512-4C7F-A76C-4F0AFFE8F3BC}"/>
              </a:ext>
            </a:extLst>
          </p:cNvPr>
          <p:cNvPicPr>
            <a:picLocks noChangeAspect="1"/>
          </p:cNvPicPr>
          <p:nvPr/>
        </p:nvPicPr>
        <p:blipFill>
          <a:blip r:embed="rId2"/>
          <a:stretch>
            <a:fillRect/>
          </a:stretch>
        </p:blipFill>
        <p:spPr>
          <a:xfrm>
            <a:off x="5869644" y="3926546"/>
            <a:ext cx="4047565" cy="2779765"/>
          </a:xfrm>
          <a:prstGeom prst="rect">
            <a:avLst/>
          </a:prstGeom>
        </p:spPr>
      </p:pic>
      <p:sp>
        <p:nvSpPr>
          <p:cNvPr id="2" name="标题 1">
            <a:extLst>
              <a:ext uri="{FF2B5EF4-FFF2-40B4-BE49-F238E27FC236}">
                <a16:creationId xmlns:a16="http://schemas.microsoft.com/office/drawing/2014/main" id="{1B059614-BC6B-447C-AD77-1B2E152DA8A9}"/>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Bunch structure in Booster</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16" name="灯片编号占位符 15">
            <a:extLst>
              <a:ext uri="{FF2B5EF4-FFF2-40B4-BE49-F238E27FC236}">
                <a16:creationId xmlns:a16="http://schemas.microsoft.com/office/drawing/2014/main" id="{9B671AA5-7C74-4448-9B1D-EB4AE2DA343F}"/>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29</a:t>
            </a:fld>
            <a:endParaRPr lang="en-US">
              <a:solidFill>
                <a:srgbClr val="000000"/>
              </a:solidFill>
            </a:endParaRPr>
          </a:p>
        </p:txBody>
      </p:sp>
      <p:pic>
        <p:nvPicPr>
          <p:cNvPr id="3" name="图片 2">
            <a:extLst>
              <a:ext uri="{FF2B5EF4-FFF2-40B4-BE49-F238E27FC236}">
                <a16:creationId xmlns:a16="http://schemas.microsoft.com/office/drawing/2014/main" id="{EFABFFBA-4EF8-4411-80C7-EBA7D8B1BCC0}"/>
              </a:ext>
            </a:extLst>
          </p:cNvPr>
          <p:cNvPicPr>
            <a:picLocks noChangeAspect="1"/>
          </p:cNvPicPr>
          <p:nvPr/>
        </p:nvPicPr>
        <p:blipFill>
          <a:blip r:embed="rId3"/>
          <a:stretch>
            <a:fillRect/>
          </a:stretch>
        </p:blipFill>
        <p:spPr>
          <a:xfrm>
            <a:off x="5721727" y="1113328"/>
            <a:ext cx="3993778" cy="2707050"/>
          </a:xfrm>
          <a:prstGeom prst="rect">
            <a:avLst/>
          </a:prstGeom>
        </p:spPr>
      </p:pic>
      <p:pic>
        <p:nvPicPr>
          <p:cNvPr id="4" name="图片 3">
            <a:extLst>
              <a:ext uri="{FF2B5EF4-FFF2-40B4-BE49-F238E27FC236}">
                <a16:creationId xmlns:a16="http://schemas.microsoft.com/office/drawing/2014/main" id="{0C867BF0-E228-47F3-B6DA-AD3E8815FD5C}"/>
              </a:ext>
            </a:extLst>
          </p:cNvPr>
          <p:cNvPicPr>
            <a:picLocks noChangeAspect="1"/>
          </p:cNvPicPr>
          <p:nvPr/>
        </p:nvPicPr>
        <p:blipFill>
          <a:blip r:embed="rId4"/>
          <a:stretch>
            <a:fillRect/>
          </a:stretch>
        </p:blipFill>
        <p:spPr>
          <a:xfrm>
            <a:off x="1322945" y="1288967"/>
            <a:ext cx="3834002" cy="2606570"/>
          </a:xfrm>
          <a:prstGeom prst="rect">
            <a:avLst/>
          </a:prstGeom>
        </p:spPr>
      </p:pic>
      <p:pic>
        <p:nvPicPr>
          <p:cNvPr id="6" name="图片 5">
            <a:extLst>
              <a:ext uri="{FF2B5EF4-FFF2-40B4-BE49-F238E27FC236}">
                <a16:creationId xmlns:a16="http://schemas.microsoft.com/office/drawing/2014/main" id="{A76B3E92-4E8B-4077-84A2-6B0059C79A19}"/>
              </a:ext>
            </a:extLst>
          </p:cNvPr>
          <p:cNvPicPr>
            <a:picLocks noChangeAspect="1"/>
          </p:cNvPicPr>
          <p:nvPr/>
        </p:nvPicPr>
        <p:blipFill>
          <a:blip r:embed="rId5"/>
          <a:stretch>
            <a:fillRect/>
          </a:stretch>
        </p:blipFill>
        <p:spPr>
          <a:xfrm>
            <a:off x="1337981" y="3920045"/>
            <a:ext cx="3710424" cy="2616618"/>
          </a:xfrm>
          <a:prstGeom prst="rect">
            <a:avLst/>
          </a:prstGeom>
        </p:spPr>
      </p:pic>
      <p:sp>
        <p:nvSpPr>
          <p:cNvPr id="7" name="文本框 6">
            <a:extLst>
              <a:ext uri="{FF2B5EF4-FFF2-40B4-BE49-F238E27FC236}">
                <a16:creationId xmlns:a16="http://schemas.microsoft.com/office/drawing/2014/main" id="{82C12EEB-9568-480A-BAD8-FA1974962996}"/>
              </a:ext>
            </a:extLst>
          </p:cNvPr>
          <p:cNvSpPr txBox="1"/>
          <p:nvPr/>
        </p:nvSpPr>
        <p:spPr>
          <a:xfrm>
            <a:off x="1909482" y="1311088"/>
            <a:ext cx="470647" cy="369332"/>
          </a:xfrm>
          <a:prstGeom prst="rect">
            <a:avLst/>
          </a:prstGeom>
          <a:noFill/>
        </p:spPr>
        <p:txBody>
          <a:bodyPr wrap="square" rtlCol="0">
            <a:spAutoFit/>
          </a:bodyPr>
          <a:lstStyle/>
          <a:p>
            <a:r>
              <a:rPr lang="en-US" altLang="zh-SG" dirty="0" err="1"/>
              <a:t>tt</a:t>
            </a:r>
            <a:endParaRPr lang="zh-SG" altLang="en-US" dirty="0"/>
          </a:p>
        </p:txBody>
      </p:sp>
      <p:sp>
        <p:nvSpPr>
          <p:cNvPr id="8" name="文本框 7">
            <a:extLst>
              <a:ext uri="{FF2B5EF4-FFF2-40B4-BE49-F238E27FC236}">
                <a16:creationId xmlns:a16="http://schemas.microsoft.com/office/drawing/2014/main" id="{0061241A-48C3-460E-B33A-31E286D99D83}"/>
              </a:ext>
            </a:extLst>
          </p:cNvPr>
          <p:cNvSpPr txBox="1"/>
          <p:nvPr/>
        </p:nvSpPr>
        <p:spPr>
          <a:xfrm>
            <a:off x="6474762" y="1405218"/>
            <a:ext cx="376517" cy="369332"/>
          </a:xfrm>
          <a:prstGeom prst="rect">
            <a:avLst/>
          </a:prstGeom>
          <a:noFill/>
        </p:spPr>
        <p:txBody>
          <a:bodyPr wrap="square" rtlCol="0">
            <a:spAutoFit/>
          </a:bodyPr>
          <a:lstStyle/>
          <a:p>
            <a:r>
              <a:rPr lang="en-US" altLang="zh-SG" dirty="0"/>
              <a:t>H</a:t>
            </a:r>
          </a:p>
        </p:txBody>
      </p:sp>
      <p:sp>
        <p:nvSpPr>
          <p:cNvPr id="9" name="文本框 8">
            <a:extLst>
              <a:ext uri="{FF2B5EF4-FFF2-40B4-BE49-F238E27FC236}">
                <a16:creationId xmlns:a16="http://schemas.microsoft.com/office/drawing/2014/main" id="{668ABBD3-50B3-4E7A-8E28-6B2331408BE4}"/>
              </a:ext>
            </a:extLst>
          </p:cNvPr>
          <p:cNvSpPr txBox="1"/>
          <p:nvPr/>
        </p:nvSpPr>
        <p:spPr>
          <a:xfrm>
            <a:off x="1896035" y="4094630"/>
            <a:ext cx="605117" cy="369332"/>
          </a:xfrm>
          <a:prstGeom prst="rect">
            <a:avLst/>
          </a:prstGeom>
          <a:noFill/>
        </p:spPr>
        <p:txBody>
          <a:bodyPr wrap="square" rtlCol="0">
            <a:spAutoFit/>
          </a:bodyPr>
          <a:lstStyle/>
          <a:p>
            <a:r>
              <a:rPr lang="en-US" altLang="zh-SG" dirty="0"/>
              <a:t>W</a:t>
            </a:r>
            <a:endParaRPr lang="zh-SG" altLang="en-US" dirty="0"/>
          </a:p>
        </p:txBody>
      </p:sp>
      <p:sp>
        <p:nvSpPr>
          <p:cNvPr id="10" name="文本框 9">
            <a:extLst>
              <a:ext uri="{FF2B5EF4-FFF2-40B4-BE49-F238E27FC236}">
                <a16:creationId xmlns:a16="http://schemas.microsoft.com/office/drawing/2014/main" id="{F9D70241-14EE-4F39-BC6E-C8E93C71C5C5}"/>
              </a:ext>
            </a:extLst>
          </p:cNvPr>
          <p:cNvSpPr txBox="1"/>
          <p:nvPr/>
        </p:nvSpPr>
        <p:spPr>
          <a:xfrm>
            <a:off x="6622679" y="4202206"/>
            <a:ext cx="490817" cy="369332"/>
          </a:xfrm>
          <a:prstGeom prst="rect">
            <a:avLst/>
          </a:prstGeom>
          <a:noFill/>
        </p:spPr>
        <p:txBody>
          <a:bodyPr wrap="square" rtlCol="0">
            <a:spAutoFit/>
          </a:bodyPr>
          <a:lstStyle/>
          <a:p>
            <a:r>
              <a:rPr lang="en-US" altLang="zh-SG" dirty="0"/>
              <a:t>Z</a:t>
            </a:r>
            <a:endParaRPr lang="zh-SG" altLang="en-US" dirty="0"/>
          </a:p>
        </p:txBody>
      </p:sp>
      <p:sp>
        <p:nvSpPr>
          <p:cNvPr id="11" name="文本框 10">
            <a:extLst>
              <a:ext uri="{FF2B5EF4-FFF2-40B4-BE49-F238E27FC236}">
                <a16:creationId xmlns:a16="http://schemas.microsoft.com/office/drawing/2014/main" id="{28D2213F-B9FB-4F0F-B278-B18A0D83C397}"/>
              </a:ext>
            </a:extLst>
          </p:cNvPr>
          <p:cNvSpPr txBox="1"/>
          <p:nvPr/>
        </p:nvSpPr>
        <p:spPr>
          <a:xfrm>
            <a:off x="3267635" y="1922929"/>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35 bunches</a:t>
            </a:r>
            <a:endParaRPr lang="zh-SG" altLang="en-US" sz="1200"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BA29B10E-44C3-4708-BBAA-991335ECDB7A}"/>
              </a:ext>
            </a:extLst>
          </p:cNvPr>
          <p:cNvSpPr txBox="1"/>
          <p:nvPr/>
        </p:nvSpPr>
        <p:spPr>
          <a:xfrm>
            <a:off x="7689479" y="1819834"/>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268 bunches</a:t>
            </a:r>
            <a:endParaRPr lang="zh-SG" altLang="en-US" sz="12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A77F525F-058B-430C-9394-9370202D7973}"/>
              </a:ext>
            </a:extLst>
          </p:cNvPr>
          <p:cNvSpPr txBox="1"/>
          <p:nvPr/>
        </p:nvSpPr>
        <p:spPr>
          <a:xfrm>
            <a:off x="3124200" y="4509247"/>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1297 bunches</a:t>
            </a:r>
            <a:endParaRPr lang="zh-SG" altLang="en-US" sz="12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1B44D978-FDE9-4C13-9935-9D4B4064EB6A}"/>
              </a:ext>
            </a:extLst>
          </p:cNvPr>
          <p:cNvSpPr txBox="1"/>
          <p:nvPr/>
        </p:nvSpPr>
        <p:spPr>
          <a:xfrm>
            <a:off x="8034621" y="4612341"/>
            <a:ext cx="652182" cy="369332"/>
          </a:xfrm>
          <a:prstGeom prst="rect">
            <a:avLst/>
          </a:prstGeom>
          <a:noFill/>
        </p:spPr>
        <p:txBody>
          <a:bodyPr wrap="square" rtlCol="0">
            <a:spAutoFit/>
          </a:bodyPr>
          <a:lstStyle/>
          <a:p>
            <a:endParaRPr lang="zh-SG" altLang="en-US" dirty="0"/>
          </a:p>
        </p:txBody>
      </p:sp>
      <p:sp>
        <p:nvSpPr>
          <p:cNvPr id="15" name="文本框 14">
            <a:extLst>
              <a:ext uri="{FF2B5EF4-FFF2-40B4-BE49-F238E27FC236}">
                <a16:creationId xmlns:a16="http://schemas.microsoft.com/office/drawing/2014/main" id="{89F4224F-139B-4A33-9824-DD4095EB1099}"/>
              </a:ext>
            </a:extLst>
          </p:cNvPr>
          <p:cNvSpPr txBox="1"/>
          <p:nvPr/>
        </p:nvSpPr>
        <p:spPr>
          <a:xfrm>
            <a:off x="7776884" y="4536141"/>
            <a:ext cx="144107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3978 bunches</a:t>
            </a:r>
            <a:endParaRPr lang="zh-SG" altLang="en-US" sz="1200" dirty="0">
              <a:latin typeface="Times New Roman" panose="02020603050405020304" pitchFamily="18" charset="0"/>
              <a:cs typeface="Times New Roman" panose="02020603050405020304" pitchFamily="18" charset="0"/>
            </a:endParaRPr>
          </a:p>
        </p:txBody>
      </p:sp>
      <p:sp>
        <p:nvSpPr>
          <p:cNvPr id="18" name="文本框 17">
            <a:extLst>
              <a:ext uri="{FF2B5EF4-FFF2-40B4-BE49-F238E27FC236}">
                <a16:creationId xmlns:a16="http://schemas.microsoft.com/office/drawing/2014/main" id="{5DCE9F37-6810-4D94-9D49-A76FCEE6F43A}"/>
              </a:ext>
            </a:extLst>
          </p:cNvPr>
          <p:cNvSpPr txBox="1"/>
          <p:nvPr/>
        </p:nvSpPr>
        <p:spPr>
          <a:xfrm>
            <a:off x="9547086" y="3428530"/>
            <a:ext cx="2239261" cy="128907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Train structure @Z</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51 train</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78 bunch/train</a:t>
            </a:r>
          </a:p>
        </p:txBody>
      </p:sp>
    </p:spTree>
    <p:extLst>
      <p:ext uri="{BB962C8B-B14F-4D97-AF65-F5344CB8AC3E}">
        <p14:creationId xmlns:p14="http://schemas.microsoft.com/office/powerpoint/2010/main" val="714739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3FE9F3-81C4-4C88-81A3-1E25618CEA5A}"/>
              </a:ext>
            </a:extLst>
          </p:cNvPr>
          <p:cNvSpPr>
            <a:spLocks noGrp="1"/>
          </p:cNvSpPr>
          <p:nvPr>
            <p:ph type="title"/>
          </p:nvPr>
        </p:nvSpPr>
        <p:spPr>
          <a:xfrm>
            <a:off x="635977" y="1"/>
            <a:ext cx="10515600" cy="1124744"/>
          </a:xfrm>
        </p:spPr>
        <p:txBody>
          <a:bodyPr>
            <a:normAutofit/>
          </a:bodyPr>
          <a:lstStyle/>
          <a:p>
            <a:pPr algn="ctr"/>
            <a:r>
              <a:rPr lang="en-US" altLang="zh-CN" sz="3600" b="1"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Booster error tolerance study in EDR</a:t>
            </a:r>
            <a:endParaRPr lang="en-US" sz="3600" dirty="0">
              <a:latin typeface="Times New Roman" panose="02020603050405020304" pitchFamily="18" charset="0"/>
              <a:cs typeface="Times New Roman" panose="02020603050405020304" pitchFamily="18" charset="0"/>
            </a:endParaRPr>
          </a:p>
        </p:txBody>
      </p:sp>
      <p:sp>
        <p:nvSpPr>
          <p:cNvPr id="3" name="内容占位符 2">
            <a:extLst>
              <a:ext uri="{FF2B5EF4-FFF2-40B4-BE49-F238E27FC236}">
                <a16:creationId xmlns:a16="http://schemas.microsoft.com/office/drawing/2014/main" id="{AA1C79CA-E013-4A38-AB32-5740EC991C1D}"/>
              </a:ext>
            </a:extLst>
          </p:cNvPr>
          <p:cNvSpPr>
            <a:spLocks noGrp="1"/>
          </p:cNvSpPr>
          <p:nvPr>
            <p:ph idx="1"/>
          </p:nvPr>
        </p:nvSpPr>
        <p:spPr>
          <a:xfrm>
            <a:off x="695400" y="1340768"/>
            <a:ext cx="10515600" cy="4351338"/>
          </a:xfrm>
        </p:spPr>
        <p:txBody>
          <a:bodyPr>
            <a:normAutofit/>
          </a:bodyPr>
          <a:lstStyle/>
          <a:p>
            <a:pPr>
              <a:lnSpc>
                <a:spcPct val="100000"/>
              </a:lnSpc>
              <a:spcAft>
                <a:spcPts val="1800"/>
              </a:spcAft>
            </a:pPr>
            <a:r>
              <a:rPr lang="en-US" altLang="zh-CN" sz="2000" dirty="0"/>
              <a:t>The transverse offset error of the combined dipoles were scanned with100um (RMS), 300um (RMS), 400um (RMS) and 500um (RMS) to see the tolerance from the view of beam dynamics, while all the other errors keep same as TDR error table.</a:t>
            </a:r>
          </a:p>
          <a:p>
            <a:pPr>
              <a:lnSpc>
                <a:spcPct val="100000"/>
              </a:lnSpc>
              <a:spcAft>
                <a:spcPts val="1800"/>
              </a:spcAft>
            </a:pPr>
            <a:r>
              <a:rPr lang="en-US" altLang="zh-CN" sz="2000" dirty="0"/>
              <a:t>The combined dipole magnets were shifted Integrally without inner distortion.</a:t>
            </a:r>
          </a:p>
          <a:p>
            <a:pPr>
              <a:lnSpc>
                <a:spcPct val="100000"/>
              </a:lnSpc>
              <a:spcAft>
                <a:spcPts val="1800"/>
              </a:spcAft>
            </a:pPr>
            <a:r>
              <a:rPr lang="en-US" altLang="zh-CN" sz="2000" dirty="0"/>
              <a:t>Both dynamic aperture and emittance growth are checked after error correction.</a:t>
            </a:r>
          </a:p>
          <a:p>
            <a:pPr>
              <a:lnSpc>
                <a:spcPct val="100000"/>
              </a:lnSpc>
              <a:spcAft>
                <a:spcPts val="1800"/>
              </a:spcAft>
            </a:pPr>
            <a:r>
              <a:rPr lang="en-US" altLang="zh-CN" sz="2000" dirty="0"/>
              <a:t>Assume the error is Gaussian distribution, and are truncated at 3</a:t>
            </a:r>
            <a:r>
              <a:rPr lang="el-GR" altLang="zh-CN" sz="2000" dirty="0"/>
              <a:t>σ.</a:t>
            </a:r>
            <a:endParaRPr lang="en-US" altLang="zh-CN" sz="2000" dirty="0"/>
          </a:p>
          <a:p>
            <a:pPr>
              <a:lnSpc>
                <a:spcPct val="100000"/>
              </a:lnSpc>
              <a:spcAft>
                <a:spcPts val="1800"/>
              </a:spcAft>
            </a:pPr>
            <a:r>
              <a:rPr lang="en-US" altLang="zh-CN" sz="2000" dirty="0"/>
              <a:t>Dynamic aperture was tracked by SAD.</a:t>
            </a:r>
          </a:p>
          <a:p>
            <a:pPr>
              <a:lnSpc>
                <a:spcPct val="100000"/>
              </a:lnSpc>
              <a:spcAft>
                <a:spcPts val="1800"/>
              </a:spcAft>
            </a:pPr>
            <a:r>
              <a:rPr lang="en-US" altLang="zh-CN" sz="2000" dirty="0"/>
              <a:t>Emittance was calculated by both SAD and AT. </a:t>
            </a:r>
          </a:p>
        </p:txBody>
      </p:sp>
      <p:pic>
        <p:nvPicPr>
          <p:cNvPr id="11" name="图片 10">
            <a:extLst>
              <a:ext uri="{FF2B5EF4-FFF2-40B4-BE49-F238E27FC236}">
                <a16:creationId xmlns:a16="http://schemas.microsoft.com/office/drawing/2014/main" id="{17CD7C15-0B1C-48F2-BB93-3632B094D036}"/>
              </a:ext>
            </a:extLst>
          </p:cNvPr>
          <p:cNvPicPr>
            <a:picLocks noChangeAspect="1"/>
          </p:cNvPicPr>
          <p:nvPr/>
        </p:nvPicPr>
        <p:blipFill>
          <a:blip r:embed="rId2"/>
          <a:stretch>
            <a:fillRect/>
          </a:stretch>
        </p:blipFill>
        <p:spPr>
          <a:xfrm>
            <a:off x="8328248" y="3789040"/>
            <a:ext cx="2737341" cy="2298391"/>
          </a:xfrm>
          <a:prstGeom prst="rect">
            <a:avLst/>
          </a:prstGeom>
        </p:spPr>
      </p:pic>
      <p:sp>
        <p:nvSpPr>
          <p:cNvPr id="5" name="灯片编号占位符 4">
            <a:extLst>
              <a:ext uri="{FF2B5EF4-FFF2-40B4-BE49-F238E27FC236}">
                <a16:creationId xmlns:a16="http://schemas.microsoft.com/office/drawing/2014/main" id="{1F98E60E-A275-42BE-AF11-A4FBA1E42BD8}"/>
              </a:ext>
            </a:extLst>
          </p:cNvPr>
          <p:cNvSpPr>
            <a:spLocks noGrp="1"/>
          </p:cNvSpPr>
          <p:nvPr>
            <p:ph type="sldNum" sz="quarter" idx="12"/>
          </p:nvPr>
        </p:nvSpPr>
        <p:spPr/>
        <p:txBody>
          <a:bodyPr/>
          <a:lstStyle/>
          <a:p>
            <a:fld id="{F15E9139-A00B-4B2A-98A6-095DC08F1345}" type="slidenum">
              <a:rPr lang="zh-CN" altLang="en-US" smtClean="0"/>
              <a:pPr/>
              <a:t>3</a:t>
            </a:fld>
            <a:endParaRPr lang="zh-CN" altLang="en-US"/>
          </a:p>
        </p:txBody>
      </p:sp>
    </p:spTree>
    <p:extLst>
      <p:ext uri="{BB962C8B-B14F-4D97-AF65-F5344CB8AC3E}">
        <p14:creationId xmlns:p14="http://schemas.microsoft.com/office/powerpoint/2010/main" val="1624456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CE65D8-6BDF-4165-B640-A65AE33E5922}"/>
              </a:ext>
            </a:extLst>
          </p:cNvPr>
          <p:cNvSpPr>
            <a:spLocks noGrp="1"/>
          </p:cNvSpPr>
          <p:nvPr>
            <p:ph type="title"/>
          </p:nvPr>
        </p:nvSpPr>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Bunch structure in Collider</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4" name="灯片编号占位符 3">
            <a:extLst>
              <a:ext uri="{FF2B5EF4-FFF2-40B4-BE49-F238E27FC236}">
                <a16:creationId xmlns:a16="http://schemas.microsoft.com/office/drawing/2014/main" id="{26ADAF4B-68BD-4D0A-B607-C8649F4F1533}"/>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30</a:t>
            </a:fld>
            <a:endParaRPr lang="en-US">
              <a:solidFill>
                <a:srgbClr val="000000"/>
              </a:solidFill>
            </a:endParaRPr>
          </a:p>
        </p:txBody>
      </p:sp>
      <p:pic>
        <p:nvPicPr>
          <p:cNvPr id="8" name="图片 7">
            <a:extLst>
              <a:ext uri="{FF2B5EF4-FFF2-40B4-BE49-F238E27FC236}">
                <a16:creationId xmlns:a16="http://schemas.microsoft.com/office/drawing/2014/main" id="{FE1BFE72-8981-4462-812F-7C3C307D3626}"/>
              </a:ext>
            </a:extLst>
          </p:cNvPr>
          <p:cNvPicPr>
            <a:picLocks noChangeAspect="1"/>
          </p:cNvPicPr>
          <p:nvPr/>
        </p:nvPicPr>
        <p:blipFill>
          <a:blip r:embed="rId2"/>
          <a:stretch>
            <a:fillRect/>
          </a:stretch>
        </p:blipFill>
        <p:spPr>
          <a:xfrm>
            <a:off x="5525536" y="1113328"/>
            <a:ext cx="3993778" cy="2707050"/>
          </a:xfrm>
          <a:prstGeom prst="rect">
            <a:avLst/>
          </a:prstGeom>
        </p:spPr>
      </p:pic>
      <p:pic>
        <p:nvPicPr>
          <p:cNvPr id="10" name="图片 9">
            <a:extLst>
              <a:ext uri="{FF2B5EF4-FFF2-40B4-BE49-F238E27FC236}">
                <a16:creationId xmlns:a16="http://schemas.microsoft.com/office/drawing/2014/main" id="{8A7F6AE3-559F-4004-B29B-809A458E2B86}"/>
              </a:ext>
            </a:extLst>
          </p:cNvPr>
          <p:cNvPicPr>
            <a:picLocks noChangeAspect="1"/>
          </p:cNvPicPr>
          <p:nvPr/>
        </p:nvPicPr>
        <p:blipFill>
          <a:blip r:embed="rId3"/>
          <a:stretch>
            <a:fillRect/>
          </a:stretch>
        </p:blipFill>
        <p:spPr>
          <a:xfrm>
            <a:off x="1322945" y="1288967"/>
            <a:ext cx="3834002" cy="2606570"/>
          </a:xfrm>
          <a:prstGeom prst="rect">
            <a:avLst/>
          </a:prstGeom>
        </p:spPr>
      </p:pic>
      <p:pic>
        <p:nvPicPr>
          <p:cNvPr id="11" name="图片 10">
            <a:extLst>
              <a:ext uri="{FF2B5EF4-FFF2-40B4-BE49-F238E27FC236}">
                <a16:creationId xmlns:a16="http://schemas.microsoft.com/office/drawing/2014/main" id="{7D6E1FDF-36E2-4A28-8E99-111BB2EC6886}"/>
              </a:ext>
            </a:extLst>
          </p:cNvPr>
          <p:cNvPicPr>
            <a:picLocks noChangeAspect="1"/>
          </p:cNvPicPr>
          <p:nvPr/>
        </p:nvPicPr>
        <p:blipFill>
          <a:blip r:embed="rId4"/>
          <a:stretch>
            <a:fillRect/>
          </a:stretch>
        </p:blipFill>
        <p:spPr>
          <a:xfrm>
            <a:off x="5747410" y="3942440"/>
            <a:ext cx="3897364" cy="2711679"/>
          </a:xfrm>
          <a:prstGeom prst="rect">
            <a:avLst/>
          </a:prstGeom>
        </p:spPr>
      </p:pic>
      <p:pic>
        <p:nvPicPr>
          <p:cNvPr id="12" name="图片 11">
            <a:extLst>
              <a:ext uri="{FF2B5EF4-FFF2-40B4-BE49-F238E27FC236}">
                <a16:creationId xmlns:a16="http://schemas.microsoft.com/office/drawing/2014/main" id="{ADE39B76-5A30-4C52-B3CD-00A56E53467A}"/>
              </a:ext>
            </a:extLst>
          </p:cNvPr>
          <p:cNvPicPr>
            <a:picLocks noChangeAspect="1"/>
          </p:cNvPicPr>
          <p:nvPr/>
        </p:nvPicPr>
        <p:blipFill>
          <a:blip r:embed="rId5"/>
          <a:stretch>
            <a:fillRect/>
          </a:stretch>
        </p:blipFill>
        <p:spPr>
          <a:xfrm>
            <a:off x="1337981" y="3920045"/>
            <a:ext cx="3710424" cy="2616618"/>
          </a:xfrm>
          <a:prstGeom prst="rect">
            <a:avLst/>
          </a:prstGeom>
        </p:spPr>
      </p:pic>
      <p:sp>
        <p:nvSpPr>
          <p:cNvPr id="13" name="文本框 12">
            <a:extLst>
              <a:ext uri="{FF2B5EF4-FFF2-40B4-BE49-F238E27FC236}">
                <a16:creationId xmlns:a16="http://schemas.microsoft.com/office/drawing/2014/main" id="{5432F028-CE4C-48F4-B66B-205F2F774EA3}"/>
              </a:ext>
            </a:extLst>
          </p:cNvPr>
          <p:cNvSpPr txBox="1"/>
          <p:nvPr/>
        </p:nvSpPr>
        <p:spPr>
          <a:xfrm>
            <a:off x="1909482" y="1311088"/>
            <a:ext cx="470647" cy="369332"/>
          </a:xfrm>
          <a:prstGeom prst="rect">
            <a:avLst/>
          </a:prstGeom>
          <a:noFill/>
        </p:spPr>
        <p:txBody>
          <a:bodyPr wrap="square" rtlCol="0">
            <a:spAutoFit/>
          </a:bodyPr>
          <a:lstStyle/>
          <a:p>
            <a:r>
              <a:rPr lang="en-US" altLang="zh-SG" dirty="0" err="1"/>
              <a:t>tt</a:t>
            </a:r>
            <a:endParaRPr lang="zh-SG" altLang="en-US" dirty="0"/>
          </a:p>
        </p:txBody>
      </p:sp>
      <p:sp>
        <p:nvSpPr>
          <p:cNvPr id="14" name="文本框 13">
            <a:extLst>
              <a:ext uri="{FF2B5EF4-FFF2-40B4-BE49-F238E27FC236}">
                <a16:creationId xmlns:a16="http://schemas.microsoft.com/office/drawing/2014/main" id="{CC20261E-63E2-47FB-843F-C73397B37986}"/>
              </a:ext>
            </a:extLst>
          </p:cNvPr>
          <p:cNvSpPr txBox="1"/>
          <p:nvPr/>
        </p:nvSpPr>
        <p:spPr>
          <a:xfrm>
            <a:off x="6278571" y="1405218"/>
            <a:ext cx="376517" cy="369332"/>
          </a:xfrm>
          <a:prstGeom prst="rect">
            <a:avLst/>
          </a:prstGeom>
          <a:noFill/>
        </p:spPr>
        <p:txBody>
          <a:bodyPr wrap="square" rtlCol="0">
            <a:spAutoFit/>
          </a:bodyPr>
          <a:lstStyle/>
          <a:p>
            <a:r>
              <a:rPr lang="en-US" altLang="zh-SG" dirty="0"/>
              <a:t>H</a:t>
            </a:r>
          </a:p>
        </p:txBody>
      </p:sp>
      <p:sp>
        <p:nvSpPr>
          <p:cNvPr id="15" name="文本框 14">
            <a:extLst>
              <a:ext uri="{FF2B5EF4-FFF2-40B4-BE49-F238E27FC236}">
                <a16:creationId xmlns:a16="http://schemas.microsoft.com/office/drawing/2014/main" id="{B4C0D844-85AA-4A3F-97D1-BDA7D97EF9BF}"/>
              </a:ext>
            </a:extLst>
          </p:cNvPr>
          <p:cNvSpPr txBox="1"/>
          <p:nvPr/>
        </p:nvSpPr>
        <p:spPr>
          <a:xfrm>
            <a:off x="1896035" y="4094630"/>
            <a:ext cx="605117" cy="369332"/>
          </a:xfrm>
          <a:prstGeom prst="rect">
            <a:avLst/>
          </a:prstGeom>
          <a:noFill/>
        </p:spPr>
        <p:txBody>
          <a:bodyPr wrap="square" rtlCol="0">
            <a:spAutoFit/>
          </a:bodyPr>
          <a:lstStyle/>
          <a:p>
            <a:r>
              <a:rPr lang="en-US" altLang="zh-SG" dirty="0"/>
              <a:t>W</a:t>
            </a:r>
            <a:endParaRPr lang="zh-SG" altLang="en-US" dirty="0"/>
          </a:p>
        </p:txBody>
      </p:sp>
      <p:sp>
        <p:nvSpPr>
          <p:cNvPr id="16" name="文本框 15">
            <a:extLst>
              <a:ext uri="{FF2B5EF4-FFF2-40B4-BE49-F238E27FC236}">
                <a16:creationId xmlns:a16="http://schemas.microsoft.com/office/drawing/2014/main" id="{E8A1EAFF-19F9-4AA3-B750-539A7F52CDB4}"/>
              </a:ext>
            </a:extLst>
          </p:cNvPr>
          <p:cNvSpPr txBox="1"/>
          <p:nvPr/>
        </p:nvSpPr>
        <p:spPr>
          <a:xfrm>
            <a:off x="6426488" y="4202206"/>
            <a:ext cx="490817" cy="369332"/>
          </a:xfrm>
          <a:prstGeom prst="rect">
            <a:avLst/>
          </a:prstGeom>
          <a:noFill/>
        </p:spPr>
        <p:txBody>
          <a:bodyPr wrap="square" rtlCol="0">
            <a:spAutoFit/>
          </a:bodyPr>
          <a:lstStyle/>
          <a:p>
            <a:r>
              <a:rPr lang="en-US" altLang="zh-SG" dirty="0"/>
              <a:t>Z</a:t>
            </a:r>
            <a:endParaRPr lang="zh-SG" altLang="en-US" dirty="0"/>
          </a:p>
        </p:txBody>
      </p:sp>
      <p:sp>
        <p:nvSpPr>
          <p:cNvPr id="17" name="文本框 16">
            <a:extLst>
              <a:ext uri="{FF2B5EF4-FFF2-40B4-BE49-F238E27FC236}">
                <a16:creationId xmlns:a16="http://schemas.microsoft.com/office/drawing/2014/main" id="{A05C0661-BAAE-40C1-820A-8520BEEE7F81}"/>
              </a:ext>
            </a:extLst>
          </p:cNvPr>
          <p:cNvSpPr txBox="1"/>
          <p:nvPr/>
        </p:nvSpPr>
        <p:spPr>
          <a:xfrm>
            <a:off x="3267635" y="1922929"/>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35 bunches</a:t>
            </a:r>
            <a:endParaRPr lang="zh-SG" altLang="en-US" sz="1200" dirty="0">
              <a:latin typeface="Times New Roman" panose="02020603050405020304" pitchFamily="18" charset="0"/>
              <a:cs typeface="Times New Roman" panose="02020603050405020304" pitchFamily="18" charset="0"/>
            </a:endParaRPr>
          </a:p>
        </p:txBody>
      </p:sp>
      <p:sp>
        <p:nvSpPr>
          <p:cNvPr id="18" name="文本框 17">
            <a:extLst>
              <a:ext uri="{FF2B5EF4-FFF2-40B4-BE49-F238E27FC236}">
                <a16:creationId xmlns:a16="http://schemas.microsoft.com/office/drawing/2014/main" id="{E7AFD459-5BE3-4B99-85B7-21B67D81AEAA}"/>
              </a:ext>
            </a:extLst>
          </p:cNvPr>
          <p:cNvSpPr txBox="1"/>
          <p:nvPr/>
        </p:nvSpPr>
        <p:spPr>
          <a:xfrm>
            <a:off x="7493288" y="1819834"/>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268 bunches</a:t>
            </a:r>
            <a:endParaRPr lang="zh-SG" altLang="en-US" sz="1200" dirty="0">
              <a:latin typeface="Times New Roman" panose="02020603050405020304" pitchFamily="18" charset="0"/>
              <a:cs typeface="Times New Roman" panose="02020603050405020304" pitchFamily="18" charset="0"/>
            </a:endParaRPr>
          </a:p>
        </p:txBody>
      </p:sp>
      <p:sp>
        <p:nvSpPr>
          <p:cNvPr id="19" name="文本框 18">
            <a:extLst>
              <a:ext uri="{FF2B5EF4-FFF2-40B4-BE49-F238E27FC236}">
                <a16:creationId xmlns:a16="http://schemas.microsoft.com/office/drawing/2014/main" id="{09C070CB-A2D0-45F5-8C6F-B7058104CCA5}"/>
              </a:ext>
            </a:extLst>
          </p:cNvPr>
          <p:cNvSpPr txBox="1"/>
          <p:nvPr/>
        </p:nvSpPr>
        <p:spPr>
          <a:xfrm>
            <a:off x="3124200" y="4509247"/>
            <a:ext cx="104214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1297 bunches</a:t>
            </a:r>
            <a:endParaRPr lang="zh-SG" altLang="en-US" sz="1200" dirty="0">
              <a:latin typeface="Times New Roman" panose="02020603050405020304" pitchFamily="18" charset="0"/>
              <a:cs typeface="Times New Roman" panose="02020603050405020304" pitchFamily="18" charset="0"/>
            </a:endParaRPr>
          </a:p>
        </p:txBody>
      </p:sp>
      <p:sp>
        <p:nvSpPr>
          <p:cNvPr id="20" name="文本框 19">
            <a:extLst>
              <a:ext uri="{FF2B5EF4-FFF2-40B4-BE49-F238E27FC236}">
                <a16:creationId xmlns:a16="http://schemas.microsoft.com/office/drawing/2014/main" id="{856D59F5-DFC5-4243-82FC-C1E9E42C9635}"/>
              </a:ext>
            </a:extLst>
          </p:cNvPr>
          <p:cNvSpPr txBox="1"/>
          <p:nvPr/>
        </p:nvSpPr>
        <p:spPr>
          <a:xfrm>
            <a:off x="7838430" y="4612341"/>
            <a:ext cx="652182" cy="369332"/>
          </a:xfrm>
          <a:prstGeom prst="rect">
            <a:avLst/>
          </a:prstGeom>
          <a:noFill/>
        </p:spPr>
        <p:txBody>
          <a:bodyPr wrap="square" rtlCol="0">
            <a:spAutoFit/>
          </a:bodyPr>
          <a:lstStyle/>
          <a:p>
            <a:endParaRPr lang="zh-SG" altLang="en-US" dirty="0"/>
          </a:p>
        </p:txBody>
      </p:sp>
      <p:sp>
        <p:nvSpPr>
          <p:cNvPr id="21" name="文本框 20">
            <a:extLst>
              <a:ext uri="{FF2B5EF4-FFF2-40B4-BE49-F238E27FC236}">
                <a16:creationId xmlns:a16="http://schemas.microsoft.com/office/drawing/2014/main" id="{D6B5CAE5-1F6D-425B-81EB-A2CE98032FBB}"/>
              </a:ext>
            </a:extLst>
          </p:cNvPr>
          <p:cNvSpPr txBox="1"/>
          <p:nvPr/>
        </p:nvSpPr>
        <p:spPr>
          <a:xfrm>
            <a:off x="7674823" y="4529417"/>
            <a:ext cx="1441077" cy="276999"/>
          </a:xfrm>
          <a:prstGeom prst="rect">
            <a:avLst/>
          </a:prstGeom>
          <a:noFill/>
        </p:spPr>
        <p:txBody>
          <a:bodyPr wrap="square" rtlCol="0">
            <a:spAutoFit/>
          </a:bodyPr>
          <a:lstStyle/>
          <a:p>
            <a:r>
              <a:rPr lang="en-US" altLang="zh-SG" sz="1200" dirty="0">
                <a:latin typeface="Times New Roman" panose="02020603050405020304" pitchFamily="18" charset="0"/>
                <a:cs typeface="Times New Roman" panose="02020603050405020304" pitchFamily="18" charset="0"/>
              </a:rPr>
              <a:t>11934 bunches</a:t>
            </a:r>
            <a:endParaRPr lang="zh-SG" altLang="en-US" sz="1200" dirty="0">
              <a:latin typeface="Times New Roman" panose="02020603050405020304" pitchFamily="18" charset="0"/>
              <a:cs typeface="Times New Roman" panose="02020603050405020304" pitchFamily="18" charset="0"/>
            </a:endParaRPr>
          </a:p>
        </p:txBody>
      </p:sp>
      <p:sp>
        <p:nvSpPr>
          <p:cNvPr id="23" name="文本框 22">
            <a:extLst>
              <a:ext uri="{FF2B5EF4-FFF2-40B4-BE49-F238E27FC236}">
                <a16:creationId xmlns:a16="http://schemas.microsoft.com/office/drawing/2014/main" id="{B5725BA7-5E97-4704-8743-93583107F0A0}"/>
              </a:ext>
            </a:extLst>
          </p:cNvPr>
          <p:cNvSpPr txBox="1"/>
          <p:nvPr/>
        </p:nvSpPr>
        <p:spPr>
          <a:xfrm>
            <a:off x="9419339" y="3462147"/>
            <a:ext cx="2239261" cy="128907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Train structure @Z</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153 train</a:t>
            </a:r>
          </a:p>
          <a:p>
            <a:pPr marL="285750" indent="-285750">
              <a:lnSpc>
                <a:spcPct val="150000"/>
              </a:lnSpc>
              <a:buFont typeface="Arial" panose="020B0604020202020204" pitchFamily="34" charset="0"/>
              <a:buChar char="•"/>
            </a:pPr>
            <a:r>
              <a:rPr lang="en-US" altLang="zh-SG" dirty="0">
                <a:latin typeface="Times New Roman" panose="02020603050405020304" pitchFamily="18" charset="0"/>
                <a:cs typeface="Times New Roman" panose="02020603050405020304" pitchFamily="18" charset="0"/>
              </a:rPr>
              <a:t>78 bunch/train</a:t>
            </a:r>
          </a:p>
        </p:txBody>
      </p:sp>
    </p:spTree>
    <p:extLst>
      <p:ext uri="{BB962C8B-B14F-4D97-AF65-F5344CB8AC3E}">
        <p14:creationId xmlns:p14="http://schemas.microsoft.com/office/powerpoint/2010/main" val="18096314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16D85A0-979D-4DD5-B148-B093D94EFDFD}"/>
              </a:ext>
            </a:extLst>
          </p:cNvPr>
          <p:cNvSpPr>
            <a:spLocks noGrp="1"/>
          </p:cNvSpPr>
          <p:nvPr>
            <p:ph idx="1"/>
          </p:nvPr>
        </p:nvSpPr>
        <p:spPr>
          <a:xfrm>
            <a:off x="623392" y="1412776"/>
            <a:ext cx="5270376" cy="4302781"/>
          </a:xfrm>
        </p:spPr>
        <p:txBody>
          <a:bodyPr wrap="square">
            <a:spAutoFit/>
          </a:bodyPr>
          <a:lstStyle/>
          <a:p>
            <a:pPr algn="just">
              <a:lnSpc>
                <a:spcPct val="120000"/>
              </a:lnSpc>
              <a:spcBef>
                <a:spcPts val="600"/>
              </a:spcBef>
              <a:spcAft>
                <a:spcPts val="1200"/>
              </a:spcAft>
            </a:pPr>
            <a:r>
              <a:rPr lang="en-US" altLang="zh-SG" sz="1600" dirty="0"/>
              <a:t>The spacings between adjacent bunches in any CEPC operation mode are integer numbers of 23.08 ns.</a:t>
            </a:r>
            <a:r>
              <a:rPr lang="en-US" sz="1600" dirty="0"/>
              <a:t>. </a:t>
            </a:r>
          </a:p>
          <a:p>
            <a:pPr algn="just">
              <a:lnSpc>
                <a:spcPct val="120000"/>
              </a:lnSpc>
              <a:spcBef>
                <a:spcPts val="600"/>
              </a:spcBef>
              <a:spcAft>
                <a:spcPts val="1200"/>
              </a:spcAft>
            </a:pPr>
            <a:r>
              <a:rPr lang="en-US" sz="1600" dirty="0"/>
              <a:t>The master CEPC clock will be provided by the accelerator to the detector system(s), synchronous to the beam. The CEPC detector system relies on the clock to sample physics signal at the right time.</a:t>
            </a:r>
          </a:p>
          <a:p>
            <a:pPr algn="just">
              <a:lnSpc>
                <a:spcPct val="120000"/>
              </a:lnSpc>
              <a:spcBef>
                <a:spcPts val="600"/>
              </a:spcBef>
              <a:spcAft>
                <a:spcPts val="1200"/>
              </a:spcAft>
            </a:pPr>
            <a:r>
              <a:rPr lang="en-US" sz="1600" dirty="0"/>
              <a:t>It is agreed to have the detector  frequency of 43.3 MHz = </a:t>
            </a:r>
            <a:r>
              <a:rPr lang="en-US" sz="1600" dirty="0">
                <a:solidFill>
                  <a:srgbClr val="3F3FFF"/>
                </a:solidFill>
              </a:rPr>
              <a:t>130 MHz / 3 = 1 / 23.08 ns</a:t>
            </a:r>
            <a:r>
              <a:rPr lang="en-US" sz="1600" dirty="0"/>
              <a:t>,  which is reasonably good from the detector point of view.</a:t>
            </a:r>
          </a:p>
          <a:p>
            <a:pPr algn="just">
              <a:lnSpc>
                <a:spcPct val="120000"/>
              </a:lnSpc>
              <a:spcBef>
                <a:spcPts val="600"/>
              </a:spcBef>
              <a:spcAft>
                <a:spcPts val="1200"/>
              </a:spcAft>
            </a:pPr>
            <a:r>
              <a:rPr lang="en-US" sz="1600" dirty="0">
                <a:sym typeface="Symbol" panose="05050102010706020507" pitchFamily="18" charset="2"/>
              </a:rPr>
              <a:t>The CEPC collider ring have possible 14,442 bunch positions (14,442  </a:t>
            </a:r>
            <a:r>
              <a:rPr lang="en-US" sz="1600" dirty="0"/>
              <a:t>23.0769 ns </a:t>
            </a:r>
            <a:r>
              <a:rPr lang="en-US" sz="1600" dirty="0">
                <a:sym typeface="Symbol" panose="05050102010706020507" pitchFamily="18" charset="2"/>
              </a:rPr>
              <a:t> c = 99.914 km).</a:t>
            </a:r>
          </a:p>
        </p:txBody>
      </p:sp>
      <p:sp>
        <p:nvSpPr>
          <p:cNvPr id="2" name="Title 1">
            <a:extLst>
              <a:ext uri="{FF2B5EF4-FFF2-40B4-BE49-F238E27FC236}">
                <a16:creationId xmlns:a16="http://schemas.microsoft.com/office/drawing/2014/main" id="{A4B07297-58EA-409C-9FDD-26FA98D30B47}"/>
              </a:ext>
            </a:extLst>
          </p:cNvPr>
          <p:cNvSpPr>
            <a:spLocks noGrp="1"/>
          </p:cNvSpPr>
          <p:nvPr>
            <p:ph type="title"/>
          </p:nvPr>
        </p:nvSpPr>
        <p:spPr/>
        <p:txBody>
          <a:bodyPr/>
          <a:lstStyle/>
          <a:p>
            <a:pPr algn="ctr"/>
            <a:r>
              <a:rPr lang="en-US" altLang="zh-CN" sz="3600" dirty="0">
                <a:solidFill>
                  <a:srgbClr val="C00000"/>
                </a:solidFill>
                <a:latin typeface="Arial" panose="020B0604020202020204" pitchFamily="34" charset="0"/>
                <a:ea typeface="+mj-ea"/>
                <a:cs typeface="Arial" panose="020B0604020202020204" pitchFamily="34" charset="0"/>
              </a:rPr>
              <a:t>TDR Bunch Structures and</a:t>
            </a:r>
            <a:r>
              <a:rPr lang="zh-CN" altLang="en-US" sz="3600" dirty="0">
                <a:solidFill>
                  <a:srgbClr val="C00000"/>
                </a:solidFill>
                <a:latin typeface="Arial" panose="020B0604020202020204" pitchFamily="34" charset="0"/>
                <a:ea typeface="+mj-ea"/>
                <a:cs typeface="Arial" panose="020B0604020202020204" pitchFamily="34" charset="0"/>
              </a:rPr>
              <a:t> </a:t>
            </a:r>
            <a:r>
              <a:rPr lang="en-US" altLang="zh-CN" sz="3600" dirty="0">
                <a:solidFill>
                  <a:srgbClr val="C00000"/>
                </a:solidFill>
                <a:latin typeface="Arial" panose="020B0604020202020204" pitchFamily="34" charset="0"/>
                <a:ea typeface="+mj-ea"/>
                <a:cs typeface="Arial" panose="020B0604020202020204" pitchFamily="34" charset="0"/>
              </a:rPr>
              <a:t>Circumference</a:t>
            </a:r>
            <a:endParaRPr lang="en-US" sz="3600" dirty="0">
              <a:solidFill>
                <a:srgbClr val="C00000"/>
              </a:solidFill>
              <a:latin typeface="Arial" panose="020B0604020202020204" pitchFamily="34" charset="0"/>
              <a:ea typeface="+mj-ea"/>
              <a:cs typeface="Arial" panose="020B0604020202020204" pitchFamily="34" charset="0"/>
            </a:endParaRPr>
          </a:p>
        </p:txBody>
      </p:sp>
      <p:sp>
        <p:nvSpPr>
          <p:cNvPr id="6" name="Slide Number Placeholder 5">
            <a:extLst>
              <a:ext uri="{FF2B5EF4-FFF2-40B4-BE49-F238E27FC236}">
                <a16:creationId xmlns:a16="http://schemas.microsoft.com/office/drawing/2014/main" id="{ED36F126-8CAC-48C1-AB05-6CE6837115FF}"/>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31</a:t>
            </a:fld>
            <a:endParaRPr lang="en-US" dirty="0">
              <a:solidFill>
                <a:srgbClr val="000000"/>
              </a:solidFill>
            </a:endParaRPr>
          </a:p>
        </p:txBody>
      </p:sp>
      <mc:AlternateContent xmlns:mc="http://schemas.openxmlformats.org/markup-compatibility/2006" xmlns:a14="http://schemas.microsoft.com/office/drawing/2010/main">
        <mc:Choice Requires="a14">
          <p:graphicFrame>
            <p:nvGraphicFramePr>
              <p:cNvPr id="7" name="Table 7">
                <a:extLst>
                  <a:ext uri="{FF2B5EF4-FFF2-40B4-BE49-F238E27FC236}">
                    <a16:creationId xmlns:a16="http://schemas.microsoft.com/office/drawing/2014/main" id="{E14AFA5B-B1D4-4DE6-8DFF-E49FE45CF748}"/>
                  </a:ext>
                </a:extLst>
              </p:cNvPr>
              <p:cNvGraphicFramePr>
                <a:graphicFrameLocks noGrp="1"/>
              </p:cNvGraphicFramePr>
              <p:nvPr>
                <p:extLst>
                  <p:ext uri="{D42A27DB-BD31-4B8C-83A1-F6EECF244321}">
                    <p14:modId xmlns:p14="http://schemas.microsoft.com/office/powerpoint/2010/main" val="2129181428"/>
                  </p:ext>
                </p:extLst>
              </p:nvPr>
            </p:nvGraphicFramePr>
            <p:xfrm>
              <a:off x="6168008" y="1446142"/>
              <a:ext cx="5480652"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33607702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576.9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4523.1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Choice>
        <mc:Fallback xmlns="">
          <p:graphicFrame>
            <p:nvGraphicFramePr>
              <p:cNvPr id="7" name="Table 7">
                <a:extLst>
                  <a:ext uri="{FF2B5EF4-FFF2-40B4-BE49-F238E27FC236}">
                    <a16:creationId xmlns:a16="http://schemas.microsoft.com/office/drawing/2014/main" id="{E14AFA5B-B1D4-4DE6-8DFF-E49FE45CF748}"/>
                  </a:ext>
                </a:extLst>
              </p:cNvPr>
              <p:cNvGraphicFramePr>
                <a:graphicFrameLocks noGrp="1"/>
              </p:cNvGraphicFramePr>
              <p:nvPr>
                <p:extLst>
                  <p:ext uri="{D42A27DB-BD31-4B8C-83A1-F6EECF244321}">
                    <p14:modId xmlns:p14="http://schemas.microsoft.com/office/powerpoint/2010/main" val="2129181428"/>
                  </p:ext>
                </p:extLst>
              </p:nvPr>
            </p:nvGraphicFramePr>
            <p:xfrm>
              <a:off x="6168008" y="1446142"/>
              <a:ext cx="5480652"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33607702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742056" t="-2000" r="-1869" b="-598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576.9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4523.1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30A4B594-A3EB-4E04-A92B-70C95BBE4CEA}"/>
                  </a:ext>
                </a:extLst>
              </p:cNvPr>
              <p:cNvGraphicFramePr>
                <a:graphicFrameLocks noGrp="1"/>
              </p:cNvGraphicFramePr>
              <p:nvPr>
                <p:extLst>
                  <p:ext uri="{D42A27DB-BD31-4B8C-83A1-F6EECF244321}">
                    <p14:modId xmlns:p14="http://schemas.microsoft.com/office/powerpoint/2010/main" val="178914351"/>
                  </p:ext>
                </p:extLst>
              </p:nvPr>
            </p:nvGraphicFramePr>
            <p:xfrm>
              <a:off x="6168008" y="3611886"/>
              <a:ext cx="4828539"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346.2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2700.0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Choice>
        <mc:Fallback xmlns="">
          <p:graphicFrame>
            <p:nvGraphicFramePr>
              <p:cNvPr id="8" name="Table 7">
                <a:extLst>
                  <a:ext uri="{FF2B5EF4-FFF2-40B4-BE49-F238E27FC236}">
                    <a16:creationId xmlns:a16="http://schemas.microsoft.com/office/drawing/2014/main" id="{30A4B594-A3EB-4E04-A92B-70C95BBE4CEA}"/>
                  </a:ext>
                </a:extLst>
              </p:cNvPr>
              <p:cNvGraphicFramePr>
                <a:graphicFrameLocks noGrp="1"/>
              </p:cNvGraphicFramePr>
              <p:nvPr>
                <p:extLst>
                  <p:ext uri="{D42A27DB-BD31-4B8C-83A1-F6EECF244321}">
                    <p14:modId xmlns:p14="http://schemas.microsoft.com/office/powerpoint/2010/main" val="178914351"/>
                  </p:ext>
                </p:extLst>
              </p:nvPr>
            </p:nvGraphicFramePr>
            <p:xfrm>
              <a:off x="6168008" y="3611886"/>
              <a:ext cx="4828539" cy="2110311"/>
            </p:xfrm>
            <a:graphic>
              <a:graphicData uri="http://schemas.openxmlformats.org/drawingml/2006/table">
                <a:tbl>
                  <a:tblPr firstRow="1" bandRow="1">
                    <a:tableStyleId>{F5AB1C69-6EDB-4FF4-983F-18BD219EF322}</a:tableStyleId>
                  </a:tblPr>
                  <a:tblGrid>
                    <a:gridCol w="2220087">
                      <a:extLst>
                        <a:ext uri="{9D8B030D-6E8A-4147-A177-3AD203B41FA5}">
                          <a16:colId xmlns:a16="http://schemas.microsoft.com/office/drawing/2014/main" val="363096450"/>
                        </a:ext>
                      </a:extLst>
                    </a:gridCol>
                    <a:gridCol w="652113">
                      <a:extLst>
                        <a:ext uri="{9D8B030D-6E8A-4147-A177-3AD203B41FA5}">
                          <a16:colId xmlns:a16="http://schemas.microsoft.com/office/drawing/2014/main" val="3291826647"/>
                        </a:ext>
                      </a:extLst>
                    </a:gridCol>
                    <a:gridCol w="652113">
                      <a:extLst>
                        <a:ext uri="{9D8B030D-6E8A-4147-A177-3AD203B41FA5}">
                          <a16:colId xmlns:a16="http://schemas.microsoft.com/office/drawing/2014/main" val="2880808501"/>
                        </a:ext>
                      </a:extLst>
                    </a:gridCol>
                    <a:gridCol w="652113">
                      <a:extLst>
                        <a:ext uri="{9D8B030D-6E8A-4147-A177-3AD203B41FA5}">
                          <a16:colId xmlns:a16="http://schemas.microsoft.com/office/drawing/2014/main" val="2873836492"/>
                        </a:ext>
                      </a:extLst>
                    </a:gridCol>
                    <a:gridCol w="652113">
                      <a:extLst>
                        <a:ext uri="{9D8B030D-6E8A-4147-A177-3AD203B41FA5}">
                          <a16:colId xmlns:a16="http://schemas.microsoft.com/office/drawing/2014/main" val="3622897994"/>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42056" t="-2000" r="-1869" b="-598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hMerge="1">
                      <a:txBody>
                        <a:bodyPr/>
                        <a:lstStyle/>
                        <a:p>
                          <a:pPr algn="ctr"/>
                          <a:endParaRPr lang="en-US"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346.2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2700.0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                [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23.08 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337903518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Train gap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Luminosity/IP [</a:t>
                          </a:r>
                          <a:r>
                            <a:rPr lang="en-US"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sz="1200" b="1" dirty="0">
                              <a:solidFill>
                                <a:schemeClr val="tx1"/>
                              </a:solidFill>
                              <a:latin typeface="Arial" panose="020B0604020202020204" pitchFamily="34" charset="0"/>
                              <a:cs typeface="Arial" panose="020B0604020202020204" pitchFamily="34" charset="0"/>
                            </a:rPr>
                            <a:t>10</a:t>
                          </a:r>
                          <a:r>
                            <a:rPr lang="en-US" sz="1200" b="1" baseline="30000" dirty="0">
                              <a:solidFill>
                                <a:schemeClr val="tx1"/>
                              </a:solidFill>
                              <a:latin typeface="Arial" panose="020B0604020202020204" pitchFamily="34" charset="0"/>
                              <a:cs typeface="Arial" panose="020B0604020202020204" pitchFamily="34" charset="0"/>
                            </a:rPr>
                            <a:t>34</a:t>
                          </a:r>
                          <a:r>
                            <a:rPr lang="en-US" sz="1200" b="1" dirty="0">
                              <a:solidFill>
                                <a:schemeClr val="tx1"/>
                              </a:solidFill>
                              <a:latin typeface="Arial" panose="020B0604020202020204" pitchFamily="34" charset="0"/>
                              <a:cs typeface="Arial" panose="020B0604020202020204" pitchFamily="34" charset="0"/>
                            </a:rPr>
                            <a:t>cm</a:t>
                          </a:r>
                          <a:r>
                            <a:rPr lang="en-US" sz="1200" b="1" baseline="30000" dirty="0">
                              <a:solidFill>
                                <a:schemeClr val="tx1"/>
                              </a:solidFill>
                              <a:latin typeface="Arial" panose="020B0604020202020204" pitchFamily="34" charset="0"/>
                              <a:cs typeface="Arial" panose="020B0604020202020204" pitchFamily="34" charset="0"/>
                            </a:rPr>
                            <a:t>-2</a:t>
                          </a:r>
                          <a:r>
                            <a:rPr lang="en-US" sz="1200" b="1" dirty="0">
                              <a:solidFill>
                                <a:schemeClr val="tx1"/>
                              </a:solidFill>
                              <a:latin typeface="Arial" panose="020B0604020202020204" pitchFamily="34" charset="0"/>
                              <a:cs typeface="Arial" panose="020B0604020202020204" pitchFamily="34" charset="0"/>
                            </a:rPr>
                            <a:t>s</a:t>
                          </a:r>
                          <a:r>
                            <a:rPr lang="en-US" sz="1200" b="1" baseline="30000" dirty="0">
                              <a:solidFill>
                                <a:schemeClr val="tx1"/>
                              </a:solidFill>
                              <a:latin typeface="Arial" panose="020B0604020202020204" pitchFamily="34" charset="0"/>
                              <a:cs typeface="Arial" panose="020B0604020202020204" pitchFamily="34" charset="0"/>
                            </a:rPr>
                            <a:t>-1</a:t>
                          </a:r>
                          <a:r>
                            <a:rPr lang="en-US" sz="1200" b="1"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FF"/>
                        </a:solidFill>
                      </a:tcPr>
                    </a:tc>
                    <a:extLst>
                      <a:ext uri="{0D108BD9-81ED-4DB2-BD59-A6C34878D82A}">
                        <a16:rowId xmlns:a16="http://schemas.microsoft.com/office/drawing/2014/main" val="1233058752"/>
                      </a:ext>
                    </a:extLst>
                  </a:tr>
                </a:tbl>
              </a:graphicData>
            </a:graphic>
          </p:graphicFrame>
        </mc:Fallback>
      </mc:AlternateContent>
      <p:sp>
        <p:nvSpPr>
          <p:cNvPr id="10" name="TextBox 9">
            <a:extLst>
              <a:ext uri="{FF2B5EF4-FFF2-40B4-BE49-F238E27FC236}">
                <a16:creationId xmlns:a16="http://schemas.microsoft.com/office/drawing/2014/main" id="{F26D6B8B-FCCF-4D00-9966-73B433C554E8}"/>
              </a:ext>
            </a:extLst>
          </p:cNvPr>
          <p:cNvSpPr txBox="1"/>
          <p:nvPr/>
        </p:nvSpPr>
        <p:spPr>
          <a:xfrm>
            <a:off x="1847528" y="5949280"/>
            <a:ext cx="2412840" cy="338554"/>
          </a:xfrm>
          <a:prstGeom prst="rect">
            <a:avLst/>
          </a:prstGeom>
          <a:solidFill>
            <a:srgbClr val="006600"/>
          </a:solidFill>
        </p:spPr>
        <p:txBody>
          <a:bodyPr wrap="none">
            <a:spAutoFit/>
          </a:bodyPr>
          <a:lstStyle/>
          <a:p>
            <a:r>
              <a:rPr lang="en-US" sz="1600" b="1" kern="0" dirty="0">
                <a:solidFill>
                  <a:schemeClr val="accent1">
                    <a:lumMod val="20000"/>
                    <a:lumOff val="80000"/>
                  </a:schemeClr>
                </a:solidFill>
                <a:sym typeface="Symbol" panose="05050102010706020507" pitchFamily="18" charset="2"/>
              </a:rPr>
              <a:t>14,442 = 2  3  29  83</a:t>
            </a:r>
            <a:endParaRPr lang="en-US" sz="1600" b="1" dirty="0">
              <a:solidFill>
                <a:schemeClr val="accent1">
                  <a:lumMod val="20000"/>
                  <a:lumOff val="80000"/>
                </a:schemeClr>
              </a:solidFill>
            </a:endParaRPr>
          </a:p>
        </p:txBody>
      </p:sp>
      <p:sp>
        <p:nvSpPr>
          <p:cNvPr id="11" name="TextBox 10">
            <a:extLst>
              <a:ext uri="{FF2B5EF4-FFF2-40B4-BE49-F238E27FC236}">
                <a16:creationId xmlns:a16="http://schemas.microsoft.com/office/drawing/2014/main" id="{5C8932CF-1BB3-4785-B527-CD0475AA71B4}"/>
              </a:ext>
            </a:extLst>
          </p:cNvPr>
          <p:cNvSpPr txBox="1"/>
          <p:nvPr/>
        </p:nvSpPr>
        <p:spPr>
          <a:xfrm>
            <a:off x="6096000" y="5844134"/>
            <a:ext cx="5400600" cy="584775"/>
          </a:xfrm>
          <a:prstGeom prst="rect">
            <a:avLst/>
          </a:prstGeom>
          <a:solidFill>
            <a:srgbClr val="CCFFFF"/>
          </a:solidFill>
        </p:spPr>
        <p:txBody>
          <a:bodyPr wrap="square">
            <a:spAutoFit/>
          </a:bodyPr>
          <a:lstStyle/>
          <a:p>
            <a:pPr algn="just">
              <a:spcAft>
                <a:spcPts val="600"/>
              </a:spcAft>
            </a:pPr>
            <a:r>
              <a:rPr lang="en-US" altLang="zh-CN" sz="1600" kern="0" dirty="0">
                <a:sym typeface="Symbol" panose="05050102010706020507" pitchFamily="18" charset="2"/>
              </a:rPr>
              <a:t>It is </a:t>
            </a:r>
            <a:r>
              <a:rPr lang="en-US" sz="1600" kern="0" dirty="0">
                <a:sym typeface="Symbol" panose="05050102010706020507" pitchFamily="18" charset="2"/>
              </a:rPr>
              <a:t>important that </a:t>
            </a:r>
            <a:r>
              <a:rPr lang="en-US" sz="1600" b="1" kern="0" dirty="0">
                <a:sym typeface="Symbol" panose="05050102010706020507" pitchFamily="18" charset="2"/>
              </a:rPr>
              <a:t>beam collisions are synchronized with a 43.33 MHz clock.</a:t>
            </a:r>
            <a:endParaRPr lang="en-US" sz="1600" b="1" dirty="0"/>
          </a:p>
        </p:txBody>
      </p:sp>
      <p:sp>
        <p:nvSpPr>
          <p:cNvPr id="15" name="Freeform: Shape 14">
            <a:extLst>
              <a:ext uri="{FF2B5EF4-FFF2-40B4-BE49-F238E27FC236}">
                <a16:creationId xmlns:a16="http://schemas.microsoft.com/office/drawing/2014/main" id="{85F32EA9-DA82-47E4-88BA-ED8DF20FC85D}"/>
              </a:ext>
            </a:extLst>
          </p:cNvPr>
          <p:cNvSpPr/>
          <p:nvPr/>
        </p:nvSpPr>
        <p:spPr>
          <a:xfrm flipH="1">
            <a:off x="10920536" y="4619998"/>
            <a:ext cx="381000" cy="1276115"/>
          </a:xfrm>
          <a:custGeom>
            <a:avLst/>
            <a:gdLst>
              <a:gd name="connsiteX0" fmla="*/ 227567 w 227567"/>
              <a:gd name="connsiteY0" fmla="*/ 0 h 1030941"/>
              <a:gd name="connsiteX1" fmla="*/ 39308 w 227567"/>
              <a:gd name="connsiteY1" fmla="*/ 62753 h 1030941"/>
              <a:gd name="connsiteX2" fmla="*/ 3450 w 227567"/>
              <a:gd name="connsiteY2" fmla="*/ 304800 h 1030941"/>
              <a:gd name="connsiteX3" fmla="*/ 3450 w 227567"/>
              <a:gd name="connsiteY3" fmla="*/ 1030941 h 1030941"/>
            </a:gdLst>
            <a:ahLst/>
            <a:cxnLst>
              <a:cxn ang="0">
                <a:pos x="connsiteX0" y="connsiteY0"/>
              </a:cxn>
              <a:cxn ang="0">
                <a:pos x="connsiteX1" y="connsiteY1"/>
              </a:cxn>
              <a:cxn ang="0">
                <a:pos x="connsiteX2" y="connsiteY2"/>
              </a:cxn>
              <a:cxn ang="0">
                <a:pos x="connsiteX3" y="connsiteY3"/>
              </a:cxn>
            </a:cxnLst>
            <a:rect l="l" t="t" r="r" b="b"/>
            <a:pathLst>
              <a:path w="227567" h="1030941">
                <a:moveTo>
                  <a:pt x="227567" y="0"/>
                </a:moveTo>
                <a:cubicBezTo>
                  <a:pt x="152114" y="5976"/>
                  <a:pt x="76661" y="11953"/>
                  <a:pt x="39308" y="62753"/>
                </a:cubicBezTo>
                <a:cubicBezTo>
                  <a:pt x="1955" y="113553"/>
                  <a:pt x="9426" y="143435"/>
                  <a:pt x="3450" y="304800"/>
                </a:cubicBezTo>
                <a:cubicBezTo>
                  <a:pt x="-2526" y="466165"/>
                  <a:pt x="462" y="748553"/>
                  <a:pt x="3450" y="1030941"/>
                </a:cubicBezTo>
              </a:path>
            </a:pathLst>
          </a:custGeom>
          <a:noFill/>
          <a:ln w="25400">
            <a:solidFill>
              <a:schemeClr val="tx2">
                <a:lumMod val="50000"/>
                <a:lumOff val="50000"/>
              </a:schemeClr>
            </a:solidFill>
            <a:tailEnd type="stealth" w="lg" len="lg"/>
          </a:ln>
        </p:spPr>
        <p:txBody>
          <a:bodyPr rtlCol="0" anchor="ctr"/>
          <a:lstStyle/>
          <a:p>
            <a:pPr algn="ctr"/>
            <a:endParaRPr lang="en-US"/>
          </a:p>
        </p:txBody>
      </p:sp>
      <p:sp>
        <p:nvSpPr>
          <p:cNvPr id="4" name="Freeform: Shape 3">
            <a:extLst>
              <a:ext uri="{FF2B5EF4-FFF2-40B4-BE49-F238E27FC236}">
                <a16:creationId xmlns:a16="http://schemas.microsoft.com/office/drawing/2014/main" id="{A991049E-2C57-45AD-A1DD-72081115E56B}"/>
              </a:ext>
            </a:extLst>
          </p:cNvPr>
          <p:cNvSpPr/>
          <p:nvPr/>
        </p:nvSpPr>
        <p:spPr>
          <a:xfrm>
            <a:off x="11496600" y="2420888"/>
            <a:ext cx="286584" cy="3504950"/>
          </a:xfrm>
          <a:custGeom>
            <a:avLst/>
            <a:gdLst>
              <a:gd name="connsiteX0" fmla="*/ 159249 w 350315"/>
              <a:gd name="connsiteY0" fmla="*/ 0 h 3411020"/>
              <a:gd name="connsiteX1" fmla="*/ 313362 w 350315"/>
              <a:gd name="connsiteY1" fmla="*/ 513707 h 3411020"/>
              <a:gd name="connsiteX2" fmla="*/ 344184 w 350315"/>
              <a:gd name="connsiteY2" fmla="*/ 2054831 h 3411020"/>
              <a:gd name="connsiteX3" fmla="*/ 313362 w 350315"/>
              <a:gd name="connsiteY3" fmla="*/ 2969231 h 3411020"/>
              <a:gd name="connsiteX4" fmla="*/ 0 w 350315"/>
              <a:gd name="connsiteY4" fmla="*/ 3411020 h 341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315" h="3411020">
                <a:moveTo>
                  <a:pt x="159249" y="0"/>
                </a:moveTo>
                <a:cubicBezTo>
                  <a:pt x="220894" y="85617"/>
                  <a:pt x="282540" y="171235"/>
                  <a:pt x="313362" y="513707"/>
                </a:cubicBezTo>
                <a:cubicBezTo>
                  <a:pt x="344185" y="856179"/>
                  <a:pt x="344184" y="1645577"/>
                  <a:pt x="344184" y="2054831"/>
                </a:cubicBezTo>
                <a:cubicBezTo>
                  <a:pt x="344184" y="2464085"/>
                  <a:pt x="370726" y="2743200"/>
                  <a:pt x="313362" y="2969231"/>
                </a:cubicBezTo>
                <a:cubicBezTo>
                  <a:pt x="255998" y="3195263"/>
                  <a:pt x="127999" y="3303141"/>
                  <a:pt x="0" y="3411020"/>
                </a:cubicBezTo>
              </a:path>
            </a:pathLst>
          </a:custGeom>
          <a:noFill/>
          <a:ln w="25400">
            <a:solidFill>
              <a:srgbClr val="FF0000"/>
            </a:solidFill>
            <a:tailEnd type="stealth" w="lg" len="lg"/>
          </a:ln>
        </p:spPr>
        <p:txBody>
          <a:bodyPr rtlCol="0" anchor="ctr"/>
          <a:lstStyle/>
          <a:p>
            <a:pPr algn="ctr"/>
            <a:endParaRPr lang="en-US"/>
          </a:p>
        </p:txBody>
      </p:sp>
      <p:sp>
        <p:nvSpPr>
          <p:cNvPr id="9" name="文本框 8">
            <a:extLst>
              <a:ext uri="{FF2B5EF4-FFF2-40B4-BE49-F238E27FC236}">
                <a16:creationId xmlns:a16="http://schemas.microsoft.com/office/drawing/2014/main" id="{08C9DC23-0168-4C34-A964-950D72E8FDE1}"/>
              </a:ext>
            </a:extLst>
          </p:cNvPr>
          <p:cNvSpPr txBox="1"/>
          <p:nvPr/>
        </p:nvSpPr>
        <p:spPr>
          <a:xfrm>
            <a:off x="7464152" y="1052736"/>
            <a:ext cx="4896544" cy="276999"/>
          </a:xfrm>
          <a:prstGeom prst="rect">
            <a:avLst/>
          </a:prstGeom>
          <a:noFill/>
        </p:spPr>
        <p:txBody>
          <a:bodyPr wrap="square" rtlCol="0">
            <a:spAutoFit/>
          </a:bodyPr>
          <a:lstStyle/>
          <a:p>
            <a:r>
              <a:rPr lang="en-US" altLang="zh-SG" sz="1200" dirty="0"/>
              <a:t>D. Wang, X. H. Cui, C. Meng, G. Lei, G. Li, J. H. Chen, J. C. Wang, W. Wei…</a:t>
            </a:r>
            <a:endParaRPr lang="zh-SG" altLang="en-US" sz="1200" dirty="0"/>
          </a:p>
        </p:txBody>
      </p:sp>
    </p:spTree>
    <p:extLst>
      <p:ext uri="{BB962C8B-B14F-4D97-AF65-F5344CB8AC3E}">
        <p14:creationId xmlns:p14="http://schemas.microsoft.com/office/powerpoint/2010/main" val="2788980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07297-58EA-409C-9FDD-26FA98D30B47}"/>
              </a:ext>
            </a:extLst>
          </p:cNvPr>
          <p:cNvSpPr>
            <a:spLocks noGrp="1"/>
          </p:cNvSpPr>
          <p:nvPr>
            <p:ph type="title"/>
          </p:nvPr>
        </p:nvSpPr>
        <p:spPr>
          <a:xfrm>
            <a:off x="623392" y="44624"/>
            <a:ext cx="10763325" cy="909884"/>
          </a:xfrm>
        </p:spPr>
        <p:txBody>
          <a:bodyPr>
            <a:noAutofit/>
          </a:bodyPr>
          <a:lstStyle/>
          <a:p>
            <a:pPr algn="ctr"/>
            <a:r>
              <a:rPr lang="en-US" altLang="zh-CN" sz="3200" dirty="0">
                <a:solidFill>
                  <a:srgbClr val="C00000"/>
                </a:solidFill>
                <a:latin typeface="Arial" panose="020B0604020202020204" pitchFamily="34" charset="0"/>
                <a:ea typeface="+mj-ea"/>
                <a:cs typeface="Arial" panose="020B0604020202020204" pitchFamily="34" charset="0"/>
              </a:rPr>
              <a:t>Circumference finetuning and detector performance improvement</a:t>
            </a:r>
            <a:endParaRPr lang="en-US" sz="3200" dirty="0">
              <a:solidFill>
                <a:srgbClr val="C00000"/>
              </a:solidFill>
              <a:latin typeface="Arial" panose="020B0604020202020204" pitchFamily="34" charset="0"/>
              <a:ea typeface="+mj-ea"/>
              <a:cs typeface="Arial" panose="020B0604020202020204" pitchFamily="34" charset="0"/>
            </a:endParaRPr>
          </a:p>
        </p:txBody>
      </p:sp>
      <p:sp>
        <p:nvSpPr>
          <p:cNvPr id="5" name="Slide Number Placeholder 4">
            <a:extLst>
              <a:ext uri="{FF2B5EF4-FFF2-40B4-BE49-F238E27FC236}">
                <a16:creationId xmlns:a16="http://schemas.microsoft.com/office/drawing/2014/main" id="{D78FE3ED-BA96-4522-9C61-3D40EE34B988}"/>
              </a:ext>
            </a:extLst>
          </p:cNvPr>
          <p:cNvSpPr>
            <a:spLocks noGrp="1"/>
          </p:cNvSpPr>
          <p:nvPr>
            <p:ph type="sldNum" sz="quarter" idx="12"/>
          </p:nvPr>
        </p:nvSpPr>
        <p:spPr/>
        <p:txBody>
          <a:bodyPr/>
          <a:lstStyle/>
          <a:p>
            <a:pPr>
              <a:defRPr/>
            </a:pPr>
            <a:fld id="{09EFEB5A-342B-4E09-AFBA-47D825DD63E7}" type="slidenum">
              <a:rPr lang="en-US" smtClean="0">
                <a:solidFill>
                  <a:srgbClr val="000000"/>
                </a:solidFill>
              </a:rPr>
              <a:pPr>
                <a:defRPr/>
              </a:pPr>
              <a:t>32</a:t>
            </a:fld>
            <a:endParaRPr lang="en-US">
              <a:solidFill>
                <a:srgbClr val="000000"/>
              </a:solidFill>
            </a:endParaRPr>
          </a:p>
        </p:txBody>
      </p:sp>
      <mc:AlternateContent xmlns:mc="http://schemas.openxmlformats.org/markup-compatibility/2006" xmlns:a14="http://schemas.microsoft.com/office/drawing/2010/main">
        <mc:Choice Requires="a14">
          <p:graphicFrame>
            <p:nvGraphicFramePr>
              <p:cNvPr id="11" name="Table 7">
                <a:extLst>
                  <a:ext uri="{FF2B5EF4-FFF2-40B4-BE49-F238E27FC236}">
                    <a16:creationId xmlns:a16="http://schemas.microsoft.com/office/drawing/2014/main" id="{E5F4E3F3-1E2C-48E7-9E3B-9AA7D109B9DA}"/>
                  </a:ext>
                </a:extLst>
              </p:cNvPr>
              <p:cNvGraphicFramePr>
                <a:graphicFrameLocks noGrp="1"/>
              </p:cNvGraphicFramePr>
              <p:nvPr>
                <p:extLst>
                  <p:ext uri="{D42A27DB-BD31-4B8C-83A1-F6EECF244321}">
                    <p14:modId xmlns:p14="http://schemas.microsoft.com/office/powerpoint/2010/main" val="1569075297"/>
                  </p:ext>
                </p:extLst>
              </p:nvPr>
            </p:nvGraphicFramePr>
            <p:xfrm>
              <a:off x="767408" y="4437112"/>
              <a:ext cx="5328592" cy="1584174"/>
            </p:xfrm>
            <a:graphic>
              <a:graphicData uri="http://schemas.openxmlformats.org/drawingml/2006/table">
                <a:tbl>
                  <a:tblPr firstRow="1" bandRow="1">
                    <a:tableStyleId>{F5AB1C69-6EDB-4FF4-983F-18BD219EF322}</a:tableStyleId>
                  </a:tblPr>
                  <a:tblGrid>
                    <a:gridCol w="2131220">
                      <a:extLst>
                        <a:ext uri="{9D8B030D-6E8A-4147-A177-3AD203B41FA5}">
                          <a16:colId xmlns:a16="http://schemas.microsoft.com/office/drawing/2014/main" val="363096450"/>
                        </a:ext>
                      </a:extLst>
                    </a:gridCol>
                    <a:gridCol w="606475">
                      <a:extLst>
                        <a:ext uri="{9D8B030D-6E8A-4147-A177-3AD203B41FA5}">
                          <a16:colId xmlns:a16="http://schemas.microsoft.com/office/drawing/2014/main" val="3291826647"/>
                        </a:ext>
                      </a:extLst>
                    </a:gridCol>
                    <a:gridCol w="683040">
                      <a:extLst>
                        <a:ext uri="{9D8B030D-6E8A-4147-A177-3AD203B41FA5}">
                          <a16:colId xmlns:a16="http://schemas.microsoft.com/office/drawing/2014/main" val="2880808501"/>
                        </a:ext>
                      </a:extLst>
                    </a:gridCol>
                    <a:gridCol w="606475">
                      <a:extLst>
                        <a:ext uri="{9D8B030D-6E8A-4147-A177-3AD203B41FA5}">
                          <a16:colId xmlns:a16="http://schemas.microsoft.com/office/drawing/2014/main" val="3360770201"/>
                        </a:ext>
                      </a:extLst>
                    </a:gridCol>
                    <a:gridCol w="606475">
                      <a:extLst>
                        <a:ext uri="{9D8B030D-6E8A-4147-A177-3AD203B41FA5}">
                          <a16:colId xmlns:a16="http://schemas.microsoft.com/office/drawing/2014/main" val="2873836492"/>
                        </a:ext>
                      </a:extLst>
                    </a:gridCol>
                    <a:gridCol w="694907">
                      <a:extLst>
                        <a:ext uri="{9D8B030D-6E8A-4147-A177-3AD203B41FA5}">
                          <a16:colId xmlns:a16="http://schemas.microsoft.com/office/drawing/2014/main" val="3622897994"/>
                        </a:ext>
                      </a:extLst>
                    </a:gridCol>
                  </a:tblGrid>
                  <a:tr h="344386">
                    <a:tc>
                      <a:txBody>
                        <a:bodyPr/>
                        <a:lstStyle/>
                        <a:p>
                          <a:pPr algn="ctr"/>
                          <a:r>
                            <a:rPr lang="en-US" sz="14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4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400" b="1" i="0" smtClean="0">
                                  <a:solidFill>
                                    <a:schemeClr val="tx1"/>
                                  </a:solidFill>
                                  <a:latin typeface="Cambria Math" panose="02040503050406030204" pitchFamily="18" charset="0"/>
                                  <a:cs typeface="Arial" panose="020B0604020202020204" pitchFamily="34" charset="0"/>
                                </a:rPr>
                                <m:t>𝐭</m:t>
                              </m:r>
                              <m:acc>
                                <m:accPr>
                                  <m:chr m:val="̅"/>
                                  <m:ctrlPr>
                                    <a:rPr lang="en-US" sz="1400" b="1" i="1" smtClean="0">
                                      <a:solidFill>
                                        <a:schemeClr val="tx1"/>
                                      </a:solidFill>
                                      <a:latin typeface="Cambria Math" panose="02040503050406030204" pitchFamily="18" charset="0"/>
                                      <a:cs typeface="Arial" panose="020B0604020202020204" pitchFamily="34" charset="0"/>
                                    </a:rPr>
                                  </m:ctrlPr>
                                </m:accPr>
                                <m:e>
                                  <m:r>
                                    <a:rPr lang="en-US" sz="1400" b="1" i="0" smtClean="0">
                                      <a:solidFill>
                                        <a:schemeClr val="tx1"/>
                                      </a:solidFill>
                                      <a:latin typeface="Cambria Math" panose="02040503050406030204" pitchFamily="18" charset="0"/>
                                      <a:cs typeface="Arial" panose="020B0604020202020204" pitchFamily="34" charset="0"/>
                                    </a:rPr>
                                    <m:t>𝐭</m:t>
                                  </m:r>
                                </m:e>
                              </m:acc>
                            </m:oMath>
                          </a14:m>
                          <a:r>
                            <a:rPr lang="en-US" sz="1400" b="1" i="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169223304"/>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553.85</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184.62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3969.23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9947">
                    <a:tc>
                      <a:txBody>
                        <a:bodyPr/>
                        <a:lstStyle/>
                        <a:p>
                          <a:r>
                            <a:rPr lang="en-US"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altLang="zh-SG" sz="1200" b="1" dirty="0">
                              <a:solidFill>
                                <a:schemeClr val="tx1"/>
                              </a:solidFill>
                              <a:latin typeface="Arial" panose="020B0604020202020204" pitchFamily="34" charset="0"/>
                              <a:cs typeface="Arial" panose="020B0604020202020204" pitchFamily="34" charset="0"/>
                            </a:rPr>
                            <a:t>23.08 ns ]</a:t>
                          </a:r>
                          <a:endParaRPr lang="en-US"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FF0000"/>
                              </a:solidFill>
                              <a:latin typeface="Arial" panose="020B0604020202020204" pitchFamily="34" charset="0"/>
                              <a:cs typeface="Arial" panose="020B0604020202020204" pitchFamily="34" charset="0"/>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3F3FFF"/>
                              </a:solidFill>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4737964"/>
                      </a:ext>
                    </a:extLst>
                  </a:tr>
                </a:tbl>
              </a:graphicData>
            </a:graphic>
          </p:graphicFrame>
        </mc:Choice>
        <mc:Fallback xmlns="">
          <p:graphicFrame>
            <p:nvGraphicFramePr>
              <p:cNvPr id="11" name="Table 7">
                <a:extLst>
                  <a:ext uri="{FF2B5EF4-FFF2-40B4-BE49-F238E27FC236}">
                    <a16:creationId xmlns:a16="http://schemas.microsoft.com/office/drawing/2014/main" id="{E5F4E3F3-1E2C-48E7-9E3B-9AA7D109B9DA}"/>
                  </a:ext>
                </a:extLst>
              </p:cNvPr>
              <p:cNvGraphicFramePr>
                <a:graphicFrameLocks noGrp="1"/>
              </p:cNvGraphicFramePr>
              <p:nvPr>
                <p:extLst>
                  <p:ext uri="{D42A27DB-BD31-4B8C-83A1-F6EECF244321}">
                    <p14:modId xmlns:p14="http://schemas.microsoft.com/office/powerpoint/2010/main" val="1569075297"/>
                  </p:ext>
                </p:extLst>
              </p:nvPr>
            </p:nvGraphicFramePr>
            <p:xfrm>
              <a:off x="767408" y="4437112"/>
              <a:ext cx="5328592" cy="1584174"/>
            </p:xfrm>
            <a:graphic>
              <a:graphicData uri="http://schemas.openxmlformats.org/drawingml/2006/table">
                <a:tbl>
                  <a:tblPr firstRow="1" bandRow="1">
                    <a:tableStyleId>{F5AB1C69-6EDB-4FF4-983F-18BD219EF322}</a:tableStyleId>
                  </a:tblPr>
                  <a:tblGrid>
                    <a:gridCol w="2131220">
                      <a:extLst>
                        <a:ext uri="{9D8B030D-6E8A-4147-A177-3AD203B41FA5}">
                          <a16:colId xmlns:a16="http://schemas.microsoft.com/office/drawing/2014/main" val="363096450"/>
                        </a:ext>
                      </a:extLst>
                    </a:gridCol>
                    <a:gridCol w="606475">
                      <a:extLst>
                        <a:ext uri="{9D8B030D-6E8A-4147-A177-3AD203B41FA5}">
                          <a16:colId xmlns:a16="http://schemas.microsoft.com/office/drawing/2014/main" val="3291826647"/>
                        </a:ext>
                      </a:extLst>
                    </a:gridCol>
                    <a:gridCol w="683040">
                      <a:extLst>
                        <a:ext uri="{9D8B030D-6E8A-4147-A177-3AD203B41FA5}">
                          <a16:colId xmlns:a16="http://schemas.microsoft.com/office/drawing/2014/main" val="2880808501"/>
                        </a:ext>
                      </a:extLst>
                    </a:gridCol>
                    <a:gridCol w="606475">
                      <a:extLst>
                        <a:ext uri="{9D8B030D-6E8A-4147-A177-3AD203B41FA5}">
                          <a16:colId xmlns:a16="http://schemas.microsoft.com/office/drawing/2014/main" val="3360770201"/>
                        </a:ext>
                      </a:extLst>
                    </a:gridCol>
                    <a:gridCol w="606475">
                      <a:extLst>
                        <a:ext uri="{9D8B030D-6E8A-4147-A177-3AD203B41FA5}">
                          <a16:colId xmlns:a16="http://schemas.microsoft.com/office/drawing/2014/main" val="2873836492"/>
                        </a:ext>
                      </a:extLst>
                    </a:gridCol>
                    <a:gridCol w="694907">
                      <a:extLst>
                        <a:ext uri="{9D8B030D-6E8A-4147-A177-3AD203B41FA5}">
                          <a16:colId xmlns:a16="http://schemas.microsoft.com/office/drawing/2014/main" val="3622897994"/>
                        </a:ext>
                      </a:extLst>
                    </a:gridCol>
                  </a:tblGrid>
                  <a:tr h="344386">
                    <a:tc>
                      <a:txBody>
                        <a:bodyPr/>
                        <a:lstStyle/>
                        <a:p>
                          <a:pPr algn="ctr"/>
                          <a:r>
                            <a:rPr lang="en-US" sz="1400" b="1" dirty="0">
                              <a:solidFill>
                                <a:schemeClr val="bg1"/>
                              </a:solidFill>
                              <a:latin typeface="Arial" panose="020B0604020202020204" pitchFamily="34" charset="0"/>
                              <a:cs typeface="Arial" panose="020B0604020202020204" pitchFamily="34" charset="0"/>
                            </a:rPr>
                            <a:t>SR 30 / 10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sz="14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68421" t="-1754" r="-2632" b="-364912"/>
                          </a:stretch>
                        </a:blipFill>
                      </a:tcPr>
                    </a:tc>
                    <a:extLst>
                      <a:ext uri="{0D108BD9-81ED-4DB2-BD59-A6C34878D82A}">
                        <a16:rowId xmlns:a16="http://schemas.microsoft.com/office/drawing/2014/main" val="1169223304"/>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extLst>
                      <a:ext uri="{0D108BD9-81ED-4DB2-BD59-A6C34878D82A}">
                        <a16:rowId xmlns:a16="http://schemas.microsoft.com/office/drawing/2014/main" val="1748720800"/>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268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11,934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3,978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1,297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9947">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553.85</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184.62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dirty="0">
                              <a:effectLst/>
                              <a:latin typeface="Arial" panose="020B0604020202020204" pitchFamily="34" charset="0"/>
                              <a:ea typeface="等线" panose="02010600030101010101" pitchFamily="2" charset="-122"/>
                              <a:cs typeface="Arial" panose="020B0604020202020204" pitchFamily="34" charset="0"/>
                            </a:rPr>
                            <a:t>3969.23</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9947">
                    <a:tc>
                      <a:txBody>
                        <a:bodyPr/>
                        <a:lstStyle/>
                        <a:p>
                          <a:r>
                            <a:rPr lang="en-US"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n-US" altLang="zh-SG" sz="1200" b="1" dirty="0">
                              <a:solidFill>
                                <a:schemeClr val="tx1"/>
                              </a:solidFill>
                              <a:latin typeface="Arial" panose="020B0604020202020204" pitchFamily="34" charset="0"/>
                              <a:cs typeface="Arial" panose="020B0604020202020204" pitchFamily="34" charset="0"/>
                            </a:rPr>
                            <a:t>23.08 ns ]</a:t>
                          </a:r>
                          <a:endParaRPr lang="en-US"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FF0000"/>
                              </a:solidFill>
                              <a:latin typeface="Arial" panose="020B0604020202020204" pitchFamily="34" charset="0"/>
                              <a:cs typeface="Arial" panose="020B0604020202020204" pitchFamily="34" charset="0"/>
                            </a:rPr>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1" dirty="0">
                              <a:solidFill>
                                <a:srgbClr val="3F3FFF"/>
                              </a:solidFill>
                              <a:latin typeface="Arial" panose="020B0604020202020204" pitchFamily="34" charset="0"/>
                              <a:cs typeface="Arial" panose="020B0604020202020204" pitchFamily="34"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4737964"/>
                      </a:ext>
                    </a:extLst>
                  </a:tr>
                </a:tbl>
              </a:graphicData>
            </a:graphic>
          </p:graphicFrame>
        </mc:Fallback>
      </mc:AlternateContent>
      <p:sp>
        <p:nvSpPr>
          <p:cNvPr id="7" name="TextBox 6">
            <a:extLst>
              <a:ext uri="{FF2B5EF4-FFF2-40B4-BE49-F238E27FC236}">
                <a16:creationId xmlns:a16="http://schemas.microsoft.com/office/drawing/2014/main" id="{8B7C4D1C-5CCD-4742-B5A9-B44020638860}"/>
              </a:ext>
            </a:extLst>
          </p:cNvPr>
          <p:cNvSpPr txBox="1"/>
          <p:nvPr/>
        </p:nvSpPr>
        <p:spPr>
          <a:xfrm>
            <a:off x="767408" y="1470096"/>
            <a:ext cx="10712504" cy="2062103"/>
          </a:xfrm>
          <a:prstGeom prst="rect">
            <a:avLst/>
          </a:prstGeom>
          <a:noFill/>
        </p:spPr>
        <p:txBody>
          <a:bodyPr wrap="square">
            <a:spAutoFit/>
          </a:bodyPr>
          <a:lstStyle/>
          <a:p>
            <a:pPr marL="285750" indent="-285750" algn="just">
              <a:spcAft>
                <a:spcPts val="1200"/>
              </a:spcAft>
              <a:buFont typeface="Wingdings" panose="05000000000000000000" pitchFamily="2" charset="2"/>
              <a:buChar char="q"/>
            </a:pPr>
            <a:r>
              <a:rPr lang="en-US" kern="0" dirty="0">
                <a:sym typeface="Symbol" panose="05050102010706020507" pitchFamily="18" charset="2"/>
              </a:rPr>
              <a:t>CEPC will operate in the </a:t>
            </a:r>
            <a:r>
              <a:rPr lang="en-US" b="1" kern="0" dirty="0">
                <a:solidFill>
                  <a:srgbClr val="FF0000"/>
                </a:solidFill>
                <a:sym typeface="Symbol" panose="05050102010706020507" pitchFamily="18" charset="2"/>
              </a:rPr>
              <a:t>Higgs</a:t>
            </a:r>
            <a:r>
              <a:rPr lang="en-US" kern="0" dirty="0">
                <a:sym typeface="Symbol" panose="05050102010706020507" pitchFamily="18" charset="2"/>
              </a:rPr>
              <a:t> and the </a:t>
            </a:r>
            <a:r>
              <a:rPr lang="en-US" b="1" kern="0" dirty="0">
                <a:solidFill>
                  <a:srgbClr val="3F3FFF"/>
                </a:solidFill>
                <a:sym typeface="Symbol" panose="05050102010706020507" pitchFamily="18" charset="2"/>
              </a:rPr>
              <a:t>LL Z </a:t>
            </a:r>
            <a:r>
              <a:rPr lang="en-US" kern="0" dirty="0">
                <a:sym typeface="Symbol" panose="05050102010706020507" pitchFamily="18" charset="2"/>
              </a:rPr>
              <a:t>modes in the first 10 years.</a:t>
            </a:r>
          </a:p>
          <a:p>
            <a:pPr marL="285750" indent="-285750" algn="just">
              <a:spcAft>
                <a:spcPts val="1200"/>
              </a:spcAft>
              <a:buFont typeface="Wingdings" panose="05000000000000000000" pitchFamily="2" charset="2"/>
              <a:buChar char="q"/>
            </a:pPr>
            <a:r>
              <a:rPr lang="en-US" kern="0" dirty="0">
                <a:sym typeface="Symbol" panose="05050102010706020507" pitchFamily="18" charset="2"/>
              </a:rPr>
              <a:t>The bunch spacing for the </a:t>
            </a:r>
            <a:r>
              <a:rPr lang="en-US" b="1" kern="0" dirty="0">
                <a:solidFill>
                  <a:srgbClr val="3F3FFF"/>
                </a:solidFill>
                <a:sym typeface="Symbol" panose="05050102010706020507" pitchFamily="18" charset="2"/>
              </a:rPr>
              <a:t>LL Z</a:t>
            </a:r>
            <a:r>
              <a:rPr lang="en-US" kern="0" dirty="0">
                <a:sym typeface="Symbol" panose="05050102010706020507" pitchFamily="18" charset="2"/>
              </a:rPr>
              <a:t> mode is </a:t>
            </a:r>
            <a:r>
              <a:rPr lang="en-US" b="1" kern="0" dirty="0">
                <a:solidFill>
                  <a:srgbClr val="3F3FFF"/>
                </a:solidFill>
                <a:sym typeface="Symbol" panose="05050102010706020507" pitchFamily="18" charset="2"/>
              </a:rPr>
              <a:t>3×23.08</a:t>
            </a:r>
            <a:r>
              <a:rPr lang="en-US" kern="0" dirty="0">
                <a:sym typeface="Symbol" panose="05050102010706020507" pitchFamily="18" charset="2"/>
              </a:rPr>
              <a:t> </a:t>
            </a:r>
            <a:r>
              <a:rPr lang="en-US" b="1" kern="0" dirty="0">
                <a:solidFill>
                  <a:srgbClr val="3F3FFF"/>
                </a:solidFill>
                <a:sym typeface="Symbol" panose="05050102010706020507" pitchFamily="18" charset="2"/>
              </a:rPr>
              <a:t>ns</a:t>
            </a:r>
            <a:r>
              <a:rPr lang="en-US" kern="0" dirty="0">
                <a:sym typeface="Symbol" panose="05050102010706020507" pitchFamily="18" charset="2"/>
              </a:rPr>
              <a:t>. If the bunching spacing for the Higgs mode is an integer number of 3×23.08 ns, e.g. </a:t>
            </a:r>
            <a:r>
              <a:rPr lang="en-US" b="1" kern="0" dirty="0">
                <a:solidFill>
                  <a:srgbClr val="FF0000"/>
                </a:solidFill>
                <a:sym typeface="Symbol" panose="05050102010706020507" pitchFamily="18" charset="2"/>
              </a:rPr>
              <a:t>24×23.08 ns</a:t>
            </a:r>
            <a:r>
              <a:rPr lang="en-US" kern="0" dirty="0">
                <a:sym typeface="Symbol" panose="05050102010706020507" pitchFamily="18" charset="2"/>
              </a:rPr>
              <a:t>, the detector system could benefit more.</a:t>
            </a:r>
          </a:p>
          <a:p>
            <a:pPr marL="285750" indent="-285750" algn="just">
              <a:spcAft>
                <a:spcPts val="1200"/>
              </a:spcAft>
              <a:buFont typeface="Wingdings" panose="05000000000000000000" pitchFamily="2" charset="2"/>
              <a:buChar char="q"/>
            </a:pPr>
            <a:r>
              <a:rPr lang="en-US" dirty="0"/>
              <a:t>An estimation of the vertex detector using 65nm CMOS sensor shows that the power consumption per sensor chip is reduced from </a:t>
            </a:r>
            <a:r>
              <a:rPr lang="en-US" b="1" dirty="0"/>
              <a:t>310 to 165 </a:t>
            </a:r>
            <a:r>
              <a:rPr lang="en-US" b="1" dirty="0" err="1"/>
              <a:t>mW</a:t>
            </a:r>
            <a:r>
              <a:rPr lang="en-US" dirty="0"/>
              <a:t>, about 47% reduction. This significantly reduces the material budget, hence improve the physics performance. </a:t>
            </a:r>
          </a:p>
        </p:txBody>
      </p:sp>
      <mc:AlternateContent xmlns:mc="http://schemas.openxmlformats.org/markup-compatibility/2006" xmlns:a14="http://schemas.microsoft.com/office/drawing/2010/main">
        <mc:Choice Requires="a14">
          <p:graphicFrame>
            <p:nvGraphicFramePr>
              <p:cNvPr id="15" name="Table 7">
                <a:extLst>
                  <a:ext uri="{FF2B5EF4-FFF2-40B4-BE49-F238E27FC236}">
                    <a16:creationId xmlns:a16="http://schemas.microsoft.com/office/drawing/2014/main" id="{65221C69-EBCF-4CB2-946D-14F0F3A37B17}"/>
                  </a:ext>
                </a:extLst>
              </p:cNvPr>
              <p:cNvGraphicFramePr>
                <a:graphicFrameLocks noGrp="1"/>
              </p:cNvGraphicFramePr>
              <p:nvPr>
                <p:extLst>
                  <p:ext uri="{D42A27DB-BD31-4B8C-83A1-F6EECF244321}">
                    <p14:modId xmlns:p14="http://schemas.microsoft.com/office/powerpoint/2010/main" val="1920703516"/>
                  </p:ext>
                </p:extLst>
              </p:nvPr>
            </p:nvGraphicFramePr>
            <p:xfrm>
              <a:off x="6312024" y="4437112"/>
              <a:ext cx="4828539" cy="1507365"/>
            </p:xfrm>
            <a:graphic>
              <a:graphicData uri="http://schemas.openxmlformats.org/drawingml/2006/table">
                <a:tbl>
                  <a:tblPr firstRow="1" bandRow="1">
                    <a:tableStyleId>{F5AB1C69-6EDB-4FF4-983F-18BD219EF322}</a:tableStyleId>
                  </a:tblPr>
                  <a:tblGrid>
                    <a:gridCol w="2088232">
                      <a:extLst>
                        <a:ext uri="{9D8B030D-6E8A-4147-A177-3AD203B41FA5}">
                          <a16:colId xmlns:a16="http://schemas.microsoft.com/office/drawing/2014/main" val="363096450"/>
                        </a:ext>
                      </a:extLst>
                    </a:gridCol>
                    <a:gridCol w="648072">
                      <a:extLst>
                        <a:ext uri="{9D8B030D-6E8A-4147-A177-3AD203B41FA5}">
                          <a16:colId xmlns:a16="http://schemas.microsoft.com/office/drawing/2014/main" val="3291826647"/>
                        </a:ext>
                      </a:extLst>
                    </a:gridCol>
                    <a:gridCol w="648072">
                      <a:extLst>
                        <a:ext uri="{9D8B030D-6E8A-4147-A177-3AD203B41FA5}">
                          <a16:colId xmlns:a16="http://schemas.microsoft.com/office/drawing/2014/main" val="3988835998"/>
                        </a:ext>
                      </a:extLst>
                    </a:gridCol>
                    <a:gridCol w="648072">
                      <a:extLst>
                        <a:ext uri="{9D8B030D-6E8A-4147-A177-3AD203B41FA5}">
                          <a16:colId xmlns:a16="http://schemas.microsoft.com/office/drawing/2014/main" val="3926343796"/>
                        </a:ext>
                      </a:extLst>
                    </a:gridCol>
                    <a:gridCol w="796091">
                      <a:extLst>
                        <a:ext uri="{9D8B030D-6E8A-4147-A177-3AD203B41FA5}">
                          <a16:colId xmlns:a16="http://schemas.microsoft.com/office/drawing/2014/main" val="1204645338"/>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14:m>
                            <m:oMath xmlns:m="http://schemas.openxmlformats.org/officeDocument/2006/math">
                              <m:r>
                                <a:rPr lang="en-US" sz="1200" b="1" i="0" smtClean="0">
                                  <a:solidFill>
                                    <a:schemeClr val="tx1"/>
                                  </a:solidFill>
                                  <a:latin typeface="Cambria Math" panose="02040503050406030204" pitchFamily="18" charset="0"/>
                                  <a:cs typeface="Arial" panose="020B0604020202020204" pitchFamily="34" charset="0"/>
                                </a:rPr>
                                <m:t>𝐭</m:t>
                              </m:r>
                              <m:acc>
                                <m:accPr>
                                  <m:chr m:val="̅"/>
                                  <m:ctrlPr>
                                    <a:rPr lang="en-US" sz="1200" b="1" i="1" smtClean="0">
                                      <a:solidFill>
                                        <a:schemeClr val="tx1"/>
                                      </a:solidFill>
                                      <a:latin typeface="Cambria Math" panose="02040503050406030204" pitchFamily="18" charset="0"/>
                                      <a:cs typeface="Arial" panose="020B0604020202020204" pitchFamily="34" charset="0"/>
                                    </a:rPr>
                                  </m:ctrlPr>
                                </m:accPr>
                                <m:e>
                                  <m:r>
                                    <a:rPr lang="en-US" sz="1200" b="1" i="0" smtClean="0">
                                      <a:solidFill>
                                        <a:schemeClr val="tx1"/>
                                      </a:solidFill>
                                      <a:latin typeface="Cambria Math" panose="02040503050406030204" pitchFamily="18" charset="0"/>
                                      <a:cs typeface="Arial" panose="020B0604020202020204" pitchFamily="34" charset="0"/>
                                    </a:rPr>
                                    <m:t>𝐭</m:t>
                                  </m:r>
                                </m:e>
                              </m:acc>
                            </m:oMath>
                          </a14:m>
                          <a:r>
                            <a:rPr lang="en-US" sz="1200" b="1" i="0" dirty="0">
                              <a:solidFill>
                                <a:schemeClr val="tx1"/>
                              </a:solidFill>
                              <a:latin typeface="Arial" panose="020B0604020202020204" pitchFamily="34" charset="0"/>
                              <a:cs typeface="Arial" panose="020B0604020202020204" pitchFamily="34" charset="0"/>
                            </a:rPr>
                            <a:t> </a:t>
                          </a:r>
                          <a:endParaRPr lang="en-US"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endParaRPr lang="zh-SG" altLang="en-US"/>
                        </a:p>
                      </a:txBody>
                      <a:tcPr/>
                    </a:tc>
                    <a:tc hMerge="1">
                      <a:txBody>
                        <a:bodyPr/>
                        <a:lstStyle/>
                        <a:p>
                          <a:endParaRPr lang="zh-SG" altLang="en-US"/>
                        </a:p>
                      </a:txBody>
                      <a:tcPr/>
                    </a:tc>
                    <a:tc hMerge="1">
                      <a:txBody>
                        <a:bodyPr/>
                        <a:lstStyle/>
                        <a:p>
                          <a:endParaRPr lang="zh-SG" altLang="en-US"/>
                        </a:p>
                      </a:txBody>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276.92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138.46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altLang="zh-SG"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altLang="zh-SG" sz="1200" b="1" dirty="0">
                              <a:solidFill>
                                <a:schemeClr val="tx1"/>
                              </a:solidFill>
                              <a:latin typeface="Arial" panose="020B0604020202020204" pitchFamily="34" charset="0"/>
                              <a:cs typeface="Arial" panose="020B0604020202020204" pitchFamily="34" charset="0"/>
                            </a:rPr>
                            <a:t>23.08 ns ]</a:t>
                          </a:r>
                          <a:endParaRPr lang="en-US" altLang="zh-SG"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dirty="0">
                              <a:effectLst/>
                              <a:latin typeface="Arial" panose="020B0604020202020204" pitchFamily="34" charset="0"/>
                              <a:ea typeface="等线" panose="02010600030101010101" pitchFamily="2" charset="-122"/>
                              <a:cs typeface="Arial" panose="020B0604020202020204" pitchFamily="34" charset="0"/>
                            </a:rPr>
                            <a:t>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1</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sz="1200" b="0" dirty="0">
                              <a:solidFill>
                                <a:schemeClr val="tx1"/>
                              </a:solidFill>
                              <a:latin typeface="Arial" panose="020B0604020202020204" pitchFamily="34" charset="0"/>
                              <a:cs typeface="Arial" panose="020B0604020202020204" pitchFamily="34" charset="0"/>
                            </a:rPr>
                            <a:t>112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bl>
              </a:graphicData>
            </a:graphic>
          </p:graphicFrame>
        </mc:Choice>
        <mc:Fallback xmlns="">
          <p:graphicFrame>
            <p:nvGraphicFramePr>
              <p:cNvPr id="15" name="Table 7">
                <a:extLst>
                  <a:ext uri="{FF2B5EF4-FFF2-40B4-BE49-F238E27FC236}">
                    <a16:creationId xmlns:a16="http://schemas.microsoft.com/office/drawing/2014/main" id="{65221C69-EBCF-4CB2-946D-14F0F3A37B17}"/>
                  </a:ext>
                </a:extLst>
              </p:cNvPr>
              <p:cNvGraphicFramePr>
                <a:graphicFrameLocks noGrp="1"/>
              </p:cNvGraphicFramePr>
              <p:nvPr>
                <p:extLst>
                  <p:ext uri="{D42A27DB-BD31-4B8C-83A1-F6EECF244321}">
                    <p14:modId xmlns:p14="http://schemas.microsoft.com/office/powerpoint/2010/main" val="1920703516"/>
                  </p:ext>
                </p:extLst>
              </p:nvPr>
            </p:nvGraphicFramePr>
            <p:xfrm>
              <a:off x="6312024" y="4437112"/>
              <a:ext cx="4828539" cy="1507365"/>
            </p:xfrm>
            <a:graphic>
              <a:graphicData uri="http://schemas.openxmlformats.org/drawingml/2006/table">
                <a:tbl>
                  <a:tblPr firstRow="1" bandRow="1">
                    <a:tableStyleId>{F5AB1C69-6EDB-4FF4-983F-18BD219EF322}</a:tableStyleId>
                  </a:tblPr>
                  <a:tblGrid>
                    <a:gridCol w="2088232">
                      <a:extLst>
                        <a:ext uri="{9D8B030D-6E8A-4147-A177-3AD203B41FA5}">
                          <a16:colId xmlns:a16="http://schemas.microsoft.com/office/drawing/2014/main" val="363096450"/>
                        </a:ext>
                      </a:extLst>
                    </a:gridCol>
                    <a:gridCol w="648072">
                      <a:extLst>
                        <a:ext uri="{9D8B030D-6E8A-4147-A177-3AD203B41FA5}">
                          <a16:colId xmlns:a16="http://schemas.microsoft.com/office/drawing/2014/main" val="3291826647"/>
                        </a:ext>
                      </a:extLst>
                    </a:gridCol>
                    <a:gridCol w="648072">
                      <a:extLst>
                        <a:ext uri="{9D8B030D-6E8A-4147-A177-3AD203B41FA5}">
                          <a16:colId xmlns:a16="http://schemas.microsoft.com/office/drawing/2014/main" val="3988835998"/>
                        </a:ext>
                      </a:extLst>
                    </a:gridCol>
                    <a:gridCol w="648072">
                      <a:extLst>
                        <a:ext uri="{9D8B030D-6E8A-4147-A177-3AD203B41FA5}">
                          <a16:colId xmlns:a16="http://schemas.microsoft.com/office/drawing/2014/main" val="3926343796"/>
                        </a:ext>
                      </a:extLst>
                    </a:gridCol>
                    <a:gridCol w="796091">
                      <a:extLst>
                        <a:ext uri="{9D8B030D-6E8A-4147-A177-3AD203B41FA5}">
                          <a16:colId xmlns:a16="http://schemas.microsoft.com/office/drawing/2014/main" val="1204645338"/>
                        </a:ext>
                      </a:extLst>
                    </a:gridCol>
                  </a:tblGrid>
                  <a:tr h="301473">
                    <a:tc>
                      <a:txBody>
                        <a:bodyPr/>
                        <a:lstStyle/>
                        <a:p>
                          <a:pPr algn="ctr"/>
                          <a:r>
                            <a:rPr lang="en-US" sz="1200" b="1" dirty="0">
                              <a:solidFill>
                                <a:schemeClr val="bg1"/>
                              </a:solidFill>
                              <a:latin typeface="Arial" panose="020B0604020202020204" pitchFamily="34" charset="0"/>
                              <a:cs typeface="Arial" panose="020B0604020202020204" pitchFamily="34" charset="0"/>
                            </a:rPr>
                            <a:t>SR 50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90000"/>
                            <a:lumOff val="1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sz="1200" b="1" dirty="0">
                              <a:solidFill>
                                <a:schemeClr val="tx1"/>
                              </a:solidFill>
                              <a:latin typeface="Arial" panose="020B0604020202020204" pitchFamily="34" charset="0"/>
                              <a:cs typeface="Arial" panose="020B0604020202020204" pitchFamily="34" charset="0"/>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endParaRPr lang="zh-SG"/>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06107" t="-2000" r="-1527" b="-406000"/>
                          </a:stretch>
                        </a:blipFill>
                      </a:tcPr>
                    </a:tc>
                    <a:extLst>
                      <a:ext uri="{0D108BD9-81ED-4DB2-BD59-A6C34878D82A}">
                        <a16:rowId xmlns:a16="http://schemas.microsoft.com/office/drawing/2014/main" val="1169223304"/>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SR power per beam [MW]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gridSpan="4">
                      <a:txBody>
                        <a:bodyPr/>
                        <a:lstStyle/>
                        <a:p>
                          <a:pPr algn="ctr"/>
                          <a:r>
                            <a:rPr lang="en-US" sz="1200" b="0" dirty="0">
                              <a:solidFill>
                                <a:schemeClr val="tx1"/>
                              </a:solidFill>
                              <a:latin typeface="Arial" panose="020B0604020202020204" pitchFamily="34" charset="0"/>
                              <a:cs typeface="Arial" panose="020B0604020202020204" pitchFamily="34" charset="0"/>
                            </a:rPr>
                            <a:t>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FFF4"/>
                        </a:solidFill>
                      </a:tcPr>
                    </a:tc>
                    <a:tc hMerge="1">
                      <a:txBody>
                        <a:bodyPr/>
                        <a:lstStyle/>
                        <a:p>
                          <a:endParaRPr lang="zh-SG" altLang="en-US"/>
                        </a:p>
                      </a:txBody>
                      <a:tcPr/>
                    </a:tc>
                    <a:tc hMerge="1">
                      <a:txBody>
                        <a:bodyPr/>
                        <a:lstStyle/>
                        <a:p>
                          <a:endParaRPr lang="zh-SG" altLang="en-US"/>
                        </a:p>
                      </a:txBody>
                      <a:tcPr/>
                    </a:tc>
                    <a:tc hMerge="1">
                      <a:txBody>
                        <a:bodyPr/>
                        <a:lstStyle/>
                        <a:p>
                          <a:endParaRPr lang="zh-SG" altLang="en-US"/>
                        </a:p>
                      </a:txBody>
                      <a:tcPr/>
                    </a:tc>
                    <a:extLst>
                      <a:ext uri="{0D108BD9-81ED-4DB2-BD59-A6C34878D82A}">
                        <a16:rowId xmlns:a16="http://schemas.microsoft.com/office/drawing/2014/main" val="1748720800"/>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446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13,104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2,162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algn="ctr"/>
                          <a:r>
                            <a:rPr lang="en-US" sz="1200" b="0" dirty="0">
                              <a:solidFill>
                                <a:schemeClr val="tx1"/>
                              </a:solidFill>
                              <a:latin typeface="Arial" panose="020B0604020202020204" pitchFamily="34" charset="0"/>
                              <a:cs typeface="Arial" panose="020B0604020202020204" pitchFamily="34" charset="0"/>
                            </a:rPr>
                            <a:t>58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extLst>
                      <a:ext uri="{0D108BD9-81ED-4DB2-BD59-A6C34878D82A}">
                        <a16:rowId xmlns:a16="http://schemas.microsoft.com/office/drawing/2014/main" val="2256001711"/>
                      </a:ext>
                    </a:extLst>
                  </a:tr>
                  <a:tr h="301473">
                    <a:tc>
                      <a:txBody>
                        <a:bodyPr/>
                        <a:lstStyle/>
                        <a:p>
                          <a:r>
                            <a:rPr lang="en-US" sz="1200" b="1" dirty="0">
                              <a:solidFill>
                                <a:schemeClr val="tx1"/>
                              </a:solidFill>
                              <a:latin typeface="Arial" panose="020B0604020202020204" pitchFamily="34" charset="0"/>
                              <a:cs typeface="Arial" panose="020B0604020202020204" pitchFamily="34" charset="0"/>
                            </a:rPr>
                            <a:t>Bunch spacing* [ns]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276.92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23.08</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138.46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a:txBody>
                        <a:bodyPr/>
                        <a:lstStyle/>
                        <a:p>
                          <a:pPr algn="ctr">
                            <a:lnSpc>
                              <a:spcPct val="107000"/>
                            </a:lnSpc>
                            <a:spcAft>
                              <a:spcPts val="800"/>
                            </a:spcAf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2584.62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extLst>
                      <a:ext uri="{0D108BD9-81ED-4DB2-BD59-A6C34878D82A}">
                        <a16:rowId xmlns:a16="http://schemas.microsoft.com/office/drawing/2014/main" val="686723400"/>
                      </a:ext>
                    </a:extLst>
                  </a:tr>
                  <a:tr h="301473">
                    <a:tc>
                      <a:txBody>
                        <a:bodyPr/>
                        <a:lstStyle/>
                        <a:p>
                          <a:r>
                            <a:rPr lang="en-US" altLang="zh-SG" sz="1200" b="1" dirty="0">
                              <a:solidFill>
                                <a:srgbClr val="FF0000"/>
                              </a:solidFill>
                              <a:latin typeface="Arial" panose="020B0604020202020204" pitchFamily="34" charset="0"/>
                              <a:cs typeface="Arial" panose="020B0604020202020204" pitchFamily="34" charset="0"/>
                            </a:rPr>
                            <a:t>Case 14448 </a:t>
                          </a:r>
                          <a:r>
                            <a:rPr lang="en-US" altLang="zh-SG" sz="1200" b="1" dirty="0">
                              <a:solidFill>
                                <a:schemeClr val="tx1"/>
                              </a:solidFill>
                              <a:latin typeface="Arial" panose="020B0604020202020204" pitchFamily="34" charset="0"/>
                              <a:cs typeface="Arial" panose="020B0604020202020204" pitchFamily="34" charset="0"/>
                            </a:rPr>
                            <a:t>[ </a:t>
                          </a:r>
                          <a:r>
                            <a:rPr lang="en-US" altLang="zh-SG" sz="1200" b="1"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n-US" altLang="zh-SG" sz="1200" b="1" dirty="0">
                              <a:solidFill>
                                <a:schemeClr val="tx1"/>
                              </a:solidFill>
                              <a:latin typeface="Arial" panose="020B0604020202020204" pitchFamily="34" charset="0"/>
                              <a:cs typeface="Arial" panose="020B0604020202020204" pitchFamily="34" charset="0"/>
                            </a:rPr>
                            <a:t>23.08 ns ]</a:t>
                          </a:r>
                          <a:endParaRPr lang="en-US" altLang="zh-SG" sz="1200" b="1"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dirty="0">
                              <a:effectLst/>
                              <a:latin typeface="Arial" panose="020B0604020202020204" pitchFamily="34" charset="0"/>
                              <a:ea typeface="等线" panose="02010600030101010101" pitchFamily="2" charset="-122"/>
                              <a:cs typeface="Arial" panose="020B0604020202020204" pitchFamily="34" charset="0"/>
                            </a:rPr>
                            <a:t>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1</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altLang="zh-CN" sz="1200" b="0" kern="1200" dirty="0">
                              <a:solidFill>
                                <a:schemeClr val="tx1"/>
                              </a:solidFill>
                              <a:latin typeface="Arial" panose="020B0604020202020204" pitchFamily="34" charset="0"/>
                              <a:ea typeface="+mn-ea"/>
                              <a:cs typeface="Arial" panose="020B0604020202020204" pitchFamily="34" charset="0"/>
                            </a:rPr>
                            <a:t>6</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US" sz="1200" b="0" dirty="0">
                              <a:solidFill>
                                <a:schemeClr val="tx1"/>
                              </a:solidFill>
                              <a:latin typeface="Arial" panose="020B0604020202020204" pitchFamily="34" charset="0"/>
                              <a:cs typeface="Arial" panose="020B0604020202020204" pitchFamily="34" charset="0"/>
                            </a:rPr>
                            <a:t>112</a:t>
                          </a:r>
                          <a:endParaRPr lang="zh-CN" sz="1200" dirty="0">
                            <a:effectLst/>
                            <a:latin typeface="Arial" panose="020B0604020202020204" pitchFamily="34" charset="0"/>
                            <a:ea typeface="等线" panose="02010600030101010101" pitchFamily="2" charset="-122"/>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6829500"/>
                      </a:ext>
                    </a:extLst>
                  </a:tr>
                </a:tbl>
              </a:graphicData>
            </a:graphic>
          </p:graphicFrame>
        </mc:Fallback>
      </mc:AlternateContent>
      <p:sp>
        <p:nvSpPr>
          <p:cNvPr id="16" name="TextBox 9">
            <a:extLst>
              <a:ext uri="{FF2B5EF4-FFF2-40B4-BE49-F238E27FC236}">
                <a16:creationId xmlns:a16="http://schemas.microsoft.com/office/drawing/2014/main" id="{F42754FF-2E0E-405B-A151-3A0710B2D2BC}"/>
              </a:ext>
            </a:extLst>
          </p:cNvPr>
          <p:cNvSpPr txBox="1"/>
          <p:nvPr/>
        </p:nvSpPr>
        <p:spPr>
          <a:xfrm>
            <a:off x="2351584" y="3774352"/>
            <a:ext cx="2194832" cy="338554"/>
          </a:xfrm>
          <a:prstGeom prst="rect">
            <a:avLst/>
          </a:prstGeom>
          <a:solidFill>
            <a:srgbClr val="006600"/>
          </a:solidFill>
        </p:spPr>
        <p:txBody>
          <a:bodyPr wrap="none">
            <a:spAutoFit/>
          </a:bodyPr>
          <a:lstStyle/>
          <a:p>
            <a:r>
              <a:rPr lang="en-US" sz="1600" b="1" kern="0" dirty="0">
                <a:solidFill>
                  <a:schemeClr val="accent1">
                    <a:lumMod val="20000"/>
                    <a:lumOff val="80000"/>
                  </a:schemeClr>
                </a:solidFill>
                <a:sym typeface="Symbol" panose="05050102010706020507" pitchFamily="18" charset="2"/>
              </a:rPr>
              <a:t>14,448 = 24  3  7  43</a:t>
            </a:r>
            <a:endParaRPr lang="en-US" sz="1600" b="1" dirty="0">
              <a:solidFill>
                <a:schemeClr val="accent1">
                  <a:lumMod val="20000"/>
                  <a:lumOff val="80000"/>
                </a:schemeClr>
              </a:solidFill>
            </a:endParaRPr>
          </a:p>
        </p:txBody>
      </p:sp>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379B838B-3BA0-4A99-9D49-6C41170DD9D1}"/>
                  </a:ext>
                </a:extLst>
              </p:cNvPr>
              <p:cNvSpPr txBox="1"/>
              <p:nvPr/>
            </p:nvSpPr>
            <p:spPr>
              <a:xfrm>
                <a:off x="5519936" y="3774352"/>
                <a:ext cx="396044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14:m>
                  <m:oMath xmlns:m="http://schemas.openxmlformats.org/officeDocument/2006/math">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14448×23.08</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𝑛𝑠</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𝑐</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=99955.418</m:t>
                    </m:r>
                    <m:r>
                      <a:rPr lang="en-US" altLang="zh-SG" sz="1800" i="1" smtClean="0">
                        <a:effectLst/>
                        <a:latin typeface="Cambria Math" panose="02040503050406030204" pitchFamily="18" charset="0"/>
                        <a:ea typeface="等线" panose="02010600030101010101" pitchFamily="2" charset="-122"/>
                        <a:cs typeface="Times New Roman" panose="02020603050405020304" pitchFamily="18" charset="0"/>
                      </a:rPr>
                      <m:t>𝑚</m:t>
                    </m:r>
                  </m:oMath>
                </a14:m>
                <a:r>
                  <a:rPr lang="en-US" altLang="zh-SG" sz="1800" dirty="0">
                    <a:effectLst/>
                    <a:latin typeface="Times New Roman" panose="02020603050405020304" pitchFamily="18" charset="0"/>
                    <a:ea typeface="等线" panose="02010600030101010101" pitchFamily="2" charset="-122"/>
                  </a:rPr>
                  <a:t> </a:t>
                </a:r>
                <a:endParaRPr lang="zh-SG" altLang="en-US" dirty="0"/>
              </a:p>
            </p:txBody>
          </p:sp>
        </mc:Choice>
        <mc:Fallback xmlns="">
          <p:sp>
            <p:nvSpPr>
              <p:cNvPr id="17" name="文本框 16">
                <a:extLst>
                  <a:ext uri="{FF2B5EF4-FFF2-40B4-BE49-F238E27FC236}">
                    <a16:creationId xmlns:a16="http://schemas.microsoft.com/office/drawing/2014/main" id="{379B838B-3BA0-4A99-9D49-6C41170DD9D1}"/>
                  </a:ext>
                </a:extLst>
              </p:cNvPr>
              <p:cNvSpPr txBox="1">
                <a:spLocks noRot="1" noChangeAspect="1" noMove="1" noResize="1" noEditPoints="1" noAdjustHandles="1" noChangeArrowheads="1" noChangeShapeType="1" noTextEdit="1"/>
              </p:cNvSpPr>
              <p:nvPr/>
            </p:nvSpPr>
            <p:spPr>
              <a:xfrm>
                <a:off x="5519936" y="3774352"/>
                <a:ext cx="3960440" cy="369332"/>
              </a:xfrm>
              <a:prstGeom prst="rect">
                <a:avLst/>
              </a:prstGeom>
              <a:blipFill>
                <a:blip r:embed="rId4"/>
                <a:stretch>
                  <a:fillRect/>
                </a:stretch>
              </a:blipFill>
            </p:spPr>
            <p:txBody>
              <a:bodyPr/>
              <a:lstStyle/>
              <a:p>
                <a:r>
                  <a:rPr lang="zh-SG" altLang="en-US">
                    <a:noFill/>
                  </a:rPr>
                  <a:t> </a:t>
                </a:r>
              </a:p>
            </p:txBody>
          </p:sp>
        </mc:Fallback>
      </mc:AlternateContent>
      <p:sp>
        <p:nvSpPr>
          <p:cNvPr id="18" name="文本框 17">
            <a:extLst>
              <a:ext uri="{FF2B5EF4-FFF2-40B4-BE49-F238E27FC236}">
                <a16:creationId xmlns:a16="http://schemas.microsoft.com/office/drawing/2014/main" id="{0D5E65D2-DDA2-4CD8-834D-EEB1ECD813D8}"/>
              </a:ext>
            </a:extLst>
          </p:cNvPr>
          <p:cNvSpPr txBox="1"/>
          <p:nvPr/>
        </p:nvSpPr>
        <p:spPr>
          <a:xfrm>
            <a:off x="7846840" y="1124744"/>
            <a:ext cx="4345160" cy="461665"/>
          </a:xfrm>
          <a:prstGeom prst="rect">
            <a:avLst/>
          </a:prstGeom>
          <a:noFill/>
        </p:spPr>
        <p:txBody>
          <a:bodyPr wrap="square" rtlCol="0">
            <a:spAutoFit/>
          </a:bodyPr>
          <a:lstStyle/>
          <a:p>
            <a:r>
              <a:rPr lang="en-US" altLang="zh-SG" sz="1200" dirty="0"/>
              <a:t>D. Wang, J. Gao, J. C. Wang, X. H. Cui, C. Meng, Y. W. Wang, D. P. </a:t>
            </a:r>
            <a:r>
              <a:rPr lang="en-US" altLang="zh-SG" sz="1200" dirty="0" err="1"/>
              <a:t>Jin</a:t>
            </a:r>
            <a:r>
              <a:rPr lang="en-US" altLang="zh-SG" sz="1200" dirty="0"/>
              <a:t>, G. Lei, J. H. Chen, Y. H. Li,  W. Wei, J. B. Ye, J. Y. </a:t>
            </a:r>
            <a:r>
              <a:rPr lang="en-US" altLang="zh-SG" sz="1200" dirty="0" err="1"/>
              <a:t>Zhai</a:t>
            </a:r>
            <a:r>
              <a:rPr lang="en-US" altLang="zh-SG" sz="1200" dirty="0"/>
              <a:t>, S. S. Sun, …</a:t>
            </a:r>
            <a:endParaRPr lang="zh-SG" altLang="en-US" sz="1200" dirty="0"/>
          </a:p>
        </p:txBody>
      </p:sp>
      <p:sp>
        <p:nvSpPr>
          <p:cNvPr id="12" name="文本框 11">
            <a:extLst>
              <a:ext uri="{FF2B5EF4-FFF2-40B4-BE49-F238E27FC236}">
                <a16:creationId xmlns:a16="http://schemas.microsoft.com/office/drawing/2014/main" id="{DE6D4159-F77A-48C8-819A-89FC8E30F2C4}"/>
              </a:ext>
            </a:extLst>
          </p:cNvPr>
          <p:cNvSpPr txBox="1"/>
          <p:nvPr/>
        </p:nvSpPr>
        <p:spPr>
          <a:xfrm>
            <a:off x="479376" y="6334780"/>
            <a:ext cx="10441160" cy="307777"/>
          </a:xfrm>
          <a:prstGeom prst="rect">
            <a:avLst/>
          </a:prstGeom>
          <a:noFill/>
        </p:spPr>
        <p:txBody>
          <a:bodyPr wrap="square">
            <a:spAutoFit/>
          </a:bodyPr>
          <a:lstStyle/>
          <a:p>
            <a:r>
              <a:rPr lang="en-US" altLang="zh-SG" sz="1400" dirty="0"/>
              <a:t>*Dou Wang, </a:t>
            </a:r>
            <a:r>
              <a:rPr lang="en-US" altLang="zh-SG" sz="1400" dirty="0" err="1"/>
              <a:t>Jie</a:t>
            </a:r>
            <a:r>
              <a:rPr lang="en-US" altLang="zh-SG" sz="1400" dirty="0"/>
              <a:t> Gao, </a:t>
            </a:r>
            <a:r>
              <a:rPr lang="en-US" altLang="zh-SG" sz="1400" dirty="0" err="1"/>
              <a:t>Jianchun</a:t>
            </a:r>
            <a:r>
              <a:rPr lang="en-US" altLang="zh-SG" sz="1400" dirty="0"/>
              <a:t> Wang, et. al., The CEPC Clock Issue and Finetuning of the Circumference, http://arxiv.org/abs/2509.19026</a:t>
            </a:r>
            <a:endParaRPr lang="zh-SG" altLang="en-US" sz="1400" dirty="0"/>
          </a:p>
        </p:txBody>
      </p:sp>
    </p:spTree>
    <p:extLst>
      <p:ext uri="{BB962C8B-B14F-4D97-AF65-F5344CB8AC3E}">
        <p14:creationId xmlns:p14="http://schemas.microsoft.com/office/powerpoint/2010/main" val="4034361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4D5C3F1-6459-4EA8-9ABF-08EC4F86105C}"/>
              </a:ext>
            </a:extLst>
          </p:cNvPr>
          <p:cNvSpPr>
            <a:spLocks noGrp="1"/>
          </p:cNvSpPr>
          <p:nvPr>
            <p:ph idx="1"/>
          </p:nvPr>
        </p:nvSpPr>
        <p:spPr>
          <a:xfrm>
            <a:off x="717178" y="1373267"/>
            <a:ext cx="10419382" cy="4840303"/>
          </a:xfrm>
        </p:spPr>
        <p:txBody>
          <a:bodyPr>
            <a:normAutofit fontScale="92500"/>
          </a:bodyPr>
          <a:lstStyle/>
          <a:p>
            <a:pPr>
              <a:spcAft>
                <a:spcPts val="1200"/>
              </a:spcAft>
            </a:pPr>
            <a:r>
              <a:rPr lang="en-US" altLang="zh-SG" sz="2400" dirty="0">
                <a:latin typeface="Times New Roman" panose="02020603050405020304" pitchFamily="18" charset="0"/>
                <a:cs typeface="Times New Roman" panose="02020603050405020304" pitchFamily="18" charset="0"/>
              </a:rPr>
              <a:t>Feasibility evaluation of the combined dipole magnets has been carried out in EDR. Mini-review finished (</a:t>
            </a:r>
            <a:r>
              <a:rPr lang="en-US" altLang="zh-SG" sz="2400" dirty="0">
                <a:latin typeface="Times New Roman" panose="02020603050405020304" pitchFamily="18" charset="0"/>
                <a:ea typeface="Times New Roman" panose="02020603050405020304" pitchFamily="18" charset="0"/>
                <a:cs typeface="Times New Roman" panose="02020603050405020304" pitchFamily="18" charset="0"/>
              </a:rPr>
              <a:t>May 29</a:t>
            </a:r>
            <a:r>
              <a:rPr lang="en-US" altLang="zh-SG" sz="2400" baseline="30000" dirty="0">
                <a:latin typeface="Times New Roman" panose="02020603050405020304" pitchFamily="18" charset="0"/>
                <a:ea typeface="Times New Roman" panose="02020603050405020304" pitchFamily="18" charset="0"/>
                <a:cs typeface="Times New Roman" panose="02020603050405020304" pitchFamily="18" charset="0"/>
              </a:rPr>
              <a:t>th </a:t>
            </a:r>
            <a:r>
              <a:rPr lang="en-US" altLang="zh-SG" sz="2400" dirty="0">
                <a:latin typeface="Times New Roman" panose="02020603050405020304" pitchFamily="18" charset="0"/>
                <a:ea typeface="Times New Roman" panose="02020603050405020304" pitchFamily="18" charset="0"/>
                <a:cs typeface="Times New Roman" panose="02020603050405020304" pitchFamily="18" charset="0"/>
              </a:rPr>
              <a:t>of 2025</a:t>
            </a:r>
            <a:r>
              <a:rPr lang="en-US" altLang="zh-SG" sz="2400" dirty="0">
                <a:latin typeface="Times New Roman" panose="02020603050405020304" pitchFamily="18" charset="0"/>
                <a:cs typeface="Times New Roman" panose="02020603050405020304" pitchFamily="18" charset="0"/>
              </a:rPr>
              <a:t>).</a:t>
            </a:r>
          </a:p>
          <a:p>
            <a:pPr>
              <a:spcAft>
                <a:spcPts val="1800"/>
              </a:spcAft>
            </a:pPr>
            <a:r>
              <a:rPr lang="en-US" altLang="zh-SG" sz="2400" dirty="0">
                <a:latin typeface="Times New Roman" panose="02020603050405020304" pitchFamily="18" charset="0"/>
                <a:cs typeface="Times New Roman" panose="02020603050405020304" pitchFamily="18" charset="0"/>
              </a:rPr>
              <a:t>So far, based on the evaluation of production error and misalignment error, the combined dipole scheme can fulfill the requirement of accelerator physics. Experience will be gradually accumulated through the development of prototype.</a:t>
            </a:r>
          </a:p>
          <a:p>
            <a:pPr>
              <a:spcAft>
                <a:spcPts val="1800"/>
              </a:spcAft>
            </a:pPr>
            <a:r>
              <a:rPr lang="en-US" altLang="zh-SG" sz="2400" dirty="0">
                <a:latin typeface="Times New Roman" panose="02020603050405020304" pitchFamily="18" charset="0"/>
                <a:cs typeface="Times New Roman" panose="02020603050405020304" pitchFamily="18" charset="0"/>
              </a:rPr>
              <a:t>The simulation work for first injection has been updated. The simulation results show that after correction, a beam survival rate of approximately 30% can be achieved after 10,000 turns, which meets the requirements for subsequent routine correction.</a:t>
            </a:r>
          </a:p>
          <a:p>
            <a:pPr>
              <a:spcAft>
                <a:spcPts val="1800"/>
              </a:spcAft>
            </a:pPr>
            <a:r>
              <a:rPr lang="en-US" altLang="zh-SG" sz="2400" dirty="0">
                <a:latin typeface="Times New Roman" panose="02020603050405020304" pitchFamily="18" charset="0"/>
                <a:cs typeface="Times New Roman" panose="02020603050405020304" pitchFamily="18" charset="0"/>
              </a:rPr>
              <a:t>The timing issue of CEPC has been studied between the accelerator team and the detector team. The circumference of CEPC is slightly changed to 99955.418m to improve the detector performance.</a:t>
            </a:r>
            <a:endParaRPr lang="zh-SG" altLang="en-US" sz="2400" dirty="0">
              <a:latin typeface="Times New Roman" panose="02020603050405020304" pitchFamily="18" charset="0"/>
              <a:cs typeface="Times New Roman" panose="02020603050405020304" pitchFamily="18" charset="0"/>
            </a:endParaRPr>
          </a:p>
        </p:txBody>
      </p:sp>
      <p:sp>
        <p:nvSpPr>
          <p:cNvPr id="3" name="标题 2">
            <a:extLst>
              <a:ext uri="{FF2B5EF4-FFF2-40B4-BE49-F238E27FC236}">
                <a16:creationId xmlns:a16="http://schemas.microsoft.com/office/drawing/2014/main" id="{D38DB8C8-3CBD-4EFB-8529-148BEA0C124B}"/>
              </a:ext>
            </a:extLst>
          </p:cNvPr>
          <p:cNvSpPr>
            <a:spLocks noGrp="1"/>
          </p:cNvSpPr>
          <p:nvPr>
            <p:ph type="title"/>
          </p:nvPr>
        </p:nvSpPr>
        <p:spPr>
          <a:xfrm>
            <a:off x="666712" y="142852"/>
            <a:ext cx="9465647" cy="725470"/>
          </a:xfrm>
        </p:spPr>
        <p:txBody>
          <a:bodyPr/>
          <a:lstStyle/>
          <a:p>
            <a:pPr algn="ctr"/>
            <a:r>
              <a:rPr lang="en-US" altLang="zh-SG" sz="3600" dirty="0">
                <a:solidFill>
                  <a:srgbClr val="C00000"/>
                </a:solidFill>
                <a:latin typeface="Arial" panose="020B0604020202020204" pitchFamily="34" charset="0"/>
                <a:ea typeface="+mj-ea"/>
                <a:cs typeface="Arial" panose="020B0604020202020204" pitchFamily="34" charset="0"/>
              </a:rPr>
              <a:t>Summary</a:t>
            </a:r>
            <a:endParaRPr lang="zh-SG" altLang="en-US" sz="3600" dirty="0">
              <a:solidFill>
                <a:srgbClr val="C00000"/>
              </a:solidFill>
              <a:latin typeface="Arial" panose="020B0604020202020204" pitchFamily="34" charset="0"/>
              <a:ea typeface="+mj-ea"/>
              <a:cs typeface="Arial" panose="020B0604020202020204" pitchFamily="34" charset="0"/>
            </a:endParaRPr>
          </a:p>
        </p:txBody>
      </p:sp>
      <p:sp>
        <p:nvSpPr>
          <p:cNvPr id="5" name="灯片编号占位符 4">
            <a:extLst>
              <a:ext uri="{FF2B5EF4-FFF2-40B4-BE49-F238E27FC236}">
                <a16:creationId xmlns:a16="http://schemas.microsoft.com/office/drawing/2014/main" id="{DB5D0228-816F-416B-9536-9DE0DAA13B30}"/>
              </a:ext>
            </a:extLst>
          </p:cNvPr>
          <p:cNvSpPr>
            <a:spLocks noGrp="1"/>
          </p:cNvSpPr>
          <p:nvPr>
            <p:ph type="sldNum" sz="quarter" idx="12"/>
          </p:nvPr>
        </p:nvSpPr>
        <p:spPr/>
        <p:txBody>
          <a:bodyPr/>
          <a:lstStyle/>
          <a:p>
            <a:fld id="{F15E9139-A00B-4B2A-98A6-095DC08F1345}" type="slidenum">
              <a:rPr lang="zh-CN" altLang="en-US" smtClean="0"/>
              <a:pPr/>
              <a:t>33</a:t>
            </a:fld>
            <a:endParaRPr lang="zh-CN" altLang="en-US"/>
          </a:p>
        </p:txBody>
      </p:sp>
    </p:spTree>
    <p:extLst>
      <p:ext uri="{BB962C8B-B14F-4D97-AF65-F5344CB8AC3E}">
        <p14:creationId xmlns:p14="http://schemas.microsoft.com/office/powerpoint/2010/main" val="23010157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574AC2-57F4-4986-806A-9BBAE03AF8CA}"/>
              </a:ext>
            </a:extLst>
          </p:cNvPr>
          <p:cNvSpPr>
            <a:spLocks noGrp="1"/>
          </p:cNvSpPr>
          <p:nvPr>
            <p:ph type="ctrTitle"/>
          </p:nvPr>
        </p:nvSpPr>
        <p:spPr>
          <a:xfrm>
            <a:off x="839416" y="1916832"/>
            <a:ext cx="10363200" cy="2286916"/>
          </a:xfrm>
        </p:spPr>
        <p:txBody>
          <a:bodyPr/>
          <a:lstStyle/>
          <a:p>
            <a:r>
              <a:rPr lang="en-US" altLang="zh-SG" dirty="0"/>
              <a:t>Thanks for your attention!</a:t>
            </a:r>
            <a:endParaRPr lang="zh-SG" altLang="en-US" dirty="0"/>
          </a:p>
        </p:txBody>
      </p:sp>
      <p:sp>
        <p:nvSpPr>
          <p:cNvPr id="5" name="矩形 4">
            <a:extLst>
              <a:ext uri="{FF2B5EF4-FFF2-40B4-BE49-F238E27FC236}">
                <a16:creationId xmlns:a16="http://schemas.microsoft.com/office/drawing/2014/main" id="{EFC2A38A-76D9-4B88-B7B8-5044C686B9C1}"/>
              </a:ext>
            </a:extLst>
          </p:cNvPr>
          <p:cNvSpPr/>
          <p:nvPr/>
        </p:nvSpPr>
        <p:spPr>
          <a:xfrm>
            <a:off x="1056194" y="5085184"/>
            <a:ext cx="10488769" cy="830997"/>
          </a:xfrm>
          <a:prstGeom prst="rect">
            <a:avLst/>
          </a:prstGeom>
          <a:noFill/>
        </p:spPr>
        <p:txBody>
          <a:bodyPr wrap="none" lIns="91440" tIns="45720" rIns="91440" bIns="45720">
            <a:spAutoFit/>
          </a:bodyPr>
          <a:lstStyle/>
          <a:p>
            <a:pPr algn="ctr"/>
            <a:r>
              <a:rPr lang="en-US" altLang="zh-SG" sz="4800" b="1" cap="none" spc="0" dirty="0">
                <a:ln w="22225">
                  <a:solidFill>
                    <a:schemeClr val="accent2"/>
                  </a:solidFill>
                  <a:prstDash val="solid"/>
                </a:ln>
                <a:solidFill>
                  <a:schemeClr val="accent2">
                    <a:lumMod val="40000"/>
                    <a:lumOff val="60000"/>
                  </a:schemeClr>
                </a:solidFill>
                <a:effectLst/>
              </a:rPr>
              <a:t>Welcome to suggestions and comments!</a:t>
            </a:r>
            <a:endParaRPr lang="zh-SG" altLang="en-US" sz="48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69897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a:extLst>
              <a:ext uri="{FF2B5EF4-FFF2-40B4-BE49-F238E27FC236}">
                <a16:creationId xmlns:a16="http://schemas.microsoft.com/office/drawing/2014/main" id="{5FF24FAA-3D2A-47E3-8F81-5FC13681742A}"/>
              </a:ext>
            </a:extLst>
          </p:cNvPr>
          <p:cNvSpPr>
            <a:spLocks noGrp="1"/>
          </p:cNvSpPr>
          <p:nvPr>
            <p:ph type="subTitle" idx="1"/>
          </p:nvPr>
        </p:nvSpPr>
        <p:spPr>
          <a:xfrm>
            <a:off x="1631504" y="2348880"/>
            <a:ext cx="9144000" cy="1655762"/>
          </a:xfrm>
        </p:spPr>
        <p:txBody>
          <a:bodyPr>
            <a:normAutofit/>
          </a:bodyPr>
          <a:lstStyle/>
          <a:p>
            <a:r>
              <a:rPr lang="en-US" altLang="zh-CN" sz="4800" dirty="0"/>
              <a:t>Back up</a:t>
            </a:r>
            <a:endParaRPr lang="zh-SG" altLang="en-US" sz="4800" dirty="0"/>
          </a:p>
        </p:txBody>
      </p:sp>
      <p:sp>
        <p:nvSpPr>
          <p:cNvPr id="3" name="灯片编号占位符 2">
            <a:extLst>
              <a:ext uri="{FF2B5EF4-FFF2-40B4-BE49-F238E27FC236}">
                <a16:creationId xmlns:a16="http://schemas.microsoft.com/office/drawing/2014/main" id="{C7898760-BBB6-41BA-B507-B0368F40AA4C}"/>
              </a:ext>
            </a:extLst>
          </p:cNvPr>
          <p:cNvSpPr>
            <a:spLocks noGrp="1"/>
          </p:cNvSpPr>
          <p:nvPr>
            <p:ph type="sldNum" sz="quarter" idx="12"/>
          </p:nvPr>
        </p:nvSpPr>
        <p:spPr/>
        <p:txBody>
          <a:bodyPr/>
          <a:lstStyle/>
          <a:p>
            <a:fld id="{27F552FA-C358-4F70-9CE8-3E41459FCE36}" type="slidenum">
              <a:rPr lang="zh-CN" altLang="en-US" smtClean="0"/>
              <a:t>35</a:t>
            </a:fld>
            <a:endParaRPr lang="zh-CN" altLang="en-US"/>
          </a:p>
        </p:txBody>
      </p:sp>
      <p:sp>
        <p:nvSpPr>
          <p:cNvPr id="4" name="标题 3">
            <a:extLst>
              <a:ext uri="{FF2B5EF4-FFF2-40B4-BE49-F238E27FC236}">
                <a16:creationId xmlns:a16="http://schemas.microsoft.com/office/drawing/2014/main" id="{BCFEB543-6C03-4802-BFEA-1F6EC44D174F}"/>
              </a:ext>
            </a:extLst>
          </p:cNvPr>
          <p:cNvSpPr>
            <a:spLocks noGrp="1"/>
          </p:cNvSpPr>
          <p:nvPr>
            <p:ph type="title"/>
          </p:nvPr>
        </p:nvSpPr>
        <p:spPr/>
        <p:txBody>
          <a:bodyPr/>
          <a:lstStyle/>
          <a:p>
            <a:endParaRPr lang="zh-SG" altLang="en-US"/>
          </a:p>
        </p:txBody>
      </p:sp>
    </p:spTree>
    <p:extLst>
      <p:ext uri="{BB962C8B-B14F-4D97-AF65-F5344CB8AC3E}">
        <p14:creationId xmlns:p14="http://schemas.microsoft.com/office/powerpoint/2010/main" val="782069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5D30C5BC-3B47-4BCF-A2DE-7BA28380F0F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6" name="图片 5">
            <a:extLst>
              <a:ext uri="{FF2B5EF4-FFF2-40B4-BE49-F238E27FC236}">
                <a16:creationId xmlns:a16="http://schemas.microsoft.com/office/drawing/2014/main" id="{BA5EEB1B-C288-4420-9D9D-99D9BC9B63F2}"/>
              </a:ext>
            </a:extLst>
          </p:cNvPr>
          <p:cNvPicPr>
            <a:picLocks noChangeAspect="1"/>
          </p:cNvPicPr>
          <p:nvPr/>
        </p:nvPicPr>
        <p:blipFill rotWithShape="1">
          <a:blip r:embed="rId2"/>
          <a:srcRect t="11527"/>
          <a:stretch/>
        </p:blipFill>
        <p:spPr>
          <a:xfrm>
            <a:off x="4847659" y="1237230"/>
            <a:ext cx="5118429" cy="3200298"/>
          </a:xfrm>
          <a:prstGeom prst="rect">
            <a:avLst/>
          </a:prstGeom>
        </p:spPr>
      </p:pic>
      <p:sp>
        <p:nvSpPr>
          <p:cNvPr id="7" name="标题 1">
            <a:extLst>
              <a:ext uri="{FF2B5EF4-FFF2-40B4-BE49-F238E27FC236}">
                <a16:creationId xmlns:a16="http://schemas.microsoft.com/office/drawing/2014/main" id="{B7360CE2-D655-4D8E-9C09-7CB2480D556D}"/>
              </a:ext>
            </a:extLst>
          </p:cNvPr>
          <p:cNvSpPr txBox="1">
            <a:spLocks/>
          </p:cNvSpPr>
          <p:nvPr/>
        </p:nvSpPr>
        <p:spPr>
          <a:xfrm>
            <a:off x="1879711" y="50493"/>
            <a:ext cx="8229600" cy="93023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Arial" panose="020B0604020202020204" pitchFamily="34" charset="0"/>
              </a:rPr>
              <a:t>CEPC injector chain</a:t>
            </a:r>
            <a:endParaRPr kumimoji="0" lang="zh-CN" altLang="en-US" sz="4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 name="矩形 7">
            <a:extLst>
              <a:ext uri="{FF2B5EF4-FFF2-40B4-BE49-F238E27FC236}">
                <a16:creationId xmlns:a16="http://schemas.microsoft.com/office/drawing/2014/main" id="{FD9FAA91-422D-4D3A-A876-00AEDB034567}"/>
              </a:ext>
            </a:extLst>
          </p:cNvPr>
          <p:cNvSpPr/>
          <p:nvPr/>
        </p:nvSpPr>
        <p:spPr>
          <a:xfrm>
            <a:off x="983432" y="4149080"/>
            <a:ext cx="10390959" cy="2031325"/>
          </a:xfrm>
          <a:prstGeom prst="rect">
            <a:avLst/>
          </a:prstGeom>
        </p:spPr>
        <p:txBody>
          <a:bodyPr wrap="square">
            <a:spAutoFit/>
          </a:bodyPr>
          <a:lstStyle/>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30 GeV </a:t>
            </a:r>
            <a:r>
              <a:rPr kumimoji="0" lang="en-US" altLang="x-none" sz="1800" b="0" i="0" u="none" strike="noStrike" kern="1200" cap="none" spc="0" normalizeH="0" baseline="0" noProof="0" dirty="0" err="1">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linac</a:t>
            </a: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 provides electron and positron beams </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for booster</a:t>
            </a: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 </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Top up injection for collider ring ~ 3% current decay</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x-none"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sym typeface="Times New Roman" panose="02020603050405020304" pitchFamily="18" charset="0"/>
              </a:rPr>
              <a:t>Booster is in the same tunnel as collider ring, above the collider ring, bypass in IRs (same circumference).</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Budget for transfer efficiency </a:t>
            </a:r>
            <a:r>
              <a:rPr kumimoji="0" lang="en-US" altLang="zh-CN" sz="1800" b="1"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90%</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1800" b="0"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95%</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for booster + </a:t>
            </a:r>
            <a:r>
              <a:rPr kumimoji="0" lang="en-US" altLang="zh-CN" sz="1800" b="0" i="0"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95%</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for transport lines (inj. to collider).</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Beam current threshold in booster is limited by RF system.</a:t>
            </a:r>
          </a:p>
          <a:p>
            <a:pPr marL="285750" marR="0" lvl="0" indent="-285750" algn="l" defTabSz="914400" rtl="0" eaLnBrk="0" fontAlgn="auto" latinLnBrk="0" hangingPunct="0">
              <a:lnSpc>
                <a:spcPct val="100000"/>
              </a:lnSpc>
              <a:spcBef>
                <a:spcPct val="20000"/>
              </a:spcBef>
              <a:spcAft>
                <a:spcPts val="0"/>
              </a:spcAft>
              <a:buClr>
                <a:srgbClr val="C00000"/>
              </a:buClr>
              <a:buSzPct val="90000"/>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Feedback systems (Transverse &amp; longitudinal) are need to damp the instability at low energy.</a:t>
            </a:r>
          </a:p>
        </p:txBody>
      </p:sp>
      <p:sp>
        <p:nvSpPr>
          <p:cNvPr id="9" name="TextBox 7">
            <a:extLst>
              <a:ext uri="{FF2B5EF4-FFF2-40B4-BE49-F238E27FC236}">
                <a16:creationId xmlns:a16="http://schemas.microsoft.com/office/drawing/2014/main" id="{58072CF8-00CE-4A74-BBF5-3E59AAB6477C}"/>
              </a:ext>
            </a:extLst>
          </p:cNvPr>
          <p:cNvSpPr txBox="1"/>
          <p:nvPr/>
        </p:nvSpPr>
        <p:spPr>
          <a:xfrm>
            <a:off x="7311248" y="2244715"/>
            <a:ext cx="720080" cy="307777"/>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100km</a:t>
            </a:r>
            <a:endParaRPr kumimoji="0" lang="zh-CN" altLang="en-US" sz="1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Picture 2">
            <a:extLst>
              <a:ext uri="{FF2B5EF4-FFF2-40B4-BE49-F238E27FC236}">
                <a16:creationId xmlns:a16="http://schemas.microsoft.com/office/drawing/2014/main" id="{B478A7E1-735B-4BE4-B0CA-77108B5D94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887" y="1282227"/>
            <a:ext cx="3712540" cy="2893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文本框 10">
            <a:extLst>
              <a:ext uri="{FF2B5EF4-FFF2-40B4-BE49-F238E27FC236}">
                <a16:creationId xmlns:a16="http://schemas.microsoft.com/office/drawing/2014/main" id="{F66BBEA9-241D-4DDD-9353-14DEFD83D0BB}"/>
              </a:ext>
            </a:extLst>
          </p:cNvPr>
          <p:cNvSpPr txBox="1"/>
          <p:nvPr/>
        </p:nvSpPr>
        <p:spPr>
          <a:xfrm>
            <a:off x="1542680" y="1508078"/>
            <a:ext cx="624951"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a:ea typeface="+mn-ea"/>
                <a:cs typeface="+mn-cs"/>
              </a:rPr>
              <a:t>30GeV</a:t>
            </a:r>
          </a:p>
        </p:txBody>
      </p:sp>
      <p:sp>
        <p:nvSpPr>
          <p:cNvPr id="12" name="文本框 11">
            <a:extLst>
              <a:ext uri="{FF2B5EF4-FFF2-40B4-BE49-F238E27FC236}">
                <a16:creationId xmlns:a16="http://schemas.microsoft.com/office/drawing/2014/main" id="{7B861F41-743F-4985-B509-29B1B9793F37}"/>
              </a:ext>
            </a:extLst>
          </p:cNvPr>
          <p:cNvSpPr txBox="1"/>
          <p:nvPr/>
        </p:nvSpPr>
        <p:spPr>
          <a:xfrm>
            <a:off x="4089479" y="1306114"/>
            <a:ext cx="1011982"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Calibri"/>
                <a:ea typeface="+mn-ea"/>
                <a:cs typeface="+mn-cs"/>
              </a:rPr>
              <a:t>30</a:t>
            </a:r>
            <a:r>
              <a:rPr kumimoji="0" lang="en-US" sz="1200" b="1" i="0" u="none" strike="noStrike" kern="1200" cap="none" spc="0" normalizeH="0" baseline="0" noProof="0" dirty="0">
                <a:ln>
                  <a:noFill/>
                </a:ln>
                <a:solidFill>
                  <a:srgbClr val="FF0000"/>
                </a:solidFill>
                <a:effectLst/>
                <a:uLnTx/>
                <a:uFillTx/>
                <a:latin typeface="Calibri"/>
                <a:ea typeface="+mn-ea"/>
                <a:cs typeface="+mn-cs"/>
                <a:sym typeface="Symbol" panose="05050102010706020507" pitchFamily="18" charset="2"/>
              </a:rPr>
              <a:t></a:t>
            </a:r>
            <a:r>
              <a:rPr kumimoji="0" lang="en-US" sz="1200" b="1" i="0" u="none" strike="noStrike" kern="1200" cap="none" spc="0" normalizeH="0" baseline="0" noProof="0" dirty="0">
                <a:ln>
                  <a:noFill/>
                </a:ln>
                <a:solidFill>
                  <a:srgbClr val="FF0000"/>
                </a:solidFill>
                <a:effectLst/>
                <a:uLnTx/>
                <a:uFillTx/>
                <a:latin typeface="Calibri"/>
                <a:ea typeface="+mn-ea"/>
                <a:cs typeface="+mn-cs"/>
              </a:rPr>
              <a:t>180GeV</a:t>
            </a:r>
          </a:p>
        </p:txBody>
      </p:sp>
      <p:sp>
        <p:nvSpPr>
          <p:cNvPr id="2" name="文本框 1">
            <a:extLst>
              <a:ext uri="{FF2B5EF4-FFF2-40B4-BE49-F238E27FC236}">
                <a16:creationId xmlns:a16="http://schemas.microsoft.com/office/drawing/2014/main" id="{F44D1694-624F-403B-B662-35FAFAB15F4A}"/>
              </a:ext>
            </a:extLst>
          </p:cNvPr>
          <p:cNvSpPr txBox="1"/>
          <p:nvPr/>
        </p:nvSpPr>
        <p:spPr>
          <a:xfrm>
            <a:off x="9695328" y="1485901"/>
            <a:ext cx="2205319" cy="292387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RF stations</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Inj.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en-US" altLang="zh-SG" sz="1600" b="0" i="0" u="none" strike="noStrike" kern="1200" cap="none" spc="0" normalizeH="0" baseline="0" noProof="0" dirty="0" err="1">
                <a:ln>
                  <a:noFill/>
                </a:ln>
                <a:solidFill>
                  <a:prstClr val="black"/>
                </a:solidFill>
                <a:effectLst/>
                <a:uLnTx/>
                <a:uFillTx/>
                <a:latin typeface="Calibri"/>
                <a:ea typeface="宋体" panose="02010600030101010101" pitchFamily="2" charset="-122"/>
                <a:cs typeface="+mn-cs"/>
              </a:rPr>
              <a:t>Linac</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to Booster)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Inj.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(Collider to Booster)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4 Ext.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(Booster to Collider)</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altLang="zh-SG"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2 Ext.             </a:t>
            </a:r>
            <a:r>
              <a:rPr kumimoji="0" lang="en-US" altLang="zh-SG"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(Booster to Dump)</a:t>
            </a:r>
            <a:endParaRPr kumimoji="0" lang="zh-SG"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90753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5851830" y="1236742"/>
            <a:ext cx="5600246" cy="4973284"/>
          </a:xfrm>
          <a:prstGeom prst="rect">
            <a:avLst/>
          </a:prstGeom>
        </p:spPr>
      </p:pic>
      <p:sp>
        <p:nvSpPr>
          <p:cNvPr id="2" name="标题 1"/>
          <p:cNvSpPr>
            <a:spLocks noGrp="1"/>
          </p:cNvSpPr>
          <p:nvPr>
            <p:ph type="title"/>
          </p:nvPr>
        </p:nvSpPr>
        <p:spPr/>
        <p:txBody>
          <a:bodyPr>
            <a:normAutofit/>
          </a:bodyPr>
          <a:lstStyle/>
          <a:p>
            <a:pPr algn="ctr">
              <a:lnSpc>
                <a:spcPct val="90000"/>
              </a:lnSpc>
            </a:pPr>
            <a:r>
              <a:rPr lang="en-US" altLang="zh-CN" sz="4000" dirty="0">
                <a:solidFill>
                  <a:srgbClr val="C00000"/>
                </a:solidFill>
                <a:latin typeface="Arial" panose="020B0604020202020204" pitchFamily="34" charset="0"/>
                <a:ea typeface="+mj-ea"/>
                <a:cs typeface="Arial" panose="020B0604020202020204" pitchFamily="34" charset="0"/>
              </a:rPr>
              <a:t>Booster TDR parameters</a:t>
            </a:r>
            <a:endParaRPr lang="zh-CN" altLang="en-US" sz="4000" dirty="0">
              <a:solidFill>
                <a:srgbClr val="C00000"/>
              </a:solidFill>
              <a:latin typeface="Arial" panose="020B0604020202020204" pitchFamily="34" charset="0"/>
              <a:ea typeface="+mj-ea"/>
              <a:cs typeface="Arial" panose="020B0604020202020204" pitchFamily="34" charset="0"/>
            </a:endParaRPr>
          </a:p>
        </p:txBody>
      </p:sp>
      <p:sp>
        <p:nvSpPr>
          <p:cNvPr id="8" name="灯片编号占位符 7">
            <a:extLst>
              <a:ext uri="{FF2B5EF4-FFF2-40B4-BE49-F238E27FC236}">
                <a16:creationId xmlns:a16="http://schemas.microsoft.com/office/drawing/2014/main" id="{A9E253D9-4438-4258-B961-C8D855A89A7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TextBox 2"/>
          <p:cNvSpPr txBox="1"/>
          <p:nvPr/>
        </p:nvSpPr>
        <p:spPr>
          <a:xfrm>
            <a:off x="1282506" y="2337822"/>
            <a:ext cx="129614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Injection</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5932557" y="1231749"/>
            <a:ext cx="11521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Extraction</a:t>
            </a:r>
            <a:endPar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TextBox 5"/>
          <p:cNvSpPr txBox="1"/>
          <p:nvPr/>
        </p:nvSpPr>
        <p:spPr>
          <a:xfrm>
            <a:off x="1294584" y="6027414"/>
            <a:ext cx="829016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*Diameter of beam pipe is 56mm for re-injection with high single bunch current @120GeV.</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p:cNvSpPr txBox="1"/>
          <p:nvPr/>
        </p:nvSpPr>
        <p:spPr>
          <a:xfrm>
            <a:off x="1177535" y="1013078"/>
            <a:ext cx="4861452" cy="1338828"/>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Injection energy: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rPr>
              <a:t>10GeV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a:t>
            </a:r>
            <a:r>
              <a:rPr kumimoji="0" lang="en-US" sz="1800" b="0" i="0" u="none" strike="noStrike" kern="1200" cap="none" spc="0" normalizeH="0" baseline="0" noProof="0" dirty="0">
                <a:ln>
                  <a:noFill/>
                </a:ln>
                <a:solidFill>
                  <a:srgbClr val="FFC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20GeV</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 30GeV</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Max energy: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120GeV  180GeV</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Lower emittance ─ new lattice (</a:t>
            </a:r>
            <a:r>
              <a:rPr kumimoji="0" lang="en-US" sz="1800" b="0" i="0" u="none" strike="noStrike" kern="120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TME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3" name="图片 12"/>
          <p:cNvPicPr>
            <a:picLocks noChangeAspect="1"/>
          </p:cNvPicPr>
          <p:nvPr/>
        </p:nvPicPr>
        <p:blipFill>
          <a:blip r:embed="rId3"/>
          <a:stretch>
            <a:fillRect/>
          </a:stretch>
        </p:blipFill>
        <p:spPr>
          <a:xfrm>
            <a:off x="832915" y="2402887"/>
            <a:ext cx="5396150" cy="3695306"/>
          </a:xfrm>
          <a:prstGeom prst="rect">
            <a:avLst/>
          </a:prstGeom>
        </p:spPr>
      </p:pic>
      <p:sp>
        <p:nvSpPr>
          <p:cNvPr id="16" name="椭圆 15"/>
          <p:cNvSpPr/>
          <p:nvPr/>
        </p:nvSpPr>
        <p:spPr>
          <a:xfrm>
            <a:off x="8989540" y="4463151"/>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椭圆 16">
            <a:extLst>
              <a:ext uri="{FF2B5EF4-FFF2-40B4-BE49-F238E27FC236}">
                <a16:creationId xmlns:a16="http://schemas.microsoft.com/office/drawing/2014/main" id="{D8FF8378-D0F5-470A-8AD4-A653309721C9}"/>
              </a:ext>
            </a:extLst>
          </p:cNvPr>
          <p:cNvSpPr/>
          <p:nvPr/>
        </p:nvSpPr>
        <p:spPr>
          <a:xfrm>
            <a:off x="9007470" y="4985345"/>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椭圆 17">
            <a:extLst>
              <a:ext uri="{FF2B5EF4-FFF2-40B4-BE49-F238E27FC236}">
                <a16:creationId xmlns:a16="http://schemas.microsoft.com/office/drawing/2014/main" id="{8FD459FD-0846-4FB0-AFF1-2F66FEDB8EDD}"/>
              </a:ext>
            </a:extLst>
          </p:cNvPr>
          <p:cNvSpPr/>
          <p:nvPr/>
        </p:nvSpPr>
        <p:spPr>
          <a:xfrm>
            <a:off x="4354787" y="2564874"/>
            <a:ext cx="558065" cy="2159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椭圆 18">
            <a:extLst>
              <a:ext uri="{FF2B5EF4-FFF2-40B4-BE49-F238E27FC236}">
                <a16:creationId xmlns:a16="http://schemas.microsoft.com/office/drawing/2014/main" id="{6B441501-F023-4192-A253-DA0A24A135C3}"/>
              </a:ext>
            </a:extLst>
          </p:cNvPr>
          <p:cNvSpPr/>
          <p:nvPr/>
        </p:nvSpPr>
        <p:spPr>
          <a:xfrm>
            <a:off x="3279022" y="6037729"/>
            <a:ext cx="533219" cy="3133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175114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E5A2F1AD-2009-4AB4-966F-C5A0FA6743C0}"/>
              </a:ext>
            </a:extLst>
          </p:cNvPr>
          <p:cNvPicPr>
            <a:picLocks noChangeAspect="1"/>
          </p:cNvPicPr>
          <p:nvPr/>
        </p:nvPicPr>
        <p:blipFill rotWithShape="1">
          <a:blip r:embed="rId2"/>
          <a:srcRect l="10700" t="4313" r="9893" b="19510"/>
          <a:stretch/>
        </p:blipFill>
        <p:spPr>
          <a:xfrm>
            <a:off x="6108785" y="4249273"/>
            <a:ext cx="2818758" cy="1909482"/>
          </a:xfrm>
          <a:prstGeom prst="rect">
            <a:avLst/>
          </a:prstGeom>
        </p:spPr>
      </p:pic>
      <p:sp>
        <p:nvSpPr>
          <p:cNvPr id="2" name="标题 1"/>
          <p:cNvSpPr>
            <a:spLocks noGrp="1"/>
          </p:cNvSpPr>
          <p:nvPr>
            <p:ph type="title"/>
          </p:nvPr>
        </p:nvSpPr>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Booster TDR optics</a:t>
            </a:r>
          </a:p>
        </p:txBody>
      </p:sp>
      <p:sp>
        <p:nvSpPr>
          <p:cNvPr id="3" name="灯片编号占位符 2">
            <a:extLst>
              <a:ext uri="{FF2B5EF4-FFF2-40B4-BE49-F238E27FC236}">
                <a16:creationId xmlns:a16="http://schemas.microsoft.com/office/drawing/2014/main" id="{974295EE-DC98-4D72-89A6-BA07EA28B2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0639A-74FB-4196-9892-1DEBA969028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文本框 4"/>
          <p:cNvSpPr txBox="1"/>
          <p:nvPr/>
        </p:nvSpPr>
        <p:spPr>
          <a:xfrm>
            <a:off x="1326293" y="1327796"/>
            <a:ext cx="5232290" cy="977191"/>
          </a:xfrm>
          <a:prstGeom prst="rect">
            <a:avLst/>
          </a:prstGeom>
          <a:noFill/>
        </p:spPr>
        <p:txBody>
          <a:bodyPr wrap="square" rtlCol="0">
            <a:spAutoFit/>
          </a:bodyPr>
          <a:lstStyle/>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Arc: TME like structure (cell length=78m)</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Interleave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sextupole</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scheme</a:t>
            </a:r>
          </a:p>
          <a:p>
            <a:pPr marL="285750" marR="0" lvl="0" indent="-285750" algn="l" defTabSz="914400" rtl="0" eaLnBrk="1" fontAlgn="auto" latinLnBrk="0" hangingPunct="1">
              <a:lnSpc>
                <a:spcPts val="23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Emittance@120GeV=</a:t>
            </a:r>
            <a:r>
              <a:rPr kumimoji="0" 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1.26nm</a:t>
            </a:r>
          </a:p>
        </p:txBody>
      </p:sp>
      <p:sp>
        <p:nvSpPr>
          <p:cNvPr id="6" name="文本框 5"/>
          <p:cNvSpPr txBox="1"/>
          <p:nvPr/>
        </p:nvSpPr>
        <p:spPr>
          <a:xfrm>
            <a:off x="9943719" y="1027791"/>
            <a:ext cx="22482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 Wang, C. H. Yu, D. H. Ji, Y. M. Peng, X. H. Cui,…</a:t>
            </a:r>
          </a:p>
        </p:txBody>
      </p:sp>
      <p:grpSp>
        <p:nvGrpSpPr>
          <p:cNvPr id="9" name="组合 8"/>
          <p:cNvGrpSpPr/>
          <p:nvPr/>
        </p:nvGrpSpPr>
        <p:grpSpPr>
          <a:xfrm>
            <a:off x="977700" y="2368231"/>
            <a:ext cx="4999509" cy="3908428"/>
            <a:chOff x="1026322" y="2710301"/>
            <a:chExt cx="4218798" cy="3757131"/>
          </a:xfrm>
        </p:grpSpPr>
        <p:pic>
          <p:nvPicPr>
            <p:cNvPr id="17" name="图片 16"/>
            <p:cNvPicPr>
              <a:picLocks noChangeAspect="1"/>
            </p:cNvPicPr>
            <p:nvPr/>
          </p:nvPicPr>
          <p:blipFill>
            <a:blip r:embed="rId3"/>
            <a:stretch>
              <a:fillRect/>
            </a:stretch>
          </p:blipFill>
          <p:spPr>
            <a:xfrm>
              <a:off x="1026322" y="3035087"/>
              <a:ext cx="4218798" cy="3432345"/>
            </a:xfrm>
            <a:prstGeom prst="rect">
              <a:avLst/>
            </a:prstGeom>
          </p:spPr>
        </p:pic>
        <p:sp>
          <p:nvSpPr>
            <p:cNvPr id="19" name="下箭头 18"/>
            <p:cNvSpPr/>
            <p:nvPr/>
          </p:nvSpPr>
          <p:spPr>
            <a:xfrm>
              <a:off x="2927411" y="2710301"/>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下箭头 19"/>
            <p:cNvSpPr/>
            <p:nvPr/>
          </p:nvSpPr>
          <p:spPr>
            <a:xfrm>
              <a:off x="3356101" y="2717976"/>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下箭头 21"/>
            <p:cNvSpPr/>
            <p:nvPr/>
          </p:nvSpPr>
          <p:spPr>
            <a:xfrm>
              <a:off x="2033842" y="2750853"/>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下箭头 22"/>
            <p:cNvSpPr/>
            <p:nvPr/>
          </p:nvSpPr>
          <p:spPr>
            <a:xfrm>
              <a:off x="4231034" y="2717961"/>
              <a:ext cx="45719" cy="18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文本框 14"/>
            <p:cNvSpPr txBox="1"/>
            <p:nvPr/>
          </p:nvSpPr>
          <p:spPr>
            <a:xfrm>
              <a:off x="2908758" y="4408636"/>
              <a:ext cx="788314" cy="2958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Arc cell</a:t>
              </a:r>
            </a:p>
          </p:txBody>
        </p:sp>
      </p:grpSp>
      <p:sp>
        <p:nvSpPr>
          <p:cNvPr id="8" name="矩形 7"/>
          <p:cNvSpPr/>
          <p:nvPr/>
        </p:nvSpPr>
        <p:spPr>
          <a:xfrm>
            <a:off x="5964432" y="1301650"/>
            <a:ext cx="5337231" cy="984885"/>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Overall idea: uniform distribution for the Q</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Combined magnet (B+S) scheme + 100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sextupoles</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Phase advance/cell: 100</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 (H) / 28 (V)</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1" name="图片 10"/>
          <p:cNvPicPr>
            <a:picLocks noChangeAspect="1"/>
          </p:cNvPicPr>
          <p:nvPr/>
        </p:nvPicPr>
        <p:blipFill rotWithShape="1">
          <a:blip r:embed="rId4"/>
          <a:srcRect l="10991" t="4417" r="9614" b="19412"/>
          <a:stretch>
            <a:fillRect/>
          </a:stretch>
        </p:blipFill>
        <p:spPr>
          <a:xfrm>
            <a:off x="6062184" y="2447598"/>
            <a:ext cx="2769514" cy="1876372"/>
          </a:xfrm>
          <a:prstGeom prst="rect">
            <a:avLst/>
          </a:prstGeom>
        </p:spPr>
      </p:pic>
      <p:sp>
        <p:nvSpPr>
          <p:cNvPr id="26" name="文本框 25"/>
          <p:cNvSpPr txBox="1"/>
          <p:nvPr/>
        </p:nvSpPr>
        <p:spPr>
          <a:xfrm>
            <a:off x="7083158" y="3243886"/>
            <a:ext cx="115780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Dispersion sup.</a:t>
            </a:r>
          </a:p>
        </p:txBody>
      </p:sp>
      <p:sp>
        <p:nvSpPr>
          <p:cNvPr id="13" name="文本框 12"/>
          <p:cNvSpPr txBox="1"/>
          <p:nvPr/>
        </p:nvSpPr>
        <p:spPr>
          <a:xfrm>
            <a:off x="6970115" y="5116315"/>
            <a:ext cx="178391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Straight cell</a:t>
            </a:r>
          </a:p>
        </p:txBody>
      </p:sp>
      <p:pic>
        <p:nvPicPr>
          <p:cNvPr id="21" name="图片 20">
            <a:extLst>
              <a:ext uri="{FF2B5EF4-FFF2-40B4-BE49-F238E27FC236}">
                <a16:creationId xmlns:a16="http://schemas.microsoft.com/office/drawing/2014/main" id="{A71FF475-EF28-461D-A9BD-8F81C946E3E4}"/>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9123818" y="2455741"/>
            <a:ext cx="1909048" cy="1006884"/>
          </a:xfrm>
          <a:prstGeom prst="rect">
            <a:avLst/>
          </a:prstGeom>
        </p:spPr>
      </p:pic>
      <p:pic>
        <p:nvPicPr>
          <p:cNvPr id="24" name="图片 23">
            <a:extLst>
              <a:ext uri="{FF2B5EF4-FFF2-40B4-BE49-F238E27FC236}">
                <a16:creationId xmlns:a16="http://schemas.microsoft.com/office/drawing/2014/main" id="{B718F19D-41A0-4D30-A51C-266776A257A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123819" y="3599177"/>
            <a:ext cx="2010334" cy="1093854"/>
          </a:xfrm>
          <a:prstGeom prst="rect">
            <a:avLst/>
          </a:prstGeom>
        </p:spPr>
      </p:pic>
      <p:pic>
        <p:nvPicPr>
          <p:cNvPr id="25" name="图片 24">
            <a:extLst>
              <a:ext uri="{FF2B5EF4-FFF2-40B4-BE49-F238E27FC236}">
                <a16:creationId xmlns:a16="http://schemas.microsoft.com/office/drawing/2014/main" id="{59903BA8-E20F-4BF8-BAC9-3BE0473FF474}"/>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076754" y="4770085"/>
            <a:ext cx="2069927" cy="1213863"/>
          </a:xfrm>
          <a:prstGeom prst="rect">
            <a:avLst/>
          </a:prstGeom>
        </p:spPr>
      </p:pic>
      <p:sp>
        <p:nvSpPr>
          <p:cNvPr id="27" name="文本框 26">
            <a:extLst>
              <a:ext uri="{FF2B5EF4-FFF2-40B4-BE49-F238E27FC236}">
                <a16:creationId xmlns:a16="http://schemas.microsoft.com/office/drawing/2014/main" id="{EB64CBE6-4D14-45D2-BC9A-176A125D8D07}"/>
              </a:ext>
            </a:extLst>
          </p:cNvPr>
          <p:cNvSpPr txBox="1"/>
          <p:nvPr/>
        </p:nvSpPr>
        <p:spPr>
          <a:xfrm>
            <a:off x="3575720" y="6381328"/>
            <a:ext cx="7704856" cy="307777"/>
          </a:xfrm>
          <a:prstGeom prst="rect">
            <a:avLst/>
          </a:prstGeom>
          <a:noFill/>
        </p:spPr>
        <p:txBody>
          <a:bodyPr wrap="square">
            <a:spAutoFit/>
          </a:bodyPr>
          <a:lstStyle/>
          <a:p>
            <a:r>
              <a:rPr lang="en-US" altLang="zh-SG" sz="1400" dirty="0"/>
              <a:t>Ref:  D. Wang, et al., “Low emittance optics design for CEPC booster”, NIMA, 1062 (2024) 169159.</a:t>
            </a:r>
            <a:endParaRPr lang="zh-SG" altLang="en-US" sz="1400" dirty="0"/>
          </a:p>
        </p:txBody>
      </p:sp>
    </p:spTree>
    <p:extLst>
      <p:ext uri="{BB962C8B-B14F-4D97-AF65-F5344CB8AC3E}">
        <p14:creationId xmlns:p14="http://schemas.microsoft.com/office/powerpoint/2010/main" val="15918731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ECC8ED-4D2A-4F8D-8599-6A8845532D6D}"/>
              </a:ext>
            </a:extLst>
          </p:cNvPr>
          <p:cNvSpPr>
            <a:spLocks noGrp="1"/>
          </p:cNvSpPr>
          <p:nvPr>
            <p:ph type="title"/>
          </p:nvPr>
        </p:nvSpPr>
        <p:spPr>
          <a:xfrm>
            <a:off x="1055440" y="188640"/>
            <a:ext cx="10763325" cy="725470"/>
          </a:xfrm>
        </p:spPr>
        <p:txBody>
          <a:bodyPr>
            <a:normAutofit/>
          </a:bodyPr>
          <a:lstStyle/>
          <a:p>
            <a:r>
              <a:rPr lang="en-US" altLang="zh-SG" sz="4000" b="1" dirty="0">
                <a:solidFill>
                  <a:srgbClr val="C00000"/>
                </a:solidFill>
                <a:latin typeface="Times New Roman" panose="02020603050405020304" pitchFamily="18" charset="0"/>
                <a:cs typeface="Times New Roman" panose="02020603050405020304" pitchFamily="18" charset="0"/>
              </a:rPr>
              <a:t>Main advantage of combined magnets (D+S)</a:t>
            </a:r>
            <a:endParaRPr lang="zh-SG" altLang="en-US" sz="4000" b="1" dirty="0">
              <a:solidFill>
                <a:srgbClr val="C00000"/>
              </a:solidFill>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52484A1A-BE43-423B-B97C-A84B71524582}"/>
              </a:ext>
            </a:extLst>
          </p:cNvPr>
          <p:cNvSpPr>
            <a:spLocks noGrp="1"/>
          </p:cNvSpPr>
          <p:nvPr>
            <p:ph type="sldNum" sz="quarter" idx="12"/>
          </p:nvPr>
        </p:nvSpPr>
        <p:spPr/>
        <p:txBody>
          <a:bodyPr/>
          <a:lstStyle/>
          <a:p>
            <a:fld id="{16CB0E38-18A6-4DF6-93D8-8059CE11E2E9}" type="slidenum">
              <a:rPr lang="zh-SG" altLang="en-US" smtClean="0"/>
              <a:t>39</a:t>
            </a:fld>
            <a:endParaRPr lang="zh-SG" altLang="en-US"/>
          </a:p>
        </p:txBody>
      </p:sp>
      <p:sp>
        <p:nvSpPr>
          <p:cNvPr id="5" name="文本框 4">
            <a:extLst>
              <a:ext uri="{FF2B5EF4-FFF2-40B4-BE49-F238E27FC236}">
                <a16:creationId xmlns:a16="http://schemas.microsoft.com/office/drawing/2014/main" id="{14B6E287-8E5E-461E-82C7-F113D2343B45}"/>
              </a:ext>
            </a:extLst>
          </p:cNvPr>
          <p:cNvSpPr txBox="1"/>
          <p:nvPr/>
        </p:nvSpPr>
        <p:spPr>
          <a:xfrm>
            <a:off x="1277235" y="1309864"/>
            <a:ext cx="6793831" cy="461665"/>
          </a:xfrm>
          <a:prstGeom prst="rect">
            <a:avLst/>
          </a:prstGeom>
          <a:noFill/>
        </p:spPr>
        <p:txBody>
          <a:bodyPr wrap="square" rtlCol="0">
            <a:spAutoFit/>
          </a:bodyPr>
          <a:lstStyle/>
          <a:p>
            <a:pPr marL="285750" indent="-285750">
              <a:buFont typeface="Arial" panose="020B0604020202020204" pitchFamily="34" charset="0"/>
              <a:buChar char="•"/>
            </a:pPr>
            <a:r>
              <a:rPr lang="en-US" altLang="zh-SG" sz="2400" dirty="0"/>
              <a:t>Cost saving  (Unit: 10000 CNY)</a:t>
            </a:r>
            <a:r>
              <a:rPr lang="zh-CN" altLang="en-US" sz="2400" dirty="0"/>
              <a:t>：</a:t>
            </a:r>
            <a:endParaRPr lang="zh-SG" altLang="en-US" sz="2400" dirty="0"/>
          </a:p>
        </p:txBody>
      </p:sp>
      <p:sp>
        <p:nvSpPr>
          <p:cNvPr id="6" name="文本框 5">
            <a:extLst>
              <a:ext uri="{FF2B5EF4-FFF2-40B4-BE49-F238E27FC236}">
                <a16:creationId xmlns:a16="http://schemas.microsoft.com/office/drawing/2014/main" id="{0C2951F7-FB24-46D8-936C-889A31C19DFD}"/>
              </a:ext>
            </a:extLst>
          </p:cNvPr>
          <p:cNvSpPr txBox="1"/>
          <p:nvPr/>
        </p:nvSpPr>
        <p:spPr>
          <a:xfrm>
            <a:off x="2063552" y="1916832"/>
            <a:ext cx="7347285" cy="880947"/>
          </a:xfrm>
          <a:prstGeom prst="rect">
            <a:avLst/>
          </a:prstGeom>
          <a:noFill/>
        </p:spPr>
        <p:txBody>
          <a:bodyPr wrap="square" rtlCol="0">
            <a:spAutoFit/>
          </a:bodyPr>
          <a:lstStyle/>
          <a:p>
            <a:pPr>
              <a:lnSpc>
                <a:spcPct val="150000"/>
              </a:lnSpc>
            </a:pPr>
            <a:r>
              <a:rPr lang="en-US" altLang="zh-SG" dirty="0"/>
              <a:t>-- Magnets :  3026 * 6 =18156</a:t>
            </a:r>
          </a:p>
          <a:p>
            <a:pPr>
              <a:lnSpc>
                <a:spcPct val="150000"/>
              </a:lnSpc>
            </a:pPr>
            <a:r>
              <a:rPr lang="en-US" altLang="zh-SG" dirty="0"/>
              <a:t>-- Power supply:  10000   ( PS: 2000,  </a:t>
            </a:r>
            <a:r>
              <a:rPr lang="en-US" altLang="zh-CN" dirty="0"/>
              <a:t>cables</a:t>
            </a:r>
            <a:r>
              <a:rPr lang="zh-CN" altLang="en-US" dirty="0"/>
              <a:t>：</a:t>
            </a:r>
            <a:r>
              <a:rPr lang="en-US" altLang="zh-CN" dirty="0"/>
              <a:t>8000</a:t>
            </a:r>
            <a:r>
              <a:rPr lang="zh-CN" altLang="en-US" dirty="0"/>
              <a:t>）</a:t>
            </a:r>
            <a:r>
              <a:rPr lang="en-US" altLang="zh-SG" dirty="0"/>
              <a:t> </a:t>
            </a:r>
            <a:endParaRPr lang="zh-SG" altLang="en-US" dirty="0"/>
          </a:p>
        </p:txBody>
      </p:sp>
      <p:sp>
        <p:nvSpPr>
          <p:cNvPr id="8" name="文本框 7">
            <a:extLst>
              <a:ext uri="{FF2B5EF4-FFF2-40B4-BE49-F238E27FC236}">
                <a16:creationId xmlns:a16="http://schemas.microsoft.com/office/drawing/2014/main" id="{C298AC6E-A370-4D76-857A-A4D49439B2A0}"/>
              </a:ext>
            </a:extLst>
          </p:cNvPr>
          <p:cNvSpPr txBox="1"/>
          <p:nvPr/>
        </p:nvSpPr>
        <p:spPr>
          <a:xfrm>
            <a:off x="5591944" y="1340768"/>
            <a:ext cx="6192688" cy="369332"/>
          </a:xfrm>
          <a:prstGeom prst="rect">
            <a:avLst/>
          </a:prstGeom>
          <a:noFill/>
        </p:spPr>
        <p:txBody>
          <a:bodyPr wrap="square">
            <a:spAutoFit/>
          </a:bodyPr>
          <a:lstStyle/>
          <a:p>
            <a:r>
              <a:rPr lang="en-US" altLang="zh-CN" sz="1800" dirty="0">
                <a:solidFill>
                  <a:srgbClr val="C00000"/>
                </a:solidFill>
              </a:rPr>
              <a:t>280 Million CNY </a:t>
            </a:r>
            <a:r>
              <a:rPr lang="en-US" altLang="zh-CN" sz="1800" dirty="0"/>
              <a:t>(compared with independent sext. scheme)</a:t>
            </a:r>
            <a:endParaRPr lang="zh-SG" altLang="en-US" dirty="0"/>
          </a:p>
        </p:txBody>
      </p:sp>
      <p:sp>
        <p:nvSpPr>
          <p:cNvPr id="10" name="文本框 9">
            <a:extLst>
              <a:ext uri="{FF2B5EF4-FFF2-40B4-BE49-F238E27FC236}">
                <a16:creationId xmlns:a16="http://schemas.microsoft.com/office/drawing/2014/main" id="{697A949C-26B6-4D1E-BAB3-676B416D28B5}"/>
              </a:ext>
            </a:extLst>
          </p:cNvPr>
          <p:cNvSpPr txBox="1"/>
          <p:nvPr/>
        </p:nvSpPr>
        <p:spPr>
          <a:xfrm>
            <a:off x="1343472" y="3356992"/>
            <a:ext cx="9729536" cy="830997"/>
          </a:xfrm>
          <a:prstGeom prst="rect">
            <a:avLst/>
          </a:prstGeom>
          <a:noFill/>
        </p:spPr>
        <p:txBody>
          <a:bodyPr wrap="square" rtlCol="0">
            <a:spAutoFit/>
          </a:bodyPr>
          <a:lstStyle/>
          <a:p>
            <a:pPr marL="285750" indent="-285750">
              <a:buFont typeface="Arial" panose="020B0604020202020204" pitchFamily="34" charset="0"/>
              <a:buChar char="•"/>
            </a:pPr>
            <a:r>
              <a:rPr lang="en-US" altLang="zh-SG" sz="2400" dirty="0"/>
              <a:t>Increase the filling factor of dipoles to reduce the SR U0 as much as possible</a:t>
            </a:r>
            <a:endParaRPr lang="zh-SG" altLang="en-US" sz="2400" dirty="0"/>
          </a:p>
        </p:txBody>
      </p:sp>
      <p:sp>
        <p:nvSpPr>
          <p:cNvPr id="11" name="文本框 10">
            <a:extLst>
              <a:ext uri="{FF2B5EF4-FFF2-40B4-BE49-F238E27FC236}">
                <a16:creationId xmlns:a16="http://schemas.microsoft.com/office/drawing/2014/main" id="{7F7D9143-7BC5-4397-92FB-4E7FD8057C39}"/>
              </a:ext>
            </a:extLst>
          </p:cNvPr>
          <p:cNvSpPr txBox="1"/>
          <p:nvPr/>
        </p:nvSpPr>
        <p:spPr>
          <a:xfrm>
            <a:off x="2207568" y="4293096"/>
            <a:ext cx="7010400" cy="400110"/>
          </a:xfrm>
          <a:prstGeom prst="rect">
            <a:avLst/>
          </a:prstGeom>
          <a:noFill/>
        </p:spPr>
        <p:txBody>
          <a:bodyPr wrap="square" rtlCol="0">
            <a:spAutoFit/>
          </a:bodyPr>
          <a:lstStyle/>
          <a:p>
            <a:r>
              <a:rPr lang="en-US" altLang="zh-SG" sz="2000" dirty="0"/>
              <a:t>--  Total Length of independent </a:t>
            </a:r>
            <a:r>
              <a:rPr lang="en-US" altLang="zh-SG" sz="2000" dirty="0" err="1"/>
              <a:t>sextupoles</a:t>
            </a:r>
            <a:r>
              <a:rPr lang="en-US" altLang="zh-SG" sz="2000" dirty="0"/>
              <a:t> : ~1.8 km</a:t>
            </a:r>
            <a:endParaRPr lang="zh-SG" altLang="en-US" sz="2000" dirty="0"/>
          </a:p>
        </p:txBody>
      </p:sp>
      <p:sp>
        <p:nvSpPr>
          <p:cNvPr id="12" name="文本框 11">
            <a:extLst>
              <a:ext uri="{FF2B5EF4-FFF2-40B4-BE49-F238E27FC236}">
                <a16:creationId xmlns:a16="http://schemas.microsoft.com/office/drawing/2014/main" id="{C6D3A662-E69D-44BA-A492-C9A2059D6C1F}"/>
              </a:ext>
            </a:extLst>
          </p:cNvPr>
          <p:cNvSpPr txBox="1"/>
          <p:nvPr/>
        </p:nvSpPr>
        <p:spPr>
          <a:xfrm>
            <a:off x="1343472" y="4941168"/>
            <a:ext cx="8420335" cy="461665"/>
          </a:xfrm>
          <a:prstGeom prst="rect">
            <a:avLst/>
          </a:prstGeom>
          <a:noFill/>
        </p:spPr>
        <p:txBody>
          <a:bodyPr wrap="square" rtlCol="0">
            <a:spAutoFit/>
          </a:bodyPr>
          <a:lstStyle/>
          <a:p>
            <a:pPr marL="285750" indent="-285750">
              <a:buFont typeface="Arial" panose="020B0604020202020204" pitchFamily="34" charset="0"/>
              <a:buChar char="•"/>
            </a:pPr>
            <a:r>
              <a:rPr lang="en-US" altLang="zh-CN" sz="2400" b="0" i="0" dirty="0">
                <a:solidFill>
                  <a:srgbClr val="404040"/>
                </a:solidFill>
                <a:effectLst/>
              </a:rPr>
              <a:t>G</a:t>
            </a:r>
            <a:r>
              <a:rPr lang="en-US" altLang="zh-SG" sz="2400" b="0" i="0" dirty="0">
                <a:solidFill>
                  <a:srgbClr val="404040"/>
                </a:solidFill>
                <a:effectLst/>
              </a:rPr>
              <a:t>ood synchronization for dynamics operation mode</a:t>
            </a:r>
            <a:endParaRPr lang="zh-SG" altLang="en-US" sz="2400" dirty="0"/>
          </a:p>
        </p:txBody>
      </p:sp>
      <p:sp>
        <p:nvSpPr>
          <p:cNvPr id="13" name="文本框 12">
            <a:extLst>
              <a:ext uri="{FF2B5EF4-FFF2-40B4-BE49-F238E27FC236}">
                <a16:creationId xmlns:a16="http://schemas.microsoft.com/office/drawing/2014/main" id="{791BA610-E829-4861-BF08-9DA89F99DAF2}"/>
              </a:ext>
            </a:extLst>
          </p:cNvPr>
          <p:cNvSpPr txBox="1"/>
          <p:nvPr/>
        </p:nvSpPr>
        <p:spPr>
          <a:xfrm>
            <a:off x="1343472" y="5733256"/>
            <a:ext cx="8712968" cy="461665"/>
          </a:xfrm>
          <a:prstGeom prst="rect">
            <a:avLst/>
          </a:prstGeom>
          <a:noFill/>
        </p:spPr>
        <p:txBody>
          <a:bodyPr wrap="square">
            <a:spAutoFit/>
          </a:bodyPr>
          <a:lstStyle/>
          <a:p>
            <a:pPr marL="285750" indent="-285750">
              <a:buFont typeface="Arial" panose="020B0604020202020204" pitchFamily="34" charset="0"/>
              <a:buChar char="•"/>
            </a:pPr>
            <a:r>
              <a:rPr lang="en-US" altLang="zh-SG" sz="2400" dirty="0"/>
              <a:t>Small saving for the power consumption</a:t>
            </a:r>
            <a:r>
              <a:rPr lang="zh-CN" altLang="en-US" sz="2400" dirty="0"/>
              <a:t>：</a:t>
            </a:r>
            <a:r>
              <a:rPr lang="en-US" altLang="zh-CN" sz="2400" dirty="0"/>
              <a:t>0.56~1.1MW</a:t>
            </a:r>
            <a:r>
              <a:rPr lang="en-US" altLang="zh-SG" sz="2400" dirty="0"/>
              <a:t> </a:t>
            </a:r>
            <a:endParaRPr lang="zh-SG" altLang="en-US" sz="2400" dirty="0"/>
          </a:p>
        </p:txBody>
      </p:sp>
      <p:graphicFrame>
        <p:nvGraphicFramePr>
          <p:cNvPr id="15" name="表格 15">
            <a:extLst>
              <a:ext uri="{FF2B5EF4-FFF2-40B4-BE49-F238E27FC236}">
                <a16:creationId xmlns:a16="http://schemas.microsoft.com/office/drawing/2014/main" id="{2094BFC2-2F0A-4201-9624-5CD28D8ECF19}"/>
              </a:ext>
            </a:extLst>
          </p:cNvPr>
          <p:cNvGraphicFramePr>
            <a:graphicFrameLocks noGrp="1"/>
          </p:cNvGraphicFramePr>
          <p:nvPr/>
        </p:nvGraphicFramePr>
        <p:xfrm>
          <a:off x="7464152" y="1916832"/>
          <a:ext cx="3960440" cy="1160634"/>
        </p:xfrm>
        <a:graphic>
          <a:graphicData uri="http://schemas.openxmlformats.org/drawingml/2006/table">
            <a:tbl>
              <a:tblPr firstRow="1" bandRow="1">
                <a:tableStyleId>{5940675A-B579-460E-94D1-54222C63F5DA}</a:tableStyleId>
              </a:tblPr>
              <a:tblGrid>
                <a:gridCol w="990110">
                  <a:extLst>
                    <a:ext uri="{9D8B030D-6E8A-4147-A177-3AD203B41FA5}">
                      <a16:colId xmlns:a16="http://schemas.microsoft.com/office/drawing/2014/main" val="252242820"/>
                    </a:ext>
                  </a:extLst>
                </a:gridCol>
                <a:gridCol w="666074">
                  <a:extLst>
                    <a:ext uri="{9D8B030D-6E8A-4147-A177-3AD203B41FA5}">
                      <a16:colId xmlns:a16="http://schemas.microsoft.com/office/drawing/2014/main" val="1176956952"/>
                    </a:ext>
                  </a:extLst>
                </a:gridCol>
                <a:gridCol w="936104">
                  <a:extLst>
                    <a:ext uri="{9D8B030D-6E8A-4147-A177-3AD203B41FA5}">
                      <a16:colId xmlns:a16="http://schemas.microsoft.com/office/drawing/2014/main" val="2002074655"/>
                    </a:ext>
                  </a:extLst>
                </a:gridCol>
                <a:gridCol w="1368152">
                  <a:extLst>
                    <a:ext uri="{9D8B030D-6E8A-4147-A177-3AD203B41FA5}">
                      <a16:colId xmlns:a16="http://schemas.microsoft.com/office/drawing/2014/main" val="817123212"/>
                    </a:ext>
                  </a:extLst>
                </a:gridCol>
              </a:tblGrid>
              <a:tr h="279100">
                <a:tc gridSpan="2">
                  <a:txBody>
                    <a:bodyPr/>
                    <a:lstStyle/>
                    <a:p>
                      <a:endParaRPr lang="zh-SG" altLang="en-US" sz="1200" dirty="0"/>
                    </a:p>
                  </a:txBody>
                  <a:tcPr/>
                </a:tc>
                <a:tc hMerge="1">
                  <a:txBody>
                    <a:bodyPr/>
                    <a:lstStyle/>
                    <a:p>
                      <a:endParaRPr lang="zh-SG" altLang="en-US" sz="1200" dirty="0"/>
                    </a:p>
                  </a:txBody>
                  <a:tcPr/>
                </a:tc>
                <a:tc>
                  <a:txBody>
                    <a:bodyPr/>
                    <a:lstStyle/>
                    <a:p>
                      <a:pPr algn="ctr"/>
                      <a:r>
                        <a:rPr lang="en-US" altLang="zh-SG" sz="1200" dirty="0"/>
                        <a:t>number</a:t>
                      </a:r>
                      <a:endParaRPr lang="zh-SG" altLang="en-US" sz="1200" dirty="0"/>
                    </a:p>
                  </a:txBody>
                  <a:tcPr/>
                </a:tc>
                <a:tc>
                  <a:txBody>
                    <a:bodyPr/>
                    <a:lstStyle/>
                    <a:p>
                      <a:pPr algn="ctr"/>
                      <a:r>
                        <a:rPr lang="en-US" altLang="zh-SG" sz="1200" dirty="0"/>
                        <a:t>Unit price (CNY)</a:t>
                      </a:r>
                      <a:endParaRPr lang="zh-SG" altLang="en-US" sz="1200" dirty="0"/>
                    </a:p>
                  </a:txBody>
                  <a:tcPr/>
                </a:tc>
                <a:extLst>
                  <a:ext uri="{0D108BD9-81ED-4DB2-BD59-A6C34878D82A}">
                    <a16:rowId xmlns:a16="http://schemas.microsoft.com/office/drawing/2014/main" val="4274871808"/>
                  </a:ext>
                </a:extLst>
              </a:tr>
              <a:tr h="279100">
                <a:tc gridSpan="2">
                  <a:txBody>
                    <a:bodyPr/>
                    <a:lstStyle/>
                    <a:p>
                      <a:r>
                        <a:rPr lang="en-US" altLang="zh-SG" sz="1200" dirty="0"/>
                        <a:t>Independent </a:t>
                      </a:r>
                      <a:r>
                        <a:rPr lang="en-US" altLang="zh-SG" sz="1200" dirty="0" err="1"/>
                        <a:t>sextupole</a:t>
                      </a:r>
                      <a:endParaRPr lang="zh-SG" altLang="en-US" sz="1200" dirty="0"/>
                    </a:p>
                  </a:txBody>
                  <a:tcPr/>
                </a:tc>
                <a:tc hMerge="1">
                  <a:txBody>
                    <a:bodyPr/>
                    <a:lstStyle/>
                    <a:p>
                      <a:endParaRPr lang="zh-SG" altLang="en-US" sz="1200" dirty="0"/>
                    </a:p>
                  </a:txBody>
                  <a:tcPr/>
                </a:tc>
                <a:tc>
                  <a:txBody>
                    <a:bodyPr/>
                    <a:lstStyle/>
                    <a:p>
                      <a:pPr algn="ctr"/>
                      <a:r>
                        <a:rPr lang="en-US" altLang="zh-SG" sz="1200" dirty="0"/>
                        <a:t>3026</a:t>
                      </a:r>
                      <a:endParaRPr lang="zh-SG" altLang="en-US" sz="1200" dirty="0"/>
                    </a:p>
                  </a:txBody>
                  <a:tcPr/>
                </a:tc>
                <a:tc>
                  <a:txBody>
                    <a:bodyPr/>
                    <a:lstStyle/>
                    <a:p>
                      <a:pPr algn="ctr"/>
                      <a:r>
                        <a:rPr lang="en-US" altLang="zh-SG" sz="1200" dirty="0"/>
                        <a:t>60000</a:t>
                      </a:r>
                      <a:endParaRPr lang="zh-SG" altLang="en-US" sz="1200" dirty="0"/>
                    </a:p>
                  </a:txBody>
                  <a:tcPr/>
                </a:tc>
                <a:extLst>
                  <a:ext uri="{0D108BD9-81ED-4DB2-BD59-A6C34878D82A}">
                    <a16:rowId xmlns:a16="http://schemas.microsoft.com/office/drawing/2014/main" val="3535741503"/>
                  </a:ext>
                </a:extLst>
              </a:tr>
              <a:tr h="265814">
                <a:tc rowSpan="2">
                  <a:txBody>
                    <a:bodyPr/>
                    <a:lstStyle/>
                    <a:p>
                      <a:r>
                        <a:rPr lang="en-US" altLang="zh-SG" sz="1200" dirty="0"/>
                        <a:t>Power supply</a:t>
                      </a:r>
                      <a:endParaRPr lang="zh-SG" altLang="en-US" sz="1200" dirty="0"/>
                    </a:p>
                  </a:txBody>
                  <a:tcPr anchor="ctr"/>
                </a:tc>
                <a:tc>
                  <a:txBody>
                    <a:bodyPr/>
                    <a:lstStyle/>
                    <a:p>
                      <a:r>
                        <a:rPr lang="en-US" altLang="zh-SG" sz="1200" dirty="0"/>
                        <a:t>PS</a:t>
                      </a:r>
                      <a:endParaRPr lang="zh-SG" altLang="en-US" sz="1200" dirty="0"/>
                    </a:p>
                  </a:txBody>
                  <a:tcPr/>
                </a:tc>
                <a:tc>
                  <a:txBody>
                    <a:bodyPr/>
                    <a:lstStyle/>
                    <a:p>
                      <a:pPr algn="ctr"/>
                      <a:r>
                        <a:rPr lang="en-US" altLang="zh-SG" sz="1200" dirty="0"/>
                        <a:t>64</a:t>
                      </a:r>
                      <a:endParaRPr lang="zh-SG" altLang="en-US" sz="1200" dirty="0"/>
                    </a:p>
                  </a:txBody>
                  <a:tcPr/>
                </a:tc>
                <a:tc>
                  <a:txBody>
                    <a:bodyPr/>
                    <a:lstStyle/>
                    <a:p>
                      <a:pPr algn="ctr"/>
                      <a:r>
                        <a:rPr lang="en-US" altLang="zh-SG" sz="1200" dirty="0"/>
                        <a:t>300000</a:t>
                      </a:r>
                      <a:endParaRPr lang="zh-SG" altLang="en-US" sz="1200" dirty="0"/>
                    </a:p>
                  </a:txBody>
                  <a:tcPr/>
                </a:tc>
                <a:extLst>
                  <a:ext uri="{0D108BD9-81ED-4DB2-BD59-A6C34878D82A}">
                    <a16:rowId xmlns:a16="http://schemas.microsoft.com/office/drawing/2014/main" val="2638320370"/>
                  </a:ext>
                </a:extLst>
              </a:tr>
              <a:tr h="328114">
                <a:tc vMerge="1">
                  <a:txBody>
                    <a:bodyPr/>
                    <a:lstStyle/>
                    <a:p>
                      <a:endParaRPr lang="zh-SG" altLang="en-US" sz="1200" dirty="0"/>
                    </a:p>
                  </a:txBody>
                  <a:tcPr/>
                </a:tc>
                <a:tc>
                  <a:txBody>
                    <a:bodyPr/>
                    <a:lstStyle/>
                    <a:p>
                      <a:r>
                        <a:rPr lang="en-US" altLang="zh-SG" sz="1200" dirty="0"/>
                        <a:t>Cables</a:t>
                      </a:r>
                      <a:endParaRPr lang="zh-SG" altLang="en-US" sz="1200" dirty="0"/>
                    </a:p>
                  </a:txBody>
                  <a:tcPr/>
                </a:tc>
                <a:tc>
                  <a:txBody>
                    <a:bodyPr/>
                    <a:lstStyle/>
                    <a:p>
                      <a:pPr algn="ctr"/>
                      <a:r>
                        <a:rPr lang="en-US" altLang="zh-SG" sz="1200" dirty="0"/>
                        <a:t>1280 (km)</a:t>
                      </a:r>
                      <a:endParaRPr lang="zh-SG" altLang="en-US" sz="1200" dirty="0"/>
                    </a:p>
                  </a:txBody>
                  <a:tcPr/>
                </a:tc>
                <a:tc>
                  <a:txBody>
                    <a:bodyPr/>
                    <a:lstStyle/>
                    <a:p>
                      <a:pPr algn="ctr"/>
                      <a:r>
                        <a:rPr lang="en-US" altLang="zh-SG" sz="1200" dirty="0"/>
                        <a:t>63 /m</a:t>
                      </a:r>
                      <a:endParaRPr lang="zh-SG" altLang="en-US" sz="1200" dirty="0"/>
                    </a:p>
                  </a:txBody>
                  <a:tcPr/>
                </a:tc>
                <a:extLst>
                  <a:ext uri="{0D108BD9-81ED-4DB2-BD59-A6C34878D82A}">
                    <a16:rowId xmlns:a16="http://schemas.microsoft.com/office/drawing/2014/main" val="439103275"/>
                  </a:ext>
                </a:extLst>
              </a:tr>
            </a:tbl>
          </a:graphicData>
        </a:graphic>
      </p:graphicFrame>
      <p:sp>
        <p:nvSpPr>
          <p:cNvPr id="4" name="文本框 3">
            <a:extLst>
              <a:ext uri="{FF2B5EF4-FFF2-40B4-BE49-F238E27FC236}">
                <a16:creationId xmlns:a16="http://schemas.microsoft.com/office/drawing/2014/main" id="{0458DD30-5A00-484E-B1FA-82399354BC9C}"/>
              </a:ext>
            </a:extLst>
          </p:cNvPr>
          <p:cNvSpPr txBox="1"/>
          <p:nvPr/>
        </p:nvSpPr>
        <p:spPr>
          <a:xfrm>
            <a:off x="2639616" y="2852936"/>
            <a:ext cx="3528392" cy="369332"/>
          </a:xfrm>
          <a:prstGeom prst="rect">
            <a:avLst/>
          </a:prstGeom>
          <a:noFill/>
        </p:spPr>
        <p:txBody>
          <a:bodyPr wrap="square" rtlCol="0">
            <a:spAutoFit/>
          </a:bodyPr>
          <a:lstStyle/>
          <a:p>
            <a:pPr marL="285750" indent="-285750">
              <a:buFont typeface="Wingdings" panose="05000000000000000000" pitchFamily="2" charset="2"/>
              <a:buChar char="ü"/>
            </a:pPr>
            <a:r>
              <a:rPr lang="en-US" altLang="zh-SG" dirty="0">
                <a:solidFill>
                  <a:srgbClr val="008400"/>
                </a:solidFill>
              </a:rPr>
              <a:t> 8 groups sext. in each 1/8</a:t>
            </a:r>
            <a:r>
              <a:rPr lang="zh-CN" altLang="en-US" dirty="0">
                <a:solidFill>
                  <a:srgbClr val="008400"/>
                </a:solidFill>
              </a:rPr>
              <a:t> </a:t>
            </a:r>
            <a:r>
              <a:rPr lang="en-US" altLang="zh-CN" dirty="0">
                <a:solidFill>
                  <a:srgbClr val="008400"/>
                </a:solidFill>
              </a:rPr>
              <a:t>arc</a:t>
            </a:r>
            <a:endParaRPr lang="zh-SG" altLang="en-US" dirty="0">
              <a:solidFill>
                <a:srgbClr val="008400"/>
              </a:solidFill>
            </a:endParaRPr>
          </a:p>
        </p:txBody>
      </p:sp>
      <p:sp>
        <p:nvSpPr>
          <p:cNvPr id="7" name="页脚占位符 6">
            <a:extLst>
              <a:ext uri="{FF2B5EF4-FFF2-40B4-BE49-F238E27FC236}">
                <a16:creationId xmlns:a16="http://schemas.microsoft.com/office/drawing/2014/main" id="{A81C5B9E-D1CC-41DA-9A18-09EF8E3DA810}"/>
              </a:ext>
            </a:extLst>
          </p:cNvPr>
          <p:cNvSpPr>
            <a:spLocks noGrp="1"/>
          </p:cNvSpPr>
          <p:nvPr>
            <p:ph type="ftr" sz="quarter" idx="11"/>
          </p:nvPr>
        </p:nvSpPr>
        <p:spPr/>
        <p:txBody>
          <a:bodyPr/>
          <a:lstStyle/>
          <a:p>
            <a:r>
              <a:rPr lang="en-US" altLang="zh-CN"/>
              <a:t>CEPC IARC meeting in 2025</a:t>
            </a:r>
            <a:endParaRPr lang="zh-CN" altLang="en-US" dirty="0"/>
          </a:p>
        </p:txBody>
      </p:sp>
    </p:spTree>
    <p:extLst>
      <p:ext uri="{BB962C8B-B14F-4D97-AF65-F5344CB8AC3E}">
        <p14:creationId xmlns:p14="http://schemas.microsoft.com/office/powerpoint/2010/main" val="1649228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9498FE2-E829-4444-918E-93E0A889EC65}"/>
              </a:ext>
            </a:extLst>
          </p:cNvPr>
          <p:cNvSpPr>
            <a:spLocks noGrp="1"/>
          </p:cNvSpPr>
          <p:nvPr>
            <p:ph type="title"/>
          </p:nvPr>
        </p:nvSpPr>
        <p:spPr/>
        <p:txBody>
          <a:bodyPr>
            <a:normAutofit/>
          </a:bodyPr>
          <a:lstStyle/>
          <a:p>
            <a:pPr algn="ctr"/>
            <a:r>
              <a:rPr lang="en-US" sz="4000" dirty="0">
                <a:solidFill>
                  <a:srgbClr val="C00000"/>
                </a:solidFill>
                <a:latin typeface="Arial" panose="020B0604020202020204" pitchFamily="34" charset="0"/>
                <a:ea typeface="+mj-ea"/>
                <a:cs typeface="Arial" panose="020B0604020202020204" pitchFamily="34" charset="0"/>
              </a:rPr>
              <a:t> Error correction process</a:t>
            </a:r>
          </a:p>
        </p:txBody>
      </p:sp>
      <p:sp>
        <p:nvSpPr>
          <p:cNvPr id="5" name="灯片编号占位符 4">
            <a:extLst>
              <a:ext uri="{FF2B5EF4-FFF2-40B4-BE49-F238E27FC236}">
                <a16:creationId xmlns:a16="http://schemas.microsoft.com/office/drawing/2014/main" id="{73D482B9-B7CB-42EC-A37E-D0B29F5E8F5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pic>
        <p:nvPicPr>
          <p:cNvPr id="8" name="图片 7">
            <a:extLst>
              <a:ext uri="{FF2B5EF4-FFF2-40B4-BE49-F238E27FC236}">
                <a16:creationId xmlns:a16="http://schemas.microsoft.com/office/drawing/2014/main" id="{75DC714D-B4CA-4D28-8EDC-9C0EF1EBA7E5}"/>
              </a:ext>
            </a:extLst>
          </p:cNvPr>
          <p:cNvPicPr>
            <a:picLocks noChangeAspect="1"/>
          </p:cNvPicPr>
          <p:nvPr/>
        </p:nvPicPr>
        <p:blipFill rotWithShape="1">
          <a:blip r:embed="rId2">
            <a:extLst>
              <a:ext uri="{28A0092B-C50C-407E-A947-70E740481C1C}">
                <a14:useLocalDpi xmlns:a14="http://schemas.microsoft.com/office/drawing/2010/main" val="0"/>
              </a:ext>
            </a:extLst>
          </a:blip>
          <a:srcRect l="9015" r="7908"/>
          <a:stretch/>
        </p:blipFill>
        <p:spPr>
          <a:xfrm>
            <a:off x="4104487" y="4316868"/>
            <a:ext cx="7785224" cy="2054208"/>
          </a:xfrm>
          <a:prstGeom prst="rect">
            <a:avLst/>
          </a:prstGeom>
        </p:spPr>
      </p:pic>
      <p:graphicFrame>
        <p:nvGraphicFramePr>
          <p:cNvPr id="9" name="表格 8">
            <a:extLst>
              <a:ext uri="{FF2B5EF4-FFF2-40B4-BE49-F238E27FC236}">
                <a16:creationId xmlns:a16="http://schemas.microsoft.com/office/drawing/2014/main" id="{AB41F035-5BA5-40B5-8163-3D5244562A13}"/>
              </a:ext>
            </a:extLst>
          </p:cNvPr>
          <p:cNvGraphicFramePr>
            <a:graphicFrameLocks noGrp="1"/>
          </p:cNvGraphicFramePr>
          <p:nvPr/>
        </p:nvGraphicFramePr>
        <p:xfrm>
          <a:off x="5727031" y="1556338"/>
          <a:ext cx="6002040" cy="2495550"/>
        </p:xfrm>
        <a:graphic>
          <a:graphicData uri="http://schemas.openxmlformats.org/drawingml/2006/table">
            <a:tbl>
              <a:tblPr firstRow="1" firstCol="1" bandRow="1">
                <a:tableStyleId>{5C22544A-7EE6-4342-B048-85BDC9FD1C3A}</a:tableStyleId>
              </a:tblPr>
              <a:tblGrid>
                <a:gridCol w="1200408">
                  <a:extLst>
                    <a:ext uri="{9D8B030D-6E8A-4147-A177-3AD203B41FA5}">
                      <a16:colId xmlns:a16="http://schemas.microsoft.com/office/drawing/2014/main" val="4280059345"/>
                    </a:ext>
                  </a:extLst>
                </a:gridCol>
                <a:gridCol w="1200408">
                  <a:extLst>
                    <a:ext uri="{9D8B030D-6E8A-4147-A177-3AD203B41FA5}">
                      <a16:colId xmlns:a16="http://schemas.microsoft.com/office/drawing/2014/main" val="237079679"/>
                    </a:ext>
                  </a:extLst>
                </a:gridCol>
                <a:gridCol w="1200408">
                  <a:extLst>
                    <a:ext uri="{9D8B030D-6E8A-4147-A177-3AD203B41FA5}">
                      <a16:colId xmlns:a16="http://schemas.microsoft.com/office/drawing/2014/main" val="2609310043"/>
                    </a:ext>
                  </a:extLst>
                </a:gridCol>
                <a:gridCol w="1200408">
                  <a:extLst>
                    <a:ext uri="{9D8B030D-6E8A-4147-A177-3AD203B41FA5}">
                      <a16:colId xmlns:a16="http://schemas.microsoft.com/office/drawing/2014/main" val="1528455023"/>
                    </a:ext>
                  </a:extLst>
                </a:gridCol>
                <a:gridCol w="1200408">
                  <a:extLst>
                    <a:ext uri="{9D8B030D-6E8A-4147-A177-3AD203B41FA5}">
                      <a16:colId xmlns:a16="http://schemas.microsoft.com/office/drawing/2014/main" val="1231282230"/>
                    </a:ext>
                  </a:extLst>
                </a:gridCol>
              </a:tblGrid>
              <a:tr h="206999">
                <a:tc>
                  <a:txBody>
                    <a:bodyPr/>
                    <a:lstStyle/>
                    <a:p>
                      <a:pPr marL="0" algn="l" defTabSz="914400" rtl="0" eaLnBrk="1" fontAlgn="ctr" latinLnBrk="0" hangingPunct="1"/>
                      <a:r>
                        <a:rPr lang="en-US" sz="1600" u="none" strike="noStrike" kern="1200" dirty="0">
                          <a:effectLst/>
                        </a:rPr>
                        <a:t>RMS@120GeV</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100um</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300um</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400um</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500um</a:t>
                      </a:r>
                      <a:endParaRPr lang="en-US" sz="16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999224116"/>
                  </a:ext>
                </a:extLst>
              </a:tr>
              <a:tr h="206999">
                <a:tc>
                  <a:txBody>
                    <a:bodyPr/>
                    <a:lstStyle/>
                    <a:p>
                      <a:pPr marL="0" algn="l" defTabSz="914400" rtl="0" eaLnBrk="1" fontAlgn="ctr" latinLnBrk="0" hangingPunct="1"/>
                      <a:r>
                        <a:rPr lang="en-US" sz="1600" u="none" strike="noStrike" kern="1200" dirty="0">
                          <a:effectLst/>
                        </a:rPr>
                        <a:t>Orbit (mm)</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0.142/0.075</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0.130/0.073</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0.179/0.104</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0.169/0.110</a:t>
                      </a:r>
                      <a:endParaRPr lang="en-US" sz="16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3482864045"/>
                  </a:ext>
                </a:extLst>
              </a:tr>
              <a:tr h="206999">
                <a:tc>
                  <a:txBody>
                    <a:bodyPr/>
                    <a:lstStyle/>
                    <a:p>
                      <a:pPr marL="0" algn="l" defTabSz="914400" rtl="0" eaLnBrk="1" fontAlgn="ctr" latinLnBrk="0" hangingPunct="1"/>
                      <a:r>
                        <a:rPr lang="en-US" sz="1600" u="none" strike="noStrike" kern="1200" dirty="0" err="1">
                          <a:effectLst/>
                        </a:rPr>
                        <a:t>Betabeating</a:t>
                      </a:r>
                      <a:r>
                        <a:rPr lang="en-US" sz="1600" u="none" strike="noStrike" kern="1200" dirty="0">
                          <a:effectLst/>
                        </a:rPr>
                        <a:t>(%)</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0.67/0.17</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0.98/0.64</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2.571/1.442</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4.862/2.663</a:t>
                      </a:r>
                      <a:endParaRPr lang="en-US" sz="1600" u="none" strike="noStrike" kern="1200" dirty="0">
                        <a:solidFill>
                          <a:srgbClr val="C00000"/>
                        </a:solidFill>
                        <a:effectLst/>
                        <a:latin typeface="+mn-lt"/>
                        <a:ea typeface="+mn-ea"/>
                        <a:cs typeface="+mn-cs"/>
                      </a:endParaRPr>
                    </a:p>
                  </a:txBody>
                  <a:tcPr marL="9525" marR="9525" marT="9525" marB="0" anchor="ctr"/>
                </a:tc>
                <a:extLst>
                  <a:ext uri="{0D108BD9-81ED-4DB2-BD59-A6C34878D82A}">
                    <a16:rowId xmlns:a16="http://schemas.microsoft.com/office/drawing/2014/main" val="4156670807"/>
                  </a:ext>
                </a:extLst>
              </a:tr>
              <a:tr h="206999">
                <a:tc>
                  <a:txBody>
                    <a:bodyPr/>
                    <a:lstStyle/>
                    <a:p>
                      <a:pPr marL="0" algn="l" defTabSz="914400" rtl="0" eaLnBrk="1" fontAlgn="ctr" latinLnBrk="0" hangingPunct="1"/>
                      <a:r>
                        <a:rPr lang="el-GR" sz="1600" u="none" strike="noStrike" kern="1200">
                          <a:effectLst/>
                        </a:rPr>
                        <a:t>Δ</a:t>
                      </a:r>
                      <a:r>
                        <a:rPr lang="en-US" sz="1600" u="none" strike="noStrike" kern="1200">
                          <a:effectLst/>
                        </a:rPr>
                        <a:t>dispersion (mm)</a:t>
                      </a:r>
                      <a:endParaRPr lang="en-US" sz="16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1.3/8.3</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8.8/13.332</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19.267/11.42</a:t>
                      </a:r>
                      <a:endParaRPr lang="en-US" sz="1600" u="none" strike="noStrike" kern="1200" dirty="0">
                        <a:solidFill>
                          <a:srgbClr val="C00000"/>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solidFill>
                            <a:srgbClr val="C00000"/>
                          </a:solidFill>
                          <a:effectLst/>
                        </a:rPr>
                        <a:t>23.445/13.05</a:t>
                      </a:r>
                      <a:endParaRPr lang="en-US" sz="1600" u="none" strike="noStrike" kern="1200" dirty="0">
                        <a:solidFill>
                          <a:srgbClr val="C00000"/>
                        </a:solidFill>
                        <a:effectLst/>
                        <a:latin typeface="+mn-lt"/>
                        <a:ea typeface="+mn-ea"/>
                        <a:cs typeface="+mn-cs"/>
                      </a:endParaRPr>
                    </a:p>
                  </a:txBody>
                  <a:tcPr marL="9525" marR="9525" marT="9525" marB="0" anchor="ctr"/>
                </a:tc>
                <a:extLst>
                  <a:ext uri="{0D108BD9-81ED-4DB2-BD59-A6C34878D82A}">
                    <a16:rowId xmlns:a16="http://schemas.microsoft.com/office/drawing/2014/main" val="3434353809"/>
                  </a:ext>
                </a:extLst>
              </a:tr>
              <a:tr h="206999">
                <a:tc>
                  <a:txBody>
                    <a:bodyPr/>
                    <a:lstStyle/>
                    <a:p>
                      <a:pPr marL="0" algn="l" defTabSz="914400" rtl="0" eaLnBrk="1" fontAlgn="ctr" latinLnBrk="0" hangingPunct="1"/>
                      <a:r>
                        <a:rPr lang="en-US" sz="1600" u="none" strike="noStrike" kern="1200">
                          <a:effectLst/>
                        </a:rPr>
                        <a:t>Emittance(nm)</a:t>
                      </a:r>
                      <a:endParaRPr lang="en-US" sz="16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1.233/0.0086</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1.241/0.0103</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1.271/0.0114</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1.280/0.0158</a:t>
                      </a:r>
                      <a:endParaRPr lang="en-US" sz="16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3974694499"/>
                  </a:ext>
                </a:extLst>
              </a:tr>
              <a:tr h="206999">
                <a:tc>
                  <a:txBody>
                    <a:bodyPr/>
                    <a:lstStyle/>
                    <a:p>
                      <a:pPr marL="0" algn="l" defTabSz="914400" rtl="0" eaLnBrk="1" fontAlgn="ctr" latinLnBrk="0" hangingPunct="1"/>
                      <a:r>
                        <a:rPr lang="en-US" sz="1600" u="none" strike="noStrike" kern="1200">
                          <a:effectLst/>
                        </a:rPr>
                        <a:t>Coupling</a:t>
                      </a:r>
                      <a:endParaRPr lang="en-US" sz="16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0.599</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0.57</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0.899</a:t>
                      </a:r>
                      <a:endParaRPr lang="en-US" sz="16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en-US" sz="1600" u="none" strike="noStrike" kern="1200" dirty="0">
                          <a:effectLst/>
                        </a:rPr>
                        <a:t>1.1</a:t>
                      </a:r>
                      <a:endParaRPr lang="en-US" sz="16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361478412"/>
                  </a:ext>
                </a:extLst>
              </a:tr>
            </a:tbl>
          </a:graphicData>
        </a:graphic>
      </p:graphicFrame>
      <p:sp>
        <p:nvSpPr>
          <p:cNvPr id="10" name="内容占位符 1">
            <a:extLst>
              <a:ext uri="{FF2B5EF4-FFF2-40B4-BE49-F238E27FC236}">
                <a16:creationId xmlns:a16="http://schemas.microsoft.com/office/drawing/2014/main" id="{824518AF-613B-4474-BC25-79CDA34BEB1E}"/>
              </a:ext>
            </a:extLst>
          </p:cNvPr>
          <p:cNvSpPr>
            <a:spLocks noGrp="1"/>
          </p:cNvSpPr>
          <p:nvPr>
            <p:ph idx="1"/>
          </p:nvPr>
        </p:nvSpPr>
        <p:spPr>
          <a:xfrm>
            <a:off x="403345" y="1244609"/>
            <a:ext cx="5433690" cy="3430519"/>
          </a:xfrm>
        </p:spPr>
        <p:txBody>
          <a:bodyPr>
            <a:normAutofit/>
          </a:bodyPr>
          <a:lstStyle/>
          <a:p>
            <a:pPr marL="0" indent="-685800">
              <a:spcAft>
                <a:spcPts val="0"/>
              </a:spcAft>
              <a:buFont typeface="Wingdings" panose="05000000000000000000" pitchFamily="2" charset="2"/>
              <a:buChar char="q"/>
            </a:pPr>
            <a:r>
              <a:rPr lang="en-US" altLang="zh-CN" sz="1600" b="1" dirty="0">
                <a:solidFill>
                  <a:srgbClr val="C00000"/>
                </a:solidFill>
                <a:cs typeface="Arial" panose="020B0604020202020204" pitchFamily="34" charset="0"/>
              </a:rPr>
              <a:t>Orbit Correction + Horizontal dispersion  </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Response Matrix(RM) Method</a:t>
            </a:r>
            <a:r>
              <a:rPr lang="zh-CN" altLang="en-US" sz="1100" dirty="0">
                <a:solidFill>
                  <a:srgbClr val="0000FF"/>
                </a:solidFill>
                <a:cs typeface="Arial" panose="020B0604020202020204" pitchFamily="34" charset="0"/>
              </a:rPr>
              <a:t>：</a:t>
            </a:r>
            <a:r>
              <a:rPr lang="en-US" altLang="zh-CN" sz="1100" dirty="0">
                <a:solidFill>
                  <a:srgbClr val="0000FF"/>
                </a:solidFill>
                <a:cs typeface="Arial" panose="020B0604020202020204" pitchFamily="34" charset="0"/>
              </a:rPr>
              <a:t>links corrector to beam orbit at BPM</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2-level iteration</a:t>
            </a:r>
            <a:r>
              <a:rPr lang="zh-CN" altLang="en-US" sz="1100" dirty="0">
                <a:solidFill>
                  <a:srgbClr val="0000FF"/>
                </a:solidFill>
                <a:cs typeface="Arial" panose="020B0604020202020204" pitchFamily="34" charset="0"/>
              </a:rPr>
              <a:t>：</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1st Loop: 20%~100% Corrector</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2nd Loop</a:t>
            </a:r>
            <a:r>
              <a:rPr lang="zh-CN" altLang="en-US" sz="1100" dirty="0">
                <a:solidFill>
                  <a:srgbClr val="0000FF"/>
                </a:solidFill>
                <a:cs typeface="Arial" panose="020B0604020202020204" pitchFamily="34" charset="0"/>
              </a:rPr>
              <a:t>：</a:t>
            </a:r>
            <a:r>
              <a:rPr lang="en-US" altLang="zh-CN" sz="1100" dirty="0">
                <a:solidFill>
                  <a:srgbClr val="0000FF"/>
                </a:solidFill>
                <a:cs typeface="Arial" panose="020B0604020202020204" pitchFamily="34" charset="0"/>
              </a:rPr>
              <a:t>30%~80% Singular Value</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Dispersion correction </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Energy adjustment by corrector</a:t>
            </a:r>
          </a:p>
          <a:p>
            <a:pPr marL="0" indent="-685800">
              <a:spcAft>
                <a:spcPts val="0"/>
              </a:spcAft>
              <a:buFont typeface="Wingdings" panose="05000000000000000000" pitchFamily="2" charset="2"/>
              <a:buChar char="q"/>
            </a:pPr>
            <a:r>
              <a:rPr lang="en-US" altLang="zh-CN" sz="1600" b="1" dirty="0">
                <a:solidFill>
                  <a:srgbClr val="C00000"/>
                </a:solidFill>
                <a:cs typeface="Arial" panose="020B0604020202020204" pitchFamily="34" charset="0"/>
              </a:rPr>
              <a:t>Optics correction</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RM + LOCO</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Based on 30GeV &amp; 120GeV simulation</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All quadrupole independent</a:t>
            </a:r>
          </a:p>
          <a:p>
            <a:pPr lvl="1">
              <a:lnSpc>
                <a:spcPct val="110000"/>
              </a:lnSpc>
              <a:spcBef>
                <a:spcPts val="500"/>
              </a:spcBef>
              <a:buFont typeface="Wingdings" panose="05000000000000000000" pitchFamily="2" charset="2"/>
              <a:buChar char="ü"/>
            </a:pPr>
            <a:r>
              <a:rPr lang="en-US" altLang="zh-CN" sz="1100" dirty="0">
                <a:solidFill>
                  <a:srgbClr val="0000FF"/>
                </a:solidFill>
                <a:cs typeface="Arial" panose="020B0604020202020204" pitchFamily="34" charset="0"/>
              </a:rPr>
              <a:t>Dispersion correction included</a:t>
            </a:r>
          </a:p>
        </p:txBody>
      </p:sp>
      <p:sp>
        <p:nvSpPr>
          <p:cNvPr id="12" name="文本框 11">
            <a:extLst>
              <a:ext uri="{FF2B5EF4-FFF2-40B4-BE49-F238E27FC236}">
                <a16:creationId xmlns:a16="http://schemas.microsoft.com/office/drawing/2014/main" id="{D0CCBE46-FEA2-419A-89A1-503CEEEEABF5}"/>
              </a:ext>
            </a:extLst>
          </p:cNvPr>
          <p:cNvSpPr txBox="1"/>
          <p:nvPr/>
        </p:nvSpPr>
        <p:spPr>
          <a:xfrm>
            <a:off x="393604" y="4558267"/>
            <a:ext cx="3869013" cy="1492653"/>
          </a:xfrm>
          <a:prstGeom prst="rect">
            <a:avLst/>
          </a:prstGeom>
          <a:noFill/>
        </p:spPr>
        <p:txBody>
          <a:bodyPr wrap="square">
            <a:spAutoFit/>
          </a:bodyPr>
          <a:lstStyle/>
          <a:p>
            <a:pPr marL="0" marR="0" lvl="0" indent="-685800" algn="l" defTabSz="914400" rtl="0" eaLnBrk="1" fontAlgn="auto" latinLnBrk="0" hangingPunct="1">
              <a:lnSpc>
                <a:spcPct val="110000"/>
              </a:lnSpc>
              <a:spcBef>
                <a:spcPts val="0"/>
              </a:spcBef>
              <a:spcAft>
                <a:spcPts val="0"/>
              </a:spcAft>
              <a:buClr>
                <a:srgbClr val="FFC000"/>
              </a:buClr>
              <a:buSzPct val="80000"/>
              <a:buFont typeface="Wingdings" panose="05000000000000000000" pitchFamily="2" charset="2"/>
              <a:buChar char="q"/>
              <a:tabLst/>
              <a:defRPr/>
            </a:pPr>
            <a:r>
              <a:rPr kumimoji="0" lang="en-US" altLang="zh-CN" sz="1600" b="1" i="0" u="none" strike="noStrike" kern="1200" cap="none" spc="0" normalizeH="0" baseline="0" noProof="0" dirty="0">
                <a:ln>
                  <a:noFill/>
                </a:ln>
                <a:solidFill>
                  <a:srgbClr val="C00000"/>
                </a:solidFill>
                <a:effectLst/>
                <a:uLnTx/>
                <a:uFillTx/>
                <a:latin typeface="Arial" panose="020B0604020202020204" pitchFamily="34" charset="0"/>
                <a:ea typeface="微软雅黑" pitchFamily="34" charset="-122"/>
                <a:cs typeface="Arial" panose="020B0604020202020204" pitchFamily="34" charset="0"/>
              </a:rPr>
              <a:t>Coupling and vertical </a:t>
            </a:r>
          </a:p>
          <a:p>
            <a:pPr marR="0" lvl="0" algn="l" defTabSz="914400" rtl="0" eaLnBrk="1" fontAlgn="auto" latinLnBrk="0" hangingPunct="1">
              <a:lnSpc>
                <a:spcPct val="110000"/>
              </a:lnSpc>
              <a:spcBef>
                <a:spcPts val="0"/>
              </a:spcBef>
              <a:spcAft>
                <a:spcPts val="0"/>
              </a:spcAft>
              <a:buClr>
                <a:srgbClr val="FFC000"/>
              </a:buClr>
              <a:buSzPct val="80000"/>
              <a:tabLst/>
              <a:defRPr/>
            </a:pPr>
            <a:r>
              <a:rPr lang="en-US" altLang="zh-CN" sz="1600" b="1" dirty="0">
                <a:solidFill>
                  <a:srgbClr val="C00000"/>
                </a:solidFill>
                <a:latin typeface="Arial" panose="020B0604020202020204" pitchFamily="34" charset="0"/>
                <a:ea typeface="微软雅黑" pitchFamily="34" charset="-122"/>
                <a:cs typeface="Arial" panose="020B0604020202020204" pitchFamily="34" charset="0"/>
              </a:rPr>
              <a:t>        </a:t>
            </a:r>
            <a:r>
              <a:rPr kumimoji="0" lang="en-US" altLang="zh-CN" sz="1600" b="1" i="0" u="none" strike="noStrike" kern="1200" cap="none" spc="0" normalizeH="0" baseline="0" noProof="0" dirty="0">
                <a:ln>
                  <a:noFill/>
                </a:ln>
                <a:solidFill>
                  <a:srgbClr val="C00000"/>
                </a:solidFill>
                <a:effectLst/>
                <a:uLnTx/>
                <a:uFillTx/>
                <a:latin typeface="Arial" panose="020B0604020202020204" pitchFamily="34" charset="0"/>
                <a:ea typeface="微软雅黑" pitchFamily="34" charset="-122"/>
                <a:cs typeface="Arial" panose="020B0604020202020204" pitchFamily="34" charset="0"/>
              </a:rPr>
              <a:t>    dispersion correction</a:t>
            </a:r>
          </a:p>
          <a:p>
            <a:pPr marL="742950" marR="0" lvl="1" indent="-285750" algn="l" defTabSz="914400" rtl="0" eaLnBrk="1" fontAlgn="auto" latinLnBrk="0" hangingPunct="1">
              <a:lnSpc>
                <a:spcPct val="110000"/>
              </a:lnSpc>
              <a:spcBef>
                <a:spcPts val="500"/>
              </a:spcBef>
              <a:spcAft>
                <a:spcPts val="0"/>
              </a:spcAft>
              <a:buClrTx/>
              <a:buSzTx/>
              <a:buFont typeface="Wingdings" panose="05000000000000000000" pitchFamily="2" charset="2"/>
              <a:buChar char="ü"/>
              <a:tabLst/>
              <a:defRPr/>
            </a:pPr>
            <a:r>
              <a:rPr kumimoji="0" lang="en-US" altLang="zh-CN" sz="1100" b="0" i="0" u="none" strike="noStrike" kern="1200" cap="none" spc="0" normalizeH="0" baseline="0" noProof="0" dirty="0">
                <a:ln>
                  <a:noFill/>
                </a:ln>
                <a:solidFill>
                  <a:srgbClr val="0000FF"/>
                </a:solidFill>
                <a:effectLst/>
                <a:uLnTx/>
                <a:uFillTx/>
                <a:latin typeface="Arial" panose="020B0604020202020204" pitchFamily="34" charset="0"/>
                <a:ea typeface="微软雅黑" pitchFamily="34" charset="-122"/>
                <a:cs typeface="Arial" panose="020B0604020202020204" pitchFamily="34" charset="0"/>
              </a:rPr>
              <a:t>8 skew quadrupole skew quadrupole magnets are arranged in the dispersion free section to correct coupling</a:t>
            </a:r>
          </a:p>
          <a:p>
            <a:pPr marL="742950" marR="0" lvl="1" indent="-285750" algn="l" defTabSz="914400" rtl="0" eaLnBrk="1" fontAlgn="auto" latinLnBrk="0" hangingPunct="1">
              <a:lnSpc>
                <a:spcPct val="110000"/>
              </a:lnSpc>
              <a:spcBef>
                <a:spcPts val="500"/>
              </a:spcBef>
              <a:spcAft>
                <a:spcPts val="0"/>
              </a:spcAft>
              <a:buClrTx/>
              <a:buSzTx/>
              <a:buFont typeface="Wingdings" panose="05000000000000000000" pitchFamily="2" charset="2"/>
              <a:buChar char="ü"/>
              <a:tabLst/>
              <a:defRPr/>
            </a:pPr>
            <a:r>
              <a:rPr kumimoji="0" lang="en-US" altLang="zh-CN" sz="1100" b="0" i="0" u="none" strike="noStrike" kern="1200" cap="none" spc="0" normalizeH="0" baseline="0" noProof="0" dirty="0">
                <a:ln>
                  <a:noFill/>
                </a:ln>
                <a:solidFill>
                  <a:srgbClr val="0000FF"/>
                </a:solidFill>
                <a:effectLst/>
                <a:uLnTx/>
                <a:uFillTx/>
                <a:latin typeface="Arial" panose="020B0604020202020204" pitchFamily="34" charset="0"/>
                <a:ea typeface="微软雅黑" pitchFamily="34" charset="-122"/>
                <a:cs typeface="Arial" panose="020B0604020202020204" pitchFamily="34" charset="0"/>
              </a:rPr>
              <a:t>the coupling control target being better than 1%</a:t>
            </a:r>
          </a:p>
        </p:txBody>
      </p:sp>
      <p:sp>
        <p:nvSpPr>
          <p:cNvPr id="11" name="文本框 10">
            <a:extLst>
              <a:ext uri="{FF2B5EF4-FFF2-40B4-BE49-F238E27FC236}">
                <a16:creationId xmlns:a16="http://schemas.microsoft.com/office/drawing/2014/main" id="{284A2D82-9FED-407E-9AB2-EF8D883831CE}"/>
              </a:ext>
            </a:extLst>
          </p:cNvPr>
          <p:cNvSpPr txBox="1"/>
          <p:nvPr/>
        </p:nvSpPr>
        <p:spPr>
          <a:xfrm>
            <a:off x="10851776" y="1055594"/>
            <a:ext cx="1633818" cy="307777"/>
          </a:xfrm>
          <a:prstGeom prst="rect">
            <a:avLst/>
          </a:prstGeom>
          <a:noFill/>
        </p:spPr>
        <p:txBody>
          <a:bodyPr wrap="square" rtlCol="0">
            <a:spAutoFit/>
          </a:bodyPr>
          <a:lstStyle/>
          <a:p>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22188632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99456" y="116632"/>
            <a:ext cx="10118850" cy="707886"/>
          </a:xfrm>
          <a:prstGeom prst="rect">
            <a:avLst/>
          </a:prstGeom>
          <a:noFill/>
        </p:spPr>
        <p:txBody>
          <a:bodyPr wrap="square" rtlCol="0">
            <a:spAutoFit/>
          </a:bodyPr>
          <a:lstStyle/>
          <a:p>
            <a:pPr algn="ctr">
              <a:spcBef>
                <a:spcPct val="0"/>
              </a:spcBef>
            </a:pPr>
            <a:r>
              <a:rPr lang="en-US"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Error Set </a:t>
            </a:r>
            <a:r>
              <a:rPr lang="en-US" altLang="zh-CN"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i</a:t>
            </a:r>
            <a:r>
              <a:rPr lang="en-US" sz="4000" b="1" dirty="0">
                <a:solidFill>
                  <a:srgbClr val="C000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n Simulation</a:t>
            </a:r>
          </a:p>
        </p:txBody>
      </p:sp>
      <p:graphicFrame>
        <p:nvGraphicFramePr>
          <p:cNvPr id="8" name="内容占位符 3"/>
          <p:cNvGraphicFramePr/>
          <p:nvPr/>
        </p:nvGraphicFramePr>
        <p:xfrm>
          <a:off x="758356" y="1651082"/>
          <a:ext cx="4851713" cy="1691640"/>
        </p:xfrm>
        <a:graphic>
          <a:graphicData uri="http://schemas.openxmlformats.org/drawingml/2006/table">
            <a:tbl>
              <a:tblPr firstRow="1" firstCol="1" bandRow="1">
                <a:tableStyleId>{1FECB4D8-DB02-4DC6-A0A2-4F2EBAE1DC90}</a:tableStyleId>
              </a:tblPr>
              <a:tblGrid>
                <a:gridCol w="2025276">
                  <a:extLst>
                    <a:ext uri="{9D8B030D-6E8A-4147-A177-3AD203B41FA5}">
                      <a16:colId xmlns:a16="http://schemas.microsoft.com/office/drawing/2014/main" val="20000"/>
                    </a:ext>
                  </a:extLst>
                </a:gridCol>
                <a:gridCol w="1614920">
                  <a:extLst>
                    <a:ext uri="{9D8B030D-6E8A-4147-A177-3AD203B41FA5}">
                      <a16:colId xmlns:a16="http://schemas.microsoft.com/office/drawing/2014/main" val="20001"/>
                    </a:ext>
                  </a:extLst>
                </a:gridCol>
                <a:gridCol w="1211517">
                  <a:extLst>
                    <a:ext uri="{9D8B030D-6E8A-4147-A177-3AD203B41FA5}">
                      <a16:colId xmlns:a16="http://schemas.microsoft.com/office/drawing/2014/main" val="20002"/>
                    </a:ext>
                  </a:extLst>
                </a:gridCol>
              </a:tblGrid>
              <a:tr h="278130">
                <a:tc>
                  <a:txBody>
                    <a:bodyPr/>
                    <a:lstStyle/>
                    <a:p>
                      <a:r>
                        <a:rPr lang="en-US" altLang="zh-CN" sz="1400" dirty="0">
                          <a:solidFill>
                            <a:schemeClr val="tx1"/>
                          </a:solidFill>
                        </a:rPr>
                        <a:t>3</a:t>
                      </a:r>
                      <a:r>
                        <a:rPr lang="el-GR" altLang="zh-CN" sz="1400" dirty="0">
                          <a:solidFill>
                            <a:schemeClr val="tx1"/>
                          </a:solidFill>
                        </a:rPr>
                        <a:t>σ</a:t>
                      </a:r>
                      <a:r>
                        <a:rPr lang="en-US" altLang="zh-CN" sz="1400" dirty="0">
                          <a:solidFill>
                            <a:schemeClr val="tx1"/>
                          </a:solidFill>
                        </a:rPr>
                        <a:t> cutoff</a:t>
                      </a:r>
                      <a:endParaRPr lang="zh-CN" altLang="en-US" sz="1400" dirty="0">
                        <a:solidFill>
                          <a:schemeClr val="tx1"/>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dirty="0">
                          <a:solidFill>
                            <a:schemeClr val="tx1"/>
                          </a:solidFill>
                        </a:rPr>
                        <a:t>Dipole/Sextupole</a:t>
                      </a:r>
                      <a:endParaRPr lang="zh-CN" altLang="en-US" sz="1400" dirty="0">
                        <a:solidFill>
                          <a:schemeClr val="tx1"/>
                        </a:solidFill>
                      </a:endParaRPr>
                    </a:p>
                  </a:txBody>
                  <a:tcPr marL="68580" marR="68580" marT="34290" marB="34290"/>
                </a:tc>
                <a:tc>
                  <a:txBody>
                    <a:bodyPr/>
                    <a:lstStyle/>
                    <a:p>
                      <a:pPr algn="ctr"/>
                      <a:r>
                        <a:rPr lang="en-US" altLang="zh-CN" sz="1400" dirty="0">
                          <a:solidFill>
                            <a:schemeClr val="tx1"/>
                          </a:solidFill>
                        </a:rPr>
                        <a:t>Quadrupole</a:t>
                      </a:r>
                      <a:endParaRPr lang="zh-CN" altLang="en-US" sz="1400" dirty="0">
                        <a:solidFill>
                          <a:schemeClr val="tx1"/>
                        </a:solidFill>
                      </a:endParaRPr>
                    </a:p>
                  </a:txBody>
                  <a:tcPr marL="68580" marR="68580" marT="34290" marB="34290"/>
                </a:tc>
                <a:extLst>
                  <a:ext uri="{0D108BD9-81ED-4DB2-BD59-A6C34878D82A}">
                    <a16:rowId xmlns:a16="http://schemas.microsoft.com/office/drawing/2014/main" val="10000"/>
                  </a:ext>
                </a:extLst>
              </a:tr>
              <a:tr h="278130">
                <a:tc>
                  <a:txBody>
                    <a:bodyPr/>
                    <a:lstStyle/>
                    <a:p>
                      <a:r>
                        <a:rPr lang="en-US" altLang="zh-CN" sz="1400" dirty="0"/>
                        <a:t>Transverse shift X/Y</a:t>
                      </a:r>
                      <a:r>
                        <a:rPr lang="en-US" altLang="zh-CN" sz="1400" kern="100" dirty="0"/>
                        <a:t> (μm)</a:t>
                      </a:r>
                      <a:endParaRPr lang="zh-CN" altLang="en-US" sz="1400" dirty="0">
                        <a:solidFill>
                          <a:schemeClr val="tx1"/>
                        </a:solidFill>
                      </a:endParaRPr>
                    </a:p>
                  </a:txBody>
                  <a:tcPr marL="68580" marR="68580" marT="34290" marB="34290"/>
                </a:tc>
                <a:tc>
                  <a:txBody>
                    <a:bodyPr/>
                    <a:lstStyle/>
                    <a:p>
                      <a:pPr algn="ctr"/>
                      <a:r>
                        <a:rPr lang="en-US" altLang="zh-CN" sz="1400" b="0" dirty="0">
                          <a:solidFill>
                            <a:srgbClr val="C00000"/>
                          </a:solidFill>
                        </a:rPr>
                        <a:t>300(old:100)</a:t>
                      </a:r>
                      <a:endParaRPr lang="zh-CN" altLang="en-US" sz="1400" b="0" dirty="0">
                        <a:solidFill>
                          <a:srgbClr val="C00000"/>
                        </a:solidFill>
                      </a:endParaRPr>
                    </a:p>
                  </a:txBody>
                  <a:tcPr marL="68580" marR="68580" marT="34290" marB="34290"/>
                </a:tc>
                <a:tc>
                  <a:txBody>
                    <a:bodyPr/>
                    <a:lstStyle/>
                    <a:p>
                      <a:pPr algn="ctr"/>
                      <a:r>
                        <a:rPr lang="en-US" altLang="zh-CN" sz="1400" dirty="0"/>
                        <a:t>100</a:t>
                      </a:r>
                      <a:endParaRPr lang="zh-CN" altLang="en-US" sz="1400" dirty="0">
                        <a:solidFill>
                          <a:schemeClr val="tx1"/>
                        </a:solidFill>
                      </a:endParaRPr>
                    </a:p>
                  </a:txBody>
                  <a:tcPr marL="68580" marR="68580" marT="34290" marB="34290"/>
                </a:tc>
                <a:extLst>
                  <a:ext uri="{0D108BD9-81ED-4DB2-BD59-A6C34878D82A}">
                    <a16:rowId xmlns:a16="http://schemas.microsoft.com/office/drawing/2014/main" val="10001"/>
                  </a:ext>
                </a:extLst>
              </a:tr>
              <a:tr h="278130">
                <a:tc>
                  <a:txBody>
                    <a:bodyPr/>
                    <a:lstStyle/>
                    <a:p>
                      <a:r>
                        <a:rPr lang="en-US" altLang="zh-CN" sz="1400" dirty="0"/>
                        <a:t>Longitudinal shift Z</a:t>
                      </a:r>
                      <a:r>
                        <a:rPr lang="en-US" altLang="zh-CN" sz="1400" kern="100" dirty="0"/>
                        <a:t> (μm)</a:t>
                      </a:r>
                      <a:endParaRPr lang="zh-CN" altLang="en-US" sz="1400" dirty="0">
                        <a:solidFill>
                          <a:schemeClr val="tx1"/>
                        </a:solidFill>
                      </a:endParaRPr>
                    </a:p>
                  </a:txBody>
                  <a:tcPr marL="68580" marR="68580" marT="34290" marB="34290"/>
                </a:tc>
                <a:tc>
                  <a:txBody>
                    <a:bodyPr/>
                    <a:lstStyle/>
                    <a:p>
                      <a:pPr algn="ctr"/>
                      <a:r>
                        <a:rPr lang="en-US" altLang="zh-CN" sz="1400" dirty="0"/>
                        <a:t>100</a:t>
                      </a:r>
                      <a:endParaRPr lang="zh-CN" altLang="en-US" sz="1400" dirty="0">
                        <a:solidFill>
                          <a:schemeClr val="tx1"/>
                        </a:solidFill>
                      </a:endParaRPr>
                    </a:p>
                  </a:txBody>
                  <a:tcPr marL="68580" marR="68580" marT="34290" marB="34290"/>
                </a:tc>
                <a:tc>
                  <a:txBody>
                    <a:bodyPr/>
                    <a:lstStyle/>
                    <a:p>
                      <a:pPr algn="ctr"/>
                      <a:r>
                        <a:rPr lang="en-US" altLang="zh-CN" sz="1400" dirty="0"/>
                        <a:t>150</a:t>
                      </a:r>
                      <a:endParaRPr lang="zh-CN" altLang="en-US" sz="1400" dirty="0">
                        <a:solidFill>
                          <a:schemeClr val="tx1"/>
                        </a:solidFill>
                      </a:endParaRPr>
                    </a:p>
                  </a:txBody>
                  <a:tcPr marL="68580" marR="68580" marT="34290" marB="34290"/>
                </a:tc>
                <a:extLst>
                  <a:ext uri="{0D108BD9-81ED-4DB2-BD59-A6C34878D82A}">
                    <a16:rowId xmlns:a16="http://schemas.microsoft.com/office/drawing/2014/main" val="10002"/>
                  </a:ext>
                </a:extLst>
              </a:tr>
              <a:tr h="278130">
                <a:tc>
                  <a:txBody>
                    <a:bodyPr/>
                    <a:lstStyle/>
                    <a:p>
                      <a:pPr marL="0" algn="l" defTabSz="914400" rtl="0" eaLnBrk="1" latinLnBrk="0" hangingPunct="1"/>
                      <a:r>
                        <a:rPr lang="en-US" altLang="zh-CN" sz="1400" kern="1200" dirty="0"/>
                        <a:t>Tilt about X/Y (mrad)</a:t>
                      </a:r>
                      <a:endParaRPr lang="zh-CN" altLang="en-US" sz="1400" kern="1200" dirty="0">
                        <a:solidFill>
                          <a:schemeClr val="tx1"/>
                        </a:solidFill>
                        <a:latin typeface="+mn-lt"/>
                        <a:ea typeface="+mn-ea"/>
                        <a:cs typeface="+mn-cs"/>
                      </a:endParaRPr>
                    </a:p>
                  </a:txBody>
                  <a:tcPr marL="68580" marR="68580" marT="34290" marB="34290"/>
                </a:tc>
                <a:tc>
                  <a:txBody>
                    <a:bodyPr/>
                    <a:lstStyle/>
                    <a:p>
                      <a:pPr marL="0" algn="ctr" defTabSz="914400" rtl="0" eaLnBrk="1" latinLnBrk="0" hangingPunct="1"/>
                      <a:r>
                        <a:rPr lang="en-US" altLang="zh-CN" sz="1400" kern="1200" dirty="0"/>
                        <a:t>0.2</a:t>
                      </a:r>
                      <a:endParaRPr lang="zh-CN" altLang="en-US" sz="1400" kern="1200" dirty="0">
                        <a:solidFill>
                          <a:schemeClr val="tx1"/>
                        </a:solidFill>
                        <a:latin typeface="+mn-lt"/>
                        <a:ea typeface="+mn-ea"/>
                        <a:cs typeface="+mn-cs"/>
                      </a:endParaRPr>
                    </a:p>
                  </a:txBody>
                  <a:tcPr marL="68580" marR="68580" marT="34290" marB="34290"/>
                </a:tc>
                <a:tc>
                  <a:txBody>
                    <a:bodyPr/>
                    <a:lstStyle/>
                    <a:p>
                      <a:pPr marL="0" algn="ctr" defTabSz="914400" rtl="0" eaLnBrk="1" latinLnBrk="0" hangingPunct="1"/>
                      <a:r>
                        <a:rPr lang="en-US" altLang="zh-CN" sz="1400" kern="1200" dirty="0"/>
                        <a:t>0.2</a:t>
                      </a:r>
                      <a:endParaRPr lang="zh-CN" altLang="en-US" sz="1400"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val="10003"/>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dirty="0"/>
                        <a:t>Tilt about Z (mrad)</a:t>
                      </a:r>
                      <a:endParaRPr lang="zh-CN" altLang="en-US" sz="1400" dirty="0">
                        <a:solidFill>
                          <a:schemeClr val="tx1"/>
                        </a:solidFill>
                      </a:endParaRPr>
                    </a:p>
                  </a:txBody>
                  <a:tcPr marL="68580" marR="68580" marT="34290" marB="34290"/>
                </a:tc>
                <a:tc>
                  <a:txBody>
                    <a:bodyPr/>
                    <a:lstStyle/>
                    <a:p>
                      <a:pPr algn="ctr"/>
                      <a:r>
                        <a:rPr lang="en-US" altLang="zh-CN" sz="1400" dirty="0"/>
                        <a:t>0.2</a:t>
                      </a:r>
                      <a:endParaRPr lang="zh-CN" altLang="en-US" sz="1400" dirty="0">
                        <a:solidFill>
                          <a:schemeClr val="tx1"/>
                        </a:solidFill>
                      </a:endParaRPr>
                    </a:p>
                  </a:txBody>
                  <a:tcPr marL="68580" marR="68580" marT="34290" marB="34290"/>
                </a:tc>
                <a:tc>
                  <a:txBody>
                    <a:bodyPr/>
                    <a:lstStyle/>
                    <a:p>
                      <a:pPr algn="ctr"/>
                      <a:r>
                        <a:rPr lang="en-US" altLang="zh-CN" sz="1400" dirty="0"/>
                        <a:t>0.2</a:t>
                      </a:r>
                      <a:endParaRPr lang="zh-CN" altLang="en-US" sz="1400" dirty="0">
                        <a:solidFill>
                          <a:schemeClr val="tx1"/>
                        </a:solidFill>
                      </a:endParaRPr>
                    </a:p>
                  </a:txBody>
                  <a:tcPr marL="68580" marR="68580" marT="34290" marB="34290"/>
                </a:tc>
                <a:extLst>
                  <a:ext uri="{0D108BD9-81ED-4DB2-BD59-A6C34878D82A}">
                    <a16:rowId xmlns:a16="http://schemas.microsoft.com/office/drawing/2014/main" val="10004"/>
                  </a:ext>
                </a:extLst>
              </a:tr>
              <a:tr h="278130">
                <a:tc>
                  <a:txBody>
                    <a:bodyPr/>
                    <a:lstStyle/>
                    <a:p>
                      <a:r>
                        <a:rPr lang="en-US" altLang="zh-CN" sz="1400" dirty="0"/>
                        <a:t>Nominal field </a:t>
                      </a:r>
                      <a:endParaRPr lang="zh-CN" altLang="en-US" sz="1400" dirty="0">
                        <a:solidFill>
                          <a:schemeClr val="tx1"/>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dirty="0"/>
                        <a:t>1e-3/3e-4</a:t>
                      </a:r>
                      <a:endParaRPr lang="zh-CN" altLang="en-US" sz="1400" dirty="0">
                        <a:solidFill>
                          <a:schemeClr val="tx1"/>
                        </a:solidFill>
                      </a:endParaRPr>
                    </a:p>
                  </a:txBody>
                  <a:tcPr marL="68580" marR="68580" marT="34290" marB="34290"/>
                </a:tc>
                <a:tc>
                  <a:txBody>
                    <a:bodyPr/>
                    <a:lstStyle/>
                    <a:p>
                      <a:pPr algn="ctr"/>
                      <a:r>
                        <a:rPr lang="en-US" altLang="zh-CN" sz="1400" dirty="0"/>
                        <a:t>2e-4</a:t>
                      </a:r>
                      <a:endParaRPr lang="zh-CN" altLang="en-US" sz="1400" dirty="0">
                        <a:solidFill>
                          <a:schemeClr val="tx1"/>
                        </a:solidFill>
                      </a:endParaRPr>
                    </a:p>
                  </a:txBody>
                  <a:tcPr marL="68580" marR="68580" marT="34290" marB="34290"/>
                </a:tc>
                <a:extLst>
                  <a:ext uri="{0D108BD9-81ED-4DB2-BD59-A6C34878D82A}">
                    <a16:rowId xmlns:a16="http://schemas.microsoft.com/office/drawing/2014/main" val="10005"/>
                  </a:ext>
                </a:extLst>
              </a:tr>
            </a:tbl>
          </a:graphicData>
        </a:graphic>
      </p:graphicFrame>
      <p:graphicFrame>
        <p:nvGraphicFramePr>
          <p:cNvPr id="9" name="表格 8"/>
          <p:cNvGraphicFramePr>
            <a:graphicFrameLocks noGrp="1"/>
          </p:cNvGraphicFramePr>
          <p:nvPr/>
        </p:nvGraphicFramePr>
        <p:xfrm>
          <a:off x="6023992" y="1651082"/>
          <a:ext cx="5832649" cy="853440"/>
        </p:xfrm>
        <a:graphic>
          <a:graphicData uri="http://schemas.openxmlformats.org/drawingml/2006/table">
            <a:tbl>
              <a:tblPr firstRow="1" firstCol="1" bandRow="1">
                <a:tableStyleId>{1FECB4D8-DB02-4DC6-A0A2-4F2EBAE1DC90}</a:tableStyleId>
              </a:tblPr>
              <a:tblGrid>
                <a:gridCol w="1656184">
                  <a:extLst>
                    <a:ext uri="{9D8B030D-6E8A-4147-A177-3AD203B41FA5}">
                      <a16:colId xmlns:a16="http://schemas.microsoft.com/office/drawing/2014/main" val="20000"/>
                    </a:ext>
                  </a:extLst>
                </a:gridCol>
                <a:gridCol w="918757">
                  <a:extLst>
                    <a:ext uri="{9D8B030D-6E8A-4147-A177-3AD203B41FA5}">
                      <a16:colId xmlns:a16="http://schemas.microsoft.com/office/drawing/2014/main" val="20001"/>
                    </a:ext>
                  </a:extLst>
                </a:gridCol>
                <a:gridCol w="1027301">
                  <a:extLst>
                    <a:ext uri="{9D8B030D-6E8A-4147-A177-3AD203B41FA5}">
                      <a16:colId xmlns:a16="http://schemas.microsoft.com/office/drawing/2014/main" val="20002"/>
                    </a:ext>
                  </a:extLst>
                </a:gridCol>
                <a:gridCol w="691553">
                  <a:extLst>
                    <a:ext uri="{9D8B030D-6E8A-4147-A177-3AD203B41FA5}">
                      <a16:colId xmlns:a16="http://schemas.microsoft.com/office/drawing/2014/main" val="20003"/>
                    </a:ext>
                  </a:extLst>
                </a:gridCol>
                <a:gridCol w="1538854">
                  <a:extLst>
                    <a:ext uri="{9D8B030D-6E8A-4147-A177-3AD203B41FA5}">
                      <a16:colId xmlns:a16="http://schemas.microsoft.com/office/drawing/2014/main" val="20004"/>
                    </a:ext>
                  </a:extLst>
                </a:gridCol>
              </a:tblGrid>
              <a:tr h="291459">
                <a:tc>
                  <a:txBody>
                    <a:bodyPr/>
                    <a:lstStyle/>
                    <a:p>
                      <a:pPr algn="ctr">
                        <a:spcAft>
                          <a:spcPts val="0"/>
                        </a:spcAft>
                      </a:pPr>
                      <a:r>
                        <a:rPr lang="en-US" sz="1400" kern="100" dirty="0">
                          <a:solidFill>
                            <a:schemeClr val="tx1"/>
                          </a:solidFill>
                          <a:effectLst/>
                        </a:rPr>
                        <a:t> </a:t>
                      </a:r>
                      <a:endParaRPr lang="zh-CN" sz="1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solidFill>
                            <a:schemeClr val="tx1"/>
                          </a:solidFill>
                          <a:effectLst/>
                        </a:rPr>
                        <a:t>Accuracy </a:t>
                      </a:r>
                    </a:p>
                    <a:p>
                      <a:pPr algn="ctr">
                        <a:spcAft>
                          <a:spcPts val="0"/>
                        </a:spcAft>
                      </a:pPr>
                      <a:r>
                        <a:rPr lang="en-US" sz="1400" kern="100" dirty="0">
                          <a:solidFill>
                            <a:schemeClr val="tx1"/>
                          </a:solidFill>
                          <a:effectLst/>
                        </a:rPr>
                        <a:t>(</a:t>
                      </a:r>
                      <a:r>
                        <a:rPr lang="en-US" altLang="zh-CN" sz="1400" kern="100" dirty="0">
                          <a:solidFill>
                            <a:schemeClr val="tx1"/>
                          </a:solidFill>
                          <a:effectLst/>
                        </a:rPr>
                        <a:t>u</a:t>
                      </a:r>
                      <a:r>
                        <a:rPr lang="en-US" sz="1400" kern="100" dirty="0">
                          <a:solidFill>
                            <a:schemeClr val="tx1"/>
                          </a:solidFill>
                          <a:effectLst/>
                        </a:rPr>
                        <a:t>m)</a:t>
                      </a:r>
                      <a:endParaRPr lang="zh-CN" sz="1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solidFill>
                            <a:schemeClr val="tx1"/>
                          </a:solidFill>
                          <a:effectLst/>
                        </a:rPr>
                        <a:t>Tilt (mrad)</a:t>
                      </a:r>
                      <a:endParaRPr lang="zh-CN" sz="1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solidFill>
                            <a:schemeClr val="tx1"/>
                          </a:solidFill>
                          <a:effectLst/>
                        </a:rPr>
                        <a:t>Gain</a:t>
                      </a:r>
                      <a:endParaRPr lang="zh-CN" sz="1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sz="1400" kern="100" dirty="0">
                          <a:solidFill>
                            <a:schemeClr val="tx1"/>
                          </a:solidFill>
                          <a:effectLst/>
                        </a:rPr>
                        <a:t>Offset w/ BBA</a:t>
                      </a:r>
                    </a:p>
                    <a:p>
                      <a:pPr algn="ctr">
                        <a:spcAft>
                          <a:spcPts val="0"/>
                        </a:spcAft>
                      </a:pPr>
                      <a:r>
                        <a:rPr lang="en-US" sz="1400" kern="100" dirty="0">
                          <a:solidFill>
                            <a:schemeClr val="tx1"/>
                          </a:solidFill>
                          <a:effectLst/>
                        </a:rPr>
                        <a:t>(</a:t>
                      </a:r>
                      <a:r>
                        <a:rPr lang="en-US" altLang="zh-CN" sz="1400" kern="100" dirty="0">
                          <a:solidFill>
                            <a:schemeClr val="tx1"/>
                          </a:solidFill>
                          <a:effectLst/>
                        </a:rPr>
                        <a:t>u</a:t>
                      </a:r>
                      <a:r>
                        <a:rPr lang="en-US" sz="1400" kern="100" dirty="0">
                          <a:solidFill>
                            <a:schemeClr val="tx1"/>
                          </a:solidFill>
                          <a:effectLst/>
                        </a:rPr>
                        <a:t>m)</a:t>
                      </a:r>
                      <a:endParaRPr lang="zh-CN" sz="14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202206">
                <a:tc>
                  <a:txBody>
                    <a:bodyPr/>
                    <a:lstStyle/>
                    <a:p>
                      <a:pPr algn="ctr">
                        <a:spcAft>
                          <a:spcPts val="0"/>
                        </a:spcAft>
                      </a:pPr>
                      <a:r>
                        <a:rPr lang="en-US" sz="1400" kern="100" dirty="0">
                          <a:effectLst/>
                        </a:rPr>
                        <a:t>BPM(10Hz)</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0.1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10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30</a:t>
                      </a:r>
                      <a:endParaRPr lang="zh-CN" sz="1400" b="1"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val="10001"/>
                  </a:ext>
                </a:extLst>
              </a:tr>
              <a:tr h="202206">
                <a:tc>
                  <a:txBody>
                    <a:bodyPr/>
                    <a:lstStyle/>
                    <a:p>
                      <a:pPr algn="ctr">
                        <a:spcAft>
                          <a:spcPts val="0"/>
                        </a:spcAft>
                      </a:pP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BPM(TBT@1</a:t>
                      </a:r>
                      <a:r>
                        <a:rPr lang="en-US" altLang="zh-CN" sz="1400" kern="100" baseline="30000" dirty="0">
                          <a:effectLst/>
                          <a:latin typeface="Calibri" panose="020F0502020204030204" pitchFamily="34" charset="0"/>
                          <a:ea typeface="宋体" panose="02010600030101010101" pitchFamily="2" charset="-122"/>
                          <a:cs typeface="Times New Roman" panose="02020603050405020304" pitchFamily="18" charset="0"/>
                        </a:rPr>
                        <a:t>st</a:t>
                      </a:r>
                      <a:r>
                        <a:rPr lang="en-US" altLang="zh-CN" sz="1400" kern="100" dirty="0">
                          <a:effectLst/>
                          <a:latin typeface="Calibri" panose="020F0502020204030204" pitchFamily="34" charset="0"/>
                          <a:ea typeface="宋体" panose="02010600030101010101" pitchFamily="2" charset="-122"/>
                          <a:cs typeface="Times New Roman" panose="02020603050405020304" pitchFamily="18" charset="0"/>
                        </a:rPr>
                        <a:t> Turn)</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rPr>
                        <a:t>300</a:t>
                      </a:r>
                      <a:endParaRPr lang="zh-CN" sz="1400"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10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effectLst/>
                        </a:rPr>
                        <a:t>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tc>
                  <a:txBody>
                    <a:bodyPr/>
                    <a:lstStyle/>
                    <a:p>
                      <a:pPr algn="ctr">
                        <a:spcAft>
                          <a:spcPts val="0"/>
                        </a:spcAft>
                      </a:pPr>
                      <a:r>
                        <a:rPr lang="en-US" altLang="zh-CN" sz="1400" kern="100" dirty="0">
                          <a:solidFill>
                            <a:srgbClr val="C00000"/>
                          </a:solidFill>
                          <a:effectLst/>
                        </a:rPr>
                        <a:t>300</a:t>
                      </a:r>
                      <a:endParaRPr lang="zh-CN" sz="1400" b="1" kern="100" dirty="0">
                        <a:solidFill>
                          <a:srgbClr val="C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51435" marR="51435" marT="0" marB="0"/>
                </a:tc>
                <a:extLst>
                  <a:ext uri="{0D108BD9-81ED-4DB2-BD59-A6C34878D82A}">
                    <a16:rowId xmlns:a16="http://schemas.microsoft.com/office/drawing/2014/main" val="156835740"/>
                  </a:ext>
                </a:extLst>
              </a:tr>
            </a:tbl>
          </a:graphicData>
        </a:graphic>
      </p:graphicFrame>
      <p:graphicFrame>
        <p:nvGraphicFramePr>
          <p:cNvPr id="13" name="表格 12"/>
          <p:cNvGraphicFramePr>
            <a:graphicFrameLocks noGrp="1"/>
          </p:cNvGraphicFramePr>
          <p:nvPr/>
        </p:nvGraphicFramePr>
        <p:xfrm>
          <a:off x="1324404" y="3526932"/>
          <a:ext cx="3537946" cy="2839681"/>
        </p:xfrm>
        <a:graphic>
          <a:graphicData uri="http://schemas.openxmlformats.org/drawingml/2006/table">
            <a:tbl>
              <a:tblPr firstRow="1" bandRow="1">
                <a:tableStyleId>{F5AB1C69-6EDB-4FF4-983F-18BD219EF322}</a:tableStyleId>
              </a:tblPr>
              <a:tblGrid>
                <a:gridCol w="1754199">
                  <a:extLst>
                    <a:ext uri="{9D8B030D-6E8A-4147-A177-3AD203B41FA5}">
                      <a16:colId xmlns:a16="http://schemas.microsoft.com/office/drawing/2014/main" val="20000"/>
                    </a:ext>
                  </a:extLst>
                </a:gridCol>
                <a:gridCol w="1783747">
                  <a:extLst>
                    <a:ext uri="{9D8B030D-6E8A-4147-A177-3AD203B41FA5}">
                      <a16:colId xmlns:a16="http://schemas.microsoft.com/office/drawing/2014/main" val="20001"/>
                    </a:ext>
                  </a:extLst>
                </a:gridCol>
              </a:tblGrid>
              <a:tr h="307628">
                <a:tc>
                  <a:txBody>
                    <a:bodyPr/>
                    <a:lstStyle/>
                    <a:p>
                      <a:pPr algn="ctr"/>
                      <a:r>
                        <a:rPr lang="en-US" altLang="zh-CN" sz="1600" dirty="0">
                          <a:solidFill>
                            <a:schemeClr val="tx1"/>
                          </a:solidFill>
                        </a:rPr>
                        <a:t>Dipole</a:t>
                      </a:r>
                      <a:endParaRPr lang="zh-CN" altLang="en-US" sz="1600" dirty="0">
                        <a:solidFill>
                          <a:schemeClr val="tx1"/>
                        </a:solidFill>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600" dirty="0">
                          <a:solidFill>
                            <a:schemeClr val="tx1"/>
                          </a:solidFill>
                        </a:rPr>
                        <a:t>Quadrupole</a:t>
                      </a:r>
                      <a:endParaRPr lang="zh-CN" altLang="en-US" sz="1600" dirty="0">
                        <a:solidFill>
                          <a:schemeClr val="tx1"/>
                        </a:solidFill>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0"/>
                  </a:ext>
                </a:extLst>
              </a:tr>
              <a:tr h="21973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B1/B0 </a:t>
                      </a:r>
                      <a:r>
                        <a:rPr lang="en-US" altLang="zh-CN" sz="1200" dirty="0">
                          <a:sym typeface="Symbol" panose="05050102010706020507"/>
                        </a:rPr>
                        <a:t> </a:t>
                      </a:r>
                      <a:r>
                        <a:rPr lang="en-US" altLang="zh-CN" sz="1200" dirty="0">
                          <a:solidFill>
                            <a:schemeClr val="tx1"/>
                          </a:solidFill>
                          <a:sym typeface="Symbol" panose="05050102010706020507"/>
                        </a:rPr>
                        <a:t>2</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1"/>
                  </a:ext>
                </a:extLst>
              </a:tr>
              <a:tr h="219735">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B2/B0 </a:t>
                      </a:r>
                      <a:r>
                        <a:rPr lang="en-US" altLang="zh-CN" sz="1200" dirty="0">
                          <a:sym typeface="Symbol" panose="05050102010706020507"/>
                        </a:rPr>
                        <a:t> </a:t>
                      </a:r>
                      <a:r>
                        <a:rPr lang="en-US" altLang="zh-CN" sz="1200" dirty="0">
                          <a:solidFill>
                            <a:schemeClr val="tx1"/>
                          </a:solidFill>
                          <a:sym typeface="Symbol" panose="05050102010706020507"/>
                        </a:rPr>
                        <a:t>5</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L="9000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200" dirty="0"/>
                        <a:t>B2/B1 </a:t>
                      </a:r>
                      <a:r>
                        <a:rPr lang="en-US" altLang="zh-CN" sz="1200" dirty="0">
                          <a:sym typeface="Symbol" panose="05050102010706020507"/>
                        </a:rPr>
                        <a:t> 310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2"/>
                  </a:ext>
                </a:extLst>
              </a:tr>
              <a:tr h="219735">
                <a:tc>
                  <a:txBody>
                    <a:bodyPr/>
                    <a:lstStyle/>
                    <a:p>
                      <a:pPr algn="ctr"/>
                      <a:r>
                        <a:rPr lang="en-US" altLang="zh-CN" sz="1200" dirty="0"/>
                        <a:t>B3/B0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t>B3/B1 </a:t>
                      </a:r>
                      <a:r>
                        <a:rPr lang="en-US" altLang="zh-CN" sz="1200" dirty="0">
                          <a:sym typeface="Symbol" panose="05050102010706020507"/>
                        </a:rPr>
                        <a:t> </a:t>
                      </a:r>
                      <a:r>
                        <a:rPr lang="en-US" altLang="zh-CN" sz="1200" dirty="0">
                          <a:solidFill>
                            <a:schemeClr val="tx1"/>
                          </a:solidFill>
                          <a:sym typeface="Symbol" panose="05050102010706020507"/>
                        </a:rPr>
                        <a:t>2</a:t>
                      </a:r>
                      <a:r>
                        <a:rPr lang="en-US" altLang="zh-CN" sz="1200" dirty="0">
                          <a:sym typeface="Symbol" panose="05050102010706020507"/>
                        </a:rPr>
                        <a:t>10</a:t>
                      </a:r>
                      <a:r>
                        <a:rPr lang="en-US" altLang="zh-CN" sz="1200" baseline="30000" dirty="0">
                          <a:sym typeface="Symbol" panose="05050102010706020507"/>
                        </a:rPr>
                        <a:t>-4</a:t>
                      </a:r>
                      <a:endParaRPr lang="zh-CN" altLang="en-US" sz="1200" baseline="300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3"/>
                  </a:ext>
                </a:extLst>
              </a:tr>
              <a:tr h="272388">
                <a:tc>
                  <a:txBody>
                    <a:bodyPr/>
                    <a:lstStyle/>
                    <a:p>
                      <a:pPr algn="ctr"/>
                      <a:r>
                        <a:rPr lang="en-US" altLang="zh-CN" sz="1200" dirty="0"/>
                        <a:t>B4/B0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B4/B1 </a:t>
                      </a:r>
                      <a:r>
                        <a:rPr lang="en-US" altLang="zh-CN" sz="1200" dirty="0">
                          <a:sym typeface="Symbol" panose="05050102010706020507"/>
                        </a:rPr>
                        <a:t> 110</a:t>
                      </a:r>
                      <a:r>
                        <a:rPr lang="en-US" altLang="zh-CN" sz="1200" baseline="30000" dirty="0">
                          <a:sym typeface="Symbol" panose="05050102010706020507"/>
                        </a:rPr>
                        <a:t>-4</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4"/>
                  </a:ext>
                </a:extLst>
              </a:tr>
              <a:tr h="276145">
                <a:tc>
                  <a:txBody>
                    <a:bodyPr/>
                    <a:lstStyle/>
                    <a:p>
                      <a:pPr algn="ctr"/>
                      <a:r>
                        <a:rPr lang="en-US" altLang="zh-CN" sz="1200" dirty="0"/>
                        <a:t>B5/B0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B5/B1 </a:t>
                      </a:r>
                      <a:r>
                        <a:rPr lang="en-US" altLang="zh-CN" sz="1200" dirty="0">
                          <a:sym typeface="Symbol" panose="05050102010706020507"/>
                        </a:rPr>
                        <a:t> 110</a:t>
                      </a:r>
                      <a:r>
                        <a:rPr lang="en-US" altLang="zh-CN" sz="1200" baseline="30000" dirty="0">
                          <a:sym typeface="Symbol" panose="05050102010706020507"/>
                        </a:rPr>
                        <a:t>-4</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5"/>
                  </a:ext>
                </a:extLst>
              </a:tr>
              <a:tr h="276145">
                <a:tc>
                  <a:txBody>
                    <a:bodyPr/>
                    <a:lstStyle/>
                    <a:p>
                      <a:pPr algn="ctr"/>
                      <a:r>
                        <a:rPr lang="en-US" altLang="zh-CN" sz="1200" dirty="0"/>
                        <a:t>B6/B0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B6/B1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6"/>
                  </a:ext>
                </a:extLst>
              </a:tr>
              <a:tr h="276145">
                <a:tc>
                  <a:txBody>
                    <a:bodyPr/>
                    <a:lstStyle/>
                    <a:p>
                      <a:pPr algn="ctr"/>
                      <a:r>
                        <a:rPr lang="en-US" altLang="zh-CN" sz="1200" dirty="0"/>
                        <a:t>B7/B0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B7/B1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7"/>
                  </a:ext>
                </a:extLst>
              </a:tr>
              <a:tr h="276145">
                <a:tc>
                  <a:txBody>
                    <a:bodyPr/>
                    <a:lstStyle/>
                    <a:p>
                      <a:pPr algn="ctr"/>
                      <a:r>
                        <a:rPr lang="en-US" altLang="zh-CN" sz="1200" dirty="0"/>
                        <a:t>B8/B0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B8/B1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8"/>
                  </a:ext>
                </a:extLst>
              </a:tr>
              <a:tr h="219735">
                <a:tc>
                  <a:txBody>
                    <a:bodyPr/>
                    <a:lstStyle/>
                    <a:p>
                      <a:pPr algn="ctr"/>
                      <a:r>
                        <a:rPr lang="en-US" altLang="zh-CN" sz="1200" dirty="0"/>
                        <a:t>B9/B0 </a:t>
                      </a:r>
                      <a:r>
                        <a:rPr lang="en-US" altLang="zh-CN" sz="1200" dirty="0">
                          <a:sym typeface="Symbol" panose="05050102010706020507"/>
                        </a:rPr>
                        <a:t> 210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B9/B1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09"/>
                  </a:ext>
                </a:extLst>
              </a:tr>
              <a:tr h="276145">
                <a:tc>
                  <a:txBody>
                    <a:bodyPr/>
                    <a:lstStyle/>
                    <a:p>
                      <a:pPr algn="ctr"/>
                      <a:r>
                        <a:rPr lang="en-US" altLang="zh-CN" sz="1200" dirty="0"/>
                        <a:t>B10/B0 </a:t>
                      </a:r>
                      <a:r>
                        <a:rPr lang="en-US" altLang="zh-CN" sz="1200" dirty="0">
                          <a:sym typeface="Symbol" panose="05050102010706020507"/>
                        </a:rPr>
                        <a:t> 810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tc>
                  <a:txBody>
                    <a:bodyPr/>
                    <a:lstStyle/>
                    <a:p>
                      <a:pPr algn="ctr"/>
                      <a:r>
                        <a:rPr lang="en-US" altLang="zh-CN" sz="1200" dirty="0"/>
                        <a:t>B10/B1 </a:t>
                      </a:r>
                      <a:r>
                        <a:rPr lang="en-US" altLang="zh-CN" sz="1200" dirty="0">
                          <a:sym typeface="Symbol" panose="05050102010706020507"/>
                        </a:rPr>
                        <a:t> 510</a:t>
                      </a:r>
                      <a:r>
                        <a:rPr lang="en-US" altLang="zh-CN" sz="1200" baseline="30000" dirty="0">
                          <a:sym typeface="Symbol" panose="05050102010706020507"/>
                        </a:rPr>
                        <a:t>-5</a:t>
                      </a:r>
                      <a:endParaRPr lang="zh-CN" altLang="en-US" sz="1200" dirty="0">
                        <a:latin typeface="Times New Roman" panose="02020603050405020304" pitchFamily="18" charset="0"/>
                        <a:cs typeface="Times New Roman" panose="02020603050405020304" pitchFamily="18" charset="0"/>
                      </a:endParaRPr>
                    </a:p>
                  </a:txBody>
                  <a:tcPr marT="0" marB="0" anchor="ctr"/>
                </a:tc>
                <a:extLst>
                  <a:ext uri="{0D108BD9-81ED-4DB2-BD59-A6C34878D82A}">
                    <a16:rowId xmlns:a16="http://schemas.microsoft.com/office/drawing/2014/main" val="10010"/>
                  </a:ext>
                </a:extLst>
              </a:tr>
            </a:tbl>
          </a:graphicData>
        </a:graphic>
      </p:graphicFrame>
      <p:sp>
        <p:nvSpPr>
          <p:cNvPr id="6" name="灯片编号占位符 5">
            <a:extLst>
              <a:ext uri="{FF2B5EF4-FFF2-40B4-BE49-F238E27FC236}">
                <a16:creationId xmlns:a16="http://schemas.microsoft.com/office/drawing/2014/main" id="{E3E54622-79C9-4067-A786-84FD7FCBC71A}"/>
              </a:ext>
            </a:extLst>
          </p:cNvPr>
          <p:cNvSpPr>
            <a:spLocks noGrp="1"/>
          </p:cNvSpPr>
          <p:nvPr>
            <p:ph type="sldNum" sz="quarter" idx="12"/>
          </p:nvPr>
        </p:nvSpPr>
        <p:spPr/>
        <p:txBody>
          <a:bodyPr/>
          <a:lstStyle/>
          <a:p>
            <a:fld id="{F15E9139-A00B-4B2A-98A6-095DC08F1345}" type="slidenum">
              <a:rPr lang="zh-CN" altLang="en-US" smtClean="0"/>
              <a:pPr/>
              <a:t>40</a:t>
            </a:fld>
            <a:endParaRPr lang="zh-CN" altLang="en-US"/>
          </a:p>
        </p:txBody>
      </p:sp>
      <p:sp>
        <p:nvSpPr>
          <p:cNvPr id="20" name="文本框 19">
            <a:extLst>
              <a:ext uri="{FF2B5EF4-FFF2-40B4-BE49-F238E27FC236}">
                <a16:creationId xmlns:a16="http://schemas.microsoft.com/office/drawing/2014/main" id="{2DB7A098-CEE9-4A59-819B-D2FBC7F40CEB}"/>
              </a:ext>
            </a:extLst>
          </p:cNvPr>
          <p:cNvSpPr txBox="1"/>
          <p:nvPr/>
        </p:nvSpPr>
        <p:spPr>
          <a:xfrm>
            <a:off x="6456040" y="2525259"/>
            <a:ext cx="5232290" cy="951543"/>
          </a:xfrm>
          <a:prstGeom prst="rect">
            <a:avLst/>
          </a:prstGeom>
          <a:noFill/>
        </p:spPr>
        <p:txBody>
          <a:bodyPr wrap="square" rtlCol="0">
            <a:spAutoFit/>
          </a:bodyPr>
          <a:lstStyle/>
          <a:p>
            <a:pPr lvl="1">
              <a:lnSpc>
                <a:spcPts val="2300"/>
              </a:lnSpc>
            </a:pPr>
            <a:r>
              <a:rPr lang="en-US" altLang="zh-CN" sz="1600" dirty="0">
                <a:latin typeface="Times New Roman" panose="02020603050405020304" pitchFamily="18" charset="0"/>
                <a:cs typeface="Times New Roman" panose="02020603050405020304" pitchFamily="18" charset="0"/>
              </a:rPr>
              <a:t>#BPM: 2408</a:t>
            </a:r>
          </a:p>
          <a:p>
            <a:pPr lvl="1">
              <a:lnSpc>
                <a:spcPts val="2300"/>
              </a:lnSpc>
            </a:pPr>
            <a:r>
              <a:rPr lang="en-US" altLang="zh-CN" sz="1600" dirty="0">
                <a:solidFill>
                  <a:prstClr val="black"/>
                </a:solidFill>
                <a:latin typeface="Times New Roman" panose="02020603050405020304" pitchFamily="18" charset="0"/>
                <a:cs typeface="Times New Roman" panose="02020603050405020304" pitchFamily="18" charset="0"/>
              </a:rPr>
              <a:t>#Corrector: 2000</a:t>
            </a:r>
          </a:p>
          <a:p>
            <a:pPr marL="285750" indent="-285750">
              <a:lnSpc>
                <a:spcPts val="2300"/>
              </a:lnSpc>
              <a:buFont typeface="Arial" panose="020B0604020202020204" pitchFamily="34" charset="0"/>
              <a:buChar char="•"/>
            </a:pPr>
            <a:endParaRPr lang="en-US" sz="1600" dirty="0">
              <a:solidFill>
                <a:prstClr val="black"/>
              </a:solidFill>
              <a:latin typeface="Times New Roman" panose="02020603050405020304" pitchFamily="18" charset="0"/>
              <a:cs typeface="Times New Roman" panose="02020603050405020304" pitchFamily="18" charset="0"/>
            </a:endParaRPr>
          </a:p>
        </p:txBody>
      </p:sp>
      <p:sp>
        <p:nvSpPr>
          <p:cNvPr id="22" name="矩形 21">
            <a:extLst>
              <a:ext uri="{FF2B5EF4-FFF2-40B4-BE49-F238E27FC236}">
                <a16:creationId xmlns:a16="http://schemas.microsoft.com/office/drawing/2014/main" id="{6EEB8595-5C8E-461E-AB0D-7495B45C3AAE}"/>
              </a:ext>
            </a:extLst>
          </p:cNvPr>
          <p:cNvSpPr/>
          <p:nvPr/>
        </p:nvSpPr>
        <p:spPr>
          <a:xfrm>
            <a:off x="397154" y="1158980"/>
            <a:ext cx="5396734" cy="395749"/>
          </a:xfrm>
          <a:prstGeom prst="rect">
            <a:avLst/>
          </a:prstGeom>
        </p:spPr>
        <p:txBody>
          <a:bodyPr wrap="none">
            <a:spAutoFit/>
          </a:bodyPr>
          <a:lstStyle/>
          <a:p>
            <a:pPr marL="342900" lvl="0" indent="-342900" algn="just">
              <a:lnSpc>
                <a:spcPct val="120000"/>
              </a:lnSpc>
              <a:spcAft>
                <a:spcPts val="1000"/>
              </a:spcAft>
              <a:buClr>
                <a:srgbClr val="FFC000"/>
              </a:buClr>
              <a:buSzPct val="80000"/>
              <a:buFont typeface="Wingdings" pitchFamily="2" charset="2"/>
              <a:buChar char="n"/>
            </a:pPr>
            <a:r>
              <a:rPr lang="en-US" altLang="zh-CN" dirty="0">
                <a:solidFill>
                  <a:prstClr val="black"/>
                </a:solidFill>
                <a:latin typeface="Times New Roman" panose="02020603050405020304" pitchFamily="18" charset="0"/>
                <a:ea typeface="微软雅黑" pitchFamily="34" charset="-122"/>
                <a:cs typeface="Times New Roman" panose="02020603050405020304" pitchFamily="18" charset="0"/>
              </a:rPr>
              <a:t>Simulation based on Accelerator Toolbox(AT) Code.</a:t>
            </a:r>
          </a:p>
        </p:txBody>
      </p:sp>
      <p:pic>
        <p:nvPicPr>
          <p:cNvPr id="11" name="图片 10">
            <a:extLst>
              <a:ext uri="{FF2B5EF4-FFF2-40B4-BE49-F238E27FC236}">
                <a16:creationId xmlns:a16="http://schemas.microsoft.com/office/drawing/2014/main" id="{7C073640-5E25-434D-B166-7CF6EBEB2C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4000" y="3476802"/>
            <a:ext cx="3031200" cy="2273400"/>
          </a:xfrm>
          <a:prstGeom prst="rect">
            <a:avLst/>
          </a:prstGeom>
        </p:spPr>
      </p:pic>
      <p:pic>
        <p:nvPicPr>
          <p:cNvPr id="12" name="图片 11">
            <a:extLst>
              <a:ext uri="{FF2B5EF4-FFF2-40B4-BE49-F238E27FC236}">
                <a16:creationId xmlns:a16="http://schemas.microsoft.com/office/drawing/2014/main" id="{E4708D71-7D84-4FEB-9356-EF39A93AB9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7600" y="3476802"/>
            <a:ext cx="3031200" cy="2273400"/>
          </a:xfrm>
          <a:prstGeom prst="rect">
            <a:avLst/>
          </a:prstGeom>
        </p:spPr>
      </p:pic>
      <p:sp>
        <p:nvSpPr>
          <p:cNvPr id="3" name="矩形 2">
            <a:extLst>
              <a:ext uri="{FF2B5EF4-FFF2-40B4-BE49-F238E27FC236}">
                <a16:creationId xmlns:a16="http://schemas.microsoft.com/office/drawing/2014/main" id="{0453A175-EF0F-4D81-A027-85077453A286}"/>
              </a:ext>
            </a:extLst>
          </p:cNvPr>
          <p:cNvSpPr/>
          <p:nvPr/>
        </p:nvSpPr>
        <p:spPr>
          <a:xfrm>
            <a:off x="5693073" y="5754644"/>
            <a:ext cx="6096000" cy="738664"/>
          </a:xfrm>
          <a:prstGeom prst="rect">
            <a:avLst/>
          </a:prstGeom>
        </p:spPr>
        <p:txBody>
          <a:bodyPr>
            <a:spAutoFit/>
          </a:bodyPr>
          <a:lstStyle/>
          <a:p>
            <a:pPr algn="just"/>
            <a:r>
              <a:rPr lang="en-US" sz="1400" dirty="0"/>
              <a:t>Simulations show that due to the improved uniformity of quadrupole magnet strength, the sensitivity of the beam to errors in the new design has been significantly optimized.</a:t>
            </a:r>
          </a:p>
        </p:txBody>
      </p:sp>
    </p:spTree>
    <p:extLst>
      <p:ext uri="{BB962C8B-B14F-4D97-AF65-F5344CB8AC3E}">
        <p14:creationId xmlns:p14="http://schemas.microsoft.com/office/powerpoint/2010/main" val="41192940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069808" y="6338623"/>
            <a:ext cx="28448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dirty="0">
              <a:ln>
                <a:noFill/>
              </a:ln>
              <a:solidFill>
                <a:prstClr val="black">
                  <a:tint val="75000"/>
                </a:prstClr>
              </a:solidFill>
              <a:effectLst/>
              <a:uLnTx/>
              <a:uFillTx/>
              <a:latin typeface="Calibri"/>
              <a:ea typeface="宋体" panose="02010600030101010101" pitchFamily="2" charset="-122"/>
              <a:cs typeface="+mn-cs"/>
            </a:endParaRPr>
          </a:p>
        </p:txBody>
      </p:sp>
      <p:sp>
        <p:nvSpPr>
          <p:cNvPr id="7" name="文本框 23">
            <a:extLst>
              <a:ext uri="{FF2B5EF4-FFF2-40B4-BE49-F238E27FC236}">
                <a16:creationId xmlns:a16="http://schemas.microsoft.com/office/drawing/2014/main" id="{3545BBB0-F5A1-4124-8C5A-A942C707EE66}"/>
              </a:ext>
            </a:extLst>
          </p:cNvPr>
          <p:cNvSpPr txBox="1"/>
          <p:nvPr/>
        </p:nvSpPr>
        <p:spPr>
          <a:xfrm>
            <a:off x="407368" y="73386"/>
            <a:ext cx="11690652" cy="733031"/>
          </a:xfrm>
          <a:prstGeom prst="rect">
            <a:avLst/>
          </a:prstGeom>
          <a:solidFill>
            <a:schemeClr val="bg1"/>
          </a:solidFill>
        </p:spPr>
        <p:txBody>
          <a:bodyPr vert="horz" lIns="91440" tIns="45720" rIns="91440" bIns="45720" rtlCol="0" anchor="ctr">
            <a:noAutofit/>
          </a:bodyPr>
          <a:lstStyle>
            <a:lvl1pPr algn="ctr" defTabSz="914400">
              <a:lnSpc>
                <a:spcPct val="90000"/>
              </a:lnSpc>
              <a:spcBef>
                <a:spcPct val="0"/>
              </a:spcBef>
              <a:buNone/>
              <a:defRPr sz="4000">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4000" b="1" i="0" u="none" strike="noStrike" kern="1200" cap="none" spc="0" normalizeH="0" baseline="0" noProof="0" dirty="0">
                <a:ln>
                  <a:noFill/>
                </a:ln>
                <a:solidFill>
                  <a:srgbClr val="C00000"/>
                </a:solidFill>
                <a:effectLst/>
                <a:uLnTx/>
                <a:uFillTx/>
                <a:latin typeface="Arial" panose="020B0604020202020204" pitchFamily="34" charset="0"/>
                <a:ea typeface="宋体" panose="02010600030101010101" pitchFamily="2" charset="-122"/>
                <a:cs typeface="Arial" panose="020B0604020202020204" pitchFamily="34" charset="0"/>
              </a:rPr>
              <a:t>Mini-Review for CEPC EDR Combined Magnets</a:t>
            </a:r>
            <a:endParaRPr kumimoji="0" lang="zh-CN" altLang="en-US" sz="4000" b="1" i="0" u="none" strike="noStrike" kern="1200" cap="none" spc="0" normalizeH="0" baseline="0" noProof="0" dirty="0">
              <a:ln>
                <a:noFill/>
              </a:ln>
              <a:solidFill>
                <a:srgbClr val="C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t>CEPC IARC meeting in 2025</a:t>
            </a:r>
            <a:endParaRPr kumimoji="0" lang="zh-CN" altLang="en-US" sz="1200" b="0" i="0" u="none" strike="noStrike" kern="1200" cap="none" spc="0" normalizeH="0" baseline="0" noProof="0" dirty="0">
              <a:ln>
                <a:noFill/>
              </a:ln>
              <a:solidFill>
                <a:prstClr val="black">
                  <a:tint val="75000"/>
                </a:prstClr>
              </a:solidFill>
              <a:effectLst/>
              <a:uLnTx/>
              <a:uFillTx/>
              <a:latin typeface="Calibri"/>
              <a:ea typeface="宋体" panose="02010600030101010101" pitchFamily="2" charset="-122"/>
              <a:cs typeface="+mn-cs"/>
            </a:endParaRPr>
          </a:p>
        </p:txBody>
      </p:sp>
      <p:pic>
        <p:nvPicPr>
          <p:cNvPr id="8" name="图片 7">
            <a:extLst>
              <a:ext uri="{FF2B5EF4-FFF2-40B4-BE49-F238E27FC236}">
                <a16:creationId xmlns:a16="http://schemas.microsoft.com/office/drawing/2014/main" id="{C4EC8316-C30D-41FD-A8F3-ED18D1BC3F14}"/>
              </a:ext>
            </a:extLst>
          </p:cNvPr>
          <p:cNvPicPr>
            <a:picLocks noChangeAspect="1"/>
          </p:cNvPicPr>
          <p:nvPr/>
        </p:nvPicPr>
        <p:blipFill rotWithShape="1">
          <a:blip r:embed="rId3"/>
          <a:srcRect t="1301" b="1497"/>
          <a:stretch/>
        </p:blipFill>
        <p:spPr>
          <a:xfrm>
            <a:off x="4183059" y="1071349"/>
            <a:ext cx="6921529" cy="5315803"/>
          </a:xfrm>
          <a:prstGeom prst="rect">
            <a:avLst/>
          </a:prstGeom>
        </p:spPr>
      </p:pic>
      <p:cxnSp>
        <p:nvCxnSpPr>
          <p:cNvPr id="9" name="直接连接符 8">
            <a:extLst>
              <a:ext uri="{FF2B5EF4-FFF2-40B4-BE49-F238E27FC236}">
                <a16:creationId xmlns:a16="http://schemas.microsoft.com/office/drawing/2014/main" id="{F9633BE6-1029-4502-B278-B3D3FC706B3D}"/>
              </a:ext>
            </a:extLst>
          </p:cNvPr>
          <p:cNvCxnSpPr/>
          <p:nvPr/>
        </p:nvCxnSpPr>
        <p:spPr>
          <a:xfrm>
            <a:off x="9826409" y="2968386"/>
            <a:ext cx="92122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2EF77535-478B-4F3B-9A7A-946628260FF2}"/>
              </a:ext>
            </a:extLst>
          </p:cNvPr>
          <p:cNvCxnSpPr/>
          <p:nvPr/>
        </p:nvCxnSpPr>
        <p:spPr>
          <a:xfrm>
            <a:off x="4442367" y="3118511"/>
            <a:ext cx="627797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46F11B3A-8491-4F2A-BEBC-B9C46770A6BA}"/>
              </a:ext>
            </a:extLst>
          </p:cNvPr>
          <p:cNvCxnSpPr/>
          <p:nvPr/>
        </p:nvCxnSpPr>
        <p:spPr>
          <a:xfrm>
            <a:off x="4442367" y="3282284"/>
            <a:ext cx="628479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B20E09D0-FE00-4AAD-9490-E1CFB9655462}"/>
              </a:ext>
            </a:extLst>
          </p:cNvPr>
          <p:cNvCxnSpPr/>
          <p:nvPr/>
        </p:nvCxnSpPr>
        <p:spPr>
          <a:xfrm>
            <a:off x="4442367" y="3452881"/>
            <a:ext cx="486542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5AA5B65C-B286-4845-B1E3-E43306EB282C}"/>
              </a:ext>
            </a:extLst>
          </p:cNvPr>
          <p:cNvCxnSpPr/>
          <p:nvPr/>
        </p:nvCxnSpPr>
        <p:spPr>
          <a:xfrm>
            <a:off x="4797209" y="5970893"/>
            <a:ext cx="59231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57D420AA-3E04-48FE-A635-940B6409C157}"/>
              </a:ext>
            </a:extLst>
          </p:cNvPr>
          <p:cNvCxnSpPr/>
          <p:nvPr/>
        </p:nvCxnSpPr>
        <p:spPr>
          <a:xfrm>
            <a:off x="4728970" y="6148314"/>
            <a:ext cx="257260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Content Placeholder 2">
            <a:extLst>
              <a:ext uri="{FF2B5EF4-FFF2-40B4-BE49-F238E27FC236}">
                <a16:creationId xmlns:a16="http://schemas.microsoft.com/office/drawing/2014/main" id="{125111B3-BA87-485C-9BE1-BCFCAD797A7B}"/>
              </a:ext>
            </a:extLst>
          </p:cNvPr>
          <p:cNvSpPr>
            <a:spLocks noGrp="1"/>
          </p:cNvSpPr>
          <p:nvPr>
            <p:ph idx="1"/>
          </p:nvPr>
        </p:nvSpPr>
        <p:spPr>
          <a:xfrm>
            <a:off x="761501" y="4742832"/>
            <a:ext cx="3278243" cy="757218"/>
          </a:xfrm>
        </p:spPr>
        <p:txBody>
          <a:bodyPr>
            <a:normAutofit/>
          </a:bodyPr>
          <a:lstStyle/>
          <a:p>
            <a:r>
              <a:rPr lang="en-US" altLang="zh-SG" sz="1800" dirty="0">
                <a:latin typeface="Times New Roman" panose="02020603050405020304" pitchFamily="18" charset="0"/>
                <a:ea typeface="Times New Roman" panose="02020603050405020304" pitchFamily="18" charset="0"/>
                <a:cs typeface="Times New Roman" panose="02020603050405020304" pitchFamily="18" charset="0"/>
              </a:rPr>
              <a:t>Report of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First CEPC IARC EDR Review</a:t>
            </a:r>
          </a:p>
        </p:txBody>
      </p:sp>
      <p:sp>
        <p:nvSpPr>
          <p:cNvPr id="23" name="文本框 22">
            <a:extLst>
              <a:ext uri="{FF2B5EF4-FFF2-40B4-BE49-F238E27FC236}">
                <a16:creationId xmlns:a16="http://schemas.microsoft.com/office/drawing/2014/main" id="{240AE2A8-C35C-44E8-A2A3-8D73E94CFDB6}"/>
              </a:ext>
            </a:extLst>
          </p:cNvPr>
          <p:cNvSpPr txBox="1"/>
          <p:nvPr/>
        </p:nvSpPr>
        <p:spPr>
          <a:xfrm>
            <a:off x="1301662" y="6093306"/>
            <a:ext cx="6097136" cy="338554"/>
          </a:xfrm>
          <a:prstGeom prst="rect">
            <a:avLst/>
          </a:prstGeom>
          <a:noFill/>
        </p:spPr>
        <p:txBody>
          <a:bodyPr wrap="square">
            <a:spAutoFit/>
          </a:bodyPr>
          <a:lstStyle/>
          <a:p>
            <a:r>
              <a:rPr lang="en-US" altLang="zh-SG" sz="1600" dirty="0">
                <a:latin typeface="Times New Roman" panose="02020603050405020304" pitchFamily="18" charset="0"/>
                <a:cs typeface="Times New Roman" panose="02020603050405020304" pitchFamily="18" charset="0"/>
              </a:rPr>
              <a:t>11 October 2024</a:t>
            </a:r>
            <a:endParaRPr lang="zh-SG" altLang="en-US" sz="1600" dirty="0">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39A751BF-3061-484C-8713-D9C64F6843F6}"/>
              </a:ext>
            </a:extLst>
          </p:cNvPr>
          <p:cNvSpPr txBox="1"/>
          <p:nvPr/>
        </p:nvSpPr>
        <p:spPr>
          <a:xfrm>
            <a:off x="1185657" y="5608809"/>
            <a:ext cx="6097136" cy="276999"/>
          </a:xfrm>
          <a:prstGeom prst="rect">
            <a:avLst/>
          </a:prstGeom>
          <a:noFill/>
        </p:spPr>
        <p:txBody>
          <a:bodyPr wrap="square">
            <a:spAutoFit/>
          </a:bodyPr>
          <a:lstStyle/>
          <a:p>
            <a:r>
              <a:rPr lang="en-US" altLang="zh-SG" sz="1200" dirty="0">
                <a:latin typeface="Times New Roman" panose="02020603050405020304" pitchFamily="18" charset="0"/>
                <a:cs typeface="Times New Roman" panose="02020603050405020304" pitchFamily="18" charset="0"/>
              </a:rPr>
              <a:t>CEPC IARC EDR Review Committee</a:t>
            </a:r>
            <a:endParaRPr lang="zh-SG" altLang="en-US" sz="1200" dirty="0">
              <a:latin typeface="Times New Roman" panose="02020603050405020304" pitchFamily="18" charset="0"/>
              <a:cs typeface="Times New Roman" panose="02020603050405020304" pitchFamily="18" charset="0"/>
            </a:endParaRPr>
          </a:p>
        </p:txBody>
      </p:sp>
      <p:pic>
        <p:nvPicPr>
          <p:cNvPr id="27" name="图片 26">
            <a:extLst>
              <a:ext uri="{FF2B5EF4-FFF2-40B4-BE49-F238E27FC236}">
                <a16:creationId xmlns:a16="http://schemas.microsoft.com/office/drawing/2014/main" id="{AA875F66-C284-4C09-AD31-77AA9351F2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750" y="1160060"/>
            <a:ext cx="3355119" cy="2585315"/>
          </a:xfrm>
          <a:prstGeom prst="rect">
            <a:avLst/>
          </a:prstGeom>
        </p:spPr>
      </p:pic>
      <p:sp>
        <p:nvSpPr>
          <p:cNvPr id="28" name="Content Placeholder 2">
            <a:extLst>
              <a:ext uri="{FF2B5EF4-FFF2-40B4-BE49-F238E27FC236}">
                <a16:creationId xmlns:a16="http://schemas.microsoft.com/office/drawing/2014/main" id="{E7553BB9-B7EA-4558-A4B5-A773A16CE38F}"/>
              </a:ext>
            </a:extLst>
          </p:cNvPr>
          <p:cNvSpPr txBox="1">
            <a:spLocks/>
          </p:cNvSpPr>
          <p:nvPr/>
        </p:nvSpPr>
        <p:spPr>
          <a:xfrm>
            <a:off x="763775" y="3946712"/>
            <a:ext cx="3278243" cy="757218"/>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latin typeface="Times New Roman" panose="02020603050405020304" pitchFamily="18" charset="0"/>
                <a:ea typeface="Times New Roman" panose="02020603050405020304" pitchFamily="18" charset="0"/>
                <a:cs typeface="Times New Roman" panose="02020603050405020304" pitchFamily="18" charset="0"/>
              </a:rPr>
              <a:t>First CEPC IARC EDR Review  (Sep. 18-20, 2024)</a:t>
            </a:r>
          </a:p>
        </p:txBody>
      </p:sp>
    </p:spTree>
    <p:extLst>
      <p:ext uri="{BB962C8B-B14F-4D97-AF65-F5344CB8AC3E}">
        <p14:creationId xmlns:p14="http://schemas.microsoft.com/office/powerpoint/2010/main" val="2434157782"/>
      </p:ext>
    </p:extLst>
  </p:cSld>
  <p:clrMapOvr>
    <a:masterClrMapping/>
  </p:clrMapOvr>
  <mc:AlternateContent xmlns:mc="http://schemas.openxmlformats.org/markup-compatibility/2006" xmlns:p14="http://schemas.microsoft.com/office/powerpoint/2010/main">
    <mc:Choice Requires="p14">
      <p:transition spd="slow" p14:dur="2000" advTm="155837"/>
    </mc:Choice>
    <mc:Fallback xmlns="">
      <p:transition spd="slow" advTm="155837"/>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72EDB-83CD-B585-F54F-E530789DBD3C}"/>
            </a:ext>
          </a:extLst>
        </p:cNvPr>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2E758BCB-FDA7-5775-7F23-9A0A09D07E0F}"/>
              </a:ext>
            </a:extLst>
          </p:cNvPr>
          <p:cNvSpPr>
            <a:spLocks noGrp="1"/>
          </p:cNvSpPr>
          <p:nvPr>
            <p:ph type="sldNum" sz="quarter" idx="12"/>
          </p:nvPr>
        </p:nvSpPr>
        <p:spPr>
          <a:xfrm>
            <a:off x="8993095" y="6430310"/>
            <a:ext cx="2844800" cy="365125"/>
          </a:xfrm>
        </p:spPr>
        <p:txBody>
          <a:bodyPr/>
          <a:lstStyle/>
          <a:p>
            <a:fld id="{F15E9139-A00B-4B2A-98A6-095DC08F1345}" type="slidenum">
              <a:rPr lang="zh-CN" altLang="en-US" smtClean="0"/>
              <a:pPr/>
              <a:t>42</a:t>
            </a:fld>
            <a:endParaRPr lang="zh-CN" altLang="en-US" dirty="0"/>
          </a:p>
        </p:txBody>
      </p:sp>
      <p:sp>
        <p:nvSpPr>
          <p:cNvPr id="11" name="内容占位符 2">
            <a:extLst>
              <a:ext uri="{FF2B5EF4-FFF2-40B4-BE49-F238E27FC236}">
                <a16:creationId xmlns:a16="http://schemas.microsoft.com/office/drawing/2014/main" id="{06851245-474F-AEDA-BD05-3CA1DCDDC687}"/>
              </a:ext>
            </a:extLst>
          </p:cNvPr>
          <p:cNvSpPr txBox="1">
            <a:spLocks/>
          </p:cNvSpPr>
          <p:nvPr/>
        </p:nvSpPr>
        <p:spPr bwMode="auto">
          <a:xfrm>
            <a:off x="471029" y="1180483"/>
            <a:ext cx="10959008"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rgbClr val="FF0000"/>
              </a:buClr>
              <a:buSzPct val="75000"/>
              <a:buFont typeface="Wingdings" panose="05000000000000000000" pitchFamily="2" charset="2"/>
              <a:buChar char="n"/>
              <a:defRPr/>
            </a:pPr>
            <a:endParaRPr lang="en-US" altLang="zh-CN" sz="2200" dirty="0">
              <a:latin typeface="Times New Roman" pitchFamily="18" charset="0"/>
              <a:cs typeface="Times New Roman" pitchFamily="18" charset="0"/>
            </a:endParaRPr>
          </a:p>
          <a:p>
            <a:pPr marL="342900" indent="-342900" eaLnBrk="0" hangingPunct="0">
              <a:spcBef>
                <a:spcPct val="20000"/>
              </a:spcBef>
              <a:buClr>
                <a:srgbClr val="FF0000"/>
              </a:buClr>
              <a:buSzPct val="75000"/>
              <a:buFont typeface="Wingdings" panose="05000000000000000000" pitchFamily="2" charset="2"/>
              <a:buChar char="n"/>
              <a:defRPr/>
            </a:pPr>
            <a:r>
              <a:rPr lang="en-US" altLang="zh-CN" sz="2200" dirty="0">
                <a:latin typeface="Times New Roman" pitchFamily="18" charset="0"/>
                <a:cs typeface="Times New Roman" pitchFamily="18" charset="0"/>
              </a:rPr>
              <a:t>Rotating coil magnetic center measurement error is </a:t>
            </a:r>
          </a:p>
          <a:p>
            <a:pPr eaLnBrk="0" hangingPunct="0">
              <a:spcBef>
                <a:spcPct val="20000"/>
              </a:spcBef>
              <a:buClr>
                <a:srgbClr val="FF0000"/>
              </a:buClr>
              <a:buSzPct val="75000"/>
              <a:defRPr/>
            </a:pPr>
            <a:r>
              <a:rPr lang="en-US" altLang="zh-CN" sz="2200" dirty="0">
                <a:latin typeface="Times New Roman" pitchFamily="18" charset="0"/>
                <a:cs typeface="Times New Roman" pitchFamily="18" charset="0"/>
              </a:rPr>
              <a:t>       estimated to be </a:t>
            </a:r>
            <a:r>
              <a:rPr lang="en-US" altLang="zh-CN" sz="2200" b="1" dirty="0">
                <a:solidFill>
                  <a:srgbClr val="C00000"/>
                </a:solidFill>
                <a:latin typeface="Times New Roman" pitchFamily="18" charset="0"/>
                <a:cs typeface="Times New Roman" pitchFamily="18" charset="0"/>
              </a:rPr>
              <a:t>0.4mm</a:t>
            </a:r>
            <a:r>
              <a:rPr lang="en-US" altLang="zh-CN" sz="2200" dirty="0">
                <a:latin typeface="Times New Roman" pitchFamily="18" charset="0"/>
                <a:cs typeface="Times New Roman" pitchFamily="18" charset="0"/>
              </a:rPr>
              <a:t>.( from magnet engineer)</a:t>
            </a:r>
          </a:p>
          <a:p>
            <a:pPr eaLnBrk="0" hangingPunct="0">
              <a:spcBef>
                <a:spcPct val="20000"/>
              </a:spcBef>
              <a:buClr>
                <a:srgbClr val="FF0000"/>
              </a:buClr>
              <a:buSzPct val="75000"/>
              <a:defRPr/>
            </a:pPr>
            <a:endParaRPr lang="en-US" altLang="zh-CN" sz="2200" dirty="0">
              <a:latin typeface="Times New Roman" pitchFamily="18" charset="0"/>
              <a:cs typeface="Times New Roman" pitchFamily="18" charset="0"/>
            </a:endParaRPr>
          </a:p>
          <a:p>
            <a:pPr marL="342900" indent="-342900" eaLnBrk="0" hangingPunct="0">
              <a:spcBef>
                <a:spcPct val="20000"/>
              </a:spcBef>
              <a:buClr>
                <a:srgbClr val="FF0000"/>
              </a:buClr>
              <a:buSzPct val="75000"/>
              <a:buFont typeface="Wingdings" panose="05000000000000000000" pitchFamily="2" charset="2"/>
              <a:buChar char="n"/>
              <a:defRPr/>
            </a:pPr>
            <a:r>
              <a:rPr lang="en-US" altLang="zh-CN" sz="2200" dirty="0">
                <a:latin typeface="Times New Roman" pitchFamily="18" charset="0"/>
                <a:cs typeface="Times New Roman" pitchFamily="18" charset="0"/>
              </a:rPr>
              <a:t>Measurement error of relating the rotation center of the coil to the fiducials of the magnet</a:t>
            </a:r>
          </a:p>
          <a:p>
            <a:pPr marL="800100" lvl="1"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Laser tracker transversal and vertical measurement error 0.03mm</a:t>
            </a:r>
          </a:p>
          <a:p>
            <a:pPr marL="800100" lvl="1"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Laser tracker pitch and yaw measurement error 0.03mm / 5m = 0.006 </a:t>
            </a:r>
            <a:r>
              <a:rPr lang="en-US" altLang="zh-CN" sz="2200" dirty="0" err="1">
                <a:latin typeface="Times New Roman" pitchFamily="18" charset="0"/>
                <a:cs typeface="Times New Roman" pitchFamily="18" charset="0"/>
              </a:rPr>
              <a:t>mrad</a:t>
            </a:r>
            <a:endParaRPr lang="en-US" altLang="zh-CN" sz="2200" dirty="0">
              <a:latin typeface="Times New Roman" pitchFamily="18" charset="0"/>
              <a:cs typeface="Times New Roman" pitchFamily="18" charset="0"/>
            </a:endParaRPr>
          </a:p>
          <a:p>
            <a:pPr marL="342900" indent="-342900" eaLnBrk="0" hangingPunct="0">
              <a:spcBef>
                <a:spcPct val="20000"/>
              </a:spcBef>
              <a:buClr>
                <a:srgbClr val="FF0000"/>
              </a:buClr>
              <a:buSzPct val="75000"/>
              <a:buFont typeface="Wingdings" panose="05000000000000000000" pitchFamily="2" charset="2"/>
              <a:buChar char="n"/>
              <a:defRPr/>
            </a:pPr>
            <a:r>
              <a:rPr lang="en-US" altLang="zh-CN" sz="2200" dirty="0">
                <a:latin typeface="Times New Roman" pitchFamily="18" charset="0"/>
                <a:cs typeface="Times New Roman" pitchFamily="18" charset="0"/>
              </a:rPr>
              <a:t>The total fiducialisation error based on integral magnetic center</a:t>
            </a:r>
          </a:p>
          <a:p>
            <a:pPr marL="914400" lvl="1" indent="-457200" eaLnBrk="0" hangingPunct="0">
              <a:spcBef>
                <a:spcPct val="20000"/>
              </a:spcBef>
              <a:buClr>
                <a:srgbClr val="FF0000"/>
              </a:buClr>
              <a:buSzPct val="75000"/>
              <a:buFont typeface="+mj-lt"/>
              <a:buAutoNum type="arabicPeriod"/>
              <a:defRPr/>
            </a:pPr>
            <a:r>
              <a:rPr lang="en-US" altLang="zh-CN" sz="2200" dirty="0">
                <a:latin typeface="Times New Roman" pitchFamily="18" charset="0"/>
                <a:cs typeface="Times New Roman" pitchFamily="18" charset="0"/>
              </a:rPr>
              <a:t>Integral magnetic center transversal and vertical fiducialisation error </a:t>
            </a:r>
          </a:p>
          <a:p>
            <a:pPr marL="914400" lvl="1" indent="-457200" eaLnBrk="0" hangingPunct="0">
              <a:spcBef>
                <a:spcPct val="20000"/>
              </a:spcBef>
              <a:buClr>
                <a:srgbClr val="FF0000"/>
              </a:buClr>
              <a:buSzPct val="75000"/>
              <a:buFont typeface="+mj-lt"/>
              <a:buAutoNum type="arabicPeriod"/>
              <a:defRPr/>
            </a:pPr>
            <a:endParaRPr lang="en-US" altLang="zh-CN" sz="2200" dirty="0">
              <a:latin typeface="Times New Roman" pitchFamily="18" charset="0"/>
              <a:cs typeface="Times New Roman" pitchFamily="18" charset="0"/>
            </a:endParaRPr>
          </a:p>
          <a:p>
            <a:pPr marL="914400" lvl="1" indent="-457200" eaLnBrk="0" hangingPunct="0">
              <a:spcBef>
                <a:spcPct val="20000"/>
              </a:spcBef>
              <a:buClr>
                <a:srgbClr val="FF0000"/>
              </a:buClr>
              <a:buSzPct val="75000"/>
              <a:buFont typeface="+mj-lt"/>
              <a:buAutoNum type="arabicPeriod"/>
              <a:defRPr/>
            </a:pPr>
            <a:r>
              <a:rPr lang="en-US" altLang="zh-CN" sz="2200" dirty="0">
                <a:latin typeface="Times New Roman" pitchFamily="18" charset="0"/>
                <a:cs typeface="Times New Roman" pitchFamily="18" charset="0"/>
              </a:rPr>
              <a:t>Roll</a:t>
            </a:r>
            <a:r>
              <a:rPr lang="en-GB" altLang="zh-CN" sz="2200" dirty="0">
                <a:latin typeface="Times New Roman" panose="02020603050405020304" pitchFamily="18" charset="0"/>
                <a:cs typeface="Times New Roman" panose="02020603050405020304" pitchFamily="18" charset="0"/>
                <a:sym typeface="Symbol" panose="05050102010706020507" pitchFamily="18" charset="2"/>
              </a:rPr>
              <a:t> (</a:t>
            </a:r>
            <a:r>
              <a:rPr lang="en-GB" altLang="zh-CN" sz="2200" b="0" dirty="0">
                <a:solidFill>
                  <a:schemeClr val="tx1"/>
                </a:solidFill>
                <a:effectLst/>
                <a:latin typeface="Times New Roman" panose="02020603050405020304" pitchFamily="18" charset="0"/>
                <a:cs typeface="Times New Roman" panose="02020603050405020304" pitchFamily="18" charset="0"/>
                <a:sym typeface="Symbol" panose="05050102010706020507" pitchFamily="18" charset="2"/>
              </a:rPr>
              <a:t></a:t>
            </a:r>
            <a:r>
              <a:rPr lang="en-GB" altLang="zh-CN" sz="2200" baseline="-25000" dirty="0">
                <a:latin typeface="Times New Roman" panose="02020603050405020304" pitchFamily="18" charset="0"/>
                <a:cs typeface="Times New Roman" panose="02020603050405020304" pitchFamily="18" charset="0"/>
                <a:sym typeface="Symbol" panose="05050102010706020507" pitchFamily="18" charset="2"/>
              </a:rPr>
              <a:t>Z</a:t>
            </a:r>
            <a:r>
              <a:rPr lang="en-GB" altLang="zh-CN" sz="2200" b="0" dirty="0">
                <a:solidFill>
                  <a:schemeClr val="tx1"/>
                </a:solidFill>
                <a:effectLst/>
                <a:latin typeface="Times New Roman" panose="02020603050405020304" pitchFamily="18" charset="0"/>
                <a:cs typeface="Times New Roman" panose="02020603050405020304" pitchFamily="18" charset="0"/>
              </a:rPr>
              <a:t>)</a:t>
            </a:r>
            <a:r>
              <a:rPr lang="en-US" altLang="zh-CN" sz="2200" dirty="0">
                <a:latin typeface="Times New Roman" pitchFamily="18" charset="0"/>
                <a:cs typeface="Times New Roman" pitchFamily="18" charset="0"/>
              </a:rPr>
              <a:t> fiducialisation error 0.02mm/0.142m=0.14 </a:t>
            </a:r>
            <a:r>
              <a:rPr lang="en-US" altLang="zh-CN" sz="2200" dirty="0" err="1">
                <a:latin typeface="Times New Roman" pitchFamily="18" charset="0"/>
                <a:cs typeface="Times New Roman" pitchFamily="18" charset="0"/>
              </a:rPr>
              <a:t>mrad</a:t>
            </a:r>
            <a:endParaRPr lang="en-US" altLang="zh-CN" sz="2200" dirty="0">
              <a:latin typeface="Times New Roman" pitchFamily="18" charset="0"/>
              <a:cs typeface="Times New Roman" pitchFamily="18" charset="0"/>
            </a:endParaRPr>
          </a:p>
          <a:p>
            <a:pPr marL="914400" lvl="1" indent="-457200" eaLnBrk="0" hangingPunct="0">
              <a:spcBef>
                <a:spcPct val="20000"/>
              </a:spcBef>
              <a:buClr>
                <a:srgbClr val="FF0000"/>
              </a:buClr>
              <a:buSzPct val="75000"/>
              <a:buFont typeface="+mj-lt"/>
              <a:buAutoNum type="arabicPeriod"/>
              <a:defRPr/>
            </a:pPr>
            <a:r>
              <a:rPr lang="en-US" altLang="zh-CN" sz="2200" dirty="0">
                <a:latin typeface="Times New Roman" pitchFamily="18" charset="0"/>
                <a:cs typeface="Times New Roman" pitchFamily="18" charset="0"/>
              </a:rPr>
              <a:t>Pitch and yaw fiducialisation error</a:t>
            </a:r>
          </a:p>
        </p:txBody>
      </p:sp>
      <p:sp>
        <p:nvSpPr>
          <p:cNvPr id="6" name="标题 11">
            <a:extLst>
              <a:ext uri="{FF2B5EF4-FFF2-40B4-BE49-F238E27FC236}">
                <a16:creationId xmlns:a16="http://schemas.microsoft.com/office/drawing/2014/main" id="{34DAE916-D28A-0B02-0EB3-83032FD2D2FA}"/>
              </a:ext>
            </a:extLst>
          </p:cNvPr>
          <p:cNvSpPr>
            <a:spLocks noGrp="1"/>
          </p:cNvSpPr>
          <p:nvPr>
            <p:ph type="title"/>
          </p:nvPr>
        </p:nvSpPr>
        <p:spPr>
          <a:xfrm>
            <a:off x="337260" y="109234"/>
            <a:ext cx="10763325" cy="725470"/>
          </a:xfrm>
        </p:spPr>
        <p:txBody>
          <a:bodyPr>
            <a:normAutofit/>
          </a:bodyPr>
          <a:lstStyle/>
          <a:p>
            <a:pPr algn="ctr"/>
            <a:r>
              <a:rPr lang="en-US" altLang="zh-CN" sz="3600" dirty="0" err="1">
                <a:solidFill>
                  <a:srgbClr val="C00000"/>
                </a:solidFill>
                <a:latin typeface="Times New Roman" panose="02020603050405020304" pitchFamily="18" charset="0"/>
                <a:cs typeface="Times New Roman" panose="02020603050405020304" pitchFamily="18" charset="0"/>
              </a:rPr>
              <a:t>Fiducialisation</a:t>
            </a:r>
            <a:r>
              <a:rPr lang="en-US" altLang="zh-CN" sz="3600" dirty="0">
                <a:solidFill>
                  <a:srgbClr val="C00000"/>
                </a:solidFill>
                <a:latin typeface="Times New Roman" panose="02020603050405020304" pitchFamily="18" charset="0"/>
                <a:cs typeface="Times New Roman" panose="02020603050405020304" pitchFamily="18" charset="0"/>
              </a:rPr>
              <a:t> error based on magnetic center</a:t>
            </a:r>
            <a:endParaRPr lang="zh-CN" altLang="en-US" sz="3600" dirty="0">
              <a:solidFill>
                <a:srgbClr val="C0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B99E1EED-5E09-9D9A-8BC3-F565D1022B90}"/>
                  </a:ext>
                </a:extLst>
              </p:cNvPr>
              <p:cNvSpPr txBox="1"/>
              <p:nvPr/>
            </p:nvSpPr>
            <p:spPr>
              <a:xfrm>
                <a:off x="3928954" y="4824284"/>
                <a:ext cx="2717667" cy="3431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ad>
                        <m:radPr>
                          <m:degHide m:val="on"/>
                          <m:ctrlPr>
                            <a:rPr lang="zh-CN" altLang="en-US"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0.4</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0.03</m:t>
                              </m:r>
                            </m:e>
                            <m:sup>
                              <m:r>
                                <a:rPr lang="en-US" altLang="zh-CN" b="0" i="1" smtClean="0">
                                  <a:latin typeface="Cambria Math" panose="02040503050406030204" pitchFamily="18" charset="0"/>
                                </a:rPr>
                                <m:t>2</m:t>
                              </m:r>
                            </m:sup>
                          </m:sSup>
                        </m:e>
                      </m:rad>
                      <m:r>
                        <a:rPr lang="en-US" altLang="zh-CN" b="0" i="1" smtClean="0">
                          <a:latin typeface="Cambria Math" panose="02040503050406030204" pitchFamily="18" charset="0"/>
                        </a:rPr>
                        <m:t>=0.401</m:t>
                      </m:r>
                      <m:r>
                        <a:rPr lang="en-US" altLang="zh-CN" b="0" i="1" smtClean="0">
                          <a:latin typeface="Cambria Math" panose="02040503050406030204" pitchFamily="18" charset="0"/>
                        </a:rPr>
                        <m:t>𝑚𝑚</m:t>
                      </m:r>
                    </m:oMath>
                  </m:oMathPara>
                </a14:m>
                <a:endParaRPr lang="zh-CN" altLang="en-US" dirty="0"/>
              </a:p>
            </p:txBody>
          </p:sp>
        </mc:Choice>
        <mc:Fallback xmlns="">
          <p:sp>
            <p:nvSpPr>
              <p:cNvPr id="4" name="文本框 3">
                <a:extLst>
                  <a:ext uri="{FF2B5EF4-FFF2-40B4-BE49-F238E27FC236}">
                    <a16:creationId xmlns:a16="http://schemas.microsoft.com/office/drawing/2014/main" id="{B99E1EED-5E09-9D9A-8BC3-F565D1022B90}"/>
                  </a:ext>
                </a:extLst>
              </p:cNvPr>
              <p:cNvSpPr txBox="1">
                <a:spLocks noRot="1" noChangeAspect="1" noMove="1" noResize="1" noEditPoints="1" noAdjustHandles="1" noChangeArrowheads="1" noChangeShapeType="1" noTextEdit="1"/>
              </p:cNvSpPr>
              <p:nvPr/>
            </p:nvSpPr>
            <p:spPr>
              <a:xfrm>
                <a:off x="3928954" y="4824284"/>
                <a:ext cx="2717667" cy="343107"/>
              </a:xfrm>
              <a:prstGeom prst="rect">
                <a:avLst/>
              </a:prstGeom>
              <a:blipFill>
                <a:blip r:embed="rId3"/>
                <a:stretch>
                  <a:fillRect r="-1573" b="-5263"/>
                </a:stretch>
              </a:blipFill>
            </p:spPr>
            <p:txBody>
              <a:bodyPr/>
              <a:lstStyle/>
              <a:p>
                <a:r>
                  <a:rPr lang="zh-SG" altLang="en-US">
                    <a:noFill/>
                  </a:rPr>
                  <a:t> </a:t>
                </a:r>
              </a:p>
            </p:txBody>
          </p:sp>
        </mc:Fallback>
      </mc:AlternateContent>
      <p:pic>
        <p:nvPicPr>
          <p:cNvPr id="7" name="图片 6">
            <a:extLst>
              <a:ext uri="{FF2B5EF4-FFF2-40B4-BE49-F238E27FC236}">
                <a16:creationId xmlns:a16="http://schemas.microsoft.com/office/drawing/2014/main" id="{EA5C325C-58F0-E07B-A4B8-CB25E82F51FF}"/>
              </a:ext>
            </a:extLst>
          </p:cNvPr>
          <p:cNvPicPr>
            <a:picLocks noChangeAspect="1"/>
          </p:cNvPicPr>
          <p:nvPr/>
        </p:nvPicPr>
        <p:blipFill>
          <a:blip r:embed="rId4"/>
          <a:stretch>
            <a:fillRect/>
          </a:stretch>
        </p:blipFill>
        <p:spPr>
          <a:xfrm>
            <a:off x="10049940" y="3099548"/>
            <a:ext cx="1923042" cy="2126538"/>
          </a:xfrm>
          <a:prstGeom prst="rect">
            <a:avLst/>
          </a:prstGeom>
        </p:spPr>
      </p:pic>
      <p:pic>
        <p:nvPicPr>
          <p:cNvPr id="9" name="图片 8">
            <a:extLst>
              <a:ext uri="{FF2B5EF4-FFF2-40B4-BE49-F238E27FC236}">
                <a16:creationId xmlns:a16="http://schemas.microsoft.com/office/drawing/2014/main" id="{229479C3-4FFB-2CC0-46B2-79E874D9DD2A}"/>
              </a:ext>
            </a:extLst>
          </p:cNvPr>
          <p:cNvPicPr>
            <a:picLocks noChangeAspect="1"/>
          </p:cNvPicPr>
          <p:nvPr/>
        </p:nvPicPr>
        <p:blipFill>
          <a:blip r:embed="rId5"/>
          <a:stretch>
            <a:fillRect/>
          </a:stretch>
        </p:blipFill>
        <p:spPr>
          <a:xfrm>
            <a:off x="9527241" y="5124498"/>
            <a:ext cx="2491200" cy="1485463"/>
          </a:xfrm>
          <a:prstGeom prst="rect">
            <a:avLst/>
          </a:prstGeom>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D474D14C-9465-6155-07E3-A88BCD7E94F2}"/>
                  </a:ext>
                </a:extLst>
              </p:cNvPr>
              <p:cNvSpPr txBox="1"/>
              <p:nvPr/>
            </p:nvSpPr>
            <p:spPr>
              <a:xfrm>
                <a:off x="5489166" y="5676562"/>
                <a:ext cx="3282052" cy="3431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ad>
                        <m:radPr>
                          <m:degHide m:val="on"/>
                          <m:ctrlPr>
                            <a:rPr lang="zh-CN" altLang="en-US"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0.016</m:t>
                              </m:r>
                            </m:e>
                            <m:sup>
                              <m:r>
                                <a:rPr lang="en-US" altLang="zh-CN" b="0" i="1" smtClean="0">
                                  <a:latin typeface="Cambria Math" panose="02040503050406030204" pitchFamily="18" charset="0"/>
                                </a:rPr>
                                <m:t>2</m:t>
                              </m:r>
                            </m:sup>
                          </m:sSup>
                          <m:r>
                            <a:rPr lang="en-US" altLang="zh-CN" i="1">
                              <a:latin typeface="Cambria Math" panose="02040503050406030204" pitchFamily="18" charset="0"/>
                            </a:rPr>
                            <m:t>+</m:t>
                          </m:r>
                          <m:sSup>
                            <m:sSupPr>
                              <m:ctrlPr>
                                <a:rPr lang="en-US" altLang="zh-CN" i="1">
                                  <a:latin typeface="Cambria Math" panose="02040503050406030204" pitchFamily="18" charset="0"/>
                                </a:rPr>
                              </m:ctrlPr>
                            </m:sSupPr>
                            <m:e>
                              <m:r>
                                <a:rPr lang="en-US" altLang="zh-CN" i="1" smtClean="0">
                                  <a:latin typeface="Cambria Math" panose="02040503050406030204" pitchFamily="18" charset="0"/>
                                </a:rPr>
                                <m:t>0.0</m:t>
                              </m:r>
                              <m:r>
                                <a:rPr lang="en-US" altLang="zh-CN" b="0" i="1" smtClean="0">
                                  <a:latin typeface="Cambria Math" panose="02040503050406030204" pitchFamily="18" charset="0"/>
                                </a:rPr>
                                <m:t>06</m:t>
                              </m:r>
                            </m:e>
                            <m:sup>
                              <m:r>
                                <a:rPr lang="en-US" altLang="zh-CN" i="1">
                                  <a:latin typeface="Cambria Math" panose="02040503050406030204" pitchFamily="18" charset="0"/>
                                </a:rPr>
                                <m:t>2</m:t>
                              </m:r>
                            </m:sup>
                          </m:sSup>
                        </m:e>
                      </m:rad>
                      <m:r>
                        <a:rPr lang="en-US" altLang="zh-CN" b="0" i="1" smtClean="0">
                          <a:latin typeface="Cambria Math" panose="02040503050406030204" pitchFamily="18" charset="0"/>
                        </a:rPr>
                        <m:t>=0.017</m:t>
                      </m:r>
                      <m:r>
                        <a:rPr lang="en-US" altLang="zh-CN" b="0" i="1" smtClean="0">
                          <a:latin typeface="Cambria Math" panose="02040503050406030204" pitchFamily="18" charset="0"/>
                        </a:rPr>
                        <m:t>𝑚𝑟𝑎𝑑</m:t>
                      </m:r>
                    </m:oMath>
                  </m:oMathPara>
                </a14:m>
                <a:endParaRPr lang="zh-CN" altLang="en-US" dirty="0"/>
              </a:p>
            </p:txBody>
          </p:sp>
        </mc:Choice>
        <mc:Fallback xmlns="">
          <p:sp>
            <p:nvSpPr>
              <p:cNvPr id="10" name="文本框 9">
                <a:extLst>
                  <a:ext uri="{FF2B5EF4-FFF2-40B4-BE49-F238E27FC236}">
                    <a16:creationId xmlns:a16="http://schemas.microsoft.com/office/drawing/2014/main" id="{D474D14C-9465-6155-07E3-A88BCD7E94F2}"/>
                  </a:ext>
                </a:extLst>
              </p:cNvPr>
              <p:cNvSpPr txBox="1">
                <a:spLocks noRot="1" noChangeAspect="1" noMove="1" noResize="1" noEditPoints="1" noAdjustHandles="1" noChangeArrowheads="1" noChangeShapeType="1" noTextEdit="1"/>
              </p:cNvSpPr>
              <p:nvPr/>
            </p:nvSpPr>
            <p:spPr>
              <a:xfrm>
                <a:off x="5489166" y="5676562"/>
                <a:ext cx="3282052" cy="343107"/>
              </a:xfrm>
              <a:prstGeom prst="rect">
                <a:avLst/>
              </a:prstGeom>
              <a:blipFill>
                <a:blip r:embed="rId6"/>
                <a:stretch>
                  <a:fillRect r="-928" b="-7143"/>
                </a:stretch>
              </a:blipFill>
            </p:spPr>
            <p:txBody>
              <a:bodyPr/>
              <a:lstStyle/>
              <a:p>
                <a:r>
                  <a:rPr lang="zh-SG" altLang="en-US">
                    <a:noFill/>
                  </a:rPr>
                  <a:t> </a:t>
                </a:r>
              </a:p>
            </p:txBody>
          </p:sp>
        </mc:Fallback>
      </mc:AlternateContent>
      <p:sp>
        <p:nvSpPr>
          <p:cNvPr id="3" name="矩形: 圆角 2">
            <a:extLst>
              <a:ext uri="{FF2B5EF4-FFF2-40B4-BE49-F238E27FC236}">
                <a16:creationId xmlns:a16="http://schemas.microsoft.com/office/drawing/2014/main" id="{A57169DB-3AEF-4568-93BF-6AFD334BB3BB}"/>
              </a:ext>
            </a:extLst>
          </p:cNvPr>
          <p:cNvSpPr/>
          <p:nvPr/>
        </p:nvSpPr>
        <p:spPr>
          <a:xfrm>
            <a:off x="416859" y="1459006"/>
            <a:ext cx="6468035" cy="10824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12" name="页脚占位符 10">
            <a:extLst>
              <a:ext uri="{FF2B5EF4-FFF2-40B4-BE49-F238E27FC236}">
                <a16:creationId xmlns:a16="http://schemas.microsoft.com/office/drawing/2014/main" id="{758FBFDA-D91E-4897-A424-D3D986864A3D}"/>
              </a:ext>
            </a:extLst>
          </p:cNvPr>
          <p:cNvSpPr>
            <a:spLocks noGrp="1"/>
          </p:cNvSpPr>
          <p:nvPr>
            <p:ph type="ftr" sz="quarter" idx="11"/>
          </p:nvPr>
        </p:nvSpPr>
        <p:spPr>
          <a:xfrm>
            <a:off x="3586586" y="6386391"/>
            <a:ext cx="5040560" cy="354977"/>
          </a:xfrm>
        </p:spPr>
        <p:txBody>
          <a:bodyPr/>
          <a:lstStyle/>
          <a:p>
            <a:r>
              <a:rPr lang="en-US" altLang="zh-CN" dirty="0"/>
              <a:t>CEPC IARC meeting in 2025</a:t>
            </a:r>
            <a:endParaRPr lang="zh-CN" altLang="en-US" dirty="0"/>
          </a:p>
        </p:txBody>
      </p:sp>
      <p:pic>
        <p:nvPicPr>
          <p:cNvPr id="8" name="图片 7">
            <a:extLst>
              <a:ext uri="{FF2B5EF4-FFF2-40B4-BE49-F238E27FC236}">
                <a16:creationId xmlns:a16="http://schemas.microsoft.com/office/drawing/2014/main" id="{0763C095-9B15-4CDC-9D65-4BA5B87DBB8F}"/>
              </a:ext>
            </a:extLst>
          </p:cNvPr>
          <p:cNvPicPr>
            <a:picLocks noChangeAspect="1"/>
          </p:cNvPicPr>
          <p:nvPr/>
        </p:nvPicPr>
        <p:blipFill>
          <a:blip r:embed="rId7"/>
          <a:stretch>
            <a:fillRect/>
          </a:stretch>
        </p:blipFill>
        <p:spPr>
          <a:xfrm>
            <a:off x="7510182" y="1142964"/>
            <a:ext cx="4343400" cy="1585686"/>
          </a:xfrm>
          <a:prstGeom prst="rect">
            <a:avLst/>
          </a:prstGeom>
        </p:spPr>
      </p:pic>
      <p:sp>
        <p:nvSpPr>
          <p:cNvPr id="13" name="文本框 12">
            <a:extLst>
              <a:ext uri="{FF2B5EF4-FFF2-40B4-BE49-F238E27FC236}">
                <a16:creationId xmlns:a16="http://schemas.microsoft.com/office/drawing/2014/main" id="{02AD4B1D-B8D8-40F3-AECB-BB0F1818B060}"/>
              </a:ext>
            </a:extLst>
          </p:cNvPr>
          <p:cNvSpPr txBox="1"/>
          <p:nvPr/>
        </p:nvSpPr>
        <p:spPr>
          <a:xfrm>
            <a:off x="10219764" y="1048870"/>
            <a:ext cx="1633818" cy="307777"/>
          </a:xfrm>
          <a:prstGeom prst="rect">
            <a:avLst/>
          </a:prstGeom>
          <a:noFill/>
        </p:spPr>
        <p:txBody>
          <a:bodyPr wrap="square" rtlCol="0">
            <a:spAutoFit/>
          </a:bodyPr>
          <a:lstStyle/>
          <a:p>
            <a:r>
              <a:rPr lang="en-US" altLang="zh-SG" sz="1400" dirty="0" err="1"/>
              <a:t>Xiaolong</a:t>
            </a:r>
            <a:r>
              <a:rPr lang="en-US" altLang="zh-SG" sz="1400" dirty="0"/>
              <a:t> Wang</a:t>
            </a:r>
            <a:endParaRPr lang="zh-SG" altLang="en-US" sz="1400" dirty="0"/>
          </a:p>
        </p:txBody>
      </p:sp>
    </p:spTree>
    <p:extLst>
      <p:ext uri="{BB962C8B-B14F-4D97-AF65-F5344CB8AC3E}">
        <p14:creationId xmlns:p14="http://schemas.microsoft.com/office/powerpoint/2010/main" val="2900696251"/>
      </p:ext>
    </p:extLst>
  </p:cSld>
  <p:clrMapOvr>
    <a:masterClrMapping/>
  </p:clrMapOvr>
  <mc:AlternateContent xmlns:mc="http://schemas.openxmlformats.org/markup-compatibility/2006" xmlns:p14="http://schemas.microsoft.com/office/powerpoint/2010/main">
    <mc:Choice Requires="p14">
      <p:transition spd="slow" p14:dur="2000" advTm="32217"/>
    </mc:Choice>
    <mc:Fallback xmlns="">
      <p:transition spd="slow" advTm="32217"/>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3C74A-4DBF-D0C5-CA83-4F343F3ABE54}"/>
            </a:ext>
          </a:extLst>
        </p:cNvPr>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C349B01B-4B3D-385C-6390-5AAF6C6CF96E}"/>
              </a:ext>
            </a:extLst>
          </p:cNvPr>
          <p:cNvSpPr>
            <a:spLocks noGrp="1"/>
          </p:cNvSpPr>
          <p:nvPr>
            <p:ph type="sldNum" sz="quarter" idx="12"/>
          </p:nvPr>
        </p:nvSpPr>
        <p:spPr/>
        <p:txBody>
          <a:bodyPr/>
          <a:lstStyle/>
          <a:p>
            <a:fld id="{F15E9139-A00B-4B2A-98A6-095DC08F1345}" type="slidenum">
              <a:rPr lang="zh-CN" altLang="en-US" smtClean="0"/>
              <a:pPr/>
              <a:t>43</a:t>
            </a:fld>
            <a:endParaRPr lang="zh-CN" altLang="en-US" dirty="0"/>
          </a:p>
        </p:txBody>
      </p:sp>
      <p:sp>
        <p:nvSpPr>
          <p:cNvPr id="11" name="内容占位符 2">
            <a:extLst>
              <a:ext uri="{FF2B5EF4-FFF2-40B4-BE49-F238E27FC236}">
                <a16:creationId xmlns:a16="http://schemas.microsoft.com/office/drawing/2014/main" id="{F689A1DB-E74E-3BDA-EB8F-A82120C442AA}"/>
              </a:ext>
            </a:extLst>
          </p:cNvPr>
          <p:cNvSpPr txBox="1">
            <a:spLocks/>
          </p:cNvSpPr>
          <p:nvPr/>
        </p:nvSpPr>
        <p:spPr bwMode="auto">
          <a:xfrm>
            <a:off x="511370" y="1308231"/>
            <a:ext cx="10959008" cy="8434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Using a laser tracker to perform the measurement. By measuring the lower pole surface and the inserting plate outer surface to determine the mechanical center position. </a:t>
            </a:r>
          </a:p>
        </p:txBody>
      </p:sp>
      <p:sp>
        <p:nvSpPr>
          <p:cNvPr id="6" name="标题 11">
            <a:extLst>
              <a:ext uri="{FF2B5EF4-FFF2-40B4-BE49-F238E27FC236}">
                <a16:creationId xmlns:a16="http://schemas.microsoft.com/office/drawing/2014/main" id="{C2EB172C-9C7F-ACC0-12B6-F672CAAD6AF3}"/>
              </a:ext>
            </a:extLst>
          </p:cNvPr>
          <p:cNvSpPr>
            <a:spLocks noGrp="1"/>
          </p:cNvSpPr>
          <p:nvPr>
            <p:ph type="title"/>
          </p:nvPr>
        </p:nvSpPr>
        <p:spPr>
          <a:xfrm>
            <a:off x="337259" y="149576"/>
            <a:ext cx="10763325" cy="725470"/>
          </a:xfrm>
        </p:spPr>
        <p:txBody>
          <a:bodyPr>
            <a:normAutofit/>
          </a:bodyPr>
          <a:lstStyle/>
          <a:p>
            <a:pPr algn="ctr"/>
            <a:r>
              <a:rPr lang="en-US" altLang="zh-CN" sz="3200" dirty="0">
                <a:solidFill>
                  <a:srgbClr val="C00000"/>
                </a:solidFill>
                <a:latin typeface="Times New Roman" panose="02020603050405020304" pitchFamily="18" charset="0"/>
                <a:cs typeface="Times New Roman" panose="02020603050405020304" pitchFamily="18" charset="0"/>
              </a:rPr>
              <a:t>Alignment method based on mechanical center</a:t>
            </a:r>
            <a:endParaRPr lang="zh-CN" altLang="en-US" sz="3200" dirty="0">
              <a:solidFill>
                <a:srgbClr val="C00000"/>
              </a:solidFill>
              <a:latin typeface="Times New Roman" panose="02020603050405020304" pitchFamily="18" charset="0"/>
              <a:cs typeface="Times New Roman" panose="02020603050405020304" pitchFamily="18" charset="0"/>
            </a:endParaRPr>
          </a:p>
        </p:txBody>
      </p:sp>
      <p:grpSp>
        <p:nvGrpSpPr>
          <p:cNvPr id="9" name="组合 8">
            <a:extLst>
              <a:ext uri="{FF2B5EF4-FFF2-40B4-BE49-F238E27FC236}">
                <a16:creationId xmlns:a16="http://schemas.microsoft.com/office/drawing/2014/main" id="{F462098A-F949-05A3-70FE-FE9CBB2E883E}"/>
              </a:ext>
            </a:extLst>
          </p:cNvPr>
          <p:cNvGrpSpPr/>
          <p:nvPr/>
        </p:nvGrpSpPr>
        <p:grpSpPr>
          <a:xfrm>
            <a:off x="1631504" y="1909043"/>
            <a:ext cx="9558375" cy="2222764"/>
            <a:chOff x="1631504" y="2035364"/>
            <a:chExt cx="9558375" cy="2222764"/>
          </a:xfrm>
        </p:grpSpPr>
        <p:pic>
          <p:nvPicPr>
            <p:cNvPr id="3" name="图片 2">
              <a:extLst>
                <a:ext uri="{FF2B5EF4-FFF2-40B4-BE49-F238E27FC236}">
                  <a16:creationId xmlns:a16="http://schemas.microsoft.com/office/drawing/2014/main" id="{EC44495C-003B-A5FE-FE0A-FC628B0E789F}"/>
                </a:ext>
              </a:extLst>
            </p:cNvPr>
            <p:cNvPicPr>
              <a:picLocks noChangeAspect="1"/>
            </p:cNvPicPr>
            <p:nvPr/>
          </p:nvPicPr>
          <p:blipFill>
            <a:blip r:embed="rId3"/>
            <a:stretch>
              <a:fillRect/>
            </a:stretch>
          </p:blipFill>
          <p:spPr>
            <a:xfrm>
              <a:off x="1631504" y="2203598"/>
              <a:ext cx="3688400" cy="2054530"/>
            </a:xfrm>
            <a:prstGeom prst="rect">
              <a:avLst/>
            </a:prstGeom>
          </p:spPr>
        </p:pic>
        <p:pic>
          <p:nvPicPr>
            <p:cNvPr id="7" name="图片 6">
              <a:extLst>
                <a:ext uri="{FF2B5EF4-FFF2-40B4-BE49-F238E27FC236}">
                  <a16:creationId xmlns:a16="http://schemas.microsoft.com/office/drawing/2014/main" id="{01ED7ADA-8F82-0FD9-D546-46104EF7078D}"/>
                </a:ext>
              </a:extLst>
            </p:cNvPr>
            <p:cNvPicPr>
              <a:picLocks noChangeAspect="1"/>
            </p:cNvPicPr>
            <p:nvPr/>
          </p:nvPicPr>
          <p:blipFill>
            <a:blip r:embed="rId4"/>
            <a:stretch>
              <a:fillRect/>
            </a:stretch>
          </p:blipFill>
          <p:spPr>
            <a:xfrm>
              <a:off x="5882163" y="2471541"/>
              <a:ext cx="1712659" cy="1391033"/>
            </a:xfrm>
            <a:prstGeom prst="rect">
              <a:avLst/>
            </a:prstGeom>
          </p:spPr>
        </p:pic>
        <p:sp>
          <p:nvSpPr>
            <p:cNvPr id="8" name="椭圆 7">
              <a:extLst>
                <a:ext uri="{FF2B5EF4-FFF2-40B4-BE49-F238E27FC236}">
                  <a16:creationId xmlns:a16="http://schemas.microsoft.com/office/drawing/2014/main" id="{F41D7740-C52E-C095-0F64-A998F9A74B9F}"/>
                </a:ext>
              </a:extLst>
            </p:cNvPr>
            <p:cNvSpPr/>
            <p:nvPr/>
          </p:nvSpPr>
          <p:spPr>
            <a:xfrm>
              <a:off x="6013429" y="2492896"/>
              <a:ext cx="1712659" cy="157560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箭头连接符 9">
              <a:extLst>
                <a:ext uri="{FF2B5EF4-FFF2-40B4-BE49-F238E27FC236}">
                  <a16:creationId xmlns:a16="http://schemas.microsoft.com/office/drawing/2014/main" id="{FE23B351-6386-BD5C-7C09-3CCB88F53B47}"/>
                </a:ext>
              </a:extLst>
            </p:cNvPr>
            <p:cNvCxnSpPr>
              <a:cxnSpLocks/>
            </p:cNvCxnSpPr>
            <p:nvPr/>
          </p:nvCxnSpPr>
          <p:spPr>
            <a:xfrm flipH="1">
              <a:off x="2999656" y="3167057"/>
              <a:ext cx="3013773" cy="40595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2C7965F4-AE2D-F48B-E8A3-646D57F69B0B}"/>
                </a:ext>
              </a:extLst>
            </p:cNvPr>
            <p:cNvCxnSpPr>
              <a:cxnSpLocks/>
            </p:cNvCxnSpPr>
            <p:nvPr/>
          </p:nvCxnSpPr>
          <p:spPr>
            <a:xfrm flipV="1">
              <a:off x="6312024" y="2278465"/>
              <a:ext cx="0" cy="8885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2BD2D5A7-E08A-9693-03D1-DE464B2CD02B}"/>
                </a:ext>
              </a:extLst>
            </p:cNvPr>
            <p:cNvCxnSpPr>
              <a:cxnSpLocks/>
            </p:cNvCxnSpPr>
            <p:nvPr/>
          </p:nvCxnSpPr>
          <p:spPr>
            <a:xfrm flipV="1">
              <a:off x="7464152" y="2236475"/>
              <a:ext cx="0" cy="8885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1BF1795D-2C25-F197-C215-84A4AF62CD41}"/>
                </a:ext>
              </a:extLst>
            </p:cNvPr>
            <p:cNvCxnSpPr>
              <a:cxnSpLocks/>
            </p:cNvCxnSpPr>
            <p:nvPr/>
          </p:nvCxnSpPr>
          <p:spPr>
            <a:xfrm>
              <a:off x="6312024" y="2335783"/>
              <a:ext cx="1152128" cy="0"/>
            </a:xfrm>
            <a:prstGeom prst="line">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61AF1873-0742-1B7C-C90B-CDC98941A554}"/>
                </a:ext>
              </a:extLst>
            </p:cNvPr>
            <p:cNvSpPr txBox="1"/>
            <p:nvPr/>
          </p:nvSpPr>
          <p:spPr>
            <a:xfrm>
              <a:off x="6540051" y="2035364"/>
              <a:ext cx="777777" cy="369332"/>
            </a:xfrm>
            <a:prstGeom prst="rect">
              <a:avLst/>
            </a:prstGeom>
            <a:noFill/>
          </p:spPr>
          <p:txBody>
            <a:bodyPr wrap="none" rtlCol="0">
              <a:spAutoFit/>
            </a:bodyPr>
            <a:lstStyle/>
            <a:p>
              <a:r>
                <a:rPr lang="en-US" altLang="zh-CN" dirty="0">
                  <a:solidFill>
                    <a:srgbClr val="FF0000"/>
                  </a:solidFill>
                </a:rPr>
                <a:t>0.38m</a:t>
              </a:r>
              <a:endParaRPr lang="zh-CN" altLang="en-US" dirty="0">
                <a:solidFill>
                  <a:srgbClr val="FF0000"/>
                </a:solidFill>
              </a:endParaRPr>
            </a:p>
          </p:txBody>
        </p:sp>
        <p:sp>
          <p:nvSpPr>
            <p:cNvPr id="20" name="文本框 19">
              <a:extLst>
                <a:ext uri="{FF2B5EF4-FFF2-40B4-BE49-F238E27FC236}">
                  <a16:creationId xmlns:a16="http://schemas.microsoft.com/office/drawing/2014/main" id="{82862FCC-7BB0-89EB-8508-D4FE989DA390}"/>
                </a:ext>
              </a:extLst>
            </p:cNvPr>
            <p:cNvSpPr txBox="1"/>
            <p:nvPr/>
          </p:nvSpPr>
          <p:spPr>
            <a:xfrm>
              <a:off x="8078676" y="2843891"/>
              <a:ext cx="3111203" cy="923330"/>
            </a:xfrm>
            <a:prstGeom prst="rect">
              <a:avLst/>
            </a:prstGeom>
            <a:noFill/>
          </p:spPr>
          <p:txBody>
            <a:bodyPr wrap="square" rtlCol="0">
              <a:spAutoFit/>
            </a:bodyPr>
            <a:lstStyle/>
            <a:p>
              <a:r>
                <a:rPr lang="en-US" altLang="zh-CN" dirty="0"/>
                <a:t>There are 13 inserting plates along the magnet longitudinal direction.</a:t>
              </a:r>
              <a:endParaRPr lang="zh-CN" altLang="en-US" dirty="0"/>
            </a:p>
          </p:txBody>
        </p:sp>
        <p:sp>
          <p:nvSpPr>
            <p:cNvPr id="21" name="文本框 20">
              <a:extLst>
                <a:ext uri="{FF2B5EF4-FFF2-40B4-BE49-F238E27FC236}">
                  <a16:creationId xmlns:a16="http://schemas.microsoft.com/office/drawing/2014/main" id="{2282F794-F0D8-FF39-64F4-517C44CF3ED1}"/>
                </a:ext>
              </a:extLst>
            </p:cNvPr>
            <p:cNvSpPr txBox="1"/>
            <p:nvPr/>
          </p:nvSpPr>
          <p:spPr>
            <a:xfrm>
              <a:off x="6189898" y="3758920"/>
              <a:ext cx="1536190" cy="369332"/>
            </a:xfrm>
            <a:prstGeom prst="rect">
              <a:avLst/>
            </a:prstGeom>
            <a:noFill/>
          </p:spPr>
          <p:txBody>
            <a:bodyPr wrap="none" rtlCol="0">
              <a:spAutoFit/>
            </a:bodyPr>
            <a:lstStyle/>
            <a:p>
              <a:r>
                <a:rPr lang="en-US" altLang="zh-CN" dirty="0"/>
                <a:t>Inserting plate</a:t>
              </a:r>
              <a:endParaRPr lang="zh-CN" altLang="en-US" dirty="0"/>
            </a:p>
          </p:txBody>
        </p:sp>
        <p:cxnSp>
          <p:nvCxnSpPr>
            <p:cNvPr id="22" name="直接箭头连接符 21">
              <a:extLst>
                <a:ext uri="{FF2B5EF4-FFF2-40B4-BE49-F238E27FC236}">
                  <a16:creationId xmlns:a16="http://schemas.microsoft.com/office/drawing/2014/main" id="{8B8DA058-9C68-B8D2-6A67-8D18BFA0917F}"/>
                </a:ext>
              </a:extLst>
            </p:cNvPr>
            <p:cNvCxnSpPr>
              <a:cxnSpLocks/>
            </p:cNvCxnSpPr>
            <p:nvPr/>
          </p:nvCxnSpPr>
          <p:spPr>
            <a:xfrm flipH="1" flipV="1">
              <a:off x="6388183" y="3209047"/>
              <a:ext cx="481575" cy="59532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5B430D94-91B5-2D76-50A2-560C7EB85971}"/>
                </a:ext>
              </a:extLst>
            </p:cNvPr>
            <p:cNvCxnSpPr>
              <a:cxnSpLocks/>
            </p:cNvCxnSpPr>
            <p:nvPr/>
          </p:nvCxnSpPr>
          <p:spPr>
            <a:xfrm flipV="1">
              <a:off x="6991502" y="3086219"/>
              <a:ext cx="452448" cy="71815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内容占位符 2">
            <a:extLst>
              <a:ext uri="{FF2B5EF4-FFF2-40B4-BE49-F238E27FC236}">
                <a16:creationId xmlns:a16="http://schemas.microsoft.com/office/drawing/2014/main" id="{D02C3B93-2B25-9A09-CCED-45E5326CF1F7}"/>
              </a:ext>
            </a:extLst>
          </p:cNvPr>
          <p:cNvSpPr txBox="1">
            <a:spLocks/>
          </p:cNvSpPr>
          <p:nvPr/>
        </p:nvSpPr>
        <p:spPr bwMode="auto">
          <a:xfrm>
            <a:off x="514394" y="4236605"/>
            <a:ext cx="5725622" cy="22887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Using the measurement points best-fit two planes, obtain the intersection line of the two planes.</a:t>
            </a:r>
          </a:p>
          <a:p>
            <a:pPr marL="342900"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Move the intersection line to the magnet center according to the design dimensions, obtain the mechanical center.</a:t>
            </a:r>
          </a:p>
        </p:txBody>
      </p:sp>
      <p:pic>
        <p:nvPicPr>
          <p:cNvPr id="4" name="图片 3">
            <a:extLst>
              <a:ext uri="{FF2B5EF4-FFF2-40B4-BE49-F238E27FC236}">
                <a16:creationId xmlns:a16="http://schemas.microsoft.com/office/drawing/2014/main" id="{1DCA5F0C-F440-1E79-9582-E8422446E93C}"/>
              </a:ext>
            </a:extLst>
          </p:cNvPr>
          <p:cNvPicPr>
            <a:picLocks noChangeAspect="1"/>
          </p:cNvPicPr>
          <p:nvPr/>
        </p:nvPicPr>
        <p:blipFill>
          <a:blip r:embed="rId5"/>
          <a:stretch>
            <a:fillRect/>
          </a:stretch>
        </p:blipFill>
        <p:spPr>
          <a:xfrm>
            <a:off x="6727830" y="3678053"/>
            <a:ext cx="4755979" cy="2766011"/>
          </a:xfrm>
          <a:prstGeom prst="rect">
            <a:avLst/>
          </a:prstGeom>
        </p:spPr>
      </p:pic>
      <p:sp>
        <p:nvSpPr>
          <p:cNvPr id="23" name="文本框 22">
            <a:extLst>
              <a:ext uri="{FF2B5EF4-FFF2-40B4-BE49-F238E27FC236}">
                <a16:creationId xmlns:a16="http://schemas.microsoft.com/office/drawing/2014/main" id="{21BC9DCD-163D-423B-A833-750F189777A8}"/>
              </a:ext>
            </a:extLst>
          </p:cNvPr>
          <p:cNvSpPr txBox="1"/>
          <p:nvPr/>
        </p:nvSpPr>
        <p:spPr>
          <a:xfrm>
            <a:off x="10434917" y="1008528"/>
            <a:ext cx="1633818" cy="307777"/>
          </a:xfrm>
          <a:prstGeom prst="rect">
            <a:avLst/>
          </a:prstGeom>
          <a:noFill/>
        </p:spPr>
        <p:txBody>
          <a:bodyPr wrap="square" rtlCol="0">
            <a:spAutoFit/>
          </a:bodyPr>
          <a:lstStyle/>
          <a:p>
            <a:r>
              <a:rPr lang="en-US" altLang="zh-SG" sz="1400" dirty="0" err="1"/>
              <a:t>Xiaolong</a:t>
            </a:r>
            <a:r>
              <a:rPr lang="en-US" altLang="zh-SG" sz="1400" dirty="0"/>
              <a:t> Wang</a:t>
            </a:r>
            <a:endParaRPr lang="zh-SG" altLang="en-US" sz="1400" dirty="0"/>
          </a:p>
        </p:txBody>
      </p:sp>
      <p:sp>
        <p:nvSpPr>
          <p:cNvPr id="24" name="页脚占位符 10">
            <a:extLst>
              <a:ext uri="{FF2B5EF4-FFF2-40B4-BE49-F238E27FC236}">
                <a16:creationId xmlns:a16="http://schemas.microsoft.com/office/drawing/2014/main" id="{152E65B3-4B01-4FC0-974A-4B62253EE8CF}"/>
              </a:ext>
            </a:extLst>
          </p:cNvPr>
          <p:cNvSpPr>
            <a:spLocks noGrp="1"/>
          </p:cNvSpPr>
          <p:nvPr>
            <p:ph type="ftr" sz="quarter" idx="11"/>
          </p:nvPr>
        </p:nvSpPr>
        <p:spPr>
          <a:xfrm>
            <a:off x="3586586" y="6386391"/>
            <a:ext cx="5040560" cy="354977"/>
          </a:xfrm>
        </p:spPr>
        <p:txBody>
          <a:bodyPr/>
          <a:lstStyle/>
          <a:p>
            <a:r>
              <a:rPr lang="en-US" altLang="zh-CN" dirty="0"/>
              <a:t>CEPC IARC meeting in 2025</a:t>
            </a:r>
            <a:endParaRPr lang="zh-CN" altLang="en-US" dirty="0"/>
          </a:p>
        </p:txBody>
      </p:sp>
    </p:spTree>
    <p:extLst>
      <p:ext uri="{BB962C8B-B14F-4D97-AF65-F5344CB8AC3E}">
        <p14:creationId xmlns:p14="http://schemas.microsoft.com/office/powerpoint/2010/main" val="3639638120"/>
      </p:ext>
    </p:extLst>
  </p:cSld>
  <p:clrMapOvr>
    <a:masterClrMapping/>
  </p:clrMapOvr>
  <mc:AlternateContent xmlns:mc="http://schemas.openxmlformats.org/markup-compatibility/2006" xmlns:p14="http://schemas.microsoft.com/office/powerpoint/2010/main">
    <mc:Choice Requires="p14">
      <p:transition spd="slow" p14:dur="2000" advTm="32217"/>
    </mc:Choice>
    <mc:Fallback xmlns="">
      <p:transition spd="slow" advTm="32217"/>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4C24C-8463-5E81-3B43-D90DAB17BB14}"/>
            </a:ext>
          </a:extLst>
        </p:cNvPr>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80830256-0218-3DF6-48C5-9583F09B0F7D}"/>
              </a:ext>
            </a:extLst>
          </p:cNvPr>
          <p:cNvSpPr>
            <a:spLocks noGrp="1"/>
          </p:cNvSpPr>
          <p:nvPr>
            <p:ph type="sldNum" sz="quarter" idx="12"/>
          </p:nvPr>
        </p:nvSpPr>
        <p:spPr/>
        <p:txBody>
          <a:bodyPr/>
          <a:lstStyle/>
          <a:p>
            <a:fld id="{F15E9139-A00B-4B2A-98A6-095DC08F1345}" type="slidenum">
              <a:rPr lang="zh-CN" altLang="en-US" smtClean="0"/>
              <a:pPr/>
              <a:t>44</a:t>
            </a:fld>
            <a:endParaRPr lang="zh-CN" altLang="en-US" dirty="0"/>
          </a:p>
        </p:txBody>
      </p:sp>
      <p:sp>
        <p:nvSpPr>
          <p:cNvPr id="2" name="内容占位符 2">
            <a:extLst>
              <a:ext uri="{FF2B5EF4-FFF2-40B4-BE49-F238E27FC236}">
                <a16:creationId xmlns:a16="http://schemas.microsoft.com/office/drawing/2014/main" id="{E023E23F-EA1A-4618-9467-DC37F5E5DC6E}"/>
              </a:ext>
            </a:extLst>
          </p:cNvPr>
          <p:cNvSpPr txBox="1">
            <a:spLocks/>
          </p:cNvSpPr>
          <p:nvPr/>
        </p:nvSpPr>
        <p:spPr bwMode="auto">
          <a:xfrm>
            <a:off x="471028" y="1294800"/>
            <a:ext cx="11111371" cy="48028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Taking into account laser tracker measurement error and the inserting plates machining error (0.03mm), we estimate </a:t>
            </a:r>
            <a:r>
              <a:rPr lang="en-US" altLang="zh-CN" sz="2200" dirty="0">
                <a:solidFill>
                  <a:srgbClr val="C00000"/>
                </a:solidFill>
                <a:latin typeface="Times New Roman" pitchFamily="18" charset="0"/>
                <a:cs typeface="Times New Roman" pitchFamily="18" charset="0"/>
              </a:rPr>
              <a:t>the transversal and vertical measurement error of the mechanical center is about 0.05mm</a:t>
            </a:r>
            <a:r>
              <a:rPr lang="en-US" altLang="zh-CN" sz="2200" dirty="0">
                <a:latin typeface="Times New Roman" pitchFamily="18" charset="0"/>
                <a:cs typeface="Times New Roman" pitchFamily="18" charset="0"/>
              </a:rPr>
              <a:t>.</a:t>
            </a:r>
          </a:p>
          <a:p>
            <a:pPr marL="800100" lvl="1"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itchFamily="18" charset="0"/>
                <a:cs typeface="Times New Roman" pitchFamily="18" charset="0"/>
              </a:rPr>
              <a:t>The mechanical structure of a magnet is highly correlated with the distribution of its magnetic field, so we can determine the integral magnetic center by the mechanical center. HEPS: transversal and vertical difference between magnetic center and mechanical center is 0.02mm(1</a:t>
            </a:r>
            <a:r>
              <a:rPr lang="el-GR" altLang="zh-CN" sz="2200" dirty="0">
                <a:latin typeface="Times New Roman" panose="02020603050405020304" pitchFamily="18" charset="0"/>
                <a:cs typeface="Times New Roman" pitchFamily="18" charset="0"/>
              </a:rPr>
              <a:t>σ</a:t>
            </a:r>
            <a:r>
              <a:rPr lang="en-US" altLang="zh-CN" sz="2200" dirty="0">
                <a:latin typeface="Times New Roman" panose="02020603050405020304" pitchFamily="18" charset="0"/>
                <a:cs typeface="Times New Roman" pitchFamily="18" charset="0"/>
              </a:rPr>
              <a:t>). Considering the combined magnet has a more complex magnetic field, longer dimension and a larger aperture than HEPS magnets, we estimate </a:t>
            </a:r>
            <a:r>
              <a:rPr lang="en-US" altLang="zh-CN" sz="2200" dirty="0">
                <a:solidFill>
                  <a:srgbClr val="C00000"/>
                </a:solidFill>
                <a:latin typeface="Times New Roman" panose="02020603050405020304" pitchFamily="18" charset="0"/>
                <a:cs typeface="Times New Roman" pitchFamily="18" charset="0"/>
              </a:rPr>
              <a:t>the difference between integral magnetic center and mechanical center in transversal and vertical is about 0.05mm(1</a:t>
            </a:r>
            <a:r>
              <a:rPr lang="el-GR" altLang="zh-CN" sz="2200" dirty="0">
                <a:solidFill>
                  <a:srgbClr val="C00000"/>
                </a:solidFill>
                <a:latin typeface="Times New Roman" panose="02020603050405020304" pitchFamily="18" charset="0"/>
                <a:cs typeface="Times New Roman" pitchFamily="18" charset="0"/>
              </a:rPr>
              <a:t>σ</a:t>
            </a:r>
            <a:r>
              <a:rPr lang="en-US" altLang="zh-CN" sz="2200" dirty="0">
                <a:solidFill>
                  <a:srgbClr val="C00000"/>
                </a:solidFill>
                <a:latin typeface="Times New Roman" panose="02020603050405020304" pitchFamily="18" charset="0"/>
                <a:cs typeface="Times New Roman" pitchFamily="18" charset="0"/>
              </a:rPr>
              <a:t>) for the combined magnet.</a:t>
            </a:r>
          </a:p>
          <a:p>
            <a:pPr marL="800100" lvl="1" indent="-342900" eaLnBrk="0" hangingPunct="0">
              <a:spcBef>
                <a:spcPct val="20000"/>
              </a:spcBef>
              <a:buClr>
                <a:srgbClr val="FF0000"/>
              </a:buClr>
              <a:buSzPct val="75000"/>
              <a:buFont typeface="Wingdings" panose="05000000000000000000" pitchFamily="2" charset="2"/>
              <a:buChar char="Ø"/>
              <a:defRPr/>
            </a:pPr>
            <a:r>
              <a:rPr lang="en-US" altLang="zh-CN" sz="2200" dirty="0">
                <a:latin typeface="Times New Roman" panose="02020603050405020304" pitchFamily="18" charset="0"/>
                <a:cs typeface="Times New Roman" pitchFamily="18" charset="0"/>
              </a:rPr>
              <a:t>The integral magnetic center fiducialisation error in transversal and vertical include the mechanical center measurement error and the difference between the mechanical center and the integral magnetic center, the total error is about </a:t>
            </a: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8866F7FB-D79A-17F6-012F-3E4EDB371113}"/>
                  </a:ext>
                </a:extLst>
              </p:cNvPr>
              <p:cNvSpPr txBox="1"/>
              <p:nvPr/>
            </p:nvSpPr>
            <p:spPr>
              <a:xfrm>
                <a:off x="7752184" y="5543272"/>
                <a:ext cx="2834687" cy="3431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ad>
                        <m:radPr>
                          <m:degHide m:val="on"/>
                          <m:ctrlPr>
                            <a:rPr lang="zh-CN" altLang="en-US"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0.05</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0.05</m:t>
                              </m:r>
                            </m:e>
                            <m:sup>
                              <m:r>
                                <a:rPr lang="en-US" altLang="zh-CN" b="0" i="1" smtClean="0">
                                  <a:latin typeface="Cambria Math" panose="02040503050406030204" pitchFamily="18" charset="0"/>
                                </a:rPr>
                                <m:t>2</m:t>
                              </m:r>
                            </m:sup>
                          </m:sSup>
                        </m:e>
                      </m:rad>
                      <m:r>
                        <a:rPr lang="en-US" altLang="zh-CN" b="0" i="1" smtClean="0">
                          <a:latin typeface="Cambria Math" panose="02040503050406030204" pitchFamily="18" charset="0"/>
                        </a:rPr>
                        <m:t>=0.071</m:t>
                      </m:r>
                      <m:r>
                        <a:rPr lang="en-US" altLang="zh-CN" b="0" i="1" smtClean="0">
                          <a:latin typeface="Cambria Math" panose="02040503050406030204" pitchFamily="18" charset="0"/>
                        </a:rPr>
                        <m:t>𝑚𝑚</m:t>
                      </m:r>
                    </m:oMath>
                  </m:oMathPara>
                </a14:m>
                <a:endParaRPr lang="zh-CN" altLang="en-US" dirty="0"/>
              </a:p>
            </p:txBody>
          </p:sp>
        </mc:Choice>
        <mc:Fallback xmlns="">
          <p:sp>
            <p:nvSpPr>
              <p:cNvPr id="4" name="文本框 3">
                <a:extLst>
                  <a:ext uri="{FF2B5EF4-FFF2-40B4-BE49-F238E27FC236}">
                    <a16:creationId xmlns:a16="http://schemas.microsoft.com/office/drawing/2014/main" id="{8866F7FB-D79A-17F6-012F-3E4EDB371113}"/>
                  </a:ext>
                </a:extLst>
              </p:cNvPr>
              <p:cNvSpPr txBox="1">
                <a:spLocks noRot="1" noChangeAspect="1" noMove="1" noResize="1" noEditPoints="1" noAdjustHandles="1" noChangeArrowheads="1" noChangeShapeType="1" noTextEdit="1"/>
              </p:cNvSpPr>
              <p:nvPr/>
            </p:nvSpPr>
            <p:spPr>
              <a:xfrm>
                <a:off x="7752184" y="5543272"/>
                <a:ext cx="2834687" cy="343107"/>
              </a:xfrm>
              <a:prstGeom prst="rect">
                <a:avLst/>
              </a:prstGeom>
              <a:blipFill>
                <a:blip r:embed="rId3"/>
                <a:stretch>
                  <a:fillRect r="-1505" b="-5263"/>
                </a:stretch>
              </a:blipFill>
            </p:spPr>
            <p:txBody>
              <a:bodyPr/>
              <a:lstStyle/>
              <a:p>
                <a:r>
                  <a:rPr lang="zh-SG" altLang="en-US">
                    <a:noFill/>
                  </a:rPr>
                  <a:t> </a:t>
                </a:r>
              </a:p>
            </p:txBody>
          </p:sp>
        </mc:Fallback>
      </mc:AlternateContent>
      <p:sp>
        <p:nvSpPr>
          <p:cNvPr id="14" name="标题 11">
            <a:extLst>
              <a:ext uri="{FF2B5EF4-FFF2-40B4-BE49-F238E27FC236}">
                <a16:creationId xmlns:a16="http://schemas.microsoft.com/office/drawing/2014/main" id="{70D31DB2-05C0-1CD9-CF86-281AF8F70544}"/>
              </a:ext>
            </a:extLst>
          </p:cNvPr>
          <p:cNvSpPr>
            <a:spLocks noGrp="1"/>
          </p:cNvSpPr>
          <p:nvPr>
            <p:ph type="title"/>
          </p:nvPr>
        </p:nvSpPr>
        <p:spPr>
          <a:xfrm>
            <a:off x="404494" y="109234"/>
            <a:ext cx="10763325" cy="725470"/>
          </a:xfrm>
        </p:spPr>
        <p:txBody>
          <a:bodyPr>
            <a:normAutofit/>
          </a:bodyPr>
          <a:lstStyle/>
          <a:p>
            <a:pPr algn="ctr"/>
            <a:r>
              <a:rPr lang="en-US" altLang="zh-CN" sz="3600" dirty="0" err="1">
                <a:solidFill>
                  <a:srgbClr val="C00000"/>
                </a:solidFill>
                <a:latin typeface="Times New Roman" panose="02020603050405020304" pitchFamily="18" charset="0"/>
                <a:cs typeface="Times New Roman" panose="02020603050405020304" pitchFamily="18" charset="0"/>
              </a:rPr>
              <a:t>Fiducialisation</a:t>
            </a:r>
            <a:r>
              <a:rPr lang="en-US" altLang="zh-CN" sz="3600" dirty="0">
                <a:solidFill>
                  <a:srgbClr val="C00000"/>
                </a:solidFill>
                <a:latin typeface="Times New Roman" panose="02020603050405020304" pitchFamily="18" charset="0"/>
                <a:cs typeface="Times New Roman" panose="02020603050405020304" pitchFamily="18" charset="0"/>
              </a:rPr>
              <a:t> error based on mechanical center</a:t>
            </a:r>
            <a:endParaRPr lang="zh-CN" altLang="en-US" sz="3600" dirty="0">
              <a:solidFill>
                <a:srgbClr val="C00000"/>
              </a:solidFill>
              <a:latin typeface="Times New Roman" panose="02020603050405020304" pitchFamily="18" charset="0"/>
              <a:cs typeface="Times New Roman" panose="02020603050405020304" pitchFamily="18" charset="0"/>
            </a:endParaRPr>
          </a:p>
        </p:txBody>
      </p:sp>
      <p:sp>
        <p:nvSpPr>
          <p:cNvPr id="6" name="矩形: 圆角 5">
            <a:extLst>
              <a:ext uri="{FF2B5EF4-FFF2-40B4-BE49-F238E27FC236}">
                <a16:creationId xmlns:a16="http://schemas.microsoft.com/office/drawing/2014/main" id="{12B1641D-E571-40E2-A4F1-88D4DED2C754}"/>
              </a:ext>
            </a:extLst>
          </p:cNvPr>
          <p:cNvSpPr/>
          <p:nvPr/>
        </p:nvSpPr>
        <p:spPr>
          <a:xfrm>
            <a:off x="759759" y="2359976"/>
            <a:ext cx="11013141" cy="24003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7" name="矩形: 圆角 6">
            <a:extLst>
              <a:ext uri="{FF2B5EF4-FFF2-40B4-BE49-F238E27FC236}">
                <a16:creationId xmlns:a16="http://schemas.microsoft.com/office/drawing/2014/main" id="{6B73A421-11A4-4CED-884C-2D7319F2AAD5}"/>
              </a:ext>
            </a:extLst>
          </p:cNvPr>
          <p:cNvSpPr/>
          <p:nvPr/>
        </p:nvSpPr>
        <p:spPr>
          <a:xfrm>
            <a:off x="732864" y="4814065"/>
            <a:ext cx="11006417" cy="11295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a:p>
        </p:txBody>
      </p:sp>
      <p:sp>
        <p:nvSpPr>
          <p:cNvPr id="8" name="页脚占位符 10">
            <a:extLst>
              <a:ext uri="{FF2B5EF4-FFF2-40B4-BE49-F238E27FC236}">
                <a16:creationId xmlns:a16="http://schemas.microsoft.com/office/drawing/2014/main" id="{10DC803F-B254-44A7-95FC-FAC70AEC823B}"/>
              </a:ext>
            </a:extLst>
          </p:cNvPr>
          <p:cNvSpPr>
            <a:spLocks noGrp="1"/>
          </p:cNvSpPr>
          <p:nvPr>
            <p:ph type="ftr" sz="quarter" idx="11"/>
          </p:nvPr>
        </p:nvSpPr>
        <p:spPr>
          <a:xfrm>
            <a:off x="3586586" y="6386391"/>
            <a:ext cx="5040560" cy="354977"/>
          </a:xfrm>
        </p:spPr>
        <p:txBody>
          <a:bodyPr/>
          <a:lstStyle/>
          <a:p>
            <a:r>
              <a:rPr lang="en-US" altLang="zh-CN" dirty="0"/>
              <a:t>CEPC IARC meeting in 2025</a:t>
            </a:r>
            <a:endParaRPr lang="zh-CN" altLang="en-US" dirty="0"/>
          </a:p>
        </p:txBody>
      </p:sp>
      <p:sp>
        <p:nvSpPr>
          <p:cNvPr id="9" name="文本框 8">
            <a:extLst>
              <a:ext uri="{FF2B5EF4-FFF2-40B4-BE49-F238E27FC236}">
                <a16:creationId xmlns:a16="http://schemas.microsoft.com/office/drawing/2014/main" id="{E7296A87-353D-49D9-A516-C5956885CD74}"/>
              </a:ext>
            </a:extLst>
          </p:cNvPr>
          <p:cNvSpPr txBox="1"/>
          <p:nvPr/>
        </p:nvSpPr>
        <p:spPr>
          <a:xfrm>
            <a:off x="10717305" y="1028699"/>
            <a:ext cx="1633818" cy="307777"/>
          </a:xfrm>
          <a:prstGeom prst="rect">
            <a:avLst/>
          </a:prstGeom>
          <a:noFill/>
        </p:spPr>
        <p:txBody>
          <a:bodyPr wrap="square" rtlCol="0">
            <a:spAutoFit/>
          </a:bodyPr>
          <a:lstStyle/>
          <a:p>
            <a:r>
              <a:rPr lang="en-US" altLang="zh-SG" sz="1400" dirty="0" err="1"/>
              <a:t>Xiaolong</a:t>
            </a:r>
            <a:r>
              <a:rPr lang="en-US" altLang="zh-SG" sz="1400" dirty="0"/>
              <a:t> Wang</a:t>
            </a:r>
            <a:endParaRPr lang="zh-SG" altLang="en-US" sz="1400" dirty="0"/>
          </a:p>
        </p:txBody>
      </p:sp>
    </p:spTree>
    <p:extLst>
      <p:ext uri="{BB962C8B-B14F-4D97-AF65-F5344CB8AC3E}">
        <p14:creationId xmlns:p14="http://schemas.microsoft.com/office/powerpoint/2010/main" val="1384348991"/>
      </p:ext>
    </p:extLst>
  </p:cSld>
  <p:clrMapOvr>
    <a:masterClrMapping/>
  </p:clrMapOvr>
  <mc:AlternateContent xmlns:mc="http://schemas.openxmlformats.org/markup-compatibility/2006" xmlns:p14="http://schemas.microsoft.com/office/powerpoint/2010/main">
    <mc:Choice Requires="p14">
      <p:transition spd="slow" p14:dur="2000" advTm="32217"/>
    </mc:Choice>
    <mc:Fallback xmlns="">
      <p:transition spd="slow" advTm="32217"/>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FF7D81C3-DA57-4967-8ED5-56DB9CF6BD6F}"/>
              </a:ext>
            </a:extLst>
          </p:cNvPr>
          <p:cNvSpPr>
            <a:spLocks noGrp="1"/>
          </p:cNvSpPr>
          <p:nvPr>
            <p:ph type="title"/>
          </p:nvPr>
        </p:nvSpPr>
        <p:spPr/>
        <p:txBody>
          <a:bodyPr>
            <a:normAutofit/>
          </a:bodyPr>
          <a:lstStyle/>
          <a:p>
            <a:pPr algn="ctr"/>
            <a:r>
              <a:rPr lang="en-US" altLang="zh-SG" sz="36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Comparison between requirements and achievement</a:t>
            </a:r>
            <a:endParaRPr lang="zh-SG" altLang="en-US" sz="36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灯片编号占位符 4">
            <a:extLst>
              <a:ext uri="{FF2B5EF4-FFF2-40B4-BE49-F238E27FC236}">
                <a16:creationId xmlns:a16="http://schemas.microsoft.com/office/drawing/2014/main" id="{E9582D59-28AC-4541-9DEF-CBFBDED21D1A}"/>
              </a:ext>
            </a:extLst>
          </p:cNvPr>
          <p:cNvSpPr>
            <a:spLocks noGrp="1"/>
          </p:cNvSpPr>
          <p:nvPr>
            <p:ph type="sldNum" sz="quarter" idx="12"/>
          </p:nvPr>
        </p:nvSpPr>
        <p:spPr/>
        <p:txBody>
          <a:bodyPr/>
          <a:lstStyle/>
          <a:p>
            <a:fld id="{F15E9139-A00B-4B2A-98A6-095DC08F1345}" type="slidenum">
              <a:rPr lang="zh-CN" altLang="en-US" smtClean="0"/>
              <a:pPr/>
              <a:t>45</a:t>
            </a:fld>
            <a:endParaRPr lang="zh-CN" altLang="en-US" dirty="0"/>
          </a:p>
        </p:txBody>
      </p:sp>
      <p:graphicFrame>
        <p:nvGraphicFramePr>
          <p:cNvPr id="9" name="表格 9">
            <a:extLst>
              <a:ext uri="{FF2B5EF4-FFF2-40B4-BE49-F238E27FC236}">
                <a16:creationId xmlns:a16="http://schemas.microsoft.com/office/drawing/2014/main" id="{84BF6BAD-8E20-4DB7-A75B-82D1D36E30CD}"/>
              </a:ext>
            </a:extLst>
          </p:cNvPr>
          <p:cNvGraphicFramePr>
            <a:graphicFrameLocks noGrp="1"/>
          </p:cNvGraphicFramePr>
          <p:nvPr/>
        </p:nvGraphicFramePr>
        <p:xfrm>
          <a:off x="2057400" y="2030753"/>
          <a:ext cx="8088407" cy="2527799"/>
        </p:xfrm>
        <a:graphic>
          <a:graphicData uri="http://schemas.openxmlformats.org/drawingml/2006/table">
            <a:tbl>
              <a:tblPr firstRow="1" bandRow="1">
                <a:tableStyleId>{5C22544A-7EE6-4342-B048-85BDC9FD1C3A}</a:tableStyleId>
              </a:tblPr>
              <a:tblGrid>
                <a:gridCol w="3711389">
                  <a:extLst>
                    <a:ext uri="{9D8B030D-6E8A-4147-A177-3AD203B41FA5}">
                      <a16:colId xmlns:a16="http://schemas.microsoft.com/office/drawing/2014/main" val="195349124"/>
                    </a:ext>
                  </a:extLst>
                </a:gridCol>
                <a:gridCol w="2185147">
                  <a:extLst>
                    <a:ext uri="{9D8B030D-6E8A-4147-A177-3AD203B41FA5}">
                      <a16:colId xmlns:a16="http://schemas.microsoft.com/office/drawing/2014/main" val="3318656837"/>
                    </a:ext>
                  </a:extLst>
                </a:gridCol>
                <a:gridCol w="2191871">
                  <a:extLst>
                    <a:ext uri="{9D8B030D-6E8A-4147-A177-3AD203B41FA5}">
                      <a16:colId xmlns:a16="http://schemas.microsoft.com/office/drawing/2014/main" val="2612124287"/>
                    </a:ext>
                  </a:extLst>
                </a:gridCol>
              </a:tblGrid>
              <a:tr h="567783">
                <a:tc>
                  <a:txBody>
                    <a:bodyPr/>
                    <a:lstStyle/>
                    <a:p>
                      <a:endParaRPr lang="zh-SG" altLang="en-US" dirty="0">
                        <a:latin typeface="Arial" panose="020B0604020202020204" pitchFamily="34" charset="0"/>
                        <a:cs typeface="Arial" panose="020B0604020202020204" pitchFamily="34" charset="0"/>
                      </a:endParaRPr>
                    </a:p>
                  </a:txBody>
                  <a:tcPr anchor="ctr"/>
                </a:tc>
                <a:tc>
                  <a:txBody>
                    <a:bodyPr/>
                    <a:lstStyle/>
                    <a:p>
                      <a:pPr algn="ctr"/>
                      <a:r>
                        <a:rPr lang="en-US" altLang="zh-SG" dirty="0">
                          <a:latin typeface="Arial" panose="020B0604020202020204" pitchFamily="34" charset="0"/>
                          <a:cs typeface="Arial" panose="020B0604020202020204" pitchFamily="34" charset="0"/>
                        </a:rPr>
                        <a:t>Requirements</a:t>
                      </a:r>
                      <a:endParaRPr lang="zh-SG" altLang="en-US" dirty="0">
                        <a:latin typeface="Arial" panose="020B0604020202020204" pitchFamily="34" charset="0"/>
                        <a:cs typeface="Arial" panose="020B0604020202020204" pitchFamily="34" charset="0"/>
                      </a:endParaRPr>
                    </a:p>
                  </a:txBody>
                  <a:tcPr anchor="ctr"/>
                </a:tc>
                <a:tc>
                  <a:txBody>
                    <a:bodyPr/>
                    <a:lstStyle/>
                    <a:p>
                      <a:pPr algn="ctr"/>
                      <a:r>
                        <a:rPr lang="en-US" altLang="zh-SG" dirty="0">
                          <a:latin typeface="Arial" panose="020B0604020202020204" pitchFamily="34" charset="0"/>
                          <a:cs typeface="Arial" panose="020B0604020202020204" pitchFamily="34" charset="0"/>
                        </a:rPr>
                        <a:t>Achievements</a:t>
                      </a:r>
                      <a:endParaRPr lang="zh-SG" altLang="en-US"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454281694"/>
                  </a:ext>
                </a:extLst>
              </a:tr>
              <a:tr h="980008">
                <a:tc>
                  <a:txBody>
                    <a:bodyPr/>
                    <a:lstStyle/>
                    <a:p>
                      <a:r>
                        <a:rPr lang="en-US" altLang="zh-SG" dirty="0">
                          <a:latin typeface="Arial" panose="020B0604020202020204" pitchFamily="34" charset="0"/>
                          <a:cs typeface="Arial" panose="020B0604020202020204" pitchFamily="34" charset="0"/>
                        </a:rPr>
                        <a:t>Offset of integrated </a:t>
                      </a:r>
                      <a:r>
                        <a:rPr lang="en-US" altLang="zh-SG" dirty="0" err="1">
                          <a:latin typeface="Arial" panose="020B0604020202020204" pitchFamily="34" charset="0"/>
                          <a:cs typeface="Arial" panose="020B0604020202020204" pitchFamily="34" charset="0"/>
                        </a:rPr>
                        <a:t>sextupole</a:t>
                      </a:r>
                      <a:r>
                        <a:rPr lang="en-US" altLang="zh-SG" dirty="0">
                          <a:latin typeface="Arial" panose="020B0604020202020204" pitchFamily="34" charset="0"/>
                          <a:cs typeface="Arial" panose="020B0604020202020204" pitchFamily="34" charset="0"/>
                        </a:rPr>
                        <a:t> center (RMS)</a:t>
                      </a:r>
                      <a:endParaRPr lang="zh-SG" altLang="en-US" dirty="0">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SG" sz="1800" dirty="0">
                          <a:latin typeface="Arial" panose="020B0604020202020204" pitchFamily="34" charset="0"/>
                          <a:cs typeface="Arial" panose="020B0604020202020204" pitchFamily="34" charset="0"/>
                          <a:sym typeface="Symbol" panose="05050102010706020507" pitchFamily="18" charset="2"/>
                        </a:rPr>
                        <a:t>150um</a:t>
                      </a:r>
                      <a:r>
                        <a:rPr lang="en-US" altLang="zh-CN" sz="1800" dirty="0">
                          <a:latin typeface="Arial" panose="020B0604020202020204" pitchFamily="34" charset="0"/>
                          <a:cs typeface="Arial" panose="020B0604020202020204" pitchFamily="34" charset="0"/>
                          <a:sym typeface="Symbol" panose="05050102010706020507" pitchFamily="18" charset="2"/>
                        </a:rPr>
                        <a:t> (Horizontal) /</a:t>
                      </a:r>
                      <a:r>
                        <a:rPr lang="en-US" altLang="zh-SG" sz="1800" dirty="0">
                          <a:latin typeface="Arial" panose="020B0604020202020204" pitchFamily="34" charset="0"/>
                          <a:cs typeface="Arial" panose="020B0604020202020204" pitchFamily="34" charset="0"/>
                          <a:sym typeface="Symbol" panose="05050102010706020507" pitchFamily="18" charset="2"/>
                        </a:rPr>
                        <a:t> 150um (</a:t>
                      </a:r>
                      <a:r>
                        <a:rPr lang="en-US" altLang="zh-CN" sz="1800" dirty="0">
                          <a:latin typeface="Arial" panose="020B0604020202020204" pitchFamily="34" charset="0"/>
                          <a:cs typeface="Arial" panose="020B0604020202020204" pitchFamily="34" charset="0"/>
                          <a:sym typeface="Symbol" panose="05050102010706020507" pitchFamily="18" charset="2"/>
                        </a:rPr>
                        <a:t>Vertical)</a:t>
                      </a:r>
                      <a:endParaRPr lang="en-US" altLang="zh-SG" sz="1800" dirty="0">
                        <a:latin typeface="Arial" panose="020B0604020202020204" pitchFamily="34" charset="0"/>
                        <a:cs typeface="Arial" panose="020B0604020202020204" pitchFamily="34" charset="0"/>
                        <a:sym typeface="Symbol" panose="05050102010706020507" pitchFamily="18" charset="2"/>
                      </a:endParaRPr>
                    </a:p>
                  </a:txBody>
                  <a:tcPr anchor="ctr"/>
                </a:tc>
                <a:tc>
                  <a:txBody>
                    <a:bodyPr/>
                    <a:lstStyle/>
                    <a:p>
                      <a:pPr algn="ctr"/>
                      <a:r>
                        <a:rPr lang="en-US" altLang="zh-SG" sz="1800" dirty="0">
                          <a:latin typeface="Arial" panose="020B0604020202020204" pitchFamily="34" charset="0"/>
                          <a:cs typeface="Arial" panose="020B0604020202020204" pitchFamily="34" charset="0"/>
                          <a:sym typeface="Symbol" panose="05050102010706020507" pitchFamily="18" charset="2"/>
                        </a:rPr>
                        <a:t>100um </a:t>
                      </a:r>
                      <a:r>
                        <a:rPr lang="en-US" altLang="zh-CN" sz="1800" dirty="0">
                          <a:latin typeface="Arial" panose="020B0604020202020204" pitchFamily="34" charset="0"/>
                          <a:cs typeface="Arial" panose="020B0604020202020204" pitchFamily="34" charset="0"/>
                          <a:sym typeface="Symbol" panose="05050102010706020507" pitchFamily="18" charset="2"/>
                        </a:rPr>
                        <a:t>(Horizontal) /</a:t>
                      </a:r>
                      <a:r>
                        <a:rPr lang="en-US" altLang="zh-SG" sz="1800" dirty="0">
                          <a:latin typeface="Arial" panose="020B0604020202020204" pitchFamily="34" charset="0"/>
                          <a:cs typeface="Arial" panose="020B0604020202020204" pitchFamily="34" charset="0"/>
                          <a:sym typeface="Symbol" panose="05050102010706020507" pitchFamily="18" charset="2"/>
                        </a:rPr>
                        <a:t> 102um (</a:t>
                      </a:r>
                      <a:r>
                        <a:rPr lang="en-US" altLang="zh-CN" sz="1800" dirty="0">
                          <a:latin typeface="Arial" panose="020B0604020202020204" pitchFamily="34" charset="0"/>
                          <a:cs typeface="Arial" panose="020B0604020202020204" pitchFamily="34" charset="0"/>
                          <a:sym typeface="Symbol" panose="05050102010706020507" pitchFamily="18" charset="2"/>
                        </a:rPr>
                        <a:t>Vertical) *</a:t>
                      </a:r>
                      <a:endParaRPr lang="zh-SG" altLang="en-US"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4268094060"/>
                  </a:ext>
                </a:extLst>
              </a:tr>
              <a:tr h="980008">
                <a:tc>
                  <a:txBody>
                    <a:bodyPr/>
                    <a:lstStyle/>
                    <a:p>
                      <a:r>
                        <a:rPr lang="en-US" altLang="zh-SG" dirty="0">
                          <a:latin typeface="Arial" panose="020B0604020202020204" pitchFamily="34" charset="0"/>
                          <a:cs typeface="Arial" panose="020B0604020202020204" pitchFamily="34" charset="0"/>
                        </a:rPr>
                        <a:t>Magnet straightness along z (MAX)</a:t>
                      </a:r>
                      <a:endParaRPr lang="zh-SG" altLang="en-US" dirty="0">
                        <a:latin typeface="Arial" panose="020B0604020202020204" pitchFamily="34" charset="0"/>
                        <a:cs typeface="Arial" panose="020B0604020202020204" pitchFamily="34" charset="0"/>
                      </a:endParaRPr>
                    </a:p>
                  </a:txBody>
                  <a:tcPr anchor="ctr"/>
                </a:tc>
                <a:tc>
                  <a:txBody>
                    <a:bodyPr/>
                    <a:lstStyle/>
                    <a:p>
                      <a:pPr algn="ctr"/>
                      <a:r>
                        <a:rPr lang="en-US" altLang="zh-SG" sz="1800" dirty="0">
                          <a:latin typeface="Arial" panose="020B0604020202020204" pitchFamily="34" charset="0"/>
                          <a:cs typeface="Arial" panose="020B0604020202020204" pitchFamily="34" charset="0"/>
                          <a:sym typeface="Symbol" panose="05050102010706020507" pitchFamily="18" charset="2"/>
                        </a:rPr>
                        <a:t>1.5</a:t>
                      </a:r>
                      <a:r>
                        <a:rPr lang="en-US" altLang="zh-CN" sz="1800" dirty="0">
                          <a:latin typeface="Arial" panose="020B0604020202020204" pitchFamily="34" charset="0"/>
                          <a:cs typeface="Arial" panose="020B0604020202020204" pitchFamily="34" charset="0"/>
                          <a:sym typeface="Symbol" panose="05050102010706020507" pitchFamily="18" charset="2"/>
                        </a:rPr>
                        <a:t>mm (Horizontal) /</a:t>
                      </a:r>
                      <a:r>
                        <a:rPr lang="en-US" altLang="zh-SG" sz="1800" dirty="0">
                          <a:latin typeface="Arial" panose="020B0604020202020204" pitchFamily="34" charset="0"/>
                          <a:cs typeface="Arial" panose="020B0604020202020204" pitchFamily="34" charset="0"/>
                          <a:sym typeface="Symbol" panose="05050102010706020507" pitchFamily="18" charset="2"/>
                        </a:rPr>
                        <a:t> 1.0</a:t>
                      </a:r>
                      <a:r>
                        <a:rPr lang="en-US" altLang="zh-CN" sz="1800" dirty="0">
                          <a:latin typeface="Arial" panose="020B0604020202020204" pitchFamily="34" charset="0"/>
                          <a:cs typeface="Arial" panose="020B0604020202020204" pitchFamily="34" charset="0"/>
                          <a:sym typeface="Symbol" panose="05050102010706020507" pitchFamily="18" charset="2"/>
                        </a:rPr>
                        <a:t>mm (Vertical)</a:t>
                      </a:r>
                      <a:endParaRPr lang="zh-SG" altLang="en-US" dirty="0">
                        <a:latin typeface="Arial" panose="020B0604020202020204" pitchFamily="34" charset="0"/>
                        <a:cs typeface="Arial" panose="020B0604020202020204" pitchFamily="34" charset="0"/>
                      </a:endParaRPr>
                    </a:p>
                  </a:txBody>
                  <a:tcPr anchor="ctr"/>
                </a:tc>
                <a:tc>
                  <a:txBody>
                    <a:bodyPr/>
                    <a:lstStyle/>
                    <a:p>
                      <a:pPr algn="ctr"/>
                      <a:r>
                        <a:rPr lang="en-US" altLang="zh-SG" sz="1800" dirty="0">
                          <a:latin typeface="Arial" panose="020B0604020202020204" pitchFamily="34" charset="0"/>
                          <a:cs typeface="Arial" panose="020B0604020202020204" pitchFamily="34" charset="0"/>
                          <a:sym typeface="Symbol" panose="05050102010706020507" pitchFamily="18" charset="2"/>
                        </a:rPr>
                        <a:t>1.5</a:t>
                      </a:r>
                      <a:r>
                        <a:rPr lang="en-US" altLang="zh-CN" sz="1800" dirty="0">
                          <a:latin typeface="Arial" panose="020B0604020202020204" pitchFamily="34" charset="0"/>
                          <a:cs typeface="Arial" panose="020B0604020202020204" pitchFamily="34" charset="0"/>
                          <a:sym typeface="Symbol" panose="05050102010706020507" pitchFamily="18" charset="2"/>
                        </a:rPr>
                        <a:t>mm (Horizontal) /</a:t>
                      </a:r>
                      <a:r>
                        <a:rPr lang="en-US" altLang="zh-SG" sz="1800" dirty="0">
                          <a:latin typeface="Arial" panose="020B0604020202020204" pitchFamily="34" charset="0"/>
                          <a:cs typeface="Arial" panose="020B0604020202020204" pitchFamily="34" charset="0"/>
                          <a:sym typeface="Symbol" panose="05050102010706020507" pitchFamily="18" charset="2"/>
                        </a:rPr>
                        <a:t> 0.2</a:t>
                      </a:r>
                      <a:r>
                        <a:rPr lang="en-US" altLang="zh-CN" sz="1800" dirty="0">
                          <a:latin typeface="Arial" panose="020B0604020202020204" pitchFamily="34" charset="0"/>
                          <a:cs typeface="Arial" panose="020B0604020202020204" pitchFamily="34" charset="0"/>
                          <a:sym typeface="Symbol" panose="05050102010706020507" pitchFamily="18" charset="2"/>
                        </a:rPr>
                        <a:t>mm (Vertical)</a:t>
                      </a:r>
                      <a:endParaRPr lang="zh-SG" altLang="en-US"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634094224"/>
                  </a:ext>
                </a:extLst>
              </a:tr>
            </a:tbl>
          </a:graphicData>
        </a:graphic>
      </p:graphicFrame>
      <p:sp>
        <p:nvSpPr>
          <p:cNvPr id="12" name="文本框 11">
            <a:extLst>
              <a:ext uri="{FF2B5EF4-FFF2-40B4-BE49-F238E27FC236}">
                <a16:creationId xmlns:a16="http://schemas.microsoft.com/office/drawing/2014/main" id="{31552771-B611-4F95-826D-3429B9370862}"/>
              </a:ext>
            </a:extLst>
          </p:cNvPr>
          <p:cNvSpPr txBox="1"/>
          <p:nvPr/>
        </p:nvSpPr>
        <p:spPr>
          <a:xfrm>
            <a:off x="2104464" y="5150223"/>
            <a:ext cx="7765677" cy="369332"/>
          </a:xfrm>
          <a:prstGeom prst="rect">
            <a:avLst/>
          </a:prstGeom>
          <a:noFill/>
        </p:spPr>
        <p:txBody>
          <a:bodyPr wrap="square" rtlCol="0">
            <a:spAutoFit/>
          </a:bodyPr>
          <a:lstStyle/>
          <a:p>
            <a:r>
              <a:rPr lang="en-US" altLang="zh-SG" dirty="0"/>
              <a:t>* Alignment based on mechanical center measurement  </a:t>
            </a:r>
            <a:endParaRPr lang="zh-SG" altLang="en-US" dirty="0"/>
          </a:p>
        </p:txBody>
      </p:sp>
    </p:spTree>
    <p:extLst>
      <p:ext uri="{BB962C8B-B14F-4D97-AF65-F5344CB8AC3E}">
        <p14:creationId xmlns:p14="http://schemas.microsoft.com/office/powerpoint/2010/main" val="68840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93A49B-E8FB-4057-8206-3EC71D641E96}"/>
              </a:ext>
            </a:extLst>
          </p:cNvPr>
          <p:cNvSpPr>
            <a:spLocks noGrp="1"/>
          </p:cNvSpPr>
          <p:nvPr>
            <p:ph type="title"/>
          </p:nvPr>
        </p:nvSpPr>
        <p:spPr/>
        <p:txBody>
          <a:bodyPr>
            <a:normAutofit fontScale="90000"/>
          </a:bodyPr>
          <a:lstStyle/>
          <a:p>
            <a:pPr algn="ctr"/>
            <a:r>
              <a:rPr lang="en-US" altLang="zh-CN" sz="4400" b="1"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Booster DA results@30GeV</a:t>
            </a:r>
            <a:endParaRPr lang="zh-SG" altLang="en-US" dirty="0">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9D7C1B97-A80A-4405-9ECB-3ABDE9BEBA8A}"/>
              </a:ext>
            </a:extLst>
          </p:cNvPr>
          <p:cNvSpPr>
            <a:spLocks noGrp="1"/>
          </p:cNvSpPr>
          <p:nvPr>
            <p:ph type="sldNum" sz="quarter" idx="12"/>
          </p:nvPr>
        </p:nvSpPr>
        <p:spPr/>
        <p:txBody>
          <a:bodyPr/>
          <a:lstStyle/>
          <a:p>
            <a:fld id="{16CB0E38-18A6-4DF6-93D8-8059CE11E2E9}" type="slidenum">
              <a:rPr lang="zh-SG" altLang="en-US" smtClean="0"/>
              <a:t>5</a:t>
            </a:fld>
            <a:endParaRPr lang="zh-SG" altLang="en-US"/>
          </a:p>
        </p:txBody>
      </p:sp>
      <p:pic>
        <p:nvPicPr>
          <p:cNvPr id="7" name="图片 6">
            <a:extLst>
              <a:ext uri="{FF2B5EF4-FFF2-40B4-BE49-F238E27FC236}">
                <a16:creationId xmlns:a16="http://schemas.microsoft.com/office/drawing/2014/main" id="{42E47CFF-B789-4F39-A446-2496A5BADC07}"/>
              </a:ext>
            </a:extLst>
          </p:cNvPr>
          <p:cNvPicPr>
            <a:picLocks noChangeAspect="1"/>
          </p:cNvPicPr>
          <p:nvPr/>
        </p:nvPicPr>
        <p:blipFill>
          <a:blip r:embed="rId2"/>
          <a:stretch>
            <a:fillRect/>
          </a:stretch>
        </p:blipFill>
        <p:spPr>
          <a:xfrm>
            <a:off x="6888088" y="1556792"/>
            <a:ext cx="3582842" cy="2067593"/>
          </a:xfrm>
          <a:prstGeom prst="rect">
            <a:avLst/>
          </a:prstGeom>
        </p:spPr>
      </p:pic>
      <p:pic>
        <p:nvPicPr>
          <p:cNvPr id="8" name="图片 7">
            <a:extLst>
              <a:ext uri="{FF2B5EF4-FFF2-40B4-BE49-F238E27FC236}">
                <a16:creationId xmlns:a16="http://schemas.microsoft.com/office/drawing/2014/main" id="{735EAF28-FA0D-466D-B716-6AF1932A3F69}"/>
              </a:ext>
            </a:extLst>
          </p:cNvPr>
          <p:cNvPicPr>
            <a:picLocks noChangeAspect="1"/>
          </p:cNvPicPr>
          <p:nvPr/>
        </p:nvPicPr>
        <p:blipFill>
          <a:blip r:embed="rId3"/>
          <a:stretch>
            <a:fillRect/>
          </a:stretch>
        </p:blipFill>
        <p:spPr>
          <a:xfrm>
            <a:off x="1271464" y="1556792"/>
            <a:ext cx="3745744" cy="2296000"/>
          </a:xfrm>
          <a:prstGeom prst="rect">
            <a:avLst/>
          </a:prstGeom>
        </p:spPr>
      </p:pic>
      <p:sp>
        <p:nvSpPr>
          <p:cNvPr id="9" name="文本框 8">
            <a:extLst>
              <a:ext uri="{FF2B5EF4-FFF2-40B4-BE49-F238E27FC236}">
                <a16:creationId xmlns:a16="http://schemas.microsoft.com/office/drawing/2014/main" id="{E5E547DD-D55A-453F-B2E0-ECA84BFFA5A1}"/>
              </a:ext>
            </a:extLst>
          </p:cNvPr>
          <p:cNvSpPr txBox="1"/>
          <p:nvPr/>
        </p:nvSpPr>
        <p:spPr>
          <a:xfrm>
            <a:off x="2711624" y="1412776"/>
            <a:ext cx="120351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zh-SG" dirty="0"/>
              <a:t>100</a:t>
            </a:r>
            <a:r>
              <a:rPr lang="en-US" altLang="zh-CN" dirty="0"/>
              <a:t>um</a:t>
            </a:r>
            <a:endParaRPr lang="zh-SG" altLang="en-US" dirty="0"/>
          </a:p>
        </p:txBody>
      </p:sp>
      <p:sp>
        <p:nvSpPr>
          <p:cNvPr id="10" name="文本框 9">
            <a:extLst>
              <a:ext uri="{FF2B5EF4-FFF2-40B4-BE49-F238E27FC236}">
                <a16:creationId xmlns:a16="http://schemas.microsoft.com/office/drawing/2014/main" id="{7C5EE086-B92E-41EC-9232-F037C2EA1952}"/>
              </a:ext>
            </a:extLst>
          </p:cNvPr>
          <p:cNvSpPr txBox="1"/>
          <p:nvPr/>
        </p:nvSpPr>
        <p:spPr>
          <a:xfrm>
            <a:off x="8112224" y="1412776"/>
            <a:ext cx="120351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zh-SG" dirty="0"/>
              <a:t>300</a:t>
            </a:r>
            <a:r>
              <a:rPr lang="en-US" altLang="zh-CN" dirty="0"/>
              <a:t>um</a:t>
            </a:r>
            <a:endParaRPr lang="zh-SG" altLang="en-US" dirty="0"/>
          </a:p>
        </p:txBody>
      </p:sp>
      <p:sp>
        <p:nvSpPr>
          <p:cNvPr id="11" name="文本框 10">
            <a:extLst>
              <a:ext uri="{FF2B5EF4-FFF2-40B4-BE49-F238E27FC236}">
                <a16:creationId xmlns:a16="http://schemas.microsoft.com/office/drawing/2014/main" id="{53DAA62D-AD74-4D3A-B8A6-A814C7CD2B1C}"/>
              </a:ext>
            </a:extLst>
          </p:cNvPr>
          <p:cNvSpPr txBox="1"/>
          <p:nvPr/>
        </p:nvSpPr>
        <p:spPr>
          <a:xfrm>
            <a:off x="1055440" y="6312604"/>
            <a:ext cx="8229600" cy="369332"/>
          </a:xfrm>
          <a:prstGeom prst="rect">
            <a:avLst/>
          </a:prstGeom>
          <a:noFill/>
        </p:spPr>
        <p:txBody>
          <a:bodyPr wrap="square" rtlCol="0">
            <a:spAutoFit/>
          </a:bodyPr>
          <a:lstStyle/>
          <a:p>
            <a:pPr marL="285750" indent="-285750">
              <a:buFont typeface="Arial" panose="020B0604020202020204" pitchFamily="34" charset="0"/>
              <a:buChar char="•"/>
            </a:pPr>
            <a:r>
              <a:rPr lang="en-US" altLang="zh-SG" dirty="0">
                <a:latin typeface="Arial" panose="020B0604020202020204" pitchFamily="34" charset="0"/>
                <a:ea typeface="宋体" panose="02010600030101010101" pitchFamily="2" charset="-122"/>
                <a:cs typeface="Arial" panose="020B0604020202020204" pitchFamily="34" charset="0"/>
              </a:rPr>
              <a:t>Maximum integral transverse offset of whole magnet: 1.5mm (rms: 500um) </a:t>
            </a:r>
            <a:endParaRPr lang="zh-SG" altLang="en-US" dirty="0">
              <a:latin typeface="Arial" panose="020B0604020202020204" pitchFamily="34" charset="0"/>
              <a:ea typeface="宋体" panose="02010600030101010101" pitchFamily="2" charset="-122"/>
              <a:cs typeface="Arial" panose="020B0604020202020204" pitchFamily="34" charset="0"/>
            </a:endParaRPr>
          </a:p>
        </p:txBody>
      </p:sp>
      <p:pic>
        <p:nvPicPr>
          <p:cNvPr id="4" name="图片 3">
            <a:extLst>
              <a:ext uri="{FF2B5EF4-FFF2-40B4-BE49-F238E27FC236}">
                <a16:creationId xmlns:a16="http://schemas.microsoft.com/office/drawing/2014/main" id="{4B0D73AC-E7A0-46E6-9B4F-6169B53AB9CA}"/>
              </a:ext>
            </a:extLst>
          </p:cNvPr>
          <p:cNvPicPr>
            <a:picLocks noChangeAspect="1"/>
          </p:cNvPicPr>
          <p:nvPr/>
        </p:nvPicPr>
        <p:blipFill>
          <a:blip r:embed="rId4"/>
          <a:stretch>
            <a:fillRect/>
          </a:stretch>
        </p:blipFill>
        <p:spPr>
          <a:xfrm>
            <a:off x="6816080" y="4171210"/>
            <a:ext cx="3620426" cy="2088232"/>
          </a:xfrm>
          <a:prstGeom prst="rect">
            <a:avLst/>
          </a:prstGeom>
        </p:spPr>
      </p:pic>
      <p:sp>
        <p:nvSpPr>
          <p:cNvPr id="12" name="文本框 11">
            <a:extLst>
              <a:ext uri="{FF2B5EF4-FFF2-40B4-BE49-F238E27FC236}">
                <a16:creationId xmlns:a16="http://schemas.microsoft.com/office/drawing/2014/main" id="{E42D83E2-AEF3-4C78-8C76-D7A1C37CA2A8}"/>
              </a:ext>
            </a:extLst>
          </p:cNvPr>
          <p:cNvSpPr txBox="1"/>
          <p:nvPr/>
        </p:nvSpPr>
        <p:spPr>
          <a:xfrm>
            <a:off x="8040216" y="3736353"/>
            <a:ext cx="120351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zh-SG" dirty="0"/>
              <a:t>500</a:t>
            </a:r>
            <a:r>
              <a:rPr lang="en-US" altLang="zh-CN" dirty="0"/>
              <a:t>um</a:t>
            </a:r>
            <a:endParaRPr lang="zh-SG" altLang="en-US" dirty="0"/>
          </a:p>
        </p:txBody>
      </p:sp>
      <p:pic>
        <p:nvPicPr>
          <p:cNvPr id="6" name="图片 5">
            <a:extLst>
              <a:ext uri="{FF2B5EF4-FFF2-40B4-BE49-F238E27FC236}">
                <a16:creationId xmlns:a16="http://schemas.microsoft.com/office/drawing/2014/main" id="{79CC5B18-0D54-43EB-B7C9-EF40EF72B447}"/>
              </a:ext>
            </a:extLst>
          </p:cNvPr>
          <p:cNvPicPr>
            <a:picLocks noChangeAspect="1"/>
          </p:cNvPicPr>
          <p:nvPr/>
        </p:nvPicPr>
        <p:blipFill>
          <a:blip r:embed="rId5"/>
          <a:stretch>
            <a:fillRect/>
          </a:stretch>
        </p:blipFill>
        <p:spPr>
          <a:xfrm>
            <a:off x="1343472" y="4149080"/>
            <a:ext cx="3672286" cy="2130678"/>
          </a:xfrm>
          <a:prstGeom prst="rect">
            <a:avLst/>
          </a:prstGeom>
        </p:spPr>
      </p:pic>
      <p:sp>
        <p:nvSpPr>
          <p:cNvPr id="13" name="文本框 12">
            <a:extLst>
              <a:ext uri="{FF2B5EF4-FFF2-40B4-BE49-F238E27FC236}">
                <a16:creationId xmlns:a16="http://schemas.microsoft.com/office/drawing/2014/main" id="{96312F6E-C12B-481C-B489-214936CDF02A}"/>
              </a:ext>
            </a:extLst>
          </p:cNvPr>
          <p:cNvSpPr txBox="1"/>
          <p:nvPr/>
        </p:nvSpPr>
        <p:spPr>
          <a:xfrm>
            <a:off x="2711624" y="3823160"/>
            <a:ext cx="1203512"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zh-SG" dirty="0"/>
              <a:t>400</a:t>
            </a:r>
            <a:r>
              <a:rPr lang="en-US" altLang="zh-CN" dirty="0"/>
              <a:t>um</a:t>
            </a:r>
            <a:endParaRPr lang="zh-SG" altLang="en-US" dirty="0"/>
          </a:p>
        </p:txBody>
      </p:sp>
      <p:sp>
        <p:nvSpPr>
          <p:cNvPr id="14" name="文本框 13">
            <a:extLst>
              <a:ext uri="{FF2B5EF4-FFF2-40B4-BE49-F238E27FC236}">
                <a16:creationId xmlns:a16="http://schemas.microsoft.com/office/drawing/2014/main" id="{5A9C53D7-C3C1-45B2-9478-546CE53C5A49}"/>
              </a:ext>
            </a:extLst>
          </p:cNvPr>
          <p:cNvSpPr txBox="1"/>
          <p:nvPr/>
        </p:nvSpPr>
        <p:spPr>
          <a:xfrm>
            <a:off x="1055440" y="1052736"/>
            <a:ext cx="10513168" cy="369332"/>
          </a:xfrm>
          <a:prstGeom prst="rect">
            <a:avLst/>
          </a:prstGeom>
          <a:noFill/>
        </p:spPr>
        <p:txBody>
          <a:bodyPr wrap="square" rtlCol="0">
            <a:spAutoFit/>
          </a:bodyPr>
          <a:lstStyle/>
          <a:p>
            <a:pPr marL="285750" indent="-285750">
              <a:buFont typeface="Arial" panose="020B0604020202020204" pitchFamily="34" charset="0"/>
              <a:buChar char="•"/>
            </a:pPr>
            <a:r>
              <a:rPr lang="en-US" altLang="zh-SG" dirty="0"/>
              <a:t>30 GeV is the most critical energy among other energy modes according to TDR study.</a:t>
            </a:r>
            <a:endParaRPr lang="zh-SG" altLang="en-US" dirty="0"/>
          </a:p>
        </p:txBody>
      </p:sp>
      <p:sp>
        <p:nvSpPr>
          <p:cNvPr id="15" name="文本框 14">
            <a:extLst>
              <a:ext uri="{FF2B5EF4-FFF2-40B4-BE49-F238E27FC236}">
                <a16:creationId xmlns:a16="http://schemas.microsoft.com/office/drawing/2014/main" id="{7B76FBDB-E047-46C5-BCDD-9B875D4BC87D}"/>
              </a:ext>
            </a:extLst>
          </p:cNvPr>
          <p:cNvSpPr txBox="1"/>
          <p:nvPr/>
        </p:nvSpPr>
        <p:spPr>
          <a:xfrm>
            <a:off x="10416480" y="1052736"/>
            <a:ext cx="1633818" cy="307777"/>
          </a:xfrm>
          <a:prstGeom prst="rect">
            <a:avLst/>
          </a:prstGeom>
          <a:noFill/>
        </p:spPr>
        <p:txBody>
          <a:bodyPr wrap="square" rtlCol="0">
            <a:spAutoFit/>
          </a:bodyPr>
          <a:lstStyle/>
          <a:p>
            <a:r>
              <a:rPr lang="en-US" altLang="zh-SG" sz="1400" dirty="0"/>
              <a:t>D. Wang, </a:t>
            </a:r>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420148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a:extLst>
              <a:ext uri="{FF2B5EF4-FFF2-40B4-BE49-F238E27FC236}">
                <a16:creationId xmlns:a16="http://schemas.microsoft.com/office/drawing/2014/main" id="{6CC980BF-8C90-4A54-A05E-156276E82DED}"/>
              </a:ext>
            </a:extLst>
          </p:cNvPr>
          <p:cNvSpPr>
            <a:spLocks noGrp="1"/>
          </p:cNvSpPr>
          <p:nvPr>
            <p:ph idx="1"/>
          </p:nvPr>
        </p:nvSpPr>
        <p:spPr/>
        <p:txBody>
          <a:bodyPr>
            <a:normAutofit/>
          </a:bodyPr>
          <a:lstStyle/>
          <a:p>
            <a:r>
              <a:rPr lang="en-US" altLang="zh-SG" sz="2400" dirty="0"/>
              <a:t>Emittance growth at extraction energy should be controlled to make sure the injection efficiency to collider ring.</a:t>
            </a:r>
          </a:p>
          <a:p>
            <a:r>
              <a:rPr lang="en-US" altLang="zh-SG" sz="2400" dirty="0"/>
              <a:t>Horizontal emittance growth is very small.</a:t>
            </a:r>
          </a:p>
          <a:p>
            <a:r>
              <a:rPr lang="en-US" altLang="zh-SG" sz="2400" dirty="0"/>
              <a:t>Vertical emittance growth can be controlled by 8 skew quadrupoles and vertical dispersion correction.</a:t>
            </a:r>
            <a:endParaRPr lang="zh-SG" altLang="en-US" sz="2400" dirty="0"/>
          </a:p>
        </p:txBody>
      </p:sp>
      <p:sp>
        <p:nvSpPr>
          <p:cNvPr id="2" name="标题 1">
            <a:extLst>
              <a:ext uri="{FF2B5EF4-FFF2-40B4-BE49-F238E27FC236}">
                <a16:creationId xmlns:a16="http://schemas.microsoft.com/office/drawing/2014/main" id="{0293A49B-E8FB-4057-8206-3EC71D641E96}"/>
              </a:ext>
            </a:extLst>
          </p:cNvPr>
          <p:cNvSpPr>
            <a:spLocks noGrp="1"/>
          </p:cNvSpPr>
          <p:nvPr>
            <p:ph type="title"/>
          </p:nvPr>
        </p:nvSpPr>
        <p:spPr/>
        <p:txBody>
          <a:bodyPr/>
          <a:lstStyle/>
          <a:p>
            <a:pPr algn="ctr"/>
            <a:r>
              <a:rPr lang="en-US" altLang="zh-CN" sz="4000" b="1" dirty="0">
                <a:solidFill>
                  <a:srgbClr val="C00000"/>
                </a:solidFill>
                <a:effectLst>
                  <a:outerShdw blurRad="38100" dist="38100" dir="2700000" algn="tl">
                    <a:srgbClr val="000000">
                      <a:alpha val="43137"/>
                    </a:srgbClr>
                  </a:outerShdw>
                </a:effectLst>
                <a:latin typeface="Times New Roman" panose="02020603050405020304" pitchFamily="18" charset="0"/>
                <a:ea typeface="微软雅黑" pitchFamily="34" charset="-122"/>
                <a:cs typeface="Times New Roman" panose="02020603050405020304" pitchFamily="18" charset="0"/>
              </a:rPr>
              <a:t>Emittance</a:t>
            </a:r>
            <a:r>
              <a:rPr lang="zh-CN" altLang="en-US" b="1" dirty="0">
                <a:solidFill>
                  <a:srgbClr val="C00000"/>
                </a:solidFill>
                <a:latin typeface="宋体" panose="02010600030101010101" pitchFamily="2" charset="-122"/>
                <a:ea typeface="宋体" panose="02010600030101010101" pitchFamily="2" charset="-122"/>
              </a:rPr>
              <a:t> </a:t>
            </a:r>
            <a:r>
              <a:rPr lang="en-US" altLang="zh-CN" sz="4000" b="1" dirty="0">
                <a:solidFill>
                  <a:srgbClr val="C00000"/>
                </a:solidFill>
                <a:effectLst>
                  <a:outerShdw blurRad="38100" dist="38100" dir="2700000" algn="tl">
                    <a:srgbClr val="000000">
                      <a:alpha val="43137"/>
                    </a:srgbClr>
                  </a:outerShdw>
                </a:effectLst>
                <a:latin typeface="Times New Roman" panose="02020603050405020304" pitchFamily="18" charset="0"/>
                <a:ea typeface="微软雅黑" pitchFamily="34" charset="-122"/>
                <a:cs typeface="Times New Roman" panose="02020603050405020304" pitchFamily="18" charset="0"/>
              </a:rPr>
              <a:t>growth @120GeV</a:t>
            </a:r>
            <a:endParaRPr lang="zh-SG" altLang="en-US" sz="4000" b="1" dirty="0">
              <a:solidFill>
                <a:srgbClr val="C00000"/>
              </a:solidFill>
              <a:effectLst>
                <a:outerShdw blurRad="38100" dist="38100" dir="2700000" algn="tl">
                  <a:srgbClr val="000000">
                    <a:alpha val="43137"/>
                  </a:srgbClr>
                </a:outerShdw>
              </a:effectLst>
              <a:latin typeface="Times New Roman" panose="02020603050405020304" pitchFamily="18" charset="0"/>
              <a:ea typeface="微软雅黑" pitchFamily="34" charset="-122"/>
              <a:cs typeface="Times New Roman" panose="02020603050405020304" pitchFamily="18" charset="0"/>
            </a:endParaRPr>
          </a:p>
        </p:txBody>
      </p:sp>
      <p:sp>
        <p:nvSpPr>
          <p:cNvPr id="3" name="灯片编号占位符 2">
            <a:extLst>
              <a:ext uri="{FF2B5EF4-FFF2-40B4-BE49-F238E27FC236}">
                <a16:creationId xmlns:a16="http://schemas.microsoft.com/office/drawing/2014/main" id="{9D7C1B97-A80A-4405-9ECB-3ABDE9BEBA8A}"/>
              </a:ext>
            </a:extLst>
          </p:cNvPr>
          <p:cNvSpPr>
            <a:spLocks noGrp="1"/>
          </p:cNvSpPr>
          <p:nvPr>
            <p:ph type="sldNum" sz="quarter" idx="12"/>
          </p:nvPr>
        </p:nvSpPr>
        <p:spPr/>
        <p:txBody>
          <a:bodyPr/>
          <a:lstStyle/>
          <a:p>
            <a:fld id="{16CB0E38-18A6-4DF6-93D8-8059CE11E2E9}" type="slidenum">
              <a:rPr lang="zh-SG" altLang="en-US" smtClean="0"/>
              <a:t>6</a:t>
            </a:fld>
            <a:endParaRPr lang="zh-SG" altLang="en-US"/>
          </a:p>
        </p:txBody>
      </p:sp>
      <p:graphicFrame>
        <p:nvGraphicFramePr>
          <p:cNvPr id="5" name="表格 13">
            <a:extLst>
              <a:ext uri="{FF2B5EF4-FFF2-40B4-BE49-F238E27FC236}">
                <a16:creationId xmlns:a16="http://schemas.microsoft.com/office/drawing/2014/main" id="{69A3597E-C660-4191-A138-95318F0F5AFE}"/>
              </a:ext>
            </a:extLst>
          </p:cNvPr>
          <p:cNvGraphicFramePr>
            <a:graphicFrameLocks noGrp="1"/>
          </p:cNvGraphicFramePr>
          <p:nvPr/>
        </p:nvGraphicFramePr>
        <p:xfrm>
          <a:off x="1631504" y="4437112"/>
          <a:ext cx="8344025" cy="1483360"/>
        </p:xfrm>
        <a:graphic>
          <a:graphicData uri="http://schemas.openxmlformats.org/drawingml/2006/table">
            <a:tbl>
              <a:tblPr firstRow="1" bandRow="1">
                <a:tableStyleId>{5940675A-B579-460E-94D1-54222C63F5DA}</a:tableStyleId>
              </a:tblPr>
              <a:tblGrid>
                <a:gridCol w="1552358">
                  <a:extLst>
                    <a:ext uri="{9D8B030D-6E8A-4147-A177-3AD203B41FA5}">
                      <a16:colId xmlns:a16="http://schemas.microsoft.com/office/drawing/2014/main" val="1053414349"/>
                    </a:ext>
                  </a:extLst>
                </a:gridCol>
                <a:gridCol w="1832018">
                  <a:extLst>
                    <a:ext uri="{9D8B030D-6E8A-4147-A177-3AD203B41FA5}">
                      <a16:colId xmlns:a16="http://schemas.microsoft.com/office/drawing/2014/main" val="4277330943"/>
                    </a:ext>
                  </a:extLst>
                </a:gridCol>
                <a:gridCol w="1224136">
                  <a:extLst>
                    <a:ext uri="{9D8B030D-6E8A-4147-A177-3AD203B41FA5}">
                      <a16:colId xmlns:a16="http://schemas.microsoft.com/office/drawing/2014/main" val="1904630150"/>
                    </a:ext>
                  </a:extLst>
                </a:gridCol>
                <a:gridCol w="1296144">
                  <a:extLst>
                    <a:ext uri="{9D8B030D-6E8A-4147-A177-3AD203B41FA5}">
                      <a16:colId xmlns:a16="http://schemas.microsoft.com/office/drawing/2014/main" val="1890765972"/>
                    </a:ext>
                  </a:extLst>
                </a:gridCol>
                <a:gridCol w="1191839">
                  <a:extLst>
                    <a:ext uri="{9D8B030D-6E8A-4147-A177-3AD203B41FA5}">
                      <a16:colId xmlns:a16="http://schemas.microsoft.com/office/drawing/2014/main" val="4201920545"/>
                    </a:ext>
                  </a:extLst>
                </a:gridCol>
                <a:gridCol w="1247530">
                  <a:extLst>
                    <a:ext uri="{9D8B030D-6E8A-4147-A177-3AD203B41FA5}">
                      <a16:colId xmlns:a16="http://schemas.microsoft.com/office/drawing/2014/main" val="2604954366"/>
                    </a:ext>
                  </a:extLst>
                </a:gridCol>
              </a:tblGrid>
              <a:tr h="370840">
                <a:tc gridSpan="2">
                  <a:txBody>
                    <a:bodyPr/>
                    <a:lstStyle/>
                    <a:p>
                      <a:r>
                        <a:rPr lang="en-US" altLang="zh-SG" dirty="0"/>
                        <a:t>Trans. offset of com. Dipole (RMS)</a:t>
                      </a:r>
                      <a:endParaRPr lang="zh-SG" altLang="en-US" dirty="0"/>
                    </a:p>
                  </a:txBody>
                  <a:tcPr/>
                </a:tc>
                <a:tc hMerge="1">
                  <a:txBody>
                    <a:bodyPr/>
                    <a:lstStyle/>
                    <a:p>
                      <a:endParaRPr lang="zh-SG" altLang="en-US"/>
                    </a:p>
                  </a:txBody>
                  <a:tcPr/>
                </a:tc>
                <a:tc>
                  <a:txBody>
                    <a:bodyPr/>
                    <a:lstStyle/>
                    <a:p>
                      <a:pPr algn="ctr"/>
                      <a:r>
                        <a:rPr lang="en-US" altLang="zh-SG" dirty="0"/>
                        <a:t>100um</a:t>
                      </a:r>
                      <a:endParaRPr lang="zh-SG" altLang="en-US" dirty="0"/>
                    </a:p>
                  </a:txBody>
                  <a:tcPr anchor="ctr"/>
                </a:tc>
                <a:tc>
                  <a:txBody>
                    <a:bodyPr/>
                    <a:lstStyle/>
                    <a:p>
                      <a:pPr algn="ctr"/>
                      <a:r>
                        <a:rPr lang="en-US" altLang="zh-SG" dirty="0"/>
                        <a:t>300um</a:t>
                      </a:r>
                      <a:endParaRPr lang="zh-SG" altLang="en-US" dirty="0"/>
                    </a:p>
                  </a:txBody>
                  <a:tcPr anchor="ctr"/>
                </a:tc>
                <a:tc>
                  <a:txBody>
                    <a:bodyPr/>
                    <a:lstStyle/>
                    <a:p>
                      <a:pPr algn="ctr"/>
                      <a:r>
                        <a:rPr lang="en-US" altLang="zh-SG" dirty="0"/>
                        <a:t>400um</a:t>
                      </a:r>
                      <a:endParaRPr lang="zh-SG" altLang="en-US" dirty="0"/>
                    </a:p>
                  </a:txBody>
                  <a:tcPr anchor="ctr"/>
                </a:tc>
                <a:tc>
                  <a:txBody>
                    <a:bodyPr/>
                    <a:lstStyle/>
                    <a:p>
                      <a:pPr algn="ctr"/>
                      <a:r>
                        <a:rPr lang="en-US" altLang="zh-SG" dirty="0"/>
                        <a:t>500um</a:t>
                      </a:r>
                      <a:endParaRPr lang="zh-SG" altLang="en-US" dirty="0"/>
                    </a:p>
                  </a:txBody>
                  <a:tcPr anchor="ctr"/>
                </a:tc>
                <a:extLst>
                  <a:ext uri="{0D108BD9-81ED-4DB2-BD59-A6C34878D82A}">
                    <a16:rowId xmlns:a16="http://schemas.microsoft.com/office/drawing/2014/main" val="369761510"/>
                  </a:ext>
                </a:extLst>
              </a:tr>
              <a:tr h="370840">
                <a:tc gridSpan="2">
                  <a:txBody>
                    <a:bodyPr/>
                    <a:lstStyle/>
                    <a:p>
                      <a:r>
                        <a:rPr lang="en-US" altLang="zh-SG" dirty="0"/>
                        <a:t>Hor. Emit. growth (%)</a:t>
                      </a:r>
                      <a:endParaRPr lang="zh-SG" altLang="en-US" dirty="0"/>
                    </a:p>
                  </a:txBody>
                  <a:tcPr anchor="ctr"/>
                </a:tc>
                <a:tc hMerge="1">
                  <a:txBody>
                    <a:bodyPr/>
                    <a:lstStyle/>
                    <a:p>
                      <a:endParaRPr lang="zh-SG" altLang="en-US"/>
                    </a:p>
                  </a:txBody>
                  <a:tcPr/>
                </a:tc>
                <a:tc>
                  <a:txBody>
                    <a:bodyPr/>
                    <a:lstStyle/>
                    <a:p>
                      <a:pPr algn="ctr"/>
                      <a:r>
                        <a:rPr lang="en-US" altLang="zh-SG" dirty="0"/>
                        <a:t>&lt;0.5</a:t>
                      </a:r>
                      <a:endParaRPr lang="zh-SG" altLang="en-US" dirty="0"/>
                    </a:p>
                  </a:txBody>
                  <a:tcPr anchor="ctr"/>
                </a:tc>
                <a:tc>
                  <a:txBody>
                    <a:bodyPr/>
                    <a:lstStyle/>
                    <a:p>
                      <a:pPr algn="ctr"/>
                      <a:r>
                        <a:rPr lang="en-US" altLang="zh-SG" dirty="0"/>
                        <a:t>&lt;0.8</a:t>
                      </a:r>
                      <a:endParaRPr lang="zh-SG"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SG" dirty="0"/>
                        <a:t>&lt;1.5</a:t>
                      </a:r>
                      <a:endParaRPr lang="zh-SG" altLang="en-US" dirty="0"/>
                    </a:p>
                  </a:txBody>
                  <a:tcPr anchor="ctr"/>
                </a:tc>
                <a:tc>
                  <a:txBody>
                    <a:bodyPr/>
                    <a:lstStyle/>
                    <a:p>
                      <a:pPr algn="ctr"/>
                      <a:r>
                        <a:rPr lang="en-US" altLang="zh-SG" dirty="0"/>
                        <a:t>&lt;2</a:t>
                      </a:r>
                      <a:endParaRPr lang="zh-SG" altLang="en-US" dirty="0"/>
                    </a:p>
                  </a:txBody>
                  <a:tcPr anchor="ctr"/>
                </a:tc>
                <a:extLst>
                  <a:ext uri="{0D108BD9-81ED-4DB2-BD59-A6C34878D82A}">
                    <a16:rowId xmlns:a16="http://schemas.microsoft.com/office/drawing/2014/main" val="3198161977"/>
                  </a:ext>
                </a:extLst>
              </a:tr>
              <a:tr h="370840">
                <a:tc rowSpan="2">
                  <a:txBody>
                    <a:bodyPr/>
                    <a:lstStyle/>
                    <a:p>
                      <a:r>
                        <a:rPr lang="en-US" altLang="zh-SG" dirty="0"/>
                        <a:t>Coupling (%)</a:t>
                      </a:r>
                      <a:endParaRPr lang="zh-SG" altLang="en-US" dirty="0"/>
                    </a:p>
                  </a:txBody>
                  <a:tcPr anchor="ctr"/>
                </a:tc>
                <a:tc>
                  <a:txBody>
                    <a:bodyPr/>
                    <a:lstStyle/>
                    <a:p>
                      <a:r>
                        <a:rPr lang="en-US" altLang="zh-SG" sz="1200" dirty="0"/>
                        <a:t>w/o coupling correction</a:t>
                      </a:r>
                      <a:endParaRPr lang="zh-SG" altLang="en-US" sz="1200" dirty="0"/>
                    </a:p>
                  </a:txBody>
                  <a:tcPr anchor="ctr"/>
                </a:tc>
                <a:tc>
                  <a:txBody>
                    <a:bodyPr/>
                    <a:lstStyle/>
                    <a:p>
                      <a:pPr algn="ctr"/>
                      <a:r>
                        <a:rPr lang="en-US" altLang="zh-SG" dirty="0"/>
                        <a:t>0.59</a:t>
                      </a:r>
                      <a:endParaRPr lang="zh-SG" altLang="en-US" dirty="0"/>
                    </a:p>
                  </a:txBody>
                  <a:tcPr anchor="ctr"/>
                </a:tc>
                <a:tc>
                  <a:txBody>
                    <a:bodyPr/>
                    <a:lstStyle/>
                    <a:p>
                      <a:pPr algn="ctr"/>
                      <a:r>
                        <a:rPr lang="en-US" altLang="zh-SG" dirty="0"/>
                        <a:t>0.98</a:t>
                      </a:r>
                      <a:endParaRPr lang="zh-SG" altLang="en-US" dirty="0"/>
                    </a:p>
                  </a:txBody>
                  <a:tcPr anchor="ctr"/>
                </a:tc>
                <a:tc>
                  <a:txBody>
                    <a:bodyPr/>
                    <a:lstStyle/>
                    <a:p>
                      <a:pPr algn="ctr"/>
                      <a:r>
                        <a:rPr lang="en-US" altLang="zh-SG" dirty="0"/>
                        <a:t>1.24</a:t>
                      </a:r>
                      <a:endParaRPr lang="zh-SG" altLang="en-US" dirty="0"/>
                    </a:p>
                  </a:txBody>
                  <a:tcPr anchor="ctr"/>
                </a:tc>
                <a:tc>
                  <a:txBody>
                    <a:bodyPr/>
                    <a:lstStyle/>
                    <a:p>
                      <a:pPr algn="ctr"/>
                      <a:r>
                        <a:rPr lang="en-US" altLang="zh-SG" dirty="0"/>
                        <a:t>1.30</a:t>
                      </a:r>
                      <a:endParaRPr lang="zh-SG" altLang="en-US" dirty="0"/>
                    </a:p>
                  </a:txBody>
                  <a:tcPr anchor="ctr"/>
                </a:tc>
                <a:extLst>
                  <a:ext uri="{0D108BD9-81ED-4DB2-BD59-A6C34878D82A}">
                    <a16:rowId xmlns:a16="http://schemas.microsoft.com/office/drawing/2014/main" val="2670098727"/>
                  </a:ext>
                </a:extLst>
              </a:tr>
              <a:tr h="370840">
                <a:tc vMerge="1">
                  <a:txBody>
                    <a:bodyPr/>
                    <a:lstStyle/>
                    <a:p>
                      <a:r>
                        <a:rPr lang="en-US" altLang="zh-SG" dirty="0"/>
                        <a:t>Coupling (%)</a:t>
                      </a:r>
                      <a:endParaRPr lang="zh-SG"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SG" sz="1200" dirty="0"/>
                        <a:t>w coupling correction</a:t>
                      </a:r>
                      <a:endParaRPr lang="zh-SG" altLang="en-US" sz="1200" dirty="0"/>
                    </a:p>
                  </a:txBody>
                  <a:tcPr anchor="ctr"/>
                </a:tc>
                <a:tc>
                  <a:txBody>
                    <a:bodyPr/>
                    <a:lstStyle/>
                    <a:p>
                      <a:pPr algn="ctr"/>
                      <a:endParaRPr lang="zh-SG" altLang="en-US" dirty="0"/>
                    </a:p>
                  </a:txBody>
                  <a:tcPr anchor="ctr"/>
                </a:tc>
                <a:tc>
                  <a:txBody>
                    <a:bodyPr/>
                    <a:lstStyle/>
                    <a:p>
                      <a:pPr algn="ctr"/>
                      <a:r>
                        <a:rPr lang="en-US" altLang="zh-SG" dirty="0"/>
                        <a:t>0.57</a:t>
                      </a:r>
                      <a:endParaRPr lang="zh-SG" altLang="en-US" dirty="0"/>
                    </a:p>
                  </a:txBody>
                  <a:tcPr anchor="ctr"/>
                </a:tc>
                <a:tc>
                  <a:txBody>
                    <a:bodyPr/>
                    <a:lstStyle/>
                    <a:p>
                      <a:pPr algn="ctr"/>
                      <a:r>
                        <a:rPr lang="en-US" altLang="zh-SG" dirty="0"/>
                        <a:t>0.89</a:t>
                      </a:r>
                      <a:endParaRPr lang="zh-SG" altLang="en-US" dirty="0"/>
                    </a:p>
                  </a:txBody>
                  <a:tcPr anchor="ctr"/>
                </a:tc>
                <a:tc>
                  <a:txBody>
                    <a:bodyPr/>
                    <a:lstStyle/>
                    <a:p>
                      <a:pPr algn="ctr"/>
                      <a:r>
                        <a:rPr lang="en-US" altLang="zh-SG" dirty="0"/>
                        <a:t>1.08</a:t>
                      </a:r>
                      <a:endParaRPr lang="zh-SG" altLang="en-US" dirty="0"/>
                    </a:p>
                  </a:txBody>
                  <a:tcPr anchor="ctr"/>
                </a:tc>
                <a:extLst>
                  <a:ext uri="{0D108BD9-81ED-4DB2-BD59-A6C34878D82A}">
                    <a16:rowId xmlns:a16="http://schemas.microsoft.com/office/drawing/2014/main" val="4059377886"/>
                  </a:ext>
                </a:extLst>
              </a:tr>
            </a:tbl>
          </a:graphicData>
        </a:graphic>
      </p:graphicFrame>
      <p:sp>
        <p:nvSpPr>
          <p:cNvPr id="15" name="文本框 14">
            <a:extLst>
              <a:ext uri="{FF2B5EF4-FFF2-40B4-BE49-F238E27FC236}">
                <a16:creationId xmlns:a16="http://schemas.microsoft.com/office/drawing/2014/main" id="{B273A14F-844B-43BB-BD6C-3589373FD017}"/>
              </a:ext>
            </a:extLst>
          </p:cNvPr>
          <p:cNvSpPr txBox="1"/>
          <p:nvPr/>
        </p:nvSpPr>
        <p:spPr>
          <a:xfrm>
            <a:off x="1631504" y="3717032"/>
            <a:ext cx="4320480" cy="369332"/>
          </a:xfrm>
          <a:prstGeom prst="rect">
            <a:avLst/>
          </a:prstGeom>
          <a:noFill/>
        </p:spPr>
        <p:txBody>
          <a:bodyPr wrap="square" rtlCol="0">
            <a:spAutoFit/>
          </a:bodyPr>
          <a:lstStyle/>
          <a:p>
            <a:r>
              <a:rPr lang="en-US" altLang="zh-SG" b="1" dirty="0">
                <a:solidFill>
                  <a:srgbClr val="003399"/>
                </a:solidFill>
                <a:latin typeface="Times New Roman" panose="02020603050405020304" pitchFamily="18" charset="0"/>
                <a:cs typeface="Times New Roman" panose="02020603050405020304" pitchFamily="18" charset="0"/>
              </a:rPr>
              <a:t>- Coupling design goal:  </a:t>
            </a:r>
            <a:r>
              <a:rPr lang="en-US" altLang="zh-SG" b="1" dirty="0">
                <a:solidFill>
                  <a:srgbClr val="003399"/>
                </a:solidFill>
                <a:latin typeface="Times New Roman" panose="02020603050405020304" pitchFamily="18" charset="0"/>
                <a:cs typeface="Times New Roman" panose="02020603050405020304" pitchFamily="18" charset="0"/>
                <a:sym typeface="Symbol" panose="05050102010706020507" pitchFamily="18" charset="2"/>
              </a:rPr>
              <a:t> 1%</a:t>
            </a:r>
            <a:endParaRPr lang="zh-SG" altLang="en-US" b="1" dirty="0">
              <a:solidFill>
                <a:srgbClr val="003399"/>
              </a:solidFill>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032313C5-36FF-43F9-83F6-C6D128B317DF}"/>
              </a:ext>
            </a:extLst>
          </p:cNvPr>
          <p:cNvSpPr txBox="1"/>
          <p:nvPr/>
        </p:nvSpPr>
        <p:spPr>
          <a:xfrm>
            <a:off x="10416480" y="1052736"/>
            <a:ext cx="1633818" cy="307777"/>
          </a:xfrm>
          <a:prstGeom prst="rect">
            <a:avLst/>
          </a:prstGeom>
          <a:noFill/>
        </p:spPr>
        <p:txBody>
          <a:bodyPr wrap="square" rtlCol="0">
            <a:spAutoFit/>
          </a:bodyPr>
          <a:lstStyle/>
          <a:p>
            <a:r>
              <a:rPr lang="en-US" altLang="zh-SG" sz="1400" dirty="0"/>
              <a:t>D. Wang, </a:t>
            </a:r>
            <a:r>
              <a:rPr lang="en-US" altLang="zh-SG" sz="1400" dirty="0" err="1"/>
              <a:t>Daheng</a:t>
            </a:r>
            <a:r>
              <a:rPr lang="en-US" altLang="zh-SG" sz="1400" dirty="0"/>
              <a:t> Ji</a:t>
            </a:r>
            <a:endParaRPr lang="zh-SG" altLang="en-US" sz="1400" dirty="0"/>
          </a:p>
        </p:txBody>
      </p:sp>
    </p:spTree>
    <p:extLst>
      <p:ext uri="{BB962C8B-B14F-4D97-AF65-F5344CB8AC3E}">
        <p14:creationId xmlns:p14="http://schemas.microsoft.com/office/powerpoint/2010/main" val="814759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FAFC8402-EC73-4BA9-932B-429BE886BE2C}"/>
              </a:ext>
            </a:extLst>
          </p:cNvPr>
          <p:cNvSpPr>
            <a:spLocks noGrp="1"/>
          </p:cNvSpPr>
          <p:nvPr>
            <p:ph idx="1"/>
          </p:nvPr>
        </p:nvSpPr>
        <p:spPr>
          <a:xfrm>
            <a:off x="479376" y="1022293"/>
            <a:ext cx="8208912" cy="4840303"/>
          </a:xfrm>
        </p:spPr>
        <p:txBody>
          <a:bodyPr>
            <a:normAutofit/>
          </a:bodyPr>
          <a:lstStyle/>
          <a:p>
            <a:pPr>
              <a:lnSpc>
                <a:spcPct val="100000"/>
              </a:lnSpc>
              <a:spcAft>
                <a:spcPts val="1200"/>
              </a:spcAft>
            </a:pPr>
            <a:r>
              <a:rPr lang="en-US" altLang="zh-SG" sz="1800" dirty="0"/>
              <a:t>All the booster dipole magnets including the combined dipoles will be produced by the automatic fabrication lines in order to reduce the cost.</a:t>
            </a:r>
          </a:p>
          <a:p>
            <a:pPr>
              <a:lnSpc>
                <a:spcPct val="100000"/>
              </a:lnSpc>
              <a:spcAft>
                <a:spcPts val="1200"/>
              </a:spcAft>
            </a:pPr>
            <a:r>
              <a:rPr lang="en-US" altLang="zh-SG" sz="1800" dirty="0"/>
              <a:t> Three fabrication lines will be required to produce the required 15,000 dipole magnets within 5 years (4 dipole magnets per day).</a:t>
            </a:r>
          </a:p>
          <a:p>
            <a:pPr>
              <a:lnSpc>
                <a:spcPct val="100000"/>
              </a:lnSpc>
              <a:spcAft>
                <a:spcPts val="0"/>
              </a:spcAft>
            </a:pPr>
            <a:r>
              <a:rPr lang="en-US" altLang="zh-SG" sz="1800" dirty="0">
                <a:cs typeface="Arial" panose="020B0604020202020204" pitchFamily="34" charset="0"/>
              </a:rPr>
              <a:t>Production error: combining </a:t>
            </a:r>
            <a:r>
              <a:rPr lang="en-US" altLang="zh-CN" sz="1800" dirty="0">
                <a:cs typeface="Arial" panose="020B0604020202020204" pitchFamily="34" charset="0"/>
                <a:sym typeface="+mn-ea"/>
              </a:rPr>
              <a:t>machining error, assembly error, </a:t>
            </a:r>
          </a:p>
          <a:p>
            <a:pPr marL="0" indent="0">
              <a:lnSpc>
                <a:spcPct val="100000"/>
              </a:lnSpc>
              <a:spcAft>
                <a:spcPts val="0"/>
              </a:spcAft>
              <a:buNone/>
            </a:pPr>
            <a:r>
              <a:rPr lang="en-US" altLang="zh-CN" sz="1800" dirty="0">
                <a:cs typeface="Arial" panose="020B0604020202020204" pitchFamily="34" charset="0"/>
                <a:sym typeface="+mn-ea"/>
              </a:rPr>
              <a:t>                             welding deformation, lifting deformation</a:t>
            </a:r>
            <a:endParaRPr lang="en-US" altLang="zh-SG" sz="1800" dirty="0">
              <a:cs typeface="Arial" panose="020B0604020202020204" pitchFamily="34" charset="0"/>
            </a:endParaRPr>
          </a:p>
        </p:txBody>
      </p:sp>
      <p:sp>
        <p:nvSpPr>
          <p:cNvPr id="2" name="标题 1">
            <a:extLst>
              <a:ext uri="{FF2B5EF4-FFF2-40B4-BE49-F238E27FC236}">
                <a16:creationId xmlns:a16="http://schemas.microsoft.com/office/drawing/2014/main" id="{40ECC8ED-4D2A-4F8D-8599-6A8845532D6D}"/>
              </a:ext>
            </a:extLst>
          </p:cNvPr>
          <p:cNvSpPr>
            <a:spLocks noGrp="1"/>
          </p:cNvSpPr>
          <p:nvPr>
            <p:ph type="title"/>
          </p:nvPr>
        </p:nvSpPr>
        <p:spPr/>
        <p:txBody>
          <a:bodyPr>
            <a:normAutofit fontScale="90000"/>
          </a:bodyPr>
          <a:lstStyle/>
          <a:p>
            <a:pPr algn="ctr"/>
            <a:r>
              <a:rPr lang="en-US" altLang="zh-SG" sz="4000" b="1" dirty="0">
                <a:solidFill>
                  <a:srgbClr val="C00000"/>
                </a:solidFill>
                <a:latin typeface="Times New Roman" panose="02020603050405020304" pitchFamily="18" charset="0"/>
                <a:cs typeface="Times New Roman" panose="02020603050405020304" pitchFamily="18" charset="0"/>
              </a:rPr>
              <a:t>Booster dipole mas</a:t>
            </a:r>
            <a:r>
              <a:rPr lang="en-US" altLang="zh-SG" sz="4000" dirty="0">
                <a:solidFill>
                  <a:srgbClr val="C00000"/>
                </a:solidFill>
                <a:latin typeface="Times New Roman" panose="02020603050405020304" pitchFamily="18" charset="0"/>
                <a:cs typeface="Times New Roman" panose="02020603050405020304" pitchFamily="18" charset="0"/>
              </a:rPr>
              <a:t>s production preparation in EDR</a:t>
            </a:r>
            <a:endParaRPr lang="zh-SG" altLang="en-US" sz="4000" b="1" dirty="0">
              <a:solidFill>
                <a:srgbClr val="C00000"/>
              </a:solidFill>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52484A1A-BE43-423B-B97C-A84B71524582}"/>
              </a:ext>
            </a:extLst>
          </p:cNvPr>
          <p:cNvSpPr>
            <a:spLocks noGrp="1"/>
          </p:cNvSpPr>
          <p:nvPr>
            <p:ph type="sldNum" sz="quarter" idx="12"/>
          </p:nvPr>
        </p:nvSpPr>
        <p:spPr/>
        <p:txBody>
          <a:bodyPr/>
          <a:lstStyle/>
          <a:p>
            <a:fld id="{16CB0E38-18A6-4DF6-93D8-8059CE11E2E9}" type="slidenum">
              <a:rPr lang="zh-SG" altLang="en-US" smtClean="0"/>
              <a:t>7</a:t>
            </a:fld>
            <a:endParaRPr lang="zh-SG" altLang="en-US" dirty="0"/>
          </a:p>
        </p:txBody>
      </p:sp>
      <p:pic>
        <p:nvPicPr>
          <p:cNvPr id="12" name="图片 11">
            <a:extLst>
              <a:ext uri="{FF2B5EF4-FFF2-40B4-BE49-F238E27FC236}">
                <a16:creationId xmlns:a16="http://schemas.microsoft.com/office/drawing/2014/main" id="{E6A5139E-7465-49C2-8C0A-4E1B639D8805}"/>
              </a:ext>
            </a:extLst>
          </p:cNvPr>
          <p:cNvPicPr/>
          <p:nvPr/>
        </p:nvPicPr>
        <p:blipFill>
          <a:blip r:embed="rId2" cstate="print">
            <a:extLst>
              <a:ext uri="{28A0092B-C50C-407E-A947-70E740481C1C}">
                <a14:useLocalDpi xmlns:a14="http://schemas.microsoft.com/office/drawing/2010/main" val="0"/>
              </a:ext>
            </a:extLst>
          </a:blip>
          <a:stretch>
            <a:fillRect/>
          </a:stretch>
        </p:blipFill>
        <p:spPr>
          <a:xfrm rot="672885">
            <a:off x="6296121" y="4558358"/>
            <a:ext cx="5789235" cy="2626335"/>
          </a:xfrm>
          <a:prstGeom prst="rect">
            <a:avLst/>
          </a:prstGeom>
        </p:spPr>
      </p:pic>
      <p:pic>
        <p:nvPicPr>
          <p:cNvPr id="5" name="图片 4">
            <a:extLst>
              <a:ext uri="{FF2B5EF4-FFF2-40B4-BE49-F238E27FC236}">
                <a16:creationId xmlns:a16="http://schemas.microsoft.com/office/drawing/2014/main" id="{2A4C36E2-A169-4CD1-8814-D9D65B30FCFA}"/>
              </a:ext>
            </a:extLst>
          </p:cNvPr>
          <p:cNvPicPr>
            <a:picLocks noChangeAspect="1"/>
          </p:cNvPicPr>
          <p:nvPr/>
        </p:nvPicPr>
        <p:blipFill>
          <a:blip r:embed="rId3"/>
          <a:stretch>
            <a:fillRect/>
          </a:stretch>
        </p:blipFill>
        <p:spPr>
          <a:xfrm>
            <a:off x="695400" y="3140968"/>
            <a:ext cx="6816080" cy="2294128"/>
          </a:xfrm>
          <a:prstGeom prst="rect">
            <a:avLst/>
          </a:prstGeom>
        </p:spPr>
      </p:pic>
      <p:sp>
        <p:nvSpPr>
          <p:cNvPr id="4" name="TextBox 3"/>
          <p:cNvSpPr txBox="1"/>
          <p:nvPr/>
        </p:nvSpPr>
        <p:spPr>
          <a:xfrm>
            <a:off x="983432" y="5624816"/>
            <a:ext cx="4752528"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1200" dirty="0">
                <a:latin typeface="Times New Roman" panose="02020603050405020304" pitchFamily="18" charset="0"/>
                <a:cs typeface="Times New Roman" panose="02020603050405020304" pitchFamily="18" charset="0"/>
              </a:rPr>
              <a:t>BST-63B: booster pure dipole; BST-63B-SF: dipole-SF combined magnet; BST-63B-SD: dipole-SD combined magnet.</a:t>
            </a:r>
          </a:p>
        </p:txBody>
      </p:sp>
      <p:pic>
        <p:nvPicPr>
          <p:cNvPr id="8" name="图片 7">
            <a:extLst>
              <a:ext uri="{FF2B5EF4-FFF2-40B4-BE49-F238E27FC236}">
                <a16:creationId xmlns:a16="http://schemas.microsoft.com/office/drawing/2014/main" id="{58FC06A9-A999-452C-B30C-7108FFC52741}"/>
              </a:ext>
            </a:extLst>
          </p:cNvPr>
          <p:cNvPicPr>
            <a:picLocks noChangeAspect="1"/>
          </p:cNvPicPr>
          <p:nvPr/>
        </p:nvPicPr>
        <p:blipFill>
          <a:blip r:embed="rId4"/>
          <a:stretch>
            <a:fillRect/>
          </a:stretch>
        </p:blipFill>
        <p:spPr>
          <a:xfrm>
            <a:off x="7680176" y="2587378"/>
            <a:ext cx="3960440" cy="2579584"/>
          </a:xfrm>
          <a:prstGeom prst="rect">
            <a:avLst/>
          </a:prstGeom>
        </p:spPr>
      </p:pic>
      <p:pic>
        <p:nvPicPr>
          <p:cNvPr id="9" name="图片 8">
            <a:extLst>
              <a:ext uri="{FF2B5EF4-FFF2-40B4-BE49-F238E27FC236}">
                <a16:creationId xmlns:a16="http://schemas.microsoft.com/office/drawing/2014/main" id="{184804CC-BE63-4AC2-900B-B4C50B1381A1}"/>
              </a:ext>
            </a:extLst>
          </p:cNvPr>
          <p:cNvPicPr>
            <a:picLocks noChangeAspect="1"/>
          </p:cNvPicPr>
          <p:nvPr/>
        </p:nvPicPr>
        <p:blipFill>
          <a:blip r:embed="rId5"/>
          <a:stretch>
            <a:fillRect/>
          </a:stretch>
        </p:blipFill>
        <p:spPr>
          <a:xfrm>
            <a:off x="8472264" y="1422546"/>
            <a:ext cx="2987458" cy="1224136"/>
          </a:xfrm>
          <a:prstGeom prst="rect">
            <a:avLst/>
          </a:prstGeom>
        </p:spPr>
      </p:pic>
      <p:sp>
        <p:nvSpPr>
          <p:cNvPr id="6" name="文本框 5">
            <a:extLst>
              <a:ext uri="{FF2B5EF4-FFF2-40B4-BE49-F238E27FC236}">
                <a16:creationId xmlns:a16="http://schemas.microsoft.com/office/drawing/2014/main" id="{A98112D9-BB05-4B5B-9955-C127FBB8BEB0}"/>
              </a:ext>
            </a:extLst>
          </p:cNvPr>
          <p:cNvSpPr txBox="1"/>
          <p:nvPr/>
        </p:nvSpPr>
        <p:spPr>
          <a:xfrm>
            <a:off x="9912723" y="1062317"/>
            <a:ext cx="2279277" cy="307777"/>
          </a:xfrm>
          <a:prstGeom prst="rect">
            <a:avLst/>
          </a:prstGeom>
          <a:noFill/>
        </p:spPr>
        <p:txBody>
          <a:bodyPr wrap="square" rtlCol="0">
            <a:spAutoFit/>
          </a:bodyPr>
          <a:lstStyle/>
          <a:p>
            <a:r>
              <a:rPr lang="en-US" altLang="zh-SG" sz="1400" dirty="0"/>
              <a:t>Wen Kang, </a:t>
            </a:r>
            <a:r>
              <a:rPr lang="en-US" altLang="zh-SG" sz="1400" dirty="0" err="1"/>
              <a:t>Zhihui</a:t>
            </a:r>
            <a:r>
              <a:rPr lang="en-US" altLang="zh-SG" sz="1400" dirty="0"/>
              <a:t> Mu</a:t>
            </a:r>
            <a:endParaRPr lang="zh-SG" altLang="en-US" sz="1400" dirty="0"/>
          </a:p>
        </p:txBody>
      </p:sp>
    </p:spTree>
    <p:extLst>
      <p:ext uri="{BB962C8B-B14F-4D97-AF65-F5344CB8AC3E}">
        <p14:creationId xmlns:p14="http://schemas.microsoft.com/office/powerpoint/2010/main" val="2259455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FB11B83-E181-4B89-9977-6B2C9066CEC2}"/>
              </a:ext>
            </a:extLst>
          </p:cNvPr>
          <p:cNvSpPr>
            <a:spLocks noGrp="1"/>
          </p:cNvSpPr>
          <p:nvPr>
            <p:ph type="title"/>
          </p:nvPr>
        </p:nvSpPr>
        <p:spPr/>
        <p:txBody>
          <a:bodyPr>
            <a:normAutofit fontScale="90000"/>
          </a:bodyPr>
          <a:lstStyle/>
          <a:p>
            <a:r>
              <a:rPr lang="en-US" altLang="zh-SG" sz="3600" dirty="0">
                <a:solidFill>
                  <a:srgbClr val="C00000"/>
                </a:solidFill>
                <a:latin typeface="Times New Roman" panose="02020603050405020304" pitchFamily="18" charset="0"/>
                <a:cs typeface="Times New Roman" panose="02020603050405020304" pitchFamily="18" charset="0"/>
              </a:rPr>
              <a:t>Production error tolerance analysis of combined magnets</a:t>
            </a:r>
            <a:endParaRPr lang="zh-SG" altLang="en-US" sz="3600" dirty="0">
              <a:solidFill>
                <a:srgbClr val="C00000"/>
              </a:solidFill>
              <a:latin typeface="Times New Roman" panose="02020603050405020304" pitchFamily="18" charset="0"/>
              <a:cs typeface="Times New Roman" panose="02020603050405020304" pitchFamily="18" charset="0"/>
            </a:endParaRPr>
          </a:p>
        </p:txBody>
      </p:sp>
      <p:sp>
        <p:nvSpPr>
          <p:cNvPr id="5" name="灯片编号占位符 4">
            <a:extLst>
              <a:ext uri="{FF2B5EF4-FFF2-40B4-BE49-F238E27FC236}">
                <a16:creationId xmlns:a16="http://schemas.microsoft.com/office/drawing/2014/main" id="{4F3FBE28-9333-4002-B831-65A79B75BA6B}"/>
              </a:ext>
            </a:extLst>
          </p:cNvPr>
          <p:cNvSpPr>
            <a:spLocks noGrp="1"/>
          </p:cNvSpPr>
          <p:nvPr>
            <p:ph type="sldNum" sz="quarter" idx="12"/>
          </p:nvPr>
        </p:nvSpPr>
        <p:spPr/>
        <p:txBody>
          <a:bodyPr/>
          <a:lstStyle/>
          <a:p>
            <a:fld id="{F15E9139-A00B-4B2A-98A6-095DC08F1345}" type="slidenum">
              <a:rPr lang="zh-CN" altLang="en-US" smtClean="0"/>
              <a:pPr/>
              <a:t>8</a:t>
            </a:fld>
            <a:endParaRPr lang="zh-CN" altLang="en-US"/>
          </a:p>
        </p:txBody>
      </p:sp>
      <p:pic>
        <p:nvPicPr>
          <p:cNvPr id="6" name="图片 5">
            <a:extLst>
              <a:ext uri="{FF2B5EF4-FFF2-40B4-BE49-F238E27FC236}">
                <a16:creationId xmlns:a16="http://schemas.microsoft.com/office/drawing/2014/main" id="{02667793-9242-4705-A9B0-1481DDC6A8F3}"/>
              </a:ext>
            </a:extLst>
          </p:cNvPr>
          <p:cNvPicPr>
            <a:picLocks noChangeAspect="1"/>
          </p:cNvPicPr>
          <p:nvPr/>
        </p:nvPicPr>
        <p:blipFill>
          <a:blip r:embed="rId2"/>
          <a:stretch>
            <a:fillRect/>
          </a:stretch>
        </p:blipFill>
        <p:spPr>
          <a:xfrm>
            <a:off x="395415" y="1702502"/>
            <a:ext cx="3970638" cy="1858808"/>
          </a:xfrm>
          <a:prstGeom prst="rect">
            <a:avLst/>
          </a:prstGeom>
        </p:spPr>
      </p:pic>
      <p:pic>
        <p:nvPicPr>
          <p:cNvPr id="7" name="图片 6">
            <a:extLst>
              <a:ext uri="{FF2B5EF4-FFF2-40B4-BE49-F238E27FC236}">
                <a16:creationId xmlns:a16="http://schemas.microsoft.com/office/drawing/2014/main" id="{FCBCECC4-5A4B-44DA-932F-AA8F02BCA4EF}"/>
              </a:ext>
            </a:extLst>
          </p:cNvPr>
          <p:cNvPicPr>
            <a:picLocks noChangeAspect="1"/>
          </p:cNvPicPr>
          <p:nvPr/>
        </p:nvPicPr>
        <p:blipFill>
          <a:blip r:embed="rId3"/>
          <a:stretch>
            <a:fillRect/>
          </a:stretch>
        </p:blipFill>
        <p:spPr>
          <a:xfrm>
            <a:off x="4399005" y="1795837"/>
            <a:ext cx="3309090" cy="1623920"/>
          </a:xfrm>
          <a:prstGeom prst="rect">
            <a:avLst/>
          </a:prstGeom>
        </p:spPr>
      </p:pic>
      <p:pic>
        <p:nvPicPr>
          <p:cNvPr id="9" name="图片 8">
            <a:extLst>
              <a:ext uri="{FF2B5EF4-FFF2-40B4-BE49-F238E27FC236}">
                <a16:creationId xmlns:a16="http://schemas.microsoft.com/office/drawing/2014/main" id="{58886693-0DA0-4E09-A626-C3E51E39D4F2}"/>
              </a:ext>
            </a:extLst>
          </p:cNvPr>
          <p:cNvPicPr>
            <a:picLocks noChangeAspect="1"/>
          </p:cNvPicPr>
          <p:nvPr/>
        </p:nvPicPr>
        <p:blipFill>
          <a:blip r:embed="rId4"/>
          <a:stretch>
            <a:fillRect/>
          </a:stretch>
        </p:blipFill>
        <p:spPr>
          <a:xfrm>
            <a:off x="8007178" y="1771806"/>
            <a:ext cx="3533653" cy="1709318"/>
          </a:xfrm>
          <a:prstGeom prst="rect">
            <a:avLst/>
          </a:prstGeom>
        </p:spPr>
      </p:pic>
      <p:pic>
        <p:nvPicPr>
          <p:cNvPr id="10" name="图片 9">
            <a:extLst>
              <a:ext uri="{FF2B5EF4-FFF2-40B4-BE49-F238E27FC236}">
                <a16:creationId xmlns:a16="http://schemas.microsoft.com/office/drawing/2014/main" id="{14C45143-D646-4E9B-A708-CBDB322EEE2E}"/>
              </a:ext>
            </a:extLst>
          </p:cNvPr>
          <p:cNvPicPr>
            <a:picLocks noChangeAspect="1"/>
          </p:cNvPicPr>
          <p:nvPr/>
        </p:nvPicPr>
        <p:blipFill>
          <a:blip r:embed="rId5"/>
          <a:stretch>
            <a:fillRect/>
          </a:stretch>
        </p:blipFill>
        <p:spPr>
          <a:xfrm>
            <a:off x="189468" y="4243716"/>
            <a:ext cx="3740767" cy="1785366"/>
          </a:xfrm>
          <a:prstGeom prst="rect">
            <a:avLst/>
          </a:prstGeom>
        </p:spPr>
      </p:pic>
      <p:pic>
        <p:nvPicPr>
          <p:cNvPr id="11" name="图片 10">
            <a:extLst>
              <a:ext uri="{FF2B5EF4-FFF2-40B4-BE49-F238E27FC236}">
                <a16:creationId xmlns:a16="http://schemas.microsoft.com/office/drawing/2014/main" id="{075B8799-E122-4212-8437-146C22695DF5}"/>
              </a:ext>
            </a:extLst>
          </p:cNvPr>
          <p:cNvPicPr>
            <a:picLocks noChangeAspect="1"/>
          </p:cNvPicPr>
          <p:nvPr/>
        </p:nvPicPr>
        <p:blipFill>
          <a:blip r:embed="rId6"/>
          <a:stretch>
            <a:fillRect/>
          </a:stretch>
        </p:blipFill>
        <p:spPr>
          <a:xfrm>
            <a:off x="3976143" y="4326520"/>
            <a:ext cx="3710616" cy="1702562"/>
          </a:xfrm>
          <a:prstGeom prst="rect">
            <a:avLst/>
          </a:prstGeom>
        </p:spPr>
      </p:pic>
      <p:pic>
        <p:nvPicPr>
          <p:cNvPr id="16" name="图片 15">
            <a:extLst>
              <a:ext uri="{FF2B5EF4-FFF2-40B4-BE49-F238E27FC236}">
                <a16:creationId xmlns:a16="http://schemas.microsoft.com/office/drawing/2014/main" id="{AC3785C6-785E-4863-AB92-57B06553C65F}"/>
              </a:ext>
            </a:extLst>
          </p:cNvPr>
          <p:cNvPicPr>
            <a:picLocks noChangeAspect="1"/>
          </p:cNvPicPr>
          <p:nvPr/>
        </p:nvPicPr>
        <p:blipFill>
          <a:blip r:embed="rId7"/>
          <a:stretch>
            <a:fillRect/>
          </a:stretch>
        </p:blipFill>
        <p:spPr>
          <a:xfrm>
            <a:off x="7677610" y="4417826"/>
            <a:ext cx="4430822" cy="1553072"/>
          </a:xfrm>
          <a:prstGeom prst="rect">
            <a:avLst/>
          </a:prstGeom>
        </p:spPr>
        <p:style>
          <a:lnRef idx="2">
            <a:schemeClr val="accent1"/>
          </a:lnRef>
          <a:fillRef idx="1">
            <a:schemeClr val="lt1"/>
          </a:fillRef>
          <a:effectRef idx="0">
            <a:schemeClr val="accent1"/>
          </a:effectRef>
          <a:fontRef idx="minor">
            <a:schemeClr val="dk1"/>
          </a:fontRef>
        </p:style>
      </p:pic>
      <p:sp>
        <p:nvSpPr>
          <p:cNvPr id="17" name="文本框 16">
            <a:extLst>
              <a:ext uri="{FF2B5EF4-FFF2-40B4-BE49-F238E27FC236}">
                <a16:creationId xmlns:a16="http://schemas.microsoft.com/office/drawing/2014/main" id="{0FBBAC6D-5DBC-4FB0-A5AD-75592EF6C407}"/>
              </a:ext>
            </a:extLst>
          </p:cNvPr>
          <p:cNvSpPr txBox="1"/>
          <p:nvPr/>
        </p:nvSpPr>
        <p:spPr>
          <a:xfrm>
            <a:off x="615229" y="1212537"/>
            <a:ext cx="2600452" cy="400110"/>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effectLst/>
        </p:spPr>
        <p:style>
          <a:lnRef idx="0">
            <a:srgbClr val="FFFFFF"/>
          </a:lnRef>
          <a:fillRef idx="3">
            <a:schemeClr val="accent6"/>
          </a:fillRef>
          <a:effectRef idx="0">
            <a:srgbClr val="FFFFFF"/>
          </a:effectRef>
          <a:fontRef idx="minor">
            <a:schemeClr val="dk1"/>
          </a:fontRef>
        </p:style>
        <p:txBody>
          <a:bodyPr wrap="square" rtlCol="0">
            <a:spAutoFit/>
          </a:bodyPr>
          <a:lstStyle/>
          <a:p>
            <a:r>
              <a:rPr lang="en-US" altLang="zh-CN" sz="2000" dirty="0"/>
              <a:t>Silicon Steels,  Plates</a:t>
            </a:r>
          </a:p>
        </p:txBody>
      </p:sp>
      <p:sp>
        <p:nvSpPr>
          <p:cNvPr id="18" name="文本框 17">
            <a:extLst>
              <a:ext uri="{FF2B5EF4-FFF2-40B4-BE49-F238E27FC236}">
                <a16:creationId xmlns:a16="http://schemas.microsoft.com/office/drawing/2014/main" id="{2F7EA09B-BF25-4AD7-AD21-FE15E50A7CDE}"/>
              </a:ext>
            </a:extLst>
          </p:cNvPr>
          <p:cNvSpPr txBox="1"/>
          <p:nvPr/>
        </p:nvSpPr>
        <p:spPr>
          <a:xfrm>
            <a:off x="4744995" y="1219058"/>
            <a:ext cx="2503133" cy="400110"/>
          </a:xfrm>
          <a:prstGeom prst="rect">
            <a:avLst/>
          </a:prstGeom>
        </p:spPr>
        <p:style>
          <a:lnRef idx="0">
            <a:srgbClr val="FFFFFF"/>
          </a:lnRef>
          <a:fillRef idx="3">
            <a:schemeClr val="accent6"/>
          </a:fillRef>
          <a:effectRef idx="0">
            <a:srgbClr val="FFFFFF"/>
          </a:effectRef>
          <a:fontRef idx="minor">
            <a:schemeClr val="dk1"/>
          </a:fontRef>
        </p:style>
        <p:txBody>
          <a:bodyPr wrap="square" rtlCol="0">
            <a:spAutoFit/>
          </a:bodyPr>
          <a:lstStyle/>
          <a:p>
            <a:r>
              <a:rPr lang="en-US" altLang="zh-CN" sz="2000" dirty="0"/>
              <a:t>1/3 of the Half-Core</a:t>
            </a:r>
          </a:p>
        </p:txBody>
      </p:sp>
      <p:sp>
        <p:nvSpPr>
          <p:cNvPr id="19" name="文本框 18">
            <a:extLst>
              <a:ext uri="{FF2B5EF4-FFF2-40B4-BE49-F238E27FC236}">
                <a16:creationId xmlns:a16="http://schemas.microsoft.com/office/drawing/2014/main" id="{2F3FF8E3-FDF3-49AC-8B33-B75A5AADB933}"/>
              </a:ext>
            </a:extLst>
          </p:cNvPr>
          <p:cNvSpPr txBox="1"/>
          <p:nvPr/>
        </p:nvSpPr>
        <p:spPr>
          <a:xfrm>
            <a:off x="9129343" y="1223161"/>
            <a:ext cx="1423327" cy="400110"/>
          </a:xfrm>
          <a:prstGeom prst="rect">
            <a:avLst/>
          </a:prstGeom>
        </p:spPr>
        <p:style>
          <a:lnRef idx="0">
            <a:srgbClr val="FFFFFF"/>
          </a:lnRef>
          <a:fillRef idx="3">
            <a:schemeClr val="accent6"/>
          </a:fillRef>
          <a:effectRef idx="0">
            <a:srgbClr val="FFFFFF"/>
          </a:effectRef>
          <a:fontRef idx="minor">
            <a:schemeClr val="dk1"/>
          </a:fontRef>
        </p:style>
        <p:txBody>
          <a:bodyPr wrap="square" rtlCol="0">
            <a:spAutoFit/>
          </a:bodyPr>
          <a:lstStyle/>
          <a:p>
            <a:pPr algn="ctr"/>
            <a:r>
              <a:rPr lang="en-US" altLang="zh-CN" sz="2000" dirty="0">
                <a:solidFill>
                  <a:schemeClr val="tx1"/>
                </a:solidFill>
              </a:rPr>
              <a:t>Half-Core</a:t>
            </a:r>
          </a:p>
        </p:txBody>
      </p:sp>
      <p:sp>
        <p:nvSpPr>
          <p:cNvPr id="20" name="文本框 19">
            <a:extLst>
              <a:ext uri="{FF2B5EF4-FFF2-40B4-BE49-F238E27FC236}">
                <a16:creationId xmlns:a16="http://schemas.microsoft.com/office/drawing/2014/main" id="{9D3BB0B3-5FD1-4450-8909-70A68DEB68F7}"/>
              </a:ext>
            </a:extLst>
          </p:cNvPr>
          <p:cNvSpPr txBox="1"/>
          <p:nvPr/>
        </p:nvSpPr>
        <p:spPr>
          <a:xfrm>
            <a:off x="1162050" y="3719225"/>
            <a:ext cx="887095" cy="400110"/>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effectLst/>
        </p:spPr>
        <p:style>
          <a:lnRef idx="0">
            <a:srgbClr val="FFFFFF"/>
          </a:lnRef>
          <a:fillRef idx="3">
            <a:schemeClr val="accent6"/>
          </a:fillRef>
          <a:effectRef idx="0">
            <a:srgbClr val="FFFFFF"/>
          </a:effectRef>
          <a:fontRef idx="minor">
            <a:schemeClr val="dk1"/>
          </a:fontRef>
        </p:style>
        <p:txBody>
          <a:bodyPr wrap="square" rtlCol="0">
            <a:spAutoFit/>
          </a:bodyPr>
          <a:lstStyle/>
          <a:p>
            <a:r>
              <a:rPr lang="en-US" altLang="zh-CN" sz="2000" dirty="0">
                <a:solidFill>
                  <a:schemeClr val="tx1"/>
                </a:solidFill>
              </a:rPr>
              <a:t>Core</a:t>
            </a:r>
          </a:p>
        </p:txBody>
      </p:sp>
      <p:sp>
        <p:nvSpPr>
          <p:cNvPr id="21" name="文本框 20">
            <a:extLst>
              <a:ext uri="{FF2B5EF4-FFF2-40B4-BE49-F238E27FC236}">
                <a16:creationId xmlns:a16="http://schemas.microsoft.com/office/drawing/2014/main" id="{DBC58911-8444-43BB-9558-9F3EC4B881D7}"/>
              </a:ext>
            </a:extLst>
          </p:cNvPr>
          <p:cNvSpPr txBox="1"/>
          <p:nvPr/>
        </p:nvSpPr>
        <p:spPr>
          <a:xfrm>
            <a:off x="5310797" y="3700364"/>
            <a:ext cx="941722" cy="460375"/>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effectLst/>
        </p:spPr>
        <p:style>
          <a:lnRef idx="0">
            <a:srgbClr val="FFFFFF"/>
          </a:lnRef>
          <a:fillRef idx="3">
            <a:schemeClr val="accent6"/>
          </a:fillRef>
          <a:effectRef idx="0">
            <a:srgbClr val="FFFFFF"/>
          </a:effectRef>
          <a:fontRef idx="minor">
            <a:schemeClr val="dk1"/>
          </a:fontRef>
        </p:style>
        <p:txBody>
          <a:bodyPr wrap="square" rtlCol="0">
            <a:spAutoFit/>
          </a:bodyPr>
          <a:lstStyle/>
          <a:p>
            <a:pPr algn="ctr"/>
            <a:r>
              <a:rPr lang="en-US" altLang="zh-CN" sz="2000" dirty="0">
                <a:solidFill>
                  <a:schemeClr val="tx1"/>
                </a:solidFill>
              </a:rPr>
              <a:t>Lifting</a:t>
            </a:r>
            <a:r>
              <a:rPr lang="en-US" altLang="zh-CN" sz="2400" dirty="0">
                <a:solidFill>
                  <a:schemeClr val="tx1"/>
                </a:solidFill>
              </a:rPr>
              <a:t> </a:t>
            </a:r>
          </a:p>
        </p:txBody>
      </p:sp>
      <p:sp>
        <p:nvSpPr>
          <p:cNvPr id="22" name="文本框 21">
            <a:extLst>
              <a:ext uri="{FF2B5EF4-FFF2-40B4-BE49-F238E27FC236}">
                <a16:creationId xmlns:a16="http://schemas.microsoft.com/office/drawing/2014/main" id="{E3D55CAE-324A-4005-A26C-0ABD896F9068}"/>
              </a:ext>
            </a:extLst>
          </p:cNvPr>
          <p:cNvSpPr txBox="1"/>
          <p:nvPr/>
        </p:nvSpPr>
        <p:spPr>
          <a:xfrm>
            <a:off x="9288483" y="3688304"/>
            <a:ext cx="1253490" cy="461665"/>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effectLst/>
        </p:spPr>
        <p:style>
          <a:lnRef idx="0">
            <a:srgbClr val="FFFFFF"/>
          </a:lnRef>
          <a:fillRef idx="3">
            <a:schemeClr val="accent6"/>
          </a:fillRef>
          <a:effectRef idx="0">
            <a:srgbClr val="FFFFFF"/>
          </a:effectRef>
          <a:fontRef idx="minor">
            <a:schemeClr val="dk1"/>
          </a:fontRef>
        </p:style>
        <p:txBody>
          <a:bodyPr wrap="square" rtlCol="0">
            <a:spAutoFit/>
          </a:bodyPr>
          <a:lstStyle/>
          <a:p>
            <a:pPr algn="ctr"/>
            <a:r>
              <a:rPr lang="en-US" altLang="zh-CN" sz="2000" dirty="0">
                <a:solidFill>
                  <a:schemeClr val="tx1"/>
                </a:solidFill>
              </a:rPr>
              <a:t>Overall</a:t>
            </a:r>
            <a:r>
              <a:rPr lang="en-US" altLang="zh-CN" sz="2400" dirty="0">
                <a:solidFill>
                  <a:schemeClr val="tx1"/>
                </a:solidFill>
              </a:rPr>
              <a:t> </a:t>
            </a:r>
          </a:p>
        </p:txBody>
      </p:sp>
      <p:sp>
        <p:nvSpPr>
          <p:cNvPr id="23" name="文本框 22">
            <a:extLst>
              <a:ext uri="{FF2B5EF4-FFF2-40B4-BE49-F238E27FC236}">
                <a16:creationId xmlns:a16="http://schemas.microsoft.com/office/drawing/2014/main" id="{0072B64B-95A4-48F3-BE8F-9E4603719410}"/>
              </a:ext>
            </a:extLst>
          </p:cNvPr>
          <p:cNvSpPr txBox="1"/>
          <p:nvPr/>
        </p:nvSpPr>
        <p:spPr>
          <a:xfrm>
            <a:off x="10441641" y="988359"/>
            <a:ext cx="1909484" cy="307777"/>
          </a:xfrm>
          <a:prstGeom prst="rect">
            <a:avLst/>
          </a:prstGeom>
          <a:noFill/>
        </p:spPr>
        <p:txBody>
          <a:bodyPr wrap="square" rtlCol="0">
            <a:spAutoFit/>
          </a:bodyPr>
          <a:lstStyle/>
          <a:p>
            <a:r>
              <a:rPr lang="en-US" altLang="zh-SG" sz="1400" dirty="0"/>
              <a:t>Wen Kang, </a:t>
            </a:r>
            <a:r>
              <a:rPr lang="en-US" altLang="zh-SG" sz="1400" dirty="0" err="1"/>
              <a:t>Zhihui</a:t>
            </a:r>
            <a:r>
              <a:rPr lang="en-US" altLang="zh-SG" sz="1400" dirty="0"/>
              <a:t> Mu</a:t>
            </a:r>
            <a:endParaRPr lang="zh-SG" altLang="en-US" sz="1400" dirty="0"/>
          </a:p>
        </p:txBody>
      </p:sp>
    </p:spTree>
    <p:extLst>
      <p:ext uri="{BB962C8B-B14F-4D97-AF65-F5344CB8AC3E}">
        <p14:creationId xmlns:p14="http://schemas.microsoft.com/office/powerpoint/2010/main" val="2440938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18048B-66E7-40FA-ADC2-E300CDD1C016}"/>
              </a:ext>
            </a:extLst>
          </p:cNvPr>
          <p:cNvSpPr>
            <a:spLocks noGrp="1"/>
          </p:cNvSpPr>
          <p:nvPr>
            <p:ph idx="1"/>
          </p:nvPr>
        </p:nvSpPr>
        <p:spPr>
          <a:xfrm>
            <a:off x="551384" y="1196752"/>
            <a:ext cx="10972800" cy="1008112"/>
          </a:xfrm>
        </p:spPr>
        <p:txBody>
          <a:bodyPr>
            <a:normAutofit/>
          </a:bodyPr>
          <a:lstStyle/>
          <a:p>
            <a:r>
              <a:rPr lang="en-US" altLang="zh-SG" sz="2000" dirty="0"/>
              <a:t>A full size combined magnet prototype has been finished last October.</a:t>
            </a:r>
          </a:p>
          <a:p>
            <a:r>
              <a:rPr lang="en-US" altLang="zh-SG" sz="2000" dirty="0"/>
              <a:t>Measurements and experiments were planed based on this prototype.</a:t>
            </a:r>
            <a:endParaRPr lang="zh-SG" altLang="en-US" sz="2000" dirty="0"/>
          </a:p>
        </p:txBody>
      </p:sp>
      <p:sp>
        <p:nvSpPr>
          <p:cNvPr id="3" name="标题 2">
            <a:extLst>
              <a:ext uri="{FF2B5EF4-FFF2-40B4-BE49-F238E27FC236}">
                <a16:creationId xmlns:a16="http://schemas.microsoft.com/office/drawing/2014/main" id="{6D9D6F61-F582-4A12-A192-1057DA2843CD}"/>
              </a:ext>
            </a:extLst>
          </p:cNvPr>
          <p:cNvSpPr>
            <a:spLocks noGrp="1"/>
          </p:cNvSpPr>
          <p:nvPr>
            <p:ph type="title"/>
          </p:nvPr>
        </p:nvSpPr>
        <p:spPr/>
        <p:txBody>
          <a:bodyPr>
            <a:normAutofit/>
          </a:bodyPr>
          <a:lstStyle/>
          <a:p>
            <a:pPr algn="ctr"/>
            <a:r>
              <a:rPr lang="en-US" altLang="zh-CN" sz="3600" dirty="0">
                <a:solidFill>
                  <a:srgbClr val="C00000"/>
                </a:solidFill>
                <a:latin typeface="Times New Roman" panose="02020603050405020304" pitchFamily="18" charset="0"/>
                <a:cs typeface="Times New Roman" panose="02020603050405020304" pitchFamily="18" charset="0"/>
              </a:rPr>
              <a:t>Prototype status of booster combined magnet</a:t>
            </a:r>
            <a:endParaRPr lang="zh-SG" altLang="en-US" sz="3600" dirty="0">
              <a:solidFill>
                <a:srgbClr val="C00000"/>
              </a:solidFill>
              <a:latin typeface="Times New Roman" panose="02020603050405020304" pitchFamily="18" charset="0"/>
              <a:cs typeface="Times New Roman" panose="02020603050405020304" pitchFamily="18" charset="0"/>
            </a:endParaRPr>
          </a:p>
        </p:txBody>
      </p:sp>
      <p:sp>
        <p:nvSpPr>
          <p:cNvPr id="4" name="灯片编号占位符 3">
            <a:extLst>
              <a:ext uri="{FF2B5EF4-FFF2-40B4-BE49-F238E27FC236}">
                <a16:creationId xmlns:a16="http://schemas.microsoft.com/office/drawing/2014/main" id="{ED5CBB4A-3689-41F9-A759-D39DDE33DF75}"/>
              </a:ext>
            </a:extLst>
          </p:cNvPr>
          <p:cNvSpPr>
            <a:spLocks noGrp="1"/>
          </p:cNvSpPr>
          <p:nvPr>
            <p:ph type="sldNum" sz="quarter" idx="12"/>
          </p:nvPr>
        </p:nvSpPr>
        <p:spPr/>
        <p:txBody>
          <a:bodyPr/>
          <a:lstStyle/>
          <a:p>
            <a:fld id="{F15E9139-A00B-4B2A-98A6-095DC08F1345}" type="slidenum">
              <a:rPr lang="zh-CN" altLang="en-US" smtClean="0"/>
              <a:pPr/>
              <a:t>9</a:t>
            </a:fld>
            <a:endParaRPr lang="zh-CN" altLang="en-US"/>
          </a:p>
        </p:txBody>
      </p:sp>
      <p:pic>
        <p:nvPicPr>
          <p:cNvPr id="5" name="图片 4">
            <a:extLst>
              <a:ext uri="{FF2B5EF4-FFF2-40B4-BE49-F238E27FC236}">
                <a16:creationId xmlns:a16="http://schemas.microsoft.com/office/drawing/2014/main" id="{6FD29785-6110-402C-A39D-D68007C3E994}"/>
              </a:ext>
            </a:extLst>
          </p:cNvPr>
          <p:cNvPicPr>
            <a:picLocks noChangeAspect="1"/>
          </p:cNvPicPr>
          <p:nvPr/>
        </p:nvPicPr>
        <p:blipFill>
          <a:blip r:embed="rId2"/>
          <a:stretch>
            <a:fillRect/>
          </a:stretch>
        </p:blipFill>
        <p:spPr>
          <a:xfrm>
            <a:off x="7960323" y="2204864"/>
            <a:ext cx="3412187" cy="2520280"/>
          </a:xfrm>
          <a:prstGeom prst="rect">
            <a:avLst/>
          </a:prstGeom>
        </p:spPr>
      </p:pic>
      <p:pic>
        <p:nvPicPr>
          <p:cNvPr id="6" name="图片 5">
            <a:extLst>
              <a:ext uri="{FF2B5EF4-FFF2-40B4-BE49-F238E27FC236}">
                <a16:creationId xmlns:a16="http://schemas.microsoft.com/office/drawing/2014/main" id="{5D01DF74-2165-4083-8DA6-36B6123D47EE}"/>
              </a:ext>
            </a:extLst>
          </p:cNvPr>
          <p:cNvPicPr>
            <a:picLocks noChangeAspect="1"/>
          </p:cNvPicPr>
          <p:nvPr/>
        </p:nvPicPr>
        <p:blipFill>
          <a:blip r:embed="rId3"/>
          <a:stretch>
            <a:fillRect/>
          </a:stretch>
        </p:blipFill>
        <p:spPr>
          <a:xfrm>
            <a:off x="911424" y="2249010"/>
            <a:ext cx="5088565" cy="3816424"/>
          </a:xfrm>
          <a:prstGeom prst="rect">
            <a:avLst/>
          </a:prstGeom>
        </p:spPr>
      </p:pic>
      <p:pic>
        <p:nvPicPr>
          <p:cNvPr id="7" name="图片 6">
            <a:extLst>
              <a:ext uri="{FF2B5EF4-FFF2-40B4-BE49-F238E27FC236}">
                <a16:creationId xmlns:a16="http://schemas.microsoft.com/office/drawing/2014/main" id="{B2B9DBE6-678C-4BB2-BADB-37B711AEA62A}"/>
              </a:ext>
            </a:extLst>
          </p:cNvPr>
          <p:cNvPicPr>
            <a:picLocks noChangeAspect="1"/>
          </p:cNvPicPr>
          <p:nvPr/>
        </p:nvPicPr>
        <p:blipFill>
          <a:blip r:embed="rId4"/>
          <a:stretch>
            <a:fillRect/>
          </a:stretch>
        </p:blipFill>
        <p:spPr>
          <a:xfrm>
            <a:off x="6168008" y="4813664"/>
            <a:ext cx="5281952" cy="1413707"/>
          </a:xfrm>
          <a:prstGeom prst="rect">
            <a:avLst/>
          </a:prstGeom>
        </p:spPr>
      </p:pic>
      <p:pic>
        <p:nvPicPr>
          <p:cNvPr id="8" name="图片 7">
            <a:extLst>
              <a:ext uri="{FF2B5EF4-FFF2-40B4-BE49-F238E27FC236}">
                <a16:creationId xmlns:a16="http://schemas.microsoft.com/office/drawing/2014/main" id="{CFE4D6B7-4688-4C9E-9F08-624D920A3480}"/>
              </a:ext>
            </a:extLst>
          </p:cNvPr>
          <p:cNvPicPr>
            <a:picLocks noChangeAspect="1"/>
          </p:cNvPicPr>
          <p:nvPr/>
        </p:nvPicPr>
        <p:blipFill>
          <a:blip r:embed="rId5"/>
          <a:stretch>
            <a:fillRect/>
          </a:stretch>
        </p:blipFill>
        <p:spPr>
          <a:xfrm>
            <a:off x="6168008" y="2077360"/>
            <a:ext cx="1826686" cy="2730036"/>
          </a:xfrm>
          <a:prstGeom prst="rect">
            <a:avLst/>
          </a:prstGeom>
        </p:spPr>
      </p:pic>
      <p:sp>
        <p:nvSpPr>
          <p:cNvPr id="9" name="文本框 8">
            <a:extLst>
              <a:ext uri="{FF2B5EF4-FFF2-40B4-BE49-F238E27FC236}">
                <a16:creationId xmlns:a16="http://schemas.microsoft.com/office/drawing/2014/main" id="{7914FE0C-5B41-4970-BFE0-B6827AB8B21B}"/>
              </a:ext>
            </a:extLst>
          </p:cNvPr>
          <p:cNvSpPr txBox="1"/>
          <p:nvPr/>
        </p:nvSpPr>
        <p:spPr>
          <a:xfrm>
            <a:off x="695400" y="6237312"/>
            <a:ext cx="5616624" cy="369332"/>
          </a:xfrm>
          <a:prstGeom prst="rect">
            <a:avLst/>
          </a:prstGeom>
          <a:noFill/>
        </p:spPr>
        <p:txBody>
          <a:bodyPr wrap="square" rtlCol="0">
            <a:spAutoFit/>
          </a:bodyPr>
          <a:lstStyle/>
          <a:p>
            <a:r>
              <a:rPr lang="en-US" altLang="zh-SG" dirty="0"/>
              <a:t>* </a:t>
            </a:r>
            <a:r>
              <a:rPr lang="en-US" altLang="zh-SG" sz="1400" dirty="0"/>
              <a:t>Refer to </a:t>
            </a:r>
            <a:r>
              <a:rPr lang="en-US" altLang="zh-SG" sz="1400" dirty="0" err="1"/>
              <a:t>Zhihui</a:t>
            </a:r>
            <a:r>
              <a:rPr lang="en-US" altLang="zh-SG" sz="1400" dirty="0"/>
              <a:t> Mu’s talk “CEPC Magnets Line, Booster Magnets, </a:t>
            </a:r>
            <a:r>
              <a:rPr lang="en-US" altLang="zh-SG" sz="1400" dirty="0" err="1"/>
              <a:t>etc</a:t>
            </a:r>
            <a:r>
              <a:rPr lang="en-US" altLang="zh-SG" sz="1400" dirty="0"/>
              <a:t>”.</a:t>
            </a:r>
            <a:endParaRPr lang="zh-SG" altLang="en-US" sz="1400" dirty="0"/>
          </a:p>
        </p:txBody>
      </p:sp>
    </p:spTree>
    <p:extLst>
      <p:ext uri="{BB962C8B-B14F-4D97-AF65-F5344CB8AC3E}">
        <p14:creationId xmlns:p14="http://schemas.microsoft.com/office/powerpoint/2010/main" val="362348522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55089</TotalTime>
  <Words>4756</Words>
  <Application>Microsoft Office PowerPoint</Application>
  <PresentationFormat>宽屏</PresentationFormat>
  <Paragraphs>895</Paragraphs>
  <Slides>45</Slides>
  <Notes>9</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45</vt:i4>
      </vt:variant>
    </vt:vector>
  </HeadingPairs>
  <TitlesOfParts>
    <vt:vector size="58" baseType="lpstr">
      <vt:lpstr>CMR10</vt:lpstr>
      <vt:lpstr>Noto Sans SC</vt:lpstr>
      <vt:lpstr>等线</vt:lpstr>
      <vt:lpstr>宋体</vt:lpstr>
      <vt:lpstr>微软雅黑</vt:lpstr>
      <vt:lpstr>Arial</vt:lpstr>
      <vt:lpstr>Arial Black</vt:lpstr>
      <vt:lpstr>Calibri</vt:lpstr>
      <vt:lpstr>Cambria Math</vt:lpstr>
      <vt:lpstr>Symbol</vt:lpstr>
      <vt:lpstr>Times New Roman</vt:lpstr>
      <vt:lpstr>Wingdings</vt:lpstr>
      <vt:lpstr>Office 主题</vt:lpstr>
      <vt:lpstr>PowerPoint 演示文稿</vt:lpstr>
      <vt:lpstr>Content</vt:lpstr>
      <vt:lpstr>Booster error tolerance study in EDR</vt:lpstr>
      <vt:lpstr> Error correction process</vt:lpstr>
      <vt:lpstr>Booster DA results@30GeV</vt:lpstr>
      <vt:lpstr>Emittance growth @120GeV</vt:lpstr>
      <vt:lpstr>Booster dipole mass production preparation in EDR</vt:lpstr>
      <vt:lpstr>Production error tolerance analysis of combined magnets</vt:lpstr>
      <vt:lpstr>Prototype status of booster combined magnet</vt:lpstr>
      <vt:lpstr>Summary from magnet system</vt:lpstr>
      <vt:lpstr>Alignment scheme for the combined dipole in EDR</vt:lpstr>
      <vt:lpstr>Summary from alignment system</vt:lpstr>
      <vt:lpstr>Mini-Review for CEPC EDR Combined Magnets</vt:lpstr>
      <vt:lpstr>Mini-Review for CEPC EDR Combined Magnets</vt:lpstr>
      <vt:lpstr>Mini-review report</vt:lpstr>
      <vt:lpstr>First turn Injection Commissioning</vt:lpstr>
      <vt:lpstr>Single-turn and Multi-turn trajectory correction</vt:lpstr>
      <vt:lpstr>Injection beam trajectory correction</vt:lpstr>
      <vt:lpstr>Injection beam trajectory correction</vt:lpstr>
      <vt:lpstr>RF parameters adjustment</vt:lpstr>
      <vt:lpstr>Particles survive rate</vt:lpstr>
      <vt:lpstr>Content</vt:lpstr>
      <vt:lpstr>DR parameters in TDR</vt:lpstr>
      <vt:lpstr>PowerPoint 演示文稿</vt:lpstr>
      <vt:lpstr>Alternative design for the DR with polarization</vt:lpstr>
      <vt:lpstr>Positron damping/polarizing ring</vt:lpstr>
      <vt:lpstr>Content</vt:lpstr>
      <vt:lpstr>CEPC frequency choice</vt:lpstr>
      <vt:lpstr>Bunch structure in Booster</vt:lpstr>
      <vt:lpstr>Bunch structure in Collider</vt:lpstr>
      <vt:lpstr>TDR Bunch Structures and Circumference</vt:lpstr>
      <vt:lpstr>Circumference finetuning and detector performance improvement</vt:lpstr>
      <vt:lpstr>Summary</vt:lpstr>
      <vt:lpstr>Thanks for your attention!</vt:lpstr>
      <vt:lpstr>PowerPoint 演示文稿</vt:lpstr>
      <vt:lpstr>PowerPoint 演示文稿</vt:lpstr>
      <vt:lpstr>Booster TDR parameters</vt:lpstr>
      <vt:lpstr>Booster TDR optics</vt:lpstr>
      <vt:lpstr>Main advantage of combined magnets (D+S)</vt:lpstr>
      <vt:lpstr>PowerPoint 演示文稿</vt:lpstr>
      <vt:lpstr>PowerPoint 演示文稿</vt:lpstr>
      <vt:lpstr>Fiducialisation error based on magnetic center</vt:lpstr>
      <vt:lpstr>Alignment method based on mechanical center</vt:lpstr>
      <vt:lpstr>Fiducialisation error based on mechanical center</vt:lpstr>
      <vt:lpstr>Comparison between requirements and achievement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Dou</cp:lastModifiedBy>
  <cp:revision>2344</cp:revision>
  <cp:lastPrinted>2022-11-06T05:19:21Z</cp:lastPrinted>
  <dcterms:created xsi:type="dcterms:W3CDTF">2012-09-04T11:33:36Z</dcterms:created>
  <dcterms:modified xsi:type="dcterms:W3CDTF">2026-01-12T01:16:22Z</dcterms:modified>
</cp:coreProperties>
</file>