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0"/>
  </p:notesMasterIdLst>
  <p:sldIdLst>
    <p:sldId id="256" r:id="rId2"/>
    <p:sldId id="673" r:id="rId3"/>
    <p:sldId id="259" r:id="rId4"/>
    <p:sldId id="658" r:id="rId5"/>
    <p:sldId id="702" r:id="rId6"/>
    <p:sldId id="701" r:id="rId7"/>
    <p:sldId id="677" r:id="rId8"/>
    <p:sldId id="679" r:id="rId9"/>
    <p:sldId id="680" r:id="rId10"/>
    <p:sldId id="681" r:id="rId11"/>
    <p:sldId id="688" r:id="rId12"/>
    <p:sldId id="682" r:id="rId13"/>
    <p:sldId id="695" r:id="rId14"/>
    <p:sldId id="696" r:id="rId15"/>
    <p:sldId id="697" r:id="rId16"/>
    <p:sldId id="690" r:id="rId17"/>
    <p:sldId id="691" r:id="rId18"/>
    <p:sldId id="693" r:id="rId19"/>
    <p:sldId id="694" r:id="rId20"/>
    <p:sldId id="704" r:id="rId21"/>
    <p:sldId id="698" r:id="rId22"/>
    <p:sldId id="675" r:id="rId23"/>
    <p:sldId id="676" r:id="rId24"/>
    <p:sldId id="678" r:id="rId25"/>
    <p:sldId id="692" r:id="rId26"/>
    <p:sldId id="699" r:id="rId27"/>
    <p:sldId id="700" r:id="rId28"/>
    <p:sldId id="674" r:id="rId29"/>
    <p:sldId id="258" r:id="rId30"/>
    <p:sldId id="260" r:id="rId31"/>
    <p:sldId id="261" r:id="rId32"/>
    <p:sldId id="683" r:id="rId33"/>
    <p:sldId id="687" r:id="rId34"/>
    <p:sldId id="257" r:id="rId35"/>
    <p:sldId id="684" r:id="rId36"/>
    <p:sldId id="685" r:id="rId37"/>
    <p:sldId id="686" r:id="rId38"/>
    <p:sldId id="703" r:id="rId39"/>
  </p:sldIdLst>
  <p:sldSz cx="12192000" cy="6858000"/>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8829BB49-ED06-4523-81C0-12434AABC49A}">
          <p14:sldIdLst>
            <p14:sldId id="256"/>
            <p14:sldId id="673"/>
            <p14:sldId id="259"/>
            <p14:sldId id="658"/>
            <p14:sldId id="702"/>
            <p14:sldId id="701"/>
            <p14:sldId id="677"/>
            <p14:sldId id="679"/>
            <p14:sldId id="680"/>
            <p14:sldId id="681"/>
            <p14:sldId id="688"/>
            <p14:sldId id="682"/>
            <p14:sldId id="695"/>
            <p14:sldId id="696"/>
            <p14:sldId id="697"/>
            <p14:sldId id="690"/>
            <p14:sldId id="691"/>
            <p14:sldId id="693"/>
            <p14:sldId id="694"/>
            <p14:sldId id="704"/>
            <p14:sldId id="698"/>
            <p14:sldId id="675"/>
            <p14:sldId id="676"/>
            <p14:sldId id="678"/>
            <p14:sldId id="692"/>
            <p14:sldId id="699"/>
            <p14:sldId id="700"/>
            <p14:sldId id="674"/>
            <p14:sldId id="258"/>
            <p14:sldId id="260"/>
            <p14:sldId id="261"/>
            <p14:sldId id="683"/>
            <p14:sldId id="687"/>
            <p14:sldId id="257"/>
            <p14:sldId id="684"/>
            <p14:sldId id="685"/>
            <p14:sldId id="686"/>
            <p14:sldId id="703"/>
          </p14:sldIdLst>
        </p14:section>
        <p14:section name="タイトルなしのセクション" id="{1E04B075-A3B9-4B9C-B0E6-DAE6536ABBF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AB3F1"/>
    <a:srgbClr val="0000FF"/>
    <a:srgbClr val="FF00FF"/>
    <a:srgbClr val="ED7D31"/>
    <a:srgbClr val="BE50DA"/>
    <a:srgbClr val="00FFFF"/>
    <a:srgbClr val="86554C"/>
    <a:srgbClr val="EEAA00"/>
    <a:srgbClr val="256812"/>
    <a:srgbClr val="E7554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8D230F3-CF80-4859-8CE7-A43EE81993B5}" styleName="淡色スタイル 1 - アクセント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D113A9D2-9D6B-4929-AA2D-F23B5EE8CBE7}" styleName="テーマ スタイル 2 - アクセント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737" autoAdjust="0"/>
    <p:restoredTop sz="95146" autoAdjust="0"/>
  </p:normalViewPr>
  <p:slideViewPr>
    <p:cSldViewPr snapToGrid="0">
      <p:cViewPr varScale="1">
        <p:scale>
          <a:sx n="79" d="100"/>
          <a:sy n="79" d="100"/>
        </p:scale>
        <p:origin x="456" y="66"/>
      </p:cViewPr>
      <p:guideLst/>
    </p:cSldViewPr>
  </p:slideViewPr>
  <p:notesTextViewPr>
    <p:cViewPr>
      <p:scale>
        <a:sx n="20" d="100"/>
        <a:sy n="2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D4ECA681-C444-4628-8B03-FCA1C73E7478}" type="datetimeFigureOut">
              <a:rPr kumimoji="1" lang="ja-JP" altLang="en-US" smtClean="0"/>
              <a:t>2026/1/7</a:t>
            </a:fld>
            <a:endParaRPr kumimoji="1" lang="ja-JP" altLang="en-US"/>
          </a:p>
        </p:txBody>
      </p:sp>
      <p:sp>
        <p:nvSpPr>
          <p:cNvPr id="4" name="スライド イメージ プレースホルダー 3"/>
          <p:cNvSpPr>
            <a:spLocks noGrp="1" noRot="1" noChangeAspect="1"/>
          </p:cNvSpPr>
          <p:nvPr>
            <p:ph type="sldImg" idx="2"/>
          </p:nvPr>
        </p:nvSpPr>
        <p:spPr>
          <a:xfrm>
            <a:off x="422275" y="1243013"/>
            <a:ext cx="5962650" cy="3354387"/>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B2B1CE86-5D1F-4D08-B260-42410BE52463}" type="slidenum">
              <a:rPr kumimoji="1" lang="ja-JP" altLang="en-US" smtClean="0"/>
              <a:t>‹#›</a:t>
            </a:fld>
            <a:endParaRPr kumimoji="1" lang="ja-JP" altLang="en-US"/>
          </a:p>
        </p:txBody>
      </p:sp>
    </p:spTree>
    <p:extLst>
      <p:ext uri="{BB962C8B-B14F-4D97-AF65-F5344CB8AC3E}">
        <p14:creationId xmlns:p14="http://schemas.microsoft.com/office/powerpoint/2010/main" val="311292582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2B1CE86-5D1F-4D08-B260-42410BE52463}" type="slidenum">
              <a:rPr kumimoji="1" lang="ja-JP" altLang="en-US" smtClean="0"/>
              <a:t>1</a:t>
            </a:fld>
            <a:endParaRPr kumimoji="1" lang="ja-JP" altLang="en-US"/>
          </a:p>
        </p:txBody>
      </p:sp>
    </p:spTree>
    <p:extLst>
      <p:ext uri="{BB962C8B-B14F-4D97-AF65-F5344CB8AC3E}">
        <p14:creationId xmlns:p14="http://schemas.microsoft.com/office/powerpoint/2010/main" val="27662635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7F7504-5C36-B38B-C68A-9E2B5EB7B093}"/>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15F94E7-FE27-D17A-A839-AE8AA734D0B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DB243794-80B5-F2DB-80B4-557F42860A78}"/>
              </a:ext>
            </a:extLst>
          </p:cNvPr>
          <p:cNvSpPr>
            <a:spLocks noGrp="1"/>
          </p:cNvSpPr>
          <p:nvPr>
            <p:ph type="body" idx="1"/>
          </p:nvPr>
        </p:nvSpPr>
        <p:spPr/>
        <p:txBody>
          <a:bodyPr/>
          <a:lstStyle/>
          <a:p>
            <a:endParaRPr kumimoji="1" lang="en-US" altLang="ja-JP" dirty="0"/>
          </a:p>
        </p:txBody>
      </p:sp>
      <p:sp>
        <p:nvSpPr>
          <p:cNvPr id="4" name="スライド番号プレースホルダー 3">
            <a:extLst>
              <a:ext uri="{FF2B5EF4-FFF2-40B4-BE49-F238E27FC236}">
                <a16:creationId xmlns:a16="http://schemas.microsoft.com/office/drawing/2014/main" id="{C632507B-305F-24F5-ECDF-80D8518F5B61}"/>
              </a:ext>
            </a:extLst>
          </p:cNvPr>
          <p:cNvSpPr>
            <a:spLocks noGrp="1"/>
          </p:cNvSpPr>
          <p:nvPr>
            <p:ph type="sldNum" sz="quarter" idx="5"/>
          </p:nvPr>
        </p:nvSpPr>
        <p:spPr/>
        <p:txBody>
          <a:bodyPr/>
          <a:lstStyle/>
          <a:p>
            <a:fld id="{B2B1CE86-5D1F-4D08-B260-42410BE52463}" type="slidenum">
              <a:rPr kumimoji="1" lang="ja-JP" altLang="en-US" smtClean="0"/>
              <a:t>4</a:t>
            </a:fld>
            <a:endParaRPr kumimoji="1" lang="ja-JP" altLang="en-US"/>
          </a:p>
        </p:txBody>
      </p:sp>
    </p:spTree>
    <p:extLst>
      <p:ext uri="{BB962C8B-B14F-4D97-AF65-F5344CB8AC3E}">
        <p14:creationId xmlns:p14="http://schemas.microsoft.com/office/powerpoint/2010/main" val="2569207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2800" dirty="0"/>
              <a:t>r</a:t>
            </a:r>
            <a:endParaRPr kumimoji="1" lang="ja-JP" altLang="en-US" sz="2800"/>
          </a:p>
        </p:txBody>
      </p:sp>
      <p:sp>
        <p:nvSpPr>
          <p:cNvPr id="4" name="スライド番号プレースホルダー 3"/>
          <p:cNvSpPr>
            <a:spLocks noGrp="1"/>
          </p:cNvSpPr>
          <p:nvPr>
            <p:ph type="sldNum" sz="quarter" idx="5"/>
          </p:nvPr>
        </p:nvSpPr>
        <p:spPr/>
        <p:txBody>
          <a:bodyPr/>
          <a:lstStyle/>
          <a:p>
            <a:fld id="{B2B1CE86-5D1F-4D08-B260-42410BE52463}" type="slidenum">
              <a:rPr kumimoji="1" lang="ja-JP" altLang="en-US" smtClean="0"/>
              <a:t>13</a:t>
            </a:fld>
            <a:endParaRPr kumimoji="1" lang="ja-JP" altLang="en-US"/>
          </a:p>
        </p:txBody>
      </p:sp>
    </p:spTree>
    <p:extLst>
      <p:ext uri="{BB962C8B-B14F-4D97-AF65-F5344CB8AC3E}">
        <p14:creationId xmlns:p14="http://schemas.microsoft.com/office/powerpoint/2010/main" val="41095932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68767D4E-0FDD-4FA2-A76D-A76AF839E2EC}" type="slidenum">
              <a:rPr kumimoji="1" lang="ja-JP" altLang="en-US" smtClean="0"/>
              <a:t>36</a:t>
            </a:fld>
            <a:endParaRPr kumimoji="1" lang="ja-JP" altLang="en-US"/>
          </a:p>
        </p:txBody>
      </p:sp>
    </p:spTree>
    <p:extLst>
      <p:ext uri="{BB962C8B-B14F-4D97-AF65-F5344CB8AC3E}">
        <p14:creationId xmlns:p14="http://schemas.microsoft.com/office/powerpoint/2010/main" val="131408186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gif"/></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gif"/></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gif"/></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gif"/></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gif"/></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gif"/></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gif"/></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gif"/></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gif"/></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gif"/></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gif"/></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grpSp>
        <p:nvGrpSpPr>
          <p:cNvPr id="30" name="グループ化 29">
            <a:extLst>
              <a:ext uri="{FF2B5EF4-FFF2-40B4-BE49-F238E27FC236}">
                <a16:creationId xmlns:a16="http://schemas.microsoft.com/office/drawing/2014/main" id="{6960A89E-1436-5001-C92C-34883BD083C9}"/>
              </a:ext>
            </a:extLst>
          </p:cNvPr>
          <p:cNvGrpSpPr/>
          <p:nvPr userDrawn="1"/>
        </p:nvGrpSpPr>
        <p:grpSpPr>
          <a:xfrm rot="10800000">
            <a:off x="53784" y="3347435"/>
            <a:ext cx="12045409" cy="372572"/>
            <a:chOff x="102389" y="229418"/>
            <a:chExt cx="12045409" cy="372572"/>
          </a:xfrm>
        </p:grpSpPr>
        <p:sp>
          <p:nvSpPr>
            <p:cNvPr id="31" name="正方形/長方形 30">
              <a:extLst>
                <a:ext uri="{FF2B5EF4-FFF2-40B4-BE49-F238E27FC236}">
                  <a16:creationId xmlns:a16="http://schemas.microsoft.com/office/drawing/2014/main" id="{33076E0B-13CC-1637-B62A-8B845412C1F4}"/>
                </a:ext>
              </a:extLst>
            </p:cNvPr>
            <p:cNvSpPr/>
            <p:nvPr/>
          </p:nvSpPr>
          <p:spPr>
            <a:xfrm rot="10800000">
              <a:off x="11503620" y="365062"/>
              <a:ext cx="388674" cy="980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2" name="円弧 31">
              <a:extLst>
                <a:ext uri="{FF2B5EF4-FFF2-40B4-BE49-F238E27FC236}">
                  <a16:creationId xmlns:a16="http://schemas.microsoft.com/office/drawing/2014/main" id="{D34508BA-287A-1BDD-5A02-84C7A338C7E1}"/>
                </a:ext>
              </a:extLst>
            </p:cNvPr>
            <p:cNvSpPr>
              <a:spLocks noChangeAspect="1"/>
            </p:cNvSpPr>
            <p:nvPr/>
          </p:nvSpPr>
          <p:spPr>
            <a:xfrm rot="10800000">
              <a:off x="11405467" y="269212"/>
              <a:ext cx="56340" cy="141493"/>
            </a:xfrm>
            <a:prstGeom prst="arc">
              <a:avLst>
                <a:gd name="adj1" fmla="val 5350398"/>
                <a:gd name="adj2" fmla="val 16335659"/>
              </a:avLst>
            </a:prstGeom>
            <a:ln w="28575">
              <a:solidFill>
                <a:srgbClr val="FFC000"/>
              </a:solidFill>
            </a:ln>
            <a:effectLst>
              <a:outerShdw blurRad="50800" dist="50800" algn="l" rotWithShape="0">
                <a:srgbClr val="FFC000">
                  <a:alpha val="75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33" name="円弧 32">
              <a:extLst>
                <a:ext uri="{FF2B5EF4-FFF2-40B4-BE49-F238E27FC236}">
                  <a16:creationId xmlns:a16="http://schemas.microsoft.com/office/drawing/2014/main" id="{876A21AD-4995-FCB5-E12F-35AF1E51FB04}"/>
                </a:ext>
              </a:extLst>
            </p:cNvPr>
            <p:cNvSpPr>
              <a:spLocks noChangeAspect="1"/>
            </p:cNvSpPr>
            <p:nvPr/>
          </p:nvSpPr>
          <p:spPr>
            <a:xfrm rot="10800000">
              <a:off x="11552588" y="251526"/>
              <a:ext cx="70425" cy="176866"/>
            </a:xfrm>
            <a:prstGeom prst="arc">
              <a:avLst>
                <a:gd name="adj1" fmla="val 5350398"/>
                <a:gd name="adj2" fmla="val 16335659"/>
              </a:avLst>
            </a:prstGeom>
            <a:ln w="28575">
              <a:solidFill>
                <a:srgbClr val="FFC000"/>
              </a:solidFill>
            </a:ln>
            <a:effectLst>
              <a:outerShdw blurRad="50800" dist="50800" algn="l" rotWithShape="0">
                <a:srgbClr val="FFC000">
                  <a:alpha val="75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34" name="円弧 33">
              <a:extLst>
                <a:ext uri="{FF2B5EF4-FFF2-40B4-BE49-F238E27FC236}">
                  <a16:creationId xmlns:a16="http://schemas.microsoft.com/office/drawing/2014/main" id="{4C89320D-A170-FBFC-A7E5-38E618604F95}"/>
                </a:ext>
              </a:extLst>
            </p:cNvPr>
            <p:cNvSpPr>
              <a:spLocks noChangeAspect="1"/>
            </p:cNvSpPr>
            <p:nvPr/>
          </p:nvSpPr>
          <p:spPr>
            <a:xfrm rot="10800000">
              <a:off x="11706110" y="229418"/>
              <a:ext cx="88031" cy="221082"/>
            </a:xfrm>
            <a:prstGeom prst="arc">
              <a:avLst>
                <a:gd name="adj1" fmla="val 5350398"/>
                <a:gd name="adj2" fmla="val 16335659"/>
              </a:avLst>
            </a:prstGeom>
            <a:ln w="28575">
              <a:solidFill>
                <a:srgbClr val="FFC000"/>
              </a:solidFill>
            </a:ln>
            <a:effectLst>
              <a:outerShdw blurRad="50800" dist="50800" algn="l" rotWithShape="0">
                <a:srgbClr val="FFC000">
                  <a:alpha val="75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35" name="正方形/長方形 34">
              <a:extLst>
                <a:ext uri="{FF2B5EF4-FFF2-40B4-BE49-F238E27FC236}">
                  <a16:creationId xmlns:a16="http://schemas.microsoft.com/office/drawing/2014/main" id="{21C88E21-D4D8-E54A-08D9-AD0531D758F0}"/>
                </a:ext>
              </a:extLst>
            </p:cNvPr>
            <p:cNvSpPr/>
            <p:nvPr/>
          </p:nvSpPr>
          <p:spPr>
            <a:xfrm rot="10800000">
              <a:off x="1482165" y="304799"/>
              <a:ext cx="10473505" cy="65741"/>
            </a:xfrm>
            <a:prstGeom prst="rect">
              <a:avLst/>
            </a:prstGeom>
            <a:solidFill>
              <a:srgbClr val="FFC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6" name="円弧 35">
              <a:extLst>
                <a:ext uri="{FF2B5EF4-FFF2-40B4-BE49-F238E27FC236}">
                  <a16:creationId xmlns:a16="http://schemas.microsoft.com/office/drawing/2014/main" id="{7C601C47-74E4-8B1D-19A7-2E84387C166B}"/>
                </a:ext>
              </a:extLst>
            </p:cNvPr>
            <p:cNvSpPr>
              <a:spLocks noChangeAspect="1"/>
            </p:cNvSpPr>
            <p:nvPr/>
          </p:nvSpPr>
          <p:spPr>
            <a:xfrm rot="10800000">
              <a:off x="11503620" y="420702"/>
              <a:ext cx="56340" cy="141493"/>
            </a:xfrm>
            <a:prstGeom prst="arc">
              <a:avLst>
                <a:gd name="adj1" fmla="val 5350398"/>
                <a:gd name="adj2" fmla="val 16335659"/>
              </a:avLst>
            </a:prstGeom>
            <a:ln w="28575">
              <a:solidFill>
                <a:srgbClr val="000066"/>
              </a:solidFill>
            </a:ln>
            <a:effectLst>
              <a:outerShdw blurRad="50800" dist="50800" algn="l" rotWithShape="0">
                <a:srgbClr val="000066">
                  <a:alpha val="50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37" name="円弧 36">
              <a:extLst>
                <a:ext uri="{FF2B5EF4-FFF2-40B4-BE49-F238E27FC236}">
                  <a16:creationId xmlns:a16="http://schemas.microsoft.com/office/drawing/2014/main" id="{263BC23D-C51C-23F0-B2D3-FC678EDE6C8B}"/>
                </a:ext>
              </a:extLst>
            </p:cNvPr>
            <p:cNvSpPr>
              <a:spLocks noChangeAspect="1"/>
            </p:cNvSpPr>
            <p:nvPr/>
          </p:nvSpPr>
          <p:spPr>
            <a:xfrm rot="10800000">
              <a:off x="11650741" y="403016"/>
              <a:ext cx="70425" cy="176866"/>
            </a:xfrm>
            <a:prstGeom prst="arc">
              <a:avLst>
                <a:gd name="adj1" fmla="val 5350398"/>
                <a:gd name="adj2" fmla="val 16335659"/>
              </a:avLst>
            </a:prstGeom>
            <a:ln w="28575">
              <a:solidFill>
                <a:srgbClr val="000066"/>
              </a:solidFill>
            </a:ln>
            <a:effectLst>
              <a:outerShdw blurRad="50800" dist="50800" algn="l" rotWithShape="0">
                <a:srgbClr val="000066">
                  <a:alpha val="50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38" name="円弧 37">
              <a:extLst>
                <a:ext uri="{FF2B5EF4-FFF2-40B4-BE49-F238E27FC236}">
                  <a16:creationId xmlns:a16="http://schemas.microsoft.com/office/drawing/2014/main" id="{74F651DA-9870-F9C8-FB7E-FB38F632390A}"/>
                </a:ext>
              </a:extLst>
            </p:cNvPr>
            <p:cNvSpPr>
              <a:spLocks noChangeAspect="1"/>
            </p:cNvSpPr>
            <p:nvPr/>
          </p:nvSpPr>
          <p:spPr>
            <a:xfrm rot="10800000">
              <a:off x="11804263" y="380908"/>
              <a:ext cx="88031" cy="221082"/>
            </a:xfrm>
            <a:prstGeom prst="arc">
              <a:avLst>
                <a:gd name="adj1" fmla="val 5350398"/>
                <a:gd name="adj2" fmla="val 16335659"/>
              </a:avLst>
            </a:prstGeom>
            <a:ln w="28575">
              <a:solidFill>
                <a:srgbClr val="000066"/>
              </a:solidFill>
            </a:ln>
            <a:effectLst>
              <a:outerShdw blurRad="50800" dist="50800" algn="l" rotWithShape="0">
                <a:srgbClr val="000066">
                  <a:alpha val="50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39" name="正方形/長方形 38">
              <a:extLst>
                <a:ext uri="{FF2B5EF4-FFF2-40B4-BE49-F238E27FC236}">
                  <a16:creationId xmlns:a16="http://schemas.microsoft.com/office/drawing/2014/main" id="{481D1EE1-3058-0387-293C-7AB18F29769B}"/>
                </a:ext>
              </a:extLst>
            </p:cNvPr>
            <p:cNvSpPr/>
            <p:nvPr/>
          </p:nvSpPr>
          <p:spPr>
            <a:xfrm rot="10800000">
              <a:off x="1503702" y="460118"/>
              <a:ext cx="10644096" cy="67318"/>
            </a:xfrm>
            <a:prstGeom prst="rect">
              <a:avLst/>
            </a:prstGeom>
            <a:solidFill>
              <a:srgbClr val="00006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0" name="円弧 39">
              <a:extLst>
                <a:ext uri="{FF2B5EF4-FFF2-40B4-BE49-F238E27FC236}">
                  <a16:creationId xmlns:a16="http://schemas.microsoft.com/office/drawing/2014/main" id="{BC65D3B8-145D-BE86-1503-36AF9A238DAA}"/>
                </a:ext>
              </a:extLst>
            </p:cNvPr>
            <p:cNvSpPr>
              <a:spLocks noChangeAspect="1"/>
            </p:cNvSpPr>
            <p:nvPr/>
          </p:nvSpPr>
          <p:spPr>
            <a:xfrm rot="10800000">
              <a:off x="11706110" y="229418"/>
              <a:ext cx="88031" cy="221082"/>
            </a:xfrm>
            <a:prstGeom prst="arc">
              <a:avLst>
                <a:gd name="adj1" fmla="val 16137867"/>
                <a:gd name="adj2" fmla="val 5501634"/>
              </a:avLst>
            </a:prstGeom>
            <a:ln w="28575">
              <a:solidFill>
                <a:srgbClr val="FFC000"/>
              </a:solidFill>
            </a:ln>
            <a:effectLst>
              <a:outerShdw blurRad="50800" dist="50800" algn="l" rotWithShape="0">
                <a:srgbClr val="FFC000">
                  <a:alpha val="75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41" name="円弧 40">
              <a:extLst>
                <a:ext uri="{FF2B5EF4-FFF2-40B4-BE49-F238E27FC236}">
                  <a16:creationId xmlns:a16="http://schemas.microsoft.com/office/drawing/2014/main" id="{BF2A7206-5545-F144-8F50-902860119C69}"/>
                </a:ext>
              </a:extLst>
            </p:cNvPr>
            <p:cNvSpPr>
              <a:spLocks noChangeAspect="1"/>
            </p:cNvSpPr>
            <p:nvPr/>
          </p:nvSpPr>
          <p:spPr>
            <a:xfrm rot="10800000">
              <a:off x="11552588" y="251526"/>
              <a:ext cx="70425" cy="176866"/>
            </a:xfrm>
            <a:prstGeom prst="arc">
              <a:avLst>
                <a:gd name="adj1" fmla="val 16137867"/>
                <a:gd name="adj2" fmla="val 5501634"/>
              </a:avLst>
            </a:prstGeom>
            <a:ln w="28575">
              <a:solidFill>
                <a:srgbClr val="FFC000"/>
              </a:solidFill>
            </a:ln>
            <a:effectLst>
              <a:outerShdw blurRad="50800" dist="50800" algn="l" rotWithShape="0">
                <a:srgbClr val="FFC000">
                  <a:alpha val="75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42" name="円弧 41">
              <a:extLst>
                <a:ext uri="{FF2B5EF4-FFF2-40B4-BE49-F238E27FC236}">
                  <a16:creationId xmlns:a16="http://schemas.microsoft.com/office/drawing/2014/main" id="{3F8678BE-6422-1B3C-FEA7-235EDCFC9A60}"/>
                </a:ext>
              </a:extLst>
            </p:cNvPr>
            <p:cNvSpPr>
              <a:spLocks noChangeAspect="1"/>
            </p:cNvSpPr>
            <p:nvPr/>
          </p:nvSpPr>
          <p:spPr>
            <a:xfrm rot="10800000">
              <a:off x="11405467" y="269212"/>
              <a:ext cx="56340" cy="141493"/>
            </a:xfrm>
            <a:prstGeom prst="arc">
              <a:avLst>
                <a:gd name="adj1" fmla="val 16137867"/>
                <a:gd name="adj2" fmla="val 5501634"/>
              </a:avLst>
            </a:prstGeom>
            <a:ln w="28575">
              <a:solidFill>
                <a:srgbClr val="FFC000"/>
              </a:solidFill>
            </a:ln>
            <a:effectLst>
              <a:outerShdw blurRad="50800" dist="50800" algn="l" rotWithShape="0">
                <a:srgbClr val="FFC000">
                  <a:alpha val="75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43" name="円弧 42">
              <a:extLst>
                <a:ext uri="{FF2B5EF4-FFF2-40B4-BE49-F238E27FC236}">
                  <a16:creationId xmlns:a16="http://schemas.microsoft.com/office/drawing/2014/main" id="{63B8DC92-5358-1C46-98DC-BA930A0F91E3}"/>
                </a:ext>
              </a:extLst>
            </p:cNvPr>
            <p:cNvSpPr>
              <a:spLocks noChangeAspect="1"/>
            </p:cNvSpPr>
            <p:nvPr/>
          </p:nvSpPr>
          <p:spPr>
            <a:xfrm rot="10800000">
              <a:off x="11804263" y="380908"/>
              <a:ext cx="88031" cy="221082"/>
            </a:xfrm>
            <a:prstGeom prst="arc">
              <a:avLst>
                <a:gd name="adj1" fmla="val 16137867"/>
                <a:gd name="adj2" fmla="val 5501634"/>
              </a:avLst>
            </a:prstGeom>
            <a:ln w="28575">
              <a:solidFill>
                <a:srgbClr val="000066"/>
              </a:solidFill>
            </a:ln>
            <a:effectLst>
              <a:outerShdw blurRad="50800" dist="50800" algn="l" rotWithShape="0">
                <a:srgbClr val="000066">
                  <a:alpha val="50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44" name="円弧 43">
              <a:extLst>
                <a:ext uri="{FF2B5EF4-FFF2-40B4-BE49-F238E27FC236}">
                  <a16:creationId xmlns:a16="http://schemas.microsoft.com/office/drawing/2014/main" id="{5569218D-9A84-8ABB-4F8C-0048033D4521}"/>
                </a:ext>
              </a:extLst>
            </p:cNvPr>
            <p:cNvSpPr>
              <a:spLocks noChangeAspect="1"/>
            </p:cNvSpPr>
            <p:nvPr/>
          </p:nvSpPr>
          <p:spPr>
            <a:xfrm rot="10800000">
              <a:off x="11650741" y="403016"/>
              <a:ext cx="70425" cy="176866"/>
            </a:xfrm>
            <a:prstGeom prst="arc">
              <a:avLst>
                <a:gd name="adj1" fmla="val 16137867"/>
                <a:gd name="adj2" fmla="val 5501634"/>
              </a:avLst>
            </a:prstGeom>
            <a:ln w="28575">
              <a:solidFill>
                <a:srgbClr val="000066"/>
              </a:solidFill>
            </a:ln>
            <a:effectLst>
              <a:outerShdw blurRad="50800" dist="50800" algn="l" rotWithShape="0">
                <a:srgbClr val="000066">
                  <a:alpha val="50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45" name="円弧 44">
              <a:extLst>
                <a:ext uri="{FF2B5EF4-FFF2-40B4-BE49-F238E27FC236}">
                  <a16:creationId xmlns:a16="http://schemas.microsoft.com/office/drawing/2014/main" id="{AD1A6298-EEB3-0F46-C04E-51AB6228E94C}"/>
                </a:ext>
              </a:extLst>
            </p:cNvPr>
            <p:cNvSpPr>
              <a:spLocks noChangeAspect="1"/>
            </p:cNvSpPr>
            <p:nvPr/>
          </p:nvSpPr>
          <p:spPr>
            <a:xfrm rot="10800000">
              <a:off x="11503620" y="420702"/>
              <a:ext cx="56340" cy="141493"/>
            </a:xfrm>
            <a:prstGeom prst="arc">
              <a:avLst>
                <a:gd name="adj1" fmla="val 16137867"/>
                <a:gd name="adj2" fmla="val 5501634"/>
              </a:avLst>
            </a:prstGeom>
            <a:ln w="28575">
              <a:solidFill>
                <a:srgbClr val="000066"/>
              </a:solidFill>
            </a:ln>
            <a:effectLst>
              <a:outerShdw blurRad="50800" dist="50800" algn="l" rotWithShape="0">
                <a:srgbClr val="000066">
                  <a:alpha val="50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46" name="二等辺三角形 45">
              <a:extLst>
                <a:ext uri="{FF2B5EF4-FFF2-40B4-BE49-F238E27FC236}">
                  <a16:creationId xmlns:a16="http://schemas.microsoft.com/office/drawing/2014/main" id="{91626FED-6636-8198-CE19-122F123C4ED4}"/>
                </a:ext>
              </a:extLst>
            </p:cNvPr>
            <p:cNvSpPr/>
            <p:nvPr/>
          </p:nvSpPr>
          <p:spPr>
            <a:xfrm rot="15960000">
              <a:off x="775762" y="-315172"/>
              <a:ext cx="54376" cy="1401122"/>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7" name="二等辺三角形 46">
              <a:extLst>
                <a:ext uri="{FF2B5EF4-FFF2-40B4-BE49-F238E27FC236}">
                  <a16:creationId xmlns:a16="http://schemas.microsoft.com/office/drawing/2014/main" id="{B27E09FA-0A7E-72DE-67FF-224CBCF85F0D}"/>
                </a:ext>
              </a:extLst>
            </p:cNvPr>
            <p:cNvSpPr/>
            <p:nvPr/>
          </p:nvSpPr>
          <p:spPr>
            <a:xfrm rot="16440000">
              <a:off x="800838" y="-256932"/>
              <a:ext cx="54376" cy="1401122"/>
            </a:xfrm>
            <a:prstGeom prst="triangl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grpSp>
        <p:nvGrpSpPr>
          <p:cNvPr id="8" name="グループ化 7">
            <a:extLst>
              <a:ext uri="{FF2B5EF4-FFF2-40B4-BE49-F238E27FC236}">
                <a16:creationId xmlns:a16="http://schemas.microsoft.com/office/drawing/2014/main" id="{265FF5E6-3B00-F5F0-423D-5624452595E4}"/>
              </a:ext>
            </a:extLst>
          </p:cNvPr>
          <p:cNvGrpSpPr/>
          <p:nvPr userDrawn="1"/>
        </p:nvGrpSpPr>
        <p:grpSpPr>
          <a:xfrm>
            <a:off x="102389" y="229418"/>
            <a:ext cx="12045409" cy="372572"/>
            <a:chOff x="102389" y="229418"/>
            <a:chExt cx="12045409" cy="372572"/>
          </a:xfrm>
        </p:grpSpPr>
        <p:sp>
          <p:nvSpPr>
            <p:cNvPr id="9" name="正方形/長方形 8">
              <a:extLst>
                <a:ext uri="{FF2B5EF4-FFF2-40B4-BE49-F238E27FC236}">
                  <a16:creationId xmlns:a16="http://schemas.microsoft.com/office/drawing/2014/main" id="{50423136-1EB8-10FE-34E6-05959E1575CF}"/>
                </a:ext>
              </a:extLst>
            </p:cNvPr>
            <p:cNvSpPr/>
            <p:nvPr/>
          </p:nvSpPr>
          <p:spPr>
            <a:xfrm rot="10800000">
              <a:off x="11503620" y="365062"/>
              <a:ext cx="388674" cy="980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0" name="円弧 9">
              <a:extLst>
                <a:ext uri="{FF2B5EF4-FFF2-40B4-BE49-F238E27FC236}">
                  <a16:creationId xmlns:a16="http://schemas.microsoft.com/office/drawing/2014/main" id="{D9E5006F-E4F9-F279-3786-AA8A10231829}"/>
                </a:ext>
              </a:extLst>
            </p:cNvPr>
            <p:cNvSpPr>
              <a:spLocks noChangeAspect="1"/>
            </p:cNvSpPr>
            <p:nvPr/>
          </p:nvSpPr>
          <p:spPr>
            <a:xfrm rot="10800000">
              <a:off x="11405467" y="269212"/>
              <a:ext cx="56340" cy="141493"/>
            </a:xfrm>
            <a:prstGeom prst="arc">
              <a:avLst>
                <a:gd name="adj1" fmla="val 5350398"/>
                <a:gd name="adj2" fmla="val 16335659"/>
              </a:avLst>
            </a:prstGeom>
            <a:ln w="28575">
              <a:solidFill>
                <a:srgbClr val="FFC000"/>
              </a:solidFill>
            </a:ln>
            <a:effectLst>
              <a:outerShdw blurRad="50800" dist="50800" algn="l" rotWithShape="0">
                <a:srgbClr val="FFC000">
                  <a:alpha val="75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11" name="円弧 10">
              <a:extLst>
                <a:ext uri="{FF2B5EF4-FFF2-40B4-BE49-F238E27FC236}">
                  <a16:creationId xmlns:a16="http://schemas.microsoft.com/office/drawing/2014/main" id="{8D312F12-F6F0-ACA2-08DE-CEAE4F8E22F7}"/>
                </a:ext>
              </a:extLst>
            </p:cNvPr>
            <p:cNvSpPr>
              <a:spLocks noChangeAspect="1"/>
            </p:cNvSpPr>
            <p:nvPr/>
          </p:nvSpPr>
          <p:spPr>
            <a:xfrm rot="10800000">
              <a:off x="11552588" y="251526"/>
              <a:ext cx="70425" cy="176866"/>
            </a:xfrm>
            <a:prstGeom prst="arc">
              <a:avLst>
                <a:gd name="adj1" fmla="val 5350398"/>
                <a:gd name="adj2" fmla="val 16335659"/>
              </a:avLst>
            </a:prstGeom>
            <a:ln w="28575">
              <a:solidFill>
                <a:srgbClr val="FFC000"/>
              </a:solidFill>
            </a:ln>
            <a:effectLst>
              <a:outerShdw blurRad="50800" dist="50800" algn="l" rotWithShape="0">
                <a:srgbClr val="FFC000">
                  <a:alpha val="75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12" name="円弧 11">
              <a:extLst>
                <a:ext uri="{FF2B5EF4-FFF2-40B4-BE49-F238E27FC236}">
                  <a16:creationId xmlns:a16="http://schemas.microsoft.com/office/drawing/2014/main" id="{6D845A62-AB96-86EE-1A9C-7B66E008FE8A}"/>
                </a:ext>
              </a:extLst>
            </p:cNvPr>
            <p:cNvSpPr>
              <a:spLocks noChangeAspect="1"/>
            </p:cNvSpPr>
            <p:nvPr/>
          </p:nvSpPr>
          <p:spPr>
            <a:xfrm rot="10800000">
              <a:off x="11706110" y="229418"/>
              <a:ext cx="88031" cy="221082"/>
            </a:xfrm>
            <a:prstGeom prst="arc">
              <a:avLst>
                <a:gd name="adj1" fmla="val 5350398"/>
                <a:gd name="adj2" fmla="val 16335659"/>
              </a:avLst>
            </a:prstGeom>
            <a:ln w="28575">
              <a:solidFill>
                <a:srgbClr val="FFC000"/>
              </a:solidFill>
            </a:ln>
            <a:effectLst>
              <a:outerShdw blurRad="50800" dist="50800" algn="l" rotWithShape="0">
                <a:srgbClr val="FFC000">
                  <a:alpha val="75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13" name="正方形/長方形 12">
              <a:extLst>
                <a:ext uri="{FF2B5EF4-FFF2-40B4-BE49-F238E27FC236}">
                  <a16:creationId xmlns:a16="http://schemas.microsoft.com/office/drawing/2014/main" id="{6EFE7F54-3F43-18A8-10D5-36666A9C9F9B}"/>
                </a:ext>
              </a:extLst>
            </p:cNvPr>
            <p:cNvSpPr/>
            <p:nvPr/>
          </p:nvSpPr>
          <p:spPr>
            <a:xfrm rot="10800000">
              <a:off x="1482165" y="304799"/>
              <a:ext cx="10473505" cy="65741"/>
            </a:xfrm>
            <a:prstGeom prst="rect">
              <a:avLst/>
            </a:prstGeom>
            <a:solidFill>
              <a:srgbClr val="FFC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4" name="円弧 13">
              <a:extLst>
                <a:ext uri="{FF2B5EF4-FFF2-40B4-BE49-F238E27FC236}">
                  <a16:creationId xmlns:a16="http://schemas.microsoft.com/office/drawing/2014/main" id="{A8DD917D-2C90-C983-27BC-DF2501F1F236}"/>
                </a:ext>
              </a:extLst>
            </p:cNvPr>
            <p:cNvSpPr>
              <a:spLocks noChangeAspect="1"/>
            </p:cNvSpPr>
            <p:nvPr/>
          </p:nvSpPr>
          <p:spPr>
            <a:xfrm rot="10800000">
              <a:off x="11503620" y="420702"/>
              <a:ext cx="56340" cy="141493"/>
            </a:xfrm>
            <a:prstGeom prst="arc">
              <a:avLst>
                <a:gd name="adj1" fmla="val 5350398"/>
                <a:gd name="adj2" fmla="val 16335659"/>
              </a:avLst>
            </a:prstGeom>
            <a:ln w="28575">
              <a:solidFill>
                <a:srgbClr val="000066"/>
              </a:solidFill>
            </a:ln>
            <a:effectLst>
              <a:outerShdw blurRad="50800" dist="50800" algn="l" rotWithShape="0">
                <a:srgbClr val="000066">
                  <a:alpha val="50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15" name="円弧 14">
              <a:extLst>
                <a:ext uri="{FF2B5EF4-FFF2-40B4-BE49-F238E27FC236}">
                  <a16:creationId xmlns:a16="http://schemas.microsoft.com/office/drawing/2014/main" id="{1DB41ACA-42B3-13D0-148F-5A8643CD1BE5}"/>
                </a:ext>
              </a:extLst>
            </p:cNvPr>
            <p:cNvSpPr>
              <a:spLocks noChangeAspect="1"/>
            </p:cNvSpPr>
            <p:nvPr/>
          </p:nvSpPr>
          <p:spPr>
            <a:xfrm rot="10800000">
              <a:off x="11650741" y="403016"/>
              <a:ext cx="70425" cy="176866"/>
            </a:xfrm>
            <a:prstGeom prst="arc">
              <a:avLst>
                <a:gd name="adj1" fmla="val 5350398"/>
                <a:gd name="adj2" fmla="val 16335659"/>
              </a:avLst>
            </a:prstGeom>
            <a:ln w="28575">
              <a:solidFill>
                <a:srgbClr val="000066"/>
              </a:solidFill>
            </a:ln>
            <a:effectLst>
              <a:outerShdw blurRad="50800" dist="50800" algn="l" rotWithShape="0">
                <a:srgbClr val="000066">
                  <a:alpha val="50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16" name="円弧 15">
              <a:extLst>
                <a:ext uri="{FF2B5EF4-FFF2-40B4-BE49-F238E27FC236}">
                  <a16:creationId xmlns:a16="http://schemas.microsoft.com/office/drawing/2014/main" id="{34E08E05-3FFA-53CC-3C3C-2B92C4DBA063}"/>
                </a:ext>
              </a:extLst>
            </p:cNvPr>
            <p:cNvSpPr>
              <a:spLocks noChangeAspect="1"/>
            </p:cNvSpPr>
            <p:nvPr/>
          </p:nvSpPr>
          <p:spPr>
            <a:xfrm rot="10800000">
              <a:off x="11804263" y="380908"/>
              <a:ext cx="88031" cy="221082"/>
            </a:xfrm>
            <a:prstGeom prst="arc">
              <a:avLst>
                <a:gd name="adj1" fmla="val 5350398"/>
                <a:gd name="adj2" fmla="val 16335659"/>
              </a:avLst>
            </a:prstGeom>
            <a:ln w="28575">
              <a:solidFill>
                <a:srgbClr val="000066"/>
              </a:solidFill>
            </a:ln>
            <a:effectLst>
              <a:outerShdw blurRad="50800" dist="50800" algn="l" rotWithShape="0">
                <a:srgbClr val="000066">
                  <a:alpha val="50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17" name="正方形/長方形 16">
              <a:extLst>
                <a:ext uri="{FF2B5EF4-FFF2-40B4-BE49-F238E27FC236}">
                  <a16:creationId xmlns:a16="http://schemas.microsoft.com/office/drawing/2014/main" id="{AC19CCB5-078D-CAF8-24D7-C4AB3B42109E}"/>
                </a:ext>
              </a:extLst>
            </p:cNvPr>
            <p:cNvSpPr/>
            <p:nvPr/>
          </p:nvSpPr>
          <p:spPr>
            <a:xfrm rot="10800000">
              <a:off x="1503702" y="461377"/>
              <a:ext cx="10644096" cy="65945"/>
            </a:xfrm>
            <a:prstGeom prst="rect">
              <a:avLst/>
            </a:prstGeom>
            <a:solidFill>
              <a:srgbClr val="00006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8" name="円弧 17">
              <a:extLst>
                <a:ext uri="{FF2B5EF4-FFF2-40B4-BE49-F238E27FC236}">
                  <a16:creationId xmlns:a16="http://schemas.microsoft.com/office/drawing/2014/main" id="{261370D7-3763-BBB8-4DB5-F6F181B4B9B2}"/>
                </a:ext>
              </a:extLst>
            </p:cNvPr>
            <p:cNvSpPr>
              <a:spLocks noChangeAspect="1"/>
            </p:cNvSpPr>
            <p:nvPr/>
          </p:nvSpPr>
          <p:spPr>
            <a:xfrm rot="10800000">
              <a:off x="11706110" y="229418"/>
              <a:ext cx="88031" cy="221082"/>
            </a:xfrm>
            <a:prstGeom prst="arc">
              <a:avLst>
                <a:gd name="adj1" fmla="val 16137867"/>
                <a:gd name="adj2" fmla="val 5501634"/>
              </a:avLst>
            </a:prstGeom>
            <a:ln w="28575">
              <a:solidFill>
                <a:srgbClr val="FFC000"/>
              </a:solidFill>
            </a:ln>
            <a:effectLst>
              <a:outerShdw blurRad="50800" dist="50800" algn="l" rotWithShape="0">
                <a:srgbClr val="FFC000">
                  <a:alpha val="75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19" name="円弧 18">
              <a:extLst>
                <a:ext uri="{FF2B5EF4-FFF2-40B4-BE49-F238E27FC236}">
                  <a16:creationId xmlns:a16="http://schemas.microsoft.com/office/drawing/2014/main" id="{38635F18-3F37-E3EC-F1D2-0BFD0F0A2690}"/>
                </a:ext>
              </a:extLst>
            </p:cNvPr>
            <p:cNvSpPr>
              <a:spLocks noChangeAspect="1"/>
            </p:cNvSpPr>
            <p:nvPr/>
          </p:nvSpPr>
          <p:spPr>
            <a:xfrm rot="10800000">
              <a:off x="11552588" y="251526"/>
              <a:ext cx="70425" cy="176866"/>
            </a:xfrm>
            <a:prstGeom prst="arc">
              <a:avLst>
                <a:gd name="adj1" fmla="val 16137867"/>
                <a:gd name="adj2" fmla="val 5501634"/>
              </a:avLst>
            </a:prstGeom>
            <a:ln w="28575">
              <a:solidFill>
                <a:srgbClr val="FFC000"/>
              </a:solidFill>
            </a:ln>
            <a:effectLst>
              <a:outerShdw blurRad="50800" dist="50800" algn="l" rotWithShape="0">
                <a:srgbClr val="FFC000">
                  <a:alpha val="75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20" name="円弧 19">
              <a:extLst>
                <a:ext uri="{FF2B5EF4-FFF2-40B4-BE49-F238E27FC236}">
                  <a16:creationId xmlns:a16="http://schemas.microsoft.com/office/drawing/2014/main" id="{E26E6D7C-4097-B14E-C572-8C503AA82168}"/>
                </a:ext>
              </a:extLst>
            </p:cNvPr>
            <p:cNvSpPr>
              <a:spLocks noChangeAspect="1"/>
            </p:cNvSpPr>
            <p:nvPr/>
          </p:nvSpPr>
          <p:spPr>
            <a:xfrm rot="10800000">
              <a:off x="11405467" y="269212"/>
              <a:ext cx="56340" cy="141493"/>
            </a:xfrm>
            <a:prstGeom prst="arc">
              <a:avLst>
                <a:gd name="adj1" fmla="val 16137867"/>
                <a:gd name="adj2" fmla="val 5501634"/>
              </a:avLst>
            </a:prstGeom>
            <a:ln w="28575">
              <a:solidFill>
                <a:srgbClr val="FFC000"/>
              </a:solidFill>
            </a:ln>
            <a:effectLst>
              <a:outerShdw blurRad="50800" dist="50800" algn="l" rotWithShape="0">
                <a:srgbClr val="FFC000">
                  <a:alpha val="75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21" name="円弧 20">
              <a:extLst>
                <a:ext uri="{FF2B5EF4-FFF2-40B4-BE49-F238E27FC236}">
                  <a16:creationId xmlns:a16="http://schemas.microsoft.com/office/drawing/2014/main" id="{7E3B6B58-B72B-7C60-1C1D-965618F112A4}"/>
                </a:ext>
              </a:extLst>
            </p:cNvPr>
            <p:cNvSpPr>
              <a:spLocks noChangeAspect="1"/>
            </p:cNvSpPr>
            <p:nvPr/>
          </p:nvSpPr>
          <p:spPr>
            <a:xfrm rot="10800000">
              <a:off x="11804263" y="380908"/>
              <a:ext cx="88031" cy="221082"/>
            </a:xfrm>
            <a:prstGeom prst="arc">
              <a:avLst>
                <a:gd name="adj1" fmla="val 16137867"/>
                <a:gd name="adj2" fmla="val 5501634"/>
              </a:avLst>
            </a:prstGeom>
            <a:ln w="28575">
              <a:solidFill>
                <a:srgbClr val="000066"/>
              </a:solidFill>
            </a:ln>
            <a:effectLst>
              <a:outerShdw blurRad="50800" dist="50800" algn="l" rotWithShape="0">
                <a:srgbClr val="000066">
                  <a:alpha val="50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22" name="円弧 21">
              <a:extLst>
                <a:ext uri="{FF2B5EF4-FFF2-40B4-BE49-F238E27FC236}">
                  <a16:creationId xmlns:a16="http://schemas.microsoft.com/office/drawing/2014/main" id="{3AF56328-2E10-F841-D20C-2F07DCB9BA50}"/>
                </a:ext>
              </a:extLst>
            </p:cNvPr>
            <p:cNvSpPr>
              <a:spLocks noChangeAspect="1"/>
            </p:cNvSpPr>
            <p:nvPr/>
          </p:nvSpPr>
          <p:spPr>
            <a:xfrm rot="10800000">
              <a:off x="11650741" y="403016"/>
              <a:ext cx="70425" cy="176866"/>
            </a:xfrm>
            <a:prstGeom prst="arc">
              <a:avLst>
                <a:gd name="adj1" fmla="val 16137867"/>
                <a:gd name="adj2" fmla="val 5501634"/>
              </a:avLst>
            </a:prstGeom>
            <a:ln w="28575">
              <a:solidFill>
                <a:srgbClr val="000066"/>
              </a:solidFill>
            </a:ln>
            <a:effectLst>
              <a:outerShdw blurRad="50800" dist="50800" algn="l" rotWithShape="0">
                <a:srgbClr val="000066">
                  <a:alpha val="50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23" name="円弧 22">
              <a:extLst>
                <a:ext uri="{FF2B5EF4-FFF2-40B4-BE49-F238E27FC236}">
                  <a16:creationId xmlns:a16="http://schemas.microsoft.com/office/drawing/2014/main" id="{25B19308-EFFD-4715-F692-B3AA4179B1FD}"/>
                </a:ext>
              </a:extLst>
            </p:cNvPr>
            <p:cNvSpPr>
              <a:spLocks noChangeAspect="1"/>
            </p:cNvSpPr>
            <p:nvPr/>
          </p:nvSpPr>
          <p:spPr>
            <a:xfrm rot="10800000">
              <a:off x="11503620" y="420702"/>
              <a:ext cx="56340" cy="141493"/>
            </a:xfrm>
            <a:prstGeom prst="arc">
              <a:avLst>
                <a:gd name="adj1" fmla="val 16137867"/>
                <a:gd name="adj2" fmla="val 5501634"/>
              </a:avLst>
            </a:prstGeom>
            <a:ln w="28575">
              <a:solidFill>
                <a:srgbClr val="000066"/>
              </a:solidFill>
            </a:ln>
            <a:effectLst>
              <a:outerShdw blurRad="50800" dist="50800" algn="l" rotWithShape="0">
                <a:srgbClr val="000066">
                  <a:alpha val="50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24" name="二等辺三角形 23">
              <a:extLst>
                <a:ext uri="{FF2B5EF4-FFF2-40B4-BE49-F238E27FC236}">
                  <a16:creationId xmlns:a16="http://schemas.microsoft.com/office/drawing/2014/main" id="{BB91FF90-F369-A185-0206-B6EDE80C9815}"/>
                </a:ext>
              </a:extLst>
            </p:cNvPr>
            <p:cNvSpPr/>
            <p:nvPr/>
          </p:nvSpPr>
          <p:spPr>
            <a:xfrm rot="15960000">
              <a:off x="775762" y="-315172"/>
              <a:ext cx="54376" cy="1401122"/>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5" name="二等辺三角形 24">
              <a:extLst>
                <a:ext uri="{FF2B5EF4-FFF2-40B4-BE49-F238E27FC236}">
                  <a16:creationId xmlns:a16="http://schemas.microsoft.com/office/drawing/2014/main" id="{6E6D261A-0B5D-4CEC-75F7-7C9DDC881021}"/>
                </a:ext>
              </a:extLst>
            </p:cNvPr>
            <p:cNvSpPr/>
            <p:nvPr/>
          </p:nvSpPr>
          <p:spPr>
            <a:xfrm rot="16440000">
              <a:off x="800838" y="-256932"/>
              <a:ext cx="54376" cy="1401122"/>
            </a:xfrm>
            <a:prstGeom prst="triangl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r>
              <a:rPr kumimoji="1" lang="en-US" altLang="ja-JP"/>
              <a:t>22nd Juanuary 2025</a:t>
            </a:r>
            <a:endParaRPr kumimoji="1" lang="ja-JP" altLang="en-US" dirty="0"/>
          </a:p>
        </p:txBody>
      </p:sp>
      <p:sp>
        <p:nvSpPr>
          <p:cNvPr id="5" name="フッター プレースホルダー 4"/>
          <p:cNvSpPr>
            <a:spLocks noGrp="1"/>
          </p:cNvSpPr>
          <p:nvPr>
            <p:ph type="ftr" sz="quarter" idx="11"/>
          </p:nvPr>
        </p:nvSpPr>
        <p:spPr/>
        <p:txBody>
          <a:bodyPr/>
          <a:lstStyle/>
          <a:p>
            <a:r>
              <a:rPr kumimoji="1" lang="en-US" altLang="ja-JP"/>
              <a:t>Workshop on FCC-ee and Lepton Colliders</a:t>
            </a:r>
            <a:endParaRPr kumimoji="1" lang="ja-JP" altLang="en-US" dirty="0"/>
          </a:p>
        </p:txBody>
      </p:sp>
      <p:sp>
        <p:nvSpPr>
          <p:cNvPr id="6" name="スライド番号プレースホルダー 5"/>
          <p:cNvSpPr>
            <a:spLocks noGrp="1"/>
          </p:cNvSpPr>
          <p:nvPr>
            <p:ph type="sldNum" sz="quarter" idx="12"/>
          </p:nvPr>
        </p:nvSpPr>
        <p:spPr/>
        <p:txBody>
          <a:bodyPr/>
          <a:lstStyle/>
          <a:p>
            <a:fld id="{2703563A-5760-4490-B9C0-0ADE44AA5E72}" type="slidenum">
              <a:rPr kumimoji="1" lang="ja-JP" altLang="en-US" smtClean="0"/>
              <a:t>‹#›</a:t>
            </a:fld>
            <a:endParaRPr kumimoji="1" lang="ja-JP" altLang="en-US"/>
          </a:p>
        </p:txBody>
      </p:sp>
      <p:pic>
        <p:nvPicPr>
          <p:cNvPr id="7" name="Picture 24" descr="C:\Users\shibata\works_hp3\14KEKB_Review\背景材料\event_jks_full_修正03.gif">
            <a:extLst>
              <a:ext uri="{FF2B5EF4-FFF2-40B4-BE49-F238E27FC236}">
                <a16:creationId xmlns:a16="http://schemas.microsoft.com/office/drawing/2014/main" id="{817856EF-8634-A5E7-7B91-D1FECE1EBCDB}"/>
              </a:ext>
            </a:extLst>
          </p:cNvPr>
          <p:cNvPicPr>
            <a:picLocks noChangeAspect="1" noChangeArrowheads="1"/>
          </p:cNvPicPr>
          <p:nvPr userDrawn="1"/>
        </p:nvPicPr>
        <p:blipFill rotWithShape="1">
          <a:blip r:embed="rId2" cstate="print">
            <a:duotone>
              <a:schemeClr val="accent1">
                <a:shade val="45000"/>
                <a:satMod val="135000"/>
              </a:schemeClr>
              <a:prstClr val="white"/>
            </a:duotone>
            <a:extLst>
              <a:ext uri="{28A0092B-C50C-407E-A947-70E740481C1C}">
                <a14:useLocalDpi xmlns:a14="http://schemas.microsoft.com/office/drawing/2010/main" val="0"/>
              </a:ext>
            </a:extLst>
          </a:blip>
          <a:srcRect l="24215" t="25998" r="180" b="-99"/>
          <a:stretch/>
        </p:blipFill>
        <p:spPr bwMode="auto">
          <a:xfrm>
            <a:off x="0" y="0"/>
            <a:ext cx="1309448" cy="1285706"/>
          </a:xfrm>
          <a:prstGeom prst="rect">
            <a:avLst/>
          </a:prstGeom>
          <a:noFill/>
          <a:extLst>
            <a:ext uri="{909E8E84-426E-40DD-AFC4-6F175D3DCCD1}">
              <a14:hiddenFill xmlns:a14="http://schemas.microsoft.com/office/drawing/2010/main">
                <a:solidFill>
                  <a:srgbClr val="FFFFFF"/>
                </a:solidFill>
              </a14:hiddenFill>
            </a:ext>
          </a:extLst>
        </p:spPr>
      </p:pic>
      <p:sp>
        <p:nvSpPr>
          <p:cNvPr id="26" name="正方形/長方形 25">
            <a:extLst>
              <a:ext uri="{FF2B5EF4-FFF2-40B4-BE49-F238E27FC236}">
                <a16:creationId xmlns:a16="http://schemas.microsoft.com/office/drawing/2014/main" id="{4FEA4907-E2C4-F4D9-CAC1-4AF1FB305129}"/>
              </a:ext>
            </a:extLst>
          </p:cNvPr>
          <p:cNvSpPr/>
          <p:nvPr userDrawn="1"/>
        </p:nvSpPr>
        <p:spPr>
          <a:xfrm>
            <a:off x="0" y="6434515"/>
            <a:ext cx="12192000" cy="43132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27" name="テキスト ボックス 26">
            <a:extLst>
              <a:ext uri="{FF2B5EF4-FFF2-40B4-BE49-F238E27FC236}">
                <a16:creationId xmlns:a16="http://schemas.microsoft.com/office/drawing/2014/main" id="{83CEE935-150D-DF37-4472-FCF0B8897B80}"/>
              </a:ext>
            </a:extLst>
          </p:cNvPr>
          <p:cNvSpPr txBox="1"/>
          <p:nvPr userDrawn="1"/>
        </p:nvSpPr>
        <p:spPr>
          <a:xfrm>
            <a:off x="3287689" y="6434516"/>
            <a:ext cx="5745903" cy="430887"/>
          </a:xfrm>
          <a:prstGeom prst="rect">
            <a:avLst/>
          </a:prstGeom>
          <a:noFill/>
        </p:spPr>
        <p:txBody>
          <a:bodyPr wrap="square" rtlCol="0">
            <a:spAutoFit/>
          </a:bodyPr>
          <a:lstStyle/>
          <a:p>
            <a:pPr algn="ctr"/>
            <a:r>
              <a:rPr lang="en-US" altLang="ja-JP" sz="900" dirty="0">
                <a:solidFill>
                  <a:srgbClr val="FFFF00"/>
                </a:solidFill>
              </a:rPr>
              <a:t>Inter-University Research Institute Corporation</a:t>
            </a:r>
            <a:r>
              <a:rPr lang="en-US" altLang="ja-JP" sz="1000" dirty="0">
                <a:solidFill>
                  <a:srgbClr val="FFFF00"/>
                </a:solidFill>
              </a:rPr>
              <a:t> </a:t>
            </a:r>
            <a:r>
              <a:rPr lang="en-US" altLang="ja-JP" sz="1100" b="1" dirty="0">
                <a:solidFill>
                  <a:srgbClr val="FFFF00"/>
                </a:solidFill>
              </a:rPr>
              <a:t>High Energy Accelerator Research Organization (KEK)</a:t>
            </a:r>
            <a:endParaRPr lang="en-US" altLang="ja-JP" sz="1000" b="1" dirty="0">
              <a:solidFill>
                <a:srgbClr val="FFFF00"/>
              </a:solidFill>
            </a:endParaRPr>
          </a:p>
          <a:p>
            <a:pPr algn="ctr"/>
            <a:r>
              <a:rPr lang="ja-JP" altLang="en-US" sz="800" dirty="0">
                <a:solidFill>
                  <a:srgbClr val="FFFF00"/>
                </a:solidFill>
              </a:rPr>
              <a:t>大学共同利用機関法人</a:t>
            </a:r>
            <a:r>
              <a:rPr lang="ja-JP" altLang="en-US" sz="1000" dirty="0">
                <a:solidFill>
                  <a:srgbClr val="FFFF00"/>
                </a:solidFill>
              </a:rPr>
              <a:t> </a:t>
            </a:r>
            <a:r>
              <a:rPr lang="ja-JP" altLang="en-US" sz="1100" b="1" dirty="0">
                <a:solidFill>
                  <a:srgbClr val="FFFF00"/>
                </a:solidFill>
              </a:rPr>
              <a:t>高エネルギー加速器研究機構 </a:t>
            </a:r>
            <a:r>
              <a:rPr lang="en-US" altLang="ja-JP" sz="1100" b="1" dirty="0">
                <a:solidFill>
                  <a:srgbClr val="FFFF00"/>
                </a:solidFill>
              </a:rPr>
              <a:t>(KEK)</a:t>
            </a:r>
            <a:endParaRPr lang="ja-JP" altLang="en-US" sz="1000" b="1" dirty="0">
              <a:solidFill>
                <a:srgbClr val="FFFF00"/>
              </a:solidFill>
            </a:endParaRPr>
          </a:p>
        </p:txBody>
      </p:sp>
      <p:pic>
        <p:nvPicPr>
          <p:cNvPr id="28" name="Picture 5" descr="C:\Documents and Settings\Administrator\デスクトップ\keklogo_blue.gif">
            <a:extLst>
              <a:ext uri="{FF2B5EF4-FFF2-40B4-BE49-F238E27FC236}">
                <a16:creationId xmlns:a16="http://schemas.microsoft.com/office/drawing/2014/main" id="{27E2D1D0-5A9F-5C9A-1C2C-EED2D4BA43D2}"/>
              </a:ext>
            </a:extLst>
          </p:cNvPr>
          <p:cNvPicPr>
            <a:picLocks noChangeAspect="1" noChangeArrowheads="1"/>
          </p:cNvPicPr>
          <p:nvPr userDrawn="1"/>
        </p:nvPicPr>
        <p:blipFill>
          <a:blip r:embed="rId3" cstate="print"/>
          <a:srcRect/>
          <a:stretch>
            <a:fillRect/>
          </a:stretch>
        </p:blipFill>
        <p:spPr bwMode="auto">
          <a:xfrm>
            <a:off x="65316" y="6463741"/>
            <a:ext cx="702056" cy="402103"/>
          </a:xfrm>
          <a:prstGeom prst="rect">
            <a:avLst/>
          </a:prstGeom>
          <a:noFill/>
        </p:spPr>
      </p:pic>
      <p:pic>
        <p:nvPicPr>
          <p:cNvPr id="29" name="Picture 1" descr="C:\Documents and Settings\Administrator\デスクトップ\SuperKEKB_logo.gif">
            <a:extLst>
              <a:ext uri="{FF2B5EF4-FFF2-40B4-BE49-F238E27FC236}">
                <a16:creationId xmlns:a16="http://schemas.microsoft.com/office/drawing/2014/main" id="{25781077-31B0-9FEF-B1F0-B0A2BB6ADFB2}"/>
              </a:ext>
            </a:extLst>
          </p:cNvPr>
          <p:cNvPicPr>
            <a:picLocks noChangeAspect="1" noChangeArrowheads="1"/>
          </p:cNvPicPr>
          <p:nvPr userDrawn="1"/>
        </p:nvPicPr>
        <p:blipFill>
          <a:blip r:embed="rId4" cstate="print"/>
          <a:srcRect/>
          <a:stretch>
            <a:fillRect/>
          </a:stretch>
        </p:blipFill>
        <p:spPr bwMode="auto">
          <a:xfrm>
            <a:off x="11432495" y="6449005"/>
            <a:ext cx="759505" cy="408995"/>
          </a:xfrm>
          <a:prstGeom prst="rect">
            <a:avLst/>
          </a:prstGeom>
          <a:noFill/>
        </p:spPr>
      </p:pic>
    </p:spTree>
    <p:extLst>
      <p:ext uri="{BB962C8B-B14F-4D97-AF65-F5344CB8AC3E}">
        <p14:creationId xmlns:p14="http://schemas.microsoft.com/office/powerpoint/2010/main" val="4038799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5FE4A746-BC77-611F-2223-5E32887808E6}"/>
              </a:ext>
            </a:extLst>
          </p:cNvPr>
          <p:cNvPicPr>
            <a:picLocks noChangeAspect="1"/>
          </p:cNvPicPr>
          <p:nvPr userDrawn="1"/>
        </p:nvPicPr>
        <p:blipFill>
          <a:blip r:embed="rId2"/>
          <a:stretch>
            <a:fillRect/>
          </a:stretch>
        </p:blipFill>
        <p:spPr>
          <a:xfrm>
            <a:off x="0" y="0"/>
            <a:ext cx="12192000" cy="1122652"/>
          </a:xfrm>
          <a:prstGeom prst="rect">
            <a:avLst/>
          </a:prstGeom>
        </p:spPr>
      </p:pic>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r>
              <a:rPr kumimoji="1" lang="en-US" altLang="ja-JP"/>
              <a:t>22nd Juanuary 2025</a:t>
            </a:r>
            <a:endParaRPr kumimoji="1" lang="ja-JP" altLang="en-US" dirty="0"/>
          </a:p>
        </p:txBody>
      </p:sp>
      <p:sp>
        <p:nvSpPr>
          <p:cNvPr id="5" name="フッター プレースホルダー 4"/>
          <p:cNvSpPr>
            <a:spLocks noGrp="1"/>
          </p:cNvSpPr>
          <p:nvPr>
            <p:ph type="ftr" sz="quarter" idx="11"/>
          </p:nvPr>
        </p:nvSpPr>
        <p:spPr/>
        <p:txBody>
          <a:bodyPr/>
          <a:lstStyle/>
          <a:p>
            <a:r>
              <a:rPr kumimoji="1" lang="en-US" altLang="ja-JP"/>
              <a:t>Workshop on FCC-ee and Lepton Colliders</a:t>
            </a:r>
            <a:endParaRPr kumimoji="1" lang="ja-JP" altLang="en-US" dirty="0"/>
          </a:p>
        </p:txBody>
      </p:sp>
      <p:sp>
        <p:nvSpPr>
          <p:cNvPr id="6" name="スライド番号プレースホルダー 5"/>
          <p:cNvSpPr>
            <a:spLocks noGrp="1"/>
          </p:cNvSpPr>
          <p:nvPr>
            <p:ph type="sldNum" sz="quarter" idx="12"/>
          </p:nvPr>
        </p:nvSpPr>
        <p:spPr/>
        <p:txBody>
          <a:bodyPr/>
          <a:lstStyle/>
          <a:p>
            <a:fld id="{2703563A-5760-4490-B9C0-0ADE44AA5E72}" type="slidenum">
              <a:rPr kumimoji="1" lang="ja-JP" altLang="en-US" smtClean="0"/>
              <a:t>‹#›</a:t>
            </a:fld>
            <a:endParaRPr kumimoji="1" lang="ja-JP" altLang="en-US"/>
          </a:p>
        </p:txBody>
      </p:sp>
      <p:sp>
        <p:nvSpPr>
          <p:cNvPr id="8" name="正方形/長方形 7">
            <a:extLst>
              <a:ext uri="{FF2B5EF4-FFF2-40B4-BE49-F238E27FC236}">
                <a16:creationId xmlns:a16="http://schemas.microsoft.com/office/drawing/2014/main" id="{2912C71B-F187-1E7A-A148-A4403B549ADC}"/>
              </a:ext>
            </a:extLst>
          </p:cNvPr>
          <p:cNvSpPr/>
          <p:nvPr userDrawn="1"/>
        </p:nvSpPr>
        <p:spPr>
          <a:xfrm>
            <a:off x="0" y="6434515"/>
            <a:ext cx="12192000" cy="43132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pic>
        <p:nvPicPr>
          <p:cNvPr id="9" name="Picture 5" descr="C:\Documents and Settings\Administrator\デスクトップ\keklogo_blue.gif">
            <a:extLst>
              <a:ext uri="{FF2B5EF4-FFF2-40B4-BE49-F238E27FC236}">
                <a16:creationId xmlns:a16="http://schemas.microsoft.com/office/drawing/2014/main" id="{736EA9AB-A5C5-AC28-723C-CE1E7F1A229D}"/>
              </a:ext>
            </a:extLst>
          </p:cNvPr>
          <p:cNvPicPr>
            <a:picLocks noChangeAspect="1" noChangeArrowheads="1"/>
          </p:cNvPicPr>
          <p:nvPr userDrawn="1"/>
        </p:nvPicPr>
        <p:blipFill>
          <a:blip r:embed="rId3" cstate="print"/>
          <a:srcRect/>
          <a:stretch>
            <a:fillRect/>
          </a:stretch>
        </p:blipFill>
        <p:spPr bwMode="auto">
          <a:xfrm>
            <a:off x="65316" y="6463741"/>
            <a:ext cx="702056" cy="402103"/>
          </a:xfrm>
          <a:prstGeom prst="rect">
            <a:avLst/>
          </a:prstGeom>
          <a:noFill/>
        </p:spPr>
      </p:pic>
      <p:pic>
        <p:nvPicPr>
          <p:cNvPr id="10" name="Picture 1" descr="C:\Documents and Settings\Administrator\デスクトップ\SuperKEKB_logo.gif">
            <a:extLst>
              <a:ext uri="{FF2B5EF4-FFF2-40B4-BE49-F238E27FC236}">
                <a16:creationId xmlns:a16="http://schemas.microsoft.com/office/drawing/2014/main" id="{344D82E8-1695-BAAB-9B11-499F671F1496}"/>
              </a:ext>
            </a:extLst>
          </p:cNvPr>
          <p:cNvPicPr>
            <a:picLocks noChangeAspect="1" noChangeArrowheads="1"/>
          </p:cNvPicPr>
          <p:nvPr userDrawn="1"/>
        </p:nvPicPr>
        <p:blipFill>
          <a:blip r:embed="rId4" cstate="print"/>
          <a:srcRect/>
          <a:stretch>
            <a:fillRect/>
          </a:stretch>
        </p:blipFill>
        <p:spPr bwMode="auto">
          <a:xfrm>
            <a:off x="11432495" y="6449005"/>
            <a:ext cx="759505" cy="408995"/>
          </a:xfrm>
          <a:prstGeom prst="rect">
            <a:avLst/>
          </a:prstGeom>
          <a:noFill/>
        </p:spPr>
      </p:pic>
    </p:spTree>
    <p:extLst>
      <p:ext uri="{BB962C8B-B14F-4D97-AF65-F5344CB8AC3E}">
        <p14:creationId xmlns:p14="http://schemas.microsoft.com/office/powerpoint/2010/main" val="29948497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A4550C38-0BC2-3C54-33F3-B73DEF81160A}"/>
              </a:ext>
            </a:extLst>
          </p:cNvPr>
          <p:cNvPicPr>
            <a:picLocks noChangeAspect="1"/>
          </p:cNvPicPr>
          <p:nvPr userDrawn="1"/>
        </p:nvPicPr>
        <p:blipFill>
          <a:blip r:embed="rId2"/>
          <a:stretch>
            <a:fillRect/>
          </a:stretch>
        </p:blipFill>
        <p:spPr>
          <a:xfrm>
            <a:off x="0" y="0"/>
            <a:ext cx="12192000" cy="1122652"/>
          </a:xfrm>
          <a:prstGeom prst="rect">
            <a:avLst/>
          </a:prstGeom>
        </p:spPr>
      </p:pic>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r>
              <a:rPr kumimoji="1" lang="en-US" altLang="ja-JP"/>
              <a:t>22nd Juanuary 2025</a:t>
            </a:r>
            <a:endParaRPr kumimoji="1" lang="ja-JP" altLang="en-US" dirty="0"/>
          </a:p>
        </p:txBody>
      </p:sp>
      <p:sp>
        <p:nvSpPr>
          <p:cNvPr id="5" name="フッター プレースホルダー 4"/>
          <p:cNvSpPr>
            <a:spLocks noGrp="1"/>
          </p:cNvSpPr>
          <p:nvPr>
            <p:ph type="ftr" sz="quarter" idx="11"/>
          </p:nvPr>
        </p:nvSpPr>
        <p:spPr/>
        <p:txBody>
          <a:bodyPr/>
          <a:lstStyle/>
          <a:p>
            <a:r>
              <a:rPr kumimoji="1" lang="en-US" altLang="ja-JP"/>
              <a:t>Workshop on FCC-ee and Lepton Colliders</a:t>
            </a:r>
            <a:endParaRPr kumimoji="1" lang="ja-JP" altLang="en-US" dirty="0"/>
          </a:p>
        </p:txBody>
      </p:sp>
      <p:sp>
        <p:nvSpPr>
          <p:cNvPr id="6" name="スライド番号プレースホルダー 5"/>
          <p:cNvSpPr>
            <a:spLocks noGrp="1"/>
          </p:cNvSpPr>
          <p:nvPr>
            <p:ph type="sldNum" sz="quarter" idx="12"/>
          </p:nvPr>
        </p:nvSpPr>
        <p:spPr/>
        <p:txBody>
          <a:bodyPr/>
          <a:lstStyle/>
          <a:p>
            <a:fld id="{2703563A-5760-4490-B9C0-0ADE44AA5E72}" type="slidenum">
              <a:rPr kumimoji="1" lang="ja-JP" altLang="en-US" smtClean="0"/>
              <a:t>‹#›</a:t>
            </a:fld>
            <a:endParaRPr kumimoji="1" lang="ja-JP" altLang="en-US"/>
          </a:p>
        </p:txBody>
      </p:sp>
      <p:sp>
        <p:nvSpPr>
          <p:cNvPr id="8" name="正方形/長方形 7">
            <a:extLst>
              <a:ext uri="{FF2B5EF4-FFF2-40B4-BE49-F238E27FC236}">
                <a16:creationId xmlns:a16="http://schemas.microsoft.com/office/drawing/2014/main" id="{29838E3C-F950-E119-2BAC-7C9D04D1D920}"/>
              </a:ext>
            </a:extLst>
          </p:cNvPr>
          <p:cNvSpPr/>
          <p:nvPr userDrawn="1"/>
        </p:nvSpPr>
        <p:spPr>
          <a:xfrm>
            <a:off x="0" y="6434515"/>
            <a:ext cx="12192000" cy="43132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pic>
        <p:nvPicPr>
          <p:cNvPr id="9" name="Picture 5" descr="C:\Documents and Settings\Administrator\デスクトップ\keklogo_blue.gif">
            <a:extLst>
              <a:ext uri="{FF2B5EF4-FFF2-40B4-BE49-F238E27FC236}">
                <a16:creationId xmlns:a16="http://schemas.microsoft.com/office/drawing/2014/main" id="{F28E6487-FE3B-5D93-2A11-F538672D66AA}"/>
              </a:ext>
            </a:extLst>
          </p:cNvPr>
          <p:cNvPicPr>
            <a:picLocks noChangeAspect="1" noChangeArrowheads="1"/>
          </p:cNvPicPr>
          <p:nvPr userDrawn="1"/>
        </p:nvPicPr>
        <p:blipFill>
          <a:blip r:embed="rId3" cstate="print"/>
          <a:srcRect/>
          <a:stretch>
            <a:fillRect/>
          </a:stretch>
        </p:blipFill>
        <p:spPr bwMode="auto">
          <a:xfrm>
            <a:off x="65316" y="6463741"/>
            <a:ext cx="702056" cy="402103"/>
          </a:xfrm>
          <a:prstGeom prst="rect">
            <a:avLst/>
          </a:prstGeom>
          <a:noFill/>
        </p:spPr>
      </p:pic>
      <p:pic>
        <p:nvPicPr>
          <p:cNvPr id="10" name="Picture 1" descr="C:\Documents and Settings\Administrator\デスクトップ\SuperKEKB_logo.gif">
            <a:extLst>
              <a:ext uri="{FF2B5EF4-FFF2-40B4-BE49-F238E27FC236}">
                <a16:creationId xmlns:a16="http://schemas.microsoft.com/office/drawing/2014/main" id="{5352FB9A-2F8E-777D-D5EC-A2BB7969BFCE}"/>
              </a:ext>
            </a:extLst>
          </p:cNvPr>
          <p:cNvPicPr>
            <a:picLocks noChangeAspect="1" noChangeArrowheads="1"/>
          </p:cNvPicPr>
          <p:nvPr userDrawn="1"/>
        </p:nvPicPr>
        <p:blipFill>
          <a:blip r:embed="rId4" cstate="print"/>
          <a:srcRect/>
          <a:stretch>
            <a:fillRect/>
          </a:stretch>
        </p:blipFill>
        <p:spPr bwMode="auto">
          <a:xfrm>
            <a:off x="11432495" y="6449005"/>
            <a:ext cx="759505" cy="408995"/>
          </a:xfrm>
          <a:prstGeom prst="rect">
            <a:avLst/>
          </a:prstGeom>
          <a:noFill/>
        </p:spPr>
      </p:pic>
    </p:spTree>
    <p:extLst>
      <p:ext uri="{BB962C8B-B14F-4D97-AF65-F5344CB8AC3E}">
        <p14:creationId xmlns:p14="http://schemas.microsoft.com/office/powerpoint/2010/main" val="2821037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タイトルとコンテンツ">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F8CC0E4E-4747-81CC-E4B9-7DC1951F807B}"/>
              </a:ext>
            </a:extLst>
          </p:cNvPr>
          <p:cNvPicPr>
            <a:picLocks noChangeAspect="1"/>
          </p:cNvPicPr>
          <p:nvPr userDrawn="1"/>
        </p:nvPicPr>
        <p:blipFill>
          <a:blip r:embed="rId2"/>
          <a:stretch>
            <a:fillRect/>
          </a:stretch>
        </p:blipFill>
        <p:spPr>
          <a:xfrm>
            <a:off x="0" y="0"/>
            <a:ext cx="12192000" cy="1122652"/>
          </a:xfrm>
          <a:prstGeom prst="rect">
            <a:avLst/>
          </a:prstGeom>
        </p:spPr>
      </p:pic>
      <p:sp>
        <p:nvSpPr>
          <p:cNvPr id="8" name="正方形/長方形 7">
            <a:extLst>
              <a:ext uri="{FF2B5EF4-FFF2-40B4-BE49-F238E27FC236}">
                <a16:creationId xmlns:a16="http://schemas.microsoft.com/office/drawing/2014/main" id="{2C8443F8-7717-281E-9B97-46706F989FF3}"/>
              </a:ext>
            </a:extLst>
          </p:cNvPr>
          <p:cNvSpPr/>
          <p:nvPr userDrawn="1"/>
        </p:nvSpPr>
        <p:spPr>
          <a:xfrm>
            <a:off x="0" y="6434515"/>
            <a:ext cx="12192000" cy="43132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pic>
        <p:nvPicPr>
          <p:cNvPr id="9" name="Picture 5" descr="C:\Documents and Settings\Administrator\デスクトップ\keklogo_blue.gif">
            <a:extLst>
              <a:ext uri="{FF2B5EF4-FFF2-40B4-BE49-F238E27FC236}">
                <a16:creationId xmlns:a16="http://schemas.microsoft.com/office/drawing/2014/main" id="{6D0F5765-E6EA-8D44-8493-C49F15CF3A71}"/>
              </a:ext>
            </a:extLst>
          </p:cNvPr>
          <p:cNvPicPr>
            <a:picLocks noChangeAspect="1" noChangeArrowheads="1"/>
          </p:cNvPicPr>
          <p:nvPr userDrawn="1"/>
        </p:nvPicPr>
        <p:blipFill>
          <a:blip r:embed="rId3" cstate="print"/>
          <a:srcRect/>
          <a:stretch>
            <a:fillRect/>
          </a:stretch>
        </p:blipFill>
        <p:spPr bwMode="auto">
          <a:xfrm>
            <a:off x="65316" y="6463741"/>
            <a:ext cx="702056" cy="402103"/>
          </a:xfrm>
          <a:prstGeom prst="rect">
            <a:avLst/>
          </a:prstGeom>
          <a:noFill/>
        </p:spPr>
      </p:pic>
      <p:sp>
        <p:nvSpPr>
          <p:cNvPr id="2" name="タイトル 1"/>
          <p:cNvSpPr>
            <a:spLocks noGrp="1"/>
          </p:cNvSpPr>
          <p:nvPr>
            <p:ph type="title"/>
          </p:nvPr>
        </p:nvSpPr>
        <p:spPr>
          <a:xfrm>
            <a:off x="838200" y="136525"/>
            <a:ext cx="10515600" cy="544513"/>
          </a:xfrm>
        </p:spPr>
        <p:txBody>
          <a:bodyPr/>
          <a:lstStyle/>
          <a:p>
            <a:r>
              <a:rPr kumimoji="1" lang="ja-JP" altLang="en-US"/>
              <a:t>マスター タイトルの書式設定</a:t>
            </a:r>
          </a:p>
        </p:txBody>
      </p:sp>
      <p:sp>
        <p:nvSpPr>
          <p:cNvPr id="3" name="コンテンツ プレースホルダー 2"/>
          <p:cNvSpPr>
            <a:spLocks noGrp="1"/>
          </p:cNvSpPr>
          <p:nvPr>
            <p:ph idx="1"/>
          </p:nvPr>
        </p:nvSpPr>
        <p:spPr>
          <a:xfrm>
            <a:off x="838200" y="947057"/>
            <a:ext cx="10515600" cy="5229906"/>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r>
              <a:rPr lang="en-US" altLang="ja-JP" dirty="0"/>
              <a:t>12/Jan/2026</a:t>
            </a:r>
            <a:endParaRPr kumimoji="1" lang="ja-JP" altLang="en-US" dirty="0"/>
          </a:p>
        </p:txBody>
      </p:sp>
      <p:sp>
        <p:nvSpPr>
          <p:cNvPr id="5" name="フッター プレースホルダー 4"/>
          <p:cNvSpPr>
            <a:spLocks noGrp="1"/>
          </p:cNvSpPr>
          <p:nvPr>
            <p:ph type="ftr" sz="quarter" idx="11"/>
          </p:nvPr>
        </p:nvSpPr>
        <p:spPr/>
        <p:txBody>
          <a:bodyPr/>
          <a:lstStyle>
            <a:lvl1pPr>
              <a:defRPr/>
            </a:lvl1pPr>
          </a:lstStyle>
          <a:p>
            <a:r>
              <a:rPr lang="en-US" altLang="ja-JP" dirty="0" err="1"/>
              <a:t>HKUST</a:t>
            </a:r>
            <a:r>
              <a:rPr lang="en-US" altLang="ja-JP" dirty="0"/>
              <a:t> IAS Workshop (</a:t>
            </a:r>
            <a:r>
              <a:rPr lang="en-US" altLang="ja-JP" dirty="0" err="1"/>
              <a:t>FP2026</a:t>
            </a:r>
            <a:r>
              <a:rPr lang="en-US" altLang="ja-JP" dirty="0"/>
              <a:t>)</a:t>
            </a:r>
          </a:p>
        </p:txBody>
      </p:sp>
      <p:sp>
        <p:nvSpPr>
          <p:cNvPr id="6" name="スライド番号プレースホルダー 5"/>
          <p:cNvSpPr>
            <a:spLocks noGrp="1"/>
          </p:cNvSpPr>
          <p:nvPr>
            <p:ph type="sldNum" sz="quarter" idx="12"/>
          </p:nvPr>
        </p:nvSpPr>
        <p:spPr/>
        <p:txBody>
          <a:bodyPr/>
          <a:lstStyle/>
          <a:p>
            <a:fld id="{2703563A-5760-4490-B9C0-0ADE44AA5E72}" type="slidenum">
              <a:rPr kumimoji="1" lang="ja-JP" altLang="en-US" smtClean="0"/>
              <a:t>‹#›</a:t>
            </a:fld>
            <a:endParaRPr kumimoji="1" lang="ja-JP" altLang="en-US"/>
          </a:p>
        </p:txBody>
      </p:sp>
      <p:pic>
        <p:nvPicPr>
          <p:cNvPr id="10" name="Picture 1" descr="C:\Documents and Settings\Administrator\デスクトップ\SuperKEKB_logo.gif">
            <a:extLst>
              <a:ext uri="{FF2B5EF4-FFF2-40B4-BE49-F238E27FC236}">
                <a16:creationId xmlns:a16="http://schemas.microsoft.com/office/drawing/2014/main" id="{3C2393CC-9821-A581-40A2-7BC414096247}"/>
              </a:ext>
            </a:extLst>
          </p:cNvPr>
          <p:cNvPicPr>
            <a:picLocks noChangeAspect="1" noChangeArrowheads="1"/>
          </p:cNvPicPr>
          <p:nvPr userDrawn="1"/>
        </p:nvPicPr>
        <p:blipFill>
          <a:blip r:embed="rId4" cstate="print"/>
          <a:srcRect/>
          <a:stretch>
            <a:fillRect/>
          </a:stretch>
        </p:blipFill>
        <p:spPr bwMode="auto">
          <a:xfrm>
            <a:off x="11432495" y="6449005"/>
            <a:ext cx="759505" cy="408995"/>
          </a:xfrm>
          <a:prstGeom prst="rect">
            <a:avLst/>
          </a:prstGeom>
          <a:noFill/>
        </p:spPr>
      </p:pic>
    </p:spTree>
    <p:extLst>
      <p:ext uri="{BB962C8B-B14F-4D97-AF65-F5344CB8AC3E}">
        <p14:creationId xmlns:p14="http://schemas.microsoft.com/office/powerpoint/2010/main" val="33023091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F8CC0E4E-4747-81CC-E4B9-7DC1951F807B}"/>
              </a:ext>
            </a:extLst>
          </p:cNvPr>
          <p:cNvPicPr>
            <a:picLocks noChangeAspect="1"/>
          </p:cNvPicPr>
          <p:nvPr userDrawn="1"/>
        </p:nvPicPr>
        <p:blipFill>
          <a:blip r:embed="rId2"/>
          <a:stretch>
            <a:fillRect/>
          </a:stretch>
        </p:blipFill>
        <p:spPr>
          <a:xfrm>
            <a:off x="0" y="0"/>
            <a:ext cx="12192000" cy="1122652"/>
          </a:xfrm>
          <a:prstGeom prst="rect">
            <a:avLst/>
          </a:prstGeom>
        </p:spPr>
      </p:pic>
      <p:sp>
        <p:nvSpPr>
          <p:cNvPr id="8" name="正方形/長方形 7">
            <a:extLst>
              <a:ext uri="{FF2B5EF4-FFF2-40B4-BE49-F238E27FC236}">
                <a16:creationId xmlns:a16="http://schemas.microsoft.com/office/drawing/2014/main" id="{2C8443F8-7717-281E-9B97-46706F989FF3}"/>
              </a:ext>
            </a:extLst>
          </p:cNvPr>
          <p:cNvSpPr/>
          <p:nvPr userDrawn="1"/>
        </p:nvSpPr>
        <p:spPr>
          <a:xfrm>
            <a:off x="-379753" y="6356350"/>
            <a:ext cx="12192000" cy="43132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pic>
        <p:nvPicPr>
          <p:cNvPr id="9" name="Picture 5" descr="C:\Documents and Settings\Administrator\デスクトップ\keklogo_blue.gif">
            <a:extLst>
              <a:ext uri="{FF2B5EF4-FFF2-40B4-BE49-F238E27FC236}">
                <a16:creationId xmlns:a16="http://schemas.microsoft.com/office/drawing/2014/main" id="{6D0F5765-E6EA-8D44-8493-C49F15CF3A71}"/>
              </a:ext>
            </a:extLst>
          </p:cNvPr>
          <p:cNvPicPr>
            <a:picLocks noChangeAspect="1" noChangeArrowheads="1"/>
          </p:cNvPicPr>
          <p:nvPr userDrawn="1"/>
        </p:nvPicPr>
        <p:blipFill>
          <a:blip r:embed="rId3" cstate="print"/>
          <a:srcRect/>
          <a:stretch>
            <a:fillRect/>
          </a:stretch>
        </p:blipFill>
        <p:spPr bwMode="auto">
          <a:xfrm>
            <a:off x="65316" y="6463741"/>
            <a:ext cx="702056" cy="402103"/>
          </a:xfrm>
          <a:prstGeom prst="rect">
            <a:avLst/>
          </a:prstGeom>
          <a:noFill/>
        </p:spPr>
      </p:pic>
      <p:sp>
        <p:nvSpPr>
          <p:cNvPr id="2" name="タイトル 1"/>
          <p:cNvSpPr>
            <a:spLocks noGrp="1"/>
          </p:cNvSpPr>
          <p:nvPr>
            <p:ph type="title"/>
          </p:nvPr>
        </p:nvSpPr>
        <p:spPr>
          <a:xfrm>
            <a:off x="838200" y="136525"/>
            <a:ext cx="10515600" cy="544513"/>
          </a:xfrm>
        </p:spPr>
        <p:txBody>
          <a:bodyPr/>
          <a:lstStyle/>
          <a:p>
            <a:r>
              <a:rPr kumimoji="1" lang="ja-JP" altLang="en-US"/>
              <a:t>マスター タイトルの書式設定</a:t>
            </a:r>
          </a:p>
        </p:txBody>
      </p:sp>
      <p:sp>
        <p:nvSpPr>
          <p:cNvPr id="3" name="コンテンツ プレースホルダー 2"/>
          <p:cNvSpPr>
            <a:spLocks noGrp="1"/>
          </p:cNvSpPr>
          <p:nvPr>
            <p:ph idx="1"/>
          </p:nvPr>
        </p:nvSpPr>
        <p:spPr>
          <a:xfrm>
            <a:off x="838200" y="947057"/>
            <a:ext cx="10515600" cy="5229906"/>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lvl1pPr>
              <a:defRPr/>
            </a:lvl1pPr>
          </a:lstStyle>
          <a:p>
            <a:r>
              <a:rPr lang="en-US" altLang="ja-JP" dirty="0"/>
              <a:t>12/Jan/2026</a:t>
            </a:r>
            <a:endParaRPr kumimoji="1" lang="ja-JP" altLang="en-US" dirty="0"/>
          </a:p>
        </p:txBody>
      </p:sp>
      <p:sp>
        <p:nvSpPr>
          <p:cNvPr id="5" name="フッター プレースホルダー 4"/>
          <p:cNvSpPr>
            <a:spLocks noGrp="1"/>
          </p:cNvSpPr>
          <p:nvPr>
            <p:ph type="ftr" sz="quarter" idx="11"/>
          </p:nvPr>
        </p:nvSpPr>
        <p:spPr/>
        <p:txBody>
          <a:bodyPr/>
          <a:lstStyle>
            <a:lvl1pPr>
              <a:defRPr/>
            </a:lvl1pPr>
          </a:lstStyle>
          <a:p>
            <a:r>
              <a:rPr lang="en-US" altLang="ja-JP" dirty="0" err="1"/>
              <a:t>HKUST</a:t>
            </a:r>
            <a:r>
              <a:rPr lang="en-US" altLang="ja-JP" dirty="0"/>
              <a:t> IAS Workshop (</a:t>
            </a:r>
            <a:r>
              <a:rPr lang="en-US" altLang="ja-JP" dirty="0" err="1"/>
              <a:t>FP2026</a:t>
            </a:r>
            <a:r>
              <a:rPr lang="en-US" altLang="ja-JP" dirty="0"/>
              <a:t>)</a:t>
            </a:r>
            <a:endParaRPr kumimoji="1" lang="ja-JP" altLang="en-US" dirty="0"/>
          </a:p>
        </p:txBody>
      </p:sp>
      <p:sp>
        <p:nvSpPr>
          <p:cNvPr id="6" name="スライド番号プレースホルダー 5"/>
          <p:cNvSpPr>
            <a:spLocks noGrp="1"/>
          </p:cNvSpPr>
          <p:nvPr>
            <p:ph type="sldNum" sz="quarter" idx="12"/>
          </p:nvPr>
        </p:nvSpPr>
        <p:spPr/>
        <p:txBody>
          <a:bodyPr/>
          <a:lstStyle/>
          <a:p>
            <a:fld id="{2703563A-5760-4490-B9C0-0ADE44AA5E72}" type="slidenum">
              <a:rPr kumimoji="1" lang="ja-JP" altLang="en-US" smtClean="0"/>
              <a:t>‹#›</a:t>
            </a:fld>
            <a:endParaRPr kumimoji="1" lang="ja-JP" altLang="en-US"/>
          </a:p>
        </p:txBody>
      </p:sp>
      <p:pic>
        <p:nvPicPr>
          <p:cNvPr id="10" name="Picture 1" descr="C:\Documents and Settings\Administrator\デスクトップ\SuperKEKB_logo.gif">
            <a:extLst>
              <a:ext uri="{FF2B5EF4-FFF2-40B4-BE49-F238E27FC236}">
                <a16:creationId xmlns:a16="http://schemas.microsoft.com/office/drawing/2014/main" id="{3C2393CC-9821-A581-40A2-7BC414096247}"/>
              </a:ext>
            </a:extLst>
          </p:cNvPr>
          <p:cNvPicPr>
            <a:picLocks noChangeAspect="1" noChangeArrowheads="1"/>
          </p:cNvPicPr>
          <p:nvPr userDrawn="1"/>
        </p:nvPicPr>
        <p:blipFill>
          <a:blip r:embed="rId4" cstate="print"/>
          <a:srcRect/>
          <a:stretch>
            <a:fillRect/>
          </a:stretch>
        </p:blipFill>
        <p:spPr bwMode="auto">
          <a:xfrm>
            <a:off x="11432495" y="6449005"/>
            <a:ext cx="759505" cy="408995"/>
          </a:xfrm>
          <a:prstGeom prst="rect">
            <a:avLst/>
          </a:prstGeom>
          <a:noFill/>
        </p:spPr>
      </p:pic>
      <p:sp>
        <p:nvSpPr>
          <p:cNvPr id="12" name="コンテンツ プレースホルダー 11">
            <a:extLst>
              <a:ext uri="{FF2B5EF4-FFF2-40B4-BE49-F238E27FC236}">
                <a16:creationId xmlns:a16="http://schemas.microsoft.com/office/drawing/2014/main" id="{C4242275-6F41-1A63-3DEC-98C6A72256FB}"/>
              </a:ext>
            </a:extLst>
          </p:cNvPr>
          <p:cNvSpPr>
            <a:spLocks noGrp="1"/>
          </p:cNvSpPr>
          <p:nvPr>
            <p:ph sz="quarter" idx="13"/>
          </p:nvPr>
        </p:nvSpPr>
        <p:spPr>
          <a:xfrm>
            <a:off x="5692775" y="6721475"/>
            <a:ext cx="914400" cy="914400"/>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Tree>
    <p:extLst>
      <p:ext uri="{BB962C8B-B14F-4D97-AF65-F5344CB8AC3E}">
        <p14:creationId xmlns:p14="http://schemas.microsoft.com/office/powerpoint/2010/main" val="11158968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113689B0-4D39-1A3A-9FF5-68F64370DE98}"/>
              </a:ext>
            </a:extLst>
          </p:cNvPr>
          <p:cNvPicPr>
            <a:picLocks noChangeAspect="1"/>
          </p:cNvPicPr>
          <p:nvPr userDrawn="1"/>
        </p:nvPicPr>
        <p:blipFill>
          <a:blip r:embed="rId2"/>
          <a:stretch>
            <a:fillRect/>
          </a:stretch>
        </p:blipFill>
        <p:spPr>
          <a:xfrm>
            <a:off x="0" y="0"/>
            <a:ext cx="12192000" cy="1122652"/>
          </a:xfrm>
          <a:prstGeom prst="rect">
            <a:avLst/>
          </a:prstGeom>
        </p:spPr>
      </p:pic>
      <p:sp>
        <p:nvSpPr>
          <p:cNvPr id="8" name="正方形/長方形 7">
            <a:extLst>
              <a:ext uri="{FF2B5EF4-FFF2-40B4-BE49-F238E27FC236}">
                <a16:creationId xmlns:a16="http://schemas.microsoft.com/office/drawing/2014/main" id="{4C22AEF1-7502-E718-058B-4419FE29FF34}"/>
              </a:ext>
            </a:extLst>
          </p:cNvPr>
          <p:cNvSpPr/>
          <p:nvPr userDrawn="1"/>
        </p:nvSpPr>
        <p:spPr>
          <a:xfrm>
            <a:off x="0" y="6434515"/>
            <a:ext cx="12192000" cy="43132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r>
              <a:rPr lang="en-US" altLang="ja-JP" dirty="0"/>
              <a:t>12/Jan/2026</a:t>
            </a:r>
            <a:endParaRPr kumimoji="1" lang="ja-JP" altLang="en-US" dirty="0"/>
          </a:p>
        </p:txBody>
      </p:sp>
      <p:sp>
        <p:nvSpPr>
          <p:cNvPr id="5" name="フッター プレースホルダー 4"/>
          <p:cNvSpPr>
            <a:spLocks noGrp="1"/>
          </p:cNvSpPr>
          <p:nvPr>
            <p:ph type="ftr" sz="quarter" idx="11"/>
          </p:nvPr>
        </p:nvSpPr>
        <p:spPr/>
        <p:txBody>
          <a:bodyPr/>
          <a:lstStyle/>
          <a:p>
            <a:r>
              <a:rPr lang="en-US" altLang="ja-JP" dirty="0" err="1"/>
              <a:t>HKUST</a:t>
            </a:r>
            <a:r>
              <a:rPr lang="en-US" altLang="ja-JP" dirty="0"/>
              <a:t> IAS Workshop (</a:t>
            </a:r>
            <a:r>
              <a:rPr lang="en-US" altLang="ja-JP" dirty="0" err="1"/>
              <a:t>FP2026</a:t>
            </a:r>
            <a:r>
              <a:rPr lang="en-US" altLang="ja-JP" dirty="0"/>
              <a:t>)</a:t>
            </a:r>
            <a:endParaRPr kumimoji="1" lang="ja-JP" altLang="en-US" dirty="0"/>
          </a:p>
        </p:txBody>
      </p:sp>
      <p:sp>
        <p:nvSpPr>
          <p:cNvPr id="6" name="スライド番号プレースホルダー 5"/>
          <p:cNvSpPr>
            <a:spLocks noGrp="1"/>
          </p:cNvSpPr>
          <p:nvPr>
            <p:ph type="sldNum" sz="quarter" idx="12"/>
          </p:nvPr>
        </p:nvSpPr>
        <p:spPr/>
        <p:txBody>
          <a:bodyPr/>
          <a:lstStyle/>
          <a:p>
            <a:fld id="{2703563A-5760-4490-B9C0-0ADE44AA5E72}" type="slidenum">
              <a:rPr kumimoji="1" lang="ja-JP" altLang="en-US" smtClean="0"/>
              <a:t>‹#›</a:t>
            </a:fld>
            <a:endParaRPr kumimoji="1" lang="ja-JP" altLang="en-US"/>
          </a:p>
        </p:txBody>
      </p:sp>
      <p:pic>
        <p:nvPicPr>
          <p:cNvPr id="9" name="Picture 5" descr="C:\Documents and Settings\Administrator\デスクトップ\keklogo_blue.gif">
            <a:extLst>
              <a:ext uri="{FF2B5EF4-FFF2-40B4-BE49-F238E27FC236}">
                <a16:creationId xmlns:a16="http://schemas.microsoft.com/office/drawing/2014/main" id="{9053EF26-753D-701F-F371-E278C2FCF237}"/>
              </a:ext>
            </a:extLst>
          </p:cNvPr>
          <p:cNvPicPr>
            <a:picLocks noChangeAspect="1" noChangeArrowheads="1"/>
          </p:cNvPicPr>
          <p:nvPr userDrawn="1"/>
        </p:nvPicPr>
        <p:blipFill>
          <a:blip r:embed="rId3" cstate="print"/>
          <a:srcRect/>
          <a:stretch>
            <a:fillRect/>
          </a:stretch>
        </p:blipFill>
        <p:spPr bwMode="auto">
          <a:xfrm>
            <a:off x="65316" y="6463741"/>
            <a:ext cx="702056" cy="402103"/>
          </a:xfrm>
          <a:prstGeom prst="rect">
            <a:avLst/>
          </a:prstGeom>
          <a:noFill/>
        </p:spPr>
      </p:pic>
      <p:pic>
        <p:nvPicPr>
          <p:cNvPr id="10" name="Picture 1" descr="C:\Documents and Settings\Administrator\デスクトップ\SuperKEKB_logo.gif">
            <a:extLst>
              <a:ext uri="{FF2B5EF4-FFF2-40B4-BE49-F238E27FC236}">
                <a16:creationId xmlns:a16="http://schemas.microsoft.com/office/drawing/2014/main" id="{C0A88B92-FB33-C30E-E2EB-42FA9E8A660A}"/>
              </a:ext>
            </a:extLst>
          </p:cNvPr>
          <p:cNvPicPr>
            <a:picLocks noChangeAspect="1" noChangeArrowheads="1"/>
          </p:cNvPicPr>
          <p:nvPr userDrawn="1"/>
        </p:nvPicPr>
        <p:blipFill>
          <a:blip r:embed="rId4" cstate="print"/>
          <a:srcRect/>
          <a:stretch>
            <a:fillRect/>
          </a:stretch>
        </p:blipFill>
        <p:spPr bwMode="auto">
          <a:xfrm>
            <a:off x="11432495" y="6449005"/>
            <a:ext cx="759505" cy="408995"/>
          </a:xfrm>
          <a:prstGeom prst="rect">
            <a:avLst/>
          </a:prstGeom>
          <a:noFill/>
        </p:spPr>
      </p:pic>
    </p:spTree>
    <p:extLst>
      <p:ext uri="{BB962C8B-B14F-4D97-AF65-F5344CB8AC3E}">
        <p14:creationId xmlns:p14="http://schemas.microsoft.com/office/powerpoint/2010/main" val="479384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F5FAFC54-CBE8-2573-EC77-2657D4F19247}"/>
              </a:ext>
            </a:extLst>
          </p:cNvPr>
          <p:cNvPicPr>
            <a:picLocks noChangeAspect="1"/>
          </p:cNvPicPr>
          <p:nvPr userDrawn="1"/>
        </p:nvPicPr>
        <p:blipFill>
          <a:blip r:embed="rId2"/>
          <a:stretch>
            <a:fillRect/>
          </a:stretch>
        </p:blipFill>
        <p:spPr>
          <a:xfrm>
            <a:off x="0" y="0"/>
            <a:ext cx="12192000" cy="1122652"/>
          </a:xfrm>
          <a:prstGeom prst="rect">
            <a:avLst/>
          </a:prstGeom>
        </p:spPr>
      </p:pic>
      <p:sp>
        <p:nvSpPr>
          <p:cNvPr id="2" name="タイトル 1"/>
          <p:cNvSpPr>
            <a:spLocks noGrp="1"/>
          </p:cNvSpPr>
          <p:nvPr>
            <p:ph type="title"/>
          </p:nvPr>
        </p:nvSpPr>
        <p:spPr>
          <a:xfrm>
            <a:off x="838200" y="365126"/>
            <a:ext cx="10515600" cy="315912"/>
          </a:xfrm>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122652"/>
            <a:ext cx="5181600" cy="5054311"/>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122652"/>
            <a:ext cx="5181600" cy="5054311"/>
          </a:xfrm>
        </p:spPr>
        <p:txBody>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5" name="日付プレースホルダー 4"/>
          <p:cNvSpPr>
            <a:spLocks noGrp="1"/>
          </p:cNvSpPr>
          <p:nvPr>
            <p:ph type="dt" sz="half" idx="10"/>
          </p:nvPr>
        </p:nvSpPr>
        <p:spPr/>
        <p:txBody>
          <a:bodyPr/>
          <a:lstStyle/>
          <a:p>
            <a:r>
              <a:rPr kumimoji="1" lang="en-US" altLang="ja-JP"/>
              <a:t>22nd Juanuary 2025</a:t>
            </a:r>
            <a:endParaRPr kumimoji="1" lang="ja-JP" altLang="en-US" dirty="0"/>
          </a:p>
        </p:txBody>
      </p:sp>
      <p:sp>
        <p:nvSpPr>
          <p:cNvPr id="6" name="フッター プレースホルダー 5"/>
          <p:cNvSpPr>
            <a:spLocks noGrp="1"/>
          </p:cNvSpPr>
          <p:nvPr>
            <p:ph type="ftr" sz="quarter" idx="11"/>
          </p:nvPr>
        </p:nvSpPr>
        <p:spPr/>
        <p:txBody>
          <a:bodyPr/>
          <a:lstStyle/>
          <a:p>
            <a:r>
              <a:rPr kumimoji="1" lang="en-US" altLang="ja-JP"/>
              <a:t>Workshop on FCC-ee and Lepton Colliders</a:t>
            </a:r>
            <a:endParaRPr kumimoji="1" lang="ja-JP" altLang="en-US" dirty="0"/>
          </a:p>
        </p:txBody>
      </p:sp>
      <p:sp>
        <p:nvSpPr>
          <p:cNvPr id="7" name="スライド番号プレースホルダー 6"/>
          <p:cNvSpPr>
            <a:spLocks noGrp="1"/>
          </p:cNvSpPr>
          <p:nvPr>
            <p:ph type="sldNum" sz="quarter" idx="12"/>
          </p:nvPr>
        </p:nvSpPr>
        <p:spPr/>
        <p:txBody>
          <a:bodyPr/>
          <a:lstStyle/>
          <a:p>
            <a:fld id="{2703563A-5760-4490-B9C0-0ADE44AA5E72}" type="slidenum">
              <a:rPr kumimoji="1" lang="ja-JP" altLang="en-US" smtClean="0"/>
              <a:t>‹#›</a:t>
            </a:fld>
            <a:endParaRPr kumimoji="1" lang="ja-JP" altLang="en-US"/>
          </a:p>
        </p:txBody>
      </p:sp>
      <p:sp>
        <p:nvSpPr>
          <p:cNvPr id="9" name="正方形/長方形 8">
            <a:extLst>
              <a:ext uri="{FF2B5EF4-FFF2-40B4-BE49-F238E27FC236}">
                <a16:creationId xmlns:a16="http://schemas.microsoft.com/office/drawing/2014/main" id="{C4FCBDD3-F083-9339-80FA-9D15914B2D42}"/>
              </a:ext>
            </a:extLst>
          </p:cNvPr>
          <p:cNvSpPr/>
          <p:nvPr userDrawn="1"/>
        </p:nvSpPr>
        <p:spPr>
          <a:xfrm>
            <a:off x="0" y="6434515"/>
            <a:ext cx="12192000" cy="43132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pic>
        <p:nvPicPr>
          <p:cNvPr id="10" name="Picture 5" descr="C:\Documents and Settings\Administrator\デスクトップ\keklogo_blue.gif">
            <a:extLst>
              <a:ext uri="{FF2B5EF4-FFF2-40B4-BE49-F238E27FC236}">
                <a16:creationId xmlns:a16="http://schemas.microsoft.com/office/drawing/2014/main" id="{90F4E6B7-D350-5B50-5736-66B68B449BAC}"/>
              </a:ext>
            </a:extLst>
          </p:cNvPr>
          <p:cNvPicPr>
            <a:picLocks noChangeAspect="1" noChangeArrowheads="1"/>
          </p:cNvPicPr>
          <p:nvPr userDrawn="1"/>
        </p:nvPicPr>
        <p:blipFill>
          <a:blip r:embed="rId3" cstate="print"/>
          <a:srcRect/>
          <a:stretch>
            <a:fillRect/>
          </a:stretch>
        </p:blipFill>
        <p:spPr bwMode="auto">
          <a:xfrm>
            <a:off x="65316" y="6463741"/>
            <a:ext cx="702056" cy="402103"/>
          </a:xfrm>
          <a:prstGeom prst="rect">
            <a:avLst/>
          </a:prstGeom>
          <a:noFill/>
        </p:spPr>
      </p:pic>
      <p:pic>
        <p:nvPicPr>
          <p:cNvPr id="11" name="Picture 1" descr="C:\Documents and Settings\Administrator\デスクトップ\SuperKEKB_logo.gif">
            <a:extLst>
              <a:ext uri="{FF2B5EF4-FFF2-40B4-BE49-F238E27FC236}">
                <a16:creationId xmlns:a16="http://schemas.microsoft.com/office/drawing/2014/main" id="{D9D12977-B3B8-4079-0ACD-254773CD977E}"/>
              </a:ext>
            </a:extLst>
          </p:cNvPr>
          <p:cNvPicPr>
            <a:picLocks noChangeAspect="1" noChangeArrowheads="1"/>
          </p:cNvPicPr>
          <p:nvPr userDrawn="1"/>
        </p:nvPicPr>
        <p:blipFill>
          <a:blip r:embed="rId4" cstate="print"/>
          <a:srcRect/>
          <a:stretch>
            <a:fillRect/>
          </a:stretch>
        </p:blipFill>
        <p:spPr bwMode="auto">
          <a:xfrm>
            <a:off x="11432495" y="6449005"/>
            <a:ext cx="759505" cy="408995"/>
          </a:xfrm>
          <a:prstGeom prst="rect">
            <a:avLst/>
          </a:prstGeom>
          <a:noFill/>
        </p:spPr>
      </p:pic>
    </p:spTree>
    <p:extLst>
      <p:ext uri="{BB962C8B-B14F-4D97-AF65-F5344CB8AC3E}">
        <p14:creationId xmlns:p14="http://schemas.microsoft.com/office/powerpoint/2010/main" val="15289185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1" name="正方形/長方形 10">
            <a:extLst>
              <a:ext uri="{FF2B5EF4-FFF2-40B4-BE49-F238E27FC236}">
                <a16:creationId xmlns:a16="http://schemas.microsoft.com/office/drawing/2014/main" id="{6C303DD3-407A-B7FD-6C38-AFFCBF78CE6B}"/>
              </a:ext>
            </a:extLst>
          </p:cNvPr>
          <p:cNvSpPr/>
          <p:nvPr userDrawn="1"/>
        </p:nvSpPr>
        <p:spPr>
          <a:xfrm>
            <a:off x="0" y="6434515"/>
            <a:ext cx="12192000" cy="43132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2" name="タイトル 1"/>
          <p:cNvSpPr>
            <a:spLocks noGrp="1"/>
          </p:cNvSpPr>
          <p:nvPr>
            <p:ph type="title"/>
          </p:nvPr>
        </p:nvSpPr>
        <p:spPr>
          <a:xfrm>
            <a:off x="839788" y="136526"/>
            <a:ext cx="10515600" cy="531812"/>
          </a:xfrm>
        </p:spPr>
        <p:txBody>
          <a:bodyPr/>
          <a:lstStyle/>
          <a:p>
            <a:r>
              <a:rPr kumimoji="1" lang="ja-JP" altLang="en-US" dirty="0"/>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r>
              <a:rPr lang="en-US" altLang="ja-JP" dirty="0"/>
              <a:t>12/Jan/2026</a:t>
            </a:r>
            <a:endParaRPr kumimoji="1" lang="ja-JP" altLang="en-US" dirty="0"/>
          </a:p>
        </p:txBody>
      </p:sp>
      <p:sp>
        <p:nvSpPr>
          <p:cNvPr id="8" name="フッター プレースホルダー 7"/>
          <p:cNvSpPr>
            <a:spLocks noGrp="1"/>
          </p:cNvSpPr>
          <p:nvPr>
            <p:ph type="ftr" sz="quarter" idx="11"/>
          </p:nvPr>
        </p:nvSpPr>
        <p:spPr/>
        <p:txBody>
          <a:bodyPr/>
          <a:lstStyle/>
          <a:p>
            <a:r>
              <a:rPr lang="en-US" altLang="ja-JP" dirty="0" err="1"/>
              <a:t>HKUST</a:t>
            </a:r>
            <a:r>
              <a:rPr lang="en-US" altLang="ja-JP" dirty="0"/>
              <a:t> IAS Workshop (</a:t>
            </a:r>
            <a:r>
              <a:rPr lang="en-US" altLang="ja-JP" dirty="0" err="1"/>
              <a:t>FP2026</a:t>
            </a:r>
            <a:r>
              <a:rPr lang="en-US" altLang="ja-JP" dirty="0"/>
              <a:t>)</a:t>
            </a:r>
            <a:endParaRPr kumimoji="1" lang="ja-JP" altLang="en-US" dirty="0"/>
          </a:p>
        </p:txBody>
      </p:sp>
      <p:sp>
        <p:nvSpPr>
          <p:cNvPr id="9" name="スライド番号プレースホルダー 8"/>
          <p:cNvSpPr>
            <a:spLocks noGrp="1"/>
          </p:cNvSpPr>
          <p:nvPr>
            <p:ph type="sldNum" sz="quarter" idx="12"/>
          </p:nvPr>
        </p:nvSpPr>
        <p:spPr/>
        <p:txBody>
          <a:bodyPr/>
          <a:lstStyle/>
          <a:p>
            <a:fld id="{2703563A-5760-4490-B9C0-0ADE44AA5E72}" type="slidenum">
              <a:rPr kumimoji="1" lang="ja-JP" altLang="en-US" smtClean="0"/>
              <a:t>‹#›</a:t>
            </a:fld>
            <a:endParaRPr kumimoji="1" lang="ja-JP" altLang="en-US"/>
          </a:p>
        </p:txBody>
      </p:sp>
      <p:pic>
        <p:nvPicPr>
          <p:cNvPr id="12" name="Picture 5" descr="C:\Documents and Settings\Administrator\デスクトップ\keklogo_blue.gif">
            <a:extLst>
              <a:ext uri="{FF2B5EF4-FFF2-40B4-BE49-F238E27FC236}">
                <a16:creationId xmlns:a16="http://schemas.microsoft.com/office/drawing/2014/main" id="{1D3BED4C-12E4-7C00-2FA7-855DBC4BB8AA}"/>
              </a:ext>
            </a:extLst>
          </p:cNvPr>
          <p:cNvPicPr>
            <a:picLocks noChangeAspect="1" noChangeArrowheads="1"/>
          </p:cNvPicPr>
          <p:nvPr userDrawn="1"/>
        </p:nvPicPr>
        <p:blipFill>
          <a:blip r:embed="rId2" cstate="print"/>
          <a:srcRect/>
          <a:stretch>
            <a:fillRect/>
          </a:stretch>
        </p:blipFill>
        <p:spPr bwMode="auto">
          <a:xfrm>
            <a:off x="65316" y="6463741"/>
            <a:ext cx="702056" cy="402103"/>
          </a:xfrm>
          <a:prstGeom prst="rect">
            <a:avLst/>
          </a:prstGeom>
          <a:noFill/>
        </p:spPr>
      </p:pic>
      <p:pic>
        <p:nvPicPr>
          <p:cNvPr id="13" name="Picture 1" descr="C:\Documents and Settings\Administrator\デスクトップ\SuperKEKB_logo.gif">
            <a:extLst>
              <a:ext uri="{FF2B5EF4-FFF2-40B4-BE49-F238E27FC236}">
                <a16:creationId xmlns:a16="http://schemas.microsoft.com/office/drawing/2014/main" id="{2D437598-6760-1E36-C628-6B937F141F53}"/>
              </a:ext>
            </a:extLst>
          </p:cNvPr>
          <p:cNvPicPr>
            <a:picLocks noChangeAspect="1" noChangeArrowheads="1"/>
          </p:cNvPicPr>
          <p:nvPr userDrawn="1"/>
        </p:nvPicPr>
        <p:blipFill>
          <a:blip r:embed="rId3" cstate="print"/>
          <a:srcRect/>
          <a:stretch>
            <a:fillRect/>
          </a:stretch>
        </p:blipFill>
        <p:spPr bwMode="auto">
          <a:xfrm>
            <a:off x="11432495" y="6449005"/>
            <a:ext cx="759505" cy="408995"/>
          </a:xfrm>
          <a:prstGeom prst="rect">
            <a:avLst/>
          </a:prstGeom>
          <a:noFill/>
        </p:spPr>
      </p:pic>
    </p:spTree>
    <p:extLst>
      <p:ext uri="{BB962C8B-B14F-4D97-AF65-F5344CB8AC3E}">
        <p14:creationId xmlns:p14="http://schemas.microsoft.com/office/powerpoint/2010/main" val="19901124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846E89C2-F595-D261-FEB8-E1333931FA4E}"/>
              </a:ext>
            </a:extLst>
          </p:cNvPr>
          <p:cNvPicPr>
            <a:picLocks noChangeAspect="1"/>
          </p:cNvPicPr>
          <p:nvPr userDrawn="1"/>
        </p:nvPicPr>
        <p:blipFill>
          <a:blip r:embed="rId2"/>
          <a:stretch>
            <a:fillRect/>
          </a:stretch>
        </p:blipFill>
        <p:spPr>
          <a:xfrm>
            <a:off x="0" y="0"/>
            <a:ext cx="12192000" cy="1122652"/>
          </a:xfrm>
          <a:prstGeom prst="rect">
            <a:avLst/>
          </a:prstGeom>
        </p:spPr>
      </p:pic>
      <p:sp>
        <p:nvSpPr>
          <p:cNvPr id="7" name="正方形/長方形 6">
            <a:extLst>
              <a:ext uri="{FF2B5EF4-FFF2-40B4-BE49-F238E27FC236}">
                <a16:creationId xmlns:a16="http://schemas.microsoft.com/office/drawing/2014/main" id="{1B6870D1-CDEC-DA49-7B9A-BFBC3DCFC7EC}"/>
              </a:ext>
            </a:extLst>
          </p:cNvPr>
          <p:cNvSpPr/>
          <p:nvPr userDrawn="1"/>
        </p:nvSpPr>
        <p:spPr>
          <a:xfrm>
            <a:off x="0" y="6434515"/>
            <a:ext cx="12192000" cy="43132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r>
              <a:rPr lang="en-US" altLang="ja-JP" dirty="0"/>
              <a:t>12/Jan/2026</a:t>
            </a:r>
            <a:endParaRPr kumimoji="1" lang="ja-JP" altLang="en-US" dirty="0"/>
          </a:p>
        </p:txBody>
      </p:sp>
      <p:sp>
        <p:nvSpPr>
          <p:cNvPr id="4" name="フッター プレースホルダー 3"/>
          <p:cNvSpPr>
            <a:spLocks noGrp="1"/>
          </p:cNvSpPr>
          <p:nvPr>
            <p:ph type="ftr" sz="quarter" idx="11"/>
          </p:nvPr>
        </p:nvSpPr>
        <p:spPr/>
        <p:txBody>
          <a:bodyPr/>
          <a:lstStyle/>
          <a:p>
            <a:r>
              <a:rPr lang="en-US" altLang="ja-JP" dirty="0" err="1"/>
              <a:t>HKUST</a:t>
            </a:r>
            <a:r>
              <a:rPr lang="en-US" altLang="ja-JP" dirty="0"/>
              <a:t> IAS Workshop (</a:t>
            </a:r>
            <a:r>
              <a:rPr lang="en-US" altLang="ja-JP" dirty="0" err="1"/>
              <a:t>FP2026</a:t>
            </a:r>
            <a:r>
              <a:rPr lang="en-US" altLang="ja-JP" dirty="0"/>
              <a:t>)</a:t>
            </a:r>
            <a:endParaRPr kumimoji="1" lang="ja-JP" altLang="en-US" dirty="0"/>
          </a:p>
        </p:txBody>
      </p:sp>
      <p:sp>
        <p:nvSpPr>
          <p:cNvPr id="5" name="スライド番号プレースホルダー 4"/>
          <p:cNvSpPr>
            <a:spLocks noGrp="1"/>
          </p:cNvSpPr>
          <p:nvPr>
            <p:ph type="sldNum" sz="quarter" idx="12"/>
          </p:nvPr>
        </p:nvSpPr>
        <p:spPr/>
        <p:txBody>
          <a:bodyPr/>
          <a:lstStyle/>
          <a:p>
            <a:fld id="{2703563A-5760-4490-B9C0-0ADE44AA5E72}" type="slidenum">
              <a:rPr kumimoji="1" lang="ja-JP" altLang="en-US" smtClean="0"/>
              <a:t>‹#›</a:t>
            </a:fld>
            <a:endParaRPr kumimoji="1" lang="ja-JP" altLang="en-US"/>
          </a:p>
        </p:txBody>
      </p:sp>
      <p:pic>
        <p:nvPicPr>
          <p:cNvPr id="8" name="Picture 5" descr="C:\Documents and Settings\Administrator\デスクトップ\keklogo_blue.gif">
            <a:extLst>
              <a:ext uri="{FF2B5EF4-FFF2-40B4-BE49-F238E27FC236}">
                <a16:creationId xmlns:a16="http://schemas.microsoft.com/office/drawing/2014/main" id="{8BA8346A-51EF-3DAF-7EA9-5855CF3ADE35}"/>
              </a:ext>
            </a:extLst>
          </p:cNvPr>
          <p:cNvPicPr>
            <a:picLocks noChangeAspect="1" noChangeArrowheads="1"/>
          </p:cNvPicPr>
          <p:nvPr userDrawn="1"/>
        </p:nvPicPr>
        <p:blipFill>
          <a:blip r:embed="rId3" cstate="print"/>
          <a:srcRect/>
          <a:stretch>
            <a:fillRect/>
          </a:stretch>
        </p:blipFill>
        <p:spPr bwMode="auto">
          <a:xfrm>
            <a:off x="65316" y="6463741"/>
            <a:ext cx="702056" cy="402103"/>
          </a:xfrm>
          <a:prstGeom prst="rect">
            <a:avLst/>
          </a:prstGeom>
          <a:noFill/>
        </p:spPr>
      </p:pic>
      <p:pic>
        <p:nvPicPr>
          <p:cNvPr id="9" name="Picture 1" descr="C:\Documents and Settings\Administrator\デスクトップ\SuperKEKB_logo.gif">
            <a:extLst>
              <a:ext uri="{FF2B5EF4-FFF2-40B4-BE49-F238E27FC236}">
                <a16:creationId xmlns:a16="http://schemas.microsoft.com/office/drawing/2014/main" id="{CCE14EAA-AF27-33B2-39B6-D485C28C8365}"/>
              </a:ext>
            </a:extLst>
          </p:cNvPr>
          <p:cNvPicPr>
            <a:picLocks noChangeAspect="1" noChangeArrowheads="1"/>
          </p:cNvPicPr>
          <p:nvPr userDrawn="1"/>
        </p:nvPicPr>
        <p:blipFill>
          <a:blip r:embed="rId4" cstate="print"/>
          <a:srcRect/>
          <a:stretch>
            <a:fillRect/>
          </a:stretch>
        </p:blipFill>
        <p:spPr bwMode="auto">
          <a:xfrm>
            <a:off x="11432495" y="6449005"/>
            <a:ext cx="759505" cy="408995"/>
          </a:xfrm>
          <a:prstGeom prst="rect">
            <a:avLst/>
          </a:prstGeom>
          <a:noFill/>
        </p:spPr>
      </p:pic>
    </p:spTree>
    <p:extLst>
      <p:ext uri="{BB962C8B-B14F-4D97-AF65-F5344CB8AC3E}">
        <p14:creationId xmlns:p14="http://schemas.microsoft.com/office/powerpoint/2010/main" val="18471164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60925624-4F2D-E022-6B0F-A4DAE69F384D}"/>
              </a:ext>
            </a:extLst>
          </p:cNvPr>
          <p:cNvPicPr>
            <a:picLocks noChangeAspect="1"/>
          </p:cNvPicPr>
          <p:nvPr userDrawn="1"/>
        </p:nvPicPr>
        <p:blipFill>
          <a:blip r:embed="rId2"/>
          <a:stretch>
            <a:fillRect/>
          </a:stretch>
        </p:blipFill>
        <p:spPr>
          <a:xfrm>
            <a:off x="0" y="0"/>
            <a:ext cx="12192000" cy="1122652"/>
          </a:xfrm>
          <a:prstGeom prst="rect">
            <a:avLst/>
          </a:prstGeom>
        </p:spPr>
      </p:pic>
      <p:sp>
        <p:nvSpPr>
          <p:cNvPr id="6" name="正方形/長方形 5">
            <a:extLst>
              <a:ext uri="{FF2B5EF4-FFF2-40B4-BE49-F238E27FC236}">
                <a16:creationId xmlns:a16="http://schemas.microsoft.com/office/drawing/2014/main" id="{98AB7959-BCD6-26F3-224C-BD345167BB8B}"/>
              </a:ext>
            </a:extLst>
          </p:cNvPr>
          <p:cNvSpPr/>
          <p:nvPr userDrawn="1"/>
        </p:nvSpPr>
        <p:spPr>
          <a:xfrm>
            <a:off x="0" y="6434515"/>
            <a:ext cx="12192000" cy="43132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2" name="日付プレースホルダー 1"/>
          <p:cNvSpPr>
            <a:spLocks noGrp="1"/>
          </p:cNvSpPr>
          <p:nvPr>
            <p:ph type="dt" sz="half" idx="10"/>
          </p:nvPr>
        </p:nvSpPr>
        <p:spPr/>
        <p:txBody>
          <a:bodyPr/>
          <a:lstStyle/>
          <a:p>
            <a:r>
              <a:rPr lang="en-US" altLang="ja-JP" dirty="0"/>
              <a:t>12/Jan/2026</a:t>
            </a:r>
            <a:endParaRPr kumimoji="1" lang="ja-JP" altLang="en-US" dirty="0"/>
          </a:p>
        </p:txBody>
      </p:sp>
      <p:sp>
        <p:nvSpPr>
          <p:cNvPr id="3" name="フッター プレースホルダー 2"/>
          <p:cNvSpPr>
            <a:spLocks noGrp="1"/>
          </p:cNvSpPr>
          <p:nvPr>
            <p:ph type="ftr" sz="quarter" idx="11"/>
          </p:nvPr>
        </p:nvSpPr>
        <p:spPr/>
        <p:txBody>
          <a:bodyPr/>
          <a:lstStyle/>
          <a:p>
            <a:r>
              <a:rPr lang="en-US" altLang="ja-JP" dirty="0" err="1"/>
              <a:t>HKUST</a:t>
            </a:r>
            <a:r>
              <a:rPr lang="en-US" altLang="ja-JP" dirty="0"/>
              <a:t> IAS Workshop (</a:t>
            </a:r>
            <a:r>
              <a:rPr lang="en-US" altLang="ja-JP" dirty="0" err="1"/>
              <a:t>FP2026</a:t>
            </a:r>
            <a:r>
              <a:rPr lang="en-US" altLang="ja-JP" dirty="0"/>
              <a:t>)</a:t>
            </a:r>
            <a:endParaRPr kumimoji="1" lang="ja-JP" altLang="en-US" dirty="0"/>
          </a:p>
        </p:txBody>
      </p:sp>
      <p:sp>
        <p:nvSpPr>
          <p:cNvPr id="4" name="スライド番号プレースホルダー 3"/>
          <p:cNvSpPr>
            <a:spLocks noGrp="1"/>
          </p:cNvSpPr>
          <p:nvPr>
            <p:ph type="sldNum" sz="quarter" idx="12"/>
          </p:nvPr>
        </p:nvSpPr>
        <p:spPr/>
        <p:txBody>
          <a:bodyPr/>
          <a:lstStyle/>
          <a:p>
            <a:fld id="{2703563A-5760-4490-B9C0-0ADE44AA5E72}" type="slidenum">
              <a:rPr kumimoji="1" lang="ja-JP" altLang="en-US" smtClean="0"/>
              <a:t>‹#›</a:t>
            </a:fld>
            <a:endParaRPr kumimoji="1" lang="ja-JP" altLang="en-US"/>
          </a:p>
        </p:txBody>
      </p:sp>
      <p:pic>
        <p:nvPicPr>
          <p:cNvPr id="7" name="Picture 5" descr="C:\Documents and Settings\Administrator\デスクトップ\keklogo_blue.gif">
            <a:extLst>
              <a:ext uri="{FF2B5EF4-FFF2-40B4-BE49-F238E27FC236}">
                <a16:creationId xmlns:a16="http://schemas.microsoft.com/office/drawing/2014/main" id="{4C97475B-AC1B-0F71-239B-BC29D0461399}"/>
              </a:ext>
            </a:extLst>
          </p:cNvPr>
          <p:cNvPicPr>
            <a:picLocks noChangeAspect="1" noChangeArrowheads="1"/>
          </p:cNvPicPr>
          <p:nvPr userDrawn="1"/>
        </p:nvPicPr>
        <p:blipFill>
          <a:blip r:embed="rId3" cstate="print"/>
          <a:srcRect/>
          <a:stretch>
            <a:fillRect/>
          </a:stretch>
        </p:blipFill>
        <p:spPr bwMode="auto">
          <a:xfrm>
            <a:off x="65316" y="6463741"/>
            <a:ext cx="702056" cy="402103"/>
          </a:xfrm>
          <a:prstGeom prst="rect">
            <a:avLst/>
          </a:prstGeom>
          <a:noFill/>
        </p:spPr>
      </p:pic>
      <p:pic>
        <p:nvPicPr>
          <p:cNvPr id="8" name="Picture 1" descr="C:\Documents and Settings\Administrator\デスクトップ\SuperKEKB_logo.gif">
            <a:extLst>
              <a:ext uri="{FF2B5EF4-FFF2-40B4-BE49-F238E27FC236}">
                <a16:creationId xmlns:a16="http://schemas.microsoft.com/office/drawing/2014/main" id="{022346DC-A90E-E667-4E17-3BF1F46689D4}"/>
              </a:ext>
            </a:extLst>
          </p:cNvPr>
          <p:cNvPicPr>
            <a:picLocks noChangeAspect="1" noChangeArrowheads="1"/>
          </p:cNvPicPr>
          <p:nvPr userDrawn="1"/>
        </p:nvPicPr>
        <p:blipFill>
          <a:blip r:embed="rId4" cstate="print"/>
          <a:srcRect/>
          <a:stretch>
            <a:fillRect/>
          </a:stretch>
        </p:blipFill>
        <p:spPr bwMode="auto">
          <a:xfrm>
            <a:off x="11432495" y="6449005"/>
            <a:ext cx="759505" cy="408995"/>
          </a:xfrm>
          <a:prstGeom prst="rect">
            <a:avLst/>
          </a:prstGeom>
          <a:noFill/>
        </p:spPr>
      </p:pic>
    </p:spTree>
    <p:extLst>
      <p:ext uri="{BB962C8B-B14F-4D97-AF65-F5344CB8AC3E}">
        <p14:creationId xmlns:p14="http://schemas.microsoft.com/office/powerpoint/2010/main" val="615686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5AF35424-CFE4-C1EC-0049-155A0C33138E}"/>
              </a:ext>
            </a:extLst>
          </p:cNvPr>
          <p:cNvPicPr>
            <a:picLocks noChangeAspect="1"/>
          </p:cNvPicPr>
          <p:nvPr userDrawn="1"/>
        </p:nvPicPr>
        <p:blipFill>
          <a:blip r:embed="rId2"/>
          <a:stretch>
            <a:fillRect/>
          </a:stretch>
        </p:blipFill>
        <p:spPr>
          <a:xfrm>
            <a:off x="0" y="0"/>
            <a:ext cx="12192000" cy="1122652"/>
          </a:xfrm>
          <a:prstGeom prst="rect">
            <a:avLst/>
          </a:prstGeom>
        </p:spPr>
      </p:pic>
      <p:sp>
        <p:nvSpPr>
          <p:cNvPr id="9" name="正方形/長方形 8">
            <a:extLst>
              <a:ext uri="{FF2B5EF4-FFF2-40B4-BE49-F238E27FC236}">
                <a16:creationId xmlns:a16="http://schemas.microsoft.com/office/drawing/2014/main" id="{9D5540C2-41B2-FA18-B9D6-8332F9852935}"/>
              </a:ext>
            </a:extLst>
          </p:cNvPr>
          <p:cNvSpPr/>
          <p:nvPr userDrawn="1"/>
        </p:nvSpPr>
        <p:spPr>
          <a:xfrm>
            <a:off x="0" y="6434515"/>
            <a:ext cx="12192000" cy="43132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r>
              <a:rPr lang="en-US" altLang="ja-JP" dirty="0"/>
              <a:t>12/Jan/2026</a:t>
            </a:r>
            <a:endParaRPr kumimoji="1" lang="ja-JP" altLang="en-US" dirty="0"/>
          </a:p>
        </p:txBody>
      </p:sp>
      <p:sp>
        <p:nvSpPr>
          <p:cNvPr id="6" name="フッター プレースホルダー 5"/>
          <p:cNvSpPr>
            <a:spLocks noGrp="1"/>
          </p:cNvSpPr>
          <p:nvPr>
            <p:ph type="ftr" sz="quarter" idx="11"/>
          </p:nvPr>
        </p:nvSpPr>
        <p:spPr/>
        <p:txBody>
          <a:bodyPr/>
          <a:lstStyle/>
          <a:p>
            <a:r>
              <a:rPr lang="en-US" altLang="ja-JP" dirty="0" err="1"/>
              <a:t>HKUST</a:t>
            </a:r>
            <a:r>
              <a:rPr lang="en-US" altLang="ja-JP" dirty="0"/>
              <a:t> IAS Workshop (</a:t>
            </a:r>
            <a:r>
              <a:rPr lang="en-US" altLang="ja-JP" dirty="0" err="1"/>
              <a:t>FP2026</a:t>
            </a:r>
            <a:r>
              <a:rPr lang="en-US" altLang="ja-JP" dirty="0"/>
              <a:t>)</a:t>
            </a:r>
            <a:endParaRPr kumimoji="1" lang="ja-JP" altLang="en-US" dirty="0"/>
          </a:p>
        </p:txBody>
      </p:sp>
      <p:sp>
        <p:nvSpPr>
          <p:cNvPr id="7" name="スライド番号プレースホルダー 6"/>
          <p:cNvSpPr>
            <a:spLocks noGrp="1"/>
          </p:cNvSpPr>
          <p:nvPr>
            <p:ph type="sldNum" sz="quarter" idx="12"/>
          </p:nvPr>
        </p:nvSpPr>
        <p:spPr/>
        <p:txBody>
          <a:bodyPr/>
          <a:lstStyle/>
          <a:p>
            <a:fld id="{2703563A-5760-4490-B9C0-0ADE44AA5E72}" type="slidenum">
              <a:rPr kumimoji="1" lang="ja-JP" altLang="en-US" smtClean="0"/>
              <a:t>‹#›</a:t>
            </a:fld>
            <a:endParaRPr kumimoji="1" lang="ja-JP" altLang="en-US"/>
          </a:p>
        </p:txBody>
      </p:sp>
      <p:pic>
        <p:nvPicPr>
          <p:cNvPr id="10" name="Picture 5" descr="C:\Documents and Settings\Administrator\デスクトップ\keklogo_blue.gif">
            <a:extLst>
              <a:ext uri="{FF2B5EF4-FFF2-40B4-BE49-F238E27FC236}">
                <a16:creationId xmlns:a16="http://schemas.microsoft.com/office/drawing/2014/main" id="{F5680329-21BE-F14E-2A15-BC55E0F2ADB3}"/>
              </a:ext>
            </a:extLst>
          </p:cNvPr>
          <p:cNvPicPr>
            <a:picLocks noChangeAspect="1" noChangeArrowheads="1"/>
          </p:cNvPicPr>
          <p:nvPr userDrawn="1"/>
        </p:nvPicPr>
        <p:blipFill>
          <a:blip r:embed="rId3" cstate="print"/>
          <a:srcRect/>
          <a:stretch>
            <a:fillRect/>
          </a:stretch>
        </p:blipFill>
        <p:spPr bwMode="auto">
          <a:xfrm>
            <a:off x="65316" y="6463741"/>
            <a:ext cx="702056" cy="402103"/>
          </a:xfrm>
          <a:prstGeom prst="rect">
            <a:avLst/>
          </a:prstGeom>
          <a:noFill/>
        </p:spPr>
      </p:pic>
      <p:pic>
        <p:nvPicPr>
          <p:cNvPr id="11" name="Picture 1" descr="C:\Documents and Settings\Administrator\デスクトップ\SuperKEKB_logo.gif">
            <a:extLst>
              <a:ext uri="{FF2B5EF4-FFF2-40B4-BE49-F238E27FC236}">
                <a16:creationId xmlns:a16="http://schemas.microsoft.com/office/drawing/2014/main" id="{B4187E58-385E-BAB1-082F-741EFBCD54F3}"/>
              </a:ext>
            </a:extLst>
          </p:cNvPr>
          <p:cNvPicPr>
            <a:picLocks noChangeAspect="1" noChangeArrowheads="1"/>
          </p:cNvPicPr>
          <p:nvPr userDrawn="1"/>
        </p:nvPicPr>
        <p:blipFill>
          <a:blip r:embed="rId4" cstate="print"/>
          <a:srcRect/>
          <a:stretch>
            <a:fillRect/>
          </a:stretch>
        </p:blipFill>
        <p:spPr bwMode="auto">
          <a:xfrm>
            <a:off x="11432495" y="6449005"/>
            <a:ext cx="759505" cy="408995"/>
          </a:xfrm>
          <a:prstGeom prst="rect">
            <a:avLst/>
          </a:prstGeom>
          <a:noFill/>
        </p:spPr>
      </p:pic>
    </p:spTree>
    <p:extLst>
      <p:ext uri="{BB962C8B-B14F-4D97-AF65-F5344CB8AC3E}">
        <p14:creationId xmlns:p14="http://schemas.microsoft.com/office/powerpoint/2010/main" val="8075164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B412E82F-4CC2-013A-9941-E3C7BCD95435}"/>
              </a:ext>
            </a:extLst>
          </p:cNvPr>
          <p:cNvPicPr>
            <a:picLocks noChangeAspect="1"/>
          </p:cNvPicPr>
          <p:nvPr userDrawn="1"/>
        </p:nvPicPr>
        <p:blipFill>
          <a:blip r:embed="rId2"/>
          <a:stretch>
            <a:fillRect/>
          </a:stretch>
        </p:blipFill>
        <p:spPr>
          <a:xfrm>
            <a:off x="0" y="0"/>
            <a:ext cx="12192000" cy="1122652"/>
          </a:xfrm>
          <a:prstGeom prst="rect">
            <a:avLst/>
          </a:prstGeom>
        </p:spPr>
      </p:pic>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r>
              <a:rPr kumimoji="1" lang="en-US" altLang="ja-JP"/>
              <a:t>22nd Juanuary 2025</a:t>
            </a:r>
            <a:endParaRPr kumimoji="1" lang="ja-JP" altLang="en-US" dirty="0"/>
          </a:p>
        </p:txBody>
      </p:sp>
      <p:sp>
        <p:nvSpPr>
          <p:cNvPr id="6" name="フッター プレースホルダー 5"/>
          <p:cNvSpPr>
            <a:spLocks noGrp="1"/>
          </p:cNvSpPr>
          <p:nvPr>
            <p:ph type="ftr" sz="quarter" idx="11"/>
          </p:nvPr>
        </p:nvSpPr>
        <p:spPr/>
        <p:txBody>
          <a:bodyPr/>
          <a:lstStyle/>
          <a:p>
            <a:r>
              <a:rPr kumimoji="1" lang="en-US" altLang="ja-JP"/>
              <a:t>Workshop on FCC-ee and Lepton Colliders</a:t>
            </a:r>
            <a:endParaRPr kumimoji="1" lang="ja-JP" altLang="en-US" dirty="0"/>
          </a:p>
        </p:txBody>
      </p:sp>
      <p:sp>
        <p:nvSpPr>
          <p:cNvPr id="7" name="スライド番号プレースホルダー 6"/>
          <p:cNvSpPr>
            <a:spLocks noGrp="1"/>
          </p:cNvSpPr>
          <p:nvPr>
            <p:ph type="sldNum" sz="quarter" idx="12"/>
          </p:nvPr>
        </p:nvSpPr>
        <p:spPr/>
        <p:txBody>
          <a:bodyPr/>
          <a:lstStyle/>
          <a:p>
            <a:fld id="{2703563A-5760-4490-B9C0-0ADE44AA5E72}" type="slidenum">
              <a:rPr kumimoji="1" lang="ja-JP" altLang="en-US" smtClean="0"/>
              <a:t>‹#›</a:t>
            </a:fld>
            <a:endParaRPr kumimoji="1" lang="ja-JP" altLang="en-US"/>
          </a:p>
        </p:txBody>
      </p:sp>
      <p:sp>
        <p:nvSpPr>
          <p:cNvPr id="9" name="正方形/長方形 8">
            <a:extLst>
              <a:ext uri="{FF2B5EF4-FFF2-40B4-BE49-F238E27FC236}">
                <a16:creationId xmlns:a16="http://schemas.microsoft.com/office/drawing/2014/main" id="{AC730F19-0260-6A8F-A53B-B69C5661835A}"/>
              </a:ext>
            </a:extLst>
          </p:cNvPr>
          <p:cNvSpPr/>
          <p:nvPr userDrawn="1"/>
        </p:nvSpPr>
        <p:spPr>
          <a:xfrm>
            <a:off x="0" y="6434515"/>
            <a:ext cx="12192000" cy="43132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pic>
        <p:nvPicPr>
          <p:cNvPr id="10" name="Picture 5" descr="C:\Documents and Settings\Administrator\デスクトップ\keklogo_blue.gif">
            <a:extLst>
              <a:ext uri="{FF2B5EF4-FFF2-40B4-BE49-F238E27FC236}">
                <a16:creationId xmlns:a16="http://schemas.microsoft.com/office/drawing/2014/main" id="{105A8292-5956-F9F8-D671-124C537DFA96}"/>
              </a:ext>
            </a:extLst>
          </p:cNvPr>
          <p:cNvPicPr>
            <a:picLocks noChangeAspect="1" noChangeArrowheads="1"/>
          </p:cNvPicPr>
          <p:nvPr userDrawn="1"/>
        </p:nvPicPr>
        <p:blipFill>
          <a:blip r:embed="rId3" cstate="print"/>
          <a:srcRect/>
          <a:stretch>
            <a:fillRect/>
          </a:stretch>
        </p:blipFill>
        <p:spPr bwMode="auto">
          <a:xfrm>
            <a:off x="65316" y="6463741"/>
            <a:ext cx="702056" cy="402103"/>
          </a:xfrm>
          <a:prstGeom prst="rect">
            <a:avLst/>
          </a:prstGeom>
          <a:noFill/>
        </p:spPr>
      </p:pic>
      <p:pic>
        <p:nvPicPr>
          <p:cNvPr id="11" name="Picture 1" descr="C:\Documents and Settings\Administrator\デスクトップ\SuperKEKB_logo.gif">
            <a:extLst>
              <a:ext uri="{FF2B5EF4-FFF2-40B4-BE49-F238E27FC236}">
                <a16:creationId xmlns:a16="http://schemas.microsoft.com/office/drawing/2014/main" id="{C4C4CB60-7603-C015-0AB3-6E4CA066329D}"/>
              </a:ext>
            </a:extLst>
          </p:cNvPr>
          <p:cNvPicPr>
            <a:picLocks noChangeAspect="1" noChangeArrowheads="1"/>
          </p:cNvPicPr>
          <p:nvPr userDrawn="1"/>
        </p:nvPicPr>
        <p:blipFill>
          <a:blip r:embed="rId4" cstate="print"/>
          <a:srcRect/>
          <a:stretch>
            <a:fillRect/>
          </a:stretch>
        </p:blipFill>
        <p:spPr bwMode="auto">
          <a:xfrm>
            <a:off x="11432495" y="6449005"/>
            <a:ext cx="759505" cy="408995"/>
          </a:xfrm>
          <a:prstGeom prst="rect">
            <a:avLst/>
          </a:prstGeom>
          <a:noFill/>
        </p:spPr>
      </p:pic>
    </p:spTree>
    <p:extLst>
      <p:ext uri="{BB962C8B-B14F-4D97-AF65-F5344CB8AC3E}">
        <p14:creationId xmlns:p14="http://schemas.microsoft.com/office/powerpoint/2010/main" val="19622042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gi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gi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0F24A4F9-367C-15BE-D2D6-F65B7E861D24}"/>
              </a:ext>
            </a:extLst>
          </p:cNvPr>
          <p:cNvPicPr>
            <a:picLocks noChangeAspect="1"/>
          </p:cNvPicPr>
          <p:nvPr userDrawn="1"/>
        </p:nvPicPr>
        <p:blipFill>
          <a:blip r:embed="rId14"/>
          <a:stretch>
            <a:fillRect/>
          </a:stretch>
        </p:blipFill>
        <p:spPr>
          <a:xfrm>
            <a:off x="0" y="0"/>
            <a:ext cx="12192000" cy="1122652"/>
          </a:xfrm>
          <a:prstGeom prst="rect">
            <a:avLst/>
          </a:prstGeom>
        </p:spPr>
      </p:pic>
      <p:sp>
        <p:nvSpPr>
          <p:cNvPr id="8" name="正方形/長方形 7">
            <a:extLst>
              <a:ext uri="{FF2B5EF4-FFF2-40B4-BE49-F238E27FC236}">
                <a16:creationId xmlns:a16="http://schemas.microsoft.com/office/drawing/2014/main" id="{61EAAA89-D5F6-69BB-263A-762A865F1127}"/>
              </a:ext>
            </a:extLst>
          </p:cNvPr>
          <p:cNvSpPr/>
          <p:nvPr userDrawn="1"/>
        </p:nvSpPr>
        <p:spPr>
          <a:xfrm>
            <a:off x="0" y="6434515"/>
            <a:ext cx="12192000" cy="43132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pic>
        <p:nvPicPr>
          <p:cNvPr id="9" name="Picture 5" descr="C:\Documents and Settings\Administrator\デスクトップ\keklogo_blue.gif">
            <a:extLst>
              <a:ext uri="{FF2B5EF4-FFF2-40B4-BE49-F238E27FC236}">
                <a16:creationId xmlns:a16="http://schemas.microsoft.com/office/drawing/2014/main" id="{0B43AC58-FCB9-1036-B3B6-CC7954E7DA8D}"/>
              </a:ext>
            </a:extLst>
          </p:cNvPr>
          <p:cNvPicPr>
            <a:picLocks noChangeAspect="1" noChangeArrowheads="1"/>
          </p:cNvPicPr>
          <p:nvPr userDrawn="1"/>
        </p:nvPicPr>
        <p:blipFill>
          <a:blip r:embed="rId15" cstate="print"/>
          <a:srcRect/>
          <a:stretch>
            <a:fillRect/>
          </a:stretch>
        </p:blipFill>
        <p:spPr bwMode="auto">
          <a:xfrm>
            <a:off x="65316" y="6463741"/>
            <a:ext cx="702056" cy="402103"/>
          </a:xfrm>
          <a:prstGeom prst="rect">
            <a:avLst/>
          </a:prstGeom>
          <a:noFill/>
        </p:spPr>
      </p:pic>
      <p:pic>
        <p:nvPicPr>
          <p:cNvPr id="10" name="Picture 1" descr="C:\Documents and Settings\Administrator\デスクトップ\SuperKEKB_logo.gif">
            <a:extLst>
              <a:ext uri="{FF2B5EF4-FFF2-40B4-BE49-F238E27FC236}">
                <a16:creationId xmlns:a16="http://schemas.microsoft.com/office/drawing/2014/main" id="{D81B9E0C-1C84-35E6-91BD-067E2A0889B0}"/>
              </a:ext>
            </a:extLst>
          </p:cNvPr>
          <p:cNvPicPr>
            <a:picLocks noChangeAspect="1" noChangeArrowheads="1"/>
          </p:cNvPicPr>
          <p:nvPr userDrawn="1"/>
        </p:nvPicPr>
        <p:blipFill>
          <a:blip r:embed="rId16" cstate="print"/>
          <a:srcRect/>
          <a:stretch>
            <a:fillRect/>
          </a:stretch>
        </p:blipFill>
        <p:spPr bwMode="auto">
          <a:xfrm>
            <a:off x="11432495" y="6449005"/>
            <a:ext cx="759505" cy="408995"/>
          </a:xfrm>
          <a:prstGeom prst="rect">
            <a:avLst/>
          </a:prstGeom>
          <a:noFill/>
        </p:spPr>
      </p:pic>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ltLang="ja-JP" dirty="0"/>
              <a:t>12/Jan/2026</a:t>
            </a:r>
            <a:endParaRPr kumimoji="1" lang="ja-JP" altLang="en-US" dirty="0"/>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ltLang="ja-JP" dirty="0" err="1"/>
              <a:t>HKUST</a:t>
            </a:r>
            <a:r>
              <a:rPr lang="en-US" altLang="ja-JP" dirty="0"/>
              <a:t> IAS Workshop (</a:t>
            </a:r>
            <a:r>
              <a:rPr lang="en-US" altLang="ja-JP" dirty="0" err="1"/>
              <a:t>FP2026</a:t>
            </a:r>
            <a:r>
              <a:rPr lang="en-US" altLang="ja-JP" dirty="0"/>
              <a:t>)</a:t>
            </a:r>
            <a:endParaRPr kumimoji="1" lang="ja-JP" altLang="en-US" dirty="0"/>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03563A-5760-4490-B9C0-0ADE44AA5E72}" type="slidenum">
              <a:rPr kumimoji="1" lang="ja-JP" altLang="en-US" smtClean="0"/>
              <a:t>‹#›</a:t>
            </a:fld>
            <a:endParaRPr kumimoji="1" lang="ja-JP" altLang="en-US"/>
          </a:p>
        </p:txBody>
      </p:sp>
    </p:spTree>
    <p:extLst>
      <p:ext uri="{BB962C8B-B14F-4D97-AF65-F5344CB8AC3E}">
        <p14:creationId xmlns:p14="http://schemas.microsoft.com/office/powerpoint/2010/main" val="8157076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gif"/><Relationship Id="rId4" Type="http://schemas.openxmlformats.org/officeDocument/2006/relationships/image" Target="../media/image2.gi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JP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29.JP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36.png"/></Relationships>
</file>

<file path=ppt/slides/_rels/slide3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image" Target="../media/image10.tiff"/><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1503702" y="3937398"/>
            <a:ext cx="9144000" cy="2092811"/>
          </a:xfrm>
        </p:spPr>
        <p:txBody>
          <a:bodyPr>
            <a:normAutofit/>
          </a:bodyPr>
          <a:lstStyle/>
          <a:p>
            <a:endParaRPr lang="en-US" altLang="ja-JP" dirty="0"/>
          </a:p>
          <a:p>
            <a:r>
              <a:rPr lang="en-US" altLang="ja-JP" dirty="0"/>
              <a:t>Makoto Tobiyama</a:t>
            </a:r>
          </a:p>
          <a:p>
            <a:r>
              <a:rPr lang="en-US" altLang="ja-JP" dirty="0"/>
              <a:t>KEK Accelerator Laboratory</a:t>
            </a:r>
          </a:p>
          <a:p>
            <a:r>
              <a:rPr lang="en-US" altLang="ja-JP" dirty="0"/>
              <a:t>(on behalf of SuperKEKB Accelerator Team)</a:t>
            </a:r>
          </a:p>
          <a:p>
            <a:endParaRPr lang="en-US" altLang="ja-JP" dirty="0"/>
          </a:p>
          <a:p>
            <a:endParaRPr lang="en-US" altLang="ja-JP" dirty="0"/>
          </a:p>
        </p:txBody>
      </p:sp>
      <p:pic>
        <p:nvPicPr>
          <p:cNvPr id="4" name="Picture 24" descr="C:\Users\shibata\works_hp3\14KEKB_Review\背景材料\event_jks_full_修正03.gif"/>
          <p:cNvPicPr>
            <a:picLocks noChangeAspect="1" noChangeArrowheads="1"/>
          </p:cNvPicPr>
          <p:nvPr/>
        </p:nvPicPr>
        <p:blipFill rotWithShape="1">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l="24215" t="25998" r="180" b="-99"/>
          <a:stretch/>
        </p:blipFill>
        <p:spPr bwMode="auto">
          <a:xfrm>
            <a:off x="0" y="0"/>
            <a:ext cx="1309448" cy="1285706"/>
          </a:xfrm>
          <a:prstGeom prst="rect">
            <a:avLst/>
          </a:prstGeom>
          <a:noFill/>
          <a:extLst>
            <a:ext uri="{909E8E84-426E-40DD-AFC4-6F175D3DCCD1}">
              <a14:hiddenFill xmlns:a14="http://schemas.microsoft.com/office/drawing/2010/main">
                <a:solidFill>
                  <a:srgbClr val="FFFFFF"/>
                </a:solidFill>
              </a14:hiddenFill>
            </a:ext>
          </a:extLst>
        </p:spPr>
      </p:pic>
      <p:grpSp>
        <p:nvGrpSpPr>
          <p:cNvPr id="49" name="グループ化 48"/>
          <p:cNvGrpSpPr/>
          <p:nvPr/>
        </p:nvGrpSpPr>
        <p:grpSpPr>
          <a:xfrm>
            <a:off x="102389" y="229418"/>
            <a:ext cx="12045409" cy="372572"/>
            <a:chOff x="102389" y="229418"/>
            <a:chExt cx="12045409" cy="372572"/>
          </a:xfrm>
        </p:grpSpPr>
        <p:sp>
          <p:nvSpPr>
            <p:cNvPr id="9" name="正方形/長方形 8"/>
            <p:cNvSpPr/>
            <p:nvPr/>
          </p:nvSpPr>
          <p:spPr>
            <a:xfrm rot="10800000">
              <a:off x="11503620" y="365062"/>
              <a:ext cx="388674" cy="980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0" name="円弧 9"/>
            <p:cNvSpPr>
              <a:spLocks noChangeAspect="1"/>
            </p:cNvSpPr>
            <p:nvPr/>
          </p:nvSpPr>
          <p:spPr>
            <a:xfrm rot="10800000">
              <a:off x="11405467" y="269212"/>
              <a:ext cx="56340" cy="141493"/>
            </a:xfrm>
            <a:prstGeom prst="arc">
              <a:avLst>
                <a:gd name="adj1" fmla="val 5350398"/>
                <a:gd name="adj2" fmla="val 16335659"/>
              </a:avLst>
            </a:prstGeom>
            <a:ln w="28575">
              <a:solidFill>
                <a:srgbClr val="FFC000"/>
              </a:solidFill>
            </a:ln>
            <a:effectLst>
              <a:outerShdw blurRad="50800" dist="50800" algn="l" rotWithShape="0">
                <a:srgbClr val="FFC000">
                  <a:alpha val="75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11" name="円弧 10"/>
            <p:cNvSpPr>
              <a:spLocks noChangeAspect="1"/>
            </p:cNvSpPr>
            <p:nvPr/>
          </p:nvSpPr>
          <p:spPr>
            <a:xfrm rot="10800000">
              <a:off x="11552588" y="251526"/>
              <a:ext cx="70425" cy="176866"/>
            </a:xfrm>
            <a:prstGeom prst="arc">
              <a:avLst>
                <a:gd name="adj1" fmla="val 5350398"/>
                <a:gd name="adj2" fmla="val 16335659"/>
              </a:avLst>
            </a:prstGeom>
            <a:ln w="28575">
              <a:solidFill>
                <a:srgbClr val="FFC000"/>
              </a:solidFill>
            </a:ln>
            <a:effectLst>
              <a:outerShdw blurRad="50800" dist="50800" algn="l" rotWithShape="0">
                <a:srgbClr val="FFC000">
                  <a:alpha val="75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12" name="円弧 11"/>
            <p:cNvSpPr>
              <a:spLocks noChangeAspect="1"/>
            </p:cNvSpPr>
            <p:nvPr/>
          </p:nvSpPr>
          <p:spPr>
            <a:xfrm rot="10800000">
              <a:off x="11706110" y="229418"/>
              <a:ext cx="88031" cy="221082"/>
            </a:xfrm>
            <a:prstGeom prst="arc">
              <a:avLst>
                <a:gd name="adj1" fmla="val 5350398"/>
                <a:gd name="adj2" fmla="val 16335659"/>
              </a:avLst>
            </a:prstGeom>
            <a:ln w="28575">
              <a:solidFill>
                <a:srgbClr val="FFC000"/>
              </a:solidFill>
            </a:ln>
            <a:effectLst>
              <a:outerShdw blurRad="50800" dist="50800" algn="l" rotWithShape="0">
                <a:srgbClr val="FFC000">
                  <a:alpha val="75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13" name="正方形/長方形 12"/>
            <p:cNvSpPr/>
            <p:nvPr/>
          </p:nvSpPr>
          <p:spPr>
            <a:xfrm rot="10800000">
              <a:off x="1482165" y="304799"/>
              <a:ext cx="10473505" cy="65741"/>
            </a:xfrm>
            <a:prstGeom prst="rect">
              <a:avLst/>
            </a:prstGeom>
            <a:solidFill>
              <a:srgbClr val="FFC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4" name="円弧 13"/>
            <p:cNvSpPr>
              <a:spLocks noChangeAspect="1"/>
            </p:cNvSpPr>
            <p:nvPr/>
          </p:nvSpPr>
          <p:spPr>
            <a:xfrm rot="10800000">
              <a:off x="11503620" y="420702"/>
              <a:ext cx="56340" cy="141493"/>
            </a:xfrm>
            <a:prstGeom prst="arc">
              <a:avLst>
                <a:gd name="adj1" fmla="val 5350398"/>
                <a:gd name="adj2" fmla="val 16335659"/>
              </a:avLst>
            </a:prstGeom>
            <a:ln w="28575">
              <a:solidFill>
                <a:srgbClr val="000066"/>
              </a:solidFill>
            </a:ln>
            <a:effectLst>
              <a:outerShdw blurRad="50800" dist="50800" algn="l" rotWithShape="0">
                <a:srgbClr val="000066">
                  <a:alpha val="50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15" name="円弧 14"/>
            <p:cNvSpPr>
              <a:spLocks noChangeAspect="1"/>
            </p:cNvSpPr>
            <p:nvPr/>
          </p:nvSpPr>
          <p:spPr>
            <a:xfrm rot="10800000">
              <a:off x="11650741" y="403016"/>
              <a:ext cx="70425" cy="176866"/>
            </a:xfrm>
            <a:prstGeom prst="arc">
              <a:avLst>
                <a:gd name="adj1" fmla="val 5350398"/>
                <a:gd name="adj2" fmla="val 16335659"/>
              </a:avLst>
            </a:prstGeom>
            <a:ln w="28575">
              <a:solidFill>
                <a:srgbClr val="000066"/>
              </a:solidFill>
            </a:ln>
            <a:effectLst>
              <a:outerShdw blurRad="50800" dist="50800" algn="l" rotWithShape="0">
                <a:srgbClr val="000066">
                  <a:alpha val="50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16" name="円弧 15"/>
            <p:cNvSpPr>
              <a:spLocks noChangeAspect="1"/>
            </p:cNvSpPr>
            <p:nvPr/>
          </p:nvSpPr>
          <p:spPr>
            <a:xfrm rot="10800000">
              <a:off x="11804263" y="380908"/>
              <a:ext cx="88031" cy="221082"/>
            </a:xfrm>
            <a:prstGeom prst="arc">
              <a:avLst>
                <a:gd name="adj1" fmla="val 5350398"/>
                <a:gd name="adj2" fmla="val 16335659"/>
              </a:avLst>
            </a:prstGeom>
            <a:ln w="28575">
              <a:solidFill>
                <a:srgbClr val="000066"/>
              </a:solidFill>
            </a:ln>
            <a:effectLst>
              <a:outerShdw blurRad="50800" dist="50800" algn="l" rotWithShape="0">
                <a:srgbClr val="000066">
                  <a:alpha val="50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17" name="正方形/長方形 16"/>
            <p:cNvSpPr/>
            <p:nvPr/>
          </p:nvSpPr>
          <p:spPr>
            <a:xfrm rot="10800000">
              <a:off x="1503702" y="461377"/>
              <a:ext cx="10644096" cy="65945"/>
            </a:xfrm>
            <a:prstGeom prst="rect">
              <a:avLst/>
            </a:prstGeom>
            <a:solidFill>
              <a:srgbClr val="00006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8" name="円弧 17"/>
            <p:cNvSpPr>
              <a:spLocks noChangeAspect="1"/>
            </p:cNvSpPr>
            <p:nvPr/>
          </p:nvSpPr>
          <p:spPr>
            <a:xfrm rot="10800000">
              <a:off x="11706110" y="229418"/>
              <a:ext cx="88031" cy="221082"/>
            </a:xfrm>
            <a:prstGeom prst="arc">
              <a:avLst>
                <a:gd name="adj1" fmla="val 16137867"/>
                <a:gd name="adj2" fmla="val 5501634"/>
              </a:avLst>
            </a:prstGeom>
            <a:ln w="28575">
              <a:solidFill>
                <a:srgbClr val="FFC000"/>
              </a:solidFill>
            </a:ln>
            <a:effectLst>
              <a:outerShdw blurRad="50800" dist="50800" algn="l" rotWithShape="0">
                <a:srgbClr val="FFC000">
                  <a:alpha val="75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19" name="円弧 18"/>
            <p:cNvSpPr>
              <a:spLocks noChangeAspect="1"/>
            </p:cNvSpPr>
            <p:nvPr/>
          </p:nvSpPr>
          <p:spPr>
            <a:xfrm rot="10800000">
              <a:off x="11552588" y="251526"/>
              <a:ext cx="70425" cy="176866"/>
            </a:xfrm>
            <a:prstGeom prst="arc">
              <a:avLst>
                <a:gd name="adj1" fmla="val 16137867"/>
                <a:gd name="adj2" fmla="val 5501634"/>
              </a:avLst>
            </a:prstGeom>
            <a:ln w="28575">
              <a:solidFill>
                <a:srgbClr val="FFC000"/>
              </a:solidFill>
            </a:ln>
            <a:effectLst>
              <a:outerShdw blurRad="50800" dist="50800" algn="l" rotWithShape="0">
                <a:srgbClr val="FFC000">
                  <a:alpha val="75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20" name="円弧 19"/>
            <p:cNvSpPr>
              <a:spLocks noChangeAspect="1"/>
            </p:cNvSpPr>
            <p:nvPr/>
          </p:nvSpPr>
          <p:spPr>
            <a:xfrm rot="10800000">
              <a:off x="11405467" y="269212"/>
              <a:ext cx="56340" cy="141493"/>
            </a:xfrm>
            <a:prstGeom prst="arc">
              <a:avLst>
                <a:gd name="adj1" fmla="val 16137867"/>
                <a:gd name="adj2" fmla="val 5501634"/>
              </a:avLst>
            </a:prstGeom>
            <a:ln w="28575">
              <a:solidFill>
                <a:srgbClr val="FFC000"/>
              </a:solidFill>
            </a:ln>
            <a:effectLst>
              <a:outerShdw blurRad="50800" dist="50800" algn="l" rotWithShape="0">
                <a:srgbClr val="FFC000">
                  <a:alpha val="75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21" name="円弧 20"/>
            <p:cNvSpPr>
              <a:spLocks noChangeAspect="1"/>
            </p:cNvSpPr>
            <p:nvPr/>
          </p:nvSpPr>
          <p:spPr>
            <a:xfrm rot="10800000">
              <a:off x="11804263" y="380908"/>
              <a:ext cx="88031" cy="221082"/>
            </a:xfrm>
            <a:prstGeom prst="arc">
              <a:avLst>
                <a:gd name="adj1" fmla="val 16137867"/>
                <a:gd name="adj2" fmla="val 5501634"/>
              </a:avLst>
            </a:prstGeom>
            <a:ln w="28575">
              <a:solidFill>
                <a:srgbClr val="000066"/>
              </a:solidFill>
            </a:ln>
            <a:effectLst>
              <a:outerShdw blurRad="50800" dist="50800" algn="l" rotWithShape="0">
                <a:srgbClr val="000066">
                  <a:alpha val="50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22" name="円弧 21"/>
            <p:cNvSpPr>
              <a:spLocks noChangeAspect="1"/>
            </p:cNvSpPr>
            <p:nvPr/>
          </p:nvSpPr>
          <p:spPr>
            <a:xfrm rot="10800000">
              <a:off x="11650741" y="403016"/>
              <a:ext cx="70425" cy="176866"/>
            </a:xfrm>
            <a:prstGeom prst="arc">
              <a:avLst>
                <a:gd name="adj1" fmla="val 16137867"/>
                <a:gd name="adj2" fmla="val 5501634"/>
              </a:avLst>
            </a:prstGeom>
            <a:ln w="28575">
              <a:solidFill>
                <a:srgbClr val="000066"/>
              </a:solidFill>
            </a:ln>
            <a:effectLst>
              <a:outerShdw blurRad="50800" dist="50800" algn="l" rotWithShape="0">
                <a:srgbClr val="000066">
                  <a:alpha val="50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23" name="円弧 22"/>
            <p:cNvSpPr>
              <a:spLocks noChangeAspect="1"/>
            </p:cNvSpPr>
            <p:nvPr/>
          </p:nvSpPr>
          <p:spPr>
            <a:xfrm rot="10800000">
              <a:off x="11503620" y="420702"/>
              <a:ext cx="56340" cy="141493"/>
            </a:xfrm>
            <a:prstGeom prst="arc">
              <a:avLst>
                <a:gd name="adj1" fmla="val 16137867"/>
                <a:gd name="adj2" fmla="val 5501634"/>
              </a:avLst>
            </a:prstGeom>
            <a:ln w="28575">
              <a:solidFill>
                <a:srgbClr val="000066"/>
              </a:solidFill>
            </a:ln>
            <a:effectLst>
              <a:outerShdw blurRad="50800" dist="50800" algn="l" rotWithShape="0">
                <a:srgbClr val="000066">
                  <a:alpha val="50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7" name="二等辺三角形 6"/>
            <p:cNvSpPr/>
            <p:nvPr/>
          </p:nvSpPr>
          <p:spPr>
            <a:xfrm rot="15960000">
              <a:off x="775762" y="-315172"/>
              <a:ext cx="54376" cy="1401122"/>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8" name="二等辺三角形 7"/>
            <p:cNvSpPr/>
            <p:nvPr/>
          </p:nvSpPr>
          <p:spPr>
            <a:xfrm rot="16440000">
              <a:off x="800838" y="-256932"/>
              <a:ext cx="54376" cy="1401122"/>
            </a:xfrm>
            <a:prstGeom prst="triangl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pic>
        <p:nvPicPr>
          <p:cNvPr id="25" name="Picture 24" descr="C:\Users\shibata\works_hp3\14KEKB_Review\背景材料\event_jks_full_修正03.gif"/>
          <p:cNvPicPr>
            <a:picLocks noChangeAspect="1" noChangeArrowheads="1"/>
          </p:cNvPicPr>
          <p:nvPr/>
        </p:nvPicPr>
        <p:blipFill rotWithShape="1">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l="-10839" t="-3299" r="25912" b="26170"/>
          <a:stretch/>
        </p:blipFill>
        <p:spPr bwMode="auto">
          <a:xfrm>
            <a:off x="10718514" y="2599162"/>
            <a:ext cx="1470919" cy="1338236"/>
          </a:xfrm>
          <a:prstGeom prst="rect">
            <a:avLst/>
          </a:prstGeom>
          <a:noFill/>
          <a:extLst>
            <a:ext uri="{909E8E84-426E-40DD-AFC4-6F175D3DCCD1}">
              <a14:hiddenFill xmlns:a14="http://schemas.microsoft.com/office/drawing/2010/main">
                <a:solidFill>
                  <a:srgbClr val="FFFFFF"/>
                </a:solidFill>
              </a14:hiddenFill>
            </a:ext>
          </a:extLst>
        </p:spPr>
      </p:pic>
      <p:sp>
        <p:nvSpPr>
          <p:cNvPr id="45" name="正方形/長方形 44"/>
          <p:cNvSpPr/>
          <p:nvPr/>
        </p:nvSpPr>
        <p:spPr>
          <a:xfrm>
            <a:off x="0" y="6434515"/>
            <a:ext cx="12192000" cy="43132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46" name="テキスト ボックス 45"/>
          <p:cNvSpPr txBox="1"/>
          <p:nvPr/>
        </p:nvSpPr>
        <p:spPr>
          <a:xfrm>
            <a:off x="3287689" y="6434516"/>
            <a:ext cx="5745903" cy="430887"/>
          </a:xfrm>
          <a:prstGeom prst="rect">
            <a:avLst/>
          </a:prstGeom>
          <a:noFill/>
        </p:spPr>
        <p:txBody>
          <a:bodyPr wrap="square" rtlCol="0">
            <a:spAutoFit/>
          </a:bodyPr>
          <a:lstStyle/>
          <a:p>
            <a:pPr algn="ctr"/>
            <a:r>
              <a:rPr lang="en-US" altLang="ja-JP" sz="900" dirty="0">
                <a:solidFill>
                  <a:srgbClr val="FFFF00"/>
                </a:solidFill>
              </a:rPr>
              <a:t>Inter-University Research Institute Corporation</a:t>
            </a:r>
            <a:r>
              <a:rPr lang="en-US" altLang="ja-JP" sz="1000" dirty="0">
                <a:solidFill>
                  <a:srgbClr val="FFFF00"/>
                </a:solidFill>
              </a:rPr>
              <a:t> </a:t>
            </a:r>
            <a:r>
              <a:rPr lang="en-US" altLang="ja-JP" sz="1100" b="1" dirty="0">
                <a:solidFill>
                  <a:srgbClr val="FFFF00"/>
                </a:solidFill>
              </a:rPr>
              <a:t>High Energy Accelerator Research Organization (KEK)</a:t>
            </a:r>
            <a:endParaRPr lang="en-US" altLang="ja-JP" sz="1000" b="1" dirty="0">
              <a:solidFill>
                <a:srgbClr val="FFFF00"/>
              </a:solidFill>
            </a:endParaRPr>
          </a:p>
          <a:p>
            <a:pPr algn="ctr"/>
            <a:r>
              <a:rPr lang="ja-JP" altLang="en-US" sz="800" dirty="0">
                <a:solidFill>
                  <a:srgbClr val="FFFF00"/>
                </a:solidFill>
              </a:rPr>
              <a:t>大学共同利用機関法人</a:t>
            </a:r>
            <a:r>
              <a:rPr lang="ja-JP" altLang="en-US" sz="1000" dirty="0">
                <a:solidFill>
                  <a:srgbClr val="FFFF00"/>
                </a:solidFill>
              </a:rPr>
              <a:t> </a:t>
            </a:r>
            <a:r>
              <a:rPr lang="ja-JP" altLang="en-US" sz="1100" b="1" dirty="0">
                <a:solidFill>
                  <a:srgbClr val="FFFF00"/>
                </a:solidFill>
              </a:rPr>
              <a:t>高エネルギー加速器研究機構 </a:t>
            </a:r>
            <a:r>
              <a:rPr lang="en-US" altLang="ja-JP" sz="1100" b="1" dirty="0">
                <a:solidFill>
                  <a:srgbClr val="FFFF00"/>
                </a:solidFill>
              </a:rPr>
              <a:t>(KEK)</a:t>
            </a:r>
            <a:endParaRPr lang="ja-JP" altLang="en-US" sz="1000" b="1" dirty="0">
              <a:solidFill>
                <a:srgbClr val="FFFF00"/>
              </a:solidFill>
            </a:endParaRPr>
          </a:p>
        </p:txBody>
      </p:sp>
      <p:pic>
        <p:nvPicPr>
          <p:cNvPr id="47" name="Picture 5" descr="C:\Documents and Settings\Administrator\デスクトップ\keklogo_blue.gif"/>
          <p:cNvPicPr>
            <a:picLocks noChangeAspect="1" noChangeArrowheads="1"/>
          </p:cNvPicPr>
          <p:nvPr/>
        </p:nvPicPr>
        <p:blipFill>
          <a:blip r:embed="rId4" cstate="print"/>
          <a:srcRect/>
          <a:stretch>
            <a:fillRect/>
          </a:stretch>
        </p:blipFill>
        <p:spPr bwMode="auto">
          <a:xfrm>
            <a:off x="65316" y="6463741"/>
            <a:ext cx="702056" cy="402103"/>
          </a:xfrm>
          <a:prstGeom prst="rect">
            <a:avLst/>
          </a:prstGeom>
          <a:noFill/>
        </p:spPr>
      </p:pic>
      <p:pic>
        <p:nvPicPr>
          <p:cNvPr id="48" name="Picture 1" descr="C:\Documents and Settings\Administrator\デスクトップ\SuperKEKB_logo.gif"/>
          <p:cNvPicPr>
            <a:picLocks noChangeAspect="1" noChangeArrowheads="1"/>
          </p:cNvPicPr>
          <p:nvPr/>
        </p:nvPicPr>
        <p:blipFill>
          <a:blip r:embed="rId5" cstate="print"/>
          <a:srcRect/>
          <a:stretch>
            <a:fillRect/>
          </a:stretch>
        </p:blipFill>
        <p:spPr bwMode="auto">
          <a:xfrm>
            <a:off x="11432495" y="6449005"/>
            <a:ext cx="759505" cy="408995"/>
          </a:xfrm>
          <a:prstGeom prst="rect">
            <a:avLst/>
          </a:prstGeom>
          <a:noFill/>
        </p:spPr>
      </p:pic>
      <p:grpSp>
        <p:nvGrpSpPr>
          <p:cNvPr id="50" name="グループ化 49"/>
          <p:cNvGrpSpPr/>
          <p:nvPr/>
        </p:nvGrpSpPr>
        <p:grpSpPr>
          <a:xfrm rot="10800000">
            <a:off x="53784" y="3347435"/>
            <a:ext cx="12045409" cy="372572"/>
            <a:chOff x="102389" y="229418"/>
            <a:chExt cx="12045409" cy="372572"/>
          </a:xfrm>
        </p:grpSpPr>
        <p:sp>
          <p:nvSpPr>
            <p:cNvPr id="51" name="正方形/長方形 50"/>
            <p:cNvSpPr/>
            <p:nvPr/>
          </p:nvSpPr>
          <p:spPr>
            <a:xfrm rot="10800000">
              <a:off x="11503620" y="365062"/>
              <a:ext cx="388674" cy="980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2" name="円弧 51"/>
            <p:cNvSpPr>
              <a:spLocks noChangeAspect="1"/>
            </p:cNvSpPr>
            <p:nvPr/>
          </p:nvSpPr>
          <p:spPr>
            <a:xfrm rot="10800000">
              <a:off x="11405467" y="269212"/>
              <a:ext cx="56340" cy="141493"/>
            </a:xfrm>
            <a:prstGeom prst="arc">
              <a:avLst>
                <a:gd name="adj1" fmla="val 5350398"/>
                <a:gd name="adj2" fmla="val 16335659"/>
              </a:avLst>
            </a:prstGeom>
            <a:ln w="28575">
              <a:solidFill>
                <a:srgbClr val="FFC000"/>
              </a:solidFill>
            </a:ln>
            <a:effectLst>
              <a:outerShdw blurRad="50800" dist="50800" algn="l" rotWithShape="0">
                <a:srgbClr val="FFC000">
                  <a:alpha val="75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53" name="円弧 52"/>
            <p:cNvSpPr>
              <a:spLocks noChangeAspect="1"/>
            </p:cNvSpPr>
            <p:nvPr/>
          </p:nvSpPr>
          <p:spPr>
            <a:xfrm rot="10800000">
              <a:off x="11552588" y="251526"/>
              <a:ext cx="70425" cy="176866"/>
            </a:xfrm>
            <a:prstGeom prst="arc">
              <a:avLst>
                <a:gd name="adj1" fmla="val 5350398"/>
                <a:gd name="adj2" fmla="val 16335659"/>
              </a:avLst>
            </a:prstGeom>
            <a:ln w="28575">
              <a:solidFill>
                <a:srgbClr val="FFC000"/>
              </a:solidFill>
            </a:ln>
            <a:effectLst>
              <a:outerShdw blurRad="50800" dist="50800" algn="l" rotWithShape="0">
                <a:srgbClr val="FFC000">
                  <a:alpha val="75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54" name="円弧 53"/>
            <p:cNvSpPr>
              <a:spLocks noChangeAspect="1"/>
            </p:cNvSpPr>
            <p:nvPr/>
          </p:nvSpPr>
          <p:spPr>
            <a:xfrm rot="10800000">
              <a:off x="11706110" y="229418"/>
              <a:ext cx="88031" cy="221082"/>
            </a:xfrm>
            <a:prstGeom prst="arc">
              <a:avLst>
                <a:gd name="adj1" fmla="val 5350398"/>
                <a:gd name="adj2" fmla="val 16335659"/>
              </a:avLst>
            </a:prstGeom>
            <a:ln w="28575">
              <a:solidFill>
                <a:srgbClr val="FFC000"/>
              </a:solidFill>
            </a:ln>
            <a:effectLst>
              <a:outerShdw blurRad="50800" dist="50800" algn="l" rotWithShape="0">
                <a:srgbClr val="FFC000">
                  <a:alpha val="75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55" name="正方形/長方形 54"/>
            <p:cNvSpPr/>
            <p:nvPr/>
          </p:nvSpPr>
          <p:spPr>
            <a:xfrm rot="10800000">
              <a:off x="1482165" y="304799"/>
              <a:ext cx="10473505" cy="65741"/>
            </a:xfrm>
            <a:prstGeom prst="rect">
              <a:avLst/>
            </a:prstGeom>
            <a:solidFill>
              <a:srgbClr val="FFC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6" name="円弧 55"/>
            <p:cNvSpPr>
              <a:spLocks noChangeAspect="1"/>
            </p:cNvSpPr>
            <p:nvPr/>
          </p:nvSpPr>
          <p:spPr>
            <a:xfrm rot="10800000">
              <a:off x="11503620" y="420702"/>
              <a:ext cx="56340" cy="141493"/>
            </a:xfrm>
            <a:prstGeom prst="arc">
              <a:avLst>
                <a:gd name="adj1" fmla="val 5350398"/>
                <a:gd name="adj2" fmla="val 16335659"/>
              </a:avLst>
            </a:prstGeom>
            <a:ln w="28575">
              <a:solidFill>
                <a:srgbClr val="000066"/>
              </a:solidFill>
            </a:ln>
            <a:effectLst>
              <a:outerShdw blurRad="50800" dist="50800" algn="l" rotWithShape="0">
                <a:srgbClr val="000066">
                  <a:alpha val="50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57" name="円弧 56"/>
            <p:cNvSpPr>
              <a:spLocks noChangeAspect="1"/>
            </p:cNvSpPr>
            <p:nvPr/>
          </p:nvSpPr>
          <p:spPr>
            <a:xfrm rot="10800000">
              <a:off x="11650741" y="403016"/>
              <a:ext cx="70425" cy="176866"/>
            </a:xfrm>
            <a:prstGeom prst="arc">
              <a:avLst>
                <a:gd name="adj1" fmla="val 5350398"/>
                <a:gd name="adj2" fmla="val 16335659"/>
              </a:avLst>
            </a:prstGeom>
            <a:ln w="28575">
              <a:solidFill>
                <a:srgbClr val="000066"/>
              </a:solidFill>
            </a:ln>
            <a:effectLst>
              <a:outerShdw blurRad="50800" dist="50800" algn="l" rotWithShape="0">
                <a:srgbClr val="000066">
                  <a:alpha val="50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58" name="円弧 57"/>
            <p:cNvSpPr>
              <a:spLocks noChangeAspect="1"/>
            </p:cNvSpPr>
            <p:nvPr/>
          </p:nvSpPr>
          <p:spPr>
            <a:xfrm rot="10800000">
              <a:off x="11804263" y="380908"/>
              <a:ext cx="88031" cy="221082"/>
            </a:xfrm>
            <a:prstGeom prst="arc">
              <a:avLst>
                <a:gd name="adj1" fmla="val 5350398"/>
                <a:gd name="adj2" fmla="val 16335659"/>
              </a:avLst>
            </a:prstGeom>
            <a:ln w="28575">
              <a:solidFill>
                <a:srgbClr val="000066"/>
              </a:solidFill>
            </a:ln>
            <a:effectLst>
              <a:outerShdw blurRad="50800" dist="50800" algn="l" rotWithShape="0">
                <a:srgbClr val="000066">
                  <a:alpha val="50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59" name="正方形/長方形 58"/>
            <p:cNvSpPr/>
            <p:nvPr/>
          </p:nvSpPr>
          <p:spPr>
            <a:xfrm rot="10800000">
              <a:off x="1503702" y="460118"/>
              <a:ext cx="10644096" cy="67318"/>
            </a:xfrm>
            <a:prstGeom prst="rect">
              <a:avLst/>
            </a:prstGeom>
            <a:solidFill>
              <a:srgbClr val="00006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0" name="円弧 59"/>
            <p:cNvSpPr>
              <a:spLocks noChangeAspect="1"/>
            </p:cNvSpPr>
            <p:nvPr/>
          </p:nvSpPr>
          <p:spPr>
            <a:xfrm rot="10800000">
              <a:off x="11706110" y="229418"/>
              <a:ext cx="88031" cy="221082"/>
            </a:xfrm>
            <a:prstGeom prst="arc">
              <a:avLst>
                <a:gd name="adj1" fmla="val 16137867"/>
                <a:gd name="adj2" fmla="val 5501634"/>
              </a:avLst>
            </a:prstGeom>
            <a:ln w="28575">
              <a:solidFill>
                <a:srgbClr val="FFC000"/>
              </a:solidFill>
            </a:ln>
            <a:effectLst>
              <a:outerShdw blurRad="50800" dist="50800" algn="l" rotWithShape="0">
                <a:srgbClr val="FFC000">
                  <a:alpha val="75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61" name="円弧 60"/>
            <p:cNvSpPr>
              <a:spLocks noChangeAspect="1"/>
            </p:cNvSpPr>
            <p:nvPr/>
          </p:nvSpPr>
          <p:spPr>
            <a:xfrm rot="10800000">
              <a:off x="11552588" y="251526"/>
              <a:ext cx="70425" cy="176866"/>
            </a:xfrm>
            <a:prstGeom prst="arc">
              <a:avLst>
                <a:gd name="adj1" fmla="val 16137867"/>
                <a:gd name="adj2" fmla="val 5501634"/>
              </a:avLst>
            </a:prstGeom>
            <a:ln w="28575">
              <a:solidFill>
                <a:srgbClr val="FFC000"/>
              </a:solidFill>
            </a:ln>
            <a:effectLst>
              <a:outerShdw blurRad="50800" dist="50800" algn="l" rotWithShape="0">
                <a:srgbClr val="FFC000">
                  <a:alpha val="75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62" name="円弧 61"/>
            <p:cNvSpPr>
              <a:spLocks noChangeAspect="1"/>
            </p:cNvSpPr>
            <p:nvPr/>
          </p:nvSpPr>
          <p:spPr>
            <a:xfrm rot="10800000">
              <a:off x="11405467" y="269212"/>
              <a:ext cx="56340" cy="141493"/>
            </a:xfrm>
            <a:prstGeom prst="arc">
              <a:avLst>
                <a:gd name="adj1" fmla="val 16137867"/>
                <a:gd name="adj2" fmla="val 5501634"/>
              </a:avLst>
            </a:prstGeom>
            <a:ln w="28575">
              <a:solidFill>
                <a:srgbClr val="FFC000"/>
              </a:solidFill>
            </a:ln>
            <a:effectLst>
              <a:outerShdw blurRad="50800" dist="50800" algn="l" rotWithShape="0">
                <a:srgbClr val="FFC000">
                  <a:alpha val="75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63" name="円弧 62"/>
            <p:cNvSpPr>
              <a:spLocks noChangeAspect="1"/>
            </p:cNvSpPr>
            <p:nvPr/>
          </p:nvSpPr>
          <p:spPr>
            <a:xfrm rot="10800000">
              <a:off x="11804263" y="380908"/>
              <a:ext cx="88031" cy="221082"/>
            </a:xfrm>
            <a:prstGeom prst="arc">
              <a:avLst>
                <a:gd name="adj1" fmla="val 16137867"/>
                <a:gd name="adj2" fmla="val 5501634"/>
              </a:avLst>
            </a:prstGeom>
            <a:ln w="28575">
              <a:solidFill>
                <a:srgbClr val="000066"/>
              </a:solidFill>
            </a:ln>
            <a:effectLst>
              <a:outerShdw blurRad="50800" dist="50800" algn="l" rotWithShape="0">
                <a:srgbClr val="000066">
                  <a:alpha val="50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64" name="円弧 63"/>
            <p:cNvSpPr>
              <a:spLocks noChangeAspect="1"/>
            </p:cNvSpPr>
            <p:nvPr/>
          </p:nvSpPr>
          <p:spPr>
            <a:xfrm rot="10800000">
              <a:off x="11650741" y="403016"/>
              <a:ext cx="70425" cy="176866"/>
            </a:xfrm>
            <a:prstGeom prst="arc">
              <a:avLst>
                <a:gd name="adj1" fmla="val 16137867"/>
                <a:gd name="adj2" fmla="val 5501634"/>
              </a:avLst>
            </a:prstGeom>
            <a:ln w="28575">
              <a:solidFill>
                <a:srgbClr val="000066"/>
              </a:solidFill>
            </a:ln>
            <a:effectLst>
              <a:outerShdw blurRad="50800" dist="50800" algn="l" rotWithShape="0">
                <a:srgbClr val="000066">
                  <a:alpha val="50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65" name="円弧 64"/>
            <p:cNvSpPr>
              <a:spLocks noChangeAspect="1"/>
            </p:cNvSpPr>
            <p:nvPr/>
          </p:nvSpPr>
          <p:spPr>
            <a:xfrm rot="10800000">
              <a:off x="11503620" y="420702"/>
              <a:ext cx="56340" cy="141493"/>
            </a:xfrm>
            <a:prstGeom prst="arc">
              <a:avLst>
                <a:gd name="adj1" fmla="val 16137867"/>
                <a:gd name="adj2" fmla="val 5501634"/>
              </a:avLst>
            </a:prstGeom>
            <a:ln w="28575">
              <a:solidFill>
                <a:srgbClr val="000066"/>
              </a:solidFill>
            </a:ln>
            <a:effectLst>
              <a:outerShdw blurRad="50800" dist="50800" algn="l" rotWithShape="0">
                <a:srgbClr val="000066">
                  <a:alpha val="50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66" name="二等辺三角形 65"/>
            <p:cNvSpPr/>
            <p:nvPr/>
          </p:nvSpPr>
          <p:spPr>
            <a:xfrm rot="15960000">
              <a:off x="775762" y="-315172"/>
              <a:ext cx="54376" cy="1401122"/>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7" name="二等辺三角形 66"/>
            <p:cNvSpPr/>
            <p:nvPr/>
          </p:nvSpPr>
          <p:spPr>
            <a:xfrm rot="16440000">
              <a:off x="800838" y="-256932"/>
              <a:ext cx="54376" cy="1401122"/>
            </a:xfrm>
            <a:prstGeom prst="triangl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sp>
        <p:nvSpPr>
          <p:cNvPr id="71" name="タイトル 1"/>
          <p:cNvSpPr>
            <a:spLocks noGrp="1"/>
          </p:cNvSpPr>
          <p:nvPr>
            <p:ph type="ctrTitle"/>
          </p:nvPr>
        </p:nvSpPr>
        <p:spPr>
          <a:xfrm>
            <a:off x="578569" y="755887"/>
            <a:ext cx="11313725" cy="2787325"/>
          </a:xfrm>
        </p:spPr>
        <p:txBody>
          <a:bodyPr>
            <a:noAutofit/>
          </a:bodyPr>
          <a:lstStyle/>
          <a:p>
            <a:r>
              <a:rPr lang="en-US" altLang="ja-JP" b="1" dirty="0">
                <a:solidFill>
                  <a:srgbClr val="002060"/>
                </a:solidFill>
              </a:rPr>
              <a:t>SuperKEKB Accelerator</a:t>
            </a:r>
            <a:r>
              <a:rPr lang="ja-JP" altLang="en-US" b="1" dirty="0">
                <a:solidFill>
                  <a:srgbClr val="002060"/>
                </a:solidFill>
              </a:rPr>
              <a:t> </a:t>
            </a:r>
            <a:r>
              <a:rPr lang="en-US" altLang="ja-JP" b="1" dirty="0">
                <a:solidFill>
                  <a:srgbClr val="002060"/>
                </a:solidFill>
              </a:rPr>
              <a:t>Status</a:t>
            </a:r>
            <a:br>
              <a:rPr lang="en-US" altLang="ja-JP" b="1" dirty="0">
                <a:solidFill>
                  <a:srgbClr val="002060"/>
                </a:solidFill>
              </a:rPr>
            </a:br>
            <a:endParaRPr lang="ja-JP" altLang="en-US" b="1" dirty="0">
              <a:solidFill>
                <a:srgbClr val="002060"/>
              </a:solidFill>
            </a:endParaRPr>
          </a:p>
        </p:txBody>
      </p:sp>
    </p:spTree>
    <p:extLst>
      <p:ext uri="{BB962C8B-B14F-4D97-AF65-F5344CB8AC3E}">
        <p14:creationId xmlns:p14="http://schemas.microsoft.com/office/powerpoint/2010/main" val="35569779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1321CAC-9F2D-4D6E-99A0-B09775FC3FB4}"/>
              </a:ext>
            </a:extLst>
          </p:cNvPr>
          <p:cNvSpPr>
            <a:spLocks noGrp="1"/>
          </p:cNvSpPr>
          <p:nvPr>
            <p:ph type="title"/>
          </p:nvPr>
        </p:nvSpPr>
        <p:spPr/>
        <p:txBody>
          <a:bodyPr>
            <a:normAutofit fontScale="90000"/>
          </a:bodyPr>
          <a:lstStyle/>
          <a:p>
            <a:endParaRPr kumimoji="1" lang="ja-JP" altLang="en-US" dirty="0"/>
          </a:p>
        </p:txBody>
      </p:sp>
      <p:sp>
        <p:nvSpPr>
          <p:cNvPr id="3" name="コンテンツ プレースホルダー 2">
            <a:extLst>
              <a:ext uri="{FF2B5EF4-FFF2-40B4-BE49-F238E27FC236}">
                <a16:creationId xmlns:a16="http://schemas.microsoft.com/office/drawing/2014/main" id="{306E374C-4140-177A-15B3-3CE884931FF3}"/>
              </a:ext>
            </a:extLst>
          </p:cNvPr>
          <p:cNvSpPr>
            <a:spLocks noGrp="1"/>
          </p:cNvSpPr>
          <p:nvPr>
            <p:ph idx="1"/>
          </p:nvPr>
        </p:nvSpPr>
        <p:spPr/>
        <p:txBody>
          <a:bodyPr/>
          <a:lstStyle/>
          <a:p>
            <a:r>
              <a:rPr lang="en-US" altLang="ja-JP" dirty="0"/>
              <a:t>Weak bend and RF OFF are extremely dangerous beam abort methods, so we are considering other approaches</a:t>
            </a:r>
          </a:p>
          <a:p>
            <a:pPr lvl="1"/>
            <a:r>
              <a:rPr lang="en-US" altLang="ja-JP" dirty="0"/>
              <a:t>(A) Control weak bend (and horizontal steering magnets) to direct the beam to a radiator that can be damaged</a:t>
            </a:r>
          </a:p>
          <a:p>
            <a:pPr lvl="2"/>
            <a:r>
              <a:rPr lang="en-US" altLang="ja-JP" dirty="0"/>
              <a:t>Simulation shows the beam will be crossing strong resonance lines such as 3</a:t>
            </a:r>
            <a:r>
              <a:rPr lang="en-US" altLang="ja-JP" baseline="30000" dirty="0"/>
              <a:t>rd</a:t>
            </a:r>
            <a:r>
              <a:rPr lang="en-US" altLang="ja-JP" dirty="0"/>
              <a:t> slowly after By&lt;90%. </a:t>
            </a:r>
          </a:p>
          <a:p>
            <a:pPr lvl="2"/>
            <a:r>
              <a:rPr lang="en-US" altLang="ja-JP" dirty="0"/>
              <a:t>Considering preparing a horizontal bump at horizontal emergency radiators. </a:t>
            </a:r>
          </a:p>
          <a:p>
            <a:pPr lvl="1"/>
            <a:r>
              <a:rPr lang="en-US" altLang="ja-JP" dirty="0"/>
              <a:t>(B) With RF OFF, direct the beam to a radiator located in a safe area</a:t>
            </a:r>
          </a:p>
          <a:p>
            <a:r>
              <a:rPr lang="en-US" altLang="ja-JP" dirty="0"/>
              <a:t>In either case, we are currently studying the beam trajectory with simulation. After confirming the orbit, we will check the orbit with the real beam (with a tiny beam current). </a:t>
            </a:r>
          </a:p>
          <a:p>
            <a:pPr marL="457200" lvl="1" indent="0">
              <a:buNone/>
            </a:pPr>
            <a:endParaRPr kumimoji="1" lang="ja-JP" altLang="en-US" dirty="0"/>
          </a:p>
        </p:txBody>
      </p:sp>
      <p:sp>
        <p:nvSpPr>
          <p:cNvPr id="4" name="日付プレースホルダー 3">
            <a:extLst>
              <a:ext uri="{FF2B5EF4-FFF2-40B4-BE49-F238E27FC236}">
                <a16:creationId xmlns:a16="http://schemas.microsoft.com/office/drawing/2014/main" id="{27B1E738-A3E9-EB2E-20DF-4619D2542883}"/>
              </a:ext>
            </a:extLst>
          </p:cNvPr>
          <p:cNvSpPr>
            <a:spLocks noGrp="1"/>
          </p:cNvSpPr>
          <p:nvPr>
            <p:ph type="dt" sz="half" idx="10"/>
          </p:nvPr>
        </p:nvSpPr>
        <p:spPr/>
        <p:txBody>
          <a:bodyPr/>
          <a:lstStyle/>
          <a:p>
            <a:r>
              <a:rPr lang="en-US" altLang="ja-JP" dirty="0"/>
              <a:t>12/Jan/2026</a:t>
            </a:r>
            <a:endParaRPr lang="ja-JP" altLang="en-US" dirty="0"/>
          </a:p>
        </p:txBody>
      </p:sp>
      <p:sp>
        <p:nvSpPr>
          <p:cNvPr id="5" name="フッター プレースホルダー 4">
            <a:extLst>
              <a:ext uri="{FF2B5EF4-FFF2-40B4-BE49-F238E27FC236}">
                <a16:creationId xmlns:a16="http://schemas.microsoft.com/office/drawing/2014/main" id="{C375373D-B8CC-8CF7-4020-12E6822B81AA}"/>
              </a:ext>
            </a:extLst>
          </p:cNvPr>
          <p:cNvSpPr>
            <a:spLocks noGrp="1"/>
          </p:cNvSpPr>
          <p:nvPr>
            <p:ph type="ftr" sz="quarter" idx="11"/>
          </p:nvPr>
        </p:nvSpPr>
        <p:spPr/>
        <p:txBody>
          <a:bodyPr/>
          <a:lstStyle/>
          <a:p>
            <a:r>
              <a:rPr lang="en-US" altLang="ja-JP" dirty="0" err="1"/>
              <a:t>HKUST</a:t>
            </a:r>
            <a:r>
              <a:rPr lang="en-US" altLang="ja-JP" dirty="0"/>
              <a:t> IAS Workshop (</a:t>
            </a:r>
            <a:r>
              <a:rPr lang="en-US" altLang="ja-JP" dirty="0" err="1"/>
              <a:t>FP2026</a:t>
            </a:r>
            <a:r>
              <a:rPr lang="en-US" altLang="ja-JP" dirty="0"/>
              <a:t>)</a:t>
            </a:r>
          </a:p>
        </p:txBody>
      </p:sp>
      <p:sp>
        <p:nvSpPr>
          <p:cNvPr id="6" name="スライド番号プレースホルダー 5">
            <a:extLst>
              <a:ext uri="{FF2B5EF4-FFF2-40B4-BE49-F238E27FC236}">
                <a16:creationId xmlns:a16="http://schemas.microsoft.com/office/drawing/2014/main" id="{FA2A8732-2E94-6E19-45B5-295E2F51DDF8}"/>
              </a:ext>
            </a:extLst>
          </p:cNvPr>
          <p:cNvSpPr>
            <a:spLocks noGrp="1"/>
          </p:cNvSpPr>
          <p:nvPr>
            <p:ph type="sldNum" sz="quarter" idx="12"/>
          </p:nvPr>
        </p:nvSpPr>
        <p:spPr/>
        <p:txBody>
          <a:bodyPr/>
          <a:lstStyle/>
          <a:p>
            <a:fld id="{2703563A-5760-4490-B9C0-0ADE44AA5E72}" type="slidenum">
              <a:rPr kumimoji="1" lang="ja-JP" altLang="en-US" smtClean="0"/>
              <a:t>10</a:t>
            </a:fld>
            <a:endParaRPr kumimoji="1" lang="ja-JP" altLang="en-US"/>
          </a:p>
        </p:txBody>
      </p:sp>
    </p:spTree>
    <p:extLst>
      <p:ext uri="{BB962C8B-B14F-4D97-AF65-F5344CB8AC3E}">
        <p14:creationId xmlns:p14="http://schemas.microsoft.com/office/powerpoint/2010/main" val="27899331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363232B-331B-0A5D-C2D5-1765E9913CA7}"/>
              </a:ext>
            </a:extLst>
          </p:cNvPr>
          <p:cNvSpPr>
            <a:spLocks noGrp="1"/>
          </p:cNvSpPr>
          <p:nvPr>
            <p:ph type="title"/>
          </p:nvPr>
        </p:nvSpPr>
        <p:spPr/>
        <p:txBody>
          <a:bodyPr>
            <a:normAutofit fontScale="90000"/>
          </a:bodyPr>
          <a:lstStyle/>
          <a:p>
            <a:r>
              <a:rPr kumimoji="1" lang="en-US" altLang="ja-JP" dirty="0" err="1"/>
              <a:t>D1V1</a:t>
            </a:r>
            <a:r>
              <a:rPr kumimoji="1" lang="en-US" altLang="ja-JP" dirty="0"/>
              <a:t> collimator head has been damaged</a:t>
            </a:r>
            <a:endParaRPr kumimoji="1" lang="ja-JP" altLang="en-US" dirty="0"/>
          </a:p>
        </p:txBody>
      </p:sp>
      <p:pic>
        <p:nvPicPr>
          <p:cNvPr id="8" name="コンテンツ プレースホルダー 7">
            <a:extLst>
              <a:ext uri="{FF2B5EF4-FFF2-40B4-BE49-F238E27FC236}">
                <a16:creationId xmlns:a16="http://schemas.microsoft.com/office/drawing/2014/main" id="{BA9CF5ED-9663-B135-B391-39C1A08759A0}"/>
              </a:ext>
            </a:extLst>
          </p:cNvPr>
          <p:cNvPicPr>
            <a:picLocks noGrp="1" noChangeAspect="1"/>
          </p:cNvPicPr>
          <p:nvPr>
            <p:ph idx="1"/>
          </p:nvPr>
        </p:nvPicPr>
        <p:blipFill>
          <a:blip r:embed="rId2"/>
          <a:stretch>
            <a:fillRect/>
          </a:stretch>
        </p:blipFill>
        <p:spPr>
          <a:xfrm>
            <a:off x="1345364" y="947738"/>
            <a:ext cx="9501271" cy="5229225"/>
          </a:xfrm>
          <a:prstGeom prst="rect">
            <a:avLst/>
          </a:prstGeom>
        </p:spPr>
      </p:pic>
      <p:sp>
        <p:nvSpPr>
          <p:cNvPr id="4" name="日付プレースホルダー 3">
            <a:extLst>
              <a:ext uri="{FF2B5EF4-FFF2-40B4-BE49-F238E27FC236}">
                <a16:creationId xmlns:a16="http://schemas.microsoft.com/office/drawing/2014/main" id="{E2A46A7E-9375-FB2A-45BC-F96324D056BA}"/>
              </a:ext>
            </a:extLst>
          </p:cNvPr>
          <p:cNvSpPr>
            <a:spLocks noGrp="1"/>
          </p:cNvSpPr>
          <p:nvPr>
            <p:ph type="dt" sz="half" idx="10"/>
          </p:nvPr>
        </p:nvSpPr>
        <p:spPr/>
        <p:txBody>
          <a:bodyPr/>
          <a:lstStyle/>
          <a:p>
            <a:r>
              <a:rPr lang="en-US" altLang="ja-JP" dirty="0"/>
              <a:t>12/Jan/2026</a:t>
            </a:r>
            <a:endParaRPr lang="ja-JP" altLang="en-US" dirty="0"/>
          </a:p>
        </p:txBody>
      </p:sp>
      <p:sp>
        <p:nvSpPr>
          <p:cNvPr id="5" name="フッター プレースホルダー 4">
            <a:extLst>
              <a:ext uri="{FF2B5EF4-FFF2-40B4-BE49-F238E27FC236}">
                <a16:creationId xmlns:a16="http://schemas.microsoft.com/office/drawing/2014/main" id="{64DCE95C-79A1-18F5-603A-000318AEE5C8}"/>
              </a:ext>
            </a:extLst>
          </p:cNvPr>
          <p:cNvSpPr>
            <a:spLocks noGrp="1"/>
          </p:cNvSpPr>
          <p:nvPr>
            <p:ph type="ftr" sz="quarter" idx="11"/>
          </p:nvPr>
        </p:nvSpPr>
        <p:spPr/>
        <p:txBody>
          <a:bodyPr/>
          <a:lstStyle/>
          <a:p>
            <a:r>
              <a:rPr lang="en-US" altLang="ja-JP" dirty="0" err="1"/>
              <a:t>HKUST</a:t>
            </a:r>
            <a:r>
              <a:rPr lang="en-US" altLang="ja-JP" dirty="0"/>
              <a:t> IAS Workshop (</a:t>
            </a:r>
            <a:r>
              <a:rPr lang="en-US" altLang="ja-JP" dirty="0" err="1"/>
              <a:t>FP2026</a:t>
            </a:r>
            <a:r>
              <a:rPr lang="en-US" altLang="ja-JP" dirty="0"/>
              <a:t>)</a:t>
            </a:r>
          </a:p>
        </p:txBody>
      </p:sp>
      <p:sp>
        <p:nvSpPr>
          <p:cNvPr id="6" name="スライド番号プレースホルダー 5">
            <a:extLst>
              <a:ext uri="{FF2B5EF4-FFF2-40B4-BE49-F238E27FC236}">
                <a16:creationId xmlns:a16="http://schemas.microsoft.com/office/drawing/2014/main" id="{D45EB6F0-87D7-E423-E71A-3164AF4C0495}"/>
              </a:ext>
            </a:extLst>
          </p:cNvPr>
          <p:cNvSpPr>
            <a:spLocks noGrp="1"/>
          </p:cNvSpPr>
          <p:nvPr>
            <p:ph type="sldNum" sz="quarter" idx="12"/>
          </p:nvPr>
        </p:nvSpPr>
        <p:spPr/>
        <p:txBody>
          <a:bodyPr/>
          <a:lstStyle/>
          <a:p>
            <a:fld id="{2703563A-5760-4490-B9C0-0ADE44AA5E72}" type="slidenum">
              <a:rPr kumimoji="1" lang="ja-JP" altLang="en-US" smtClean="0"/>
              <a:t>11</a:t>
            </a:fld>
            <a:endParaRPr kumimoji="1" lang="ja-JP" altLang="en-US"/>
          </a:p>
        </p:txBody>
      </p:sp>
    </p:spTree>
    <p:extLst>
      <p:ext uri="{BB962C8B-B14F-4D97-AF65-F5344CB8AC3E}">
        <p14:creationId xmlns:p14="http://schemas.microsoft.com/office/powerpoint/2010/main" val="31471881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A15EC73-2DDB-78CA-75BF-9FD2E46859DB}"/>
              </a:ext>
            </a:extLst>
          </p:cNvPr>
          <p:cNvSpPr>
            <a:spLocks noGrp="1"/>
          </p:cNvSpPr>
          <p:nvPr>
            <p:ph type="title"/>
          </p:nvPr>
        </p:nvSpPr>
        <p:spPr/>
        <p:txBody>
          <a:bodyPr>
            <a:normAutofit fontScale="90000"/>
          </a:bodyPr>
          <a:lstStyle/>
          <a:p>
            <a:endParaRPr kumimoji="1" lang="ja-JP" altLang="en-US" dirty="0"/>
          </a:p>
        </p:txBody>
      </p:sp>
      <p:sp>
        <p:nvSpPr>
          <p:cNvPr id="3" name="コンテンツ プレースホルダー 2">
            <a:extLst>
              <a:ext uri="{FF2B5EF4-FFF2-40B4-BE49-F238E27FC236}">
                <a16:creationId xmlns:a16="http://schemas.microsoft.com/office/drawing/2014/main" id="{F41EBED4-B1C5-6FD1-8009-4DA67D6E3323}"/>
              </a:ext>
            </a:extLst>
          </p:cNvPr>
          <p:cNvSpPr>
            <a:spLocks noGrp="1"/>
          </p:cNvSpPr>
          <p:nvPr>
            <p:ph idx="1"/>
          </p:nvPr>
        </p:nvSpPr>
        <p:spPr/>
        <p:txBody>
          <a:bodyPr/>
          <a:lstStyle/>
          <a:p>
            <a:r>
              <a:rPr lang="en-US" altLang="ja-JP" dirty="0"/>
              <a:t>By moving the damaged vertical collimator 1.5 mm horizontally and adjusting the other vertical collimators, we are currently able to continue operation while keeping the background to the Belle II detector within acceptable limits.</a:t>
            </a:r>
          </a:p>
          <a:p>
            <a:r>
              <a:rPr lang="en-US" altLang="ja-JP" dirty="0"/>
              <a:t>However, this situation results in the vertical collimator being significantly narrowed, considerably reducing the </a:t>
            </a:r>
            <a:r>
              <a:rPr lang="en-US" altLang="ja-JP" dirty="0" err="1"/>
              <a:t>HER’s</a:t>
            </a:r>
            <a:r>
              <a:rPr lang="en-US" altLang="ja-JP" dirty="0"/>
              <a:t> injection efficiency.</a:t>
            </a:r>
            <a:endParaRPr kumimoji="1" lang="ja-JP" altLang="en-US" dirty="0"/>
          </a:p>
        </p:txBody>
      </p:sp>
      <p:sp>
        <p:nvSpPr>
          <p:cNvPr id="4" name="日付プレースホルダー 3">
            <a:extLst>
              <a:ext uri="{FF2B5EF4-FFF2-40B4-BE49-F238E27FC236}">
                <a16:creationId xmlns:a16="http://schemas.microsoft.com/office/drawing/2014/main" id="{1DFF417D-60CC-8CC4-B834-17A6207905C9}"/>
              </a:ext>
            </a:extLst>
          </p:cNvPr>
          <p:cNvSpPr>
            <a:spLocks noGrp="1"/>
          </p:cNvSpPr>
          <p:nvPr>
            <p:ph type="dt" sz="half" idx="10"/>
          </p:nvPr>
        </p:nvSpPr>
        <p:spPr/>
        <p:txBody>
          <a:bodyPr/>
          <a:lstStyle/>
          <a:p>
            <a:r>
              <a:rPr lang="en-US" altLang="ja-JP" dirty="0"/>
              <a:t>12/Jan/2026</a:t>
            </a:r>
            <a:endParaRPr lang="ja-JP" altLang="en-US" dirty="0"/>
          </a:p>
        </p:txBody>
      </p:sp>
      <p:sp>
        <p:nvSpPr>
          <p:cNvPr id="5" name="フッター プレースホルダー 4">
            <a:extLst>
              <a:ext uri="{FF2B5EF4-FFF2-40B4-BE49-F238E27FC236}">
                <a16:creationId xmlns:a16="http://schemas.microsoft.com/office/drawing/2014/main" id="{0B7D916C-2034-FC56-83D5-5198ED042828}"/>
              </a:ext>
            </a:extLst>
          </p:cNvPr>
          <p:cNvSpPr>
            <a:spLocks noGrp="1"/>
          </p:cNvSpPr>
          <p:nvPr>
            <p:ph type="ftr" sz="quarter" idx="11"/>
          </p:nvPr>
        </p:nvSpPr>
        <p:spPr/>
        <p:txBody>
          <a:bodyPr/>
          <a:lstStyle/>
          <a:p>
            <a:r>
              <a:rPr lang="en-US" altLang="ja-JP" dirty="0" err="1"/>
              <a:t>HKUST</a:t>
            </a:r>
            <a:r>
              <a:rPr lang="en-US" altLang="ja-JP" dirty="0"/>
              <a:t> IAS Workshop (</a:t>
            </a:r>
            <a:r>
              <a:rPr lang="en-US" altLang="ja-JP" dirty="0" err="1"/>
              <a:t>FP2026</a:t>
            </a:r>
            <a:r>
              <a:rPr lang="en-US" altLang="ja-JP" dirty="0"/>
              <a:t>)</a:t>
            </a:r>
          </a:p>
        </p:txBody>
      </p:sp>
      <p:sp>
        <p:nvSpPr>
          <p:cNvPr id="6" name="スライド番号プレースホルダー 5">
            <a:extLst>
              <a:ext uri="{FF2B5EF4-FFF2-40B4-BE49-F238E27FC236}">
                <a16:creationId xmlns:a16="http://schemas.microsoft.com/office/drawing/2014/main" id="{D13D0FAA-063C-9AC4-383C-6354311D0609}"/>
              </a:ext>
            </a:extLst>
          </p:cNvPr>
          <p:cNvSpPr>
            <a:spLocks noGrp="1"/>
          </p:cNvSpPr>
          <p:nvPr>
            <p:ph type="sldNum" sz="quarter" idx="12"/>
          </p:nvPr>
        </p:nvSpPr>
        <p:spPr/>
        <p:txBody>
          <a:bodyPr/>
          <a:lstStyle/>
          <a:p>
            <a:fld id="{2703563A-5760-4490-B9C0-0ADE44AA5E72}" type="slidenum">
              <a:rPr kumimoji="1" lang="ja-JP" altLang="en-US" smtClean="0"/>
              <a:t>12</a:t>
            </a:fld>
            <a:endParaRPr kumimoji="1" lang="ja-JP" altLang="en-US"/>
          </a:p>
        </p:txBody>
      </p:sp>
    </p:spTree>
    <p:extLst>
      <p:ext uri="{BB962C8B-B14F-4D97-AF65-F5344CB8AC3E}">
        <p14:creationId xmlns:p14="http://schemas.microsoft.com/office/powerpoint/2010/main" val="39347337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図 18">
            <a:extLst>
              <a:ext uri="{FF2B5EF4-FFF2-40B4-BE49-F238E27FC236}">
                <a16:creationId xmlns:a16="http://schemas.microsoft.com/office/drawing/2014/main" id="{89F33FCC-F6AA-07E7-EFCC-65BF1291D4D8}"/>
              </a:ext>
            </a:extLst>
          </p:cNvPr>
          <p:cNvPicPr>
            <a:picLocks noChangeAspect="1"/>
          </p:cNvPicPr>
          <p:nvPr/>
        </p:nvPicPr>
        <p:blipFill>
          <a:blip r:embed="rId3"/>
          <a:stretch>
            <a:fillRect/>
          </a:stretch>
        </p:blipFill>
        <p:spPr>
          <a:xfrm>
            <a:off x="978439" y="1986107"/>
            <a:ext cx="9435950" cy="4370243"/>
          </a:xfrm>
          <a:prstGeom prst="rect">
            <a:avLst/>
          </a:prstGeom>
        </p:spPr>
      </p:pic>
      <p:sp>
        <p:nvSpPr>
          <p:cNvPr id="2" name="タイトル 1">
            <a:extLst>
              <a:ext uri="{FF2B5EF4-FFF2-40B4-BE49-F238E27FC236}">
                <a16:creationId xmlns:a16="http://schemas.microsoft.com/office/drawing/2014/main" id="{12C7C140-E0EE-9F0A-2B7F-E35C4CB78A3C}"/>
              </a:ext>
            </a:extLst>
          </p:cNvPr>
          <p:cNvSpPr>
            <a:spLocks noGrp="1"/>
          </p:cNvSpPr>
          <p:nvPr>
            <p:ph type="title"/>
          </p:nvPr>
        </p:nvSpPr>
        <p:spPr/>
        <p:txBody>
          <a:bodyPr>
            <a:normAutofit fontScale="90000"/>
          </a:bodyPr>
          <a:lstStyle/>
          <a:p>
            <a:r>
              <a:rPr lang="en-US" altLang="ja-JP" dirty="0"/>
              <a:t>Injector / injection efficiency</a:t>
            </a:r>
            <a:endParaRPr kumimoji="1" lang="ja-JP" altLang="en-US" dirty="0"/>
          </a:p>
        </p:txBody>
      </p:sp>
      <p:sp>
        <p:nvSpPr>
          <p:cNvPr id="3" name="コンテンツ プレースホルダー 2">
            <a:extLst>
              <a:ext uri="{FF2B5EF4-FFF2-40B4-BE49-F238E27FC236}">
                <a16:creationId xmlns:a16="http://schemas.microsoft.com/office/drawing/2014/main" id="{6E344779-DD39-6931-D135-DEFDD8536D49}"/>
              </a:ext>
            </a:extLst>
          </p:cNvPr>
          <p:cNvSpPr>
            <a:spLocks noGrp="1"/>
          </p:cNvSpPr>
          <p:nvPr>
            <p:ph idx="1"/>
          </p:nvPr>
        </p:nvSpPr>
        <p:spPr/>
        <p:txBody>
          <a:bodyPr/>
          <a:lstStyle/>
          <a:p>
            <a:r>
              <a:rPr kumimoji="1" lang="en-US" altLang="ja-JP" dirty="0"/>
              <a:t>New RF gun operation status</a:t>
            </a:r>
            <a:br>
              <a:rPr kumimoji="1" lang="en-US" altLang="ja-JP" dirty="0"/>
            </a:br>
            <a:r>
              <a:rPr kumimoji="1" lang="en-US" altLang="ja-JP" dirty="0"/>
              <a:t>Emittance and </a:t>
            </a:r>
            <a:r>
              <a:rPr lang="en-US" altLang="ja-JP" dirty="0"/>
              <a:t>f</a:t>
            </a:r>
            <a:r>
              <a:rPr kumimoji="1" lang="en-US" altLang="ja-JP" dirty="0"/>
              <a:t>requency of VSWR at the same level as before</a:t>
            </a:r>
            <a:endParaRPr kumimoji="1" lang="ja-JP" altLang="en-US" dirty="0"/>
          </a:p>
        </p:txBody>
      </p:sp>
      <p:sp>
        <p:nvSpPr>
          <p:cNvPr id="4" name="日付プレースホルダー 3">
            <a:extLst>
              <a:ext uri="{FF2B5EF4-FFF2-40B4-BE49-F238E27FC236}">
                <a16:creationId xmlns:a16="http://schemas.microsoft.com/office/drawing/2014/main" id="{3882D659-3AD3-5634-5CF3-2111CFD6737C}"/>
              </a:ext>
            </a:extLst>
          </p:cNvPr>
          <p:cNvSpPr>
            <a:spLocks noGrp="1"/>
          </p:cNvSpPr>
          <p:nvPr>
            <p:ph type="dt" sz="half" idx="10"/>
          </p:nvPr>
        </p:nvSpPr>
        <p:spPr/>
        <p:txBody>
          <a:bodyPr/>
          <a:lstStyle/>
          <a:p>
            <a:r>
              <a:rPr lang="en-US" altLang="ja-JP" dirty="0"/>
              <a:t>12/Jan/2026</a:t>
            </a:r>
            <a:endParaRPr lang="ja-JP" altLang="en-US" dirty="0"/>
          </a:p>
        </p:txBody>
      </p:sp>
      <p:sp>
        <p:nvSpPr>
          <p:cNvPr id="5" name="フッター プレースホルダー 4">
            <a:extLst>
              <a:ext uri="{FF2B5EF4-FFF2-40B4-BE49-F238E27FC236}">
                <a16:creationId xmlns:a16="http://schemas.microsoft.com/office/drawing/2014/main" id="{3BB35512-6F76-1B4C-27AB-767E57EC4CE7}"/>
              </a:ext>
            </a:extLst>
          </p:cNvPr>
          <p:cNvSpPr>
            <a:spLocks noGrp="1"/>
          </p:cNvSpPr>
          <p:nvPr>
            <p:ph type="ftr" sz="quarter" idx="11"/>
          </p:nvPr>
        </p:nvSpPr>
        <p:spPr/>
        <p:txBody>
          <a:bodyPr/>
          <a:lstStyle/>
          <a:p>
            <a:r>
              <a:rPr lang="en-US" altLang="ja-JP" dirty="0" err="1"/>
              <a:t>HKUST</a:t>
            </a:r>
            <a:r>
              <a:rPr lang="en-US" altLang="ja-JP" dirty="0"/>
              <a:t> IAS Workshop (</a:t>
            </a:r>
            <a:r>
              <a:rPr lang="en-US" altLang="ja-JP" dirty="0" err="1"/>
              <a:t>FP2026</a:t>
            </a:r>
            <a:r>
              <a:rPr lang="en-US" altLang="ja-JP" dirty="0"/>
              <a:t>)</a:t>
            </a:r>
          </a:p>
        </p:txBody>
      </p:sp>
      <p:sp>
        <p:nvSpPr>
          <p:cNvPr id="6" name="スライド番号プレースホルダー 5">
            <a:extLst>
              <a:ext uri="{FF2B5EF4-FFF2-40B4-BE49-F238E27FC236}">
                <a16:creationId xmlns:a16="http://schemas.microsoft.com/office/drawing/2014/main" id="{541BC985-68F8-1CFD-0ABD-103FD0A3F08C}"/>
              </a:ext>
            </a:extLst>
          </p:cNvPr>
          <p:cNvSpPr>
            <a:spLocks noGrp="1"/>
          </p:cNvSpPr>
          <p:nvPr>
            <p:ph type="sldNum" sz="quarter" idx="12"/>
          </p:nvPr>
        </p:nvSpPr>
        <p:spPr/>
        <p:txBody>
          <a:bodyPr/>
          <a:lstStyle/>
          <a:p>
            <a:fld id="{2703563A-5760-4490-B9C0-0ADE44AA5E72}" type="slidenum">
              <a:rPr kumimoji="1" lang="ja-JP" altLang="en-US" smtClean="0"/>
              <a:t>13</a:t>
            </a:fld>
            <a:endParaRPr kumimoji="1" lang="ja-JP" altLang="en-US"/>
          </a:p>
        </p:txBody>
      </p:sp>
      <p:cxnSp>
        <p:nvCxnSpPr>
          <p:cNvPr id="14" name="直線矢印コネクタ 13">
            <a:extLst>
              <a:ext uri="{FF2B5EF4-FFF2-40B4-BE49-F238E27FC236}">
                <a16:creationId xmlns:a16="http://schemas.microsoft.com/office/drawing/2014/main" id="{6B30CCCE-73EE-4A29-5643-76434961AB84}"/>
              </a:ext>
            </a:extLst>
          </p:cNvPr>
          <p:cNvCxnSpPr>
            <a:cxnSpLocks/>
          </p:cNvCxnSpPr>
          <p:nvPr/>
        </p:nvCxnSpPr>
        <p:spPr>
          <a:xfrm>
            <a:off x="6188927" y="5416491"/>
            <a:ext cx="353121" cy="0"/>
          </a:xfrm>
          <a:prstGeom prst="straightConnector1">
            <a:avLst/>
          </a:prstGeom>
          <a:ln w="254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a:extLst>
              <a:ext uri="{FF2B5EF4-FFF2-40B4-BE49-F238E27FC236}">
                <a16:creationId xmlns:a16="http://schemas.microsoft.com/office/drawing/2014/main" id="{FE498A57-10E8-4958-8AC6-03D166DD646B}"/>
              </a:ext>
            </a:extLst>
          </p:cNvPr>
          <p:cNvSpPr txBox="1"/>
          <p:nvPr/>
        </p:nvSpPr>
        <p:spPr>
          <a:xfrm>
            <a:off x="5696414" y="4226983"/>
            <a:ext cx="1338146" cy="307777"/>
          </a:xfrm>
          <a:prstGeom prst="rect">
            <a:avLst/>
          </a:prstGeom>
          <a:noFill/>
        </p:spPr>
        <p:txBody>
          <a:bodyPr wrap="square" rtlCol="0">
            <a:spAutoFit/>
          </a:bodyPr>
          <a:lstStyle/>
          <a:p>
            <a:r>
              <a:rPr kumimoji="1" lang="en-US" altLang="ja-JP" sz="1400" b="1" dirty="0">
                <a:solidFill>
                  <a:srgbClr val="FF0000"/>
                </a:solidFill>
              </a:rPr>
              <a:t>RF conditioning</a:t>
            </a:r>
            <a:endParaRPr kumimoji="1" lang="ja-JP" altLang="en-US" sz="1400" b="1">
              <a:solidFill>
                <a:srgbClr val="FF0000"/>
              </a:solidFill>
            </a:endParaRPr>
          </a:p>
        </p:txBody>
      </p:sp>
      <p:sp>
        <p:nvSpPr>
          <p:cNvPr id="18" name="テキスト ボックス 17">
            <a:extLst>
              <a:ext uri="{FF2B5EF4-FFF2-40B4-BE49-F238E27FC236}">
                <a16:creationId xmlns:a16="http://schemas.microsoft.com/office/drawing/2014/main" id="{9505F494-7C94-F888-F200-D1836DAC4A2C}"/>
              </a:ext>
            </a:extLst>
          </p:cNvPr>
          <p:cNvSpPr txBox="1"/>
          <p:nvPr/>
        </p:nvSpPr>
        <p:spPr>
          <a:xfrm>
            <a:off x="8153400" y="2011508"/>
            <a:ext cx="1471961" cy="307777"/>
          </a:xfrm>
          <a:prstGeom prst="rect">
            <a:avLst/>
          </a:prstGeom>
          <a:noFill/>
        </p:spPr>
        <p:txBody>
          <a:bodyPr wrap="square" rtlCol="0">
            <a:spAutoFit/>
          </a:bodyPr>
          <a:lstStyle/>
          <a:p>
            <a:r>
              <a:rPr lang="en-US" altLang="ja-JP" sz="1400" b="1" dirty="0">
                <a:solidFill>
                  <a:srgbClr val="FF0000"/>
                </a:solidFill>
              </a:rPr>
              <a:t>2025c operation</a:t>
            </a:r>
            <a:endParaRPr kumimoji="1" lang="ja-JP" altLang="en-US" sz="1400" b="1">
              <a:solidFill>
                <a:srgbClr val="FF0000"/>
              </a:solidFill>
            </a:endParaRPr>
          </a:p>
        </p:txBody>
      </p:sp>
      <p:sp>
        <p:nvSpPr>
          <p:cNvPr id="20" name="テキスト ボックス 19">
            <a:extLst>
              <a:ext uri="{FF2B5EF4-FFF2-40B4-BE49-F238E27FC236}">
                <a16:creationId xmlns:a16="http://schemas.microsoft.com/office/drawing/2014/main" id="{CBF4326C-3D60-06F9-DFCC-4AA878D2F097}"/>
              </a:ext>
            </a:extLst>
          </p:cNvPr>
          <p:cNvSpPr txBox="1"/>
          <p:nvPr/>
        </p:nvSpPr>
        <p:spPr>
          <a:xfrm>
            <a:off x="6411525" y="5682511"/>
            <a:ext cx="1427702" cy="307777"/>
          </a:xfrm>
          <a:prstGeom prst="rect">
            <a:avLst/>
          </a:prstGeom>
          <a:noFill/>
        </p:spPr>
        <p:txBody>
          <a:bodyPr wrap="square" rtlCol="0">
            <a:spAutoFit/>
          </a:bodyPr>
          <a:lstStyle/>
          <a:p>
            <a:r>
              <a:rPr kumimoji="1" lang="en-US" altLang="ja-JP" sz="1400" b="1" dirty="0">
                <a:solidFill>
                  <a:srgbClr val="0000FF"/>
                </a:solidFill>
              </a:rPr>
              <a:t>~20 times/week</a:t>
            </a:r>
            <a:endParaRPr kumimoji="1" lang="ja-JP" altLang="en-US" sz="1400" b="1">
              <a:solidFill>
                <a:srgbClr val="0000FF"/>
              </a:solidFill>
            </a:endParaRPr>
          </a:p>
        </p:txBody>
      </p:sp>
      <p:pic>
        <p:nvPicPr>
          <p:cNvPr id="21" name="図 20">
            <a:extLst>
              <a:ext uri="{FF2B5EF4-FFF2-40B4-BE49-F238E27FC236}">
                <a16:creationId xmlns:a16="http://schemas.microsoft.com/office/drawing/2014/main" id="{81B0F88D-E656-C149-80F1-20AD969D164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26594"/>
          <a:stretch/>
        </p:blipFill>
        <p:spPr>
          <a:xfrm>
            <a:off x="7708704" y="3873079"/>
            <a:ext cx="2635565" cy="2393578"/>
          </a:xfrm>
          <a:prstGeom prst="rect">
            <a:avLst/>
          </a:prstGeom>
        </p:spPr>
      </p:pic>
      <p:sp>
        <p:nvSpPr>
          <p:cNvPr id="23" name="テキスト ボックス 22">
            <a:extLst>
              <a:ext uri="{FF2B5EF4-FFF2-40B4-BE49-F238E27FC236}">
                <a16:creationId xmlns:a16="http://schemas.microsoft.com/office/drawing/2014/main" id="{84155829-2002-062E-4BD7-76974B4F85D0}"/>
              </a:ext>
            </a:extLst>
          </p:cNvPr>
          <p:cNvSpPr txBox="1"/>
          <p:nvPr/>
        </p:nvSpPr>
        <p:spPr>
          <a:xfrm>
            <a:off x="8312729" y="5869186"/>
            <a:ext cx="1427702" cy="307777"/>
          </a:xfrm>
          <a:prstGeom prst="rect">
            <a:avLst/>
          </a:prstGeom>
          <a:solidFill>
            <a:schemeClr val="bg1"/>
          </a:solidFill>
        </p:spPr>
        <p:txBody>
          <a:bodyPr wrap="square" rtlCol="0">
            <a:spAutoFit/>
          </a:bodyPr>
          <a:lstStyle/>
          <a:p>
            <a:pPr algn="ctr"/>
            <a:r>
              <a:rPr lang="en-US" altLang="ja-JP" sz="1400" b="1" dirty="0"/>
              <a:t>New RF gun</a:t>
            </a:r>
            <a:endParaRPr kumimoji="1" lang="ja-JP" altLang="en-US" sz="1400" b="1"/>
          </a:p>
        </p:txBody>
      </p:sp>
      <p:sp>
        <p:nvSpPr>
          <p:cNvPr id="25" name="テキスト ボックス 24">
            <a:extLst>
              <a:ext uri="{FF2B5EF4-FFF2-40B4-BE49-F238E27FC236}">
                <a16:creationId xmlns:a16="http://schemas.microsoft.com/office/drawing/2014/main" id="{80922440-03AF-E587-101A-F8EFD51C7515}"/>
              </a:ext>
            </a:extLst>
          </p:cNvPr>
          <p:cNvSpPr txBox="1"/>
          <p:nvPr/>
        </p:nvSpPr>
        <p:spPr>
          <a:xfrm>
            <a:off x="10374682" y="5804991"/>
            <a:ext cx="1653262" cy="307777"/>
          </a:xfrm>
          <a:prstGeom prst="rect">
            <a:avLst/>
          </a:prstGeom>
          <a:noFill/>
        </p:spPr>
        <p:txBody>
          <a:bodyPr wrap="square" rtlCol="0">
            <a:spAutoFit/>
          </a:bodyPr>
          <a:lstStyle/>
          <a:p>
            <a:pPr algn="ctr"/>
            <a:r>
              <a:rPr lang="en-US" altLang="ja-JP" sz="1400" b="1" dirty="0"/>
              <a:t>By M. Yoshida et al.</a:t>
            </a:r>
            <a:endParaRPr kumimoji="1" lang="ja-JP" altLang="en-US" sz="1400" b="1"/>
          </a:p>
        </p:txBody>
      </p:sp>
      <p:sp>
        <p:nvSpPr>
          <p:cNvPr id="26" name="テキスト ボックス 25">
            <a:extLst>
              <a:ext uri="{FF2B5EF4-FFF2-40B4-BE49-F238E27FC236}">
                <a16:creationId xmlns:a16="http://schemas.microsoft.com/office/drawing/2014/main" id="{1ED15962-75DD-606A-0DC5-2D880B13B9BD}"/>
              </a:ext>
            </a:extLst>
          </p:cNvPr>
          <p:cNvSpPr txBox="1"/>
          <p:nvPr/>
        </p:nvSpPr>
        <p:spPr>
          <a:xfrm>
            <a:off x="5707567" y="2045334"/>
            <a:ext cx="1070517" cy="523220"/>
          </a:xfrm>
          <a:prstGeom prst="rect">
            <a:avLst/>
          </a:prstGeom>
          <a:noFill/>
        </p:spPr>
        <p:txBody>
          <a:bodyPr wrap="square" rtlCol="0">
            <a:spAutoFit/>
          </a:bodyPr>
          <a:lstStyle/>
          <a:p>
            <a:pPr algn="ctr"/>
            <a:r>
              <a:rPr kumimoji="1" lang="en-US" altLang="ja-JP" sz="1400" b="1" dirty="0">
                <a:solidFill>
                  <a:srgbClr val="0000FF"/>
                </a:solidFill>
              </a:rPr>
              <a:t>Installation</a:t>
            </a:r>
          </a:p>
          <a:p>
            <a:pPr algn="ctr"/>
            <a:r>
              <a:rPr kumimoji="1" lang="ja-JP" altLang="en-US" sz="1400" b="1">
                <a:solidFill>
                  <a:srgbClr val="0000FF"/>
                </a:solidFill>
              </a:rPr>
              <a:t>↓</a:t>
            </a:r>
          </a:p>
        </p:txBody>
      </p:sp>
    </p:spTree>
    <p:extLst>
      <p:ext uri="{BB962C8B-B14F-4D97-AF65-F5344CB8AC3E}">
        <p14:creationId xmlns:p14="http://schemas.microsoft.com/office/powerpoint/2010/main" val="15365900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CB2577-A4C0-99A2-5478-B1ED58C9B9FA}"/>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2F81155B-4323-B7DE-B59C-88A62075B5CC}"/>
              </a:ext>
            </a:extLst>
          </p:cNvPr>
          <p:cNvSpPr>
            <a:spLocks noGrp="1"/>
          </p:cNvSpPr>
          <p:nvPr>
            <p:ph type="title"/>
          </p:nvPr>
        </p:nvSpPr>
        <p:spPr/>
        <p:txBody>
          <a:bodyPr>
            <a:normAutofit fontScale="90000"/>
          </a:bodyPr>
          <a:lstStyle/>
          <a:p>
            <a:r>
              <a:rPr lang="en-US" altLang="ja-JP" dirty="0"/>
              <a:t>Injector / injection efficiency</a:t>
            </a:r>
            <a:endParaRPr kumimoji="1" lang="ja-JP" altLang="en-US" dirty="0"/>
          </a:p>
        </p:txBody>
      </p:sp>
      <p:sp>
        <p:nvSpPr>
          <p:cNvPr id="4" name="日付プレースホルダー 3">
            <a:extLst>
              <a:ext uri="{FF2B5EF4-FFF2-40B4-BE49-F238E27FC236}">
                <a16:creationId xmlns:a16="http://schemas.microsoft.com/office/drawing/2014/main" id="{C6F542F6-2D5C-5050-21D6-60AF9FDCBB46}"/>
              </a:ext>
            </a:extLst>
          </p:cNvPr>
          <p:cNvSpPr>
            <a:spLocks noGrp="1"/>
          </p:cNvSpPr>
          <p:nvPr>
            <p:ph type="dt" sz="half" idx="10"/>
          </p:nvPr>
        </p:nvSpPr>
        <p:spPr/>
        <p:txBody>
          <a:bodyPr/>
          <a:lstStyle/>
          <a:p>
            <a:r>
              <a:rPr lang="en-US" altLang="ja-JP" dirty="0"/>
              <a:t>12/Jan/2026</a:t>
            </a:r>
            <a:endParaRPr lang="ja-JP" altLang="en-US" dirty="0"/>
          </a:p>
        </p:txBody>
      </p:sp>
      <p:sp>
        <p:nvSpPr>
          <p:cNvPr id="5" name="フッター プレースホルダー 4">
            <a:extLst>
              <a:ext uri="{FF2B5EF4-FFF2-40B4-BE49-F238E27FC236}">
                <a16:creationId xmlns:a16="http://schemas.microsoft.com/office/drawing/2014/main" id="{BB2820DB-39C8-74A6-0613-2F758274DF71}"/>
              </a:ext>
            </a:extLst>
          </p:cNvPr>
          <p:cNvSpPr>
            <a:spLocks noGrp="1"/>
          </p:cNvSpPr>
          <p:nvPr>
            <p:ph type="ftr" sz="quarter" idx="11"/>
          </p:nvPr>
        </p:nvSpPr>
        <p:spPr/>
        <p:txBody>
          <a:bodyPr/>
          <a:lstStyle/>
          <a:p>
            <a:r>
              <a:rPr lang="en-US" altLang="ja-JP" dirty="0" err="1"/>
              <a:t>HKUST</a:t>
            </a:r>
            <a:r>
              <a:rPr lang="en-US" altLang="ja-JP" dirty="0"/>
              <a:t> IAS Workshop (</a:t>
            </a:r>
            <a:r>
              <a:rPr lang="en-US" altLang="ja-JP" dirty="0" err="1"/>
              <a:t>FP2026</a:t>
            </a:r>
            <a:r>
              <a:rPr lang="en-US" altLang="ja-JP" dirty="0"/>
              <a:t>)</a:t>
            </a:r>
          </a:p>
        </p:txBody>
      </p:sp>
      <p:sp>
        <p:nvSpPr>
          <p:cNvPr id="6" name="スライド番号プレースホルダー 5">
            <a:extLst>
              <a:ext uri="{FF2B5EF4-FFF2-40B4-BE49-F238E27FC236}">
                <a16:creationId xmlns:a16="http://schemas.microsoft.com/office/drawing/2014/main" id="{AB68AE71-CE0C-7561-B15C-FFD32ACD50A0}"/>
              </a:ext>
            </a:extLst>
          </p:cNvPr>
          <p:cNvSpPr>
            <a:spLocks noGrp="1"/>
          </p:cNvSpPr>
          <p:nvPr>
            <p:ph type="sldNum" sz="quarter" idx="12"/>
          </p:nvPr>
        </p:nvSpPr>
        <p:spPr/>
        <p:txBody>
          <a:bodyPr/>
          <a:lstStyle/>
          <a:p>
            <a:fld id="{2703563A-5760-4490-B9C0-0ADE44AA5E72}" type="slidenum">
              <a:rPr kumimoji="1" lang="ja-JP" altLang="en-US" smtClean="0"/>
              <a:t>14</a:t>
            </a:fld>
            <a:endParaRPr kumimoji="1" lang="ja-JP" altLang="en-US"/>
          </a:p>
        </p:txBody>
      </p:sp>
      <p:sp>
        <p:nvSpPr>
          <p:cNvPr id="11" name="コンテンツ プレースホルダー 2">
            <a:extLst>
              <a:ext uri="{FF2B5EF4-FFF2-40B4-BE49-F238E27FC236}">
                <a16:creationId xmlns:a16="http://schemas.microsoft.com/office/drawing/2014/main" id="{C3E7CA7B-7A31-12A6-B2C0-86E16B071DCF}"/>
              </a:ext>
            </a:extLst>
          </p:cNvPr>
          <p:cNvSpPr>
            <a:spLocks noGrp="1"/>
          </p:cNvSpPr>
          <p:nvPr>
            <p:ph idx="1"/>
          </p:nvPr>
        </p:nvSpPr>
        <p:spPr>
          <a:xfrm>
            <a:off x="838200" y="947057"/>
            <a:ext cx="10515600" cy="5229906"/>
          </a:xfrm>
        </p:spPr>
        <p:txBody>
          <a:bodyPr/>
          <a:lstStyle/>
          <a:p>
            <a:r>
              <a:rPr kumimoji="1" lang="en-US" altLang="ja-JP" dirty="0"/>
              <a:t>Electron ECS operation status</a:t>
            </a:r>
            <a:br>
              <a:rPr kumimoji="1" lang="en-US" altLang="ja-JP" dirty="0"/>
            </a:br>
            <a:r>
              <a:rPr kumimoji="1" lang="en-US" altLang="ja-JP" dirty="0"/>
              <a:t>Design </a:t>
            </a:r>
            <a:r>
              <a:rPr kumimoji="1" lang="en-US" altLang="ja-JP" dirty="0" err="1"/>
              <a:t>V</a:t>
            </a:r>
            <a:r>
              <a:rPr kumimoji="1" lang="en-US" altLang="ja-JP" baseline="-25000" dirty="0" err="1"/>
              <a:t>c</a:t>
            </a:r>
            <a:r>
              <a:rPr lang="en-US" altLang="ja-JP" dirty="0"/>
              <a:t> = 100 MV and R</a:t>
            </a:r>
            <a:r>
              <a:rPr lang="en-US" altLang="ja-JP" baseline="-25000" dirty="0"/>
              <a:t>56</a:t>
            </a:r>
            <a:r>
              <a:rPr lang="en-US" altLang="ja-JP" dirty="0"/>
              <a:t> = -0.7m attained</a:t>
            </a:r>
            <a:br>
              <a:rPr lang="en-US" altLang="ja-JP" dirty="0"/>
            </a:br>
            <a:r>
              <a:rPr lang="en-US" altLang="ja-JP" dirty="0"/>
              <a:t>Energy compression confirmed</a:t>
            </a:r>
          </a:p>
        </p:txBody>
      </p:sp>
      <p:pic>
        <p:nvPicPr>
          <p:cNvPr id="13" name="図 12">
            <a:extLst>
              <a:ext uri="{FF2B5EF4-FFF2-40B4-BE49-F238E27FC236}">
                <a16:creationId xmlns:a16="http://schemas.microsoft.com/office/drawing/2014/main" id="{380D9C94-D17F-4DB6-E7C0-EC974F4BFD5F}"/>
              </a:ext>
            </a:extLst>
          </p:cNvPr>
          <p:cNvPicPr>
            <a:picLocks noChangeAspect="1"/>
          </p:cNvPicPr>
          <p:nvPr/>
        </p:nvPicPr>
        <p:blipFill>
          <a:blip r:embed="rId2"/>
          <a:stretch>
            <a:fillRect/>
          </a:stretch>
        </p:blipFill>
        <p:spPr>
          <a:xfrm>
            <a:off x="733348" y="3049989"/>
            <a:ext cx="4351608" cy="2596069"/>
          </a:xfrm>
          <a:prstGeom prst="rect">
            <a:avLst/>
          </a:prstGeom>
        </p:spPr>
      </p:pic>
      <p:sp>
        <p:nvSpPr>
          <p:cNvPr id="14" name="テキスト ボックス 13">
            <a:extLst>
              <a:ext uri="{FF2B5EF4-FFF2-40B4-BE49-F238E27FC236}">
                <a16:creationId xmlns:a16="http://schemas.microsoft.com/office/drawing/2014/main" id="{D142E46C-8CA3-527F-B416-85C3FB72C02F}"/>
              </a:ext>
            </a:extLst>
          </p:cNvPr>
          <p:cNvSpPr txBox="1"/>
          <p:nvPr/>
        </p:nvSpPr>
        <p:spPr>
          <a:xfrm>
            <a:off x="1679516" y="2498630"/>
            <a:ext cx="2456986" cy="307777"/>
          </a:xfrm>
          <a:prstGeom prst="rect">
            <a:avLst/>
          </a:prstGeom>
          <a:noFill/>
        </p:spPr>
        <p:txBody>
          <a:bodyPr wrap="square" rtlCol="0">
            <a:spAutoFit/>
          </a:bodyPr>
          <a:lstStyle/>
          <a:p>
            <a:r>
              <a:rPr lang="en-US" altLang="ja-JP" sz="1400" b="1" dirty="0">
                <a:solidFill>
                  <a:srgbClr val="FF0000"/>
                </a:solidFill>
              </a:rPr>
              <a:t>Measured voltage : 100.08 MV</a:t>
            </a:r>
            <a:endParaRPr kumimoji="1" lang="ja-JP" altLang="en-US" sz="1400" b="1">
              <a:solidFill>
                <a:srgbClr val="FF0000"/>
              </a:solidFill>
            </a:endParaRPr>
          </a:p>
        </p:txBody>
      </p:sp>
      <p:sp>
        <p:nvSpPr>
          <p:cNvPr id="15" name="テキスト ボックス 14">
            <a:extLst>
              <a:ext uri="{FF2B5EF4-FFF2-40B4-BE49-F238E27FC236}">
                <a16:creationId xmlns:a16="http://schemas.microsoft.com/office/drawing/2014/main" id="{714E9AA0-2435-684E-DF02-7C38D7299028}"/>
              </a:ext>
            </a:extLst>
          </p:cNvPr>
          <p:cNvSpPr txBox="1"/>
          <p:nvPr/>
        </p:nvSpPr>
        <p:spPr>
          <a:xfrm>
            <a:off x="3762106" y="5735752"/>
            <a:ext cx="1427702" cy="307777"/>
          </a:xfrm>
          <a:prstGeom prst="rect">
            <a:avLst/>
          </a:prstGeom>
          <a:noFill/>
        </p:spPr>
        <p:txBody>
          <a:bodyPr wrap="square" rtlCol="0">
            <a:spAutoFit/>
          </a:bodyPr>
          <a:lstStyle/>
          <a:p>
            <a:pPr algn="ctr"/>
            <a:r>
              <a:rPr lang="en-US" altLang="ja-JP" sz="1400" b="1" dirty="0"/>
              <a:t>By T. </a:t>
            </a:r>
            <a:r>
              <a:rPr lang="en-US" altLang="ja-JP" sz="1400" b="1" dirty="0" err="1"/>
              <a:t>Natsui</a:t>
            </a:r>
            <a:endParaRPr kumimoji="1" lang="ja-JP" altLang="en-US" sz="1400" b="1"/>
          </a:p>
        </p:txBody>
      </p:sp>
      <p:pic>
        <p:nvPicPr>
          <p:cNvPr id="17" name="図 16" descr="グラフ&#10;&#10;AI 生成コンテンツは誤りを含む可能性があります。">
            <a:extLst>
              <a:ext uri="{FF2B5EF4-FFF2-40B4-BE49-F238E27FC236}">
                <a16:creationId xmlns:a16="http://schemas.microsoft.com/office/drawing/2014/main" id="{A5998C52-5631-D56A-E846-948F76EC0EB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45033" y="2476960"/>
            <a:ext cx="6096001" cy="3412680"/>
          </a:xfrm>
          <a:prstGeom prst="rect">
            <a:avLst/>
          </a:prstGeom>
        </p:spPr>
      </p:pic>
      <p:sp>
        <p:nvSpPr>
          <p:cNvPr id="18" name="テキスト ボックス 17">
            <a:extLst>
              <a:ext uri="{FF2B5EF4-FFF2-40B4-BE49-F238E27FC236}">
                <a16:creationId xmlns:a16="http://schemas.microsoft.com/office/drawing/2014/main" id="{7497A0DD-F13B-BBA3-AC0B-27E5D65ACE18}"/>
              </a:ext>
            </a:extLst>
          </p:cNvPr>
          <p:cNvSpPr txBox="1"/>
          <p:nvPr/>
        </p:nvSpPr>
        <p:spPr>
          <a:xfrm>
            <a:off x="9926098" y="5812998"/>
            <a:ext cx="1427702" cy="307777"/>
          </a:xfrm>
          <a:prstGeom prst="rect">
            <a:avLst/>
          </a:prstGeom>
          <a:noFill/>
        </p:spPr>
        <p:txBody>
          <a:bodyPr wrap="square" rtlCol="0">
            <a:spAutoFit/>
          </a:bodyPr>
          <a:lstStyle/>
          <a:p>
            <a:pPr algn="ctr"/>
            <a:r>
              <a:rPr lang="en-US" altLang="ja-JP" sz="1400" b="1" dirty="0"/>
              <a:t>By T. Yoshimoto</a:t>
            </a:r>
            <a:endParaRPr kumimoji="1" lang="ja-JP" altLang="en-US" sz="1400" b="1"/>
          </a:p>
        </p:txBody>
      </p:sp>
    </p:spTree>
    <p:extLst>
      <p:ext uri="{BB962C8B-B14F-4D97-AF65-F5344CB8AC3E}">
        <p14:creationId xmlns:p14="http://schemas.microsoft.com/office/powerpoint/2010/main" val="7844516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5FCBF4-71D8-8D8B-5FB1-568653653DB7}"/>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F3D544DF-F3A3-8E66-0435-BF707956AE2C}"/>
              </a:ext>
            </a:extLst>
          </p:cNvPr>
          <p:cNvSpPr>
            <a:spLocks noGrp="1"/>
          </p:cNvSpPr>
          <p:nvPr>
            <p:ph type="title"/>
          </p:nvPr>
        </p:nvSpPr>
        <p:spPr/>
        <p:txBody>
          <a:bodyPr>
            <a:normAutofit fontScale="90000"/>
          </a:bodyPr>
          <a:lstStyle/>
          <a:p>
            <a:r>
              <a:rPr lang="en-US" altLang="ja-JP" dirty="0"/>
              <a:t>Injector / injection efficiency</a:t>
            </a:r>
            <a:endParaRPr kumimoji="1" lang="ja-JP" altLang="en-US" dirty="0"/>
          </a:p>
        </p:txBody>
      </p:sp>
      <p:sp>
        <p:nvSpPr>
          <p:cNvPr id="4" name="日付プレースホルダー 3">
            <a:extLst>
              <a:ext uri="{FF2B5EF4-FFF2-40B4-BE49-F238E27FC236}">
                <a16:creationId xmlns:a16="http://schemas.microsoft.com/office/drawing/2014/main" id="{8FE1826B-507A-4006-7A71-3D7F382322A5}"/>
              </a:ext>
            </a:extLst>
          </p:cNvPr>
          <p:cNvSpPr>
            <a:spLocks noGrp="1"/>
          </p:cNvSpPr>
          <p:nvPr>
            <p:ph type="dt" sz="half" idx="10"/>
          </p:nvPr>
        </p:nvSpPr>
        <p:spPr/>
        <p:txBody>
          <a:bodyPr/>
          <a:lstStyle/>
          <a:p>
            <a:r>
              <a:rPr lang="en-US" altLang="ja-JP" dirty="0"/>
              <a:t>12/Jan/2026</a:t>
            </a:r>
            <a:endParaRPr lang="ja-JP" altLang="en-US" dirty="0"/>
          </a:p>
        </p:txBody>
      </p:sp>
      <p:sp>
        <p:nvSpPr>
          <p:cNvPr id="5" name="フッター プレースホルダー 4">
            <a:extLst>
              <a:ext uri="{FF2B5EF4-FFF2-40B4-BE49-F238E27FC236}">
                <a16:creationId xmlns:a16="http://schemas.microsoft.com/office/drawing/2014/main" id="{A21D547B-4676-098D-71DB-055ED770F7D9}"/>
              </a:ext>
            </a:extLst>
          </p:cNvPr>
          <p:cNvSpPr>
            <a:spLocks noGrp="1"/>
          </p:cNvSpPr>
          <p:nvPr>
            <p:ph type="ftr" sz="quarter" idx="11"/>
          </p:nvPr>
        </p:nvSpPr>
        <p:spPr/>
        <p:txBody>
          <a:bodyPr/>
          <a:lstStyle/>
          <a:p>
            <a:r>
              <a:rPr lang="en-US" altLang="ja-JP" dirty="0" err="1"/>
              <a:t>HKUST</a:t>
            </a:r>
            <a:r>
              <a:rPr lang="en-US" altLang="ja-JP" dirty="0"/>
              <a:t> IAS Workshop (</a:t>
            </a:r>
            <a:r>
              <a:rPr lang="en-US" altLang="ja-JP" dirty="0" err="1"/>
              <a:t>FP2026</a:t>
            </a:r>
            <a:r>
              <a:rPr lang="en-US" altLang="ja-JP" dirty="0"/>
              <a:t>)</a:t>
            </a:r>
          </a:p>
        </p:txBody>
      </p:sp>
      <p:sp>
        <p:nvSpPr>
          <p:cNvPr id="6" name="スライド番号プレースホルダー 5">
            <a:extLst>
              <a:ext uri="{FF2B5EF4-FFF2-40B4-BE49-F238E27FC236}">
                <a16:creationId xmlns:a16="http://schemas.microsoft.com/office/drawing/2014/main" id="{158CECB8-D22B-8885-F7B3-77281F06151D}"/>
              </a:ext>
            </a:extLst>
          </p:cNvPr>
          <p:cNvSpPr>
            <a:spLocks noGrp="1"/>
          </p:cNvSpPr>
          <p:nvPr>
            <p:ph type="sldNum" sz="quarter" idx="12"/>
          </p:nvPr>
        </p:nvSpPr>
        <p:spPr/>
        <p:txBody>
          <a:bodyPr/>
          <a:lstStyle/>
          <a:p>
            <a:fld id="{2703563A-5760-4490-B9C0-0ADE44AA5E72}" type="slidenum">
              <a:rPr kumimoji="1" lang="ja-JP" altLang="en-US" smtClean="0"/>
              <a:t>15</a:t>
            </a:fld>
            <a:endParaRPr kumimoji="1" lang="ja-JP" altLang="en-US"/>
          </a:p>
        </p:txBody>
      </p:sp>
      <p:sp>
        <p:nvSpPr>
          <p:cNvPr id="11" name="コンテンツ プレースホルダー 2">
            <a:extLst>
              <a:ext uri="{FF2B5EF4-FFF2-40B4-BE49-F238E27FC236}">
                <a16:creationId xmlns:a16="http://schemas.microsoft.com/office/drawing/2014/main" id="{37A9D7FF-8833-4237-3F84-4B5454B6398E}"/>
              </a:ext>
            </a:extLst>
          </p:cNvPr>
          <p:cNvSpPr>
            <a:spLocks noGrp="1"/>
          </p:cNvSpPr>
          <p:nvPr>
            <p:ph idx="1"/>
          </p:nvPr>
        </p:nvSpPr>
        <p:spPr>
          <a:xfrm>
            <a:off x="543622" y="1126444"/>
            <a:ext cx="11104756" cy="5128052"/>
          </a:xfrm>
        </p:spPr>
        <p:txBody>
          <a:bodyPr>
            <a:normAutofit fontScale="92500" lnSpcReduction="10000"/>
          </a:bodyPr>
          <a:lstStyle/>
          <a:p>
            <a:pPr marL="0" indent="0">
              <a:buNone/>
            </a:pPr>
            <a:r>
              <a:rPr kumimoji="1" lang="en-US" altLang="ja-JP" dirty="0"/>
              <a:t>The other studies on BT and DR for injection improvement</a:t>
            </a:r>
          </a:p>
          <a:p>
            <a:r>
              <a:rPr lang="en-US" altLang="ja-JP" dirty="0"/>
              <a:t>BT</a:t>
            </a:r>
            <a:endParaRPr kumimoji="1" lang="en-US" altLang="ja-JP" dirty="0"/>
          </a:p>
          <a:p>
            <a:pPr lvl="1"/>
            <a:r>
              <a:rPr lang="en-US" altLang="ja-JP" dirty="0"/>
              <a:t>Resolution improvement of BPMs for </a:t>
            </a:r>
            <a:r>
              <a:rPr lang="en-US" altLang="ja-JP" dirty="0" err="1"/>
              <a:t>BTe</a:t>
            </a:r>
            <a:r>
              <a:rPr lang="en-US" altLang="ja-JP" dirty="0"/>
              <a:t>-ECS by using VME system : 72 </a:t>
            </a:r>
            <a:r>
              <a:rPr lang="ja-JP" altLang="en-US" dirty="0"/>
              <a:t>→</a:t>
            </a:r>
            <a:r>
              <a:rPr lang="en-US" altLang="ja-JP" dirty="0"/>
              <a:t> 7.5 </a:t>
            </a:r>
            <a:r>
              <a:rPr lang="en-US" altLang="ja-JP" dirty="0">
                <a:latin typeface="Symbol" pitchFamily="2" charset="2"/>
              </a:rPr>
              <a:t>m</a:t>
            </a:r>
            <a:r>
              <a:rPr lang="en-US" altLang="ja-JP" dirty="0"/>
              <a:t>m</a:t>
            </a:r>
          </a:p>
          <a:p>
            <a:pPr lvl="1"/>
            <a:r>
              <a:rPr lang="en-US" altLang="ja-JP" dirty="0"/>
              <a:t>SY3 new precise beam diagnostics line for HER e</a:t>
            </a:r>
            <a:r>
              <a:rPr lang="en-US" altLang="ja-JP" baseline="30000" dirty="0"/>
              <a:t>-</a:t>
            </a:r>
            <a:r>
              <a:rPr lang="en-US" altLang="ja-JP" dirty="0"/>
              <a:t> beam commissioned</a:t>
            </a:r>
            <a:br>
              <a:rPr lang="en-US" altLang="ja-JP" dirty="0"/>
            </a:br>
            <a:r>
              <a:rPr lang="en-US" altLang="ja-JP" dirty="0"/>
              <a:t>   Tests of new ML beam-optimization and auto-phase tuning in progress</a:t>
            </a:r>
          </a:p>
          <a:p>
            <a:pPr lvl="1"/>
            <a:r>
              <a:rPr lang="en-US" altLang="ja-JP" dirty="0"/>
              <a:t>Test of transverse beam-size minimization by Bayesian and Down-hill optimization with BT beam profiles (Two SR monitors required)</a:t>
            </a:r>
          </a:p>
          <a:p>
            <a:pPr lvl="1"/>
            <a:r>
              <a:rPr lang="en-US" altLang="ja-JP" dirty="0" err="1"/>
              <a:t>BTe</a:t>
            </a:r>
            <a:r>
              <a:rPr lang="en-US" altLang="ja-JP" dirty="0"/>
              <a:t> new energy- and orbit-feedback</a:t>
            </a:r>
          </a:p>
          <a:p>
            <a:pPr lvl="1"/>
            <a:r>
              <a:rPr lang="en-US" altLang="ja-JP" dirty="0"/>
              <a:t>Disappearance of XY-coupling by revised bending magnets in </a:t>
            </a:r>
            <a:r>
              <a:rPr lang="en-US" altLang="ja-JP" dirty="0" err="1"/>
              <a:t>BTp</a:t>
            </a:r>
            <a:endParaRPr lang="en-US" altLang="ja-JP" dirty="0"/>
          </a:p>
          <a:p>
            <a:pPr lvl="1"/>
            <a:r>
              <a:rPr lang="en-US" altLang="ja-JP" dirty="0" err="1"/>
              <a:t>BTe</a:t>
            </a:r>
            <a:r>
              <a:rPr lang="en-US" altLang="ja-JP" dirty="0"/>
              <a:t> and </a:t>
            </a:r>
            <a:r>
              <a:rPr lang="en-US" altLang="ja-JP" dirty="0" err="1"/>
              <a:t>BTp</a:t>
            </a:r>
            <a:r>
              <a:rPr lang="en-US" altLang="ja-JP" dirty="0"/>
              <a:t> dispersion correction</a:t>
            </a:r>
          </a:p>
          <a:p>
            <a:pPr lvl="1"/>
            <a:r>
              <a:rPr lang="en-US" altLang="ja-JP" dirty="0"/>
              <a:t>Auto phase scanning program for both </a:t>
            </a:r>
            <a:r>
              <a:rPr lang="en-US" altLang="ja-JP" dirty="0" err="1"/>
              <a:t>eECS</a:t>
            </a:r>
            <a:r>
              <a:rPr lang="en-US" altLang="ja-JP" dirty="0"/>
              <a:t> and </a:t>
            </a:r>
            <a:r>
              <a:rPr lang="en-US" altLang="ja-JP" dirty="0" err="1"/>
              <a:t>pECS</a:t>
            </a:r>
            <a:r>
              <a:rPr lang="en-US" altLang="ja-JP" dirty="0"/>
              <a:t> </a:t>
            </a:r>
          </a:p>
          <a:p>
            <a:r>
              <a:rPr lang="en-US" altLang="ja-JP" dirty="0"/>
              <a:t>DR</a:t>
            </a:r>
          </a:p>
          <a:p>
            <a:pPr lvl="1"/>
            <a:r>
              <a:rPr lang="en-US" altLang="ja-JP" dirty="0"/>
              <a:t>Successful horizontal orbit correction for only 2</a:t>
            </a:r>
            <a:r>
              <a:rPr lang="en-US" altLang="ja-JP" baseline="30000" dirty="0"/>
              <a:t>nd</a:t>
            </a:r>
            <a:r>
              <a:rPr lang="en-US" altLang="ja-JP" dirty="0"/>
              <a:t> e</a:t>
            </a:r>
            <a:r>
              <a:rPr lang="en-US" altLang="ja-JP" baseline="30000" dirty="0"/>
              <a:t>+</a:t>
            </a:r>
            <a:r>
              <a:rPr lang="en-US" altLang="ja-JP" dirty="0"/>
              <a:t> bunch by using new horizontal strip-line kicker in RTL</a:t>
            </a:r>
          </a:p>
        </p:txBody>
      </p:sp>
    </p:spTree>
    <p:extLst>
      <p:ext uri="{BB962C8B-B14F-4D97-AF65-F5344CB8AC3E}">
        <p14:creationId xmlns:p14="http://schemas.microsoft.com/office/powerpoint/2010/main" val="26720903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67F4FCC-85ED-DAD0-5E4F-7BFF134ADC32}"/>
              </a:ext>
            </a:extLst>
          </p:cNvPr>
          <p:cNvSpPr>
            <a:spLocks noGrp="1"/>
          </p:cNvSpPr>
          <p:nvPr>
            <p:ph type="title"/>
          </p:nvPr>
        </p:nvSpPr>
        <p:spPr/>
        <p:txBody>
          <a:bodyPr>
            <a:normAutofit fontScale="90000"/>
          </a:bodyPr>
          <a:lstStyle/>
          <a:p>
            <a:r>
              <a:rPr kumimoji="1" lang="en-US" altLang="ja-JP" dirty="0"/>
              <a:t>Obstacles to High beam current storage</a:t>
            </a:r>
            <a:endParaRPr kumimoji="1" lang="ja-JP" altLang="en-US" dirty="0"/>
          </a:p>
        </p:txBody>
      </p:sp>
      <p:sp>
        <p:nvSpPr>
          <p:cNvPr id="3" name="コンテンツ プレースホルダー 2">
            <a:extLst>
              <a:ext uri="{FF2B5EF4-FFF2-40B4-BE49-F238E27FC236}">
                <a16:creationId xmlns:a16="http://schemas.microsoft.com/office/drawing/2014/main" id="{8924D51D-C825-280B-B1E7-3C5986492AAC}"/>
              </a:ext>
            </a:extLst>
          </p:cNvPr>
          <p:cNvSpPr>
            <a:spLocks noGrp="1"/>
          </p:cNvSpPr>
          <p:nvPr>
            <p:ph idx="1"/>
          </p:nvPr>
        </p:nvSpPr>
        <p:spPr/>
        <p:txBody>
          <a:bodyPr/>
          <a:lstStyle/>
          <a:p>
            <a:r>
              <a:rPr lang="en-US" altLang="ja-JP" dirty="0"/>
              <a:t>Vertical emittance of injection beam.</a:t>
            </a:r>
          </a:p>
          <a:p>
            <a:pPr lvl="1"/>
            <a:endParaRPr lang="en-US" altLang="ja-JP" dirty="0"/>
          </a:p>
          <a:p>
            <a:r>
              <a:rPr lang="en-US" altLang="ja-JP" dirty="0"/>
              <a:t>Beam jitter of the injection beam.</a:t>
            </a:r>
          </a:p>
          <a:p>
            <a:r>
              <a:rPr lang="en-US" altLang="ja-JP" dirty="0"/>
              <a:t>Beam-beam related injection efficiency.</a:t>
            </a:r>
          </a:p>
          <a:p>
            <a:pPr lvl="1"/>
            <a:r>
              <a:rPr lang="en-US" altLang="ja-JP" dirty="0"/>
              <a:t>Increase Bx at injection point, Decrease Bx at collision point</a:t>
            </a:r>
          </a:p>
          <a:p>
            <a:r>
              <a:rPr lang="en-US" altLang="ja-JP" dirty="0"/>
              <a:t>Vacuum burst at ARES cavities</a:t>
            </a:r>
          </a:p>
          <a:p>
            <a:pPr lvl="1"/>
            <a:r>
              <a:rPr lang="en-US" altLang="ja-JP" dirty="0"/>
              <a:t>A cavity that periodically deteriorates the vacuum, such as argon instability(</a:t>
            </a:r>
            <a:r>
              <a:rPr lang="en-US" altLang="ja-JP" dirty="0" err="1"/>
              <a:t>D8</a:t>
            </a:r>
            <a:r>
              <a:rPr lang="en-US" altLang="ja-JP" dirty="0"/>
              <a:t>).</a:t>
            </a:r>
          </a:p>
          <a:p>
            <a:pPr lvl="1"/>
            <a:r>
              <a:rPr lang="en-US" altLang="ja-JP" dirty="0"/>
              <a:t>ARES cavity experiencing sudden vacuum deterioration, as if due to an internal leak (</a:t>
            </a:r>
            <a:r>
              <a:rPr lang="en-US" altLang="ja-JP" dirty="0" err="1"/>
              <a:t>D5A</a:t>
            </a:r>
            <a:r>
              <a:rPr lang="en-US" altLang="ja-JP" dirty="0"/>
              <a:t>).</a:t>
            </a:r>
          </a:p>
          <a:p>
            <a:endParaRPr lang="en-US" altLang="ja-JP" dirty="0"/>
          </a:p>
        </p:txBody>
      </p:sp>
      <p:sp>
        <p:nvSpPr>
          <p:cNvPr id="4" name="日付プレースホルダー 3">
            <a:extLst>
              <a:ext uri="{FF2B5EF4-FFF2-40B4-BE49-F238E27FC236}">
                <a16:creationId xmlns:a16="http://schemas.microsoft.com/office/drawing/2014/main" id="{C09DF901-E3D5-0F4D-2F0A-EEE7D42E39E8}"/>
              </a:ext>
            </a:extLst>
          </p:cNvPr>
          <p:cNvSpPr>
            <a:spLocks noGrp="1"/>
          </p:cNvSpPr>
          <p:nvPr>
            <p:ph type="dt" sz="half" idx="10"/>
          </p:nvPr>
        </p:nvSpPr>
        <p:spPr/>
        <p:txBody>
          <a:bodyPr/>
          <a:lstStyle/>
          <a:p>
            <a:r>
              <a:rPr lang="en-US" altLang="ja-JP" dirty="0"/>
              <a:t>12/Jan/2026</a:t>
            </a:r>
            <a:endParaRPr lang="ja-JP" altLang="en-US" dirty="0"/>
          </a:p>
        </p:txBody>
      </p:sp>
      <p:sp>
        <p:nvSpPr>
          <p:cNvPr id="5" name="フッター プレースホルダー 4">
            <a:extLst>
              <a:ext uri="{FF2B5EF4-FFF2-40B4-BE49-F238E27FC236}">
                <a16:creationId xmlns:a16="http://schemas.microsoft.com/office/drawing/2014/main" id="{0E56468D-9566-D358-00BD-A138AE07DAC5}"/>
              </a:ext>
            </a:extLst>
          </p:cNvPr>
          <p:cNvSpPr>
            <a:spLocks noGrp="1"/>
          </p:cNvSpPr>
          <p:nvPr>
            <p:ph type="ftr" sz="quarter" idx="11"/>
          </p:nvPr>
        </p:nvSpPr>
        <p:spPr/>
        <p:txBody>
          <a:bodyPr/>
          <a:lstStyle/>
          <a:p>
            <a:r>
              <a:rPr lang="en-US" altLang="ja-JP" dirty="0" err="1"/>
              <a:t>HKUST</a:t>
            </a:r>
            <a:r>
              <a:rPr lang="en-US" altLang="ja-JP" dirty="0"/>
              <a:t> IAS Workshop (</a:t>
            </a:r>
            <a:r>
              <a:rPr lang="en-US" altLang="ja-JP" dirty="0" err="1"/>
              <a:t>FP2026</a:t>
            </a:r>
            <a:r>
              <a:rPr lang="en-US" altLang="ja-JP" dirty="0"/>
              <a:t>)</a:t>
            </a:r>
          </a:p>
        </p:txBody>
      </p:sp>
      <p:sp>
        <p:nvSpPr>
          <p:cNvPr id="6" name="スライド番号プレースホルダー 5">
            <a:extLst>
              <a:ext uri="{FF2B5EF4-FFF2-40B4-BE49-F238E27FC236}">
                <a16:creationId xmlns:a16="http://schemas.microsoft.com/office/drawing/2014/main" id="{57787129-1F04-5F89-7FB8-B87107F468A6}"/>
              </a:ext>
            </a:extLst>
          </p:cNvPr>
          <p:cNvSpPr>
            <a:spLocks noGrp="1"/>
          </p:cNvSpPr>
          <p:nvPr>
            <p:ph type="sldNum" sz="quarter" idx="12"/>
          </p:nvPr>
        </p:nvSpPr>
        <p:spPr/>
        <p:txBody>
          <a:bodyPr/>
          <a:lstStyle/>
          <a:p>
            <a:fld id="{2703563A-5760-4490-B9C0-0ADE44AA5E72}" type="slidenum">
              <a:rPr kumimoji="1" lang="ja-JP" altLang="en-US" smtClean="0"/>
              <a:t>16</a:t>
            </a:fld>
            <a:endParaRPr kumimoji="1" lang="ja-JP" altLang="en-US"/>
          </a:p>
        </p:txBody>
      </p:sp>
    </p:spTree>
    <p:extLst>
      <p:ext uri="{BB962C8B-B14F-4D97-AF65-F5344CB8AC3E}">
        <p14:creationId xmlns:p14="http://schemas.microsoft.com/office/powerpoint/2010/main" val="22985861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DD6A508-4917-D4B2-C22B-55A91F95C9A9}"/>
              </a:ext>
            </a:extLst>
          </p:cNvPr>
          <p:cNvSpPr>
            <a:spLocks noGrp="1"/>
          </p:cNvSpPr>
          <p:nvPr>
            <p:ph type="title"/>
          </p:nvPr>
        </p:nvSpPr>
        <p:spPr/>
        <p:txBody>
          <a:bodyPr>
            <a:normAutofit fontScale="90000"/>
          </a:bodyPr>
          <a:lstStyle/>
          <a:p>
            <a:r>
              <a:rPr kumimoji="1" lang="en-US" altLang="ja-JP" dirty="0"/>
              <a:t>Improvement of injection efficiency</a:t>
            </a:r>
            <a:endParaRPr kumimoji="1" lang="ja-JP" altLang="en-US" dirty="0"/>
          </a:p>
        </p:txBody>
      </p:sp>
      <p:sp>
        <p:nvSpPr>
          <p:cNvPr id="3" name="コンテンツ プレースホルダー 2">
            <a:extLst>
              <a:ext uri="{FF2B5EF4-FFF2-40B4-BE49-F238E27FC236}">
                <a16:creationId xmlns:a16="http://schemas.microsoft.com/office/drawing/2014/main" id="{C61E93F1-0EAE-96D4-025A-DD5CFED3083B}"/>
              </a:ext>
            </a:extLst>
          </p:cNvPr>
          <p:cNvSpPr>
            <a:spLocks noGrp="1"/>
          </p:cNvSpPr>
          <p:nvPr>
            <p:ph idx="1"/>
          </p:nvPr>
        </p:nvSpPr>
        <p:spPr/>
        <p:txBody>
          <a:bodyPr/>
          <a:lstStyle/>
          <a:p>
            <a:r>
              <a:rPr lang="en-US" altLang="ja-JP" dirty="0"/>
              <a:t>Optical matching between the beam transport line and the ring has significantly improved the </a:t>
            </a:r>
            <a:r>
              <a:rPr lang="en-US" altLang="ja-JP" dirty="0" err="1"/>
              <a:t>HER's</a:t>
            </a:r>
            <a:r>
              <a:rPr lang="en-US" altLang="ja-JP" dirty="0"/>
              <a:t> injection efficiency.</a:t>
            </a:r>
          </a:p>
          <a:p>
            <a:pPr lvl="1"/>
            <a:r>
              <a:rPr lang="en-US" altLang="ja-JP" dirty="0"/>
              <a:t>The results do not agree well with optical calculations, and a correction method has not yet been established.</a:t>
            </a:r>
          </a:p>
          <a:p>
            <a:r>
              <a:rPr kumimoji="1" lang="en-US" altLang="ja-JP" dirty="0"/>
              <a:t> Two-bunch injection o</a:t>
            </a:r>
            <a:r>
              <a:rPr lang="en-US" altLang="ja-JP" dirty="0"/>
              <a:t>f LER worked well to double the injection rate.</a:t>
            </a:r>
          </a:p>
          <a:p>
            <a:pPr lvl="1"/>
            <a:r>
              <a:rPr lang="en-US" altLang="ja-JP" dirty="0"/>
              <a:t>The equalization of injection efficiency between Bunch 1 and Bunch 2 resulted from adjusting RTL Strip Line Kicker No. 2 and matching the energy levels of both bunches.</a:t>
            </a:r>
            <a:endParaRPr kumimoji="1" lang="ja-JP" altLang="en-US" dirty="0"/>
          </a:p>
        </p:txBody>
      </p:sp>
      <p:sp>
        <p:nvSpPr>
          <p:cNvPr id="4" name="日付プレースホルダー 3">
            <a:extLst>
              <a:ext uri="{FF2B5EF4-FFF2-40B4-BE49-F238E27FC236}">
                <a16:creationId xmlns:a16="http://schemas.microsoft.com/office/drawing/2014/main" id="{40A08D05-1BF7-73E3-20CE-BEFF382CA974}"/>
              </a:ext>
            </a:extLst>
          </p:cNvPr>
          <p:cNvSpPr>
            <a:spLocks noGrp="1"/>
          </p:cNvSpPr>
          <p:nvPr>
            <p:ph type="dt" sz="half" idx="10"/>
          </p:nvPr>
        </p:nvSpPr>
        <p:spPr/>
        <p:txBody>
          <a:bodyPr/>
          <a:lstStyle/>
          <a:p>
            <a:r>
              <a:rPr lang="en-US" altLang="ja-JP" dirty="0"/>
              <a:t>12/Jan/2026</a:t>
            </a:r>
            <a:endParaRPr lang="ja-JP" altLang="en-US" dirty="0"/>
          </a:p>
        </p:txBody>
      </p:sp>
      <p:sp>
        <p:nvSpPr>
          <p:cNvPr id="5" name="フッター プレースホルダー 4">
            <a:extLst>
              <a:ext uri="{FF2B5EF4-FFF2-40B4-BE49-F238E27FC236}">
                <a16:creationId xmlns:a16="http://schemas.microsoft.com/office/drawing/2014/main" id="{12CA85FE-56FB-6484-4D20-47BDE374DA39}"/>
              </a:ext>
            </a:extLst>
          </p:cNvPr>
          <p:cNvSpPr>
            <a:spLocks noGrp="1"/>
          </p:cNvSpPr>
          <p:nvPr>
            <p:ph type="ftr" sz="quarter" idx="11"/>
          </p:nvPr>
        </p:nvSpPr>
        <p:spPr/>
        <p:txBody>
          <a:bodyPr/>
          <a:lstStyle/>
          <a:p>
            <a:r>
              <a:rPr lang="en-US" altLang="ja-JP" dirty="0" err="1"/>
              <a:t>HKUST</a:t>
            </a:r>
            <a:r>
              <a:rPr lang="en-US" altLang="ja-JP" dirty="0"/>
              <a:t> IAS Workshop (</a:t>
            </a:r>
            <a:r>
              <a:rPr lang="en-US" altLang="ja-JP" dirty="0" err="1"/>
              <a:t>FP2026</a:t>
            </a:r>
            <a:r>
              <a:rPr lang="en-US" altLang="ja-JP" dirty="0"/>
              <a:t>)</a:t>
            </a:r>
          </a:p>
        </p:txBody>
      </p:sp>
      <p:sp>
        <p:nvSpPr>
          <p:cNvPr id="6" name="スライド番号プレースホルダー 5">
            <a:extLst>
              <a:ext uri="{FF2B5EF4-FFF2-40B4-BE49-F238E27FC236}">
                <a16:creationId xmlns:a16="http://schemas.microsoft.com/office/drawing/2014/main" id="{BDDC13DD-C958-537B-93E3-A24B6B79FA7F}"/>
              </a:ext>
            </a:extLst>
          </p:cNvPr>
          <p:cNvSpPr>
            <a:spLocks noGrp="1"/>
          </p:cNvSpPr>
          <p:nvPr>
            <p:ph type="sldNum" sz="quarter" idx="12"/>
          </p:nvPr>
        </p:nvSpPr>
        <p:spPr/>
        <p:txBody>
          <a:bodyPr/>
          <a:lstStyle/>
          <a:p>
            <a:fld id="{2703563A-5760-4490-B9C0-0ADE44AA5E72}" type="slidenum">
              <a:rPr kumimoji="1" lang="ja-JP" altLang="en-US" smtClean="0"/>
              <a:t>17</a:t>
            </a:fld>
            <a:endParaRPr kumimoji="1" lang="ja-JP" altLang="en-US"/>
          </a:p>
        </p:txBody>
      </p:sp>
    </p:spTree>
    <p:extLst>
      <p:ext uri="{BB962C8B-B14F-4D97-AF65-F5344CB8AC3E}">
        <p14:creationId xmlns:p14="http://schemas.microsoft.com/office/powerpoint/2010/main" val="26776563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DC976BD-61AC-215A-2C68-9B23C54A63DD}"/>
              </a:ext>
            </a:extLst>
          </p:cNvPr>
          <p:cNvSpPr>
            <a:spLocks noGrp="1"/>
          </p:cNvSpPr>
          <p:nvPr>
            <p:ph type="title"/>
          </p:nvPr>
        </p:nvSpPr>
        <p:spPr/>
        <p:txBody>
          <a:bodyPr>
            <a:normAutofit fontScale="90000"/>
          </a:bodyPr>
          <a:lstStyle/>
          <a:p>
            <a:r>
              <a:rPr lang="en-US" altLang="ja-JP" dirty="0"/>
              <a:t>Vertical beam size</a:t>
            </a:r>
            <a:endParaRPr kumimoji="1" lang="ja-JP" altLang="en-US" dirty="0"/>
          </a:p>
        </p:txBody>
      </p:sp>
      <p:sp>
        <p:nvSpPr>
          <p:cNvPr id="3" name="コンテンツ プレースホルダー 2">
            <a:extLst>
              <a:ext uri="{FF2B5EF4-FFF2-40B4-BE49-F238E27FC236}">
                <a16:creationId xmlns:a16="http://schemas.microsoft.com/office/drawing/2014/main" id="{914E6E6D-FD83-6C0A-B0BC-5FC3AE0A7B77}"/>
              </a:ext>
            </a:extLst>
          </p:cNvPr>
          <p:cNvSpPr>
            <a:spLocks noGrp="1"/>
          </p:cNvSpPr>
          <p:nvPr>
            <p:ph idx="1"/>
          </p:nvPr>
        </p:nvSpPr>
        <p:spPr/>
        <p:txBody>
          <a:bodyPr/>
          <a:lstStyle/>
          <a:p>
            <a:r>
              <a:rPr lang="en-US" altLang="ja-JP" dirty="0"/>
              <a:t>In HER, the vertical emittance during single-beam operation has only been achieved at levels equivalent to the previous period (</a:t>
            </a:r>
            <a:r>
              <a:rPr lang="en-US" altLang="ja-JP" dirty="0" err="1"/>
              <a:t>2024c</a:t>
            </a:r>
            <a:r>
              <a:rPr lang="en-US" altLang="ja-JP" dirty="0"/>
              <a:t>). </a:t>
            </a:r>
          </a:p>
          <a:p>
            <a:pPr lvl="1"/>
            <a:r>
              <a:rPr lang="en-US" altLang="ja-JP" dirty="0"/>
              <a:t>However, there are cases where the effects of synchro-beta resonance lines can be mitigated (this depends heavily on the results of optical correction).</a:t>
            </a:r>
          </a:p>
          <a:p>
            <a:r>
              <a:rPr lang="en-US" altLang="ja-JP" dirty="0"/>
              <a:t>In LER, a smaller vertical emittance than the previous term has been achieved.</a:t>
            </a:r>
          </a:p>
          <a:p>
            <a:r>
              <a:rPr lang="en-US" altLang="ja-JP" dirty="0"/>
              <a:t>For the collision performance, initial concerns were raised about low specific luminosity and significant geometric deviation. However, through continued tuning, the deviation has decreased, and a specific luminosity comparable to that in the previous period has been achieved.</a:t>
            </a:r>
            <a:endParaRPr kumimoji="1" lang="ja-JP" altLang="en-US" dirty="0"/>
          </a:p>
        </p:txBody>
      </p:sp>
      <p:sp>
        <p:nvSpPr>
          <p:cNvPr id="4" name="日付プレースホルダー 3">
            <a:extLst>
              <a:ext uri="{FF2B5EF4-FFF2-40B4-BE49-F238E27FC236}">
                <a16:creationId xmlns:a16="http://schemas.microsoft.com/office/drawing/2014/main" id="{DB947F6D-EF43-4FAE-DD3B-84311356A13A}"/>
              </a:ext>
            </a:extLst>
          </p:cNvPr>
          <p:cNvSpPr>
            <a:spLocks noGrp="1"/>
          </p:cNvSpPr>
          <p:nvPr>
            <p:ph type="dt" sz="half" idx="10"/>
          </p:nvPr>
        </p:nvSpPr>
        <p:spPr/>
        <p:txBody>
          <a:bodyPr/>
          <a:lstStyle/>
          <a:p>
            <a:r>
              <a:rPr lang="en-US" altLang="ja-JP" dirty="0"/>
              <a:t>12/Jan/2026</a:t>
            </a:r>
            <a:endParaRPr lang="ja-JP" altLang="en-US" dirty="0"/>
          </a:p>
        </p:txBody>
      </p:sp>
      <p:sp>
        <p:nvSpPr>
          <p:cNvPr id="5" name="フッター プレースホルダー 4">
            <a:extLst>
              <a:ext uri="{FF2B5EF4-FFF2-40B4-BE49-F238E27FC236}">
                <a16:creationId xmlns:a16="http://schemas.microsoft.com/office/drawing/2014/main" id="{7B9BE71F-D567-DB2A-AA4E-954E6AC20BF0}"/>
              </a:ext>
            </a:extLst>
          </p:cNvPr>
          <p:cNvSpPr>
            <a:spLocks noGrp="1"/>
          </p:cNvSpPr>
          <p:nvPr>
            <p:ph type="ftr" sz="quarter" idx="11"/>
          </p:nvPr>
        </p:nvSpPr>
        <p:spPr/>
        <p:txBody>
          <a:bodyPr/>
          <a:lstStyle/>
          <a:p>
            <a:r>
              <a:rPr lang="en-US" altLang="ja-JP" dirty="0" err="1"/>
              <a:t>HKUST</a:t>
            </a:r>
            <a:r>
              <a:rPr lang="en-US" altLang="ja-JP" dirty="0"/>
              <a:t> IAS Workshop (</a:t>
            </a:r>
            <a:r>
              <a:rPr lang="en-US" altLang="ja-JP" dirty="0" err="1"/>
              <a:t>FP2026</a:t>
            </a:r>
            <a:r>
              <a:rPr lang="en-US" altLang="ja-JP" dirty="0"/>
              <a:t>)</a:t>
            </a:r>
          </a:p>
        </p:txBody>
      </p:sp>
      <p:sp>
        <p:nvSpPr>
          <p:cNvPr id="6" name="スライド番号プレースホルダー 5">
            <a:extLst>
              <a:ext uri="{FF2B5EF4-FFF2-40B4-BE49-F238E27FC236}">
                <a16:creationId xmlns:a16="http://schemas.microsoft.com/office/drawing/2014/main" id="{77F33E05-0094-3C13-B791-A514A5AF76C8}"/>
              </a:ext>
            </a:extLst>
          </p:cNvPr>
          <p:cNvSpPr>
            <a:spLocks noGrp="1"/>
          </p:cNvSpPr>
          <p:nvPr>
            <p:ph type="sldNum" sz="quarter" idx="12"/>
          </p:nvPr>
        </p:nvSpPr>
        <p:spPr/>
        <p:txBody>
          <a:bodyPr/>
          <a:lstStyle/>
          <a:p>
            <a:fld id="{2703563A-5760-4490-B9C0-0ADE44AA5E72}" type="slidenum">
              <a:rPr kumimoji="1" lang="ja-JP" altLang="en-US" smtClean="0"/>
              <a:t>18</a:t>
            </a:fld>
            <a:endParaRPr kumimoji="1" lang="ja-JP" altLang="en-US"/>
          </a:p>
        </p:txBody>
      </p:sp>
    </p:spTree>
    <p:extLst>
      <p:ext uri="{BB962C8B-B14F-4D97-AF65-F5344CB8AC3E}">
        <p14:creationId xmlns:p14="http://schemas.microsoft.com/office/powerpoint/2010/main" val="31796834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426C53C-A2DF-1F9E-68D6-F68F870CC292}"/>
              </a:ext>
            </a:extLst>
          </p:cNvPr>
          <p:cNvSpPr>
            <a:spLocks noGrp="1"/>
          </p:cNvSpPr>
          <p:nvPr>
            <p:ph type="title"/>
          </p:nvPr>
        </p:nvSpPr>
        <p:spPr/>
        <p:txBody>
          <a:bodyPr>
            <a:normAutofit fontScale="90000"/>
          </a:bodyPr>
          <a:lstStyle/>
          <a:p>
            <a:r>
              <a:rPr kumimoji="1" lang="en-US" altLang="ja-JP" dirty="0"/>
              <a:t>Summary</a:t>
            </a:r>
            <a:endParaRPr kumimoji="1" lang="ja-JP" altLang="en-US" dirty="0"/>
          </a:p>
        </p:txBody>
      </p:sp>
      <p:sp>
        <p:nvSpPr>
          <p:cNvPr id="3" name="コンテンツ プレースホルダー 2">
            <a:extLst>
              <a:ext uri="{FF2B5EF4-FFF2-40B4-BE49-F238E27FC236}">
                <a16:creationId xmlns:a16="http://schemas.microsoft.com/office/drawing/2014/main" id="{629E6589-F92F-5D65-8AD3-21CDA41D17DA}"/>
              </a:ext>
            </a:extLst>
          </p:cNvPr>
          <p:cNvSpPr>
            <a:spLocks noGrp="1"/>
          </p:cNvSpPr>
          <p:nvPr>
            <p:ph idx="1"/>
          </p:nvPr>
        </p:nvSpPr>
        <p:spPr/>
        <p:txBody>
          <a:bodyPr>
            <a:normAutofit lnSpcReduction="10000"/>
          </a:bodyPr>
          <a:lstStyle/>
          <a:p>
            <a:r>
              <a:rPr kumimoji="1" lang="en-US" altLang="ja-JP" dirty="0"/>
              <a:t>The SuperKEKB Accelerator resumed operation as scheduled.</a:t>
            </a:r>
          </a:p>
          <a:p>
            <a:r>
              <a:rPr lang="en-US" altLang="ja-JP" dirty="0"/>
              <a:t>We attempted synchrotron injection at HER, but due to difficulties with beam injection during collisions, we reverted to the previous betatron injection method.</a:t>
            </a:r>
          </a:p>
          <a:p>
            <a:r>
              <a:rPr lang="en-US" altLang="ja-JP" dirty="0"/>
              <a:t>Unexpected problems have been occurring frequently, and we have not yet achieved the target performance.</a:t>
            </a:r>
          </a:p>
          <a:p>
            <a:pPr lvl="1"/>
            <a:r>
              <a:rPr kumimoji="1" lang="en-US" altLang="ja-JP" dirty="0"/>
              <a:t>Synchrotron injection-related troubles</a:t>
            </a:r>
            <a:endParaRPr lang="en-US" altLang="ja-JP" dirty="0"/>
          </a:p>
          <a:p>
            <a:pPr lvl="1"/>
            <a:r>
              <a:rPr lang="en-US" altLang="ja-JP" dirty="0"/>
              <a:t>Numerous failures associated with weak bending magnet off during HER Abort system malfunctions.</a:t>
            </a:r>
          </a:p>
          <a:p>
            <a:pPr lvl="1"/>
            <a:r>
              <a:rPr lang="en-US" altLang="ja-JP" dirty="0"/>
              <a:t>Large vacuum burst (internal leak?) of LER </a:t>
            </a:r>
            <a:r>
              <a:rPr lang="en-US" altLang="ja-JP" dirty="0" err="1"/>
              <a:t>D05A</a:t>
            </a:r>
            <a:r>
              <a:rPr lang="en-US" altLang="ja-JP" dirty="0"/>
              <a:t> ARES cavity.</a:t>
            </a:r>
          </a:p>
          <a:p>
            <a:pPr lvl="1"/>
            <a:r>
              <a:rPr lang="en-US" altLang="ja-JP" dirty="0"/>
              <a:t>Disruptions caused by the earthquake off the eastern coast of Aomori Prefecture</a:t>
            </a:r>
            <a:endParaRPr kumimoji="1" lang="en-US" altLang="ja-JP" dirty="0"/>
          </a:p>
          <a:p>
            <a:pPr lvl="1"/>
            <a:r>
              <a:rPr kumimoji="1" lang="en-US" altLang="ja-JP" dirty="0"/>
              <a:t>Difficulties to keep </a:t>
            </a:r>
            <a:r>
              <a:rPr kumimoji="1" lang="en-US" altLang="ja-JP" dirty="0" err="1"/>
              <a:t>Liq</a:t>
            </a:r>
            <a:r>
              <a:rPr kumimoji="1" lang="en-US" altLang="ja-JP" dirty="0"/>
              <a:t>-He level (solved) </a:t>
            </a:r>
          </a:p>
        </p:txBody>
      </p:sp>
      <p:sp>
        <p:nvSpPr>
          <p:cNvPr id="4" name="日付プレースホルダー 3">
            <a:extLst>
              <a:ext uri="{FF2B5EF4-FFF2-40B4-BE49-F238E27FC236}">
                <a16:creationId xmlns:a16="http://schemas.microsoft.com/office/drawing/2014/main" id="{1B51695B-EA3B-E241-A7A5-5D370F297BED}"/>
              </a:ext>
            </a:extLst>
          </p:cNvPr>
          <p:cNvSpPr>
            <a:spLocks noGrp="1"/>
          </p:cNvSpPr>
          <p:nvPr>
            <p:ph type="dt" sz="half" idx="10"/>
          </p:nvPr>
        </p:nvSpPr>
        <p:spPr/>
        <p:txBody>
          <a:bodyPr/>
          <a:lstStyle/>
          <a:p>
            <a:r>
              <a:rPr lang="en-US" altLang="ja-JP" dirty="0"/>
              <a:t>12/Jan/2026</a:t>
            </a:r>
            <a:endParaRPr lang="ja-JP" altLang="en-US" dirty="0"/>
          </a:p>
        </p:txBody>
      </p:sp>
      <p:sp>
        <p:nvSpPr>
          <p:cNvPr id="5" name="フッター プレースホルダー 4">
            <a:extLst>
              <a:ext uri="{FF2B5EF4-FFF2-40B4-BE49-F238E27FC236}">
                <a16:creationId xmlns:a16="http://schemas.microsoft.com/office/drawing/2014/main" id="{30E45DEE-4EFA-ABFE-E42D-BA264988BFF9}"/>
              </a:ext>
            </a:extLst>
          </p:cNvPr>
          <p:cNvSpPr>
            <a:spLocks noGrp="1"/>
          </p:cNvSpPr>
          <p:nvPr>
            <p:ph type="ftr" sz="quarter" idx="11"/>
          </p:nvPr>
        </p:nvSpPr>
        <p:spPr/>
        <p:txBody>
          <a:bodyPr/>
          <a:lstStyle/>
          <a:p>
            <a:r>
              <a:rPr lang="en-US" altLang="ja-JP" dirty="0" err="1"/>
              <a:t>HKUST</a:t>
            </a:r>
            <a:r>
              <a:rPr lang="en-US" altLang="ja-JP" dirty="0"/>
              <a:t> IAS Workshop (</a:t>
            </a:r>
            <a:r>
              <a:rPr lang="en-US" altLang="ja-JP" dirty="0" err="1"/>
              <a:t>FP2026</a:t>
            </a:r>
            <a:r>
              <a:rPr lang="en-US" altLang="ja-JP" dirty="0"/>
              <a:t>)</a:t>
            </a:r>
          </a:p>
        </p:txBody>
      </p:sp>
      <p:sp>
        <p:nvSpPr>
          <p:cNvPr id="6" name="スライド番号プレースホルダー 5">
            <a:extLst>
              <a:ext uri="{FF2B5EF4-FFF2-40B4-BE49-F238E27FC236}">
                <a16:creationId xmlns:a16="http://schemas.microsoft.com/office/drawing/2014/main" id="{7AF20436-EE9F-A39E-566C-D3949922A1BE}"/>
              </a:ext>
            </a:extLst>
          </p:cNvPr>
          <p:cNvSpPr>
            <a:spLocks noGrp="1"/>
          </p:cNvSpPr>
          <p:nvPr>
            <p:ph type="sldNum" sz="quarter" idx="12"/>
          </p:nvPr>
        </p:nvSpPr>
        <p:spPr/>
        <p:txBody>
          <a:bodyPr/>
          <a:lstStyle/>
          <a:p>
            <a:fld id="{2703563A-5760-4490-B9C0-0ADE44AA5E72}" type="slidenum">
              <a:rPr kumimoji="1" lang="ja-JP" altLang="en-US" smtClean="0"/>
              <a:t>19</a:t>
            </a:fld>
            <a:endParaRPr kumimoji="1" lang="ja-JP" altLang="en-US"/>
          </a:p>
        </p:txBody>
      </p:sp>
    </p:spTree>
    <p:extLst>
      <p:ext uri="{BB962C8B-B14F-4D97-AF65-F5344CB8AC3E}">
        <p14:creationId xmlns:p14="http://schemas.microsoft.com/office/powerpoint/2010/main" val="35781473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B4160AF-27D8-72C9-9ED6-AE6E8DC96839}"/>
              </a:ext>
            </a:extLst>
          </p:cNvPr>
          <p:cNvSpPr>
            <a:spLocks noGrp="1"/>
          </p:cNvSpPr>
          <p:nvPr>
            <p:ph type="title"/>
          </p:nvPr>
        </p:nvSpPr>
        <p:spPr/>
        <p:txBody>
          <a:bodyPr>
            <a:normAutofit fontScale="90000"/>
          </a:bodyPr>
          <a:lstStyle/>
          <a:p>
            <a:r>
              <a:rPr kumimoji="1" lang="en-US" altLang="ja-JP" dirty="0" err="1"/>
              <a:t>2025C</a:t>
            </a:r>
            <a:r>
              <a:rPr kumimoji="1" lang="en-US" altLang="ja-JP" dirty="0"/>
              <a:t> run summary</a:t>
            </a:r>
            <a:endParaRPr kumimoji="1" lang="ja-JP" altLang="en-US" dirty="0"/>
          </a:p>
        </p:txBody>
      </p:sp>
      <p:sp>
        <p:nvSpPr>
          <p:cNvPr id="12" name="コンテンツ プレースホルダー 11">
            <a:extLst>
              <a:ext uri="{FF2B5EF4-FFF2-40B4-BE49-F238E27FC236}">
                <a16:creationId xmlns:a16="http://schemas.microsoft.com/office/drawing/2014/main" id="{E4D77971-6A60-34A3-B814-F244952642EB}"/>
              </a:ext>
            </a:extLst>
          </p:cNvPr>
          <p:cNvSpPr>
            <a:spLocks noGrp="1"/>
          </p:cNvSpPr>
          <p:nvPr>
            <p:ph idx="1"/>
          </p:nvPr>
        </p:nvSpPr>
        <p:spPr/>
        <p:txBody>
          <a:bodyPr/>
          <a:lstStyle/>
          <a:p>
            <a:endParaRPr lang="ja-JP" altLang="en-US"/>
          </a:p>
        </p:txBody>
      </p:sp>
      <p:sp>
        <p:nvSpPr>
          <p:cNvPr id="4" name="日付プレースホルダー 3">
            <a:extLst>
              <a:ext uri="{FF2B5EF4-FFF2-40B4-BE49-F238E27FC236}">
                <a16:creationId xmlns:a16="http://schemas.microsoft.com/office/drawing/2014/main" id="{FFC81413-3052-27CE-3A3B-8B3F8F332CBB}"/>
              </a:ext>
            </a:extLst>
          </p:cNvPr>
          <p:cNvSpPr>
            <a:spLocks noGrp="1"/>
          </p:cNvSpPr>
          <p:nvPr>
            <p:ph type="dt" sz="half" idx="10"/>
          </p:nvPr>
        </p:nvSpPr>
        <p:spPr/>
        <p:txBody>
          <a:bodyPr/>
          <a:lstStyle/>
          <a:p>
            <a:r>
              <a:rPr lang="en-US" altLang="ja-JP" dirty="0"/>
              <a:t>12/Jan/2026</a:t>
            </a:r>
            <a:endParaRPr lang="ja-JP" altLang="en-US" dirty="0"/>
          </a:p>
        </p:txBody>
      </p:sp>
      <p:sp>
        <p:nvSpPr>
          <p:cNvPr id="5" name="フッター プレースホルダー 4">
            <a:extLst>
              <a:ext uri="{FF2B5EF4-FFF2-40B4-BE49-F238E27FC236}">
                <a16:creationId xmlns:a16="http://schemas.microsoft.com/office/drawing/2014/main" id="{B810C813-1E13-0B79-1123-E87B1BABD381}"/>
              </a:ext>
            </a:extLst>
          </p:cNvPr>
          <p:cNvSpPr>
            <a:spLocks noGrp="1"/>
          </p:cNvSpPr>
          <p:nvPr>
            <p:ph type="ftr" sz="quarter" idx="11"/>
          </p:nvPr>
        </p:nvSpPr>
        <p:spPr/>
        <p:txBody>
          <a:bodyPr/>
          <a:lstStyle/>
          <a:p>
            <a:r>
              <a:rPr lang="en-US" altLang="ja-JP" dirty="0"/>
              <a:t>Joint Review 2025</a:t>
            </a:r>
          </a:p>
        </p:txBody>
      </p:sp>
      <p:sp>
        <p:nvSpPr>
          <p:cNvPr id="6" name="スライド番号プレースホルダー 5">
            <a:extLst>
              <a:ext uri="{FF2B5EF4-FFF2-40B4-BE49-F238E27FC236}">
                <a16:creationId xmlns:a16="http://schemas.microsoft.com/office/drawing/2014/main" id="{41D620E9-51CA-273D-DD82-3564268F80A3}"/>
              </a:ext>
            </a:extLst>
          </p:cNvPr>
          <p:cNvSpPr>
            <a:spLocks noGrp="1"/>
          </p:cNvSpPr>
          <p:nvPr>
            <p:ph type="sldNum" sz="quarter" idx="12"/>
          </p:nvPr>
        </p:nvSpPr>
        <p:spPr/>
        <p:txBody>
          <a:bodyPr/>
          <a:lstStyle/>
          <a:p>
            <a:fld id="{2703563A-5760-4490-B9C0-0ADE44AA5E72}" type="slidenum">
              <a:rPr kumimoji="1" lang="ja-JP" altLang="en-US" smtClean="0"/>
              <a:t>2</a:t>
            </a:fld>
            <a:endParaRPr kumimoji="1" lang="ja-JP" altLang="en-US"/>
          </a:p>
        </p:txBody>
      </p:sp>
      <p:pic>
        <p:nvPicPr>
          <p:cNvPr id="10" name="図 9" descr="鉛筆で書かれたメッセージ&#10;&#10;AI 生成コンテンツは誤りを含む可能性があります。">
            <a:extLst>
              <a:ext uri="{FF2B5EF4-FFF2-40B4-BE49-F238E27FC236}">
                <a16:creationId xmlns:a16="http://schemas.microsoft.com/office/drawing/2014/main" id="{14802D3E-8801-AD7B-4D64-36B48922CA49}"/>
              </a:ext>
            </a:extLst>
          </p:cNvPr>
          <p:cNvPicPr>
            <a:picLocks noChangeAspect="1"/>
          </p:cNvPicPr>
          <p:nvPr/>
        </p:nvPicPr>
        <p:blipFill>
          <a:blip r:embed="rId2"/>
          <a:stretch>
            <a:fillRect/>
          </a:stretch>
        </p:blipFill>
        <p:spPr>
          <a:xfrm>
            <a:off x="1797676" y="0"/>
            <a:ext cx="8596648" cy="6858000"/>
          </a:xfrm>
          <a:prstGeom prst="rect">
            <a:avLst/>
          </a:prstGeom>
        </p:spPr>
      </p:pic>
    </p:spTree>
    <p:extLst>
      <p:ext uri="{BB962C8B-B14F-4D97-AF65-F5344CB8AC3E}">
        <p14:creationId xmlns:p14="http://schemas.microsoft.com/office/powerpoint/2010/main" val="16470044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B09B96F-00B5-2635-AD34-FA662F6708EE}"/>
              </a:ext>
            </a:extLst>
          </p:cNvPr>
          <p:cNvSpPr>
            <a:spLocks noGrp="1"/>
          </p:cNvSpPr>
          <p:nvPr>
            <p:ph type="title"/>
          </p:nvPr>
        </p:nvSpPr>
        <p:spPr/>
        <p:txBody>
          <a:bodyPr>
            <a:normAutofit fontScale="90000"/>
          </a:bodyPr>
          <a:lstStyle/>
          <a:p>
            <a:r>
              <a:rPr kumimoji="1" lang="en-US" altLang="ja-JP" dirty="0" err="1"/>
              <a:t>2026a</a:t>
            </a:r>
            <a:r>
              <a:rPr kumimoji="1" lang="en-US" altLang="ja-JP" dirty="0"/>
              <a:t>/b runs</a:t>
            </a:r>
            <a:endParaRPr kumimoji="1" lang="ja-JP" altLang="en-US" dirty="0"/>
          </a:p>
        </p:txBody>
      </p:sp>
      <p:sp>
        <p:nvSpPr>
          <p:cNvPr id="3" name="コンテンツ プレースホルダー 2">
            <a:extLst>
              <a:ext uri="{FF2B5EF4-FFF2-40B4-BE49-F238E27FC236}">
                <a16:creationId xmlns:a16="http://schemas.microsoft.com/office/drawing/2014/main" id="{F8791C72-8F16-5AE1-CC91-91FD4BFB65E7}"/>
              </a:ext>
            </a:extLst>
          </p:cNvPr>
          <p:cNvSpPr>
            <a:spLocks noGrp="1"/>
          </p:cNvSpPr>
          <p:nvPr>
            <p:ph idx="1"/>
          </p:nvPr>
        </p:nvSpPr>
        <p:spPr/>
        <p:txBody>
          <a:bodyPr/>
          <a:lstStyle/>
          <a:p>
            <a:r>
              <a:rPr lang="en-US" altLang="ja-JP" dirty="0"/>
              <a:t>Restart ring operation on 26/Jan/2026</a:t>
            </a:r>
          </a:p>
          <a:p>
            <a:r>
              <a:rPr kumimoji="1" lang="en-US" altLang="ja-JP" dirty="0"/>
              <a:t>Continue operation until (at least) the end of May/2026</a:t>
            </a:r>
          </a:p>
          <a:p>
            <a:pPr lvl="1"/>
            <a:r>
              <a:rPr lang="en-US" altLang="ja-JP" dirty="0"/>
              <a:t>Keep </a:t>
            </a:r>
            <a:r>
              <a:rPr lang="en-US" altLang="ja-JP" dirty="0">
                <a:latin typeface="Symbol" panose="05050102010706020507" pitchFamily="18" charset="2"/>
              </a:rPr>
              <a:t>b</a:t>
            </a:r>
            <a:r>
              <a:rPr lang="en-US" altLang="ja-JP" dirty="0"/>
              <a:t>y*=</a:t>
            </a:r>
            <a:r>
              <a:rPr lang="en-US" altLang="ja-JP" dirty="0" err="1"/>
              <a:t>1mm</a:t>
            </a:r>
            <a:r>
              <a:rPr lang="en-US" altLang="ja-JP" dirty="0"/>
              <a:t> with (trying to)</a:t>
            </a:r>
            <a:r>
              <a:rPr lang="ja-JP" altLang="en-US" dirty="0"/>
              <a:t> </a:t>
            </a:r>
            <a:r>
              <a:rPr lang="en-US" altLang="ja-JP" dirty="0"/>
              <a:t>increase</a:t>
            </a:r>
            <a:r>
              <a:rPr lang="ja-JP" altLang="en-US" dirty="0"/>
              <a:t> </a:t>
            </a:r>
            <a:r>
              <a:rPr lang="en-US" altLang="ja-JP" dirty="0"/>
              <a:t>the</a:t>
            </a:r>
            <a:r>
              <a:rPr lang="ja-JP" altLang="en-US" dirty="0"/>
              <a:t> </a:t>
            </a:r>
            <a:r>
              <a:rPr lang="en-US" altLang="ja-JP" dirty="0"/>
              <a:t>beam</a:t>
            </a:r>
            <a:r>
              <a:rPr lang="ja-JP" altLang="en-US" dirty="0"/>
              <a:t> </a:t>
            </a:r>
            <a:r>
              <a:rPr lang="en-US" altLang="ja-JP" dirty="0"/>
              <a:t>currents</a:t>
            </a:r>
          </a:p>
          <a:p>
            <a:pPr lvl="1"/>
            <a:r>
              <a:rPr kumimoji="1" lang="en-US" altLang="ja-JP" dirty="0"/>
              <a:t>Belle II data taking </a:t>
            </a:r>
            <a:r>
              <a:rPr lang="en-US" altLang="ja-JP" dirty="0"/>
              <a:t>has</a:t>
            </a:r>
            <a:r>
              <a:rPr kumimoji="1" lang="en-US" altLang="ja-JP" dirty="0"/>
              <a:t> the priority– to achieve the total integrated luminosity of 1 ab</a:t>
            </a:r>
            <a:r>
              <a:rPr kumimoji="1" lang="en-US" altLang="ja-JP" baseline="30000" dirty="0"/>
              <a:t>-1</a:t>
            </a:r>
          </a:p>
          <a:p>
            <a:r>
              <a:rPr kumimoji="1" lang="en-US" altLang="ja-JP" dirty="0"/>
              <a:t>Machine development </a:t>
            </a:r>
            <a:r>
              <a:rPr lang="en-US" altLang="ja-JP" dirty="0"/>
              <a:t>time will be 3 days/month.</a:t>
            </a:r>
            <a:endParaRPr kumimoji="1" lang="ja-JP" altLang="en-US" dirty="0"/>
          </a:p>
        </p:txBody>
      </p:sp>
      <p:sp>
        <p:nvSpPr>
          <p:cNvPr id="4" name="日付プレースホルダー 3">
            <a:extLst>
              <a:ext uri="{FF2B5EF4-FFF2-40B4-BE49-F238E27FC236}">
                <a16:creationId xmlns:a16="http://schemas.microsoft.com/office/drawing/2014/main" id="{764DEAAA-A4F6-5EF0-1601-5CAFB2C9AFB2}"/>
              </a:ext>
            </a:extLst>
          </p:cNvPr>
          <p:cNvSpPr>
            <a:spLocks noGrp="1"/>
          </p:cNvSpPr>
          <p:nvPr>
            <p:ph type="dt" sz="half" idx="10"/>
          </p:nvPr>
        </p:nvSpPr>
        <p:spPr/>
        <p:txBody>
          <a:bodyPr/>
          <a:lstStyle/>
          <a:p>
            <a:r>
              <a:rPr lang="en-US" altLang="ja-JP"/>
              <a:t>12/Jan/2026</a:t>
            </a:r>
            <a:endParaRPr kumimoji="1" lang="ja-JP" altLang="en-US" dirty="0"/>
          </a:p>
        </p:txBody>
      </p:sp>
      <p:sp>
        <p:nvSpPr>
          <p:cNvPr id="5" name="フッター プレースホルダー 4">
            <a:extLst>
              <a:ext uri="{FF2B5EF4-FFF2-40B4-BE49-F238E27FC236}">
                <a16:creationId xmlns:a16="http://schemas.microsoft.com/office/drawing/2014/main" id="{B86031E1-B9D4-E2A1-D857-65ADEE2F2D29}"/>
              </a:ext>
            </a:extLst>
          </p:cNvPr>
          <p:cNvSpPr>
            <a:spLocks noGrp="1"/>
          </p:cNvSpPr>
          <p:nvPr>
            <p:ph type="ftr" sz="quarter" idx="11"/>
          </p:nvPr>
        </p:nvSpPr>
        <p:spPr/>
        <p:txBody>
          <a:bodyPr/>
          <a:lstStyle/>
          <a:p>
            <a:r>
              <a:rPr lang="en-US" altLang="ja-JP"/>
              <a:t>HKUST IAS Workshop (FP2026)</a:t>
            </a:r>
            <a:endParaRPr kumimoji="1" lang="ja-JP" altLang="en-US" dirty="0"/>
          </a:p>
        </p:txBody>
      </p:sp>
      <p:sp>
        <p:nvSpPr>
          <p:cNvPr id="6" name="スライド番号プレースホルダー 5">
            <a:extLst>
              <a:ext uri="{FF2B5EF4-FFF2-40B4-BE49-F238E27FC236}">
                <a16:creationId xmlns:a16="http://schemas.microsoft.com/office/drawing/2014/main" id="{7A2995BF-F6F5-203F-1F94-567F54E52594}"/>
              </a:ext>
            </a:extLst>
          </p:cNvPr>
          <p:cNvSpPr>
            <a:spLocks noGrp="1"/>
          </p:cNvSpPr>
          <p:nvPr>
            <p:ph type="sldNum" sz="quarter" idx="12"/>
          </p:nvPr>
        </p:nvSpPr>
        <p:spPr/>
        <p:txBody>
          <a:bodyPr/>
          <a:lstStyle/>
          <a:p>
            <a:fld id="{2703563A-5760-4490-B9C0-0ADE44AA5E72}" type="slidenum">
              <a:rPr kumimoji="1" lang="ja-JP" altLang="en-US" smtClean="0"/>
              <a:t>20</a:t>
            </a:fld>
            <a:endParaRPr kumimoji="1" lang="ja-JP" altLang="en-US"/>
          </a:p>
        </p:txBody>
      </p:sp>
    </p:spTree>
    <p:extLst>
      <p:ext uri="{BB962C8B-B14F-4D97-AF65-F5344CB8AC3E}">
        <p14:creationId xmlns:p14="http://schemas.microsoft.com/office/powerpoint/2010/main" val="39074161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8EAEC69-63FC-A032-ACF2-1721DDADB704}"/>
              </a:ext>
            </a:extLst>
          </p:cNvPr>
          <p:cNvSpPr>
            <a:spLocks noGrp="1"/>
          </p:cNvSpPr>
          <p:nvPr>
            <p:ph type="title"/>
          </p:nvPr>
        </p:nvSpPr>
        <p:spPr/>
        <p:txBody>
          <a:bodyPr>
            <a:normAutofit fontScale="90000"/>
          </a:bodyPr>
          <a:lstStyle/>
          <a:p>
            <a:r>
              <a:rPr kumimoji="1" lang="en-US" altLang="ja-JP" dirty="0"/>
              <a:t>Backup</a:t>
            </a:r>
            <a:endParaRPr kumimoji="1" lang="ja-JP" altLang="en-US" dirty="0"/>
          </a:p>
        </p:txBody>
      </p:sp>
      <p:sp>
        <p:nvSpPr>
          <p:cNvPr id="3" name="コンテンツ プレースホルダー 2">
            <a:extLst>
              <a:ext uri="{FF2B5EF4-FFF2-40B4-BE49-F238E27FC236}">
                <a16:creationId xmlns:a16="http://schemas.microsoft.com/office/drawing/2014/main" id="{3DBF8AD4-6378-B9D5-D6B7-C3ED5918A797}"/>
              </a:ext>
            </a:extLst>
          </p:cNvPr>
          <p:cNvSpPr>
            <a:spLocks noGrp="1"/>
          </p:cNvSpPr>
          <p:nvPr>
            <p:ph idx="1"/>
          </p:nvPr>
        </p:nvSpPr>
        <p:spPr/>
        <p:txBody>
          <a:bodyPr/>
          <a:lstStyle/>
          <a:p>
            <a:endParaRPr kumimoji="1" lang="ja-JP" altLang="en-US"/>
          </a:p>
        </p:txBody>
      </p:sp>
      <p:sp>
        <p:nvSpPr>
          <p:cNvPr id="4" name="日付プレースホルダー 3">
            <a:extLst>
              <a:ext uri="{FF2B5EF4-FFF2-40B4-BE49-F238E27FC236}">
                <a16:creationId xmlns:a16="http://schemas.microsoft.com/office/drawing/2014/main" id="{D779675F-D037-3ABC-590C-0F194DF5FF9B}"/>
              </a:ext>
            </a:extLst>
          </p:cNvPr>
          <p:cNvSpPr>
            <a:spLocks noGrp="1"/>
          </p:cNvSpPr>
          <p:nvPr>
            <p:ph type="dt" sz="half" idx="10"/>
          </p:nvPr>
        </p:nvSpPr>
        <p:spPr/>
        <p:txBody>
          <a:bodyPr/>
          <a:lstStyle/>
          <a:p>
            <a:r>
              <a:rPr lang="en-US" altLang="ja-JP"/>
              <a:t>18</a:t>
            </a:r>
            <a:r>
              <a:rPr lang="en-US" altLang="ja-JP" baseline="30000"/>
              <a:t>th</a:t>
            </a:r>
            <a:r>
              <a:rPr lang="en-US" altLang="ja-JP"/>
              <a:t> December 2025</a:t>
            </a:r>
            <a:endParaRPr lang="ja-JP" altLang="en-US" dirty="0"/>
          </a:p>
        </p:txBody>
      </p:sp>
      <p:sp>
        <p:nvSpPr>
          <p:cNvPr id="5" name="フッター プレースホルダー 4">
            <a:extLst>
              <a:ext uri="{FF2B5EF4-FFF2-40B4-BE49-F238E27FC236}">
                <a16:creationId xmlns:a16="http://schemas.microsoft.com/office/drawing/2014/main" id="{721DB084-78BC-0771-A71C-AF1C8B68A1F8}"/>
              </a:ext>
            </a:extLst>
          </p:cNvPr>
          <p:cNvSpPr>
            <a:spLocks noGrp="1"/>
          </p:cNvSpPr>
          <p:nvPr>
            <p:ph type="ftr" sz="quarter" idx="11"/>
          </p:nvPr>
        </p:nvSpPr>
        <p:spPr/>
        <p:txBody>
          <a:bodyPr/>
          <a:lstStyle/>
          <a:p>
            <a:r>
              <a:rPr lang="en-US" altLang="ja-JP"/>
              <a:t>Joint Review 2025</a:t>
            </a:r>
            <a:endParaRPr lang="en-US" altLang="ja-JP" dirty="0"/>
          </a:p>
        </p:txBody>
      </p:sp>
      <p:sp>
        <p:nvSpPr>
          <p:cNvPr id="6" name="スライド番号プレースホルダー 5">
            <a:extLst>
              <a:ext uri="{FF2B5EF4-FFF2-40B4-BE49-F238E27FC236}">
                <a16:creationId xmlns:a16="http://schemas.microsoft.com/office/drawing/2014/main" id="{9D4A9038-47CA-E857-BF43-01D2E243FB2A}"/>
              </a:ext>
            </a:extLst>
          </p:cNvPr>
          <p:cNvSpPr>
            <a:spLocks noGrp="1"/>
          </p:cNvSpPr>
          <p:nvPr>
            <p:ph type="sldNum" sz="quarter" idx="12"/>
          </p:nvPr>
        </p:nvSpPr>
        <p:spPr/>
        <p:txBody>
          <a:bodyPr/>
          <a:lstStyle/>
          <a:p>
            <a:fld id="{2703563A-5760-4490-B9C0-0ADE44AA5E72}" type="slidenum">
              <a:rPr kumimoji="1" lang="ja-JP" altLang="en-US" smtClean="0"/>
              <a:t>21</a:t>
            </a:fld>
            <a:endParaRPr kumimoji="1" lang="ja-JP" altLang="en-US"/>
          </a:p>
        </p:txBody>
      </p:sp>
      <p:sp>
        <p:nvSpPr>
          <p:cNvPr id="7" name="コンテンツ プレースホルダー 6">
            <a:extLst>
              <a:ext uri="{FF2B5EF4-FFF2-40B4-BE49-F238E27FC236}">
                <a16:creationId xmlns:a16="http://schemas.microsoft.com/office/drawing/2014/main" id="{9BBA8A77-5622-A5FB-6E8E-676E4D733D74}"/>
              </a:ext>
            </a:extLst>
          </p:cNvPr>
          <p:cNvSpPr>
            <a:spLocks noGrp="1"/>
          </p:cNvSpPr>
          <p:nvPr>
            <p:ph sz="quarter" idx="13"/>
          </p:nvPr>
        </p:nvSpPr>
        <p:spPr/>
        <p:txBody>
          <a:bodyPr/>
          <a:lstStyle/>
          <a:p>
            <a:endParaRPr kumimoji="1" lang="ja-JP" altLang="en-US"/>
          </a:p>
        </p:txBody>
      </p:sp>
    </p:spTree>
    <p:extLst>
      <p:ext uri="{BB962C8B-B14F-4D97-AF65-F5344CB8AC3E}">
        <p14:creationId xmlns:p14="http://schemas.microsoft.com/office/powerpoint/2010/main" val="41170253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EB9F8DE-79C1-B3E9-5F67-C7EFFDE9696D}"/>
              </a:ext>
            </a:extLst>
          </p:cNvPr>
          <p:cNvSpPr>
            <a:spLocks noGrp="1"/>
          </p:cNvSpPr>
          <p:nvPr>
            <p:ph type="title"/>
          </p:nvPr>
        </p:nvSpPr>
        <p:spPr/>
        <p:txBody>
          <a:bodyPr>
            <a:normAutofit fontScale="90000"/>
          </a:bodyPr>
          <a:lstStyle/>
          <a:p>
            <a:r>
              <a:rPr kumimoji="1" lang="en-US" altLang="ja-JP" dirty="0"/>
              <a:t>Vacuum scrubbing</a:t>
            </a:r>
            <a:endParaRPr kumimoji="1" lang="ja-JP" altLang="en-US" dirty="0"/>
          </a:p>
        </p:txBody>
      </p:sp>
      <p:pic>
        <p:nvPicPr>
          <p:cNvPr id="9" name="コンテンツ プレースホルダー 8">
            <a:extLst>
              <a:ext uri="{FF2B5EF4-FFF2-40B4-BE49-F238E27FC236}">
                <a16:creationId xmlns:a16="http://schemas.microsoft.com/office/drawing/2014/main" id="{56C4F974-4202-8E46-0FEB-69AAFB97CAB6}"/>
              </a:ext>
            </a:extLst>
          </p:cNvPr>
          <p:cNvPicPr>
            <a:picLocks noGrp="1" noChangeAspect="1"/>
          </p:cNvPicPr>
          <p:nvPr>
            <p:ph idx="1"/>
          </p:nvPr>
        </p:nvPicPr>
        <p:blipFill>
          <a:blip r:embed="rId2"/>
          <a:stretch>
            <a:fillRect/>
          </a:stretch>
        </p:blipFill>
        <p:spPr>
          <a:xfrm>
            <a:off x="2754290" y="947738"/>
            <a:ext cx="6683419" cy="5229225"/>
          </a:xfrm>
          <a:prstGeom prst="rect">
            <a:avLst/>
          </a:prstGeom>
        </p:spPr>
      </p:pic>
      <p:sp>
        <p:nvSpPr>
          <p:cNvPr id="4" name="日付プレースホルダー 3">
            <a:extLst>
              <a:ext uri="{FF2B5EF4-FFF2-40B4-BE49-F238E27FC236}">
                <a16:creationId xmlns:a16="http://schemas.microsoft.com/office/drawing/2014/main" id="{C3C0BB1D-6057-4801-14D1-469DB90907A2}"/>
              </a:ext>
            </a:extLst>
          </p:cNvPr>
          <p:cNvSpPr>
            <a:spLocks noGrp="1"/>
          </p:cNvSpPr>
          <p:nvPr>
            <p:ph type="dt" sz="half" idx="10"/>
          </p:nvPr>
        </p:nvSpPr>
        <p:spPr/>
        <p:txBody>
          <a:bodyPr/>
          <a:lstStyle/>
          <a:p>
            <a:r>
              <a:rPr lang="en-US" altLang="ja-JP" dirty="0"/>
              <a:t>12/Jan/2026</a:t>
            </a:r>
            <a:endParaRPr lang="ja-JP" altLang="en-US" dirty="0"/>
          </a:p>
        </p:txBody>
      </p:sp>
      <p:sp>
        <p:nvSpPr>
          <p:cNvPr id="5" name="フッター プレースホルダー 4">
            <a:extLst>
              <a:ext uri="{FF2B5EF4-FFF2-40B4-BE49-F238E27FC236}">
                <a16:creationId xmlns:a16="http://schemas.microsoft.com/office/drawing/2014/main" id="{9BBABAEC-1CE5-7F84-0CE6-0A3907F3BB13}"/>
              </a:ext>
            </a:extLst>
          </p:cNvPr>
          <p:cNvSpPr>
            <a:spLocks noGrp="1"/>
          </p:cNvSpPr>
          <p:nvPr>
            <p:ph type="ftr" sz="quarter" idx="11"/>
          </p:nvPr>
        </p:nvSpPr>
        <p:spPr/>
        <p:txBody>
          <a:bodyPr/>
          <a:lstStyle/>
          <a:p>
            <a:r>
              <a:rPr lang="en-US" altLang="ja-JP" dirty="0" err="1"/>
              <a:t>HKUST</a:t>
            </a:r>
            <a:r>
              <a:rPr lang="en-US" altLang="ja-JP" dirty="0"/>
              <a:t> IAS Workshop (</a:t>
            </a:r>
            <a:r>
              <a:rPr lang="en-US" altLang="ja-JP" dirty="0" err="1"/>
              <a:t>FP2026</a:t>
            </a:r>
            <a:r>
              <a:rPr lang="en-US" altLang="ja-JP" dirty="0"/>
              <a:t>)</a:t>
            </a:r>
          </a:p>
        </p:txBody>
      </p:sp>
      <p:sp>
        <p:nvSpPr>
          <p:cNvPr id="6" name="スライド番号プレースホルダー 5">
            <a:extLst>
              <a:ext uri="{FF2B5EF4-FFF2-40B4-BE49-F238E27FC236}">
                <a16:creationId xmlns:a16="http://schemas.microsoft.com/office/drawing/2014/main" id="{F4495850-AD54-3246-75B7-23B0B5A5279A}"/>
              </a:ext>
            </a:extLst>
          </p:cNvPr>
          <p:cNvSpPr>
            <a:spLocks noGrp="1"/>
          </p:cNvSpPr>
          <p:nvPr>
            <p:ph type="sldNum" sz="quarter" idx="12"/>
          </p:nvPr>
        </p:nvSpPr>
        <p:spPr/>
        <p:txBody>
          <a:bodyPr/>
          <a:lstStyle/>
          <a:p>
            <a:fld id="{2703563A-5760-4490-B9C0-0ADE44AA5E72}" type="slidenum">
              <a:rPr kumimoji="1" lang="ja-JP" altLang="en-US" smtClean="0"/>
              <a:t>22</a:t>
            </a:fld>
            <a:endParaRPr kumimoji="1" lang="ja-JP" altLang="en-US"/>
          </a:p>
        </p:txBody>
      </p:sp>
    </p:spTree>
    <p:extLst>
      <p:ext uri="{BB962C8B-B14F-4D97-AF65-F5344CB8AC3E}">
        <p14:creationId xmlns:p14="http://schemas.microsoft.com/office/powerpoint/2010/main" val="38341543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A6EEB88-9218-E189-0A66-43EC511B4B16}"/>
              </a:ext>
            </a:extLst>
          </p:cNvPr>
          <p:cNvSpPr>
            <a:spLocks noGrp="1"/>
          </p:cNvSpPr>
          <p:nvPr>
            <p:ph type="title"/>
          </p:nvPr>
        </p:nvSpPr>
        <p:spPr/>
        <p:txBody>
          <a:bodyPr>
            <a:normAutofit fontScale="90000"/>
          </a:bodyPr>
          <a:lstStyle/>
          <a:p>
            <a:r>
              <a:rPr kumimoji="1" lang="en-US" altLang="ja-JP" dirty="0"/>
              <a:t>HER: synchrotron injection</a:t>
            </a:r>
            <a:endParaRPr kumimoji="1" lang="ja-JP" altLang="en-US" dirty="0"/>
          </a:p>
        </p:txBody>
      </p:sp>
      <p:sp>
        <p:nvSpPr>
          <p:cNvPr id="4" name="スライド番号プレースホルダー 3">
            <a:extLst>
              <a:ext uri="{FF2B5EF4-FFF2-40B4-BE49-F238E27FC236}">
                <a16:creationId xmlns:a16="http://schemas.microsoft.com/office/drawing/2014/main" id="{838C50A7-FEBA-2F59-E1DA-C488AD7DB39C}"/>
              </a:ext>
            </a:extLst>
          </p:cNvPr>
          <p:cNvSpPr>
            <a:spLocks noGrp="1"/>
          </p:cNvSpPr>
          <p:nvPr>
            <p:ph type="sldNum" sz="quarter" idx="12"/>
          </p:nvPr>
        </p:nvSpPr>
        <p:spPr/>
        <p:txBody>
          <a:bodyPr/>
          <a:lstStyle/>
          <a:p>
            <a:fld id="{ADCA29DE-77C3-4C97-8D37-0BA38FBA93F8}" type="slidenum">
              <a:rPr kumimoji="1" lang="ja-JP" altLang="en-US" smtClean="0"/>
              <a:t>23</a:t>
            </a:fld>
            <a:endParaRPr kumimoji="1" lang="ja-JP" altLang="en-US"/>
          </a:p>
        </p:txBody>
      </p:sp>
      <p:sp>
        <p:nvSpPr>
          <p:cNvPr id="6" name="テキスト ボックス 5">
            <a:extLst>
              <a:ext uri="{FF2B5EF4-FFF2-40B4-BE49-F238E27FC236}">
                <a16:creationId xmlns:a16="http://schemas.microsoft.com/office/drawing/2014/main" id="{668C3EEC-6B0C-4AEF-A93D-0C423DEAC2D1}"/>
              </a:ext>
            </a:extLst>
          </p:cNvPr>
          <p:cNvSpPr txBox="1"/>
          <p:nvPr/>
        </p:nvSpPr>
        <p:spPr>
          <a:xfrm>
            <a:off x="8208000" y="93600"/>
            <a:ext cx="3495418" cy="338554"/>
          </a:xfrm>
          <a:prstGeom prst="rect">
            <a:avLst/>
          </a:prstGeom>
          <a:solidFill>
            <a:srgbClr val="174867"/>
          </a:solidFill>
        </p:spPr>
        <p:txBody>
          <a:bodyPr wrap="square">
            <a:spAutoFit/>
          </a:bodyPr>
          <a:lstStyle/>
          <a:p>
            <a:r>
              <a:rPr lang="en-US" altLang="ja-JP" sz="1600" dirty="0">
                <a:solidFill>
                  <a:schemeClr val="bg1"/>
                </a:solidFill>
                <a:latin typeface="Myriad Pro" panose="020B0503030403020204" pitchFamily="34" charset="0"/>
              </a:rPr>
              <a:t>N. Iida, </a:t>
            </a:r>
            <a:r>
              <a:rPr lang="ja-JP" altLang="en-US" sz="1600" dirty="0">
                <a:solidFill>
                  <a:schemeClr val="bg1"/>
                </a:solidFill>
                <a:latin typeface="Myriad Pro" panose="020B0503030403020204" pitchFamily="34" charset="0"/>
              </a:rPr>
              <a:t>https://kds.kek.jp/event/57401/</a:t>
            </a:r>
          </a:p>
        </p:txBody>
      </p:sp>
      <p:pic>
        <p:nvPicPr>
          <p:cNvPr id="8" name="図 7">
            <a:extLst>
              <a:ext uri="{FF2B5EF4-FFF2-40B4-BE49-F238E27FC236}">
                <a16:creationId xmlns:a16="http://schemas.microsoft.com/office/drawing/2014/main" id="{D6194529-226E-DF7E-5995-6D03E641F150}"/>
              </a:ext>
            </a:extLst>
          </p:cNvPr>
          <p:cNvPicPr>
            <a:picLocks noChangeAspect="1"/>
          </p:cNvPicPr>
          <p:nvPr/>
        </p:nvPicPr>
        <p:blipFill>
          <a:blip r:embed="rId2"/>
          <a:stretch>
            <a:fillRect/>
          </a:stretch>
        </p:blipFill>
        <p:spPr>
          <a:xfrm>
            <a:off x="720000" y="1087394"/>
            <a:ext cx="7116083" cy="2940908"/>
          </a:xfrm>
          <a:prstGeom prst="rect">
            <a:avLst/>
          </a:prstGeom>
        </p:spPr>
      </p:pic>
      <p:sp>
        <p:nvSpPr>
          <p:cNvPr id="10" name="テキスト ボックス 9">
            <a:extLst>
              <a:ext uri="{FF2B5EF4-FFF2-40B4-BE49-F238E27FC236}">
                <a16:creationId xmlns:a16="http://schemas.microsoft.com/office/drawing/2014/main" id="{C959CE8B-1921-400A-59B1-BEAFD445CD1D}"/>
              </a:ext>
            </a:extLst>
          </p:cNvPr>
          <p:cNvSpPr txBox="1"/>
          <p:nvPr/>
        </p:nvSpPr>
        <p:spPr>
          <a:xfrm>
            <a:off x="7896287" y="1322411"/>
            <a:ext cx="3978555" cy="2308324"/>
          </a:xfrm>
          <a:prstGeom prst="rect">
            <a:avLst/>
          </a:prstGeom>
          <a:noFill/>
        </p:spPr>
        <p:txBody>
          <a:bodyPr wrap="square" rtlCol="0">
            <a:spAutoFit/>
          </a:bodyPr>
          <a:lstStyle/>
          <a:p>
            <a:r>
              <a:rPr lang="en-US" altLang="ja-JP" sz="1600" b="1" dirty="0" err="1">
                <a:solidFill>
                  <a:srgbClr val="FF0000"/>
                </a:solidFill>
                <a:latin typeface="Myriad Pro" panose="020B0503030403020204" pitchFamily="34" charset="0"/>
              </a:rPr>
              <a:t>Betatron</a:t>
            </a:r>
            <a:r>
              <a:rPr lang="en-US" altLang="ja-JP" sz="1600" b="1" dirty="0">
                <a:solidFill>
                  <a:srgbClr val="FF0000"/>
                </a:solidFill>
                <a:latin typeface="Myriad Pro" panose="020B0503030403020204" pitchFamily="34" charset="0"/>
              </a:rPr>
              <a:t> injection (BI):</a:t>
            </a:r>
            <a:br>
              <a:rPr lang="en-US" altLang="ja-JP" sz="1600" dirty="0">
                <a:latin typeface="Myriad Pro" panose="020B0503030403020204" pitchFamily="34" charset="0"/>
              </a:rPr>
            </a:br>
            <a:r>
              <a:rPr lang="en-US" altLang="ja-JP" sz="1600" dirty="0">
                <a:latin typeface="Myriad Pro" panose="020B0503030403020204" pitchFamily="34" charset="0"/>
              </a:rPr>
              <a:t>conventional method at </a:t>
            </a:r>
            <a:r>
              <a:rPr lang="en-US" altLang="ja-JP" sz="1600" dirty="0" err="1">
                <a:latin typeface="Myriad Pro" panose="020B0503030403020204" pitchFamily="34" charset="0"/>
              </a:rPr>
              <a:t>SuperKEKB</a:t>
            </a:r>
            <a:r>
              <a:rPr lang="en-US" altLang="ja-JP" sz="1600" dirty="0">
                <a:latin typeface="Myriad Pro" panose="020B0503030403020204" pitchFamily="34" charset="0"/>
              </a:rPr>
              <a:t>, horizontal distance at the injection region (ΔX) goes to </a:t>
            </a:r>
            <a:r>
              <a:rPr lang="en-US" altLang="ja-JP" sz="1600" dirty="0" err="1">
                <a:latin typeface="Myriad Pro" panose="020B0503030403020204" pitchFamily="34" charset="0"/>
              </a:rPr>
              <a:t>betatron</a:t>
            </a:r>
            <a:r>
              <a:rPr lang="en-US" altLang="ja-JP" sz="1600" dirty="0">
                <a:latin typeface="Myriad Pro" panose="020B0503030403020204" pitchFamily="34" charset="0"/>
              </a:rPr>
              <a:t> (horizontal) oscillation</a:t>
            </a:r>
            <a:br>
              <a:rPr kumimoji="1" lang="en-US" altLang="ja-JP" sz="1600" dirty="0">
                <a:latin typeface="Myriad Pro" panose="020B0503030403020204" pitchFamily="34" charset="0"/>
              </a:rPr>
            </a:br>
            <a:br>
              <a:rPr kumimoji="1" lang="en-US" altLang="ja-JP" sz="1600" dirty="0">
                <a:latin typeface="Myriad Pro" panose="020B0503030403020204" pitchFamily="34" charset="0"/>
              </a:rPr>
            </a:br>
            <a:r>
              <a:rPr kumimoji="1" lang="en-US" altLang="ja-JP" sz="1600" b="1" dirty="0">
                <a:solidFill>
                  <a:srgbClr val="0070C0"/>
                </a:solidFill>
                <a:latin typeface="Myriad Pro" panose="020B0503030403020204" pitchFamily="34" charset="0"/>
              </a:rPr>
              <a:t>Synchrotron injection (SI):</a:t>
            </a:r>
            <a:br>
              <a:rPr kumimoji="1" lang="en-US" altLang="ja-JP" sz="1600" dirty="0">
                <a:latin typeface="Myriad Pro" panose="020B0503030403020204" pitchFamily="34" charset="0"/>
              </a:rPr>
            </a:br>
            <a:r>
              <a:rPr kumimoji="1" lang="en-US" altLang="ja-JP" sz="1600" dirty="0">
                <a:latin typeface="Myriad Pro" panose="020B0503030403020204" pitchFamily="34" charset="0"/>
              </a:rPr>
              <a:t>proposed method at </a:t>
            </a:r>
            <a:r>
              <a:rPr kumimoji="1" lang="en-US" altLang="ja-JP" sz="1600" dirty="0" err="1">
                <a:latin typeface="Myriad Pro" panose="020B0503030403020204" pitchFamily="34" charset="0"/>
              </a:rPr>
              <a:t>SuperKEKB</a:t>
            </a:r>
            <a:r>
              <a:rPr kumimoji="1" lang="en-US" altLang="ja-JP" sz="1600" dirty="0">
                <a:latin typeface="Myriad Pro" panose="020B0503030403020204" pitchFamily="34" charset="0"/>
              </a:rPr>
              <a:t>, </a:t>
            </a:r>
            <a:r>
              <a:rPr lang="en-US" altLang="ja-JP" sz="1600" dirty="0">
                <a:latin typeface="Myriad Pro" panose="020B0503030403020204" pitchFamily="34" charset="0"/>
              </a:rPr>
              <a:t>horizontal distance at the injection region (ΔX) goes to synchrotron oscillation</a:t>
            </a:r>
            <a:endParaRPr kumimoji="1" lang="ja-JP" altLang="en-US" sz="1600" dirty="0">
              <a:latin typeface="Myriad Pro" panose="020B0503030403020204" pitchFamily="34" charset="0"/>
            </a:endParaRPr>
          </a:p>
        </p:txBody>
      </p:sp>
      <p:pic>
        <p:nvPicPr>
          <p:cNvPr id="12" name="図 11">
            <a:extLst>
              <a:ext uri="{FF2B5EF4-FFF2-40B4-BE49-F238E27FC236}">
                <a16:creationId xmlns:a16="http://schemas.microsoft.com/office/drawing/2014/main" id="{69D2F43D-932C-11F0-6BD1-2641B93FCB70}"/>
              </a:ext>
            </a:extLst>
          </p:cNvPr>
          <p:cNvPicPr>
            <a:picLocks noChangeAspect="1"/>
          </p:cNvPicPr>
          <p:nvPr/>
        </p:nvPicPr>
        <p:blipFill>
          <a:blip r:embed="rId3"/>
          <a:stretch>
            <a:fillRect/>
          </a:stretch>
        </p:blipFill>
        <p:spPr>
          <a:xfrm>
            <a:off x="713822" y="4261345"/>
            <a:ext cx="6948543" cy="2170347"/>
          </a:xfrm>
          <a:prstGeom prst="rect">
            <a:avLst/>
          </a:prstGeom>
        </p:spPr>
      </p:pic>
      <p:sp>
        <p:nvSpPr>
          <p:cNvPr id="13" name="テキスト ボックス 12">
            <a:extLst>
              <a:ext uri="{FF2B5EF4-FFF2-40B4-BE49-F238E27FC236}">
                <a16:creationId xmlns:a16="http://schemas.microsoft.com/office/drawing/2014/main" id="{AAD93A19-8976-106F-1816-6DFA5BEAF050}"/>
              </a:ext>
            </a:extLst>
          </p:cNvPr>
          <p:cNvSpPr txBox="1"/>
          <p:nvPr/>
        </p:nvSpPr>
        <p:spPr>
          <a:xfrm>
            <a:off x="7836083" y="4261345"/>
            <a:ext cx="3978555" cy="1477328"/>
          </a:xfrm>
          <a:prstGeom prst="rect">
            <a:avLst/>
          </a:prstGeom>
          <a:noFill/>
        </p:spPr>
        <p:txBody>
          <a:bodyPr wrap="square" rtlCol="0">
            <a:spAutoFit/>
          </a:bodyPr>
          <a:lstStyle/>
          <a:p>
            <a:r>
              <a:rPr kumimoji="1" lang="en-US" altLang="ja-JP" dirty="0">
                <a:solidFill>
                  <a:srgbClr val="174867"/>
                </a:solidFill>
                <a:latin typeface="Myriad Pro" panose="020B0503030403020204" pitchFamily="34" charset="0"/>
              </a:rPr>
              <a:t>In synchrotron injection, beam-beam effects can be reduced, then the beam injection efficiency will come improved.</a:t>
            </a:r>
          </a:p>
          <a:p>
            <a:endParaRPr lang="en-US" altLang="ja-JP" dirty="0">
              <a:solidFill>
                <a:srgbClr val="174867"/>
              </a:solidFill>
              <a:latin typeface="Myriad Pro" panose="020B0503030403020204" pitchFamily="34" charset="0"/>
            </a:endParaRPr>
          </a:p>
        </p:txBody>
      </p:sp>
    </p:spTree>
    <p:extLst>
      <p:ext uri="{BB962C8B-B14F-4D97-AF65-F5344CB8AC3E}">
        <p14:creationId xmlns:p14="http://schemas.microsoft.com/office/powerpoint/2010/main" val="752244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1B2053A-425D-650B-17E4-64B89D71878E}"/>
              </a:ext>
            </a:extLst>
          </p:cNvPr>
          <p:cNvSpPr>
            <a:spLocks noGrp="1"/>
          </p:cNvSpPr>
          <p:nvPr>
            <p:ph type="title"/>
          </p:nvPr>
        </p:nvSpPr>
        <p:spPr/>
        <p:txBody>
          <a:bodyPr>
            <a:normAutofit fontScale="90000"/>
          </a:bodyPr>
          <a:lstStyle/>
          <a:p>
            <a:r>
              <a:rPr kumimoji="1" lang="en-US" altLang="ja-JP" dirty="0"/>
              <a:t>HER beam abort kicker malfunctioning</a:t>
            </a:r>
            <a:endParaRPr kumimoji="1" lang="ja-JP" altLang="en-US" dirty="0"/>
          </a:p>
        </p:txBody>
      </p:sp>
      <p:pic>
        <p:nvPicPr>
          <p:cNvPr id="8" name="コンテンツ プレースホルダー 7">
            <a:extLst>
              <a:ext uri="{FF2B5EF4-FFF2-40B4-BE49-F238E27FC236}">
                <a16:creationId xmlns:a16="http://schemas.microsoft.com/office/drawing/2014/main" id="{A73F397D-DCC4-0F0B-2301-612E948B906A}"/>
              </a:ext>
            </a:extLst>
          </p:cNvPr>
          <p:cNvPicPr>
            <a:picLocks noGrp="1" noChangeAspect="1"/>
          </p:cNvPicPr>
          <p:nvPr>
            <p:ph idx="1"/>
          </p:nvPr>
        </p:nvPicPr>
        <p:blipFill>
          <a:blip r:embed="rId2"/>
          <a:stretch>
            <a:fillRect/>
          </a:stretch>
        </p:blipFill>
        <p:spPr>
          <a:xfrm>
            <a:off x="1488602" y="947738"/>
            <a:ext cx="9214795" cy="5229225"/>
          </a:xfrm>
          <a:prstGeom prst="rect">
            <a:avLst/>
          </a:prstGeom>
        </p:spPr>
      </p:pic>
      <p:sp>
        <p:nvSpPr>
          <p:cNvPr id="4" name="日付プレースホルダー 3">
            <a:extLst>
              <a:ext uri="{FF2B5EF4-FFF2-40B4-BE49-F238E27FC236}">
                <a16:creationId xmlns:a16="http://schemas.microsoft.com/office/drawing/2014/main" id="{B9DAE602-EC87-153A-FEBC-9E5BF2E43C69}"/>
              </a:ext>
            </a:extLst>
          </p:cNvPr>
          <p:cNvSpPr>
            <a:spLocks noGrp="1"/>
          </p:cNvSpPr>
          <p:nvPr>
            <p:ph type="dt" sz="half" idx="10"/>
          </p:nvPr>
        </p:nvSpPr>
        <p:spPr/>
        <p:txBody>
          <a:bodyPr/>
          <a:lstStyle/>
          <a:p>
            <a:r>
              <a:rPr lang="en-US" altLang="ja-JP" dirty="0"/>
              <a:t>12/Jan/2026</a:t>
            </a:r>
            <a:endParaRPr lang="ja-JP" altLang="en-US" dirty="0"/>
          </a:p>
        </p:txBody>
      </p:sp>
      <p:sp>
        <p:nvSpPr>
          <p:cNvPr id="5" name="フッター プレースホルダー 4">
            <a:extLst>
              <a:ext uri="{FF2B5EF4-FFF2-40B4-BE49-F238E27FC236}">
                <a16:creationId xmlns:a16="http://schemas.microsoft.com/office/drawing/2014/main" id="{5516C5C1-D0E0-D35C-628B-E91A4AA5F9BC}"/>
              </a:ext>
            </a:extLst>
          </p:cNvPr>
          <p:cNvSpPr>
            <a:spLocks noGrp="1"/>
          </p:cNvSpPr>
          <p:nvPr>
            <p:ph type="ftr" sz="quarter" idx="11"/>
          </p:nvPr>
        </p:nvSpPr>
        <p:spPr/>
        <p:txBody>
          <a:bodyPr/>
          <a:lstStyle/>
          <a:p>
            <a:r>
              <a:rPr lang="en-US" altLang="ja-JP" dirty="0" err="1"/>
              <a:t>HKUST</a:t>
            </a:r>
            <a:r>
              <a:rPr lang="en-US" altLang="ja-JP" dirty="0"/>
              <a:t> IAS Workshop (</a:t>
            </a:r>
            <a:r>
              <a:rPr lang="en-US" altLang="ja-JP" dirty="0" err="1"/>
              <a:t>FP2026</a:t>
            </a:r>
            <a:r>
              <a:rPr lang="en-US" altLang="ja-JP" dirty="0"/>
              <a:t>)</a:t>
            </a:r>
          </a:p>
        </p:txBody>
      </p:sp>
      <p:sp>
        <p:nvSpPr>
          <p:cNvPr id="6" name="スライド番号プレースホルダー 5">
            <a:extLst>
              <a:ext uri="{FF2B5EF4-FFF2-40B4-BE49-F238E27FC236}">
                <a16:creationId xmlns:a16="http://schemas.microsoft.com/office/drawing/2014/main" id="{38E7D5CE-CB5F-E3E1-328D-91BD2DC1DA3E}"/>
              </a:ext>
            </a:extLst>
          </p:cNvPr>
          <p:cNvSpPr>
            <a:spLocks noGrp="1"/>
          </p:cNvSpPr>
          <p:nvPr>
            <p:ph type="sldNum" sz="quarter" idx="12"/>
          </p:nvPr>
        </p:nvSpPr>
        <p:spPr/>
        <p:txBody>
          <a:bodyPr/>
          <a:lstStyle/>
          <a:p>
            <a:fld id="{2703563A-5760-4490-B9C0-0ADE44AA5E72}" type="slidenum">
              <a:rPr kumimoji="1" lang="ja-JP" altLang="en-US" smtClean="0"/>
              <a:t>24</a:t>
            </a:fld>
            <a:endParaRPr kumimoji="1" lang="ja-JP" altLang="en-US"/>
          </a:p>
        </p:txBody>
      </p:sp>
      <p:sp>
        <p:nvSpPr>
          <p:cNvPr id="9" name="テキスト ボックス 8">
            <a:extLst>
              <a:ext uri="{FF2B5EF4-FFF2-40B4-BE49-F238E27FC236}">
                <a16:creationId xmlns:a16="http://schemas.microsoft.com/office/drawing/2014/main" id="{5E3CC2FD-D2D8-0151-136E-8A5D6A997D52}"/>
              </a:ext>
            </a:extLst>
          </p:cNvPr>
          <p:cNvSpPr txBox="1"/>
          <p:nvPr/>
        </p:nvSpPr>
        <p:spPr>
          <a:xfrm>
            <a:off x="539646" y="1154243"/>
            <a:ext cx="3041754" cy="523220"/>
          </a:xfrm>
          <a:prstGeom prst="rect">
            <a:avLst/>
          </a:prstGeom>
          <a:noFill/>
        </p:spPr>
        <p:txBody>
          <a:bodyPr wrap="square" rtlCol="0">
            <a:spAutoFit/>
          </a:bodyPr>
          <a:lstStyle/>
          <a:p>
            <a:r>
              <a:rPr kumimoji="1" lang="en-US" altLang="ja-JP" sz="2800" dirty="0">
                <a:solidFill>
                  <a:srgbClr val="FF0000"/>
                </a:solidFill>
              </a:rPr>
              <a:t>Normal condition</a:t>
            </a:r>
            <a:endParaRPr kumimoji="1" lang="ja-JP" altLang="en-US" sz="2800" dirty="0">
              <a:solidFill>
                <a:srgbClr val="FF0000"/>
              </a:solidFill>
            </a:endParaRPr>
          </a:p>
        </p:txBody>
      </p:sp>
    </p:spTree>
    <p:extLst>
      <p:ext uri="{BB962C8B-B14F-4D97-AF65-F5344CB8AC3E}">
        <p14:creationId xmlns:p14="http://schemas.microsoft.com/office/powerpoint/2010/main" val="40312485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3919A9A-4B5C-7003-4871-047802322D5D}"/>
              </a:ext>
            </a:extLst>
          </p:cNvPr>
          <p:cNvSpPr>
            <a:spLocks noGrp="1"/>
          </p:cNvSpPr>
          <p:nvPr>
            <p:ph type="title"/>
          </p:nvPr>
        </p:nvSpPr>
        <p:spPr/>
        <p:txBody>
          <a:bodyPr>
            <a:normAutofit fontScale="90000"/>
          </a:bodyPr>
          <a:lstStyle/>
          <a:p>
            <a:r>
              <a:rPr kumimoji="1" lang="en-US" altLang="ja-JP" dirty="0"/>
              <a:t>Abort kicker </a:t>
            </a:r>
            <a:r>
              <a:rPr kumimoji="1" lang="en-US" altLang="ja-JP" dirty="0" err="1"/>
              <a:t>mulfunctioning</a:t>
            </a:r>
            <a:endParaRPr kumimoji="1" lang="ja-JP" altLang="en-US" dirty="0"/>
          </a:p>
        </p:txBody>
      </p:sp>
      <p:pic>
        <p:nvPicPr>
          <p:cNvPr id="8" name="コンテンツ プレースホルダー 7">
            <a:extLst>
              <a:ext uri="{FF2B5EF4-FFF2-40B4-BE49-F238E27FC236}">
                <a16:creationId xmlns:a16="http://schemas.microsoft.com/office/drawing/2014/main" id="{B5FCFDD1-5E06-2B87-9DD7-DDFBB3560462}"/>
              </a:ext>
            </a:extLst>
          </p:cNvPr>
          <p:cNvPicPr>
            <a:picLocks noGrp="1" noChangeAspect="1"/>
          </p:cNvPicPr>
          <p:nvPr>
            <p:ph idx="1"/>
          </p:nvPr>
        </p:nvPicPr>
        <p:blipFill>
          <a:blip r:embed="rId2"/>
          <a:stretch>
            <a:fillRect/>
          </a:stretch>
        </p:blipFill>
        <p:spPr>
          <a:xfrm>
            <a:off x="1488602" y="947738"/>
            <a:ext cx="9214795" cy="5229225"/>
          </a:xfrm>
          <a:prstGeom prst="rect">
            <a:avLst/>
          </a:prstGeom>
        </p:spPr>
      </p:pic>
      <p:sp>
        <p:nvSpPr>
          <p:cNvPr id="4" name="日付プレースホルダー 3">
            <a:extLst>
              <a:ext uri="{FF2B5EF4-FFF2-40B4-BE49-F238E27FC236}">
                <a16:creationId xmlns:a16="http://schemas.microsoft.com/office/drawing/2014/main" id="{83C89825-6B5C-E6D3-B1D6-27564393CB69}"/>
              </a:ext>
            </a:extLst>
          </p:cNvPr>
          <p:cNvSpPr>
            <a:spLocks noGrp="1"/>
          </p:cNvSpPr>
          <p:nvPr>
            <p:ph type="dt" sz="half" idx="10"/>
          </p:nvPr>
        </p:nvSpPr>
        <p:spPr/>
        <p:txBody>
          <a:bodyPr/>
          <a:lstStyle/>
          <a:p>
            <a:r>
              <a:rPr lang="en-US" altLang="ja-JP" dirty="0"/>
              <a:t>12/Jan/2026</a:t>
            </a:r>
            <a:endParaRPr lang="ja-JP" altLang="en-US" dirty="0"/>
          </a:p>
        </p:txBody>
      </p:sp>
      <p:sp>
        <p:nvSpPr>
          <p:cNvPr id="5" name="フッター プレースホルダー 4">
            <a:extLst>
              <a:ext uri="{FF2B5EF4-FFF2-40B4-BE49-F238E27FC236}">
                <a16:creationId xmlns:a16="http://schemas.microsoft.com/office/drawing/2014/main" id="{CBF08412-3240-AC02-A36C-77F87E6CF820}"/>
              </a:ext>
            </a:extLst>
          </p:cNvPr>
          <p:cNvSpPr>
            <a:spLocks noGrp="1"/>
          </p:cNvSpPr>
          <p:nvPr>
            <p:ph type="ftr" sz="quarter" idx="11"/>
          </p:nvPr>
        </p:nvSpPr>
        <p:spPr/>
        <p:txBody>
          <a:bodyPr/>
          <a:lstStyle/>
          <a:p>
            <a:r>
              <a:rPr lang="en-US" altLang="ja-JP" dirty="0" err="1"/>
              <a:t>HKUST</a:t>
            </a:r>
            <a:r>
              <a:rPr lang="en-US" altLang="ja-JP" dirty="0"/>
              <a:t> IAS Workshop (</a:t>
            </a:r>
            <a:r>
              <a:rPr lang="en-US" altLang="ja-JP" dirty="0" err="1"/>
              <a:t>FP2026</a:t>
            </a:r>
            <a:r>
              <a:rPr lang="en-US" altLang="ja-JP" dirty="0"/>
              <a:t>)</a:t>
            </a:r>
          </a:p>
        </p:txBody>
      </p:sp>
      <p:sp>
        <p:nvSpPr>
          <p:cNvPr id="6" name="スライド番号プレースホルダー 5">
            <a:extLst>
              <a:ext uri="{FF2B5EF4-FFF2-40B4-BE49-F238E27FC236}">
                <a16:creationId xmlns:a16="http://schemas.microsoft.com/office/drawing/2014/main" id="{10176F58-D2D7-C055-5217-ECD5BFEEA00C}"/>
              </a:ext>
            </a:extLst>
          </p:cNvPr>
          <p:cNvSpPr>
            <a:spLocks noGrp="1"/>
          </p:cNvSpPr>
          <p:nvPr>
            <p:ph type="sldNum" sz="quarter" idx="12"/>
          </p:nvPr>
        </p:nvSpPr>
        <p:spPr/>
        <p:txBody>
          <a:bodyPr/>
          <a:lstStyle/>
          <a:p>
            <a:fld id="{2703563A-5760-4490-B9C0-0ADE44AA5E72}" type="slidenum">
              <a:rPr kumimoji="1" lang="ja-JP" altLang="en-US" smtClean="0"/>
              <a:t>25</a:t>
            </a:fld>
            <a:endParaRPr kumimoji="1" lang="ja-JP" altLang="en-US"/>
          </a:p>
        </p:txBody>
      </p:sp>
    </p:spTree>
    <p:extLst>
      <p:ext uri="{BB962C8B-B14F-4D97-AF65-F5344CB8AC3E}">
        <p14:creationId xmlns:p14="http://schemas.microsoft.com/office/powerpoint/2010/main" val="41389198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F553359-3A8B-C61D-FC8A-D0C1ED054818}"/>
              </a:ext>
            </a:extLst>
          </p:cNvPr>
          <p:cNvSpPr>
            <a:spLocks noGrp="1"/>
          </p:cNvSpPr>
          <p:nvPr>
            <p:ph type="title"/>
          </p:nvPr>
        </p:nvSpPr>
        <p:spPr/>
        <p:txBody>
          <a:bodyPr>
            <a:noAutofit/>
          </a:bodyPr>
          <a:lstStyle/>
          <a:p>
            <a:r>
              <a:rPr lang="en-US" altLang="ja-JP" sz="2800" dirty="0" err="1"/>
              <a:t>B2P</a:t>
            </a:r>
            <a:r>
              <a:rPr lang="en-US" altLang="ja-JP" sz="2800" dirty="0"/>
              <a:t> power supply down due to overvoltage of the primary </a:t>
            </a:r>
            <a:r>
              <a:rPr lang="en-US" altLang="ja-JP" sz="2800" dirty="0" err="1"/>
              <a:t>6.6kV</a:t>
            </a:r>
            <a:r>
              <a:rPr lang="en-US" altLang="ja-JP" sz="2800" dirty="0"/>
              <a:t> line</a:t>
            </a:r>
            <a:endParaRPr kumimoji="1" lang="ja-JP" altLang="en-US" sz="2800" dirty="0"/>
          </a:p>
        </p:txBody>
      </p:sp>
      <p:sp>
        <p:nvSpPr>
          <p:cNvPr id="4" name="日付プレースホルダー 3">
            <a:extLst>
              <a:ext uri="{FF2B5EF4-FFF2-40B4-BE49-F238E27FC236}">
                <a16:creationId xmlns:a16="http://schemas.microsoft.com/office/drawing/2014/main" id="{76351D8D-50FA-7EE6-56A6-5E6BF6224E04}"/>
              </a:ext>
            </a:extLst>
          </p:cNvPr>
          <p:cNvSpPr>
            <a:spLocks noGrp="1"/>
          </p:cNvSpPr>
          <p:nvPr>
            <p:ph type="dt" sz="half" idx="10"/>
          </p:nvPr>
        </p:nvSpPr>
        <p:spPr/>
        <p:txBody>
          <a:bodyPr/>
          <a:lstStyle/>
          <a:p>
            <a:r>
              <a:rPr lang="en-US" altLang="ja-JP"/>
              <a:t>18</a:t>
            </a:r>
            <a:r>
              <a:rPr lang="en-US" altLang="ja-JP" baseline="30000"/>
              <a:t>th</a:t>
            </a:r>
            <a:r>
              <a:rPr lang="en-US" altLang="ja-JP"/>
              <a:t> December 2025</a:t>
            </a:r>
            <a:endParaRPr lang="ja-JP" altLang="en-US" dirty="0"/>
          </a:p>
        </p:txBody>
      </p:sp>
      <p:sp>
        <p:nvSpPr>
          <p:cNvPr id="5" name="フッター プレースホルダー 4">
            <a:extLst>
              <a:ext uri="{FF2B5EF4-FFF2-40B4-BE49-F238E27FC236}">
                <a16:creationId xmlns:a16="http://schemas.microsoft.com/office/drawing/2014/main" id="{791A539B-4B46-898D-4F2A-929C0EFFC98E}"/>
              </a:ext>
            </a:extLst>
          </p:cNvPr>
          <p:cNvSpPr>
            <a:spLocks noGrp="1"/>
          </p:cNvSpPr>
          <p:nvPr>
            <p:ph type="ftr" sz="quarter" idx="11"/>
          </p:nvPr>
        </p:nvSpPr>
        <p:spPr/>
        <p:txBody>
          <a:bodyPr/>
          <a:lstStyle/>
          <a:p>
            <a:r>
              <a:rPr lang="en-US" altLang="ja-JP"/>
              <a:t>Joint Review 2025</a:t>
            </a:r>
            <a:endParaRPr lang="en-US" altLang="ja-JP" dirty="0"/>
          </a:p>
        </p:txBody>
      </p:sp>
      <p:sp>
        <p:nvSpPr>
          <p:cNvPr id="6" name="スライド番号プレースホルダー 5">
            <a:extLst>
              <a:ext uri="{FF2B5EF4-FFF2-40B4-BE49-F238E27FC236}">
                <a16:creationId xmlns:a16="http://schemas.microsoft.com/office/drawing/2014/main" id="{BC7BDA76-C749-5F69-0E3A-EEB21FACE673}"/>
              </a:ext>
            </a:extLst>
          </p:cNvPr>
          <p:cNvSpPr>
            <a:spLocks noGrp="1"/>
          </p:cNvSpPr>
          <p:nvPr>
            <p:ph type="sldNum" sz="quarter" idx="12"/>
          </p:nvPr>
        </p:nvSpPr>
        <p:spPr/>
        <p:txBody>
          <a:bodyPr/>
          <a:lstStyle/>
          <a:p>
            <a:fld id="{2703563A-5760-4490-B9C0-0ADE44AA5E72}" type="slidenum">
              <a:rPr kumimoji="1" lang="ja-JP" altLang="en-US" smtClean="0"/>
              <a:t>26</a:t>
            </a:fld>
            <a:endParaRPr kumimoji="1" lang="ja-JP" altLang="en-US"/>
          </a:p>
        </p:txBody>
      </p:sp>
      <p:pic>
        <p:nvPicPr>
          <p:cNvPr id="1026" name="Picture 2">
            <a:extLst>
              <a:ext uri="{FF2B5EF4-FFF2-40B4-BE49-F238E27FC236}">
                <a16:creationId xmlns:a16="http://schemas.microsoft.com/office/drawing/2014/main" id="{5E9C16A8-B826-43E4-12B5-56A8001B7686}"/>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41949" y="947738"/>
            <a:ext cx="9708102" cy="5229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78504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3196D8D-E75D-DE14-28C0-6F177B0C143D}"/>
              </a:ext>
            </a:extLst>
          </p:cNvPr>
          <p:cNvSpPr>
            <a:spLocks noGrp="1"/>
          </p:cNvSpPr>
          <p:nvPr>
            <p:ph type="title"/>
          </p:nvPr>
        </p:nvSpPr>
        <p:spPr/>
        <p:txBody>
          <a:bodyPr>
            <a:normAutofit fontScale="90000"/>
          </a:bodyPr>
          <a:lstStyle/>
          <a:p>
            <a:endParaRPr kumimoji="1" lang="ja-JP" altLang="en-US" dirty="0"/>
          </a:p>
        </p:txBody>
      </p:sp>
      <p:sp>
        <p:nvSpPr>
          <p:cNvPr id="3" name="コンテンツ プレースホルダー 2">
            <a:extLst>
              <a:ext uri="{FF2B5EF4-FFF2-40B4-BE49-F238E27FC236}">
                <a16:creationId xmlns:a16="http://schemas.microsoft.com/office/drawing/2014/main" id="{CFD6D3DF-3B7E-DEF4-3135-955AEC64429C}"/>
              </a:ext>
            </a:extLst>
          </p:cNvPr>
          <p:cNvSpPr>
            <a:spLocks noGrp="1"/>
          </p:cNvSpPr>
          <p:nvPr>
            <p:ph idx="1"/>
          </p:nvPr>
        </p:nvSpPr>
        <p:spPr/>
        <p:txBody>
          <a:bodyPr/>
          <a:lstStyle/>
          <a:p>
            <a:r>
              <a:rPr kumimoji="1" lang="en-US" altLang="ja-JP" dirty="0"/>
              <a:t> The LER bending magnets power supply (</a:t>
            </a:r>
            <a:r>
              <a:rPr kumimoji="1" lang="en-US" altLang="ja-JP" dirty="0" err="1"/>
              <a:t>B2P</a:t>
            </a:r>
            <a:r>
              <a:rPr kumimoji="1" lang="en-US" altLang="ja-JP" dirty="0"/>
              <a:t>) tripped due to a primary voltage (</a:t>
            </a:r>
            <a:r>
              <a:rPr kumimoji="1" lang="en-US" altLang="ja-JP" dirty="0" err="1"/>
              <a:t>6.6kV</a:t>
            </a:r>
            <a:r>
              <a:rPr kumimoji="1" lang="en-US" altLang="ja-JP" dirty="0"/>
              <a:t>) overlimit interlock (occurred twice) caused by the trip of all RF sources of Fuji area due to beam abort.</a:t>
            </a:r>
          </a:p>
          <a:p>
            <a:r>
              <a:rPr kumimoji="1" lang="en-US" altLang="ja-JP" dirty="0"/>
              <a:t>After investigating the cause with </a:t>
            </a:r>
            <a:r>
              <a:rPr kumimoji="1" lang="en-US" altLang="ja-JP" dirty="0" err="1"/>
              <a:t>KEK's</a:t>
            </a:r>
            <a:r>
              <a:rPr kumimoji="1" lang="en-US" altLang="ja-JP" dirty="0"/>
              <a:t> Facilities Department, it was determined that the settings for the power factor correction capacitors at </a:t>
            </a:r>
            <a:r>
              <a:rPr kumimoji="1" lang="en-US" altLang="ja-JP" dirty="0" err="1"/>
              <a:t>KEK's</a:t>
            </a:r>
            <a:r>
              <a:rPr kumimoji="1" lang="en-US" altLang="ja-JP" dirty="0"/>
              <a:t> power receiving section—intended to improve power efficiency—differed from those used in fiscal year 2024 (having been adjusted toward greater energy savings). These settings were reverted to their original configuration.</a:t>
            </a:r>
          </a:p>
          <a:p>
            <a:pPr lvl="1"/>
            <a:r>
              <a:rPr lang="en-US" altLang="ja-JP" dirty="0"/>
              <a:t>Efforts were also made on the RF side to reduce power consumption in the Fuji area.</a:t>
            </a:r>
          </a:p>
          <a:p>
            <a:pPr lvl="1"/>
            <a:r>
              <a:rPr lang="en-US" altLang="ja-JP" dirty="0"/>
              <a:t>After this, the </a:t>
            </a:r>
            <a:r>
              <a:rPr lang="en-US" altLang="ja-JP" dirty="0" err="1"/>
              <a:t>B2P</a:t>
            </a:r>
            <a:r>
              <a:rPr lang="en-US" altLang="ja-JP" dirty="0"/>
              <a:t> power supply is not interlocked.</a:t>
            </a:r>
            <a:endParaRPr kumimoji="1" lang="ja-JP" altLang="en-US" dirty="0"/>
          </a:p>
        </p:txBody>
      </p:sp>
      <p:sp>
        <p:nvSpPr>
          <p:cNvPr id="4" name="日付プレースホルダー 3">
            <a:extLst>
              <a:ext uri="{FF2B5EF4-FFF2-40B4-BE49-F238E27FC236}">
                <a16:creationId xmlns:a16="http://schemas.microsoft.com/office/drawing/2014/main" id="{1A441C01-ED9C-C45C-CE04-47BBE8D3DA58}"/>
              </a:ext>
            </a:extLst>
          </p:cNvPr>
          <p:cNvSpPr>
            <a:spLocks noGrp="1"/>
          </p:cNvSpPr>
          <p:nvPr>
            <p:ph type="dt" sz="half" idx="10"/>
          </p:nvPr>
        </p:nvSpPr>
        <p:spPr/>
        <p:txBody>
          <a:bodyPr/>
          <a:lstStyle/>
          <a:p>
            <a:r>
              <a:rPr lang="en-US" altLang="ja-JP"/>
              <a:t>18</a:t>
            </a:r>
            <a:r>
              <a:rPr lang="en-US" altLang="ja-JP" baseline="30000"/>
              <a:t>th</a:t>
            </a:r>
            <a:r>
              <a:rPr lang="en-US" altLang="ja-JP"/>
              <a:t> December 2025</a:t>
            </a:r>
            <a:endParaRPr lang="ja-JP" altLang="en-US" dirty="0"/>
          </a:p>
        </p:txBody>
      </p:sp>
      <p:sp>
        <p:nvSpPr>
          <p:cNvPr id="5" name="フッター プレースホルダー 4">
            <a:extLst>
              <a:ext uri="{FF2B5EF4-FFF2-40B4-BE49-F238E27FC236}">
                <a16:creationId xmlns:a16="http://schemas.microsoft.com/office/drawing/2014/main" id="{EC501FEC-D4B0-05AA-8BFE-DA61A6E67948}"/>
              </a:ext>
            </a:extLst>
          </p:cNvPr>
          <p:cNvSpPr>
            <a:spLocks noGrp="1"/>
          </p:cNvSpPr>
          <p:nvPr>
            <p:ph type="ftr" sz="quarter" idx="11"/>
          </p:nvPr>
        </p:nvSpPr>
        <p:spPr/>
        <p:txBody>
          <a:bodyPr/>
          <a:lstStyle/>
          <a:p>
            <a:r>
              <a:rPr lang="en-US" altLang="ja-JP"/>
              <a:t>Joint Review 2025</a:t>
            </a:r>
            <a:endParaRPr lang="en-US" altLang="ja-JP" dirty="0"/>
          </a:p>
        </p:txBody>
      </p:sp>
      <p:sp>
        <p:nvSpPr>
          <p:cNvPr id="6" name="スライド番号プレースホルダー 5">
            <a:extLst>
              <a:ext uri="{FF2B5EF4-FFF2-40B4-BE49-F238E27FC236}">
                <a16:creationId xmlns:a16="http://schemas.microsoft.com/office/drawing/2014/main" id="{F1309E43-B42B-D304-BAA6-A9FDEE295412}"/>
              </a:ext>
            </a:extLst>
          </p:cNvPr>
          <p:cNvSpPr>
            <a:spLocks noGrp="1"/>
          </p:cNvSpPr>
          <p:nvPr>
            <p:ph type="sldNum" sz="quarter" idx="12"/>
          </p:nvPr>
        </p:nvSpPr>
        <p:spPr/>
        <p:txBody>
          <a:bodyPr/>
          <a:lstStyle/>
          <a:p>
            <a:fld id="{2703563A-5760-4490-B9C0-0ADE44AA5E72}" type="slidenum">
              <a:rPr kumimoji="1" lang="ja-JP" altLang="en-US" smtClean="0"/>
              <a:t>27</a:t>
            </a:fld>
            <a:endParaRPr kumimoji="1" lang="ja-JP" altLang="en-US"/>
          </a:p>
        </p:txBody>
      </p:sp>
    </p:spTree>
    <p:extLst>
      <p:ext uri="{BB962C8B-B14F-4D97-AF65-F5344CB8AC3E}">
        <p14:creationId xmlns:p14="http://schemas.microsoft.com/office/powerpoint/2010/main" val="20193871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3C02157-3059-97B0-2F5D-913706EED30A}"/>
              </a:ext>
            </a:extLst>
          </p:cNvPr>
          <p:cNvSpPr>
            <a:spLocks noGrp="1"/>
          </p:cNvSpPr>
          <p:nvPr>
            <p:ph type="title"/>
          </p:nvPr>
        </p:nvSpPr>
        <p:spPr/>
        <p:txBody>
          <a:bodyPr>
            <a:normAutofit fontScale="90000"/>
          </a:bodyPr>
          <a:lstStyle/>
          <a:p>
            <a:r>
              <a:rPr lang="en-US" altLang="ja-JP" dirty="0"/>
              <a:t>Synchrotron Injection for HER</a:t>
            </a:r>
            <a:endParaRPr kumimoji="1" lang="ja-JP" altLang="en-US" dirty="0"/>
          </a:p>
        </p:txBody>
      </p:sp>
      <p:sp>
        <p:nvSpPr>
          <p:cNvPr id="3" name="コンテンツ プレースホルダー 2">
            <a:extLst>
              <a:ext uri="{FF2B5EF4-FFF2-40B4-BE49-F238E27FC236}">
                <a16:creationId xmlns:a16="http://schemas.microsoft.com/office/drawing/2014/main" id="{CB2718AC-0B70-6436-51DF-17730C42F6A0}"/>
              </a:ext>
            </a:extLst>
          </p:cNvPr>
          <p:cNvSpPr>
            <a:spLocks noGrp="1"/>
          </p:cNvSpPr>
          <p:nvPr>
            <p:ph idx="1"/>
          </p:nvPr>
        </p:nvSpPr>
        <p:spPr/>
        <p:txBody>
          <a:bodyPr/>
          <a:lstStyle/>
          <a:p>
            <a:r>
              <a:rPr kumimoji="1" lang="en-US" altLang="ja-JP" dirty="0"/>
              <a:t>Successfully with the detuned optics, but</a:t>
            </a:r>
          </a:p>
          <a:p>
            <a:pPr lvl="1"/>
            <a:r>
              <a:rPr kumimoji="1" lang="en-US" altLang="ja-JP" dirty="0"/>
              <a:t>Damage the vacuum chamber wall (and flange) around the beam dump due to the aborted beam, which resulted in a large vacuum leak after one day of operation.</a:t>
            </a:r>
            <a:endParaRPr lang="en-US" altLang="ja-JP" dirty="0"/>
          </a:p>
          <a:p>
            <a:pPr lvl="1"/>
            <a:r>
              <a:rPr lang="en-US" altLang="ja-JP" dirty="0"/>
              <a:t>The issue was temporarily resolved by re-examining the trajectory of the abort beam and modifying it to maintain sufficient distance from the chamber wall.</a:t>
            </a:r>
            <a:endParaRPr kumimoji="1" lang="en-US" altLang="ja-JP" dirty="0"/>
          </a:p>
        </p:txBody>
      </p:sp>
      <p:sp>
        <p:nvSpPr>
          <p:cNvPr id="4" name="日付プレースホルダー 3">
            <a:extLst>
              <a:ext uri="{FF2B5EF4-FFF2-40B4-BE49-F238E27FC236}">
                <a16:creationId xmlns:a16="http://schemas.microsoft.com/office/drawing/2014/main" id="{6429EA9E-0F01-3F19-3606-0C6EE2FA65A4}"/>
              </a:ext>
            </a:extLst>
          </p:cNvPr>
          <p:cNvSpPr>
            <a:spLocks noGrp="1"/>
          </p:cNvSpPr>
          <p:nvPr>
            <p:ph type="dt" sz="half" idx="10"/>
          </p:nvPr>
        </p:nvSpPr>
        <p:spPr/>
        <p:txBody>
          <a:bodyPr/>
          <a:lstStyle/>
          <a:p>
            <a:r>
              <a:rPr lang="en-US" altLang="ja-JP"/>
              <a:t>18</a:t>
            </a:r>
            <a:r>
              <a:rPr lang="en-US" altLang="ja-JP" baseline="30000"/>
              <a:t>th</a:t>
            </a:r>
            <a:r>
              <a:rPr lang="en-US" altLang="ja-JP"/>
              <a:t> December 2025</a:t>
            </a:r>
            <a:endParaRPr lang="ja-JP" altLang="en-US" dirty="0"/>
          </a:p>
        </p:txBody>
      </p:sp>
      <p:sp>
        <p:nvSpPr>
          <p:cNvPr id="5" name="フッター プレースホルダー 4">
            <a:extLst>
              <a:ext uri="{FF2B5EF4-FFF2-40B4-BE49-F238E27FC236}">
                <a16:creationId xmlns:a16="http://schemas.microsoft.com/office/drawing/2014/main" id="{693E8285-2077-93FC-CCB5-566BB8770DC9}"/>
              </a:ext>
            </a:extLst>
          </p:cNvPr>
          <p:cNvSpPr>
            <a:spLocks noGrp="1"/>
          </p:cNvSpPr>
          <p:nvPr>
            <p:ph type="ftr" sz="quarter" idx="11"/>
          </p:nvPr>
        </p:nvSpPr>
        <p:spPr/>
        <p:txBody>
          <a:bodyPr/>
          <a:lstStyle/>
          <a:p>
            <a:r>
              <a:rPr lang="en-US" altLang="ja-JP"/>
              <a:t>Joint Review 2025</a:t>
            </a:r>
            <a:endParaRPr lang="en-US" altLang="ja-JP" dirty="0"/>
          </a:p>
        </p:txBody>
      </p:sp>
      <p:sp>
        <p:nvSpPr>
          <p:cNvPr id="6" name="スライド番号プレースホルダー 5">
            <a:extLst>
              <a:ext uri="{FF2B5EF4-FFF2-40B4-BE49-F238E27FC236}">
                <a16:creationId xmlns:a16="http://schemas.microsoft.com/office/drawing/2014/main" id="{4D58F228-E494-21A3-B242-E5FE035D492B}"/>
              </a:ext>
            </a:extLst>
          </p:cNvPr>
          <p:cNvSpPr>
            <a:spLocks noGrp="1"/>
          </p:cNvSpPr>
          <p:nvPr>
            <p:ph type="sldNum" sz="quarter" idx="12"/>
          </p:nvPr>
        </p:nvSpPr>
        <p:spPr/>
        <p:txBody>
          <a:bodyPr/>
          <a:lstStyle/>
          <a:p>
            <a:fld id="{2703563A-5760-4490-B9C0-0ADE44AA5E72}" type="slidenum">
              <a:rPr kumimoji="1" lang="ja-JP" altLang="en-US" smtClean="0"/>
              <a:t>28</a:t>
            </a:fld>
            <a:endParaRPr kumimoji="1" lang="ja-JP" altLang="en-US"/>
          </a:p>
        </p:txBody>
      </p:sp>
    </p:spTree>
    <p:extLst>
      <p:ext uri="{BB962C8B-B14F-4D97-AF65-F5344CB8AC3E}">
        <p14:creationId xmlns:p14="http://schemas.microsoft.com/office/powerpoint/2010/main" val="25722590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F082CA-763F-853B-8B9A-FF5D85CE0C56}"/>
            </a:ext>
          </a:extLst>
        </p:cNvPr>
        <p:cNvGrpSpPr/>
        <p:nvPr/>
      </p:nvGrpSpPr>
      <p:grpSpPr>
        <a:xfrm>
          <a:off x="0" y="0"/>
          <a:ext cx="0" cy="0"/>
          <a:chOff x="0" y="0"/>
          <a:chExt cx="0" cy="0"/>
        </a:xfrm>
      </p:grpSpPr>
      <p:pic>
        <p:nvPicPr>
          <p:cNvPr id="4" name="図 3">
            <a:extLst>
              <a:ext uri="{FF2B5EF4-FFF2-40B4-BE49-F238E27FC236}">
                <a16:creationId xmlns:a16="http://schemas.microsoft.com/office/drawing/2014/main" id="{82E35A52-3990-710C-19F1-16D5E348F642}"/>
              </a:ext>
            </a:extLst>
          </p:cNvPr>
          <p:cNvPicPr>
            <a:picLocks noChangeAspect="1"/>
          </p:cNvPicPr>
          <p:nvPr/>
        </p:nvPicPr>
        <p:blipFill>
          <a:blip r:embed="rId2"/>
          <a:stretch>
            <a:fillRect/>
          </a:stretch>
        </p:blipFill>
        <p:spPr>
          <a:xfrm>
            <a:off x="779304" y="412566"/>
            <a:ext cx="9225248" cy="5668973"/>
          </a:xfrm>
          <a:prstGeom prst="rect">
            <a:avLst/>
          </a:prstGeom>
        </p:spPr>
      </p:pic>
      <p:pic>
        <p:nvPicPr>
          <p:cNvPr id="8" name="図 7" descr="グラフィカル ユーザー インターフェイス, グラフ&#10;&#10;自動的に生成された説明">
            <a:extLst>
              <a:ext uri="{FF2B5EF4-FFF2-40B4-BE49-F238E27FC236}">
                <a16:creationId xmlns:a16="http://schemas.microsoft.com/office/drawing/2014/main" id="{85526CA3-4B01-AF46-E658-6A2DA8EDB07C}"/>
              </a:ext>
            </a:extLst>
          </p:cNvPr>
          <p:cNvPicPr>
            <a:picLocks noChangeAspect="1"/>
          </p:cNvPicPr>
          <p:nvPr/>
        </p:nvPicPr>
        <p:blipFill>
          <a:blip r:embed="rId3">
            <a:extLst>
              <a:ext uri="{28A0092B-C50C-407E-A947-70E740481C1C}">
                <a14:useLocalDpi xmlns:a14="http://schemas.microsoft.com/office/drawing/2010/main" val="0"/>
              </a:ext>
            </a:extLst>
          </a:blip>
          <a:srcRect l="4303" t="6492" r="40509" b="6316"/>
          <a:stretch/>
        </p:blipFill>
        <p:spPr>
          <a:xfrm>
            <a:off x="7509005" y="44554"/>
            <a:ext cx="3789338" cy="3105332"/>
          </a:xfrm>
          <a:prstGeom prst="rect">
            <a:avLst/>
          </a:prstGeom>
        </p:spPr>
      </p:pic>
      <p:cxnSp>
        <p:nvCxnSpPr>
          <p:cNvPr id="10" name="直線矢印コネクタ 9">
            <a:extLst>
              <a:ext uri="{FF2B5EF4-FFF2-40B4-BE49-F238E27FC236}">
                <a16:creationId xmlns:a16="http://schemas.microsoft.com/office/drawing/2014/main" id="{1A01A2B2-EE41-590F-A94E-68E120A2F61B}"/>
              </a:ext>
            </a:extLst>
          </p:cNvPr>
          <p:cNvCxnSpPr>
            <a:cxnSpLocks/>
          </p:cNvCxnSpPr>
          <p:nvPr/>
        </p:nvCxnSpPr>
        <p:spPr>
          <a:xfrm flipH="1">
            <a:off x="5355970" y="2123342"/>
            <a:ext cx="3905449" cy="1843492"/>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1" name="楕円 10">
            <a:extLst>
              <a:ext uri="{FF2B5EF4-FFF2-40B4-BE49-F238E27FC236}">
                <a16:creationId xmlns:a16="http://schemas.microsoft.com/office/drawing/2014/main" id="{3D6D1BF2-5AD0-DDA1-D811-78F8C9CEFBBC}"/>
              </a:ext>
            </a:extLst>
          </p:cNvPr>
          <p:cNvSpPr/>
          <p:nvPr/>
        </p:nvSpPr>
        <p:spPr>
          <a:xfrm>
            <a:off x="5048395" y="3750907"/>
            <a:ext cx="363894" cy="550506"/>
          </a:xfrm>
          <a:prstGeom prst="ellipse">
            <a:avLst/>
          </a:prstGeom>
          <a:noFill/>
          <a:ln w="38100">
            <a:solidFill>
              <a:srgbClr val="FF73C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楕円 11">
            <a:extLst>
              <a:ext uri="{FF2B5EF4-FFF2-40B4-BE49-F238E27FC236}">
                <a16:creationId xmlns:a16="http://schemas.microsoft.com/office/drawing/2014/main" id="{6B944A6F-F495-C308-AC18-675615D6C2BA}"/>
              </a:ext>
            </a:extLst>
          </p:cNvPr>
          <p:cNvSpPr/>
          <p:nvPr/>
        </p:nvSpPr>
        <p:spPr>
          <a:xfrm>
            <a:off x="8924296" y="3680444"/>
            <a:ext cx="363894" cy="550506"/>
          </a:xfrm>
          <a:prstGeom prst="ellipse">
            <a:avLst/>
          </a:prstGeom>
          <a:noFill/>
          <a:ln w="28575">
            <a:solidFill>
              <a:srgbClr val="2AD9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3" name="直線矢印コネクタ 12">
            <a:extLst>
              <a:ext uri="{FF2B5EF4-FFF2-40B4-BE49-F238E27FC236}">
                <a16:creationId xmlns:a16="http://schemas.microsoft.com/office/drawing/2014/main" id="{79676EC0-3BC3-D0CD-1AFD-588AEDA8AF04}"/>
              </a:ext>
            </a:extLst>
          </p:cNvPr>
          <p:cNvCxnSpPr>
            <a:cxnSpLocks/>
            <a:endCxn id="12" idx="0"/>
          </p:cNvCxnSpPr>
          <p:nvPr/>
        </p:nvCxnSpPr>
        <p:spPr>
          <a:xfrm flipH="1">
            <a:off x="9106243" y="2433907"/>
            <a:ext cx="447534" cy="1246537"/>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5" name="直線矢印コネクタ 14">
            <a:extLst>
              <a:ext uri="{FF2B5EF4-FFF2-40B4-BE49-F238E27FC236}">
                <a16:creationId xmlns:a16="http://schemas.microsoft.com/office/drawing/2014/main" id="{AA3DCF74-35E1-F0A8-BA28-CD6A29AB08DF}"/>
              </a:ext>
            </a:extLst>
          </p:cNvPr>
          <p:cNvCxnSpPr>
            <a:cxnSpLocks/>
          </p:cNvCxnSpPr>
          <p:nvPr/>
        </p:nvCxnSpPr>
        <p:spPr>
          <a:xfrm flipH="1" flipV="1">
            <a:off x="3994857" y="3955697"/>
            <a:ext cx="787951" cy="2014812"/>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7" name="テキスト ボックス 16">
            <a:extLst>
              <a:ext uri="{FF2B5EF4-FFF2-40B4-BE49-F238E27FC236}">
                <a16:creationId xmlns:a16="http://schemas.microsoft.com/office/drawing/2014/main" id="{1B195A95-1A6E-CB84-17B2-2D50F056A49E}"/>
              </a:ext>
            </a:extLst>
          </p:cNvPr>
          <p:cNvSpPr txBox="1"/>
          <p:nvPr/>
        </p:nvSpPr>
        <p:spPr>
          <a:xfrm>
            <a:off x="4173259" y="5970509"/>
            <a:ext cx="2114166" cy="369332"/>
          </a:xfrm>
          <a:prstGeom prst="rect">
            <a:avLst/>
          </a:prstGeom>
          <a:noFill/>
        </p:spPr>
        <p:txBody>
          <a:bodyPr wrap="square" rtlCol="0">
            <a:spAutoFit/>
          </a:bodyPr>
          <a:lstStyle/>
          <a:p>
            <a:r>
              <a:rPr lang="ja-JP" altLang="en-US" dirty="0">
                <a:solidFill>
                  <a:srgbClr val="FF0000"/>
                </a:solidFill>
              </a:rPr>
              <a:t>ランバートソン</a:t>
            </a:r>
            <a:endParaRPr kumimoji="1" lang="ja-JP" altLang="en-US" dirty="0">
              <a:solidFill>
                <a:srgbClr val="FF0000"/>
              </a:solidFill>
            </a:endParaRPr>
          </a:p>
        </p:txBody>
      </p:sp>
      <p:cxnSp>
        <p:nvCxnSpPr>
          <p:cNvPr id="18" name="直線矢印コネクタ 17">
            <a:extLst>
              <a:ext uri="{FF2B5EF4-FFF2-40B4-BE49-F238E27FC236}">
                <a16:creationId xmlns:a16="http://schemas.microsoft.com/office/drawing/2014/main" id="{B4CA7BA0-A427-15D5-FE01-37C822CBBBE1}"/>
              </a:ext>
            </a:extLst>
          </p:cNvPr>
          <p:cNvCxnSpPr>
            <a:cxnSpLocks/>
          </p:cNvCxnSpPr>
          <p:nvPr/>
        </p:nvCxnSpPr>
        <p:spPr>
          <a:xfrm flipV="1">
            <a:off x="2860816" y="3990083"/>
            <a:ext cx="410924" cy="1869541"/>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0" name="テキスト ボックス 19">
            <a:extLst>
              <a:ext uri="{FF2B5EF4-FFF2-40B4-BE49-F238E27FC236}">
                <a16:creationId xmlns:a16="http://schemas.microsoft.com/office/drawing/2014/main" id="{100BA112-D64F-18E2-6DF3-CFDAD99F1B8F}"/>
              </a:ext>
            </a:extLst>
          </p:cNvPr>
          <p:cNvSpPr txBox="1"/>
          <p:nvPr/>
        </p:nvSpPr>
        <p:spPr>
          <a:xfrm>
            <a:off x="2248631" y="5970509"/>
            <a:ext cx="1988881" cy="369332"/>
          </a:xfrm>
          <a:prstGeom prst="rect">
            <a:avLst/>
          </a:prstGeom>
          <a:noFill/>
        </p:spPr>
        <p:txBody>
          <a:bodyPr wrap="square" rtlCol="0">
            <a:spAutoFit/>
          </a:bodyPr>
          <a:lstStyle/>
          <a:p>
            <a:r>
              <a:rPr kumimoji="1" lang="ja-JP" altLang="en-US" dirty="0">
                <a:solidFill>
                  <a:srgbClr val="FF0000"/>
                </a:solidFill>
              </a:rPr>
              <a:t>ビームダンプ</a:t>
            </a:r>
          </a:p>
        </p:txBody>
      </p:sp>
      <p:cxnSp>
        <p:nvCxnSpPr>
          <p:cNvPr id="23" name="直線矢印コネクタ 22">
            <a:extLst>
              <a:ext uri="{FF2B5EF4-FFF2-40B4-BE49-F238E27FC236}">
                <a16:creationId xmlns:a16="http://schemas.microsoft.com/office/drawing/2014/main" id="{7FA81942-6212-3A32-D203-F7EFB05694A7}"/>
              </a:ext>
            </a:extLst>
          </p:cNvPr>
          <p:cNvCxnSpPr>
            <a:cxnSpLocks/>
          </p:cNvCxnSpPr>
          <p:nvPr/>
        </p:nvCxnSpPr>
        <p:spPr>
          <a:xfrm flipH="1" flipV="1">
            <a:off x="7483033" y="4016829"/>
            <a:ext cx="597277" cy="193160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5" name="テキスト ボックス 24">
            <a:extLst>
              <a:ext uri="{FF2B5EF4-FFF2-40B4-BE49-F238E27FC236}">
                <a16:creationId xmlns:a16="http://schemas.microsoft.com/office/drawing/2014/main" id="{2CB82071-2DF1-AA52-0AB7-419C8070E8E8}"/>
              </a:ext>
            </a:extLst>
          </p:cNvPr>
          <p:cNvSpPr txBox="1"/>
          <p:nvPr/>
        </p:nvSpPr>
        <p:spPr>
          <a:xfrm>
            <a:off x="7472781" y="5998424"/>
            <a:ext cx="2114166" cy="369332"/>
          </a:xfrm>
          <a:prstGeom prst="rect">
            <a:avLst/>
          </a:prstGeom>
          <a:noFill/>
        </p:spPr>
        <p:txBody>
          <a:bodyPr wrap="square" rtlCol="0">
            <a:spAutoFit/>
          </a:bodyPr>
          <a:lstStyle/>
          <a:p>
            <a:r>
              <a:rPr kumimoji="1" lang="ja-JP" altLang="en-US" dirty="0">
                <a:solidFill>
                  <a:srgbClr val="FF0000"/>
                </a:solidFill>
              </a:rPr>
              <a:t>アボートキッカー</a:t>
            </a:r>
          </a:p>
        </p:txBody>
      </p:sp>
      <p:cxnSp>
        <p:nvCxnSpPr>
          <p:cNvPr id="26" name="直線矢印コネクタ 25">
            <a:extLst>
              <a:ext uri="{FF2B5EF4-FFF2-40B4-BE49-F238E27FC236}">
                <a16:creationId xmlns:a16="http://schemas.microsoft.com/office/drawing/2014/main" id="{7683AF41-31ED-C04B-0E8A-D7C7DD51259F}"/>
              </a:ext>
            </a:extLst>
          </p:cNvPr>
          <p:cNvCxnSpPr>
            <a:cxnSpLocks/>
          </p:cNvCxnSpPr>
          <p:nvPr/>
        </p:nvCxnSpPr>
        <p:spPr>
          <a:xfrm flipH="1">
            <a:off x="1853494" y="2145269"/>
            <a:ext cx="7004953" cy="187156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9" name="楕円 28">
            <a:extLst>
              <a:ext uri="{FF2B5EF4-FFF2-40B4-BE49-F238E27FC236}">
                <a16:creationId xmlns:a16="http://schemas.microsoft.com/office/drawing/2014/main" id="{D72A036A-58B2-CEF5-09CC-50538BD00C02}"/>
              </a:ext>
            </a:extLst>
          </p:cNvPr>
          <p:cNvSpPr/>
          <p:nvPr/>
        </p:nvSpPr>
        <p:spPr>
          <a:xfrm>
            <a:off x="1638113" y="3669424"/>
            <a:ext cx="363894" cy="550506"/>
          </a:xfrm>
          <a:prstGeom prst="ellipse">
            <a:avLst/>
          </a:prstGeom>
          <a:noFill/>
          <a:ln w="38100">
            <a:solidFill>
              <a:srgbClr val="98FF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3" name="直線矢印コネクタ 42">
            <a:extLst>
              <a:ext uri="{FF2B5EF4-FFF2-40B4-BE49-F238E27FC236}">
                <a16:creationId xmlns:a16="http://schemas.microsoft.com/office/drawing/2014/main" id="{48F2A4C5-4F6D-BD2C-5503-1F961BEF7430}"/>
              </a:ext>
            </a:extLst>
          </p:cNvPr>
          <p:cNvCxnSpPr>
            <a:cxnSpLocks/>
          </p:cNvCxnSpPr>
          <p:nvPr/>
        </p:nvCxnSpPr>
        <p:spPr>
          <a:xfrm flipV="1">
            <a:off x="6560696" y="4066365"/>
            <a:ext cx="110680" cy="2273476"/>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47" name="テキスト ボックス 46">
            <a:extLst>
              <a:ext uri="{FF2B5EF4-FFF2-40B4-BE49-F238E27FC236}">
                <a16:creationId xmlns:a16="http://schemas.microsoft.com/office/drawing/2014/main" id="{381EAF22-BBBD-3E49-51E9-E76349A17E91}"/>
              </a:ext>
            </a:extLst>
          </p:cNvPr>
          <p:cNvSpPr txBox="1"/>
          <p:nvPr/>
        </p:nvSpPr>
        <p:spPr>
          <a:xfrm>
            <a:off x="5852245" y="6357749"/>
            <a:ext cx="2114166" cy="369332"/>
          </a:xfrm>
          <a:prstGeom prst="rect">
            <a:avLst/>
          </a:prstGeom>
          <a:noFill/>
        </p:spPr>
        <p:txBody>
          <a:bodyPr wrap="square" rtlCol="0">
            <a:spAutoFit/>
          </a:bodyPr>
          <a:lstStyle/>
          <a:p>
            <a:r>
              <a:rPr kumimoji="1" lang="ja-JP" altLang="en-US" dirty="0">
                <a:solidFill>
                  <a:srgbClr val="FF0000"/>
                </a:solidFill>
              </a:rPr>
              <a:t>リーク箇所</a:t>
            </a:r>
          </a:p>
        </p:txBody>
      </p:sp>
    </p:spTree>
    <p:extLst>
      <p:ext uri="{BB962C8B-B14F-4D97-AF65-F5344CB8AC3E}">
        <p14:creationId xmlns:p14="http://schemas.microsoft.com/office/powerpoint/2010/main" val="21457703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907838-A109-793B-62F2-441577B7CA0B}"/>
            </a:ext>
          </a:extLst>
        </p:cNvPr>
        <p:cNvGrpSpPr/>
        <p:nvPr/>
      </p:nvGrpSpPr>
      <p:grpSpPr>
        <a:xfrm>
          <a:off x="0" y="0"/>
          <a:ext cx="0" cy="0"/>
          <a:chOff x="0" y="0"/>
          <a:chExt cx="0" cy="0"/>
        </a:xfrm>
      </p:grpSpPr>
      <p:pic>
        <p:nvPicPr>
          <p:cNvPr id="4" name="図 3">
            <a:extLst>
              <a:ext uri="{FF2B5EF4-FFF2-40B4-BE49-F238E27FC236}">
                <a16:creationId xmlns:a16="http://schemas.microsoft.com/office/drawing/2014/main" id="{4B5BE4CB-1814-7110-D297-6D314D2D1A82}"/>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70999" y="1395179"/>
            <a:ext cx="5815724" cy="4482188"/>
          </a:xfrm>
          <a:prstGeom prst="rect">
            <a:avLst/>
          </a:prstGeom>
        </p:spPr>
      </p:pic>
      <p:pic>
        <p:nvPicPr>
          <p:cNvPr id="10" name="図 9">
            <a:extLst>
              <a:ext uri="{FF2B5EF4-FFF2-40B4-BE49-F238E27FC236}">
                <a16:creationId xmlns:a16="http://schemas.microsoft.com/office/drawing/2014/main" id="{DEA236C1-42C7-5C60-9217-43E0E81A495F}"/>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6337056" y="1301948"/>
            <a:ext cx="5752510" cy="4589932"/>
          </a:xfrm>
          <a:prstGeom prst="rect">
            <a:avLst/>
          </a:prstGeom>
        </p:spPr>
      </p:pic>
      <p:sp>
        <p:nvSpPr>
          <p:cNvPr id="2" name="タイトル 1">
            <a:extLst>
              <a:ext uri="{FF2B5EF4-FFF2-40B4-BE49-F238E27FC236}">
                <a16:creationId xmlns:a16="http://schemas.microsoft.com/office/drawing/2014/main" id="{04AE89E4-5A79-837C-87E2-A9B6C509C1E7}"/>
              </a:ext>
            </a:extLst>
          </p:cNvPr>
          <p:cNvSpPr>
            <a:spLocks noGrp="1"/>
          </p:cNvSpPr>
          <p:nvPr>
            <p:ph type="title"/>
          </p:nvPr>
        </p:nvSpPr>
        <p:spPr/>
        <p:txBody>
          <a:bodyPr>
            <a:normAutofit fontScale="90000"/>
          </a:bodyPr>
          <a:lstStyle/>
          <a:p>
            <a:r>
              <a:rPr lang="en-US" altLang="ja-JP" dirty="0">
                <a:latin typeface="Calibri" panose="020F0502020204030204" pitchFamily="34" charset="0"/>
                <a:ea typeface="Calibri" panose="020F0502020204030204" pitchFamily="34" charset="0"/>
                <a:cs typeface="Calibri" panose="020F0502020204030204" pitchFamily="34" charset="0"/>
              </a:rPr>
              <a:t>history of </a:t>
            </a:r>
            <a:r>
              <a:rPr kumimoji="1" lang="en-US" altLang="ja-JP" dirty="0" err="1">
                <a:latin typeface="Calibri" panose="020F0502020204030204" pitchFamily="34" charset="0"/>
                <a:ea typeface="Calibri" panose="020F0502020204030204" pitchFamily="34" charset="0"/>
                <a:cs typeface="Calibri" panose="020F0502020204030204" pitchFamily="34" charset="0"/>
              </a:rPr>
              <a:t>d</a:t>
            </a:r>
            <a:r>
              <a:rPr kumimoji="1" lang="en-US" altLang="ja-JP" i="1" dirty="0" err="1">
                <a:latin typeface="Calibri" panose="020F0502020204030204" pitchFamily="34" charset="0"/>
                <a:ea typeface="Calibri" panose="020F0502020204030204" pitchFamily="34" charset="0"/>
                <a:cs typeface="Calibri" panose="020F0502020204030204" pitchFamily="34" charset="0"/>
              </a:rPr>
              <a:t>p</a:t>
            </a:r>
            <a:r>
              <a:rPr kumimoji="1" lang="en-US" altLang="ja-JP" dirty="0">
                <a:latin typeface="Calibri" panose="020F0502020204030204" pitchFamily="34" charset="0"/>
                <a:ea typeface="Calibri" panose="020F0502020204030204" pitchFamily="34" charset="0"/>
                <a:cs typeface="Calibri" panose="020F0502020204030204" pitchFamily="34" charset="0"/>
              </a:rPr>
              <a:t>/</a:t>
            </a:r>
            <a:r>
              <a:rPr kumimoji="1" lang="en-US" altLang="ja-JP" dirty="0" err="1">
                <a:latin typeface="Calibri" panose="020F0502020204030204" pitchFamily="34" charset="0"/>
                <a:ea typeface="Calibri" panose="020F0502020204030204" pitchFamily="34" charset="0"/>
                <a:cs typeface="Calibri" panose="020F0502020204030204" pitchFamily="34" charset="0"/>
              </a:rPr>
              <a:t>d</a:t>
            </a:r>
            <a:r>
              <a:rPr kumimoji="1" lang="en-US" altLang="ja-JP" i="1" dirty="0" err="1">
                <a:latin typeface="Calibri" panose="020F0502020204030204" pitchFamily="34" charset="0"/>
                <a:ea typeface="Calibri" panose="020F0502020204030204" pitchFamily="34" charset="0"/>
                <a:cs typeface="Calibri" panose="020F0502020204030204" pitchFamily="34" charset="0"/>
              </a:rPr>
              <a:t>I</a:t>
            </a:r>
            <a:r>
              <a:rPr kumimoji="1" lang="en-US" altLang="ja-JP" i="1" dirty="0">
                <a:latin typeface="Calibri" panose="020F0502020204030204" pitchFamily="34" charset="0"/>
                <a:ea typeface="Calibri" panose="020F0502020204030204" pitchFamily="34" charset="0"/>
                <a:cs typeface="Calibri" panose="020F0502020204030204" pitchFamily="34" charset="0"/>
              </a:rPr>
              <a:t> during Phase-3 operation</a:t>
            </a:r>
            <a:endParaRPr kumimoji="1" lang="ja-JP" altLang="en-US" i="1" dirty="0">
              <a:latin typeface="Calibri" panose="020F0502020204030204" pitchFamily="34" charset="0"/>
              <a:cs typeface="Calibri" panose="020F0502020204030204" pitchFamily="34" charset="0"/>
            </a:endParaRPr>
          </a:p>
        </p:txBody>
      </p:sp>
      <p:sp>
        <p:nvSpPr>
          <p:cNvPr id="8" name="テキスト ボックス 7">
            <a:extLst>
              <a:ext uri="{FF2B5EF4-FFF2-40B4-BE49-F238E27FC236}">
                <a16:creationId xmlns:a16="http://schemas.microsoft.com/office/drawing/2014/main" id="{5C6EE69F-58B1-5825-1E88-0BB10EA32BE6}"/>
              </a:ext>
            </a:extLst>
          </p:cNvPr>
          <p:cNvSpPr txBox="1"/>
          <p:nvPr/>
        </p:nvSpPr>
        <p:spPr>
          <a:xfrm>
            <a:off x="4332602" y="1995139"/>
            <a:ext cx="794479" cy="369332"/>
          </a:xfrm>
          <a:prstGeom prst="rect">
            <a:avLst/>
          </a:prstGeom>
          <a:noFill/>
        </p:spPr>
        <p:txBody>
          <a:bodyPr wrap="square" rtlCol="0">
            <a:spAutoFit/>
          </a:bodyPr>
          <a:lstStyle/>
          <a:p>
            <a:r>
              <a:rPr lang="en-US" altLang="ja-JP" dirty="0">
                <a:solidFill>
                  <a:srgbClr val="FF0000"/>
                </a:solidFill>
                <a:latin typeface="ＭＳ Ｐゴシック" panose="020B0600070205080204" pitchFamily="50" charset="-128"/>
                <a:ea typeface="ＭＳ Ｐゴシック" panose="020B0600070205080204" pitchFamily="50" charset="-128"/>
              </a:rPr>
              <a:t>LER</a:t>
            </a:r>
            <a:endParaRPr kumimoji="1" lang="ja-JP" altLang="en-US" dirty="0">
              <a:solidFill>
                <a:srgbClr val="FF0000"/>
              </a:solidFill>
              <a:latin typeface="ＭＳ Ｐゴシック" panose="020B0600070205080204" pitchFamily="50" charset="-128"/>
              <a:ea typeface="ＭＳ Ｐゴシック" panose="020B0600070205080204" pitchFamily="50" charset="-128"/>
            </a:endParaRPr>
          </a:p>
        </p:txBody>
      </p:sp>
      <p:sp>
        <p:nvSpPr>
          <p:cNvPr id="9" name="テキスト ボックス 8">
            <a:extLst>
              <a:ext uri="{FF2B5EF4-FFF2-40B4-BE49-F238E27FC236}">
                <a16:creationId xmlns:a16="http://schemas.microsoft.com/office/drawing/2014/main" id="{73D98B48-F95C-4A5A-18B5-6F533B7615F7}"/>
              </a:ext>
            </a:extLst>
          </p:cNvPr>
          <p:cNvSpPr txBox="1"/>
          <p:nvPr/>
        </p:nvSpPr>
        <p:spPr>
          <a:xfrm>
            <a:off x="10616983" y="1952388"/>
            <a:ext cx="794479" cy="369332"/>
          </a:xfrm>
          <a:prstGeom prst="rect">
            <a:avLst/>
          </a:prstGeom>
          <a:noFill/>
        </p:spPr>
        <p:txBody>
          <a:bodyPr wrap="square" rtlCol="0">
            <a:spAutoFit/>
          </a:bodyPr>
          <a:lstStyle/>
          <a:p>
            <a:r>
              <a:rPr lang="en-US" altLang="ja-JP" dirty="0">
                <a:solidFill>
                  <a:srgbClr val="0000FF"/>
                </a:solidFill>
                <a:latin typeface="ＭＳ Ｐゴシック" panose="020B0600070205080204" pitchFamily="50" charset="-128"/>
                <a:ea typeface="ＭＳ Ｐゴシック" panose="020B0600070205080204" pitchFamily="50" charset="-128"/>
              </a:rPr>
              <a:t>HER</a:t>
            </a:r>
            <a:endParaRPr kumimoji="1" lang="ja-JP" altLang="en-US" dirty="0">
              <a:solidFill>
                <a:srgbClr val="0000FF"/>
              </a:solidFill>
              <a:latin typeface="ＭＳ Ｐゴシック" panose="020B0600070205080204" pitchFamily="50" charset="-128"/>
              <a:ea typeface="ＭＳ Ｐゴシック" panose="020B0600070205080204" pitchFamily="50" charset="-128"/>
            </a:endParaRPr>
          </a:p>
        </p:txBody>
      </p:sp>
      <p:cxnSp>
        <p:nvCxnSpPr>
          <p:cNvPr id="11" name="直線矢印コネクタ 10">
            <a:extLst>
              <a:ext uri="{FF2B5EF4-FFF2-40B4-BE49-F238E27FC236}">
                <a16:creationId xmlns:a16="http://schemas.microsoft.com/office/drawing/2014/main" id="{1C4B7350-8493-3B50-0491-DF0A4A0155E7}"/>
              </a:ext>
            </a:extLst>
          </p:cNvPr>
          <p:cNvCxnSpPr>
            <a:cxnSpLocks/>
          </p:cNvCxnSpPr>
          <p:nvPr/>
        </p:nvCxnSpPr>
        <p:spPr>
          <a:xfrm flipV="1">
            <a:off x="1890218" y="3652399"/>
            <a:ext cx="671995" cy="655457"/>
          </a:xfrm>
          <a:prstGeom prst="straightConnector1">
            <a:avLst/>
          </a:prstGeom>
          <a:ln w="9525">
            <a:solidFill>
              <a:schemeClr val="tx1"/>
            </a:solidFill>
            <a:tailEnd type="none"/>
          </a:ln>
        </p:spPr>
        <p:style>
          <a:lnRef idx="2">
            <a:schemeClr val="accent1"/>
          </a:lnRef>
          <a:fillRef idx="0">
            <a:schemeClr val="accent1"/>
          </a:fillRef>
          <a:effectRef idx="1">
            <a:schemeClr val="accent1"/>
          </a:effectRef>
          <a:fontRef idx="minor">
            <a:schemeClr val="tx1"/>
          </a:fontRef>
        </p:style>
      </p:cxnSp>
      <p:sp>
        <p:nvSpPr>
          <p:cNvPr id="14" name="テキスト ボックス 13">
            <a:extLst>
              <a:ext uri="{FF2B5EF4-FFF2-40B4-BE49-F238E27FC236}">
                <a16:creationId xmlns:a16="http://schemas.microsoft.com/office/drawing/2014/main" id="{BC1ECFD0-C9CE-7620-C3E8-19489DB9CEF5}"/>
              </a:ext>
            </a:extLst>
          </p:cNvPr>
          <p:cNvSpPr txBox="1"/>
          <p:nvPr/>
        </p:nvSpPr>
        <p:spPr>
          <a:xfrm>
            <a:off x="1424842" y="4307856"/>
            <a:ext cx="990457" cy="307777"/>
          </a:xfrm>
          <a:prstGeom prst="rect">
            <a:avLst/>
          </a:prstGeom>
          <a:noFill/>
        </p:spPr>
        <p:txBody>
          <a:bodyPr wrap="square" rtlCol="0">
            <a:spAutoFit/>
          </a:bodyPr>
          <a:lstStyle/>
          <a:p>
            <a:r>
              <a:rPr kumimoji="1" lang="en-US" altLang="ja-JP" sz="1400" dirty="0">
                <a:latin typeface="Calibri" panose="020F0502020204030204" pitchFamily="34" charset="0"/>
                <a:ea typeface="Calibri" panose="020F0502020204030204" pitchFamily="34" charset="0"/>
                <a:cs typeface="Calibri" panose="020F0502020204030204" pitchFamily="34" charset="0"/>
              </a:rPr>
              <a:t>2022ab</a:t>
            </a:r>
            <a:endParaRPr kumimoji="1" lang="ja-JP" altLang="en-US" sz="1400" dirty="0">
              <a:latin typeface="Calibri" panose="020F0502020204030204" pitchFamily="34" charset="0"/>
              <a:ea typeface="ＭＳ Ｐゴシック" panose="020B0600070205080204" pitchFamily="50" charset="-128"/>
              <a:cs typeface="Calibri" panose="020F0502020204030204" pitchFamily="34" charset="0"/>
            </a:endParaRPr>
          </a:p>
        </p:txBody>
      </p:sp>
      <p:cxnSp>
        <p:nvCxnSpPr>
          <p:cNvPr id="16" name="直線コネクタ 15">
            <a:extLst>
              <a:ext uri="{FF2B5EF4-FFF2-40B4-BE49-F238E27FC236}">
                <a16:creationId xmlns:a16="http://schemas.microsoft.com/office/drawing/2014/main" id="{C69CD36D-63D7-86F6-936B-7FFCDE25A507}"/>
              </a:ext>
            </a:extLst>
          </p:cNvPr>
          <p:cNvCxnSpPr>
            <a:cxnSpLocks/>
          </p:cNvCxnSpPr>
          <p:nvPr/>
        </p:nvCxnSpPr>
        <p:spPr>
          <a:xfrm>
            <a:off x="2705725" y="1960285"/>
            <a:ext cx="0" cy="3261740"/>
          </a:xfrm>
          <a:prstGeom prst="line">
            <a:avLst/>
          </a:prstGeom>
          <a:ln w="19050">
            <a:solidFill>
              <a:srgbClr val="00B050"/>
            </a:solidFill>
            <a:prstDash val="dash"/>
          </a:ln>
        </p:spPr>
        <p:style>
          <a:lnRef idx="2">
            <a:schemeClr val="accent1"/>
          </a:lnRef>
          <a:fillRef idx="0">
            <a:schemeClr val="accent1"/>
          </a:fillRef>
          <a:effectRef idx="1">
            <a:schemeClr val="accent1"/>
          </a:effectRef>
          <a:fontRef idx="minor">
            <a:schemeClr val="tx1"/>
          </a:fontRef>
        </p:style>
      </p:cxnSp>
      <p:sp>
        <p:nvSpPr>
          <p:cNvPr id="18" name="テキスト ボックス 17">
            <a:extLst>
              <a:ext uri="{FF2B5EF4-FFF2-40B4-BE49-F238E27FC236}">
                <a16:creationId xmlns:a16="http://schemas.microsoft.com/office/drawing/2014/main" id="{1C72E0A8-E7E9-3FDD-F32E-5C1FC16A7AB0}"/>
              </a:ext>
            </a:extLst>
          </p:cNvPr>
          <p:cNvSpPr txBox="1"/>
          <p:nvPr/>
        </p:nvSpPr>
        <p:spPr>
          <a:xfrm>
            <a:off x="2226215" y="4957216"/>
            <a:ext cx="554636" cy="307777"/>
          </a:xfrm>
          <a:prstGeom prst="rect">
            <a:avLst/>
          </a:prstGeom>
          <a:noFill/>
        </p:spPr>
        <p:txBody>
          <a:bodyPr wrap="square" rtlCol="0">
            <a:spAutoFit/>
          </a:bodyPr>
          <a:lstStyle/>
          <a:p>
            <a:r>
              <a:rPr lang="en-US" altLang="ja-JP" sz="1400" dirty="0">
                <a:latin typeface="Calibri" panose="020F0502020204030204" pitchFamily="34" charset="0"/>
                <a:ea typeface="Calibri" panose="020F0502020204030204" pitchFamily="34" charset="0"/>
                <a:cs typeface="Calibri" panose="020F0502020204030204" pitchFamily="34" charset="0"/>
              </a:rPr>
              <a:t>LS1</a:t>
            </a:r>
            <a:endParaRPr kumimoji="1" lang="ja-JP" altLang="en-US" sz="1400" dirty="0">
              <a:latin typeface="Calibri" panose="020F0502020204030204" pitchFamily="34" charset="0"/>
              <a:ea typeface="ＭＳ Ｐゴシック" panose="020B0600070205080204" pitchFamily="50" charset="-128"/>
              <a:cs typeface="Calibri" panose="020F0502020204030204" pitchFamily="34" charset="0"/>
            </a:endParaRPr>
          </a:p>
        </p:txBody>
      </p:sp>
      <p:sp>
        <p:nvSpPr>
          <p:cNvPr id="19" name="テキスト ボックス 18">
            <a:extLst>
              <a:ext uri="{FF2B5EF4-FFF2-40B4-BE49-F238E27FC236}">
                <a16:creationId xmlns:a16="http://schemas.microsoft.com/office/drawing/2014/main" id="{E91796A7-0AB5-2F06-E57C-342F78CB36B2}"/>
              </a:ext>
            </a:extLst>
          </p:cNvPr>
          <p:cNvSpPr txBox="1"/>
          <p:nvPr/>
        </p:nvSpPr>
        <p:spPr>
          <a:xfrm>
            <a:off x="3015340" y="4459729"/>
            <a:ext cx="990457" cy="307777"/>
          </a:xfrm>
          <a:prstGeom prst="rect">
            <a:avLst/>
          </a:prstGeom>
          <a:noFill/>
        </p:spPr>
        <p:txBody>
          <a:bodyPr wrap="square" rtlCol="0">
            <a:spAutoFit/>
          </a:bodyPr>
          <a:lstStyle/>
          <a:p>
            <a:r>
              <a:rPr kumimoji="1" lang="en-US" altLang="ja-JP" sz="1400" dirty="0">
                <a:latin typeface="Calibri" panose="020F0502020204030204" pitchFamily="34" charset="0"/>
                <a:ea typeface="Calibri" panose="020F0502020204030204" pitchFamily="34" charset="0"/>
                <a:cs typeface="Calibri" panose="020F0502020204030204" pitchFamily="34" charset="0"/>
              </a:rPr>
              <a:t>2024ab</a:t>
            </a:r>
            <a:endParaRPr kumimoji="1" lang="ja-JP" altLang="en-US" sz="1400" dirty="0">
              <a:latin typeface="Calibri" panose="020F0502020204030204" pitchFamily="34" charset="0"/>
              <a:ea typeface="ＭＳ Ｐゴシック" panose="020B0600070205080204" pitchFamily="50" charset="-128"/>
              <a:cs typeface="Calibri" panose="020F0502020204030204" pitchFamily="34" charset="0"/>
            </a:endParaRPr>
          </a:p>
        </p:txBody>
      </p:sp>
      <p:cxnSp>
        <p:nvCxnSpPr>
          <p:cNvPr id="20" name="直線矢印コネクタ 19">
            <a:extLst>
              <a:ext uri="{FF2B5EF4-FFF2-40B4-BE49-F238E27FC236}">
                <a16:creationId xmlns:a16="http://schemas.microsoft.com/office/drawing/2014/main" id="{3BFC8A77-6A4C-C828-579A-D290398A0C07}"/>
              </a:ext>
            </a:extLst>
          </p:cNvPr>
          <p:cNvCxnSpPr>
            <a:cxnSpLocks/>
          </p:cNvCxnSpPr>
          <p:nvPr/>
        </p:nvCxnSpPr>
        <p:spPr>
          <a:xfrm flipH="1" flipV="1">
            <a:off x="2848398" y="3449730"/>
            <a:ext cx="349252" cy="1049858"/>
          </a:xfrm>
          <a:prstGeom prst="straightConnector1">
            <a:avLst/>
          </a:prstGeom>
          <a:ln w="9525">
            <a:solidFill>
              <a:schemeClr val="tx1"/>
            </a:solidFill>
            <a:tailEnd type="none"/>
          </a:ln>
        </p:spPr>
        <p:style>
          <a:lnRef idx="2">
            <a:schemeClr val="accent1"/>
          </a:lnRef>
          <a:fillRef idx="0">
            <a:schemeClr val="accent1"/>
          </a:fillRef>
          <a:effectRef idx="1">
            <a:schemeClr val="accent1"/>
          </a:effectRef>
          <a:fontRef idx="minor">
            <a:schemeClr val="tx1"/>
          </a:fontRef>
        </p:style>
      </p:cxnSp>
      <p:sp>
        <p:nvSpPr>
          <p:cNvPr id="25" name="テキスト ボックス 24">
            <a:extLst>
              <a:ext uri="{FF2B5EF4-FFF2-40B4-BE49-F238E27FC236}">
                <a16:creationId xmlns:a16="http://schemas.microsoft.com/office/drawing/2014/main" id="{BBE01A66-0B19-F7A5-C84D-3E0E34ECBA51}"/>
              </a:ext>
            </a:extLst>
          </p:cNvPr>
          <p:cNvSpPr txBox="1"/>
          <p:nvPr/>
        </p:nvSpPr>
        <p:spPr>
          <a:xfrm>
            <a:off x="3473913" y="4162503"/>
            <a:ext cx="713829" cy="307777"/>
          </a:xfrm>
          <a:prstGeom prst="rect">
            <a:avLst/>
          </a:prstGeom>
          <a:noFill/>
        </p:spPr>
        <p:txBody>
          <a:bodyPr wrap="square" rtlCol="0">
            <a:spAutoFit/>
          </a:bodyPr>
          <a:lstStyle/>
          <a:p>
            <a:r>
              <a:rPr kumimoji="1" lang="en-US" altLang="ja-JP" sz="1400" dirty="0">
                <a:latin typeface="Calibri" panose="020F0502020204030204" pitchFamily="34" charset="0"/>
                <a:ea typeface="Calibri" panose="020F0502020204030204" pitchFamily="34" charset="0"/>
                <a:cs typeface="Calibri" panose="020F0502020204030204" pitchFamily="34" charset="0"/>
              </a:rPr>
              <a:t>2024c</a:t>
            </a:r>
            <a:endParaRPr kumimoji="1" lang="ja-JP" altLang="en-US" sz="1400" dirty="0">
              <a:latin typeface="Calibri" panose="020F0502020204030204" pitchFamily="34" charset="0"/>
              <a:ea typeface="ＭＳ Ｐゴシック" panose="020B0600070205080204" pitchFamily="50" charset="-128"/>
              <a:cs typeface="Calibri" panose="020F0502020204030204" pitchFamily="34" charset="0"/>
            </a:endParaRPr>
          </a:p>
        </p:txBody>
      </p:sp>
      <p:cxnSp>
        <p:nvCxnSpPr>
          <p:cNvPr id="26" name="直線矢印コネクタ 25">
            <a:extLst>
              <a:ext uri="{FF2B5EF4-FFF2-40B4-BE49-F238E27FC236}">
                <a16:creationId xmlns:a16="http://schemas.microsoft.com/office/drawing/2014/main" id="{5C6B8CAB-7911-3FCB-2891-5354EA9BD0A2}"/>
              </a:ext>
            </a:extLst>
          </p:cNvPr>
          <p:cNvCxnSpPr>
            <a:cxnSpLocks/>
          </p:cNvCxnSpPr>
          <p:nvPr/>
        </p:nvCxnSpPr>
        <p:spPr>
          <a:xfrm flipH="1" flipV="1">
            <a:off x="2958468" y="3349868"/>
            <a:ext cx="729112" cy="841943"/>
          </a:xfrm>
          <a:prstGeom prst="straightConnector1">
            <a:avLst/>
          </a:prstGeom>
          <a:ln w="9525">
            <a:solidFill>
              <a:schemeClr val="tx1"/>
            </a:solidFill>
            <a:tailEnd type="none"/>
          </a:ln>
        </p:spPr>
        <p:style>
          <a:lnRef idx="2">
            <a:schemeClr val="accent1"/>
          </a:lnRef>
          <a:fillRef idx="0">
            <a:schemeClr val="accent1"/>
          </a:fillRef>
          <a:effectRef idx="1">
            <a:schemeClr val="accent1"/>
          </a:effectRef>
          <a:fontRef idx="minor">
            <a:schemeClr val="tx1"/>
          </a:fontRef>
        </p:style>
      </p:cxnSp>
      <p:sp>
        <p:nvSpPr>
          <p:cNvPr id="28" name="テキスト ボックス 27">
            <a:extLst>
              <a:ext uri="{FF2B5EF4-FFF2-40B4-BE49-F238E27FC236}">
                <a16:creationId xmlns:a16="http://schemas.microsoft.com/office/drawing/2014/main" id="{4A8523E5-54C5-A0D6-766D-252F5968B4A8}"/>
              </a:ext>
            </a:extLst>
          </p:cNvPr>
          <p:cNvSpPr txBox="1"/>
          <p:nvPr/>
        </p:nvSpPr>
        <p:spPr>
          <a:xfrm>
            <a:off x="3989053" y="3594234"/>
            <a:ext cx="713829" cy="307777"/>
          </a:xfrm>
          <a:prstGeom prst="rect">
            <a:avLst/>
          </a:prstGeom>
          <a:noFill/>
        </p:spPr>
        <p:txBody>
          <a:bodyPr wrap="square" rtlCol="0">
            <a:spAutoFit/>
          </a:bodyPr>
          <a:lstStyle/>
          <a:p>
            <a:r>
              <a:rPr kumimoji="1" lang="en-US" altLang="ja-JP" sz="1400" dirty="0">
                <a:latin typeface="Calibri" panose="020F0502020204030204" pitchFamily="34" charset="0"/>
                <a:ea typeface="Calibri" panose="020F0502020204030204" pitchFamily="34" charset="0"/>
                <a:cs typeface="Calibri" panose="020F0502020204030204" pitchFamily="34" charset="0"/>
              </a:rPr>
              <a:t>2025c</a:t>
            </a:r>
            <a:endParaRPr kumimoji="1" lang="ja-JP" altLang="en-US" sz="1400" dirty="0">
              <a:latin typeface="Calibri" panose="020F0502020204030204" pitchFamily="34" charset="0"/>
              <a:ea typeface="ＭＳ Ｐゴシック" panose="020B0600070205080204" pitchFamily="50" charset="-128"/>
              <a:cs typeface="Calibri" panose="020F0502020204030204" pitchFamily="34" charset="0"/>
            </a:endParaRPr>
          </a:p>
        </p:txBody>
      </p:sp>
      <p:cxnSp>
        <p:nvCxnSpPr>
          <p:cNvPr id="29" name="直線矢印コネクタ 28">
            <a:extLst>
              <a:ext uri="{FF2B5EF4-FFF2-40B4-BE49-F238E27FC236}">
                <a16:creationId xmlns:a16="http://schemas.microsoft.com/office/drawing/2014/main" id="{9150F745-5C9E-21EF-E6B7-8A0A472B5BE3}"/>
              </a:ext>
            </a:extLst>
          </p:cNvPr>
          <p:cNvCxnSpPr>
            <a:cxnSpLocks/>
          </p:cNvCxnSpPr>
          <p:nvPr/>
        </p:nvCxnSpPr>
        <p:spPr>
          <a:xfrm flipH="1" flipV="1">
            <a:off x="3067484" y="3273251"/>
            <a:ext cx="1053317" cy="368270"/>
          </a:xfrm>
          <a:prstGeom prst="straightConnector1">
            <a:avLst/>
          </a:prstGeom>
          <a:ln w="9525">
            <a:solidFill>
              <a:schemeClr val="tx1"/>
            </a:solidFill>
            <a:tailEnd type="none"/>
          </a:ln>
        </p:spPr>
        <p:style>
          <a:lnRef idx="2">
            <a:schemeClr val="accent1"/>
          </a:lnRef>
          <a:fillRef idx="0">
            <a:schemeClr val="accent1"/>
          </a:fillRef>
          <a:effectRef idx="1">
            <a:schemeClr val="accent1"/>
          </a:effectRef>
          <a:fontRef idx="minor">
            <a:schemeClr val="tx1"/>
          </a:fontRef>
        </p:style>
      </p:cxnSp>
      <p:cxnSp>
        <p:nvCxnSpPr>
          <p:cNvPr id="36" name="直線矢印コネクタ 35">
            <a:extLst>
              <a:ext uri="{FF2B5EF4-FFF2-40B4-BE49-F238E27FC236}">
                <a16:creationId xmlns:a16="http://schemas.microsoft.com/office/drawing/2014/main" id="{5D0E5509-B141-5D21-E26A-D396ECA94DD0}"/>
              </a:ext>
            </a:extLst>
          </p:cNvPr>
          <p:cNvCxnSpPr>
            <a:cxnSpLocks/>
          </p:cNvCxnSpPr>
          <p:nvPr/>
        </p:nvCxnSpPr>
        <p:spPr>
          <a:xfrm flipV="1">
            <a:off x="8040048" y="4521055"/>
            <a:ext cx="626841" cy="298281"/>
          </a:xfrm>
          <a:prstGeom prst="straightConnector1">
            <a:avLst/>
          </a:prstGeom>
          <a:ln w="9525">
            <a:solidFill>
              <a:schemeClr val="tx1"/>
            </a:solidFill>
            <a:tailEnd type="none"/>
          </a:ln>
        </p:spPr>
        <p:style>
          <a:lnRef idx="2">
            <a:schemeClr val="accent1"/>
          </a:lnRef>
          <a:fillRef idx="0">
            <a:schemeClr val="accent1"/>
          </a:fillRef>
          <a:effectRef idx="1">
            <a:schemeClr val="accent1"/>
          </a:effectRef>
          <a:fontRef idx="minor">
            <a:schemeClr val="tx1"/>
          </a:fontRef>
        </p:style>
      </p:cxnSp>
      <p:sp>
        <p:nvSpPr>
          <p:cNvPr id="37" name="テキスト ボックス 36">
            <a:extLst>
              <a:ext uri="{FF2B5EF4-FFF2-40B4-BE49-F238E27FC236}">
                <a16:creationId xmlns:a16="http://schemas.microsoft.com/office/drawing/2014/main" id="{7715306D-41DF-3C69-B757-D3865AB4E3CC}"/>
              </a:ext>
            </a:extLst>
          </p:cNvPr>
          <p:cNvSpPr txBox="1"/>
          <p:nvPr/>
        </p:nvSpPr>
        <p:spPr>
          <a:xfrm>
            <a:off x="7438728" y="4813789"/>
            <a:ext cx="990457" cy="307777"/>
          </a:xfrm>
          <a:prstGeom prst="rect">
            <a:avLst/>
          </a:prstGeom>
          <a:noFill/>
        </p:spPr>
        <p:txBody>
          <a:bodyPr wrap="square" rtlCol="0">
            <a:spAutoFit/>
          </a:bodyPr>
          <a:lstStyle/>
          <a:p>
            <a:r>
              <a:rPr kumimoji="1" lang="en-US" altLang="ja-JP" sz="1400" dirty="0">
                <a:latin typeface="Calibri" panose="020F0502020204030204" pitchFamily="34" charset="0"/>
                <a:ea typeface="Calibri" panose="020F0502020204030204" pitchFamily="34" charset="0"/>
                <a:cs typeface="Calibri" panose="020F0502020204030204" pitchFamily="34" charset="0"/>
              </a:rPr>
              <a:t>2022ab</a:t>
            </a:r>
            <a:endParaRPr kumimoji="1" lang="ja-JP" altLang="en-US" sz="1400" dirty="0">
              <a:latin typeface="Calibri" panose="020F0502020204030204" pitchFamily="34" charset="0"/>
              <a:ea typeface="ＭＳ Ｐゴシック" panose="020B0600070205080204" pitchFamily="50" charset="-128"/>
              <a:cs typeface="Calibri" panose="020F0502020204030204" pitchFamily="34" charset="0"/>
            </a:endParaRPr>
          </a:p>
        </p:txBody>
      </p:sp>
      <p:cxnSp>
        <p:nvCxnSpPr>
          <p:cNvPr id="38" name="直線コネクタ 37">
            <a:extLst>
              <a:ext uri="{FF2B5EF4-FFF2-40B4-BE49-F238E27FC236}">
                <a16:creationId xmlns:a16="http://schemas.microsoft.com/office/drawing/2014/main" id="{F4C41390-15DE-2FD0-8C69-B6F184F3CD08}"/>
              </a:ext>
            </a:extLst>
          </p:cNvPr>
          <p:cNvCxnSpPr>
            <a:cxnSpLocks/>
          </p:cNvCxnSpPr>
          <p:nvPr/>
        </p:nvCxnSpPr>
        <p:spPr>
          <a:xfrm>
            <a:off x="8786734" y="1960285"/>
            <a:ext cx="0" cy="3304708"/>
          </a:xfrm>
          <a:prstGeom prst="line">
            <a:avLst/>
          </a:prstGeom>
          <a:ln w="19050">
            <a:solidFill>
              <a:srgbClr val="00B050"/>
            </a:solidFill>
            <a:prstDash val="dash"/>
          </a:ln>
        </p:spPr>
        <p:style>
          <a:lnRef idx="2">
            <a:schemeClr val="accent1"/>
          </a:lnRef>
          <a:fillRef idx="0">
            <a:schemeClr val="accent1"/>
          </a:fillRef>
          <a:effectRef idx="1">
            <a:schemeClr val="accent1"/>
          </a:effectRef>
          <a:fontRef idx="minor">
            <a:schemeClr val="tx1"/>
          </a:fontRef>
        </p:style>
      </p:cxnSp>
      <p:sp>
        <p:nvSpPr>
          <p:cNvPr id="39" name="テキスト ボックス 38">
            <a:extLst>
              <a:ext uri="{FF2B5EF4-FFF2-40B4-BE49-F238E27FC236}">
                <a16:creationId xmlns:a16="http://schemas.microsoft.com/office/drawing/2014/main" id="{CD62A252-5C81-7601-C3A2-E1F40E826FAF}"/>
              </a:ext>
            </a:extLst>
          </p:cNvPr>
          <p:cNvSpPr txBox="1"/>
          <p:nvPr/>
        </p:nvSpPr>
        <p:spPr>
          <a:xfrm>
            <a:off x="8389571" y="1960285"/>
            <a:ext cx="554636" cy="307777"/>
          </a:xfrm>
          <a:prstGeom prst="rect">
            <a:avLst/>
          </a:prstGeom>
          <a:noFill/>
        </p:spPr>
        <p:txBody>
          <a:bodyPr wrap="square" rtlCol="0">
            <a:spAutoFit/>
          </a:bodyPr>
          <a:lstStyle/>
          <a:p>
            <a:r>
              <a:rPr lang="en-US" altLang="ja-JP" sz="1400" dirty="0">
                <a:latin typeface="Calibri" panose="020F0502020204030204" pitchFamily="34" charset="0"/>
                <a:ea typeface="Calibri" panose="020F0502020204030204" pitchFamily="34" charset="0"/>
                <a:cs typeface="Calibri" panose="020F0502020204030204" pitchFamily="34" charset="0"/>
              </a:rPr>
              <a:t>LS1</a:t>
            </a:r>
            <a:endParaRPr kumimoji="1" lang="ja-JP" altLang="en-US" sz="1400" dirty="0">
              <a:latin typeface="Calibri" panose="020F0502020204030204" pitchFamily="34" charset="0"/>
              <a:ea typeface="ＭＳ Ｐゴシック" panose="020B0600070205080204" pitchFamily="50" charset="-128"/>
              <a:cs typeface="Calibri" panose="020F0502020204030204" pitchFamily="34" charset="0"/>
            </a:endParaRPr>
          </a:p>
        </p:txBody>
      </p:sp>
      <p:sp>
        <p:nvSpPr>
          <p:cNvPr id="40" name="テキスト ボックス 39">
            <a:extLst>
              <a:ext uri="{FF2B5EF4-FFF2-40B4-BE49-F238E27FC236}">
                <a16:creationId xmlns:a16="http://schemas.microsoft.com/office/drawing/2014/main" id="{6D12C9B6-2193-3CE4-904A-D9F1EFC028A4}"/>
              </a:ext>
            </a:extLst>
          </p:cNvPr>
          <p:cNvSpPr txBox="1"/>
          <p:nvPr/>
        </p:nvSpPr>
        <p:spPr>
          <a:xfrm>
            <a:off x="9568026" y="2732101"/>
            <a:ext cx="990457" cy="307777"/>
          </a:xfrm>
          <a:prstGeom prst="rect">
            <a:avLst/>
          </a:prstGeom>
          <a:noFill/>
        </p:spPr>
        <p:txBody>
          <a:bodyPr wrap="square" rtlCol="0">
            <a:spAutoFit/>
          </a:bodyPr>
          <a:lstStyle/>
          <a:p>
            <a:r>
              <a:rPr kumimoji="1" lang="en-US" altLang="ja-JP" sz="1400" dirty="0">
                <a:latin typeface="Calibri" panose="020F0502020204030204" pitchFamily="34" charset="0"/>
                <a:ea typeface="Calibri" panose="020F0502020204030204" pitchFamily="34" charset="0"/>
                <a:cs typeface="Calibri" panose="020F0502020204030204" pitchFamily="34" charset="0"/>
              </a:rPr>
              <a:t>2024ab</a:t>
            </a:r>
            <a:endParaRPr kumimoji="1" lang="ja-JP" altLang="en-US" sz="1400" dirty="0">
              <a:latin typeface="Calibri" panose="020F0502020204030204" pitchFamily="34" charset="0"/>
              <a:ea typeface="ＭＳ Ｐゴシック" panose="020B0600070205080204" pitchFamily="50" charset="-128"/>
              <a:cs typeface="Calibri" panose="020F0502020204030204" pitchFamily="34" charset="0"/>
            </a:endParaRPr>
          </a:p>
        </p:txBody>
      </p:sp>
      <p:cxnSp>
        <p:nvCxnSpPr>
          <p:cNvPr id="41" name="直線矢印コネクタ 40">
            <a:extLst>
              <a:ext uri="{FF2B5EF4-FFF2-40B4-BE49-F238E27FC236}">
                <a16:creationId xmlns:a16="http://schemas.microsoft.com/office/drawing/2014/main" id="{B51C66F5-BB22-80CF-ACBA-470611BF9EF8}"/>
              </a:ext>
            </a:extLst>
          </p:cNvPr>
          <p:cNvCxnSpPr>
            <a:cxnSpLocks/>
          </p:cNvCxnSpPr>
          <p:nvPr/>
        </p:nvCxnSpPr>
        <p:spPr>
          <a:xfrm flipH="1">
            <a:off x="8882433" y="2952753"/>
            <a:ext cx="831193" cy="991297"/>
          </a:xfrm>
          <a:prstGeom prst="straightConnector1">
            <a:avLst/>
          </a:prstGeom>
          <a:ln w="9525">
            <a:solidFill>
              <a:schemeClr val="tx1"/>
            </a:solidFill>
            <a:tailEnd type="none"/>
          </a:ln>
        </p:spPr>
        <p:style>
          <a:lnRef idx="2">
            <a:schemeClr val="accent1"/>
          </a:lnRef>
          <a:fillRef idx="0">
            <a:schemeClr val="accent1"/>
          </a:fillRef>
          <a:effectRef idx="1">
            <a:schemeClr val="accent1"/>
          </a:effectRef>
          <a:fontRef idx="minor">
            <a:schemeClr val="tx1"/>
          </a:fontRef>
        </p:style>
      </p:cxnSp>
      <p:sp>
        <p:nvSpPr>
          <p:cNvPr id="42" name="テキスト ボックス 41">
            <a:extLst>
              <a:ext uri="{FF2B5EF4-FFF2-40B4-BE49-F238E27FC236}">
                <a16:creationId xmlns:a16="http://schemas.microsoft.com/office/drawing/2014/main" id="{57915C4A-6E1D-DFE7-BEF2-13F4E80E3CF6}"/>
              </a:ext>
            </a:extLst>
          </p:cNvPr>
          <p:cNvSpPr txBox="1"/>
          <p:nvPr/>
        </p:nvSpPr>
        <p:spPr>
          <a:xfrm>
            <a:off x="9721259" y="3268372"/>
            <a:ext cx="713829" cy="307777"/>
          </a:xfrm>
          <a:prstGeom prst="rect">
            <a:avLst/>
          </a:prstGeom>
          <a:noFill/>
        </p:spPr>
        <p:txBody>
          <a:bodyPr wrap="square" rtlCol="0">
            <a:spAutoFit/>
          </a:bodyPr>
          <a:lstStyle/>
          <a:p>
            <a:r>
              <a:rPr kumimoji="1" lang="en-US" altLang="ja-JP" sz="1400" dirty="0">
                <a:latin typeface="Calibri" panose="020F0502020204030204" pitchFamily="34" charset="0"/>
                <a:ea typeface="Calibri" panose="020F0502020204030204" pitchFamily="34" charset="0"/>
                <a:cs typeface="Calibri" panose="020F0502020204030204" pitchFamily="34" charset="0"/>
              </a:rPr>
              <a:t>2024c</a:t>
            </a:r>
            <a:endParaRPr kumimoji="1" lang="ja-JP" altLang="en-US" sz="1400" dirty="0">
              <a:latin typeface="Calibri" panose="020F0502020204030204" pitchFamily="34" charset="0"/>
              <a:ea typeface="ＭＳ Ｐゴシック" panose="020B0600070205080204" pitchFamily="50" charset="-128"/>
              <a:cs typeface="Calibri" panose="020F0502020204030204" pitchFamily="34" charset="0"/>
            </a:endParaRPr>
          </a:p>
        </p:txBody>
      </p:sp>
      <p:cxnSp>
        <p:nvCxnSpPr>
          <p:cNvPr id="43" name="直線矢印コネクタ 42">
            <a:extLst>
              <a:ext uri="{FF2B5EF4-FFF2-40B4-BE49-F238E27FC236}">
                <a16:creationId xmlns:a16="http://schemas.microsoft.com/office/drawing/2014/main" id="{19FF437E-D9FD-FBB4-3293-10E444A7E7CF}"/>
              </a:ext>
            </a:extLst>
          </p:cNvPr>
          <p:cNvCxnSpPr>
            <a:cxnSpLocks/>
          </p:cNvCxnSpPr>
          <p:nvPr/>
        </p:nvCxnSpPr>
        <p:spPr>
          <a:xfrm flipH="1">
            <a:off x="9055585" y="3464148"/>
            <a:ext cx="753739" cy="716078"/>
          </a:xfrm>
          <a:prstGeom prst="straightConnector1">
            <a:avLst/>
          </a:prstGeom>
          <a:ln w="9525">
            <a:solidFill>
              <a:schemeClr val="tx1"/>
            </a:solidFill>
            <a:tailEnd type="none"/>
          </a:ln>
        </p:spPr>
        <p:style>
          <a:lnRef idx="2">
            <a:schemeClr val="accent1"/>
          </a:lnRef>
          <a:fillRef idx="0">
            <a:schemeClr val="accent1"/>
          </a:fillRef>
          <a:effectRef idx="1">
            <a:schemeClr val="accent1"/>
          </a:effectRef>
          <a:fontRef idx="minor">
            <a:schemeClr val="tx1"/>
          </a:fontRef>
        </p:style>
      </p:cxnSp>
      <p:sp>
        <p:nvSpPr>
          <p:cNvPr id="44" name="テキスト ボックス 43">
            <a:extLst>
              <a:ext uri="{FF2B5EF4-FFF2-40B4-BE49-F238E27FC236}">
                <a16:creationId xmlns:a16="http://schemas.microsoft.com/office/drawing/2014/main" id="{5380BD95-CD38-8D8D-A04A-7FD516A58068}"/>
              </a:ext>
            </a:extLst>
          </p:cNvPr>
          <p:cNvSpPr txBox="1"/>
          <p:nvPr/>
        </p:nvSpPr>
        <p:spPr>
          <a:xfrm>
            <a:off x="9669594" y="3798918"/>
            <a:ext cx="713829" cy="307777"/>
          </a:xfrm>
          <a:prstGeom prst="rect">
            <a:avLst/>
          </a:prstGeom>
          <a:noFill/>
        </p:spPr>
        <p:txBody>
          <a:bodyPr wrap="square" rtlCol="0">
            <a:spAutoFit/>
          </a:bodyPr>
          <a:lstStyle/>
          <a:p>
            <a:r>
              <a:rPr kumimoji="1" lang="en-US" altLang="ja-JP" sz="1400" dirty="0">
                <a:latin typeface="Calibri" panose="020F0502020204030204" pitchFamily="34" charset="0"/>
                <a:ea typeface="Calibri" panose="020F0502020204030204" pitchFamily="34" charset="0"/>
                <a:cs typeface="Calibri" panose="020F0502020204030204" pitchFamily="34" charset="0"/>
              </a:rPr>
              <a:t>2025c</a:t>
            </a:r>
            <a:endParaRPr kumimoji="1" lang="ja-JP" altLang="en-US" sz="1400" dirty="0">
              <a:latin typeface="Calibri" panose="020F0502020204030204" pitchFamily="34" charset="0"/>
              <a:ea typeface="ＭＳ Ｐゴシック" panose="020B0600070205080204" pitchFamily="50" charset="-128"/>
              <a:cs typeface="Calibri" panose="020F0502020204030204" pitchFamily="34" charset="0"/>
            </a:endParaRPr>
          </a:p>
        </p:txBody>
      </p:sp>
      <p:cxnSp>
        <p:nvCxnSpPr>
          <p:cNvPr id="45" name="直線矢印コネクタ 44">
            <a:extLst>
              <a:ext uri="{FF2B5EF4-FFF2-40B4-BE49-F238E27FC236}">
                <a16:creationId xmlns:a16="http://schemas.microsoft.com/office/drawing/2014/main" id="{46472432-F163-933E-1A23-151E11201CCD}"/>
              </a:ext>
            </a:extLst>
          </p:cNvPr>
          <p:cNvCxnSpPr>
            <a:cxnSpLocks/>
          </p:cNvCxnSpPr>
          <p:nvPr/>
        </p:nvCxnSpPr>
        <p:spPr>
          <a:xfrm flipH="1">
            <a:off x="9131324" y="3944050"/>
            <a:ext cx="613155" cy="325291"/>
          </a:xfrm>
          <a:prstGeom prst="straightConnector1">
            <a:avLst/>
          </a:prstGeom>
          <a:ln w="9525">
            <a:solidFill>
              <a:schemeClr val="tx1"/>
            </a:solidFill>
            <a:tailEnd type="none"/>
          </a:ln>
        </p:spPr>
        <p:style>
          <a:lnRef idx="2">
            <a:schemeClr val="accent1"/>
          </a:lnRef>
          <a:fillRef idx="0">
            <a:schemeClr val="accent1"/>
          </a:fillRef>
          <a:effectRef idx="1">
            <a:schemeClr val="accent1"/>
          </a:effectRef>
          <a:fontRef idx="minor">
            <a:schemeClr val="tx1"/>
          </a:fontRef>
        </p:style>
      </p:cxnSp>
      <p:sp>
        <p:nvSpPr>
          <p:cNvPr id="32" name="テキスト ボックス 31">
            <a:extLst>
              <a:ext uri="{FF2B5EF4-FFF2-40B4-BE49-F238E27FC236}">
                <a16:creationId xmlns:a16="http://schemas.microsoft.com/office/drawing/2014/main" id="{3813D086-9B62-A6E7-CD7D-DDB7218EA7A4}"/>
              </a:ext>
            </a:extLst>
          </p:cNvPr>
          <p:cNvSpPr txBox="1"/>
          <p:nvPr/>
        </p:nvSpPr>
        <p:spPr>
          <a:xfrm>
            <a:off x="1072071" y="2093163"/>
            <a:ext cx="1054539" cy="307777"/>
          </a:xfrm>
          <a:prstGeom prst="rect">
            <a:avLst/>
          </a:prstGeom>
          <a:noFill/>
        </p:spPr>
        <p:txBody>
          <a:bodyPr wrap="square" rtlCol="0">
            <a:spAutoFit/>
          </a:bodyPr>
          <a:lstStyle/>
          <a:p>
            <a:r>
              <a:rPr lang="en-US" altLang="ja-JP" sz="1400" dirty="0">
                <a:solidFill>
                  <a:srgbClr val="FF0000"/>
                </a:solidFill>
                <a:latin typeface="ＭＳ Ｐゴシック" panose="020B0600070205080204" pitchFamily="50" charset="-128"/>
                <a:ea typeface="ＭＳ Ｐゴシック" panose="020B0600070205080204" pitchFamily="50" charset="-128"/>
              </a:rPr>
              <a:t>Whole ring</a:t>
            </a:r>
            <a:endParaRPr kumimoji="1" lang="ja-JP" altLang="en-US" sz="1400" dirty="0">
              <a:solidFill>
                <a:srgbClr val="FF0000"/>
              </a:solidFill>
              <a:latin typeface="ＭＳ Ｐゴシック" panose="020B0600070205080204" pitchFamily="50" charset="-128"/>
              <a:ea typeface="ＭＳ Ｐゴシック" panose="020B0600070205080204" pitchFamily="50" charset="-128"/>
            </a:endParaRPr>
          </a:p>
        </p:txBody>
      </p:sp>
      <p:sp>
        <p:nvSpPr>
          <p:cNvPr id="33" name="テキスト ボックス 32">
            <a:extLst>
              <a:ext uri="{FF2B5EF4-FFF2-40B4-BE49-F238E27FC236}">
                <a16:creationId xmlns:a16="http://schemas.microsoft.com/office/drawing/2014/main" id="{97A66781-2B3C-41FB-A000-8D452B0C31E6}"/>
              </a:ext>
            </a:extLst>
          </p:cNvPr>
          <p:cNvSpPr txBox="1"/>
          <p:nvPr/>
        </p:nvSpPr>
        <p:spPr>
          <a:xfrm>
            <a:off x="907521" y="3378790"/>
            <a:ext cx="1187315" cy="738664"/>
          </a:xfrm>
          <a:prstGeom prst="rect">
            <a:avLst/>
          </a:prstGeom>
          <a:noFill/>
        </p:spPr>
        <p:txBody>
          <a:bodyPr wrap="square" rtlCol="0">
            <a:spAutoFit/>
          </a:bodyPr>
          <a:lstStyle/>
          <a:p>
            <a:r>
              <a:rPr kumimoji="1" lang="en-US" altLang="ja-JP" sz="1400" dirty="0">
                <a:solidFill>
                  <a:srgbClr val="0000FF"/>
                </a:solidFill>
                <a:latin typeface="ＭＳ Ｐゴシック" panose="020B0600070205080204" pitchFamily="50" charset="-128"/>
                <a:ea typeface="ＭＳ Ｐゴシック" panose="020B0600070205080204" pitchFamily="50" charset="-128"/>
              </a:rPr>
              <a:t>Arc sections</a:t>
            </a:r>
          </a:p>
          <a:p>
            <a:r>
              <a:rPr lang="en-US" altLang="ja-JP" sz="1400" dirty="0">
                <a:solidFill>
                  <a:srgbClr val="0000FF"/>
                </a:solidFill>
                <a:latin typeface="ＭＳ Ｐゴシック" panose="020B0600070205080204" pitchFamily="50" charset="-128"/>
                <a:ea typeface="ＭＳ Ｐゴシック" panose="020B0600070205080204" pitchFamily="50" charset="-128"/>
              </a:rPr>
              <a:t>(D03, D06, D09, D12)</a:t>
            </a:r>
            <a:endParaRPr kumimoji="1" lang="ja-JP" altLang="en-US" sz="1400" dirty="0">
              <a:solidFill>
                <a:srgbClr val="0000FF"/>
              </a:solidFill>
              <a:latin typeface="ＭＳ Ｐゴシック" panose="020B0600070205080204" pitchFamily="50" charset="-128"/>
              <a:ea typeface="ＭＳ Ｐゴシック" panose="020B0600070205080204" pitchFamily="50" charset="-128"/>
            </a:endParaRPr>
          </a:p>
        </p:txBody>
      </p:sp>
      <p:sp>
        <p:nvSpPr>
          <p:cNvPr id="34" name="テキスト ボックス 33">
            <a:extLst>
              <a:ext uri="{FF2B5EF4-FFF2-40B4-BE49-F238E27FC236}">
                <a16:creationId xmlns:a16="http://schemas.microsoft.com/office/drawing/2014/main" id="{C91B28E8-9111-BE55-E56B-5111C5C1E326}"/>
              </a:ext>
            </a:extLst>
          </p:cNvPr>
          <p:cNvSpPr txBox="1"/>
          <p:nvPr/>
        </p:nvSpPr>
        <p:spPr>
          <a:xfrm>
            <a:off x="7302842" y="2885989"/>
            <a:ext cx="1054539" cy="307777"/>
          </a:xfrm>
          <a:prstGeom prst="rect">
            <a:avLst/>
          </a:prstGeom>
          <a:noFill/>
        </p:spPr>
        <p:txBody>
          <a:bodyPr wrap="square" rtlCol="0">
            <a:spAutoFit/>
          </a:bodyPr>
          <a:lstStyle/>
          <a:p>
            <a:r>
              <a:rPr lang="en-US" altLang="ja-JP" sz="1400" dirty="0">
                <a:solidFill>
                  <a:srgbClr val="FF0000"/>
                </a:solidFill>
                <a:latin typeface="ＭＳ Ｐゴシック" panose="020B0600070205080204" pitchFamily="50" charset="-128"/>
                <a:ea typeface="ＭＳ Ｐゴシック" panose="020B0600070205080204" pitchFamily="50" charset="-128"/>
              </a:rPr>
              <a:t>Whole ring</a:t>
            </a:r>
            <a:endParaRPr kumimoji="1" lang="ja-JP" altLang="en-US" sz="1400" dirty="0">
              <a:solidFill>
                <a:srgbClr val="FF0000"/>
              </a:solidFill>
              <a:latin typeface="ＭＳ Ｐゴシック" panose="020B0600070205080204" pitchFamily="50" charset="-128"/>
              <a:ea typeface="ＭＳ Ｐゴシック" panose="020B0600070205080204" pitchFamily="50" charset="-128"/>
            </a:endParaRPr>
          </a:p>
        </p:txBody>
      </p:sp>
      <p:sp>
        <p:nvSpPr>
          <p:cNvPr id="35" name="テキスト ボックス 34">
            <a:extLst>
              <a:ext uri="{FF2B5EF4-FFF2-40B4-BE49-F238E27FC236}">
                <a16:creationId xmlns:a16="http://schemas.microsoft.com/office/drawing/2014/main" id="{0ED0C233-BBAB-69C1-C68D-B285B6B313D1}"/>
              </a:ext>
            </a:extLst>
          </p:cNvPr>
          <p:cNvSpPr txBox="1"/>
          <p:nvPr/>
        </p:nvSpPr>
        <p:spPr>
          <a:xfrm>
            <a:off x="7138292" y="4171616"/>
            <a:ext cx="1187315" cy="738664"/>
          </a:xfrm>
          <a:prstGeom prst="rect">
            <a:avLst/>
          </a:prstGeom>
          <a:noFill/>
        </p:spPr>
        <p:txBody>
          <a:bodyPr wrap="square" rtlCol="0">
            <a:spAutoFit/>
          </a:bodyPr>
          <a:lstStyle/>
          <a:p>
            <a:r>
              <a:rPr kumimoji="1" lang="en-US" altLang="ja-JP" sz="1400" dirty="0">
                <a:solidFill>
                  <a:srgbClr val="0000FF"/>
                </a:solidFill>
                <a:latin typeface="ＭＳ Ｐゴシック" panose="020B0600070205080204" pitchFamily="50" charset="-128"/>
                <a:ea typeface="ＭＳ Ｐゴシック" panose="020B0600070205080204" pitchFamily="50" charset="-128"/>
              </a:rPr>
              <a:t>Arc sections</a:t>
            </a:r>
          </a:p>
          <a:p>
            <a:r>
              <a:rPr lang="en-US" altLang="ja-JP" sz="1400" dirty="0">
                <a:solidFill>
                  <a:srgbClr val="0000FF"/>
                </a:solidFill>
                <a:latin typeface="ＭＳ Ｐゴシック" panose="020B0600070205080204" pitchFamily="50" charset="-128"/>
                <a:ea typeface="ＭＳ Ｐゴシック" panose="020B0600070205080204" pitchFamily="50" charset="-128"/>
              </a:rPr>
              <a:t>(D03, D06, D09, D12)</a:t>
            </a:r>
            <a:endParaRPr kumimoji="1" lang="ja-JP" altLang="en-US" sz="1400" dirty="0">
              <a:solidFill>
                <a:srgbClr val="0000FF"/>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5511515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A95436-12FA-8970-885C-751367A2CEBD}"/>
            </a:ext>
          </a:extLst>
        </p:cNvPr>
        <p:cNvGrpSpPr/>
        <p:nvPr/>
      </p:nvGrpSpPr>
      <p:grpSpPr>
        <a:xfrm>
          <a:off x="0" y="0"/>
          <a:ext cx="0" cy="0"/>
          <a:chOff x="0" y="0"/>
          <a:chExt cx="0" cy="0"/>
        </a:xfrm>
      </p:grpSpPr>
      <p:pic>
        <p:nvPicPr>
          <p:cNvPr id="4" name="図 3" descr="屋内, テーブル, 部屋, 座る が含まれている画像&#10;&#10;自動的に生成された説明">
            <a:extLst>
              <a:ext uri="{FF2B5EF4-FFF2-40B4-BE49-F238E27FC236}">
                <a16:creationId xmlns:a16="http://schemas.microsoft.com/office/drawing/2014/main" id="{4AD05503-D554-21DF-D5A1-90688C2589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483" y="1451687"/>
            <a:ext cx="5272833" cy="3954625"/>
          </a:xfrm>
          <a:prstGeom prst="rect">
            <a:avLst/>
          </a:prstGeom>
        </p:spPr>
      </p:pic>
      <p:cxnSp>
        <p:nvCxnSpPr>
          <p:cNvPr id="6" name="直線矢印コネクタ 5">
            <a:extLst>
              <a:ext uri="{FF2B5EF4-FFF2-40B4-BE49-F238E27FC236}">
                <a16:creationId xmlns:a16="http://schemas.microsoft.com/office/drawing/2014/main" id="{EDCF3B8D-8E37-7397-872C-BD88D252FCAB}"/>
              </a:ext>
            </a:extLst>
          </p:cNvPr>
          <p:cNvCxnSpPr>
            <a:cxnSpLocks/>
          </p:cNvCxnSpPr>
          <p:nvPr/>
        </p:nvCxnSpPr>
        <p:spPr>
          <a:xfrm flipH="1">
            <a:off x="3359020" y="1451686"/>
            <a:ext cx="1603570" cy="2308551"/>
          </a:xfrm>
          <a:prstGeom prst="straightConnector1">
            <a:avLst/>
          </a:prstGeom>
          <a:ln w="38100">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8" name="テキスト ボックス 7">
            <a:extLst>
              <a:ext uri="{FF2B5EF4-FFF2-40B4-BE49-F238E27FC236}">
                <a16:creationId xmlns:a16="http://schemas.microsoft.com/office/drawing/2014/main" id="{CB9A721B-3742-6F80-17FE-BB502D3DE198}"/>
              </a:ext>
            </a:extLst>
          </p:cNvPr>
          <p:cNvSpPr txBox="1"/>
          <p:nvPr/>
        </p:nvSpPr>
        <p:spPr>
          <a:xfrm>
            <a:off x="4763796" y="982053"/>
            <a:ext cx="2052734" cy="369332"/>
          </a:xfrm>
          <a:prstGeom prst="rect">
            <a:avLst/>
          </a:prstGeom>
          <a:noFill/>
        </p:spPr>
        <p:txBody>
          <a:bodyPr wrap="square" rtlCol="0">
            <a:spAutoFit/>
          </a:bodyPr>
          <a:lstStyle/>
          <a:p>
            <a:r>
              <a:rPr kumimoji="1" lang="ja-JP" altLang="en-US" dirty="0"/>
              <a:t>リーク箇所</a:t>
            </a:r>
          </a:p>
        </p:txBody>
      </p:sp>
      <p:pic>
        <p:nvPicPr>
          <p:cNvPr id="12" name="図 11" descr="建物, 工場, 座る, テーブル が含まれている画像&#10;&#10;自動的に生成された説明">
            <a:extLst>
              <a:ext uri="{FF2B5EF4-FFF2-40B4-BE49-F238E27FC236}">
                <a16:creationId xmlns:a16="http://schemas.microsoft.com/office/drawing/2014/main" id="{5A48F508-ACFE-76EC-DB80-14CAA1FE41A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0163" y="1451686"/>
            <a:ext cx="5406572" cy="4054929"/>
          </a:xfrm>
          <a:prstGeom prst="rect">
            <a:avLst/>
          </a:prstGeom>
        </p:spPr>
      </p:pic>
      <p:cxnSp>
        <p:nvCxnSpPr>
          <p:cNvPr id="13" name="直線矢印コネクタ 12">
            <a:extLst>
              <a:ext uri="{FF2B5EF4-FFF2-40B4-BE49-F238E27FC236}">
                <a16:creationId xmlns:a16="http://schemas.microsoft.com/office/drawing/2014/main" id="{94A81501-92A9-9309-7741-F1027EED60B2}"/>
              </a:ext>
            </a:extLst>
          </p:cNvPr>
          <p:cNvCxnSpPr>
            <a:cxnSpLocks/>
          </p:cNvCxnSpPr>
          <p:nvPr/>
        </p:nvCxnSpPr>
        <p:spPr>
          <a:xfrm>
            <a:off x="5999584" y="1451686"/>
            <a:ext cx="1077685" cy="1824523"/>
          </a:xfrm>
          <a:prstGeom prst="straightConnector1">
            <a:avLst/>
          </a:prstGeom>
          <a:ln w="38100">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17" name="テキスト ボックス 16">
            <a:extLst>
              <a:ext uri="{FF2B5EF4-FFF2-40B4-BE49-F238E27FC236}">
                <a16:creationId xmlns:a16="http://schemas.microsoft.com/office/drawing/2014/main" id="{FEBCF4A5-AED9-7B50-507E-EA90A43E953A}"/>
              </a:ext>
            </a:extLst>
          </p:cNvPr>
          <p:cNvSpPr txBox="1"/>
          <p:nvPr/>
        </p:nvSpPr>
        <p:spPr>
          <a:xfrm>
            <a:off x="2961953" y="5939136"/>
            <a:ext cx="5827484" cy="369332"/>
          </a:xfrm>
          <a:prstGeom prst="rect">
            <a:avLst/>
          </a:prstGeom>
          <a:noFill/>
        </p:spPr>
        <p:txBody>
          <a:bodyPr wrap="square" rtlCol="0">
            <a:spAutoFit/>
          </a:bodyPr>
          <a:lstStyle/>
          <a:p>
            <a:r>
              <a:rPr kumimoji="1" lang="ja-JP" altLang="en-US" dirty="0"/>
              <a:t>このチェンバーで</a:t>
            </a:r>
            <a:r>
              <a:rPr kumimoji="1" lang="en-US" altLang="ja-JP" dirty="0"/>
              <a:t>H60 x V40</a:t>
            </a:r>
            <a:r>
              <a:rPr kumimoji="1" lang="ja-JP" altLang="en-US" dirty="0"/>
              <a:t>から</a:t>
            </a:r>
            <a:r>
              <a:rPr kumimoji="1" lang="en-US" altLang="ja-JP" dirty="0"/>
              <a:t>H104 x V50</a:t>
            </a:r>
            <a:r>
              <a:rPr kumimoji="1" lang="ja-JP" altLang="en-US" dirty="0"/>
              <a:t>に変換</a:t>
            </a:r>
          </a:p>
        </p:txBody>
      </p:sp>
      <p:cxnSp>
        <p:nvCxnSpPr>
          <p:cNvPr id="18" name="直線矢印コネクタ 17">
            <a:extLst>
              <a:ext uri="{FF2B5EF4-FFF2-40B4-BE49-F238E27FC236}">
                <a16:creationId xmlns:a16="http://schemas.microsoft.com/office/drawing/2014/main" id="{C845D5C8-DCC0-59F3-417B-390D0D378881}"/>
              </a:ext>
            </a:extLst>
          </p:cNvPr>
          <p:cNvCxnSpPr>
            <a:cxnSpLocks/>
          </p:cNvCxnSpPr>
          <p:nvPr/>
        </p:nvCxnSpPr>
        <p:spPr>
          <a:xfrm flipH="1" flipV="1">
            <a:off x="4674380" y="4525147"/>
            <a:ext cx="316850" cy="948034"/>
          </a:xfrm>
          <a:prstGeom prst="straightConnector1">
            <a:avLst/>
          </a:prstGeom>
          <a:ln w="38100">
            <a:solidFill>
              <a:schemeClr val="bg1"/>
            </a:solidFill>
            <a:tailEnd type="triangle"/>
          </a:ln>
        </p:spPr>
        <p:style>
          <a:lnRef idx="2">
            <a:schemeClr val="accent1"/>
          </a:lnRef>
          <a:fillRef idx="0">
            <a:schemeClr val="accent1"/>
          </a:fillRef>
          <a:effectRef idx="1">
            <a:schemeClr val="accent1"/>
          </a:effectRef>
          <a:fontRef idx="minor">
            <a:schemeClr val="tx1"/>
          </a:fontRef>
        </p:style>
      </p:cxnSp>
      <p:cxnSp>
        <p:nvCxnSpPr>
          <p:cNvPr id="20" name="直線矢印コネクタ 19">
            <a:extLst>
              <a:ext uri="{FF2B5EF4-FFF2-40B4-BE49-F238E27FC236}">
                <a16:creationId xmlns:a16="http://schemas.microsoft.com/office/drawing/2014/main" id="{78EF71F0-4FD7-E0FC-5F6D-0917DBF9E1CF}"/>
              </a:ext>
            </a:extLst>
          </p:cNvPr>
          <p:cNvCxnSpPr>
            <a:cxnSpLocks/>
          </p:cNvCxnSpPr>
          <p:nvPr/>
        </p:nvCxnSpPr>
        <p:spPr>
          <a:xfrm flipV="1">
            <a:off x="6198249" y="3408585"/>
            <a:ext cx="1763486" cy="2098030"/>
          </a:xfrm>
          <a:prstGeom prst="straightConnector1">
            <a:avLst/>
          </a:prstGeom>
          <a:ln w="38100">
            <a:solidFill>
              <a:schemeClr val="bg1"/>
            </a:solidFill>
            <a:tailEnd type="triangle"/>
          </a:ln>
        </p:spPr>
        <p:style>
          <a:lnRef idx="2">
            <a:schemeClr val="accent1"/>
          </a:lnRef>
          <a:fillRef idx="0">
            <a:schemeClr val="accent1"/>
          </a:fillRef>
          <a:effectRef idx="1">
            <a:schemeClr val="accent1"/>
          </a:effectRef>
          <a:fontRef idx="minor">
            <a:schemeClr val="tx1"/>
          </a:fontRef>
        </p:style>
      </p:cxnSp>
      <p:cxnSp>
        <p:nvCxnSpPr>
          <p:cNvPr id="2" name="直線矢印コネクタ 1">
            <a:extLst>
              <a:ext uri="{FF2B5EF4-FFF2-40B4-BE49-F238E27FC236}">
                <a16:creationId xmlns:a16="http://schemas.microsoft.com/office/drawing/2014/main" id="{6B1E1FB4-0D71-775B-811C-C18F7B29B7EE}"/>
              </a:ext>
            </a:extLst>
          </p:cNvPr>
          <p:cNvCxnSpPr>
            <a:cxnSpLocks/>
          </p:cNvCxnSpPr>
          <p:nvPr/>
        </p:nvCxnSpPr>
        <p:spPr>
          <a:xfrm flipV="1">
            <a:off x="1632857" y="4103619"/>
            <a:ext cx="1329096" cy="1535371"/>
          </a:xfrm>
          <a:prstGeom prst="straightConnector1">
            <a:avLst/>
          </a:prstGeom>
          <a:ln w="38100">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5" name="テキスト ボックス 4">
            <a:extLst>
              <a:ext uri="{FF2B5EF4-FFF2-40B4-BE49-F238E27FC236}">
                <a16:creationId xmlns:a16="http://schemas.microsoft.com/office/drawing/2014/main" id="{14FA2754-17B3-9669-8FD7-55544B88800C}"/>
              </a:ext>
            </a:extLst>
          </p:cNvPr>
          <p:cNvSpPr txBox="1"/>
          <p:nvPr/>
        </p:nvSpPr>
        <p:spPr>
          <a:xfrm>
            <a:off x="1069326" y="5521193"/>
            <a:ext cx="1329096" cy="369332"/>
          </a:xfrm>
          <a:prstGeom prst="rect">
            <a:avLst/>
          </a:prstGeom>
          <a:noFill/>
        </p:spPr>
        <p:txBody>
          <a:bodyPr wrap="square" rtlCol="0">
            <a:spAutoFit/>
          </a:bodyPr>
          <a:lstStyle/>
          <a:p>
            <a:r>
              <a:rPr lang="ja-JP" altLang="en-US" dirty="0"/>
              <a:t>ベローズ</a:t>
            </a:r>
            <a:endParaRPr kumimoji="1" lang="ja-JP" altLang="en-US" dirty="0"/>
          </a:p>
        </p:txBody>
      </p:sp>
      <p:sp>
        <p:nvSpPr>
          <p:cNvPr id="7" name="テキスト ボックス 6">
            <a:extLst>
              <a:ext uri="{FF2B5EF4-FFF2-40B4-BE49-F238E27FC236}">
                <a16:creationId xmlns:a16="http://schemas.microsoft.com/office/drawing/2014/main" id="{B330068F-B2A6-3875-220A-A2683A060069}"/>
              </a:ext>
            </a:extLst>
          </p:cNvPr>
          <p:cNvSpPr txBox="1"/>
          <p:nvPr/>
        </p:nvSpPr>
        <p:spPr>
          <a:xfrm>
            <a:off x="4534483" y="5596429"/>
            <a:ext cx="2511360" cy="369332"/>
          </a:xfrm>
          <a:prstGeom prst="rect">
            <a:avLst/>
          </a:prstGeom>
          <a:noFill/>
        </p:spPr>
        <p:txBody>
          <a:bodyPr wrap="square" rtlCol="0">
            <a:spAutoFit/>
          </a:bodyPr>
          <a:lstStyle/>
          <a:p>
            <a:r>
              <a:rPr lang="ja-JP" altLang="en-US" dirty="0"/>
              <a:t>テーパーチェンバー</a:t>
            </a:r>
            <a:endParaRPr kumimoji="1" lang="ja-JP" altLang="en-US" dirty="0"/>
          </a:p>
        </p:txBody>
      </p:sp>
    </p:spTree>
    <p:extLst>
      <p:ext uri="{BB962C8B-B14F-4D97-AF65-F5344CB8AC3E}">
        <p14:creationId xmlns:p14="http://schemas.microsoft.com/office/powerpoint/2010/main" val="27024958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A05BD3-F9E6-7C0D-2D91-6BE1E76138D8}"/>
            </a:ext>
          </a:extLst>
        </p:cNvPr>
        <p:cNvGrpSpPr/>
        <p:nvPr/>
      </p:nvGrpSpPr>
      <p:grpSpPr>
        <a:xfrm>
          <a:off x="0" y="0"/>
          <a:ext cx="0" cy="0"/>
          <a:chOff x="0" y="0"/>
          <a:chExt cx="0" cy="0"/>
        </a:xfrm>
      </p:grpSpPr>
      <p:pic>
        <p:nvPicPr>
          <p:cNvPr id="3" name="図 2" descr="座る, 閉じる, テーブル, 光 が含まれている画像&#10;&#10;自動的に生成された説明">
            <a:extLst>
              <a:ext uri="{FF2B5EF4-FFF2-40B4-BE49-F238E27FC236}">
                <a16:creationId xmlns:a16="http://schemas.microsoft.com/office/drawing/2014/main" id="{7988A1EF-50AA-8576-44D2-4DA7A43BA77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15071" y="710587"/>
            <a:ext cx="7476929" cy="5607697"/>
          </a:xfrm>
          <a:prstGeom prst="rect">
            <a:avLst/>
          </a:prstGeom>
        </p:spPr>
      </p:pic>
      <p:pic>
        <p:nvPicPr>
          <p:cNvPr id="7" name="図 6" descr="屋内, テーブル, 座る, 机 が含まれている画像&#10;&#10;自動的に生成された説明">
            <a:extLst>
              <a:ext uri="{FF2B5EF4-FFF2-40B4-BE49-F238E27FC236}">
                <a16:creationId xmlns:a16="http://schemas.microsoft.com/office/drawing/2014/main" id="{C82A299F-813E-833C-82D0-ACF3322A70A4}"/>
              </a:ext>
            </a:extLst>
          </p:cNvPr>
          <p:cNvPicPr>
            <a:picLocks noChangeAspect="1"/>
          </p:cNvPicPr>
          <p:nvPr/>
        </p:nvPicPr>
        <p:blipFill>
          <a:blip r:embed="rId3">
            <a:extLst>
              <a:ext uri="{28A0092B-C50C-407E-A947-70E740481C1C}">
                <a14:useLocalDpi xmlns:a14="http://schemas.microsoft.com/office/drawing/2010/main" val="0"/>
              </a:ext>
            </a:extLst>
          </a:blip>
          <a:srcRect l="9182" t="9645" r="15291" b="6951"/>
          <a:stretch/>
        </p:blipFill>
        <p:spPr>
          <a:xfrm>
            <a:off x="121297" y="1673012"/>
            <a:ext cx="5402424" cy="4474401"/>
          </a:xfrm>
          <a:prstGeom prst="rect">
            <a:avLst/>
          </a:prstGeom>
          <a:ln w="19050">
            <a:solidFill>
              <a:schemeClr val="bg1"/>
            </a:solidFill>
          </a:ln>
        </p:spPr>
      </p:pic>
      <p:cxnSp>
        <p:nvCxnSpPr>
          <p:cNvPr id="2" name="直線矢印コネクタ 1">
            <a:extLst>
              <a:ext uri="{FF2B5EF4-FFF2-40B4-BE49-F238E27FC236}">
                <a16:creationId xmlns:a16="http://schemas.microsoft.com/office/drawing/2014/main" id="{D6B1BF61-8037-8CE8-CB4D-8B725CD63D7D}"/>
              </a:ext>
            </a:extLst>
          </p:cNvPr>
          <p:cNvCxnSpPr>
            <a:cxnSpLocks/>
          </p:cNvCxnSpPr>
          <p:nvPr/>
        </p:nvCxnSpPr>
        <p:spPr>
          <a:xfrm flipH="1">
            <a:off x="6096000" y="637975"/>
            <a:ext cx="1007706" cy="0"/>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5" name="テキスト ボックス 4">
            <a:extLst>
              <a:ext uri="{FF2B5EF4-FFF2-40B4-BE49-F238E27FC236}">
                <a16:creationId xmlns:a16="http://schemas.microsoft.com/office/drawing/2014/main" id="{6112C783-1CCD-24B4-EBF3-A4B87164D343}"/>
              </a:ext>
            </a:extLst>
          </p:cNvPr>
          <p:cNvSpPr txBox="1"/>
          <p:nvPr/>
        </p:nvSpPr>
        <p:spPr>
          <a:xfrm>
            <a:off x="5902649" y="196032"/>
            <a:ext cx="1394408" cy="369332"/>
          </a:xfrm>
          <a:prstGeom prst="rect">
            <a:avLst/>
          </a:prstGeom>
          <a:noFill/>
        </p:spPr>
        <p:txBody>
          <a:bodyPr wrap="square" rtlCol="0">
            <a:spAutoFit/>
          </a:bodyPr>
          <a:lstStyle/>
          <a:p>
            <a:r>
              <a:rPr lang="ja-JP" altLang="en-US" dirty="0"/>
              <a:t>リング外側</a:t>
            </a:r>
            <a:endParaRPr kumimoji="1" lang="ja-JP" altLang="en-US" dirty="0"/>
          </a:p>
        </p:txBody>
      </p:sp>
      <p:cxnSp>
        <p:nvCxnSpPr>
          <p:cNvPr id="6" name="直線矢印コネクタ 5">
            <a:extLst>
              <a:ext uri="{FF2B5EF4-FFF2-40B4-BE49-F238E27FC236}">
                <a16:creationId xmlns:a16="http://schemas.microsoft.com/office/drawing/2014/main" id="{0DC69CDB-EB41-59F9-CA90-AE20BD3657FF}"/>
              </a:ext>
            </a:extLst>
          </p:cNvPr>
          <p:cNvCxnSpPr>
            <a:cxnSpLocks/>
          </p:cNvCxnSpPr>
          <p:nvPr/>
        </p:nvCxnSpPr>
        <p:spPr>
          <a:xfrm>
            <a:off x="2270448" y="3478242"/>
            <a:ext cx="928398" cy="454474"/>
          </a:xfrm>
          <a:prstGeom prst="straightConnector1">
            <a:avLst/>
          </a:prstGeom>
          <a:ln w="38100">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10" name="テキスト ボックス 9">
            <a:extLst>
              <a:ext uri="{FF2B5EF4-FFF2-40B4-BE49-F238E27FC236}">
                <a16:creationId xmlns:a16="http://schemas.microsoft.com/office/drawing/2014/main" id="{7C70EA07-D829-1509-4ECA-2451726F234D}"/>
              </a:ext>
            </a:extLst>
          </p:cNvPr>
          <p:cNvSpPr txBox="1"/>
          <p:nvPr/>
        </p:nvSpPr>
        <p:spPr>
          <a:xfrm>
            <a:off x="919844" y="6211669"/>
            <a:ext cx="3275044" cy="646331"/>
          </a:xfrm>
          <a:prstGeom prst="rect">
            <a:avLst/>
          </a:prstGeom>
          <a:noFill/>
        </p:spPr>
        <p:txBody>
          <a:bodyPr wrap="square" rtlCol="0">
            <a:spAutoFit/>
          </a:bodyPr>
          <a:lstStyle/>
          <a:p>
            <a:pPr algn="ctr"/>
            <a:r>
              <a:rPr kumimoji="1" lang="ja-JP" altLang="en-US" dirty="0"/>
              <a:t>リークしたフランジの</a:t>
            </a:r>
            <a:endParaRPr kumimoji="1" lang="en-US" altLang="ja-JP" dirty="0"/>
          </a:p>
          <a:p>
            <a:pPr algn="ctr"/>
            <a:r>
              <a:rPr kumimoji="1" lang="ja-JP" altLang="en-US" dirty="0"/>
              <a:t>ヘリコフレックスガスケット</a:t>
            </a:r>
          </a:p>
        </p:txBody>
      </p:sp>
      <p:sp>
        <p:nvSpPr>
          <p:cNvPr id="11" name="テキスト ボックス 10">
            <a:extLst>
              <a:ext uri="{FF2B5EF4-FFF2-40B4-BE49-F238E27FC236}">
                <a16:creationId xmlns:a16="http://schemas.microsoft.com/office/drawing/2014/main" id="{99121A46-B1C5-C6B6-5494-F04FE16F3B9F}"/>
              </a:ext>
            </a:extLst>
          </p:cNvPr>
          <p:cNvSpPr txBox="1"/>
          <p:nvPr/>
        </p:nvSpPr>
        <p:spPr>
          <a:xfrm>
            <a:off x="6186196" y="6390895"/>
            <a:ext cx="5682860" cy="369332"/>
          </a:xfrm>
          <a:prstGeom prst="rect">
            <a:avLst/>
          </a:prstGeom>
          <a:noFill/>
        </p:spPr>
        <p:txBody>
          <a:bodyPr wrap="square" rtlCol="0">
            <a:spAutoFit/>
          </a:bodyPr>
          <a:lstStyle/>
          <a:p>
            <a:r>
              <a:rPr lang="ja-JP" altLang="en-US" dirty="0"/>
              <a:t>リークしたフランジ側から見たテーパーチェンバー</a:t>
            </a:r>
            <a:endParaRPr kumimoji="1" lang="ja-JP" altLang="en-US" dirty="0"/>
          </a:p>
        </p:txBody>
      </p:sp>
    </p:spTree>
    <p:extLst>
      <p:ext uri="{BB962C8B-B14F-4D97-AF65-F5344CB8AC3E}">
        <p14:creationId xmlns:p14="http://schemas.microsoft.com/office/powerpoint/2010/main" val="14262772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1DB0DD8C-49CD-2898-7AA7-50F4196F3BF3}"/>
              </a:ext>
            </a:extLst>
          </p:cNvPr>
          <p:cNvSpPr>
            <a:spLocks noGrp="1"/>
          </p:cNvSpPr>
          <p:nvPr>
            <p:ph type="title"/>
          </p:nvPr>
        </p:nvSpPr>
        <p:spPr/>
        <p:txBody>
          <a:bodyPr>
            <a:normAutofit fontScale="90000"/>
          </a:bodyPr>
          <a:lstStyle/>
          <a:p>
            <a:endParaRPr lang="ja-JP" altLang="en-US"/>
          </a:p>
        </p:txBody>
      </p:sp>
      <p:sp>
        <p:nvSpPr>
          <p:cNvPr id="3" name="日付プレースホルダー 2">
            <a:extLst>
              <a:ext uri="{FF2B5EF4-FFF2-40B4-BE49-F238E27FC236}">
                <a16:creationId xmlns:a16="http://schemas.microsoft.com/office/drawing/2014/main" id="{195EC529-812F-D70E-D2F6-68072E05FAC1}"/>
              </a:ext>
            </a:extLst>
          </p:cNvPr>
          <p:cNvSpPr>
            <a:spLocks noGrp="1"/>
          </p:cNvSpPr>
          <p:nvPr>
            <p:ph type="dt" sz="half" idx="10"/>
          </p:nvPr>
        </p:nvSpPr>
        <p:spPr/>
        <p:txBody>
          <a:bodyPr/>
          <a:lstStyle/>
          <a:p>
            <a:r>
              <a:rPr lang="en-US" altLang="ja-JP"/>
              <a:t>18</a:t>
            </a:r>
            <a:r>
              <a:rPr lang="en-US" altLang="ja-JP" baseline="30000"/>
              <a:t>th</a:t>
            </a:r>
            <a:r>
              <a:rPr lang="en-US" altLang="ja-JP"/>
              <a:t> December 2025</a:t>
            </a:r>
            <a:endParaRPr lang="ja-JP" altLang="en-US" dirty="0"/>
          </a:p>
        </p:txBody>
      </p:sp>
      <p:sp>
        <p:nvSpPr>
          <p:cNvPr id="4" name="フッター プレースホルダー 3">
            <a:extLst>
              <a:ext uri="{FF2B5EF4-FFF2-40B4-BE49-F238E27FC236}">
                <a16:creationId xmlns:a16="http://schemas.microsoft.com/office/drawing/2014/main" id="{D31BB4A4-BB59-E1B3-7318-A6A1A7954D49}"/>
              </a:ext>
            </a:extLst>
          </p:cNvPr>
          <p:cNvSpPr>
            <a:spLocks noGrp="1"/>
          </p:cNvSpPr>
          <p:nvPr>
            <p:ph type="ftr" sz="quarter" idx="11"/>
          </p:nvPr>
        </p:nvSpPr>
        <p:spPr/>
        <p:txBody>
          <a:bodyPr/>
          <a:lstStyle/>
          <a:p>
            <a:r>
              <a:rPr lang="en-US" altLang="ja-JP"/>
              <a:t>Joint Review 2025</a:t>
            </a:r>
            <a:endParaRPr kumimoji="1" lang="ja-JP" altLang="en-US" dirty="0"/>
          </a:p>
        </p:txBody>
      </p:sp>
      <p:sp>
        <p:nvSpPr>
          <p:cNvPr id="5" name="スライド番号プレースホルダー 4">
            <a:extLst>
              <a:ext uri="{FF2B5EF4-FFF2-40B4-BE49-F238E27FC236}">
                <a16:creationId xmlns:a16="http://schemas.microsoft.com/office/drawing/2014/main" id="{5821366E-4C73-18A5-FE22-73D1C838AC95}"/>
              </a:ext>
            </a:extLst>
          </p:cNvPr>
          <p:cNvSpPr>
            <a:spLocks noGrp="1"/>
          </p:cNvSpPr>
          <p:nvPr>
            <p:ph type="sldNum" sz="quarter" idx="12"/>
          </p:nvPr>
        </p:nvSpPr>
        <p:spPr/>
        <p:txBody>
          <a:bodyPr/>
          <a:lstStyle/>
          <a:p>
            <a:fld id="{2703563A-5760-4490-B9C0-0ADE44AA5E72}" type="slidenum">
              <a:rPr kumimoji="1" lang="ja-JP" altLang="en-US" smtClean="0"/>
              <a:t>32</a:t>
            </a:fld>
            <a:endParaRPr kumimoji="1" lang="ja-JP" altLang="en-US"/>
          </a:p>
        </p:txBody>
      </p:sp>
      <p:sp>
        <p:nvSpPr>
          <p:cNvPr id="8" name="コンテンツ プレースホルダー 7">
            <a:extLst>
              <a:ext uri="{FF2B5EF4-FFF2-40B4-BE49-F238E27FC236}">
                <a16:creationId xmlns:a16="http://schemas.microsoft.com/office/drawing/2014/main" id="{A323AF5C-0175-D42C-6B66-2039F31DAE65}"/>
              </a:ext>
            </a:extLst>
          </p:cNvPr>
          <p:cNvSpPr>
            <a:spLocks noGrp="1"/>
          </p:cNvSpPr>
          <p:nvPr>
            <p:ph sz="quarter" idx="13"/>
          </p:nvPr>
        </p:nvSpPr>
        <p:spPr/>
        <p:txBody>
          <a:bodyPr/>
          <a:lstStyle/>
          <a:p>
            <a:endParaRPr lang="ja-JP" altLang="en-US"/>
          </a:p>
        </p:txBody>
      </p:sp>
      <p:pic>
        <p:nvPicPr>
          <p:cNvPr id="1026" name="Picture 2">
            <a:extLst>
              <a:ext uri="{FF2B5EF4-FFF2-40B4-BE49-F238E27FC236}">
                <a16:creationId xmlns:a16="http://schemas.microsoft.com/office/drawing/2014/main" id="{41A0DCCF-EC20-C3D1-95DE-51756ABEF6AB}"/>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898272" y="947738"/>
            <a:ext cx="6395455" cy="5229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62785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5C6AE5C-D2F3-F865-E061-26EDC06FB62D}"/>
              </a:ext>
            </a:extLst>
          </p:cNvPr>
          <p:cNvSpPr>
            <a:spLocks noGrp="1"/>
          </p:cNvSpPr>
          <p:nvPr>
            <p:ph type="title"/>
          </p:nvPr>
        </p:nvSpPr>
        <p:spPr/>
        <p:txBody>
          <a:bodyPr>
            <a:normAutofit fontScale="90000"/>
          </a:bodyPr>
          <a:lstStyle/>
          <a:p>
            <a:endParaRPr kumimoji="1" lang="ja-JP" altLang="en-US" dirty="0"/>
          </a:p>
        </p:txBody>
      </p:sp>
      <p:sp>
        <p:nvSpPr>
          <p:cNvPr id="4" name="日付プレースホルダー 3">
            <a:extLst>
              <a:ext uri="{FF2B5EF4-FFF2-40B4-BE49-F238E27FC236}">
                <a16:creationId xmlns:a16="http://schemas.microsoft.com/office/drawing/2014/main" id="{851D180F-8DCA-6AC4-A7E5-BF83AF787AB6}"/>
              </a:ext>
            </a:extLst>
          </p:cNvPr>
          <p:cNvSpPr>
            <a:spLocks noGrp="1"/>
          </p:cNvSpPr>
          <p:nvPr>
            <p:ph type="dt" sz="half" idx="10"/>
          </p:nvPr>
        </p:nvSpPr>
        <p:spPr/>
        <p:txBody>
          <a:bodyPr/>
          <a:lstStyle/>
          <a:p>
            <a:r>
              <a:rPr lang="en-US" altLang="ja-JP"/>
              <a:t>18</a:t>
            </a:r>
            <a:r>
              <a:rPr lang="en-US" altLang="ja-JP" baseline="30000"/>
              <a:t>th</a:t>
            </a:r>
            <a:r>
              <a:rPr lang="en-US" altLang="ja-JP"/>
              <a:t> December 2025</a:t>
            </a:r>
            <a:endParaRPr lang="ja-JP" altLang="en-US" dirty="0"/>
          </a:p>
        </p:txBody>
      </p:sp>
      <p:sp>
        <p:nvSpPr>
          <p:cNvPr id="5" name="フッター プレースホルダー 4">
            <a:extLst>
              <a:ext uri="{FF2B5EF4-FFF2-40B4-BE49-F238E27FC236}">
                <a16:creationId xmlns:a16="http://schemas.microsoft.com/office/drawing/2014/main" id="{74F48B99-94FB-4FE2-8744-7BF8CED57E87}"/>
              </a:ext>
            </a:extLst>
          </p:cNvPr>
          <p:cNvSpPr>
            <a:spLocks noGrp="1"/>
          </p:cNvSpPr>
          <p:nvPr>
            <p:ph type="ftr" sz="quarter" idx="11"/>
          </p:nvPr>
        </p:nvSpPr>
        <p:spPr/>
        <p:txBody>
          <a:bodyPr/>
          <a:lstStyle/>
          <a:p>
            <a:r>
              <a:rPr lang="en-US" altLang="ja-JP"/>
              <a:t>Joint Review 2025</a:t>
            </a:r>
            <a:endParaRPr lang="en-US" altLang="ja-JP" dirty="0"/>
          </a:p>
        </p:txBody>
      </p:sp>
      <p:sp>
        <p:nvSpPr>
          <p:cNvPr id="6" name="スライド番号プレースホルダー 5">
            <a:extLst>
              <a:ext uri="{FF2B5EF4-FFF2-40B4-BE49-F238E27FC236}">
                <a16:creationId xmlns:a16="http://schemas.microsoft.com/office/drawing/2014/main" id="{CD2E857E-1281-D6FF-9ECE-234C5D4C780B}"/>
              </a:ext>
            </a:extLst>
          </p:cNvPr>
          <p:cNvSpPr>
            <a:spLocks noGrp="1"/>
          </p:cNvSpPr>
          <p:nvPr>
            <p:ph type="sldNum" sz="quarter" idx="12"/>
          </p:nvPr>
        </p:nvSpPr>
        <p:spPr/>
        <p:txBody>
          <a:bodyPr/>
          <a:lstStyle/>
          <a:p>
            <a:fld id="{2703563A-5760-4490-B9C0-0ADE44AA5E72}" type="slidenum">
              <a:rPr kumimoji="1" lang="ja-JP" altLang="en-US" smtClean="0"/>
              <a:t>33</a:t>
            </a:fld>
            <a:endParaRPr kumimoji="1" lang="ja-JP" altLang="en-US"/>
          </a:p>
        </p:txBody>
      </p:sp>
      <p:pic>
        <p:nvPicPr>
          <p:cNvPr id="2050" name="Picture 2">
            <a:extLst>
              <a:ext uri="{FF2B5EF4-FFF2-40B4-BE49-F238E27FC236}">
                <a16:creationId xmlns:a16="http://schemas.microsoft.com/office/drawing/2014/main" id="{8CE68B10-2776-30AA-0DD7-C302C322671F}"/>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34825" y="947738"/>
            <a:ext cx="9122349" cy="5229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33662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324F203-6DCE-AF80-BF5C-D22EC47F55A4}"/>
              </a:ext>
            </a:extLst>
          </p:cNvPr>
          <p:cNvSpPr>
            <a:spLocks noGrp="1"/>
          </p:cNvSpPr>
          <p:nvPr>
            <p:ph type="title"/>
          </p:nvPr>
        </p:nvSpPr>
        <p:spPr>
          <a:xfrm>
            <a:off x="838200" y="134216"/>
            <a:ext cx="10515600" cy="844839"/>
          </a:xfrm>
        </p:spPr>
        <p:txBody>
          <a:bodyPr/>
          <a:lstStyle/>
          <a:p>
            <a:r>
              <a:rPr kumimoji="1" lang="en-US" altLang="ja-JP" dirty="0"/>
              <a:t>L-Side QCS Li-He </a:t>
            </a:r>
            <a:r>
              <a:rPr kumimoji="1" lang="en-US" altLang="ja-JP" dirty="0" err="1"/>
              <a:t>reserver</a:t>
            </a:r>
            <a:r>
              <a:rPr kumimoji="1" lang="en-US" altLang="ja-JP" dirty="0"/>
              <a:t> level</a:t>
            </a:r>
            <a:endParaRPr kumimoji="1" lang="ja-JP" altLang="en-US" dirty="0"/>
          </a:p>
        </p:txBody>
      </p:sp>
      <p:pic>
        <p:nvPicPr>
          <p:cNvPr id="4" name="図 3">
            <a:extLst>
              <a:ext uri="{FF2B5EF4-FFF2-40B4-BE49-F238E27FC236}">
                <a16:creationId xmlns:a16="http://schemas.microsoft.com/office/drawing/2014/main" id="{FB27BB68-18CA-1BFF-E9CF-E33B1E94B7B5}"/>
              </a:ext>
            </a:extLst>
          </p:cNvPr>
          <p:cNvPicPr>
            <a:picLocks noChangeAspect="1"/>
          </p:cNvPicPr>
          <p:nvPr/>
        </p:nvPicPr>
        <p:blipFill>
          <a:blip r:embed="rId2"/>
          <a:stretch>
            <a:fillRect/>
          </a:stretch>
        </p:blipFill>
        <p:spPr>
          <a:xfrm>
            <a:off x="612697" y="1682444"/>
            <a:ext cx="5134692" cy="3496163"/>
          </a:xfrm>
          <a:prstGeom prst="rect">
            <a:avLst/>
          </a:prstGeom>
        </p:spPr>
      </p:pic>
      <p:pic>
        <p:nvPicPr>
          <p:cNvPr id="6" name="図 5">
            <a:extLst>
              <a:ext uri="{FF2B5EF4-FFF2-40B4-BE49-F238E27FC236}">
                <a16:creationId xmlns:a16="http://schemas.microsoft.com/office/drawing/2014/main" id="{0ECC65ED-CA1E-989C-B22B-6FEF79BE1727}"/>
              </a:ext>
            </a:extLst>
          </p:cNvPr>
          <p:cNvPicPr>
            <a:picLocks noChangeAspect="1"/>
          </p:cNvPicPr>
          <p:nvPr/>
        </p:nvPicPr>
        <p:blipFill>
          <a:blip r:embed="rId3"/>
          <a:stretch>
            <a:fillRect/>
          </a:stretch>
        </p:blipFill>
        <p:spPr>
          <a:xfrm>
            <a:off x="6190529" y="1682444"/>
            <a:ext cx="5163271" cy="3496163"/>
          </a:xfrm>
          <a:prstGeom prst="rect">
            <a:avLst/>
          </a:prstGeom>
        </p:spPr>
      </p:pic>
      <p:sp>
        <p:nvSpPr>
          <p:cNvPr id="7" name="矢印: 下 6">
            <a:extLst>
              <a:ext uri="{FF2B5EF4-FFF2-40B4-BE49-F238E27FC236}">
                <a16:creationId xmlns:a16="http://schemas.microsoft.com/office/drawing/2014/main" id="{211F3F62-26C7-E462-916F-E3A76A933333}"/>
              </a:ext>
            </a:extLst>
          </p:cNvPr>
          <p:cNvSpPr/>
          <p:nvPr/>
        </p:nvSpPr>
        <p:spPr>
          <a:xfrm>
            <a:off x="2535706" y="2133388"/>
            <a:ext cx="745588" cy="393895"/>
          </a:xfrm>
          <a:prstGeom prst="downArrow">
            <a:avLst/>
          </a:prstGeom>
          <a:solidFill>
            <a:srgbClr val="0228E8"/>
          </a:solidFill>
          <a:ln>
            <a:solidFill>
              <a:srgbClr val="0228E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 name="直線コネクタ 8">
            <a:extLst>
              <a:ext uri="{FF2B5EF4-FFF2-40B4-BE49-F238E27FC236}">
                <a16:creationId xmlns:a16="http://schemas.microsoft.com/office/drawing/2014/main" id="{8D4F4108-35F0-2475-6FAF-DFCC22FB9F12}"/>
              </a:ext>
            </a:extLst>
          </p:cNvPr>
          <p:cNvCxnSpPr/>
          <p:nvPr/>
        </p:nvCxnSpPr>
        <p:spPr>
          <a:xfrm>
            <a:off x="2894432" y="1744397"/>
            <a:ext cx="0" cy="2813539"/>
          </a:xfrm>
          <a:prstGeom prst="line">
            <a:avLst/>
          </a:prstGeom>
        </p:spPr>
        <p:style>
          <a:lnRef idx="2">
            <a:schemeClr val="accent1"/>
          </a:lnRef>
          <a:fillRef idx="0">
            <a:schemeClr val="accent1"/>
          </a:fillRef>
          <a:effectRef idx="1">
            <a:schemeClr val="accent1"/>
          </a:effectRef>
          <a:fontRef idx="minor">
            <a:schemeClr val="tx1"/>
          </a:fontRef>
        </p:style>
      </p:cxnSp>
      <p:sp>
        <p:nvSpPr>
          <p:cNvPr id="10" name="テキスト ボックス 9">
            <a:extLst>
              <a:ext uri="{FF2B5EF4-FFF2-40B4-BE49-F238E27FC236}">
                <a16:creationId xmlns:a16="http://schemas.microsoft.com/office/drawing/2014/main" id="{8B496C81-55DB-1808-BF66-475F0ED7D221}"/>
              </a:ext>
            </a:extLst>
          </p:cNvPr>
          <p:cNvSpPr txBox="1"/>
          <p:nvPr/>
        </p:nvSpPr>
        <p:spPr>
          <a:xfrm>
            <a:off x="3435532" y="1706581"/>
            <a:ext cx="3294867" cy="1138773"/>
          </a:xfrm>
          <a:prstGeom prst="rect">
            <a:avLst/>
          </a:prstGeom>
          <a:solidFill>
            <a:schemeClr val="bg1"/>
          </a:solidFill>
        </p:spPr>
        <p:txBody>
          <a:bodyPr wrap="square" rtlCol="0">
            <a:spAutoFit/>
          </a:bodyPr>
          <a:lstStyle/>
          <a:p>
            <a:r>
              <a:rPr lang="en-US" altLang="ja-JP" sz="1200" b="1" dirty="0"/>
              <a:t>At 00:52 on November 25, </a:t>
            </a:r>
            <a:r>
              <a:rPr lang="en-US" altLang="ja-JP" sz="1200" b="1" dirty="0" err="1"/>
              <a:t>QC1LE</a:t>
            </a:r>
            <a:r>
              <a:rPr lang="en-US" altLang="ja-JP" sz="1200" b="1" dirty="0"/>
              <a:t> and ESL were quenched by the HER beam. Due to the ESL quench, all other L-side superconducting electromagnets were shut down</a:t>
            </a:r>
            <a:r>
              <a:rPr lang="en-US" altLang="ja-JP" sz="1600" b="1" dirty="0"/>
              <a:t>.</a:t>
            </a:r>
            <a:endParaRPr lang="en-US" altLang="ja-JP" sz="1600" dirty="0"/>
          </a:p>
          <a:p>
            <a:endParaRPr kumimoji="1" lang="ja-JP" altLang="en-US" sz="1600" b="1" dirty="0"/>
          </a:p>
        </p:txBody>
      </p:sp>
      <p:cxnSp>
        <p:nvCxnSpPr>
          <p:cNvPr id="12" name="直線矢印コネクタ 11">
            <a:extLst>
              <a:ext uri="{FF2B5EF4-FFF2-40B4-BE49-F238E27FC236}">
                <a16:creationId xmlns:a16="http://schemas.microsoft.com/office/drawing/2014/main" id="{4C2638C5-73BC-A1B3-8D9E-D9B31AAE39B5}"/>
              </a:ext>
            </a:extLst>
          </p:cNvPr>
          <p:cNvCxnSpPr>
            <a:cxnSpLocks/>
          </p:cNvCxnSpPr>
          <p:nvPr/>
        </p:nvCxnSpPr>
        <p:spPr>
          <a:xfrm flipV="1">
            <a:off x="1442318" y="4132389"/>
            <a:ext cx="1441567" cy="1435209"/>
          </a:xfrm>
          <a:prstGeom prst="straightConnector1">
            <a:avLst/>
          </a:prstGeom>
          <a:ln cap="rnd">
            <a:solidFill>
              <a:srgbClr val="0228E8"/>
            </a:solidFill>
            <a:headEnd type="none"/>
            <a:tailEnd type="oval"/>
          </a:ln>
        </p:spPr>
        <p:style>
          <a:lnRef idx="2">
            <a:schemeClr val="accent1"/>
          </a:lnRef>
          <a:fillRef idx="0">
            <a:schemeClr val="accent1"/>
          </a:fillRef>
          <a:effectRef idx="1">
            <a:schemeClr val="accent1"/>
          </a:effectRef>
          <a:fontRef idx="minor">
            <a:schemeClr val="tx1"/>
          </a:fontRef>
        </p:style>
      </p:cxnSp>
      <p:sp>
        <p:nvSpPr>
          <p:cNvPr id="15" name="テキスト ボックス 14">
            <a:extLst>
              <a:ext uri="{FF2B5EF4-FFF2-40B4-BE49-F238E27FC236}">
                <a16:creationId xmlns:a16="http://schemas.microsoft.com/office/drawing/2014/main" id="{B66E8859-D0F7-8802-145A-67201AF63552}"/>
              </a:ext>
            </a:extLst>
          </p:cNvPr>
          <p:cNvSpPr txBox="1"/>
          <p:nvPr/>
        </p:nvSpPr>
        <p:spPr>
          <a:xfrm>
            <a:off x="239776" y="942196"/>
            <a:ext cx="6625258" cy="923330"/>
          </a:xfrm>
          <a:prstGeom prst="rect">
            <a:avLst/>
          </a:prstGeom>
          <a:noFill/>
          <a:ln>
            <a:solidFill>
              <a:srgbClr val="0228E8"/>
            </a:solidFill>
          </a:ln>
        </p:spPr>
        <p:txBody>
          <a:bodyPr wrap="square" rtlCol="0">
            <a:spAutoFit/>
          </a:bodyPr>
          <a:lstStyle/>
          <a:p>
            <a:r>
              <a:rPr kumimoji="1" lang="en-US" altLang="ja-JP" dirty="0"/>
              <a:t>Liquid helium surface level near atmospheric pressure for producing supercooled liquid helium to cool </a:t>
            </a:r>
            <a:r>
              <a:rPr kumimoji="1" lang="en-US" altLang="ja-JP" dirty="0" err="1"/>
              <a:t>QCSL</a:t>
            </a:r>
            <a:r>
              <a:rPr kumimoji="1" lang="en-US" altLang="ja-JP" dirty="0"/>
              <a:t> superconducting electromagnets</a:t>
            </a:r>
            <a:endParaRPr kumimoji="1" lang="ja-JP" altLang="en-US" dirty="0"/>
          </a:p>
        </p:txBody>
      </p:sp>
      <p:cxnSp>
        <p:nvCxnSpPr>
          <p:cNvPr id="17" name="直線コネクタ 16">
            <a:extLst>
              <a:ext uri="{FF2B5EF4-FFF2-40B4-BE49-F238E27FC236}">
                <a16:creationId xmlns:a16="http://schemas.microsoft.com/office/drawing/2014/main" id="{3B7CEAC1-4AC6-9A99-4AAB-8B62206F413C}"/>
              </a:ext>
            </a:extLst>
          </p:cNvPr>
          <p:cNvCxnSpPr/>
          <p:nvPr/>
        </p:nvCxnSpPr>
        <p:spPr>
          <a:xfrm>
            <a:off x="309490" y="2982350"/>
            <a:ext cx="5570805" cy="0"/>
          </a:xfrm>
          <a:prstGeom prst="line">
            <a:avLst/>
          </a:prstGeom>
        </p:spPr>
        <p:style>
          <a:lnRef idx="2">
            <a:schemeClr val="accent1"/>
          </a:lnRef>
          <a:fillRef idx="0">
            <a:schemeClr val="accent1"/>
          </a:fillRef>
          <a:effectRef idx="1">
            <a:schemeClr val="accent1"/>
          </a:effectRef>
          <a:fontRef idx="minor">
            <a:schemeClr val="tx1"/>
          </a:fontRef>
        </p:style>
      </p:cxnSp>
      <p:sp>
        <p:nvSpPr>
          <p:cNvPr id="18" name="テキスト ボックス 17">
            <a:extLst>
              <a:ext uri="{FF2B5EF4-FFF2-40B4-BE49-F238E27FC236}">
                <a16:creationId xmlns:a16="http://schemas.microsoft.com/office/drawing/2014/main" id="{389C9BE2-430B-13D0-F16C-1B6163A715B0}"/>
              </a:ext>
            </a:extLst>
          </p:cNvPr>
          <p:cNvSpPr txBox="1"/>
          <p:nvPr/>
        </p:nvSpPr>
        <p:spPr>
          <a:xfrm>
            <a:off x="231168" y="2577720"/>
            <a:ext cx="3170355" cy="338554"/>
          </a:xfrm>
          <a:prstGeom prst="rect">
            <a:avLst/>
          </a:prstGeom>
          <a:noFill/>
        </p:spPr>
        <p:txBody>
          <a:bodyPr wrap="none" rtlCol="0">
            <a:spAutoFit/>
          </a:bodyPr>
          <a:lstStyle/>
          <a:p>
            <a:r>
              <a:rPr lang="en-US" altLang="ja-JP" sz="1600" dirty="0">
                <a:solidFill>
                  <a:srgbClr val="FF0000"/>
                </a:solidFill>
              </a:rPr>
              <a:t>The liquid level is controlled at 55%.</a:t>
            </a:r>
            <a:endParaRPr kumimoji="1" lang="ja-JP" altLang="en-US" sz="1600" dirty="0">
              <a:solidFill>
                <a:srgbClr val="FF0000"/>
              </a:solidFill>
            </a:endParaRPr>
          </a:p>
        </p:txBody>
      </p:sp>
      <p:sp>
        <p:nvSpPr>
          <p:cNvPr id="19" name="テキスト ボックス 18">
            <a:extLst>
              <a:ext uri="{FF2B5EF4-FFF2-40B4-BE49-F238E27FC236}">
                <a16:creationId xmlns:a16="http://schemas.microsoft.com/office/drawing/2014/main" id="{C720FB9F-E941-68E8-157E-401A83ABF79C}"/>
              </a:ext>
            </a:extLst>
          </p:cNvPr>
          <p:cNvSpPr txBox="1"/>
          <p:nvPr/>
        </p:nvSpPr>
        <p:spPr>
          <a:xfrm>
            <a:off x="309491" y="5567598"/>
            <a:ext cx="2584942" cy="646331"/>
          </a:xfrm>
          <a:prstGeom prst="rect">
            <a:avLst/>
          </a:prstGeom>
          <a:noFill/>
        </p:spPr>
        <p:txBody>
          <a:bodyPr wrap="square" rtlCol="0">
            <a:spAutoFit/>
          </a:bodyPr>
          <a:lstStyle/>
          <a:p>
            <a:r>
              <a:rPr lang="en-US" altLang="ja-JP" dirty="0" err="1"/>
              <a:t>QCSL</a:t>
            </a:r>
            <a:r>
              <a:rPr lang="en-US" altLang="ja-JP" dirty="0"/>
              <a:t> electromagnet quench reduced to 15%.</a:t>
            </a:r>
            <a:endParaRPr kumimoji="1" lang="ja-JP" altLang="en-US" dirty="0"/>
          </a:p>
        </p:txBody>
      </p:sp>
      <p:sp>
        <p:nvSpPr>
          <p:cNvPr id="20" name="楕円 19">
            <a:extLst>
              <a:ext uri="{FF2B5EF4-FFF2-40B4-BE49-F238E27FC236}">
                <a16:creationId xmlns:a16="http://schemas.microsoft.com/office/drawing/2014/main" id="{69C39596-C8F3-CEF4-F76B-F0983FBDF200}"/>
              </a:ext>
            </a:extLst>
          </p:cNvPr>
          <p:cNvSpPr/>
          <p:nvPr/>
        </p:nvSpPr>
        <p:spPr>
          <a:xfrm>
            <a:off x="3888326" y="2885077"/>
            <a:ext cx="422027" cy="532178"/>
          </a:xfrm>
          <a:prstGeom prst="ellipse">
            <a:avLst/>
          </a:prstGeom>
          <a:no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1" name="テキスト ボックス 20">
            <a:extLst>
              <a:ext uri="{FF2B5EF4-FFF2-40B4-BE49-F238E27FC236}">
                <a16:creationId xmlns:a16="http://schemas.microsoft.com/office/drawing/2014/main" id="{E2212171-500B-8893-CE9E-BA71368467CC}"/>
              </a:ext>
            </a:extLst>
          </p:cNvPr>
          <p:cNvSpPr txBox="1"/>
          <p:nvPr/>
        </p:nvSpPr>
        <p:spPr>
          <a:xfrm>
            <a:off x="2928430" y="4749943"/>
            <a:ext cx="4414251" cy="1754326"/>
          </a:xfrm>
          <a:prstGeom prst="rect">
            <a:avLst/>
          </a:prstGeom>
          <a:noFill/>
          <a:ln w="19050">
            <a:solidFill>
              <a:srgbClr val="0228E8"/>
            </a:solidFill>
          </a:ln>
        </p:spPr>
        <p:txBody>
          <a:bodyPr wrap="square" rtlCol="0">
            <a:spAutoFit/>
          </a:bodyPr>
          <a:lstStyle/>
          <a:p>
            <a:r>
              <a:rPr lang="en-US" altLang="ja-JP" dirty="0"/>
              <a:t>After system recovery from quench, the liquid level dropped to 46%. </a:t>
            </a:r>
            <a:r>
              <a:rPr lang="en-US" altLang="ja-JP" b="1" dirty="0"/>
              <a:t>Set all </a:t>
            </a:r>
            <a:r>
              <a:rPr lang="en-US" altLang="ja-JP" b="1" dirty="0" err="1"/>
              <a:t>QCSL</a:t>
            </a:r>
            <a:r>
              <a:rPr lang="en-US" altLang="ja-JP" b="1" dirty="0"/>
              <a:t> electromagnets to </a:t>
            </a:r>
            <a:r>
              <a:rPr lang="en-US" altLang="ja-JP" b="1" dirty="0" err="1"/>
              <a:t>0A</a:t>
            </a:r>
            <a:r>
              <a:rPr lang="en-US" altLang="ja-JP" b="1" dirty="0"/>
              <a:t> and reduce the helium gas flow for current lead cooling to raise the liquid level.</a:t>
            </a:r>
            <a:r>
              <a:rPr lang="en-US" altLang="ja-JP" dirty="0"/>
              <a:t> (Reduce the heat load on the cryostat)</a:t>
            </a:r>
          </a:p>
        </p:txBody>
      </p:sp>
      <p:cxnSp>
        <p:nvCxnSpPr>
          <p:cNvPr id="22" name="直線矢印コネクタ 21">
            <a:extLst>
              <a:ext uri="{FF2B5EF4-FFF2-40B4-BE49-F238E27FC236}">
                <a16:creationId xmlns:a16="http://schemas.microsoft.com/office/drawing/2014/main" id="{FF9B3023-AAD6-8120-5341-D87E481D220F}"/>
              </a:ext>
            </a:extLst>
          </p:cNvPr>
          <p:cNvCxnSpPr>
            <a:cxnSpLocks/>
          </p:cNvCxnSpPr>
          <p:nvPr/>
        </p:nvCxnSpPr>
        <p:spPr>
          <a:xfrm flipH="1" flipV="1">
            <a:off x="4112163" y="3299960"/>
            <a:ext cx="579719" cy="1812570"/>
          </a:xfrm>
          <a:prstGeom prst="straightConnector1">
            <a:avLst/>
          </a:prstGeom>
          <a:ln cap="rnd">
            <a:solidFill>
              <a:srgbClr val="00B050"/>
            </a:solidFill>
            <a:headEnd type="none"/>
            <a:tailEnd type="oval"/>
          </a:ln>
        </p:spPr>
        <p:style>
          <a:lnRef idx="2">
            <a:schemeClr val="accent1"/>
          </a:lnRef>
          <a:fillRef idx="0">
            <a:schemeClr val="accent1"/>
          </a:fillRef>
          <a:effectRef idx="1">
            <a:schemeClr val="accent1"/>
          </a:effectRef>
          <a:fontRef idx="minor">
            <a:schemeClr val="tx1"/>
          </a:fontRef>
        </p:style>
      </p:cxnSp>
      <p:sp>
        <p:nvSpPr>
          <p:cNvPr id="24" name="四角形: 角を丸くする 23">
            <a:extLst>
              <a:ext uri="{FF2B5EF4-FFF2-40B4-BE49-F238E27FC236}">
                <a16:creationId xmlns:a16="http://schemas.microsoft.com/office/drawing/2014/main" id="{59B8C12F-DC0B-94B6-40AB-B7E26952228C}"/>
              </a:ext>
            </a:extLst>
          </p:cNvPr>
          <p:cNvSpPr/>
          <p:nvPr/>
        </p:nvSpPr>
        <p:spPr>
          <a:xfrm>
            <a:off x="6865034" y="2133388"/>
            <a:ext cx="1607231" cy="2424548"/>
          </a:xfrm>
          <a:prstGeom prst="roundRect">
            <a:avLst/>
          </a:prstGeom>
          <a:noFill/>
          <a:ln>
            <a:solidFill>
              <a:srgbClr val="0228E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25" name="直線矢印コネクタ 24">
            <a:extLst>
              <a:ext uri="{FF2B5EF4-FFF2-40B4-BE49-F238E27FC236}">
                <a16:creationId xmlns:a16="http://schemas.microsoft.com/office/drawing/2014/main" id="{A84C716C-293E-3D18-C638-A54D525C1082}"/>
              </a:ext>
            </a:extLst>
          </p:cNvPr>
          <p:cNvCxnSpPr>
            <a:cxnSpLocks/>
          </p:cNvCxnSpPr>
          <p:nvPr/>
        </p:nvCxnSpPr>
        <p:spPr>
          <a:xfrm flipH="1" flipV="1">
            <a:off x="7780530" y="4409768"/>
            <a:ext cx="1366240" cy="851557"/>
          </a:xfrm>
          <a:prstGeom prst="straightConnector1">
            <a:avLst/>
          </a:prstGeom>
          <a:ln cap="rnd">
            <a:solidFill>
              <a:srgbClr val="0228E8"/>
            </a:solidFill>
            <a:headEnd type="none"/>
            <a:tailEnd type="oval"/>
          </a:ln>
        </p:spPr>
        <p:style>
          <a:lnRef idx="2">
            <a:schemeClr val="accent1"/>
          </a:lnRef>
          <a:fillRef idx="0">
            <a:schemeClr val="accent1"/>
          </a:fillRef>
          <a:effectRef idx="1">
            <a:schemeClr val="accent1"/>
          </a:effectRef>
          <a:fontRef idx="minor">
            <a:schemeClr val="tx1"/>
          </a:fontRef>
        </p:style>
      </p:cxnSp>
      <p:sp>
        <p:nvSpPr>
          <p:cNvPr id="27" name="テキスト ボックス 26">
            <a:extLst>
              <a:ext uri="{FF2B5EF4-FFF2-40B4-BE49-F238E27FC236}">
                <a16:creationId xmlns:a16="http://schemas.microsoft.com/office/drawing/2014/main" id="{B995C22D-6FBA-8FAA-DD9D-A3ADD4BE40F1}"/>
              </a:ext>
            </a:extLst>
          </p:cNvPr>
          <p:cNvSpPr txBox="1"/>
          <p:nvPr/>
        </p:nvSpPr>
        <p:spPr>
          <a:xfrm>
            <a:off x="7488631" y="5266272"/>
            <a:ext cx="4703369" cy="1200329"/>
          </a:xfrm>
          <a:prstGeom prst="rect">
            <a:avLst/>
          </a:prstGeom>
          <a:noFill/>
        </p:spPr>
        <p:txBody>
          <a:bodyPr wrap="square" rtlCol="0">
            <a:spAutoFit/>
          </a:bodyPr>
          <a:lstStyle/>
          <a:p>
            <a:r>
              <a:rPr lang="en-US" altLang="ja-JP" dirty="0"/>
              <a:t>During normal operation, when the liquid helium level reaches 55% or higher, the heater inside the liquid helium container activates to maintain the level at 55%.</a:t>
            </a:r>
            <a:endParaRPr kumimoji="1" lang="ja-JP" altLang="en-US" dirty="0"/>
          </a:p>
        </p:txBody>
      </p:sp>
      <p:sp>
        <p:nvSpPr>
          <p:cNvPr id="31" name="テキスト ボックス 30">
            <a:extLst>
              <a:ext uri="{FF2B5EF4-FFF2-40B4-BE49-F238E27FC236}">
                <a16:creationId xmlns:a16="http://schemas.microsoft.com/office/drawing/2014/main" id="{9478F046-D472-AD35-970D-92AD372F0AC2}"/>
              </a:ext>
            </a:extLst>
          </p:cNvPr>
          <p:cNvSpPr txBox="1"/>
          <p:nvPr/>
        </p:nvSpPr>
        <p:spPr>
          <a:xfrm>
            <a:off x="7105318" y="946747"/>
            <a:ext cx="3626981" cy="646331"/>
          </a:xfrm>
          <a:prstGeom prst="rect">
            <a:avLst/>
          </a:prstGeom>
          <a:noFill/>
          <a:ln>
            <a:solidFill>
              <a:srgbClr val="0228E8"/>
            </a:solidFill>
          </a:ln>
        </p:spPr>
        <p:txBody>
          <a:bodyPr wrap="square" rtlCol="0">
            <a:spAutoFit/>
          </a:bodyPr>
          <a:lstStyle/>
          <a:p>
            <a:r>
              <a:rPr lang="en-US" altLang="ja-JP" dirty="0"/>
              <a:t>Heater operation status to maintain liquid helium level at 55%</a:t>
            </a:r>
            <a:endParaRPr kumimoji="1" lang="ja-JP" altLang="en-US" dirty="0"/>
          </a:p>
        </p:txBody>
      </p:sp>
    </p:spTree>
    <p:extLst>
      <p:ext uri="{BB962C8B-B14F-4D97-AF65-F5344CB8AC3E}">
        <p14:creationId xmlns:p14="http://schemas.microsoft.com/office/powerpoint/2010/main" val="8426310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8E7B08-B605-9109-AC34-04056094DE83}"/>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FDBB602C-8D6C-BEFC-EB64-F8438E647AB9}"/>
              </a:ext>
            </a:extLst>
          </p:cNvPr>
          <p:cNvSpPr>
            <a:spLocks noGrp="1"/>
          </p:cNvSpPr>
          <p:nvPr>
            <p:ph type="title"/>
          </p:nvPr>
        </p:nvSpPr>
        <p:spPr/>
        <p:txBody>
          <a:bodyPr>
            <a:normAutofit fontScale="90000"/>
          </a:bodyPr>
          <a:lstStyle/>
          <a:p>
            <a:r>
              <a:rPr lang="en-US" altLang="ja-JP" dirty="0"/>
              <a:t>Why can’t we keep the Li-He level?</a:t>
            </a:r>
            <a:endParaRPr kumimoji="1" lang="ja-JP" altLang="en-US" dirty="0"/>
          </a:p>
        </p:txBody>
      </p:sp>
      <p:sp>
        <p:nvSpPr>
          <p:cNvPr id="3" name="コンテンツ プレースホルダー 2">
            <a:extLst>
              <a:ext uri="{FF2B5EF4-FFF2-40B4-BE49-F238E27FC236}">
                <a16:creationId xmlns:a16="http://schemas.microsoft.com/office/drawing/2014/main" id="{72428E06-4AB4-4035-1BCE-4DC910438995}"/>
              </a:ext>
            </a:extLst>
          </p:cNvPr>
          <p:cNvSpPr>
            <a:spLocks noGrp="1"/>
          </p:cNvSpPr>
          <p:nvPr>
            <p:ph idx="1"/>
          </p:nvPr>
        </p:nvSpPr>
        <p:spPr/>
        <p:txBody>
          <a:bodyPr/>
          <a:lstStyle/>
          <a:p>
            <a:r>
              <a:rPr lang="en-US" altLang="ja-JP" dirty="0"/>
              <a:t> The heat load of the QCS cryostat has increased.</a:t>
            </a:r>
          </a:p>
          <a:p>
            <a:pPr lvl="1"/>
            <a:r>
              <a:rPr lang="en-US" altLang="ja-JP" dirty="0"/>
              <a:t>Air leak in the thermal vacuum chamber.</a:t>
            </a:r>
          </a:p>
          <a:p>
            <a:pPr lvl="1"/>
            <a:r>
              <a:rPr lang="en-US" altLang="ja-JP" dirty="0"/>
              <a:t>Air leakage may have occurred due to deterioration of the O-ring at the cryostat tip, potentially causing air to condense on the surface of the liquid helium container.</a:t>
            </a:r>
            <a:endParaRPr kumimoji="1" lang="ja-JP" altLang="en-US" dirty="0"/>
          </a:p>
        </p:txBody>
      </p:sp>
      <p:sp>
        <p:nvSpPr>
          <p:cNvPr id="4" name="日付プレースホルダー 3">
            <a:extLst>
              <a:ext uri="{FF2B5EF4-FFF2-40B4-BE49-F238E27FC236}">
                <a16:creationId xmlns:a16="http://schemas.microsoft.com/office/drawing/2014/main" id="{27EE5D08-FF2B-9FBD-063A-6571A00A5706}"/>
              </a:ext>
            </a:extLst>
          </p:cNvPr>
          <p:cNvSpPr>
            <a:spLocks noGrp="1"/>
          </p:cNvSpPr>
          <p:nvPr>
            <p:ph type="dt" sz="half" idx="10"/>
          </p:nvPr>
        </p:nvSpPr>
        <p:spPr/>
        <p:txBody>
          <a:bodyPr/>
          <a:lstStyle/>
          <a:p>
            <a:r>
              <a:rPr lang="en-US" altLang="ja-JP" dirty="0"/>
              <a:t>12/Jan/2026</a:t>
            </a:r>
            <a:endParaRPr lang="ja-JP" altLang="en-US" dirty="0"/>
          </a:p>
        </p:txBody>
      </p:sp>
      <p:sp>
        <p:nvSpPr>
          <p:cNvPr id="5" name="フッター プレースホルダー 4">
            <a:extLst>
              <a:ext uri="{FF2B5EF4-FFF2-40B4-BE49-F238E27FC236}">
                <a16:creationId xmlns:a16="http://schemas.microsoft.com/office/drawing/2014/main" id="{C8522C83-5E41-99A5-BCAE-AA8BFDD8BDA3}"/>
              </a:ext>
            </a:extLst>
          </p:cNvPr>
          <p:cNvSpPr>
            <a:spLocks noGrp="1"/>
          </p:cNvSpPr>
          <p:nvPr>
            <p:ph type="ftr" sz="quarter" idx="11"/>
          </p:nvPr>
        </p:nvSpPr>
        <p:spPr/>
        <p:txBody>
          <a:bodyPr/>
          <a:lstStyle/>
          <a:p>
            <a:r>
              <a:rPr lang="en-US" altLang="ja-JP" dirty="0" err="1"/>
              <a:t>HKUST</a:t>
            </a:r>
            <a:r>
              <a:rPr lang="en-US" altLang="ja-JP" dirty="0"/>
              <a:t> IAS Workshop (</a:t>
            </a:r>
            <a:r>
              <a:rPr lang="en-US" altLang="ja-JP" dirty="0" err="1"/>
              <a:t>FP2026</a:t>
            </a:r>
            <a:r>
              <a:rPr lang="en-US" altLang="ja-JP" dirty="0"/>
              <a:t>)</a:t>
            </a:r>
          </a:p>
        </p:txBody>
      </p:sp>
      <p:sp>
        <p:nvSpPr>
          <p:cNvPr id="6" name="スライド番号プレースホルダー 5">
            <a:extLst>
              <a:ext uri="{FF2B5EF4-FFF2-40B4-BE49-F238E27FC236}">
                <a16:creationId xmlns:a16="http://schemas.microsoft.com/office/drawing/2014/main" id="{30563EB4-10FE-3625-79CB-B8C27E4EAC59}"/>
              </a:ext>
            </a:extLst>
          </p:cNvPr>
          <p:cNvSpPr>
            <a:spLocks noGrp="1"/>
          </p:cNvSpPr>
          <p:nvPr>
            <p:ph type="sldNum" sz="quarter" idx="12"/>
          </p:nvPr>
        </p:nvSpPr>
        <p:spPr/>
        <p:txBody>
          <a:bodyPr/>
          <a:lstStyle/>
          <a:p>
            <a:fld id="{2703563A-5760-4490-B9C0-0ADE44AA5E72}" type="slidenum">
              <a:rPr kumimoji="1" lang="ja-JP" altLang="en-US" smtClean="0"/>
              <a:t>35</a:t>
            </a:fld>
            <a:endParaRPr kumimoji="1" lang="ja-JP" altLang="en-US"/>
          </a:p>
        </p:txBody>
      </p:sp>
    </p:spTree>
    <p:extLst>
      <p:ext uri="{BB962C8B-B14F-4D97-AF65-F5344CB8AC3E}">
        <p14:creationId xmlns:p14="http://schemas.microsoft.com/office/powerpoint/2010/main" val="312611175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7E56EA65-B104-A982-800A-C86FC8FAD168}"/>
              </a:ext>
            </a:extLst>
          </p:cNvPr>
          <p:cNvPicPr>
            <a:picLocks noChangeAspect="1"/>
          </p:cNvPicPr>
          <p:nvPr/>
        </p:nvPicPr>
        <p:blipFill>
          <a:blip r:embed="rId3"/>
          <a:stretch>
            <a:fillRect/>
          </a:stretch>
        </p:blipFill>
        <p:spPr>
          <a:xfrm>
            <a:off x="7522240" y="1924261"/>
            <a:ext cx="4543123" cy="4737947"/>
          </a:xfrm>
          <a:prstGeom prst="rect">
            <a:avLst/>
          </a:prstGeom>
        </p:spPr>
      </p:pic>
      <p:sp>
        <p:nvSpPr>
          <p:cNvPr id="2" name="タイトル 1">
            <a:extLst>
              <a:ext uri="{FF2B5EF4-FFF2-40B4-BE49-F238E27FC236}">
                <a16:creationId xmlns:a16="http://schemas.microsoft.com/office/drawing/2014/main" id="{CD05556E-9A6A-2E86-7CFE-B4CFA82C32EB}"/>
              </a:ext>
            </a:extLst>
          </p:cNvPr>
          <p:cNvSpPr>
            <a:spLocks noGrp="1"/>
          </p:cNvSpPr>
          <p:nvPr>
            <p:ph type="title"/>
          </p:nvPr>
        </p:nvSpPr>
        <p:spPr>
          <a:xfrm>
            <a:off x="838200" y="195792"/>
            <a:ext cx="10515600" cy="567145"/>
          </a:xfrm>
        </p:spPr>
        <p:txBody>
          <a:bodyPr>
            <a:normAutofit fontScale="90000"/>
          </a:bodyPr>
          <a:lstStyle/>
          <a:p>
            <a:r>
              <a:rPr kumimoji="1" lang="en-US" altLang="ja-JP" dirty="0"/>
              <a:t>O-ring </a:t>
            </a:r>
            <a:r>
              <a:rPr lang="en-US" altLang="ja-JP" dirty="0"/>
              <a:t>at the tip of cryostat</a:t>
            </a:r>
            <a:endParaRPr kumimoji="1" lang="ja-JP" altLang="en-US" dirty="0"/>
          </a:p>
        </p:txBody>
      </p:sp>
      <p:pic>
        <p:nvPicPr>
          <p:cNvPr id="4" name="図 3">
            <a:extLst>
              <a:ext uri="{FF2B5EF4-FFF2-40B4-BE49-F238E27FC236}">
                <a16:creationId xmlns:a16="http://schemas.microsoft.com/office/drawing/2014/main" id="{3735C3D7-0C43-8E78-AC2A-8CA16647B371}"/>
              </a:ext>
            </a:extLst>
          </p:cNvPr>
          <p:cNvPicPr>
            <a:picLocks noChangeAspect="1"/>
          </p:cNvPicPr>
          <p:nvPr/>
        </p:nvPicPr>
        <p:blipFill>
          <a:blip r:embed="rId4"/>
          <a:stretch>
            <a:fillRect/>
          </a:stretch>
        </p:blipFill>
        <p:spPr>
          <a:xfrm>
            <a:off x="182880" y="1050009"/>
            <a:ext cx="7274560" cy="3231460"/>
          </a:xfrm>
          <a:prstGeom prst="rect">
            <a:avLst/>
          </a:prstGeom>
        </p:spPr>
      </p:pic>
      <p:sp>
        <p:nvSpPr>
          <p:cNvPr id="5" name="楕円 4">
            <a:extLst>
              <a:ext uri="{FF2B5EF4-FFF2-40B4-BE49-F238E27FC236}">
                <a16:creationId xmlns:a16="http://schemas.microsoft.com/office/drawing/2014/main" id="{817CD523-EFF9-A4E1-D25E-37BEE9B6D33E}"/>
              </a:ext>
            </a:extLst>
          </p:cNvPr>
          <p:cNvSpPr/>
          <p:nvPr/>
        </p:nvSpPr>
        <p:spPr>
          <a:xfrm>
            <a:off x="5831843" y="2370667"/>
            <a:ext cx="751840" cy="717973"/>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楕円 7">
            <a:extLst>
              <a:ext uri="{FF2B5EF4-FFF2-40B4-BE49-F238E27FC236}">
                <a16:creationId xmlns:a16="http://schemas.microsoft.com/office/drawing/2014/main" id="{DFA9DC05-76B8-7460-E601-DA4A317FB5F7}"/>
              </a:ext>
            </a:extLst>
          </p:cNvPr>
          <p:cNvSpPr/>
          <p:nvPr/>
        </p:nvSpPr>
        <p:spPr>
          <a:xfrm>
            <a:off x="10753725" y="3842384"/>
            <a:ext cx="36000" cy="36000"/>
          </a:xfrm>
          <a:prstGeom prst="ellipse">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楕円 8">
            <a:extLst>
              <a:ext uri="{FF2B5EF4-FFF2-40B4-BE49-F238E27FC236}">
                <a16:creationId xmlns:a16="http://schemas.microsoft.com/office/drawing/2014/main" id="{77B49BDE-37B2-D3DC-FE55-8CA250E9BD39}"/>
              </a:ext>
            </a:extLst>
          </p:cNvPr>
          <p:cNvSpPr/>
          <p:nvPr/>
        </p:nvSpPr>
        <p:spPr>
          <a:xfrm>
            <a:off x="10731500" y="4242434"/>
            <a:ext cx="36000" cy="36000"/>
          </a:xfrm>
          <a:prstGeom prst="ellipse">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楕円 9">
            <a:extLst>
              <a:ext uri="{FF2B5EF4-FFF2-40B4-BE49-F238E27FC236}">
                <a16:creationId xmlns:a16="http://schemas.microsoft.com/office/drawing/2014/main" id="{C46A68CB-3104-210D-39E6-1FD70CBB892A}"/>
              </a:ext>
            </a:extLst>
          </p:cNvPr>
          <p:cNvSpPr/>
          <p:nvPr/>
        </p:nvSpPr>
        <p:spPr>
          <a:xfrm>
            <a:off x="10731500" y="4461509"/>
            <a:ext cx="36000" cy="36000"/>
          </a:xfrm>
          <a:prstGeom prst="ellipse">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楕円 10">
            <a:extLst>
              <a:ext uri="{FF2B5EF4-FFF2-40B4-BE49-F238E27FC236}">
                <a16:creationId xmlns:a16="http://schemas.microsoft.com/office/drawing/2014/main" id="{A414DE89-85D7-CFD8-D0D5-50F563D1C735}"/>
              </a:ext>
            </a:extLst>
          </p:cNvPr>
          <p:cNvSpPr/>
          <p:nvPr/>
        </p:nvSpPr>
        <p:spPr>
          <a:xfrm>
            <a:off x="10756900" y="4867909"/>
            <a:ext cx="36000" cy="36000"/>
          </a:xfrm>
          <a:prstGeom prst="ellipse">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FB8330BF-9D17-2D88-FDCC-7D8DD57D4DB9}"/>
              </a:ext>
            </a:extLst>
          </p:cNvPr>
          <p:cNvSpPr txBox="1"/>
          <p:nvPr/>
        </p:nvSpPr>
        <p:spPr>
          <a:xfrm>
            <a:off x="10219848" y="3471984"/>
            <a:ext cx="1789272" cy="369332"/>
          </a:xfrm>
          <a:prstGeom prst="rect">
            <a:avLst/>
          </a:prstGeom>
          <a:noFill/>
        </p:spPr>
        <p:txBody>
          <a:bodyPr wrap="none" rtlCol="0">
            <a:spAutoFit/>
          </a:bodyPr>
          <a:lstStyle/>
          <a:p>
            <a:r>
              <a:rPr kumimoji="1" lang="en-US" altLang="ja-JP" dirty="0">
                <a:solidFill>
                  <a:srgbClr val="FF0000"/>
                </a:solidFill>
              </a:rPr>
              <a:t>EPDM O</a:t>
            </a:r>
            <a:r>
              <a:rPr kumimoji="1" lang="ja-JP" altLang="en-US" dirty="0">
                <a:solidFill>
                  <a:srgbClr val="FF0000"/>
                </a:solidFill>
              </a:rPr>
              <a:t>リング</a:t>
            </a:r>
          </a:p>
        </p:txBody>
      </p:sp>
      <p:cxnSp>
        <p:nvCxnSpPr>
          <p:cNvPr id="14" name="直線コネクタ 13">
            <a:extLst>
              <a:ext uri="{FF2B5EF4-FFF2-40B4-BE49-F238E27FC236}">
                <a16:creationId xmlns:a16="http://schemas.microsoft.com/office/drawing/2014/main" id="{17644F8B-FFB3-BB6F-24CE-0F9FB85A4C50}"/>
              </a:ext>
            </a:extLst>
          </p:cNvPr>
          <p:cNvCxnSpPr/>
          <p:nvPr/>
        </p:nvCxnSpPr>
        <p:spPr>
          <a:xfrm>
            <a:off x="7522240" y="3778102"/>
            <a:ext cx="3712830" cy="163033"/>
          </a:xfrm>
          <a:prstGeom prst="line">
            <a:avLst/>
          </a:prstGeom>
          <a:ln w="28575">
            <a:solidFill>
              <a:srgbClr val="FFC000"/>
            </a:solidFill>
          </a:ln>
        </p:spPr>
        <p:style>
          <a:lnRef idx="2">
            <a:schemeClr val="accent1"/>
          </a:lnRef>
          <a:fillRef idx="0">
            <a:schemeClr val="accent1"/>
          </a:fillRef>
          <a:effectRef idx="1">
            <a:schemeClr val="accent1"/>
          </a:effectRef>
          <a:fontRef idx="minor">
            <a:schemeClr val="tx1"/>
          </a:fontRef>
        </p:style>
      </p:cxnSp>
      <p:cxnSp>
        <p:nvCxnSpPr>
          <p:cNvPr id="15" name="直線コネクタ 14">
            <a:extLst>
              <a:ext uri="{FF2B5EF4-FFF2-40B4-BE49-F238E27FC236}">
                <a16:creationId xmlns:a16="http://schemas.microsoft.com/office/drawing/2014/main" id="{D7D1B541-E2F4-2607-5D61-F5D49662F32E}"/>
              </a:ext>
            </a:extLst>
          </p:cNvPr>
          <p:cNvCxnSpPr>
            <a:cxnSpLocks/>
          </p:cNvCxnSpPr>
          <p:nvPr/>
        </p:nvCxnSpPr>
        <p:spPr>
          <a:xfrm>
            <a:off x="7497440" y="4050998"/>
            <a:ext cx="3712830" cy="163033"/>
          </a:xfrm>
          <a:prstGeom prst="line">
            <a:avLst/>
          </a:prstGeom>
          <a:ln w="28575">
            <a:solidFill>
              <a:srgbClr val="FFC000"/>
            </a:solidFill>
          </a:ln>
        </p:spPr>
        <p:style>
          <a:lnRef idx="2">
            <a:schemeClr val="accent1"/>
          </a:lnRef>
          <a:fillRef idx="0">
            <a:schemeClr val="accent1"/>
          </a:fillRef>
          <a:effectRef idx="1">
            <a:schemeClr val="accent1"/>
          </a:effectRef>
          <a:fontRef idx="minor">
            <a:schemeClr val="tx1"/>
          </a:fontRef>
        </p:style>
      </p:cxnSp>
      <p:cxnSp>
        <p:nvCxnSpPr>
          <p:cNvPr id="16" name="直線コネクタ 15">
            <a:extLst>
              <a:ext uri="{FF2B5EF4-FFF2-40B4-BE49-F238E27FC236}">
                <a16:creationId xmlns:a16="http://schemas.microsoft.com/office/drawing/2014/main" id="{EFECB1DA-F3B8-5435-96C0-5DD8109694EE}"/>
              </a:ext>
            </a:extLst>
          </p:cNvPr>
          <p:cNvCxnSpPr>
            <a:cxnSpLocks/>
          </p:cNvCxnSpPr>
          <p:nvPr/>
        </p:nvCxnSpPr>
        <p:spPr>
          <a:xfrm flipV="1">
            <a:off x="7536427" y="4501103"/>
            <a:ext cx="3712830" cy="163033"/>
          </a:xfrm>
          <a:prstGeom prst="line">
            <a:avLst/>
          </a:prstGeom>
          <a:ln w="28575">
            <a:solidFill>
              <a:srgbClr val="FFC000"/>
            </a:solidFill>
          </a:ln>
        </p:spPr>
        <p:style>
          <a:lnRef idx="2">
            <a:schemeClr val="accent1"/>
          </a:lnRef>
          <a:fillRef idx="0">
            <a:schemeClr val="accent1"/>
          </a:fillRef>
          <a:effectRef idx="1">
            <a:schemeClr val="accent1"/>
          </a:effectRef>
          <a:fontRef idx="minor">
            <a:schemeClr val="tx1"/>
          </a:fontRef>
        </p:style>
      </p:cxnSp>
      <p:cxnSp>
        <p:nvCxnSpPr>
          <p:cNvPr id="17" name="直線コネクタ 16">
            <a:extLst>
              <a:ext uri="{FF2B5EF4-FFF2-40B4-BE49-F238E27FC236}">
                <a16:creationId xmlns:a16="http://schemas.microsoft.com/office/drawing/2014/main" id="{CFC0499C-C148-1342-09B1-0D8EEC6F781C}"/>
              </a:ext>
            </a:extLst>
          </p:cNvPr>
          <p:cNvCxnSpPr>
            <a:cxnSpLocks/>
          </p:cNvCxnSpPr>
          <p:nvPr/>
        </p:nvCxnSpPr>
        <p:spPr>
          <a:xfrm flipV="1">
            <a:off x="7518711" y="4809445"/>
            <a:ext cx="3712830" cy="163033"/>
          </a:xfrm>
          <a:prstGeom prst="line">
            <a:avLst/>
          </a:prstGeom>
          <a:ln w="28575">
            <a:solidFill>
              <a:srgbClr val="FFC000"/>
            </a:solidFill>
          </a:ln>
        </p:spPr>
        <p:style>
          <a:lnRef idx="2">
            <a:schemeClr val="accent1"/>
          </a:lnRef>
          <a:fillRef idx="0">
            <a:schemeClr val="accent1"/>
          </a:fillRef>
          <a:effectRef idx="1">
            <a:schemeClr val="accent1"/>
          </a:effectRef>
          <a:fontRef idx="minor">
            <a:schemeClr val="tx1"/>
          </a:fontRef>
        </p:style>
      </p:cxnSp>
      <p:sp>
        <p:nvSpPr>
          <p:cNvPr id="18" name="テキスト ボックス 17">
            <a:extLst>
              <a:ext uri="{FF2B5EF4-FFF2-40B4-BE49-F238E27FC236}">
                <a16:creationId xmlns:a16="http://schemas.microsoft.com/office/drawing/2014/main" id="{6C61DA3B-731A-ABE0-2A84-46DC258E77E6}"/>
              </a:ext>
            </a:extLst>
          </p:cNvPr>
          <p:cNvSpPr txBox="1"/>
          <p:nvPr/>
        </p:nvSpPr>
        <p:spPr>
          <a:xfrm>
            <a:off x="1325525" y="4397953"/>
            <a:ext cx="1972591" cy="369332"/>
          </a:xfrm>
          <a:prstGeom prst="rect">
            <a:avLst/>
          </a:prstGeom>
          <a:noFill/>
        </p:spPr>
        <p:txBody>
          <a:bodyPr wrap="none" rtlCol="0">
            <a:spAutoFit/>
          </a:bodyPr>
          <a:lstStyle/>
          <a:p>
            <a:r>
              <a:rPr kumimoji="1" lang="en-US" altLang="ja-JP" dirty="0"/>
              <a:t>QCS-L side cryostat</a:t>
            </a:r>
            <a:endParaRPr kumimoji="1" lang="ja-JP" altLang="en-US" dirty="0"/>
          </a:p>
        </p:txBody>
      </p:sp>
      <p:sp>
        <p:nvSpPr>
          <p:cNvPr id="19" name="正方形/長方形 18">
            <a:extLst>
              <a:ext uri="{FF2B5EF4-FFF2-40B4-BE49-F238E27FC236}">
                <a16:creationId xmlns:a16="http://schemas.microsoft.com/office/drawing/2014/main" id="{C19D1F54-282D-77B9-6FFE-4451D5896907}"/>
              </a:ext>
            </a:extLst>
          </p:cNvPr>
          <p:cNvSpPr/>
          <p:nvPr/>
        </p:nvSpPr>
        <p:spPr>
          <a:xfrm rot="-120000">
            <a:off x="4159519" y="2702897"/>
            <a:ext cx="864000" cy="252000"/>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9">
            <a:extLst>
              <a:ext uri="{FF2B5EF4-FFF2-40B4-BE49-F238E27FC236}">
                <a16:creationId xmlns:a16="http://schemas.microsoft.com/office/drawing/2014/main" id="{3A1CC5BE-E461-233C-1C42-65F90CA52103}"/>
              </a:ext>
            </a:extLst>
          </p:cNvPr>
          <p:cNvSpPr txBox="1"/>
          <p:nvPr/>
        </p:nvSpPr>
        <p:spPr>
          <a:xfrm>
            <a:off x="4104640" y="2992120"/>
            <a:ext cx="918841" cy="369332"/>
          </a:xfrm>
          <a:prstGeom prst="rect">
            <a:avLst/>
          </a:prstGeom>
          <a:noFill/>
        </p:spPr>
        <p:txBody>
          <a:bodyPr wrap="none" rtlCol="0">
            <a:spAutoFit/>
          </a:bodyPr>
          <a:lstStyle/>
          <a:p>
            <a:r>
              <a:rPr kumimoji="1" lang="en-US" altLang="ja-JP" dirty="0">
                <a:solidFill>
                  <a:srgbClr val="FF0000"/>
                </a:solidFill>
              </a:rPr>
              <a:t>QC1LE</a:t>
            </a:r>
            <a:endParaRPr kumimoji="1" lang="ja-JP" altLang="en-US" dirty="0">
              <a:solidFill>
                <a:srgbClr val="FF0000"/>
              </a:solidFill>
            </a:endParaRPr>
          </a:p>
        </p:txBody>
      </p:sp>
      <p:sp>
        <p:nvSpPr>
          <p:cNvPr id="21" name="テキスト ボックス 20">
            <a:extLst>
              <a:ext uri="{FF2B5EF4-FFF2-40B4-BE49-F238E27FC236}">
                <a16:creationId xmlns:a16="http://schemas.microsoft.com/office/drawing/2014/main" id="{1CEE494E-6801-AF06-E75A-4FA696D5F637}"/>
              </a:ext>
            </a:extLst>
          </p:cNvPr>
          <p:cNvSpPr txBox="1"/>
          <p:nvPr/>
        </p:nvSpPr>
        <p:spPr>
          <a:xfrm>
            <a:off x="463175" y="4935224"/>
            <a:ext cx="6713969" cy="1200329"/>
          </a:xfrm>
          <a:prstGeom prst="rect">
            <a:avLst/>
          </a:prstGeom>
          <a:noFill/>
        </p:spPr>
        <p:txBody>
          <a:bodyPr wrap="square" rtlCol="0">
            <a:spAutoFit/>
          </a:bodyPr>
          <a:lstStyle/>
          <a:p>
            <a:r>
              <a:rPr kumimoji="1" lang="en-US" altLang="ja-JP" dirty="0"/>
              <a:t>EPDM O-ring</a:t>
            </a:r>
            <a:endParaRPr lang="en-US" altLang="ja-JP" dirty="0"/>
          </a:p>
          <a:p>
            <a:r>
              <a:rPr lang="en-US" altLang="ja-JP" dirty="0"/>
              <a:t>The vacuum vessel (vacuum layer) of the QCS cryostat is sealed from the atmosphere using the end face of the vacuum vessel and the outer circumference of the beam pipe.</a:t>
            </a:r>
            <a:endParaRPr kumimoji="1" lang="en-US" altLang="ja-JP" dirty="0"/>
          </a:p>
        </p:txBody>
      </p:sp>
    </p:spTree>
    <p:extLst>
      <p:ext uri="{BB962C8B-B14F-4D97-AF65-F5344CB8AC3E}">
        <p14:creationId xmlns:p14="http://schemas.microsoft.com/office/powerpoint/2010/main" val="276587072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00CC6334-D00F-8EFD-2B73-C0BBC507C47E}"/>
              </a:ext>
            </a:extLst>
          </p:cNvPr>
          <p:cNvSpPr>
            <a:spLocks noGrp="1"/>
          </p:cNvSpPr>
          <p:nvPr>
            <p:ph type="title"/>
          </p:nvPr>
        </p:nvSpPr>
        <p:spPr/>
        <p:txBody>
          <a:bodyPr>
            <a:noAutofit/>
          </a:bodyPr>
          <a:lstStyle/>
          <a:p>
            <a:r>
              <a:rPr lang="en-US" altLang="ja-JP" sz="3200" dirty="0"/>
              <a:t>Power off the QCS magnets and raise the liquid He level</a:t>
            </a:r>
            <a:endParaRPr lang="ja-JP" altLang="en-US" sz="3200" dirty="0"/>
          </a:p>
        </p:txBody>
      </p:sp>
      <p:sp>
        <p:nvSpPr>
          <p:cNvPr id="3" name="日付プレースホルダー 2">
            <a:extLst>
              <a:ext uri="{FF2B5EF4-FFF2-40B4-BE49-F238E27FC236}">
                <a16:creationId xmlns:a16="http://schemas.microsoft.com/office/drawing/2014/main" id="{D797140B-81CC-42FF-32CC-B51E7840C32B}"/>
              </a:ext>
            </a:extLst>
          </p:cNvPr>
          <p:cNvSpPr>
            <a:spLocks noGrp="1"/>
          </p:cNvSpPr>
          <p:nvPr>
            <p:ph type="dt" sz="half" idx="10"/>
          </p:nvPr>
        </p:nvSpPr>
        <p:spPr/>
        <p:txBody>
          <a:bodyPr/>
          <a:lstStyle/>
          <a:p>
            <a:r>
              <a:rPr lang="en-US" altLang="ja-JP" dirty="0"/>
              <a:t>12/Jan/2026</a:t>
            </a:r>
            <a:endParaRPr lang="ja-JP" altLang="en-US" dirty="0"/>
          </a:p>
        </p:txBody>
      </p:sp>
      <p:sp>
        <p:nvSpPr>
          <p:cNvPr id="4" name="フッター プレースホルダー 3">
            <a:extLst>
              <a:ext uri="{FF2B5EF4-FFF2-40B4-BE49-F238E27FC236}">
                <a16:creationId xmlns:a16="http://schemas.microsoft.com/office/drawing/2014/main" id="{20CB1EF3-FD31-3716-EB40-1B843ADA0D21}"/>
              </a:ext>
            </a:extLst>
          </p:cNvPr>
          <p:cNvSpPr>
            <a:spLocks noGrp="1"/>
          </p:cNvSpPr>
          <p:nvPr>
            <p:ph type="ftr" sz="quarter" idx="11"/>
          </p:nvPr>
        </p:nvSpPr>
        <p:spPr/>
        <p:txBody>
          <a:bodyPr/>
          <a:lstStyle/>
          <a:p>
            <a:r>
              <a:rPr lang="en-US" altLang="ja-JP" dirty="0" err="1"/>
              <a:t>HKUST</a:t>
            </a:r>
            <a:r>
              <a:rPr lang="en-US" altLang="ja-JP" dirty="0"/>
              <a:t> IAS Workshop (</a:t>
            </a:r>
            <a:r>
              <a:rPr lang="en-US" altLang="ja-JP" dirty="0" err="1"/>
              <a:t>FP2026</a:t>
            </a:r>
            <a:r>
              <a:rPr lang="en-US" altLang="ja-JP" dirty="0"/>
              <a:t>)</a:t>
            </a:r>
          </a:p>
        </p:txBody>
      </p:sp>
      <p:sp>
        <p:nvSpPr>
          <p:cNvPr id="5" name="スライド番号プレースホルダー 4">
            <a:extLst>
              <a:ext uri="{FF2B5EF4-FFF2-40B4-BE49-F238E27FC236}">
                <a16:creationId xmlns:a16="http://schemas.microsoft.com/office/drawing/2014/main" id="{EBF94662-7BA6-4D81-B637-1088D0F97587}"/>
              </a:ext>
            </a:extLst>
          </p:cNvPr>
          <p:cNvSpPr>
            <a:spLocks noGrp="1"/>
          </p:cNvSpPr>
          <p:nvPr>
            <p:ph type="sldNum" sz="quarter" idx="12"/>
          </p:nvPr>
        </p:nvSpPr>
        <p:spPr/>
        <p:txBody>
          <a:bodyPr/>
          <a:lstStyle/>
          <a:p>
            <a:fld id="{2703563A-5760-4490-B9C0-0ADE44AA5E72}" type="slidenum">
              <a:rPr kumimoji="1" lang="ja-JP" altLang="en-US" smtClean="0"/>
              <a:t>37</a:t>
            </a:fld>
            <a:endParaRPr kumimoji="1" lang="ja-JP" altLang="en-US"/>
          </a:p>
        </p:txBody>
      </p:sp>
      <p:pic>
        <p:nvPicPr>
          <p:cNvPr id="27" name="コンテンツ プレースホルダー 26">
            <a:extLst>
              <a:ext uri="{FF2B5EF4-FFF2-40B4-BE49-F238E27FC236}">
                <a16:creationId xmlns:a16="http://schemas.microsoft.com/office/drawing/2014/main" id="{6EBC2D93-B409-5A51-4DAF-5E2B3189BF27}"/>
              </a:ext>
            </a:extLst>
          </p:cNvPr>
          <p:cNvPicPr>
            <a:picLocks noGrp="1" noChangeAspect="1"/>
          </p:cNvPicPr>
          <p:nvPr>
            <p:ph idx="1"/>
          </p:nvPr>
        </p:nvPicPr>
        <p:blipFill>
          <a:blip r:embed="rId2"/>
          <a:stretch>
            <a:fillRect/>
          </a:stretch>
        </p:blipFill>
        <p:spPr>
          <a:xfrm>
            <a:off x="838200" y="1615425"/>
            <a:ext cx="10515600" cy="3893851"/>
          </a:xfrm>
          <a:prstGeom prst="rect">
            <a:avLst/>
          </a:prstGeom>
        </p:spPr>
      </p:pic>
      <p:sp>
        <p:nvSpPr>
          <p:cNvPr id="28" name="テキスト ボックス 27">
            <a:extLst>
              <a:ext uri="{FF2B5EF4-FFF2-40B4-BE49-F238E27FC236}">
                <a16:creationId xmlns:a16="http://schemas.microsoft.com/office/drawing/2014/main" id="{80116474-34BF-CCFD-3F5E-E2E3A0D3F2C6}"/>
              </a:ext>
            </a:extLst>
          </p:cNvPr>
          <p:cNvSpPr txBox="1"/>
          <p:nvPr/>
        </p:nvSpPr>
        <p:spPr>
          <a:xfrm>
            <a:off x="414528" y="5730240"/>
            <a:ext cx="11314176" cy="369332"/>
          </a:xfrm>
          <a:prstGeom prst="rect">
            <a:avLst/>
          </a:prstGeom>
          <a:noFill/>
        </p:spPr>
        <p:txBody>
          <a:bodyPr wrap="square" rtlCol="0">
            <a:spAutoFit/>
          </a:bodyPr>
          <a:lstStyle/>
          <a:p>
            <a:r>
              <a:rPr kumimoji="1" lang="en-US" altLang="ja-JP" dirty="0"/>
              <a:t>Needs roughly 8 hours to increase the Li-He level. After the process, we need to re-do the optics correction (</a:t>
            </a:r>
            <a:r>
              <a:rPr kumimoji="1" lang="en-US" altLang="ja-JP" dirty="0" err="1"/>
              <a:t>8h</a:t>
            </a:r>
            <a:r>
              <a:rPr kumimoji="1" lang="en-US" altLang="ja-JP" dirty="0"/>
              <a:t>)</a:t>
            </a:r>
            <a:endParaRPr kumimoji="1" lang="ja-JP" altLang="en-US" dirty="0"/>
          </a:p>
        </p:txBody>
      </p:sp>
    </p:spTree>
    <p:extLst>
      <p:ext uri="{BB962C8B-B14F-4D97-AF65-F5344CB8AC3E}">
        <p14:creationId xmlns:p14="http://schemas.microsoft.com/office/powerpoint/2010/main" val="40802439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BDFB62A-35F5-819A-46F9-6C4B2EE91BDF}"/>
              </a:ext>
            </a:extLst>
          </p:cNvPr>
          <p:cNvSpPr>
            <a:spLocks noGrp="1"/>
          </p:cNvSpPr>
          <p:nvPr>
            <p:ph type="title"/>
          </p:nvPr>
        </p:nvSpPr>
        <p:spPr/>
        <p:txBody>
          <a:bodyPr>
            <a:normAutofit fontScale="90000"/>
          </a:bodyPr>
          <a:lstStyle/>
          <a:p>
            <a:endParaRPr kumimoji="1" lang="ja-JP" altLang="en-US" dirty="0"/>
          </a:p>
        </p:txBody>
      </p:sp>
      <p:sp>
        <p:nvSpPr>
          <p:cNvPr id="3" name="コンテンツ プレースホルダー 2">
            <a:extLst>
              <a:ext uri="{FF2B5EF4-FFF2-40B4-BE49-F238E27FC236}">
                <a16:creationId xmlns:a16="http://schemas.microsoft.com/office/drawing/2014/main" id="{B29BDE2B-2779-963C-71FE-CF897B8988CB}"/>
              </a:ext>
            </a:extLst>
          </p:cNvPr>
          <p:cNvSpPr>
            <a:spLocks noGrp="1"/>
          </p:cNvSpPr>
          <p:nvPr>
            <p:ph idx="1"/>
          </p:nvPr>
        </p:nvSpPr>
        <p:spPr/>
        <p:txBody>
          <a:bodyPr/>
          <a:lstStyle/>
          <a:p>
            <a:r>
              <a:rPr lang="en-US" altLang="ja-JP" dirty="0"/>
              <a:t>Following the liquid He level rise operation on December 16, we were able to keep the liquid He Level constant (82%) by tuning the Liquid He refrigerator. Consequently, the nearly weekly shutdowns of operations and the rise in liquid He level operations conducted since early December were no longer necessary.</a:t>
            </a:r>
          </a:p>
          <a:p>
            <a:r>
              <a:rPr kumimoji="1" lang="en-US" altLang="ja-JP" dirty="0"/>
              <a:t>By the inspection of </a:t>
            </a:r>
            <a:r>
              <a:rPr lang="en-US" altLang="ja-JP" dirty="0"/>
              <a:t>residual molecular components in the thermal insulation vessel after heating the cryostat, we have confirmed that there were no (additional) vacuum leaks in the thermal vessel. </a:t>
            </a:r>
          </a:p>
          <a:p>
            <a:r>
              <a:rPr kumimoji="1" lang="en-US" altLang="ja-JP" dirty="0"/>
              <a:t>We will restart the operation as early as possible, starting 26/Jan</a:t>
            </a:r>
            <a:endParaRPr kumimoji="1" lang="ja-JP" altLang="en-US" dirty="0"/>
          </a:p>
        </p:txBody>
      </p:sp>
      <p:sp>
        <p:nvSpPr>
          <p:cNvPr id="4" name="日付プレースホルダー 3">
            <a:extLst>
              <a:ext uri="{FF2B5EF4-FFF2-40B4-BE49-F238E27FC236}">
                <a16:creationId xmlns:a16="http://schemas.microsoft.com/office/drawing/2014/main" id="{1F9D2EA2-A92A-3DD2-DE9A-D4E82077E2E5}"/>
              </a:ext>
            </a:extLst>
          </p:cNvPr>
          <p:cNvSpPr>
            <a:spLocks noGrp="1"/>
          </p:cNvSpPr>
          <p:nvPr>
            <p:ph type="dt" sz="half" idx="10"/>
          </p:nvPr>
        </p:nvSpPr>
        <p:spPr/>
        <p:txBody>
          <a:bodyPr/>
          <a:lstStyle/>
          <a:p>
            <a:r>
              <a:rPr lang="en-US" altLang="ja-JP"/>
              <a:t>12/Jan/2026</a:t>
            </a:r>
            <a:endParaRPr kumimoji="1" lang="ja-JP" altLang="en-US" dirty="0"/>
          </a:p>
        </p:txBody>
      </p:sp>
      <p:sp>
        <p:nvSpPr>
          <p:cNvPr id="5" name="フッター プレースホルダー 4">
            <a:extLst>
              <a:ext uri="{FF2B5EF4-FFF2-40B4-BE49-F238E27FC236}">
                <a16:creationId xmlns:a16="http://schemas.microsoft.com/office/drawing/2014/main" id="{592F7DC3-04F4-9771-97B0-4A270B638A20}"/>
              </a:ext>
            </a:extLst>
          </p:cNvPr>
          <p:cNvSpPr>
            <a:spLocks noGrp="1"/>
          </p:cNvSpPr>
          <p:nvPr>
            <p:ph type="ftr" sz="quarter" idx="11"/>
          </p:nvPr>
        </p:nvSpPr>
        <p:spPr/>
        <p:txBody>
          <a:bodyPr/>
          <a:lstStyle/>
          <a:p>
            <a:r>
              <a:rPr lang="en-US" altLang="ja-JP"/>
              <a:t>HKUST IAS Workshop (FP2026)</a:t>
            </a:r>
            <a:endParaRPr kumimoji="1" lang="ja-JP" altLang="en-US" dirty="0"/>
          </a:p>
        </p:txBody>
      </p:sp>
      <p:sp>
        <p:nvSpPr>
          <p:cNvPr id="6" name="スライド番号プレースホルダー 5">
            <a:extLst>
              <a:ext uri="{FF2B5EF4-FFF2-40B4-BE49-F238E27FC236}">
                <a16:creationId xmlns:a16="http://schemas.microsoft.com/office/drawing/2014/main" id="{40BBFC48-D7C1-E358-FAC5-921858C8E663}"/>
              </a:ext>
            </a:extLst>
          </p:cNvPr>
          <p:cNvSpPr>
            <a:spLocks noGrp="1"/>
          </p:cNvSpPr>
          <p:nvPr>
            <p:ph type="sldNum" sz="quarter" idx="12"/>
          </p:nvPr>
        </p:nvSpPr>
        <p:spPr/>
        <p:txBody>
          <a:bodyPr/>
          <a:lstStyle/>
          <a:p>
            <a:fld id="{2703563A-5760-4490-B9C0-0ADE44AA5E72}" type="slidenum">
              <a:rPr kumimoji="1" lang="ja-JP" altLang="en-US" smtClean="0"/>
              <a:t>38</a:t>
            </a:fld>
            <a:endParaRPr kumimoji="1" lang="ja-JP" altLang="en-US"/>
          </a:p>
        </p:txBody>
      </p:sp>
    </p:spTree>
    <p:extLst>
      <p:ext uri="{BB962C8B-B14F-4D97-AF65-F5344CB8AC3E}">
        <p14:creationId xmlns:p14="http://schemas.microsoft.com/office/powerpoint/2010/main" val="8591189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BA5D6E-D14B-3139-4733-1FF79C1F7288}"/>
            </a:ext>
          </a:extLst>
        </p:cNvPr>
        <p:cNvGrpSpPr/>
        <p:nvPr/>
      </p:nvGrpSpPr>
      <p:grpSpPr>
        <a:xfrm>
          <a:off x="0" y="0"/>
          <a:ext cx="0" cy="0"/>
          <a:chOff x="0" y="0"/>
          <a:chExt cx="0" cy="0"/>
        </a:xfrm>
      </p:grpSpPr>
      <p:pic>
        <p:nvPicPr>
          <p:cNvPr id="20" name="図 19" descr="グラフ, ヒストグラム&#10;&#10;AI によって生成されたコンテンツは間違っている可能性があります。">
            <a:extLst>
              <a:ext uri="{FF2B5EF4-FFF2-40B4-BE49-F238E27FC236}">
                <a16:creationId xmlns:a16="http://schemas.microsoft.com/office/drawing/2014/main" id="{47E35B95-34B2-4019-954E-7B8A24327186}"/>
              </a:ext>
            </a:extLst>
          </p:cNvPr>
          <p:cNvPicPr>
            <a:picLocks noChangeAspect="1"/>
          </p:cNvPicPr>
          <p:nvPr/>
        </p:nvPicPr>
        <p:blipFill>
          <a:blip r:embed="rId3"/>
          <a:srcRect l="5377"/>
          <a:stretch/>
        </p:blipFill>
        <p:spPr>
          <a:xfrm>
            <a:off x="7821701" y="1997614"/>
            <a:ext cx="3144834" cy="1661748"/>
          </a:xfrm>
          <a:prstGeom prst="rect">
            <a:avLst/>
          </a:prstGeom>
        </p:spPr>
      </p:pic>
      <p:sp>
        <p:nvSpPr>
          <p:cNvPr id="2" name="タイトル 1">
            <a:extLst>
              <a:ext uri="{FF2B5EF4-FFF2-40B4-BE49-F238E27FC236}">
                <a16:creationId xmlns:a16="http://schemas.microsoft.com/office/drawing/2014/main" id="{C366987E-424C-E5C5-CCF6-8AE6F6309BFE}"/>
              </a:ext>
            </a:extLst>
          </p:cNvPr>
          <p:cNvSpPr>
            <a:spLocks noGrp="1"/>
          </p:cNvSpPr>
          <p:nvPr>
            <p:ph type="title"/>
          </p:nvPr>
        </p:nvSpPr>
        <p:spPr/>
        <p:txBody>
          <a:bodyPr>
            <a:normAutofit fontScale="90000"/>
          </a:bodyPr>
          <a:lstStyle/>
          <a:p>
            <a:r>
              <a:rPr lang="en-US" altLang="ja-JP" dirty="0"/>
              <a:t>Sudden Beam Loss</a:t>
            </a:r>
            <a:endParaRPr kumimoji="1" lang="ja-JP" altLang="en-US" dirty="0"/>
          </a:p>
        </p:txBody>
      </p:sp>
      <p:sp>
        <p:nvSpPr>
          <p:cNvPr id="3" name="コンテンツ プレースホルダー 2">
            <a:extLst>
              <a:ext uri="{FF2B5EF4-FFF2-40B4-BE49-F238E27FC236}">
                <a16:creationId xmlns:a16="http://schemas.microsoft.com/office/drawing/2014/main" id="{F7FB676E-DCDE-E31C-8A0A-2B625B9148C8}"/>
              </a:ext>
            </a:extLst>
          </p:cNvPr>
          <p:cNvSpPr>
            <a:spLocks noGrp="1"/>
          </p:cNvSpPr>
          <p:nvPr>
            <p:ph idx="1"/>
          </p:nvPr>
        </p:nvSpPr>
        <p:spPr>
          <a:xfrm>
            <a:off x="171157" y="1102019"/>
            <a:ext cx="7069138" cy="5565481"/>
          </a:xfrm>
        </p:spPr>
        <p:txBody>
          <a:bodyPr>
            <a:normAutofit lnSpcReduction="10000"/>
          </a:bodyPr>
          <a:lstStyle/>
          <a:p>
            <a:r>
              <a:rPr lang="en-US" altLang="ja-JP" sz="2400" dirty="0"/>
              <a:t>Sudden Beam Loss (SBL)</a:t>
            </a:r>
          </a:p>
          <a:p>
            <a:pPr lvl="1"/>
            <a:r>
              <a:rPr lang="en-US" altLang="ja-JP" sz="2000" dirty="0">
                <a:solidFill>
                  <a:schemeClr val="tx1"/>
                </a:solidFill>
              </a:rPr>
              <a:t>SBL is the most critical obstacle to achieving stable operation.</a:t>
            </a:r>
          </a:p>
          <a:p>
            <a:pPr lvl="2"/>
            <a:r>
              <a:rPr lang="en-US" altLang="ja-JP" sz="1600" dirty="0">
                <a:solidFill>
                  <a:schemeClr val="tx1"/>
                </a:solidFill>
              </a:rPr>
              <a:t>Part of the beam is suddenly lost within a few turns.</a:t>
            </a:r>
          </a:p>
          <a:p>
            <a:pPr lvl="2"/>
            <a:r>
              <a:rPr lang="en-US" altLang="ja-JP" sz="1600" dirty="0">
                <a:solidFill>
                  <a:schemeClr val="tx1"/>
                </a:solidFill>
              </a:rPr>
              <a:t>It is difficult to prevent uncontrollable beam from damaging Belle II and collimators.</a:t>
            </a:r>
            <a:r>
              <a:rPr lang="en-US" altLang="ja-JP" sz="1600" b="1" dirty="0">
                <a:solidFill>
                  <a:srgbClr val="0000FF"/>
                </a:solidFill>
              </a:rPr>
              <a:t> </a:t>
            </a:r>
          </a:p>
          <a:p>
            <a:pPr lvl="1"/>
            <a:r>
              <a:rPr lang="en-US" altLang="ja-JP" sz="2000" dirty="0">
                <a:solidFill>
                  <a:schemeClr val="tx1"/>
                </a:solidFill>
              </a:rPr>
              <a:t>Countermeasures</a:t>
            </a:r>
          </a:p>
          <a:p>
            <a:pPr lvl="2"/>
            <a:r>
              <a:rPr lang="en-US" altLang="ja-JP" sz="1600" b="1" dirty="0">
                <a:solidFill>
                  <a:srgbClr val="FF0000"/>
                </a:solidFill>
              </a:rPr>
              <a:t>Removal of VASCEAL contamination</a:t>
            </a:r>
            <a:endParaRPr lang="en-US" altLang="ja-JP" sz="1400" b="1" dirty="0">
              <a:solidFill>
                <a:srgbClr val="FF0000"/>
              </a:solidFill>
            </a:endParaRPr>
          </a:p>
          <a:p>
            <a:pPr lvl="3"/>
            <a:r>
              <a:rPr lang="en-US" altLang="ja-JP" sz="1400" b="1" dirty="0">
                <a:solidFill>
                  <a:srgbClr val="C00000"/>
                </a:solidFill>
              </a:rPr>
              <a:t>All MO-type flange connections likely used VACSEAL were checked and fully cleaned during the previous shutdown.</a:t>
            </a:r>
          </a:p>
          <a:p>
            <a:pPr lvl="2"/>
            <a:r>
              <a:rPr lang="en-US" altLang="ja-JP" sz="1600" dirty="0">
                <a:solidFill>
                  <a:schemeClr val="tx1"/>
                </a:solidFill>
              </a:rPr>
              <a:t>SBL mitigation effect of VACSEAL removal was confirmed during 2024c run.</a:t>
            </a:r>
          </a:p>
          <a:p>
            <a:pPr lvl="1"/>
            <a:r>
              <a:rPr lang="en-US" altLang="ja-JP" sz="2000" dirty="0">
                <a:solidFill>
                  <a:srgbClr val="0000FF"/>
                </a:solidFill>
              </a:rPr>
              <a:t>Significant reduction in SBL events</a:t>
            </a:r>
          </a:p>
          <a:p>
            <a:r>
              <a:rPr lang="en-US" altLang="ja-JP" sz="2400" dirty="0"/>
              <a:t>Additional countermeasures</a:t>
            </a:r>
          </a:p>
          <a:p>
            <a:pPr lvl="1"/>
            <a:r>
              <a:rPr lang="en-US" altLang="ja-JP" sz="2000" dirty="0">
                <a:solidFill>
                  <a:schemeClr val="tx1"/>
                </a:solidFill>
              </a:rPr>
              <a:t>Collimator relocation</a:t>
            </a:r>
          </a:p>
          <a:p>
            <a:pPr lvl="2"/>
            <a:r>
              <a:rPr lang="en-US" altLang="ja-JP" sz="1600" dirty="0">
                <a:solidFill>
                  <a:schemeClr val="tx1"/>
                </a:solidFill>
              </a:rPr>
              <a:t>D06V2 -&gt; D03V4  (to protect IR (Belle II, QCS, D02V1 collimator) from uncontrollable beam)</a:t>
            </a:r>
          </a:p>
          <a:p>
            <a:pPr lvl="1"/>
            <a:r>
              <a:rPr lang="en-US" altLang="ja-JP" sz="2000" dirty="0">
                <a:solidFill>
                  <a:schemeClr val="tx1"/>
                </a:solidFill>
              </a:rPr>
              <a:t>Additional beam loss monitors and acoustic sensors</a:t>
            </a:r>
          </a:p>
          <a:p>
            <a:pPr lvl="1"/>
            <a:r>
              <a:rPr lang="en-US" altLang="ja-JP" sz="2000" dirty="0">
                <a:solidFill>
                  <a:schemeClr val="tx1"/>
                </a:solidFill>
              </a:rPr>
              <a:t>Faster beam abort system</a:t>
            </a:r>
            <a:endParaRPr lang="en-US" altLang="ja-JP" sz="1600" dirty="0">
              <a:solidFill>
                <a:schemeClr val="tx1"/>
              </a:solidFill>
            </a:endParaRPr>
          </a:p>
          <a:p>
            <a:pPr lvl="2"/>
            <a:endParaRPr lang="en-US" altLang="ja-JP" sz="1600" dirty="0">
              <a:solidFill>
                <a:schemeClr val="tx1"/>
              </a:solidFill>
            </a:endParaRPr>
          </a:p>
          <a:p>
            <a:pPr lvl="1"/>
            <a:endParaRPr lang="en-US" altLang="ja-JP" sz="1800" dirty="0">
              <a:solidFill>
                <a:schemeClr val="tx1"/>
              </a:solidFill>
            </a:endParaRPr>
          </a:p>
          <a:p>
            <a:endParaRPr lang="en-US" altLang="ja-JP" sz="2400" dirty="0">
              <a:solidFill>
                <a:schemeClr val="tx1"/>
              </a:solidFill>
            </a:endParaRPr>
          </a:p>
        </p:txBody>
      </p:sp>
      <p:sp>
        <p:nvSpPr>
          <p:cNvPr id="4" name="日付プレースホルダー 3">
            <a:extLst>
              <a:ext uri="{FF2B5EF4-FFF2-40B4-BE49-F238E27FC236}">
                <a16:creationId xmlns:a16="http://schemas.microsoft.com/office/drawing/2014/main" id="{D78DD46D-E4E7-8BEF-34F9-29B93D263384}"/>
              </a:ext>
            </a:extLst>
          </p:cNvPr>
          <p:cNvSpPr>
            <a:spLocks noGrp="1"/>
          </p:cNvSpPr>
          <p:nvPr>
            <p:ph type="dt" sz="half" idx="10"/>
          </p:nvPr>
        </p:nvSpPr>
        <p:spPr/>
        <p:txBody>
          <a:bodyPr/>
          <a:lstStyle/>
          <a:p>
            <a:r>
              <a:rPr lang="en-US" altLang="ja-JP" dirty="0"/>
              <a:t>12/Jan/2026</a:t>
            </a:r>
            <a:endParaRPr lang="ja-JP" altLang="en-US" dirty="0"/>
          </a:p>
        </p:txBody>
      </p:sp>
      <p:sp>
        <p:nvSpPr>
          <p:cNvPr id="5" name="フッター プレースホルダー 4">
            <a:extLst>
              <a:ext uri="{FF2B5EF4-FFF2-40B4-BE49-F238E27FC236}">
                <a16:creationId xmlns:a16="http://schemas.microsoft.com/office/drawing/2014/main" id="{480C640D-5466-F01E-EA3F-E6B8AEE6E145}"/>
              </a:ext>
            </a:extLst>
          </p:cNvPr>
          <p:cNvSpPr>
            <a:spLocks noGrp="1"/>
          </p:cNvSpPr>
          <p:nvPr>
            <p:ph type="ftr" sz="quarter" idx="11"/>
          </p:nvPr>
        </p:nvSpPr>
        <p:spPr/>
        <p:txBody>
          <a:bodyPr/>
          <a:lstStyle/>
          <a:p>
            <a:r>
              <a:rPr lang="en-US" altLang="ja-JP" dirty="0" err="1"/>
              <a:t>HKUST</a:t>
            </a:r>
            <a:r>
              <a:rPr lang="en-US" altLang="ja-JP" dirty="0"/>
              <a:t> IAS Workshop (</a:t>
            </a:r>
            <a:r>
              <a:rPr lang="en-US" altLang="ja-JP" dirty="0" err="1"/>
              <a:t>FP2026</a:t>
            </a:r>
            <a:r>
              <a:rPr lang="en-US" altLang="ja-JP" dirty="0"/>
              <a:t>)</a:t>
            </a:r>
          </a:p>
        </p:txBody>
      </p:sp>
      <p:sp>
        <p:nvSpPr>
          <p:cNvPr id="6" name="スライド番号プレースホルダー 5">
            <a:extLst>
              <a:ext uri="{FF2B5EF4-FFF2-40B4-BE49-F238E27FC236}">
                <a16:creationId xmlns:a16="http://schemas.microsoft.com/office/drawing/2014/main" id="{FC409314-01A1-B1C2-AEDE-452BB20F5AC7}"/>
              </a:ext>
            </a:extLst>
          </p:cNvPr>
          <p:cNvSpPr>
            <a:spLocks noGrp="1"/>
          </p:cNvSpPr>
          <p:nvPr>
            <p:ph type="sldNum" sz="quarter" idx="12"/>
          </p:nvPr>
        </p:nvSpPr>
        <p:spPr/>
        <p:txBody>
          <a:bodyPr/>
          <a:lstStyle/>
          <a:p>
            <a:fld id="{2703563A-5760-4490-B9C0-0ADE44AA5E72}" type="slidenum">
              <a:rPr lang="ja-JP" altLang="en-US" smtClean="0"/>
              <a:pPr/>
              <a:t>4</a:t>
            </a:fld>
            <a:endParaRPr lang="ja-JP" altLang="en-US"/>
          </a:p>
        </p:txBody>
      </p:sp>
      <p:pic>
        <p:nvPicPr>
          <p:cNvPr id="13" name="図 12" descr="座る, テーブル, 金属, 茶色 が含まれている画像&#10;&#10;自動的に生成された説明">
            <a:extLst>
              <a:ext uri="{FF2B5EF4-FFF2-40B4-BE49-F238E27FC236}">
                <a16:creationId xmlns:a16="http://schemas.microsoft.com/office/drawing/2014/main" id="{2390F217-2D92-045A-7A18-3D2E44BFB5E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84656" y="1103612"/>
            <a:ext cx="2307344" cy="1730509"/>
          </a:xfrm>
          <a:prstGeom prst="rect">
            <a:avLst/>
          </a:prstGeom>
        </p:spPr>
      </p:pic>
      <p:sp>
        <p:nvSpPr>
          <p:cNvPr id="18" name="線">
            <a:extLst>
              <a:ext uri="{FF2B5EF4-FFF2-40B4-BE49-F238E27FC236}">
                <a16:creationId xmlns:a16="http://schemas.microsoft.com/office/drawing/2014/main" id="{82988167-42AA-8D19-DFDD-36319B79AFE7}"/>
              </a:ext>
            </a:extLst>
          </p:cNvPr>
          <p:cNvSpPr/>
          <p:nvPr/>
        </p:nvSpPr>
        <p:spPr>
          <a:xfrm>
            <a:off x="10347768" y="1664560"/>
            <a:ext cx="95261" cy="608612"/>
          </a:xfrm>
          <a:prstGeom prst="line">
            <a:avLst/>
          </a:prstGeom>
          <a:noFill/>
          <a:ln w="28575" cap="flat">
            <a:solidFill>
              <a:schemeClr val="bg1"/>
            </a:solidFill>
            <a:prstDash val="solid"/>
            <a:miter lim="400000"/>
            <a:tailEnd type="triangle" w="med" len="med"/>
          </a:ln>
          <a:effectLst/>
        </p:spPr>
        <p:txBody>
          <a:bodyPr wrap="square" lIns="0" tIns="0" rIns="0" bIns="0" numCol="1" anchor="ctr">
            <a:noAutofit/>
          </a:bodyPr>
          <a:lstStyle/>
          <a:p>
            <a:pPr>
              <a:defRPr sz="3200">
                <a:solidFill>
                  <a:srgbClr val="FFFFFF"/>
                </a:solidFill>
                <a:latin typeface="+mn-lt"/>
                <a:ea typeface="+mn-ea"/>
                <a:cs typeface="+mn-cs"/>
                <a:sym typeface="ヒラギノ角ゴ ProN W3"/>
              </a:defRPr>
            </a:pPr>
            <a:endParaRPr sz="1600" dirty="0"/>
          </a:p>
        </p:txBody>
      </p:sp>
      <p:sp>
        <p:nvSpPr>
          <p:cNvPr id="22" name="テキスト ボックス 21">
            <a:extLst>
              <a:ext uri="{FF2B5EF4-FFF2-40B4-BE49-F238E27FC236}">
                <a16:creationId xmlns:a16="http://schemas.microsoft.com/office/drawing/2014/main" id="{65C13297-10D9-658D-89C9-2771A2D86C1C}"/>
              </a:ext>
            </a:extLst>
          </p:cNvPr>
          <p:cNvSpPr txBox="1"/>
          <p:nvPr/>
        </p:nvSpPr>
        <p:spPr>
          <a:xfrm>
            <a:off x="7477125" y="1102019"/>
            <a:ext cx="904902" cy="253916"/>
          </a:xfrm>
          <a:prstGeom prst="rect">
            <a:avLst/>
          </a:prstGeom>
          <a:solidFill>
            <a:schemeClr val="bg1"/>
          </a:solidFill>
          <a:ln>
            <a:solidFill>
              <a:srgbClr val="00B050"/>
            </a:solidFill>
          </a:ln>
        </p:spPr>
        <p:txBody>
          <a:bodyPr wrap="square" rtlCol="0">
            <a:spAutoFit/>
          </a:bodyPr>
          <a:lstStyle/>
          <a:p>
            <a:pPr algn="ctr"/>
            <a:r>
              <a:rPr lang="en-US" altLang="ja-JP" sz="1050" dirty="0">
                <a:solidFill>
                  <a:srgbClr val="00B050"/>
                </a:solidFill>
              </a:rPr>
              <a:t>T</a:t>
            </a:r>
            <a:r>
              <a:rPr kumimoji="1" lang="en-US" altLang="ja-JP" sz="1050" dirty="0">
                <a:solidFill>
                  <a:srgbClr val="00B050"/>
                </a:solidFill>
              </a:rPr>
              <a:t>. </a:t>
            </a:r>
            <a:r>
              <a:rPr lang="en-US" altLang="ja-JP" sz="1050" dirty="0">
                <a:solidFill>
                  <a:srgbClr val="00B050"/>
                </a:solidFill>
              </a:rPr>
              <a:t>Ishibashi</a:t>
            </a:r>
          </a:p>
        </p:txBody>
      </p:sp>
      <p:cxnSp>
        <p:nvCxnSpPr>
          <p:cNvPr id="8" name="直線矢印コネクタ 7">
            <a:extLst>
              <a:ext uri="{FF2B5EF4-FFF2-40B4-BE49-F238E27FC236}">
                <a16:creationId xmlns:a16="http://schemas.microsoft.com/office/drawing/2014/main" id="{FDFDD59F-F473-4F22-8AF1-E9D0AE32F5FB}"/>
              </a:ext>
            </a:extLst>
          </p:cNvPr>
          <p:cNvCxnSpPr>
            <a:cxnSpLocks/>
          </p:cNvCxnSpPr>
          <p:nvPr/>
        </p:nvCxnSpPr>
        <p:spPr>
          <a:xfrm>
            <a:off x="9073055" y="1800108"/>
            <a:ext cx="0" cy="31180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テキスト ボックス 9">
            <a:extLst>
              <a:ext uri="{FF2B5EF4-FFF2-40B4-BE49-F238E27FC236}">
                <a16:creationId xmlns:a16="http://schemas.microsoft.com/office/drawing/2014/main" id="{BE08F498-6C24-1E36-0B2C-90C62A3FB932}"/>
              </a:ext>
            </a:extLst>
          </p:cNvPr>
          <p:cNvSpPr txBox="1"/>
          <p:nvPr/>
        </p:nvSpPr>
        <p:spPr>
          <a:xfrm>
            <a:off x="8217246" y="1510671"/>
            <a:ext cx="1576551" cy="307777"/>
          </a:xfrm>
          <a:prstGeom prst="rect">
            <a:avLst/>
          </a:prstGeom>
          <a:noFill/>
        </p:spPr>
        <p:txBody>
          <a:bodyPr wrap="square" rtlCol="0">
            <a:spAutoFit/>
          </a:bodyPr>
          <a:lstStyle/>
          <a:p>
            <a:r>
              <a:rPr lang="en-US" altLang="ja-JP" sz="1400" dirty="0">
                <a:solidFill>
                  <a:srgbClr val="FF0000"/>
                </a:solidFill>
              </a:rPr>
              <a:t>black stain removal</a:t>
            </a:r>
            <a:endParaRPr kumimoji="1" lang="ja-JP" altLang="en-US" sz="1400" dirty="0">
              <a:solidFill>
                <a:srgbClr val="FF0000"/>
              </a:solidFill>
            </a:endParaRPr>
          </a:p>
        </p:txBody>
      </p:sp>
      <p:sp>
        <p:nvSpPr>
          <p:cNvPr id="12" name="テキスト ボックス 11">
            <a:extLst>
              <a:ext uri="{FF2B5EF4-FFF2-40B4-BE49-F238E27FC236}">
                <a16:creationId xmlns:a16="http://schemas.microsoft.com/office/drawing/2014/main" id="{805D709E-B1C5-E765-1662-94BFAFD24966}"/>
              </a:ext>
            </a:extLst>
          </p:cNvPr>
          <p:cNvSpPr txBox="1"/>
          <p:nvPr/>
        </p:nvSpPr>
        <p:spPr>
          <a:xfrm rot="16200000">
            <a:off x="6729222" y="2502681"/>
            <a:ext cx="1814514" cy="461665"/>
          </a:xfrm>
          <a:prstGeom prst="rect">
            <a:avLst/>
          </a:prstGeom>
          <a:noFill/>
        </p:spPr>
        <p:txBody>
          <a:bodyPr wrap="square" rtlCol="0">
            <a:spAutoFit/>
          </a:bodyPr>
          <a:lstStyle/>
          <a:p>
            <a:pPr algn="ctr"/>
            <a:r>
              <a:rPr lang="en-US" altLang="ja-JP" sz="1200" dirty="0">
                <a:solidFill>
                  <a:srgbClr val="0070C0"/>
                </a:solidFill>
              </a:rPr>
              <a:t>Number of p</a:t>
            </a:r>
            <a:r>
              <a:rPr kumimoji="1" lang="en-US" altLang="ja-JP" sz="1200" dirty="0">
                <a:solidFill>
                  <a:srgbClr val="0070C0"/>
                </a:solidFill>
              </a:rPr>
              <a:t>ressure burst with beam abort</a:t>
            </a:r>
            <a:endParaRPr kumimoji="1" lang="ja-JP" altLang="en-US" sz="1200" dirty="0">
              <a:solidFill>
                <a:srgbClr val="0070C0"/>
              </a:solidFill>
            </a:endParaRPr>
          </a:p>
        </p:txBody>
      </p:sp>
      <p:pic>
        <p:nvPicPr>
          <p:cNvPr id="14" name="図 13" descr="スポーツゲーム が含まれている画像&#10;&#10;自動的に生成された説明">
            <a:extLst>
              <a:ext uri="{FF2B5EF4-FFF2-40B4-BE49-F238E27FC236}">
                <a16:creationId xmlns:a16="http://schemas.microsoft.com/office/drawing/2014/main" id="{62B8ACAE-22D4-82AC-785F-8C9139033061}"/>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t="592"/>
          <a:stretch/>
        </p:blipFill>
        <p:spPr>
          <a:xfrm>
            <a:off x="8462565" y="3758318"/>
            <a:ext cx="2946840" cy="2658447"/>
          </a:xfrm>
          <a:prstGeom prst="rect">
            <a:avLst/>
          </a:prstGeom>
        </p:spPr>
      </p:pic>
      <p:sp>
        <p:nvSpPr>
          <p:cNvPr id="15" name="円弧 14">
            <a:extLst>
              <a:ext uri="{FF2B5EF4-FFF2-40B4-BE49-F238E27FC236}">
                <a16:creationId xmlns:a16="http://schemas.microsoft.com/office/drawing/2014/main" id="{620BB235-1A24-CC5A-B6C6-F274839D33EA}"/>
              </a:ext>
            </a:extLst>
          </p:cNvPr>
          <p:cNvSpPr/>
          <p:nvPr/>
        </p:nvSpPr>
        <p:spPr>
          <a:xfrm rot="5400000">
            <a:off x="9363068" y="4428701"/>
            <a:ext cx="1080200" cy="1123098"/>
          </a:xfrm>
          <a:prstGeom prst="arc">
            <a:avLst>
              <a:gd name="adj1" fmla="val 1109460"/>
              <a:gd name="adj2" fmla="val 20272525"/>
            </a:avLst>
          </a:prstGeom>
          <a:ln w="28575">
            <a:solidFill>
              <a:schemeClr val="accent2"/>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solidFill>
                <a:schemeClr val="accent2"/>
              </a:solidFill>
            </a:endParaRPr>
          </a:p>
        </p:txBody>
      </p:sp>
      <p:sp>
        <p:nvSpPr>
          <p:cNvPr id="16" name="四角形: 角を丸くする 15">
            <a:extLst>
              <a:ext uri="{FF2B5EF4-FFF2-40B4-BE49-F238E27FC236}">
                <a16:creationId xmlns:a16="http://schemas.microsoft.com/office/drawing/2014/main" id="{0DBF5E30-AA4E-83E8-439D-C3C3B3A14597}"/>
              </a:ext>
            </a:extLst>
          </p:cNvPr>
          <p:cNvSpPr/>
          <p:nvPr/>
        </p:nvSpPr>
        <p:spPr>
          <a:xfrm>
            <a:off x="10896101" y="4778891"/>
            <a:ext cx="219304" cy="255816"/>
          </a:xfrm>
          <a:prstGeom prst="roundRect">
            <a:avLst/>
          </a:prstGeom>
          <a:no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a:extLst>
              <a:ext uri="{FF2B5EF4-FFF2-40B4-BE49-F238E27FC236}">
                <a16:creationId xmlns:a16="http://schemas.microsoft.com/office/drawing/2014/main" id="{17977F8B-D5CC-09FA-44AC-DD0F0BE43293}"/>
              </a:ext>
            </a:extLst>
          </p:cNvPr>
          <p:cNvSpPr txBox="1"/>
          <p:nvPr/>
        </p:nvSpPr>
        <p:spPr>
          <a:xfrm rot="5400000">
            <a:off x="10057149" y="4984477"/>
            <a:ext cx="2393513" cy="276999"/>
          </a:xfrm>
          <a:prstGeom prst="rect">
            <a:avLst/>
          </a:prstGeom>
          <a:noFill/>
        </p:spPr>
        <p:txBody>
          <a:bodyPr wrap="square" rtlCol="0">
            <a:spAutoFit/>
          </a:bodyPr>
          <a:lstStyle/>
          <a:p>
            <a:pPr algn="ctr"/>
            <a:r>
              <a:rPr lang="en-US" altLang="ja-JP" sz="1200" dirty="0">
                <a:solidFill>
                  <a:srgbClr val="00B0F0"/>
                </a:solidFill>
              </a:rPr>
              <a:t>Oho wiggler Sect.</a:t>
            </a:r>
          </a:p>
        </p:txBody>
      </p:sp>
      <p:sp>
        <p:nvSpPr>
          <p:cNvPr id="19" name="四角形: 角を丸くする 18">
            <a:extLst>
              <a:ext uri="{FF2B5EF4-FFF2-40B4-BE49-F238E27FC236}">
                <a16:creationId xmlns:a16="http://schemas.microsoft.com/office/drawing/2014/main" id="{D3EC85E7-FE18-9C1E-DEAF-AA355860F9D0}"/>
              </a:ext>
            </a:extLst>
          </p:cNvPr>
          <p:cNvSpPr/>
          <p:nvPr/>
        </p:nvSpPr>
        <p:spPr>
          <a:xfrm>
            <a:off x="8726409" y="4778891"/>
            <a:ext cx="219304" cy="486792"/>
          </a:xfrm>
          <a:prstGeom prst="roundRect">
            <a:avLst/>
          </a:prstGeom>
          <a:no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id="{229FA6CB-F7FF-A31F-BD8A-5DBC2CBE1F30}"/>
              </a:ext>
            </a:extLst>
          </p:cNvPr>
          <p:cNvSpPr txBox="1"/>
          <p:nvPr/>
        </p:nvSpPr>
        <p:spPr>
          <a:xfrm rot="16200000">
            <a:off x="7547412" y="4896207"/>
            <a:ext cx="2046992" cy="276999"/>
          </a:xfrm>
          <a:prstGeom prst="rect">
            <a:avLst/>
          </a:prstGeom>
          <a:noFill/>
        </p:spPr>
        <p:txBody>
          <a:bodyPr wrap="square" rtlCol="0">
            <a:spAutoFit/>
          </a:bodyPr>
          <a:lstStyle/>
          <a:p>
            <a:pPr algn="ctr"/>
            <a:r>
              <a:rPr lang="en-US" altLang="ja-JP" sz="1200" dirty="0">
                <a:solidFill>
                  <a:srgbClr val="00B0F0"/>
                </a:solidFill>
              </a:rPr>
              <a:t>Nikko wiggler Sect.</a:t>
            </a:r>
          </a:p>
        </p:txBody>
      </p:sp>
      <p:sp>
        <p:nvSpPr>
          <p:cNvPr id="23" name="テキスト ボックス 22">
            <a:extLst>
              <a:ext uri="{FF2B5EF4-FFF2-40B4-BE49-F238E27FC236}">
                <a16:creationId xmlns:a16="http://schemas.microsoft.com/office/drawing/2014/main" id="{F5B47119-B1D6-0175-B0C9-11C9E5B0E2D0}"/>
              </a:ext>
            </a:extLst>
          </p:cNvPr>
          <p:cNvSpPr txBox="1"/>
          <p:nvPr/>
        </p:nvSpPr>
        <p:spPr>
          <a:xfrm>
            <a:off x="8709408" y="3594323"/>
            <a:ext cx="2393512" cy="405310"/>
          </a:xfrm>
          <a:prstGeom prst="rect">
            <a:avLst/>
          </a:prstGeom>
          <a:noFill/>
        </p:spPr>
        <p:txBody>
          <a:bodyPr wrap="square" rtlCol="0">
            <a:spAutoFit/>
          </a:bodyPr>
          <a:lstStyle/>
          <a:p>
            <a:pPr algn="ctr"/>
            <a:r>
              <a:rPr lang="en-US" altLang="ja-JP" sz="1200" dirty="0">
                <a:solidFill>
                  <a:srgbClr val="7030A0"/>
                </a:solidFill>
              </a:rPr>
              <a:t>Tsukuba (Belle II)</a:t>
            </a:r>
          </a:p>
        </p:txBody>
      </p:sp>
      <p:sp>
        <p:nvSpPr>
          <p:cNvPr id="24" name="四角形: 角を丸くする 23">
            <a:extLst>
              <a:ext uri="{FF2B5EF4-FFF2-40B4-BE49-F238E27FC236}">
                <a16:creationId xmlns:a16="http://schemas.microsoft.com/office/drawing/2014/main" id="{CE4E1449-F87D-E855-E64D-DD2590221C2B}"/>
              </a:ext>
            </a:extLst>
          </p:cNvPr>
          <p:cNvSpPr/>
          <p:nvPr/>
        </p:nvSpPr>
        <p:spPr>
          <a:xfrm rot="5400000">
            <a:off x="9819576" y="3769291"/>
            <a:ext cx="162337" cy="346842"/>
          </a:xfrm>
          <a:prstGeom prst="roundRect">
            <a:avLst/>
          </a:prstGeom>
          <a:no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矢印: 右 24">
            <a:extLst>
              <a:ext uri="{FF2B5EF4-FFF2-40B4-BE49-F238E27FC236}">
                <a16:creationId xmlns:a16="http://schemas.microsoft.com/office/drawing/2014/main" id="{6A5F4CFC-FCD4-CDA3-9F5B-41E2D1D736F6}"/>
              </a:ext>
            </a:extLst>
          </p:cNvPr>
          <p:cNvSpPr/>
          <p:nvPr/>
        </p:nvSpPr>
        <p:spPr>
          <a:xfrm rot="10800000">
            <a:off x="4546076" y="3054652"/>
            <a:ext cx="386255" cy="192795"/>
          </a:xfrm>
          <a:prstGeom prst="rightArrow">
            <a:avLst/>
          </a:prstGeom>
          <a:solidFill>
            <a:srgbClr val="00B050"/>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26" name="テキスト ボックス 25">
            <a:extLst>
              <a:ext uri="{FF2B5EF4-FFF2-40B4-BE49-F238E27FC236}">
                <a16:creationId xmlns:a16="http://schemas.microsoft.com/office/drawing/2014/main" id="{977B6AF4-182C-4D1B-9B7D-60D36470E85F}"/>
              </a:ext>
            </a:extLst>
          </p:cNvPr>
          <p:cNvSpPr txBox="1"/>
          <p:nvPr/>
        </p:nvSpPr>
        <p:spPr>
          <a:xfrm>
            <a:off x="4932331" y="2939671"/>
            <a:ext cx="1576551" cy="307777"/>
          </a:xfrm>
          <a:prstGeom prst="rect">
            <a:avLst/>
          </a:prstGeom>
          <a:noFill/>
        </p:spPr>
        <p:txBody>
          <a:bodyPr wrap="square" rtlCol="0">
            <a:spAutoFit/>
          </a:bodyPr>
          <a:lstStyle/>
          <a:p>
            <a:r>
              <a:rPr lang="en-US" altLang="ja-JP" sz="1400" b="1" dirty="0">
                <a:solidFill>
                  <a:srgbClr val="00B050"/>
                </a:solidFill>
              </a:rPr>
              <a:t>Last shutdown</a:t>
            </a:r>
            <a:endParaRPr kumimoji="1" lang="ja-JP" altLang="en-US" sz="1400" b="1" dirty="0">
              <a:solidFill>
                <a:srgbClr val="00B050"/>
              </a:solidFill>
            </a:endParaRPr>
          </a:p>
        </p:txBody>
      </p:sp>
      <p:sp>
        <p:nvSpPr>
          <p:cNvPr id="27" name="矢印: 右 26">
            <a:extLst>
              <a:ext uri="{FF2B5EF4-FFF2-40B4-BE49-F238E27FC236}">
                <a16:creationId xmlns:a16="http://schemas.microsoft.com/office/drawing/2014/main" id="{DD942EC6-29B8-9FF4-0014-6BEC3F41850F}"/>
              </a:ext>
            </a:extLst>
          </p:cNvPr>
          <p:cNvSpPr/>
          <p:nvPr/>
        </p:nvSpPr>
        <p:spPr>
          <a:xfrm rot="10800000">
            <a:off x="3182726" y="4999015"/>
            <a:ext cx="386255" cy="192795"/>
          </a:xfrm>
          <a:prstGeom prst="rightArrow">
            <a:avLst/>
          </a:prstGeom>
          <a:solidFill>
            <a:srgbClr val="00B050"/>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28" name="テキスト ボックス 27">
            <a:extLst>
              <a:ext uri="{FF2B5EF4-FFF2-40B4-BE49-F238E27FC236}">
                <a16:creationId xmlns:a16="http://schemas.microsoft.com/office/drawing/2014/main" id="{5A623879-4078-F6CD-FFC3-A96E90A5AE79}"/>
              </a:ext>
            </a:extLst>
          </p:cNvPr>
          <p:cNvSpPr txBox="1"/>
          <p:nvPr/>
        </p:nvSpPr>
        <p:spPr>
          <a:xfrm>
            <a:off x="3599138" y="4936833"/>
            <a:ext cx="1576551" cy="307777"/>
          </a:xfrm>
          <a:prstGeom prst="rect">
            <a:avLst/>
          </a:prstGeom>
          <a:noFill/>
        </p:spPr>
        <p:txBody>
          <a:bodyPr wrap="square" rtlCol="0">
            <a:spAutoFit/>
          </a:bodyPr>
          <a:lstStyle/>
          <a:p>
            <a:r>
              <a:rPr lang="en-US" altLang="ja-JP" sz="1400" b="1" dirty="0">
                <a:solidFill>
                  <a:srgbClr val="00B050"/>
                </a:solidFill>
              </a:rPr>
              <a:t>Last shutdown</a:t>
            </a:r>
            <a:endParaRPr kumimoji="1" lang="ja-JP" altLang="en-US" sz="1400" b="1" dirty="0">
              <a:solidFill>
                <a:srgbClr val="00B050"/>
              </a:solidFill>
            </a:endParaRPr>
          </a:p>
        </p:txBody>
      </p:sp>
      <p:sp>
        <p:nvSpPr>
          <p:cNvPr id="29" name="テキスト ボックス 28">
            <a:extLst>
              <a:ext uri="{FF2B5EF4-FFF2-40B4-BE49-F238E27FC236}">
                <a16:creationId xmlns:a16="http://schemas.microsoft.com/office/drawing/2014/main" id="{1278247E-1049-5D08-7AED-C0D369000E31}"/>
              </a:ext>
            </a:extLst>
          </p:cNvPr>
          <p:cNvSpPr txBox="1"/>
          <p:nvPr/>
        </p:nvSpPr>
        <p:spPr>
          <a:xfrm>
            <a:off x="8919543" y="4006168"/>
            <a:ext cx="2046992" cy="276999"/>
          </a:xfrm>
          <a:prstGeom prst="rect">
            <a:avLst/>
          </a:prstGeom>
          <a:noFill/>
        </p:spPr>
        <p:txBody>
          <a:bodyPr wrap="square" rtlCol="0">
            <a:spAutoFit/>
          </a:bodyPr>
          <a:lstStyle/>
          <a:p>
            <a:pPr algn="ctr"/>
            <a:r>
              <a:rPr lang="en-US" altLang="ja-JP" sz="1200" dirty="0">
                <a:solidFill>
                  <a:srgbClr val="00B0F0"/>
                </a:solidFill>
              </a:rPr>
              <a:t>Interaction region (IR)</a:t>
            </a:r>
          </a:p>
        </p:txBody>
      </p:sp>
      <p:sp>
        <p:nvSpPr>
          <p:cNvPr id="30" name="テキスト ボックス 29">
            <a:extLst>
              <a:ext uri="{FF2B5EF4-FFF2-40B4-BE49-F238E27FC236}">
                <a16:creationId xmlns:a16="http://schemas.microsoft.com/office/drawing/2014/main" id="{9A53602F-6CF7-0BFC-054C-94E36A69CCAE}"/>
              </a:ext>
            </a:extLst>
          </p:cNvPr>
          <p:cNvSpPr txBox="1"/>
          <p:nvPr/>
        </p:nvSpPr>
        <p:spPr>
          <a:xfrm>
            <a:off x="10830881" y="4080847"/>
            <a:ext cx="632110" cy="232743"/>
          </a:xfrm>
          <a:prstGeom prst="rect">
            <a:avLst/>
          </a:prstGeom>
          <a:noFill/>
        </p:spPr>
        <p:txBody>
          <a:bodyPr wrap="square" rtlCol="0">
            <a:spAutoFit/>
          </a:bodyPr>
          <a:lstStyle/>
          <a:p>
            <a:r>
              <a:rPr lang="en-US" altLang="ja-JP" sz="1200" dirty="0">
                <a:solidFill>
                  <a:srgbClr val="0000FF"/>
                </a:solidFill>
              </a:rPr>
              <a:t>D03V4</a:t>
            </a:r>
          </a:p>
        </p:txBody>
      </p:sp>
      <p:sp>
        <p:nvSpPr>
          <p:cNvPr id="31" name="楕円 30">
            <a:extLst>
              <a:ext uri="{FF2B5EF4-FFF2-40B4-BE49-F238E27FC236}">
                <a16:creationId xmlns:a16="http://schemas.microsoft.com/office/drawing/2014/main" id="{EE97BC64-729D-8D02-8755-50C8351CE714}"/>
              </a:ext>
            </a:extLst>
          </p:cNvPr>
          <p:cNvSpPr/>
          <p:nvPr/>
        </p:nvSpPr>
        <p:spPr>
          <a:xfrm>
            <a:off x="10680788" y="4105418"/>
            <a:ext cx="178575" cy="177028"/>
          </a:xfrm>
          <a:prstGeom prst="ellipse">
            <a:avLst/>
          </a:prstGeom>
          <a:noFill/>
          <a:ln>
            <a:solidFill>
              <a:srgbClr val="0000FF"/>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円弧 31">
            <a:extLst>
              <a:ext uri="{FF2B5EF4-FFF2-40B4-BE49-F238E27FC236}">
                <a16:creationId xmlns:a16="http://schemas.microsoft.com/office/drawing/2014/main" id="{031257D6-0261-8FE5-6804-CD9EA83EA23B}"/>
              </a:ext>
            </a:extLst>
          </p:cNvPr>
          <p:cNvSpPr/>
          <p:nvPr/>
        </p:nvSpPr>
        <p:spPr>
          <a:xfrm flipH="1">
            <a:off x="10530172" y="4139307"/>
            <a:ext cx="803052" cy="1754588"/>
          </a:xfrm>
          <a:prstGeom prst="arc">
            <a:avLst>
              <a:gd name="adj1" fmla="val 17172412"/>
              <a:gd name="adj2" fmla="val 4493058"/>
            </a:avLst>
          </a:prstGeom>
          <a:ln w="12700">
            <a:solidFill>
              <a:srgbClr val="0000FF"/>
            </a:solidFill>
            <a:head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dirty="0"/>
          </a:p>
        </p:txBody>
      </p:sp>
      <p:sp>
        <p:nvSpPr>
          <p:cNvPr id="33" name="テキスト ボックス 32">
            <a:extLst>
              <a:ext uri="{FF2B5EF4-FFF2-40B4-BE49-F238E27FC236}">
                <a16:creationId xmlns:a16="http://schemas.microsoft.com/office/drawing/2014/main" id="{C9B803F3-5CCC-F3F6-7CF4-434EB9D13E27}"/>
              </a:ext>
            </a:extLst>
          </p:cNvPr>
          <p:cNvSpPr txBox="1"/>
          <p:nvPr/>
        </p:nvSpPr>
        <p:spPr>
          <a:xfrm>
            <a:off x="10763336" y="5780457"/>
            <a:ext cx="632110" cy="245398"/>
          </a:xfrm>
          <a:prstGeom prst="rect">
            <a:avLst/>
          </a:prstGeom>
          <a:noFill/>
        </p:spPr>
        <p:txBody>
          <a:bodyPr wrap="square" rtlCol="0">
            <a:spAutoFit/>
          </a:bodyPr>
          <a:lstStyle/>
          <a:p>
            <a:r>
              <a:rPr lang="en-US" altLang="ja-JP" sz="1200" dirty="0">
                <a:solidFill>
                  <a:srgbClr val="0000FF"/>
                </a:solidFill>
              </a:rPr>
              <a:t>D06V2</a:t>
            </a:r>
          </a:p>
        </p:txBody>
      </p:sp>
      <p:sp>
        <p:nvSpPr>
          <p:cNvPr id="34" name="楕円 33">
            <a:extLst>
              <a:ext uri="{FF2B5EF4-FFF2-40B4-BE49-F238E27FC236}">
                <a16:creationId xmlns:a16="http://schemas.microsoft.com/office/drawing/2014/main" id="{F7F4A0B6-CB94-D3E4-A7FD-9452B59E9B1F}"/>
              </a:ext>
            </a:extLst>
          </p:cNvPr>
          <p:cNvSpPr/>
          <p:nvPr/>
        </p:nvSpPr>
        <p:spPr>
          <a:xfrm>
            <a:off x="10661980" y="5818578"/>
            <a:ext cx="178575" cy="177028"/>
          </a:xfrm>
          <a:prstGeom prst="ellipse">
            <a:avLst/>
          </a:prstGeom>
          <a:noFill/>
          <a:ln>
            <a:solidFill>
              <a:srgbClr val="0000FF"/>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楕円 34">
            <a:extLst>
              <a:ext uri="{FF2B5EF4-FFF2-40B4-BE49-F238E27FC236}">
                <a16:creationId xmlns:a16="http://schemas.microsoft.com/office/drawing/2014/main" id="{82D6C306-E10F-73FD-DB3D-7E500C9B09AF}"/>
              </a:ext>
            </a:extLst>
          </p:cNvPr>
          <p:cNvSpPr/>
          <p:nvPr/>
        </p:nvSpPr>
        <p:spPr>
          <a:xfrm>
            <a:off x="10133005" y="3869444"/>
            <a:ext cx="78817" cy="93359"/>
          </a:xfrm>
          <a:prstGeom prst="ellipse">
            <a:avLst/>
          </a:prstGeom>
          <a:noFill/>
          <a:ln>
            <a:solidFill>
              <a:srgbClr val="0000FF"/>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ボックス 35">
            <a:extLst>
              <a:ext uri="{FF2B5EF4-FFF2-40B4-BE49-F238E27FC236}">
                <a16:creationId xmlns:a16="http://schemas.microsoft.com/office/drawing/2014/main" id="{2DE1D9C3-83D8-F76D-6868-E6E89265A64D}"/>
              </a:ext>
            </a:extLst>
          </p:cNvPr>
          <p:cNvSpPr txBox="1"/>
          <p:nvPr/>
        </p:nvSpPr>
        <p:spPr>
          <a:xfrm>
            <a:off x="10137965" y="3740039"/>
            <a:ext cx="632110" cy="276999"/>
          </a:xfrm>
          <a:prstGeom prst="rect">
            <a:avLst/>
          </a:prstGeom>
          <a:noFill/>
        </p:spPr>
        <p:txBody>
          <a:bodyPr wrap="square" rtlCol="0">
            <a:spAutoFit/>
          </a:bodyPr>
          <a:lstStyle/>
          <a:p>
            <a:r>
              <a:rPr lang="en-US" altLang="ja-JP" sz="1200" dirty="0">
                <a:solidFill>
                  <a:srgbClr val="0000FF"/>
                </a:solidFill>
              </a:rPr>
              <a:t>D02V1</a:t>
            </a:r>
          </a:p>
        </p:txBody>
      </p:sp>
      <p:cxnSp>
        <p:nvCxnSpPr>
          <p:cNvPr id="37" name="直線コネクタ 36">
            <a:extLst>
              <a:ext uri="{FF2B5EF4-FFF2-40B4-BE49-F238E27FC236}">
                <a16:creationId xmlns:a16="http://schemas.microsoft.com/office/drawing/2014/main" id="{81844178-3E57-DEC0-DCA6-C332E5C31015}"/>
              </a:ext>
            </a:extLst>
          </p:cNvPr>
          <p:cNvCxnSpPr>
            <a:cxnSpLocks/>
          </p:cNvCxnSpPr>
          <p:nvPr/>
        </p:nvCxnSpPr>
        <p:spPr>
          <a:xfrm>
            <a:off x="8553909" y="3999633"/>
            <a:ext cx="2398016" cy="864139"/>
          </a:xfrm>
          <a:prstGeom prst="line">
            <a:avLst/>
          </a:prstGeom>
          <a:ln>
            <a:solidFill>
              <a:srgbClr val="00B0F0"/>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40" name="直線コネクタ 39">
            <a:extLst>
              <a:ext uri="{FF2B5EF4-FFF2-40B4-BE49-F238E27FC236}">
                <a16:creationId xmlns:a16="http://schemas.microsoft.com/office/drawing/2014/main" id="{AF332B86-D00B-CCA1-B415-C94BDF396F41}"/>
              </a:ext>
            </a:extLst>
          </p:cNvPr>
          <p:cNvCxnSpPr>
            <a:cxnSpLocks/>
            <a:stCxn id="21" idx="3"/>
          </p:cNvCxnSpPr>
          <p:nvPr/>
        </p:nvCxnSpPr>
        <p:spPr>
          <a:xfrm>
            <a:off x="8570909" y="4011211"/>
            <a:ext cx="246371" cy="718202"/>
          </a:xfrm>
          <a:prstGeom prst="line">
            <a:avLst/>
          </a:prstGeom>
          <a:ln>
            <a:solidFill>
              <a:srgbClr val="00B0F0"/>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43" name="直線コネクタ 42">
            <a:extLst>
              <a:ext uri="{FF2B5EF4-FFF2-40B4-BE49-F238E27FC236}">
                <a16:creationId xmlns:a16="http://schemas.microsoft.com/office/drawing/2014/main" id="{3E4A85A9-363A-473F-44D4-F9E01B442979}"/>
              </a:ext>
            </a:extLst>
          </p:cNvPr>
          <p:cNvCxnSpPr>
            <a:cxnSpLocks/>
          </p:cNvCxnSpPr>
          <p:nvPr/>
        </p:nvCxnSpPr>
        <p:spPr>
          <a:xfrm flipV="1">
            <a:off x="8553909" y="3947087"/>
            <a:ext cx="1321232" cy="45329"/>
          </a:xfrm>
          <a:prstGeom prst="line">
            <a:avLst/>
          </a:prstGeom>
          <a:ln>
            <a:solidFill>
              <a:srgbClr val="00B0F0"/>
            </a:solidFill>
            <a:headEnd type="none"/>
            <a:tailEnd type="arrow"/>
          </a:ln>
        </p:spPr>
        <p:style>
          <a:lnRef idx="1">
            <a:schemeClr val="accent1"/>
          </a:lnRef>
          <a:fillRef idx="0">
            <a:schemeClr val="accent1"/>
          </a:fillRef>
          <a:effectRef idx="0">
            <a:schemeClr val="accent1"/>
          </a:effectRef>
          <a:fontRef idx="minor">
            <a:schemeClr val="tx1"/>
          </a:fontRef>
        </p:style>
      </p:cxnSp>
      <p:sp>
        <p:nvSpPr>
          <p:cNvPr id="45" name="テキスト ボックス 44">
            <a:extLst>
              <a:ext uri="{FF2B5EF4-FFF2-40B4-BE49-F238E27FC236}">
                <a16:creationId xmlns:a16="http://schemas.microsoft.com/office/drawing/2014/main" id="{672F211F-04B6-8F6C-1049-9150D15C5971}"/>
              </a:ext>
            </a:extLst>
          </p:cNvPr>
          <p:cNvSpPr txBox="1"/>
          <p:nvPr/>
        </p:nvSpPr>
        <p:spPr>
          <a:xfrm>
            <a:off x="7566046" y="3719772"/>
            <a:ext cx="1379667" cy="276999"/>
          </a:xfrm>
          <a:prstGeom prst="rect">
            <a:avLst/>
          </a:prstGeom>
          <a:noFill/>
        </p:spPr>
        <p:txBody>
          <a:bodyPr wrap="square" rtlCol="0">
            <a:spAutoFit/>
          </a:bodyPr>
          <a:lstStyle/>
          <a:p>
            <a:pPr algn="ctr"/>
            <a:r>
              <a:rPr lang="en-US" altLang="ja-JP" sz="1200" dirty="0">
                <a:solidFill>
                  <a:srgbClr val="00B0F0"/>
                </a:solidFill>
              </a:rPr>
              <a:t>VACSEAL removal</a:t>
            </a:r>
          </a:p>
        </p:txBody>
      </p:sp>
      <p:sp>
        <p:nvSpPr>
          <p:cNvPr id="46" name="矢印: 右 45">
            <a:extLst>
              <a:ext uri="{FF2B5EF4-FFF2-40B4-BE49-F238E27FC236}">
                <a16:creationId xmlns:a16="http://schemas.microsoft.com/office/drawing/2014/main" id="{5A7F789E-D328-140D-AA3C-65DECF96EFF2}"/>
              </a:ext>
            </a:extLst>
          </p:cNvPr>
          <p:cNvSpPr/>
          <p:nvPr/>
        </p:nvSpPr>
        <p:spPr>
          <a:xfrm>
            <a:off x="554822" y="4185115"/>
            <a:ext cx="348373" cy="232167"/>
          </a:xfrm>
          <a:prstGeom prst="rightArrow">
            <a:avLst>
              <a:gd name="adj1" fmla="val 43090"/>
              <a:gd name="adj2" fmla="val 50000"/>
            </a:avLst>
          </a:prstGeom>
          <a:solidFill>
            <a:srgbClr val="0000FF"/>
          </a:solidFill>
          <a:ln>
            <a:solidFill>
              <a:schemeClr val="tx1"/>
            </a:solid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3721548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6CDA786-6A33-3435-A8E5-7F10509024EC}"/>
              </a:ext>
            </a:extLst>
          </p:cNvPr>
          <p:cNvSpPr>
            <a:spLocks noGrp="1"/>
          </p:cNvSpPr>
          <p:nvPr>
            <p:ph type="title"/>
          </p:nvPr>
        </p:nvSpPr>
        <p:spPr/>
        <p:txBody>
          <a:bodyPr>
            <a:normAutofit fontScale="90000"/>
          </a:bodyPr>
          <a:lstStyle/>
          <a:p>
            <a:r>
              <a:rPr kumimoji="1" lang="en-US" altLang="ja-JP" dirty="0"/>
              <a:t>However..</a:t>
            </a:r>
            <a:endParaRPr kumimoji="1" lang="ja-JP" altLang="en-US" dirty="0"/>
          </a:p>
        </p:txBody>
      </p:sp>
      <p:sp>
        <p:nvSpPr>
          <p:cNvPr id="3" name="コンテンツ プレースホルダー 2">
            <a:extLst>
              <a:ext uri="{FF2B5EF4-FFF2-40B4-BE49-F238E27FC236}">
                <a16:creationId xmlns:a16="http://schemas.microsoft.com/office/drawing/2014/main" id="{CCDA5F22-0D28-5904-9646-B6AA4D931A2C}"/>
              </a:ext>
            </a:extLst>
          </p:cNvPr>
          <p:cNvSpPr>
            <a:spLocks noGrp="1"/>
          </p:cNvSpPr>
          <p:nvPr>
            <p:ph idx="1"/>
          </p:nvPr>
        </p:nvSpPr>
        <p:spPr/>
        <p:txBody>
          <a:bodyPr/>
          <a:lstStyle/>
          <a:p>
            <a:r>
              <a:rPr kumimoji="1" lang="en-US" altLang="ja-JP" dirty="0"/>
              <a:t>Still observed </a:t>
            </a:r>
            <a:r>
              <a:rPr kumimoji="1" lang="en-US" altLang="ja-JP" dirty="0" err="1"/>
              <a:t>SBL</a:t>
            </a:r>
            <a:r>
              <a:rPr lang="en-US" altLang="ja-JP" dirty="0"/>
              <a:t>-like events without vacuum bursts in both rings.</a:t>
            </a:r>
          </a:p>
          <a:p>
            <a:r>
              <a:rPr kumimoji="1" lang="en-US" altLang="ja-JP" dirty="0" err="1"/>
              <a:t>SBL</a:t>
            </a:r>
            <a:r>
              <a:rPr kumimoji="1" lang="en-US" altLang="ja-JP" dirty="0"/>
              <a:t> events with vacuum bursts (some of them caused the QCS quench), where we have cleaned the chamber completely inside in LER.</a:t>
            </a:r>
          </a:p>
          <a:p>
            <a:pPr lvl="1"/>
            <a:r>
              <a:rPr lang="en-US" altLang="ja-JP" dirty="0"/>
              <a:t>Near Nikko and Oho wiggler section</a:t>
            </a:r>
          </a:p>
          <a:p>
            <a:r>
              <a:rPr kumimoji="1" lang="en-US" altLang="ja-JP" dirty="0"/>
              <a:t>We have investigated the inside</a:t>
            </a:r>
            <a:r>
              <a:rPr lang="en-US" altLang="ja-JP" dirty="0"/>
              <a:t> during this shutdown.</a:t>
            </a:r>
          </a:p>
          <a:p>
            <a:pPr lvl="1"/>
            <a:r>
              <a:rPr kumimoji="1" lang="en-US" altLang="ja-JP" dirty="0"/>
              <a:t>No significant indication of du</a:t>
            </a:r>
            <a:r>
              <a:rPr lang="en-US" altLang="ja-JP" dirty="0"/>
              <a:t>st (like </a:t>
            </a:r>
            <a:r>
              <a:rPr lang="en-US" altLang="ja-JP" dirty="0" err="1"/>
              <a:t>vacseal</a:t>
            </a:r>
            <a:r>
              <a:rPr lang="en-US" altLang="ja-JP" dirty="0"/>
              <a:t>).</a:t>
            </a:r>
          </a:p>
          <a:p>
            <a:pPr lvl="1"/>
            <a:r>
              <a:rPr kumimoji="1" lang="en-US" altLang="ja-JP" dirty="0"/>
              <a:t>Exchanged the bellows chambers with the spares. </a:t>
            </a:r>
            <a:endParaRPr kumimoji="1" lang="ja-JP" altLang="en-US" dirty="0"/>
          </a:p>
        </p:txBody>
      </p:sp>
      <p:sp>
        <p:nvSpPr>
          <p:cNvPr id="4" name="日付プレースホルダー 3">
            <a:extLst>
              <a:ext uri="{FF2B5EF4-FFF2-40B4-BE49-F238E27FC236}">
                <a16:creationId xmlns:a16="http://schemas.microsoft.com/office/drawing/2014/main" id="{4D1AF439-1F4A-577E-8DAD-0E9AF84AD746}"/>
              </a:ext>
            </a:extLst>
          </p:cNvPr>
          <p:cNvSpPr>
            <a:spLocks noGrp="1"/>
          </p:cNvSpPr>
          <p:nvPr>
            <p:ph type="dt" sz="half" idx="10"/>
          </p:nvPr>
        </p:nvSpPr>
        <p:spPr/>
        <p:txBody>
          <a:bodyPr/>
          <a:lstStyle/>
          <a:p>
            <a:r>
              <a:rPr lang="en-US" altLang="ja-JP" dirty="0"/>
              <a:t>12/Jan/2026</a:t>
            </a:r>
            <a:endParaRPr lang="ja-JP" altLang="en-US" dirty="0"/>
          </a:p>
        </p:txBody>
      </p:sp>
      <p:sp>
        <p:nvSpPr>
          <p:cNvPr id="5" name="フッター プレースホルダー 4">
            <a:extLst>
              <a:ext uri="{FF2B5EF4-FFF2-40B4-BE49-F238E27FC236}">
                <a16:creationId xmlns:a16="http://schemas.microsoft.com/office/drawing/2014/main" id="{571E6D00-6774-EA42-BD6A-8CEA3B62E016}"/>
              </a:ext>
            </a:extLst>
          </p:cNvPr>
          <p:cNvSpPr>
            <a:spLocks noGrp="1"/>
          </p:cNvSpPr>
          <p:nvPr>
            <p:ph type="ftr" sz="quarter" idx="11"/>
          </p:nvPr>
        </p:nvSpPr>
        <p:spPr/>
        <p:txBody>
          <a:bodyPr/>
          <a:lstStyle/>
          <a:p>
            <a:r>
              <a:rPr lang="en-US" altLang="ja-JP" dirty="0" err="1"/>
              <a:t>HKUST</a:t>
            </a:r>
            <a:r>
              <a:rPr lang="en-US" altLang="ja-JP" dirty="0"/>
              <a:t> IAS Workshop (</a:t>
            </a:r>
            <a:r>
              <a:rPr lang="en-US" altLang="ja-JP" dirty="0" err="1"/>
              <a:t>FP2026</a:t>
            </a:r>
            <a:r>
              <a:rPr lang="en-US" altLang="ja-JP" dirty="0"/>
              <a:t>)</a:t>
            </a:r>
          </a:p>
        </p:txBody>
      </p:sp>
      <p:sp>
        <p:nvSpPr>
          <p:cNvPr id="6" name="スライド番号プレースホルダー 5">
            <a:extLst>
              <a:ext uri="{FF2B5EF4-FFF2-40B4-BE49-F238E27FC236}">
                <a16:creationId xmlns:a16="http://schemas.microsoft.com/office/drawing/2014/main" id="{D989E474-DA22-CC88-EFB1-8E9436CC6998}"/>
              </a:ext>
            </a:extLst>
          </p:cNvPr>
          <p:cNvSpPr>
            <a:spLocks noGrp="1"/>
          </p:cNvSpPr>
          <p:nvPr>
            <p:ph type="sldNum" sz="quarter" idx="12"/>
          </p:nvPr>
        </p:nvSpPr>
        <p:spPr/>
        <p:txBody>
          <a:bodyPr/>
          <a:lstStyle/>
          <a:p>
            <a:fld id="{2703563A-5760-4490-B9C0-0ADE44AA5E72}" type="slidenum">
              <a:rPr kumimoji="1" lang="ja-JP" altLang="en-US" smtClean="0"/>
              <a:t>5</a:t>
            </a:fld>
            <a:endParaRPr kumimoji="1" lang="ja-JP" altLang="en-US"/>
          </a:p>
        </p:txBody>
      </p:sp>
    </p:spTree>
    <p:extLst>
      <p:ext uri="{BB962C8B-B14F-4D97-AF65-F5344CB8AC3E}">
        <p14:creationId xmlns:p14="http://schemas.microsoft.com/office/powerpoint/2010/main" val="10789728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2B94F93-3196-BF62-44ED-3C69BFA07EDC}"/>
              </a:ext>
            </a:extLst>
          </p:cNvPr>
          <p:cNvSpPr>
            <a:spLocks noGrp="1"/>
          </p:cNvSpPr>
          <p:nvPr>
            <p:ph type="title"/>
          </p:nvPr>
        </p:nvSpPr>
        <p:spPr/>
        <p:txBody>
          <a:bodyPr>
            <a:normAutofit fontScale="90000"/>
          </a:bodyPr>
          <a:lstStyle/>
          <a:p>
            <a:r>
              <a:rPr lang="en-US" altLang="ja-JP" dirty="0"/>
              <a:t>Many machine failures</a:t>
            </a:r>
            <a:endParaRPr kumimoji="1" lang="ja-JP" altLang="en-US" dirty="0"/>
          </a:p>
        </p:txBody>
      </p:sp>
      <p:sp>
        <p:nvSpPr>
          <p:cNvPr id="3" name="コンテンツ プレースホルダー 2">
            <a:extLst>
              <a:ext uri="{FF2B5EF4-FFF2-40B4-BE49-F238E27FC236}">
                <a16:creationId xmlns:a16="http://schemas.microsoft.com/office/drawing/2014/main" id="{2B1CEB5D-2758-26B6-C2C1-7AA58FCCC734}"/>
              </a:ext>
            </a:extLst>
          </p:cNvPr>
          <p:cNvSpPr>
            <a:spLocks noGrp="1"/>
          </p:cNvSpPr>
          <p:nvPr>
            <p:ph idx="1"/>
          </p:nvPr>
        </p:nvSpPr>
        <p:spPr/>
        <p:txBody>
          <a:bodyPr/>
          <a:lstStyle/>
          <a:p>
            <a:r>
              <a:rPr kumimoji="1" lang="en-US" altLang="ja-JP" dirty="0"/>
              <a:t>HER synchrotron injection-related failures</a:t>
            </a:r>
          </a:p>
          <a:p>
            <a:pPr lvl="1"/>
            <a:r>
              <a:rPr lang="en-US" altLang="ja-JP" dirty="0"/>
              <a:t>Damage the vacuum chamber wall (and gasket) around the beam dump due to the aborted beam, which resulted in a large vacuum leak after one day of operation.</a:t>
            </a:r>
          </a:p>
          <a:p>
            <a:pPr lvl="2"/>
            <a:r>
              <a:rPr lang="en-US" altLang="ja-JP" dirty="0"/>
              <a:t>The issue was temporarily resolved by re-examining the trajectory of the abort beam and modifying it to maintain sufficient distance from the chamber wall.</a:t>
            </a:r>
          </a:p>
          <a:p>
            <a:pPr lvl="1"/>
            <a:r>
              <a:rPr lang="en-US" altLang="ja-JP" dirty="0"/>
              <a:t>Large bunch leaks to the following buckets.</a:t>
            </a:r>
          </a:p>
          <a:p>
            <a:r>
              <a:rPr lang="en-US" altLang="ja-JP" dirty="0"/>
              <a:t>Failure of the pulsed power supply of the HER beam abort system caused the extreme beam loss by the backup system (weak bending magnet off)</a:t>
            </a:r>
          </a:p>
          <a:p>
            <a:pPr lvl="1"/>
            <a:r>
              <a:rPr kumimoji="1" lang="en-US" altLang="ja-JP" dirty="0"/>
              <a:t>Damaged the </a:t>
            </a:r>
            <a:r>
              <a:rPr kumimoji="1" lang="en-US" altLang="ja-JP" dirty="0" err="1"/>
              <a:t>D1V1</a:t>
            </a:r>
            <a:r>
              <a:rPr kumimoji="1" lang="en-US" altLang="ja-JP" dirty="0"/>
              <a:t> collimator heads.</a:t>
            </a:r>
          </a:p>
          <a:p>
            <a:pPr lvl="2"/>
            <a:r>
              <a:rPr lang="en-US" altLang="ja-JP" dirty="0"/>
              <a:t>By tuning the other vertical collimators, we could turn on the Belle II detector, but with a low injection rate. </a:t>
            </a:r>
          </a:p>
          <a:p>
            <a:pPr lvl="1"/>
            <a:r>
              <a:rPr kumimoji="1" lang="en-US" altLang="ja-JP" dirty="0"/>
              <a:t>Suspected QC</a:t>
            </a:r>
            <a:r>
              <a:rPr lang="en-US" altLang="ja-JP" dirty="0"/>
              <a:t>S-L vacuum leak at the vacuum insulation vessel.</a:t>
            </a:r>
          </a:p>
          <a:p>
            <a:pPr marL="914400" lvl="2" indent="0">
              <a:buNone/>
            </a:pPr>
            <a:endParaRPr lang="en-US" altLang="ja-JP" dirty="0"/>
          </a:p>
        </p:txBody>
      </p:sp>
      <p:sp>
        <p:nvSpPr>
          <p:cNvPr id="4" name="日付プレースホルダー 3">
            <a:extLst>
              <a:ext uri="{FF2B5EF4-FFF2-40B4-BE49-F238E27FC236}">
                <a16:creationId xmlns:a16="http://schemas.microsoft.com/office/drawing/2014/main" id="{2B04CE4E-F1E4-3616-6250-EAC280BA1900}"/>
              </a:ext>
            </a:extLst>
          </p:cNvPr>
          <p:cNvSpPr>
            <a:spLocks noGrp="1"/>
          </p:cNvSpPr>
          <p:nvPr>
            <p:ph type="dt" sz="half" idx="10"/>
          </p:nvPr>
        </p:nvSpPr>
        <p:spPr/>
        <p:txBody>
          <a:bodyPr/>
          <a:lstStyle/>
          <a:p>
            <a:r>
              <a:rPr lang="en-US" altLang="ja-JP" dirty="0"/>
              <a:t>12/Jan/2026</a:t>
            </a:r>
            <a:endParaRPr lang="ja-JP" altLang="en-US" dirty="0"/>
          </a:p>
        </p:txBody>
      </p:sp>
      <p:sp>
        <p:nvSpPr>
          <p:cNvPr id="5" name="フッター プレースホルダー 4">
            <a:extLst>
              <a:ext uri="{FF2B5EF4-FFF2-40B4-BE49-F238E27FC236}">
                <a16:creationId xmlns:a16="http://schemas.microsoft.com/office/drawing/2014/main" id="{9F8FEA16-34E5-3E8A-4D48-700BC348BC26}"/>
              </a:ext>
            </a:extLst>
          </p:cNvPr>
          <p:cNvSpPr>
            <a:spLocks noGrp="1"/>
          </p:cNvSpPr>
          <p:nvPr>
            <p:ph type="ftr" sz="quarter" idx="11"/>
          </p:nvPr>
        </p:nvSpPr>
        <p:spPr/>
        <p:txBody>
          <a:bodyPr/>
          <a:lstStyle/>
          <a:p>
            <a:r>
              <a:rPr lang="en-US" altLang="ja-JP" dirty="0" err="1"/>
              <a:t>HKUST</a:t>
            </a:r>
            <a:r>
              <a:rPr lang="en-US" altLang="ja-JP" dirty="0"/>
              <a:t> IAS Workshop (</a:t>
            </a:r>
            <a:r>
              <a:rPr lang="en-US" altLang="ja-JP" dirty="0" err="1"/>
              <a:t>FP2026</a:t>
            </a:r>
            <a:r>
              <a:rPr lang="en-US" altLang="ja-JP" dirty="0"/>
              <a:t>)</a:t>
            </a:r>
          </a:p>
        </p:txBody>
      </p:sp>
      <p:sp>
        <p:nvSpPr>
          <p:cNvPr id="6" name="スライド番号プレースホルダー 5">
            <a:extLst>
              <a:ext uri="{FF2B5EF4-FFF2-40B4-BE49-F238E27FC236}">
                <a16:creationId xmlns:a16="http://schemas.microsoft.com/office/drawing/2014/main" id="{21F572B3-90A8-3BF0-DBC5-AFA2CB83CB0D}"/>
              </a:ext>
            </a:extLst>
          </p:cNvPr>
          <p:cNvSpPr>
            <a:spLocks noGrp="1"/>
          </p:cNvSpPr>
          <p:nvPr>
            <p:ph type="sldNum" sz="quarter" idx="12"/>
          </p:nvPr>
        </p:nvSpPr>
        <p:spPr/>
        <p:txBody>
          <a:bodyPr/>
          <a:lstStyle/>
          <a:p>
            <a:fld id="{2703563A-5760-4490-B9C0-0ADE44AA5E72}" type="slidenum">
              <a:rPr kumimoji="1" lang="ja-JP" altLang="en-US" smtClean="0"/>
              <a:t>6</a:t>
            </a:fld>
            <a:endParaRPr kumimoji="1" lang="ja-JP" altLang="en-US"/>
          </a:p>
        </p:txBody>
      </p:sp>
    </p:spTree>
    <p:extLst>
      <p:ext uri="{BB962C8B-B14F-4D97-AF65-F5344CB8AC3E}">
        <p14:creationId xmlns:p14="http://schemas.microsoft.com/office/powerpoint/2010/main" val="5859214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266E704-7CE7-9EF3-CEFC-EEA13C444773}"/>
              </a:ext>
            </a:extLst>
          </p:cNvPr>
          <p:cNvSpPr>
            <a:spLocks noGrp="1"/>
          </p:cNvSpPr>
          <p:nvPr>
            <p:ph type="title"/>
          </p:nvPr>
        </p:nvSpPr>
        <p:spPr/>
        <p:txBody>
          <a:bodyPr>
            <a:normAutofit fontScale="90000"/>
          </a:bodyPr>
          <a:lstStyle/>
          <a:p>
            <a:r>
              <a:rPr kumimoji="1" lang="en-US" altLang="ja-JP" dirty="0"/>
              <a:t>Synchrotron Injection of HER</a:t>
            </a:r>
            <a:endParaRPr kumimoji="1" lang="ja-JP" altLang="en-US" dirty="0"/>
          </a:p>
        </p:txBody>
      </p:sp>
      <p:sp>
        <p:nvSpPr>
          <p:cNvPr id="3" name="コンテンツ プレースホルダー 2">
            <a:extLst>
              <a:ext uri="{FF2B5EF4-FFF2-40B4-BE49-F238E27FC236}">
                <a16:creationId xmlns:a16="http://schemas.microsoft.com/office/drawing/2014/main" id="{D996B8DC-E68D-BA68-C44D-E5DAEEE55B27}"/>
              </a:ext>
            </a:extLst>
          </p:cNvPr>
          <p:cNvSpPr>
            <a:spLocks noGrp="1"/>
          </p:cNvSpPr>
          <p:nvPr>
            <p:ph idx="1"/>
          </p:nvPr>
        </p:nvSpPr>
        <p:spPr/>
        <p:txBody>
          <a:bodyPr>
            <a:normAutofit lnSpcReduction="10000"/>
          </a:bodyPr>
          <a:lstStyle/>
          <a:p>
            <a:r>
              <a:rPr lang="en-US" altLang="ja-JP" dirty="0"/>
              <a:t>For the collision optics with by*~8 mm to 1 mm, we have struggled to get a good injection efficiency, but it did not work out for a higher repetition rate of larger than </a:t>
            </a:r>
            <a:r>
              <a:rPr lang="en-US" altLang="ja-JP" dirty="0" err="1"/>
              <a:t>12.5Hz</a:t>
            </a:r>
            <a:r>
              <a:rPr lang="en-US" altLang="ja-JP" dirty="0"/>
              <a:t>.</a:t>
            </a:r>
          </a:p>
          <a:p>
            <a:r>
              <a:rPr kumimoji="1" lang="en-US" altLang="ja-JP" dirty="0"/>
              <a:t>Significant charge leak to the following buckets (~15%)</a:t>
            </a:r>
            <a:r>
              <a:rPr lang="en-US" altLang="ja-JP" dirty="0"/>
              <a:t>.</a:t>
            </a:r>
          </a:p>
          <a:p>
            <a:endParaRPr kumimoji="1" lang="en-US" altLang="ja-JP" dirty="0"/>
          </a:p>
          <a:p>
            <a:endParaRPr lang="en-US" altLang="ja-JP" dirty="0"/>
          </a:p>
          <a:p>
            <a:endParaRPr kumimoji="1" lang="en-US" altLang="ja-JP" dirty="0"/>
          </a:p>
          <a:p>
            <a:endParaRPr lang="en-US" altLang="ja-JP" dirty="0"/>
          </a:p>
          <a:p>
            <a:endParaRPr kumimoji="1" lang="en-US" altLang="ja-JP" dirty="0"/>
          </a:p>
          <a:p>
            <a:endParaRPr lang="en-US" altLang="ja-JP" dirty="0"/>
          </a:p>
          <a:p>
            <a:r>
              <a:rPr lang="en-US" altLang="ja-JP" dirty="0"/>
              <a:t>Given up synchrotron injection and returned to betatron injection.</a:t>
            </a:r>
            <a:endParaRPr kumimoji="1" lang="en-US" altLang="ja-JP" dirty="0"/>
          </a:p>
        </p:txBody>
      </p:sp>
      <p:sp>
        <p:nvSpPr>
          <p:cNvPr id="4" name="日付プレースホルダー 3">
            <a:extLst>
              <a:ext uri="{FF2B5EF4-FFF2-40B4-BE49-F238E27FC236}">
                <a16:creationId xmlns:a16="http://schemas.microsoft.com/office/drawing/2014/main" id="{DC414DE3-9E3D-3572-B570-C74F8C592D60}"/>
              </a:ext>
            </a:extLst>
          </p:cNvPr>
          <p:cNvSpPr>
            <a:spLocks noGrp="1"/>
          </p:cNvSpPr>
          <p:nvPr>
            <p:ph type="dt" sz="half" idx="10"/>
          </p:nvPr>
        </p:nvSpPr>
        <p:spPr/>
        <p:txBody>
          <a:bodyPr/>
          <a:lstStyle/>
          <a:p>
            <a:r>
              <a:rPr lang="en-US" altLang="ja-JP" dirty="0"/>
              <a:t>12/Jan/2026</a:t>
            </a:r>
            <a:endParaRPr lang="ja-JP" altLang="en-US" dirty="0"/>
          </a:p>
        </p:txBody>
      </p:sp>
      <p:sp>
        <p:nvSpPr>
          <p:cNvPr id="5" name="フッター プレースホルダー 4">
            <a:extLst>
              <a:ext uri="{FF2B5EF4-FFF2-40B4-BE49-F238E27FC236}">
                <a16:creationId xmlns:a16="http://schemas.microsoft.com/office/drawing/2014/main" id="{B3B846B0-C04F-2F06-4D7B-2063E8FB484D}"/>
              </a:ext>
            </a:extLst>
          </p:cNvPr>
          <p:cNvSpPr>
            <a:spLocks noGrp="1"/>
          </p:cNvSpPr>
          <p:nvPr>
            <p:ph type="ftr" sz="quarter" idx="11"/>
          </p:nvPr>
        </p:nvSpPr>
        <p:spPr/>
        <p:txBody>
          <a:bodyPr/>
          <a:lstStyle/>
          <a:p>
            <a:r>
              <a:rPr lang="en-US" altLang="ja-JP" dirty="0" err="1"/>
              <a:t>HKUST</a:t>
            </a:r>
            <a:r>
              <a:rPr lang="en-US" altLang="ja-JP" dirty="0"/>
              <a:t> IAS Workshop (</a:t>
            </a:r>
            <a:r>
              <a:rPr lang="en-US" altLang="ja-JP" dirty="0" err="1"/>
              <a:t>FP2026</a:t>
            </a:r>
            <a:r>
              <a:rPr lang="en-US" altLang="ja-JP" dirty="0"/>
              <a:t>)</a:t>
            </a:r>
          </a:p>
        </p:txBody>
      </p:sp>
      <p:sp>
        <p:nvSpPr>
          <p:cNvPr id="6" name="スライド番号プレースホルダー 5">
            <a:extLst>
              <a:ext uri="{FF2B5EF4-FFF2-40B4-BE49-F238E27FC236}">
                <a16:creationId xmlns:a16="http://schemas.microsoft.com/office/drawing/2014/main" id="{ACC0D43A-D199-259F-AB7B-23809B6DC935}"/>
              </a:ext>
            </a:extLst>
          </p:cNvPr>
          <p:cNvSpPr>
            <a:spLocks noGrp="1"/>
          </p:cNvSpPr>
          <p:nvPr>
            <p:ph type="sldNum" sz="quarter" idx="12"/>
          </p:nvPr>
        </p:nvSpPr>
        <p:spPr/>
        <p:txBody>
          <a:bodyPr/>
          <a:lstStyle/>
          <a:p>
            <a:fld id="{2703563A-5760-4490-B9C0-0ADE44AA5E72}" type="slidenum">
              <a:rPr kumimoji="1" lang="ja-JP" altLang="en-US" smtClean="0"/>
              <a:t>7</a:t>
            </a:fld>
            <a:endParaRPr kumimoji="1" lang="ja-JP" altLang="en-US"/>
          </a:p>
        </p:txBody>
      </p:sp>
      <p:pic>
        <p:nvPicPr>
          <p:cNvPr id="9" name="図 8">
            <a:extLst>
              <a:ext uri="{FF2B5EF4-FFF2-40B4-BE49-F238E27FC236}">
                <a16:creationId xmlns:a16="http://schemas.microsoft.com/office/drawing/2014/main" id="{BF24DCC2-3196-BB16-910F-ECA2013D8D80}"/>
              </a:ext>
            </a:extLst>
          </p:cNvPr>
          <p:cNvPicPr>
            <a:picLocks noChangeAspect="1"/>
          </p:cNvPicPr>
          <p:nvPr/>
        </p:nvPicPr>
        <p:blipFill>
          <a:blip r:embed="rId2"/>
          <a:stretch>
            <a:fillRect/>
          </a:stretch>
        </p:blipFill>
        <p:spPr>
          <a:xfrm>
            <a:off x="1052512" y="2755900"/>
            <a:ext cx="4967288" cy="2686050"/>
          </a:xfrm>
          <a:prstGeom prst="rect">
            <a:avLst/>
          </a:prstGeom>
        </p:spPr>
      </p:pic>
      <p:pic>
        <p:nvPicPr>
          <p:cNvPr id="13" name="図 12">
            <a:extLst>
              <a:ext uri="{FF2B5EF4-FFF2-40B4-BE49-F238E27FC236}">
                <a16:creationId xmlns:a16="http://schemas.microsoft.com/office/drawing/2014/main" id="{1D8B2E10-B2B9-EE9D-51C3-2E192B2F789C}"/>
              </a:ext>
            </a:extLst>
          </p:cNvPr>
          <p:cNvPicPr>
            <a:picLocks noChangeAspect="1"/>
          </p:cNvPicPr>
          <p:nvPr/>
        </p:nvPicPr>
        <p:blipFill>
          <a:blip r:embed="rId3"/>
          <a:stretch>
            <a:fillRect/>
          </a:stretch>
        </p:blipFill>
        <p:spPr>
          <a:xfrm>
            <a:off x="6865464" y="2355267"/>
            <a:ext cx="3600000" cy="3487315"/>
          </a:xfrm>
          <a:prstGeom prst="rect">
            <a:avLst/>
          </a:prstGeom>
        </p:spPr>
      </p:pic>
    </p:spTree>
    <p:extLst>
      <p:ext uri="{BB962C8B-B14F-4D97-AF65-F5344CB8AC3E}">
        <p14:creationId xmlns:p14="http://schemas.microsoft.com/office/powerpoint/2010/main" val="23012648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8ADA650-532A-24E5-A9F7-1EFAC299C208}"/>
              </a:ext>
            </a:extLst>
          </p:cNvPr>
          <p:cNvSpPr>
            <a:spLocks noGrp="1"/>
          </p:cNvSpPr>
          <p:nvPr>
            <p:ph type="title"/>
          </p:nvPr>
        </p:nvSpPr>
        <p:spPr/>
        <p:txBody>
          <a:bodyPr>
            <a:normAutofit fontScale="90000"/>
          </a:bodyPr>
          <a:lstStyle/>
          <a:p>
            <a:endParaRPr kumimoji="1" lang="ja-JP" altLang="en-US"/>
          </a:p>
        </p:txBody>
      </p:sp>
      <p:sp>
        <p:nvSpPr>
          <p:cNvPr id="3" name="コンテンツ プレースホルダー 2">
            <a:extLst>
              <a:ext uri="{FF2B5EF4-FFF2-40B4-BE49-F238E27FC236}">
                <a16:creationId xmlns:a16="http://schemas.microsoft.com/office/drawing/2014/main" id="{09EF2A3B-3FA2-F6BD-1A48-8F512F3E5E25}"/>
              </a:ext>
            </a:extLst>
          </p:cNvPr>
          <p:cNvSpPr>
            <a:spLocks noGrp="1"/>
          </p:cNvSpPr>
          <p:nvPr>
            <p:ph idx="1"/>
          </p:nvPr>
        </p:nvSpPr>
        <p:spPr>
          <a:xfrm>
            <a:off x="838200" y="947057"/>
            <a:ext cx="6466628" cy="5229906"/>
          </a:xfrm>
        </p:spPr>
        <p:txBody>
          <a:bodyPr/>
          <a:lstStyle/>
          <a:p>
            <a:r>
              <a:rPr lang="en-US" altLang="ja-JP" dirty="0"/>
              <a:t>Due to weak-bends cutoff, a large beam orbit primarily in the horizontal direction emerged with a time constant of 0.1 seconds, resulting in catastrophic beam loss.</a:t>
            </a:r>
          </a:p>
          <a:p>
            <a:r>
              <a:rPr lang="en-US" altLang="ja-JP" dirty="0"/>
              <a:t>Simulation suggests more than 80% beam loss in the IR direction.</a:t>
            </a:r>
          </a:p>
          <a:p>
            <a:pPr lvl="1"/>
            <a:r>
              <a:rPr kumimoji="1" lang="en-US" altLang="ja-JP" dirty="0"/>
              <a:t>Lar</a:t>
            </a:r>
            <a:r>
              <a:rPr lang="en-US" altLang="ja-JP" dirty="0"/>
              <a:t>ge </a:t>
            </a:r>
            <a:r>
              <a:rPr lang="en-US" altLang="ja-JP" dirty="0" err="1"/>
              <a:t>xy</a:t>
            </a:r>
            <a:r>
              <a:rPr lang="en-US" altLang="ja-JP" dirty="0"/>
              <a:t> coupling.</a:t>
            </a:r>
          </a:p>
          <a:p>
            <a:pPr lvl="1"/>
            <a:r>
              <a:rPr lang="en-US" altLang="ja-JP" dirty="0" err="1"/>
              <a:t>Shrinked</a:t>
            </a:r>
            <a:r>
              <a:rPr lang="en-US" altLang="ja-JP" dirty="0"/>
              <a:t> RF separatrix.</a:t>
            </a:r>
          </a:p>
          <a:p>
            <a:r>
              <a:rPr lang="en-US" altLang="ja-JP" dirty="0"/>
              <a:t>The QCS on the L side caused a quench in all magnets, taking about 7 hours to restore the liquid level.</a:t>
            </a:r>
            <a:endParaRPr kumimoji="1" lang="ja-JP" altLang="en-US" dirty="0"/>
          </a:p>
        </p:txBody>
      </p:sp>
      <p:sp>
        <p:nvSpPr>
          <p:cNvPr id="4" name="日付プレースホルダー 3">
            <a:extLst>
              <a:ext uri="{FF2B5EF4-FFF2-40B4-BE49-F238E27FC236}">
                <a16:creationId xmlns:a16="http://schemas.microsoft.com/office/drawing/2014/main" id="{83D408DC-9F9E-93CB-C223-3A279340C347}"/>
              </a:ext>
            </a:extLst>
          </p:cNvPr>
          <p:cNvSpPr>
            <a:spLocks noGrp="1"/>
          </p:cNvSpPr>
          <p:nvPr>
            <p:ph type="dt" sz="half" idx="10"/>
          </p:nvPr>
        </p:nvSpPr>
        <p:spPr/>
        <p:txBody>
          <a:bodyPr/>
          <a:lstStyle/>
          <a:p>
            <a:r>
              <a:rPr lang="en-US" altLang="ja-JP" dirty="0"/>
              <a:t>12/Jan/2026</a:t>
            </a:r>
            <a:endParaRPr lang="ja-JP" altLang="en-US" dirty="0"/>
          </a:p>
        </p:txBody>
      </p:sp>
      <p:sp>
        <p:nvSpPr>
          <p:cNvPr id="5" name="フッター プレースホルダー 4">
            <a:extLst>
              <a:ext uri="{FF2B5EF4-FFF2-40B4-BE49-F238E27FC236}">
                <a16:creationId xmlns:a16="http://schemas.microsoft.com/office/drawing/2014/main" id="{2CDE781E-B99D-209D-BFAF-470E25A5A442}"/>
              </a:ext>
            </a:extLst>
          </p:cNvPr>
          <p:cNvSpPr>
            <a:spLocks noGrp="1"/>
          </p:cNvSpPr>
          <p:nvPr>
            <p:ph type="ftr" sz="quarter" idx="11"/>
          </p:nvPr>
        </p:nvSpPr>
        <p:spPr/>
        <p:txBody>
          <a:bodyPr/>
          <a:lstStyle/>
          <a:p>
            <a:r>
              <a:rPr lang="en-US" altLang="ja-JP" dirty="0" err="1"/>
              <a:t>HKUST</a:t>
            </a:r>
            <a:r>
              <a:rPr lang="en-US" altLang="ja-JP" dirty="0"/>
              <a:t> IAS Workshop (</a:t>
            </a:r>
            <a:r>
              <a:rPr lang="en-US" altLang="ja-JP" dirty="0" err="1"/>
              <a:t>FP2026</a:t>
            </a:r>
            <a:r>
              <a:rPr lang="en-US" altLang="ja-JP" dirty="0"/>
              <a:t>)</a:t>
            </a:r>
          </a:p>
        </p:txBody>
      </p:sp>
      <p:sp>
        <p:nvSpPr>
          <p:cNvPr id="6" name="スライド番号プレースホルダー 5">
            <a:extLst>
              <a:ext uri="{FF2B5EF4-FFF2-40B4-BE49-F238E27FC236}">
                <a16:creationId xmlns:a16="http://schemas.microsoft.com/office/drawing/2014/main" id="{D78F1EF4-3A37-8EC7-8C6A-37A57C6F1A06}"/>
              </a:ext>
            </a:extLst>
          </p:cNvPr>
          <p:cNvSpPr>
            <a:spLocks noGrp="1"/>
          </p:cNvSpPr>
          <p:nvPr>
            <p:ph type="sldNum" sz="quarter" idx="12"/>
          </p:nvPr>
        </p:nvSpPr>
        <p:spPr/>
        <p:txBody>
          <a:bodyPr/>
          <a:lstStyle/>
          <a:p>
            <a:fld id="{2703563A-5760-4490-B9C0-0ADE44AA5E72}" type="slidenum">
              <a:rPr kumimoji="1" lang="ja-JP" altLang="en-US" smtClean="0"/>
              <a:t>8</a:t>
            </a:fld>
            <a:endParaRPr kumimoji="1" lang="ja-JP" altLang="en-US"/>
          </a:p>
        </p:txBody>
      </p:sp>
      <p:pic>
        <p:nvPicPr>
          <p:cNvPr id="8" name="Picture 2">
            <a:extLst>
              <a:ext uri="{FF2B5EF4-FFF2-40B4-BE49-F238E27FC236}">
                <a16:creationId xmlns:a16="http://schemas.microsoft.com/office/drawing/2014/main" id="{D1C784C8-8EA9-8BDD-24E9-8B7BE92B8BB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54729" y="1872195"/>
            <a:ext cx="4506172" cy="33796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47994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4220F76-2289-70BF-DEBC-1946D27D18F0}"/>
              </a:ext>
            </a:extLst>
          </p:cNvPr>
          <p:cNvSpPr>
            <a:spLocks noGrp="1"/>
          </p:cNvSpPr>
          <p:nvPr>
            <p:ph type="title"/>
          </p:nvPr>
        </p:nvSpPr>
        <p:spPr/>
        <p:txBody>
          <a:bodyPr>
            <a:normAutofit fontScale="90000"/>
          </a:bodyPr>
          <a:lstStyle/>
          <a:p>
            <a:r>
              <a:rPr kumimoji="1" lang="en-US" altLang="ja-JP" dirty="0"/>
              <a:t>(Temporally) countermeasure fo</a:t>
            </a:r>
            <a:r>
              <a:rPr lang="en-US" altLang="ja-JP" dirty="0"/>
              <a:t>r both rings</a:t>
            </a:r>
            <a:endParaRPr kumimoji="1" lang="ja-JP" altLang="en-US" dirty="0"/>
          </a:p>
        </p:txBody>
      </p:sp>
      <p:sp>
        <p:nvSpPr>
          <p:cNvPr id="3" name="コンテンツ プレースホルダー 2">
            <a:extLst>
              <a:ext uri="{FF2B5EF4-FFF2-40B4-BE49-F238E27FC236}">
                <a16:creationId xmlns:a16="http://schemas.microsoft.com/office/drawing/2014/main" id="{109145E4-B920-946A-B6AC-A179AF0E9C12}"/>
              </a:ext>
            </a:extLst>
          </p:cNvPr>
          <p:cNvSpPr>
            <a:spLocks noGrp="1"/>
          </p:cNvSpPr>
          <p:nvPr>
            <p:ph idx="1"/>
          </p:nvPr>
        </p:nvSpPr>
        <p:spPr/>
        <p:txBody>
          <a:bodyPr>
            <a:normAutofit lnSpcReduction="10000"/>
          </a:bodyPr>
          <a:lstStyle/>
          <a:p>
            <a:r>
              <a:rPr lang="en-US" altLang="ja-JP" dirty="0"/>
              <a:t>When an abort kicker power supply malfunctions, do not issue an abort request.</a:t>
            </a:r>
          </a:p>
          <a:p>
            <a:pPr lvl="1"/>
            <a:r>
              <a:rPr lang="en-US" altLang="ja-JP" dirty="0"/>
              <a:t>In principle, it will not be strongly needed to abort the beam due to the malfunctioning of the abort kicker PS.</a:t>
            </a:r>
          </a:p>
          <a:p>
            <a:r>
              <a:rPr lang="en-US" altLang="ja-JP" dirty="0"/>
              <a:t>Simultaneously with the power supply issue, we decided to send an HV shutdown request to Belle II, completed signal verification and operational confirmation at Belle II.</a:t>
            </a:r>
          </a:p>
          <a:p>
            <a:r>
              <a:rPr lang="en-US" altLang="ja-JP" dirty="0"/>
              <a:t>During this period, we will attempt to restore the abort kicker power supply. If restored, use the abort kicker to abort the beam correctly. If restoration fails, wait until the current decays sufficiently, then drop the beam via RF off or weak-bends.</a:t>
            </a:r>
          </a:p>
          <a:p>
            <a:r>
              <a:rPr lang="en-US" altLang="ja-JP" dirty="0"/>
              <a:t>Note: Even if the abort power supply is in an abnormal state, kicking is possible if charged. Therefore, changing the interlock logic is also under consideration.</a:t>
            </a:r>
            <a:endParaRPr kumimoji="1" lang="ja-JP" altLang="en-US" dirty="0"/>
          </a:p>
        </p:txBody>
      </p:sp>
      <p:sp>
        <p:nvSpPr>
          <p:cNvPr id="4" name="日付プレースホルダー 3">
            <a:extLst>
              <a:ext uri="{FF2B5EF4-FFF2-40B4-BE49-F238E27FC236}">
                <a16:creationId xmlns:a16="http://schemas.microsoft.com/office/drawing/2014/main" id="{E76C5333-651B-21B7-1CBD-1A1EBFAB86EF}"/>
              </a:ext>
            </a:extLst>
          </p:cNvPr>
          <p:cNvSpPr>
            <a:spLocks noGrp="1"/>
          </p:cNvSpPr>
          <p:nvPr>
            <p:ph type="dt" sz="half" idx="10"/>
          </p:nvPr>
        </p:nvSpPr>
        <p:spPr/>
        <p:txBody>
          <a:bodyPr/>
          <a:lstStyle/>
          <a:p>
            <a:r>
              <a:rPr lang="en-US" altLang="ja-JP" dirty="0"/>
              <a:t>12/Jan/2026</a:t>
            </a:r>
            <a:endParaRPr lang="ja-JP" altLang="en-US" dirty="0"/>
          </a:p>
        </p:txBody>
      </p:sp>
      <p:sp>
        <p:nvSpPr>
          <p:cNvPr id="5" name="フッター プレースホルダー 4">
            <a:extLst>
              <a:ext uri="{FF2B5EF4-FFF2-40B4-BE49-F238E27FC236}">
                <a16:creationId xmlns:a16="http://schemas.microsoft.com/office/drawing/2014/main" id="{BE52FAC6-64A8-5171-7CD4-EADAA8873FB4}"/>
              </a:ext>
            </a:extLst>
          </p:cNvPr>
          <p:cNvSpPr>
            <a:spLocks noGrp="1"/>
          </p:cNvSpPr>
          <p:nvPr>
            <p:ph type="ftr" sz="quarter" idx="11"/>
          </p:nvPr>
        </p:nvSpPr>
        <p:spPr/>
        <p:txBody>
          <a:bodyPr/>
          <a:lstStyle/>
          <a:p>
            <a:r>
              <a:rPr lang="en-US" altLang="ja-JP" dirty="0" err="1"/>
              <a:t>HKUST</a:t>
            </a:r>
            <a:r>
              <a:rPr lang="en-US" altLang="ja-JP" dirty="0"/>
              <a:t> IAS Workshop (</a:t>
            </a:r>
            <a:r>
              <a:rPr lang="en-US" altLang="ja-JP" dirty="0" err="1"/>
              <a:t>FP2026</a:t>
            </a:r>
            <a:r>
              <a:rPr lang="en-US" altLang="ja-JP" dirty="0"/>
              <a:t>)</a:t>
            </a:r>
          </a:p>
        </p:txBody>
      </p:sp>
      <p:sp>
        <p:nvSpPr>
          <p:cNvPr id="6" name="スライド番号プレースホルダー 5">
            <a:extLst>
              <a:ext uri="{FF2B5EF4-FFF2-40B4-BE49-F238E27FC236}">
                <a16:creationId xmlns:a16="http://schemas.microsoft.com/office/drawing/2014/main" id="{5ECA2A43-7946-2C63-1884-BE23E9384136}"/>
              </a:ext>
            </a:extLst>
          </p:cNvPr>
          <p:cNvSpPr>
            <a:spLocks noGrp="1"/>
          </p:cNvSpPr>
          <p:nvPr>
            <p:ph type="sldNum" sz="quarter" idx="12"/>
          </p:nvPr>
        </p:nvSpPr>
        <p:spPr/>
        <p:txBody>
          <a:bodyPr/>
          <a:lstStyle/>
          <a:p>
            <a:fld id="{2703563A-5760-4490-B9C0-0ADE44AA5E72}" type="slidenum">
              <a:rPr kumimoji="1" lang="ja-JP" altLang="en-US" smtClean="0"/>
              <a:t>9</a:t>
            </a:fld>
            <a:endParaRPr kumimoji="1" lang="ja-JP" altLang="en-US"/>
          </a:p>
        </p:txBody>
      </p:sp>
    </p:spTree>
    <p:extLst>
      <p:ext uri="{BB962C8B-B14F-4D97-AF65-F5344CB8AC3E}">
        <p14:creationId xmlns:p14="http://schemas.microsoft.com/office/powerpoint/2010/main" val="409302010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uperKEKB_SAC20250226.pptx" id="{25B75C34-58F2-434E-BACC-E79773969231}" vid="{3F596FBE-29D8-4AA0-B9F4-2405B994216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100308</TotalTime>
  <Words>2647</Words>
  <Application>Microsoft Office PowerPoint</Application>
  <PresentationFormat>ワイド画面</PresentationFormat>
  <Paragraphs>311</Paragraphs>
  <Slides>38</Slides>
  <Notes>4</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38</vt:i4>
      </vt:variant>
    </vt:vector>
  </HeadingPairs>
  <TitlesOfParts>
    <vt:vector size="45" baseType="lpstr">
      <vt:lpstr>ＭＳ Ｐゴシック</vt:lpstr>
      <vt:lpstr>Myriad Pro</vt:lpstr>
      <vt:lpstr>Arial</vt:lpstr>
      <vt:lpstr>Calibri</vt:lpstr>
      <vt:lpstr>Calibri Light</vt:lpstr>
      <vt:lpstr>Symbol</vt:lpstr>
      <vt:lpstr>Office テーマ</vt:lpstr>
      <vt:lpstr>SuperKEKB Accelerator Status </vt:lpstr>
      <vt:lpstr>2025C run summary</vt:lpstr>
      <vt:lpstr>history of dp/dI during Phase-3 operation</vt:lpstr>
      <vt:lpstr>Sudden Beam Loss</vt:lpstr>
      <vt:lpstr>However..</vt:lpstr>
      <vt:lpstr>Many machine failures</vt:lpstr>
      <vt:lpstr>Synchrotron Injection of HER</vt:lpstr>
      <vt:lpstr>PowerPoint プレゼンテーション</vt:lpstr>
      <vt:lpstr>(Temporally) countermeasure for both rings</vt:lpstr>
      <vt:lpstr>PowerPoint プレゼンテーション</vt:lpstr>
      <vt:lpstr>D1V1 collimator head has been damaged</vt:lpstr>
      <vt:lpstr>PowerPoint プレゼンテーション</vt:lpstr>
      <vt:lpstr>Injector / injection efficiency</vt:lpstr>
      <vt:lpstr>Injector / injection efficiency</vt:lpstr>
      <vt:lpstr>Injector / injection efficiency</vt:lpstr>
      <vt:lpstr>Obstacles to High beam current storage</vt:lpstr>
      <vt:lpstr>Improvement of injection efficiency</vt:lpstr>
      <vt:lpstr>Vertical beam size</vt:lpstr>
      <vt:lpstr>Summary</vt:lpstr>
      <vt:lpstr>2026a/b runs</vt:lpstr>
      <vt:lpstr>Backup</vt:lpstr>
      <vt:lpstr>Vacuum scrubbing</vt:lpstr>
      <vt:lpstr>HER: synchrotron injection</vt:lpstr>
      <vt:lpstr>HER beam abort kicker malfunctioning</vt:lpstr>
      <vt:lpstr>Abort kicker mulfunctioning</vt:lpstr>
      <vt:lpstr>B2P power supply down due to overvoltage of the primary 6.6kV line</vt:lpstr>
      <vt:lpstr>PowerPoint プレゼンテーション</vt:lpstr>
      <vt:lpstr>Synchrotron Injection for HER</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L-Side QCS Li-He reserver level</vt:lpstr>
      <vt:lpstr>Why can’t we keep the Li-He level?</vt:lpstr>
      <vt:lpstr>O-ring at the tip of cryostat</vt:lpstr>
      <vt:lpstr>Power off the QCS magnets and raise the liquid He level</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ARC2022_vacuum</dc:title>
  <dc:creator>shibata kyo</dc:creator>
  <cp:lastModifiedBy>TOBIYAMA Makoto</cp:lastModifiedBy>
  <cp:revision>1478</cp:revision>
  <cp:lastPrinted>2024-04-24T02:02:16Z</cp:lastPrinted>
  <dcterms:created xsi:type="dcterms:W3CDTF">2018-08-10T01:02:51Z</dcterms:created>
  <dcterms:modified xsi:type="dcterms:W3CDTF">2026-01-08T08:53:27Z</dcterms:modified>
</cp:coreProperties>
</file>