
<file path=[Content_Types].xml><?xml version="1.0" encoding="utf-8"?>
<Types xmlns="http://schemas.openxmlformats.org/package/2006/content-types">
  <Default Extension="glb" ContentType="model/gltf.binary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71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</p:sldIdLst>
  <p:sldSz cx="12188825" cy="6858000"/>
  <p:notesSz cx="6858000" cy="9144000"/>
  <p:defaultTextStyle>
    <a:defPPr rtl="0"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9520"/>
    <a:srgbClr val="ED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599" autoAdjust="0"/>
  </p:normalViewPr>
  <p:slideViewPr>
    <p:cSldViewPr>
      <p:cViewPr>
        <p:scale>
          <a:sx n="56" d="100"/>
          <a:sy n="56" d="100"/>
        </p:scale>
        <p:origin x="1000" y="40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0" d="100"/>
          <a:sy n="60" d="100"/>
        </p:scale>
        <p:origin x="2982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0A7F2705-E656-4786-A776-A7DBCF120BFF}" type="datetime1">
              <a:rPr lang="it-IT" smtClean="0"/>
              <a:t>30/03/2026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A850423A-8BCE-448E-A97B-03A88B2B12C1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51395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062593E-48E8-4A78-BBF9-B0B31497B875}" type="datetime1">
              <a:rPr lang="it-IT" smtClean="0"/>
              <a:t>30/03/2026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it-IT" dirty="0"/>
              <a:t>Fare clic per modificare gli stili del testo dello schema</a:t>
            </a:r>
          </a:p>
          <a:p>
            <a:pPr lvl="1" rtl="0"/>
            <a:r>
              <a:rPr lang="it-IT" dirty="0"/>
              <a:t>Secondo livello</a:t>
            </a:r>
          </a:p>
          <a:p>
            <a:pPr lvl="2" rtl="0"/>
            <a:r>
              <a:rPr lang="it-IT" dirty="0"/>
              <a:t>Terzo livello</a:t>
            </a:r>
          </a:p>
          <a:p>
            <a:pPr lvl="3" rtl="0"/>
            <a:r>
              <a:rPr lang="it-IT" dirty="0"/>
              <a:t>Quarto livello</a:t>
            </a:r>
          </a:p>
          <a:p>
            <a:pPr lvl="4" rtl="0"/>
            <a:r>
              <a:rPr lang="it-IT" dirty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1F2A70B-78F2-4DCF-B53B-C990D2FAFB8A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115705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2413" y="1905000"/>
            <a:ext cx="9144000" cy="2667000"/>
          </a:xfrm>
        </p:spPr>
        <p:txBody>
          <a:bodyPr rtlCol="0">
            <a:noAutofit/>
          </a:bodyPr>
          <a:lstStyle>
            <a:lvl1pPr>
              <a:defRPr sz="5400"/>
            </a:lvl1pPr>
          </a:lstStyle>
          <a:p>
            <a:pPr rtl="0"/>
            <a:r>
              <a:rPr lang="it-IT"/>
              <a:t>Fare clic per modificare lo stile del titolo dello schema</a:t>
            </a:r>
            <a:endParaRPr lang="it-IT" dirty="0"/>
          </a:p>
        </p:txBody>
      </p:sp>
      <p:grpSp>
        <p:nvGrpSpPr>
          <p:cNvPr id="256" name="linea" descr="Elemento grafico linea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7" name="Figura a mano libera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58" name="Figura a mano libera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59" name="Figura a mano libera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60" name="Figura a mano libera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61" name="Figura a mano libera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62" name="Figura a mano libera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63" name="Figura a mano libera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64" name="Figura a mano libera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65" name="Figura a mano libera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66" name="Figura a mano libera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67" name="Figura a mano libera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68" name="Figura a mano libera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69" name="Figura a mano libera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70" name="Figura a mano libera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71" name="Figura a mano libera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72" name="Figura a mano libera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73" name="Figura a mano libera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74" name="Figura a mano libera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75" name="Figura a mano libera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76" name="Figura a mano libera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77" name="Figura a mano libera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78" name="Figura a mano libera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79" name="Figura a mano libera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80" name="Figura a mano libera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81" name="Figura a mano libera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82" name="Figura a mano libera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83" name="Figura a mano libera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84" name="Figura a mano libera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85" name="Figura a mano libera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86" name="Figura a mano libera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87" name="Figura a mano libera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88" name="Figura a mano libera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89" name="Figura a mano libera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90" name="Figura a mano libera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91" name="Figura a mano libera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92" name="Figura a mano libera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93" name="Figura a mano libera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94" name="Figura a mano libera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95" name="Figura a mano libera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96" name="Figura a mano libera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97" name="Figura a mano libera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98" name="Figura a mano libera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99" name="Figura a mano libera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00" name="Figura a mano libera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01" name="Figura a mano libera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02" name="Figura a mano libera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03" name="Figura a mano libera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04" name="Figura a mano libera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05" name="Figura a mano libera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06" name="Figura a mano libera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07" name="Figura a mano libera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08" name="Figura a mano libera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09" name="Figura a mano libera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10" name="Figura a mano libera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11" name="Figura a mano libera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12" name="Figura a mano libera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13" name="Figura a mano libera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14" name="Figura a mano libera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15" name="Figura a mano libera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16" name="Figura a mano libera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17" name="Figura a mano libera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18" name="Figura a mano libera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19" name="Figura a mano libera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20" name="Figura a mano libera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21" name="Figura a mano libera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22" name="Figura a mano libera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23" name="Figura a mano libera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24" name="Figura a mano libera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25" name="Figura a mano libera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26" name="Figura a mano libera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27" name="Figura a mano libera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28" name="Figura a mano libera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29" name="Figura a mano libera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30" name="Figura a mano libera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31" name="Figura a mano libera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32" name="Figura a mano libera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33" name="Figura a mano libera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34" name="Figura a mano libera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35" name="Figura a mano libera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36" name="Figura a mano libera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37" name="Figura a mano libera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38" name="Figura a mano libera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39" name="Figura a mano libera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40" name="Figura a mano libera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41" name="Figura a mano libera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42" name="Figura a mano libera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43" name="Figura a mano libera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44" name="Figura a mano libera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45" name="Figura a mano libera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46" name="Figura a mano libera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47" name="Figura a mano libera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48" name="Figura a mano libera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49" name="Figura a mano libera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50" name="Figura a mano libera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51" name="Figura a mano libera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52" name="Figura a mano libera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53" name="Figura a mano libera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54" name="Figura a mano libera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55" name="Figura a mano libera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56" name="Figura a mano libera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57" name="Figura a mano libera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58" name="Figura a mano libera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59" name="Figura a mano libera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60" name="Figura a mano libera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61" name="Figura a mano libera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62" name="Figura a mano libera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63" name="Figura a mano libera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64" name="Figura a mano libera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65" name="Figura a mano libera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66" name="Figura a mano libera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67" name="Figura a mano libera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68" name="Figura a mano libera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69" name="Figura a mano libera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70" name="Figura a mano libera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71" name="Figura a mano libera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72" name="Figura a mano libera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73" name="Figura a mano libera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74" name="Figura a mano libera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75" name="Figura a mano libera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76" name="Figura a mano libera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77" name="Figura a mano libera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78" name="Figura a mano libera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79" name="Figura a mano libera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</p:grp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2413" y="5105400"/>
            <a:ext cx="9143999" cy="1066800"/>
          </a:xfrm>
        </p:spPr>
        <p:txBody>
          <a:bodyPr rtlCol="0"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it-IT"/>
              <a:t>Fare clic per modificare lo stile del sottotitolo dello schema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7435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/>
              <a:t>Fare clic per modificare lo stile del titolo dello schema</a:t>
            </a:r>
            <a:endParaRPr lang="it-IT" dirty="0"/>
          </a:p>
        </p:txBody>
      </p:sp>
      <p:grpSp>
        <p:nvGrpSpPr>
          <p:cNvPr id="7" name="linea" descr="Elemento grafico linea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8" name="Figura a mano libera 7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9" name="Figura a mano libera 8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0" name="Figura a mano libera 9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1" name="Figura a mano libera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2" name="Figura a mano libera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3" name="Figura a mano libera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4" name="Figura a mano libera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5" name="Figura a mano libera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6" name="Figura a mano libera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7" name="Figura a mano libera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8" name="Figura a mano libera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9" name="Figura a mano libera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0" name="Figura a mano libera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1" name="Figura a mano libera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2" name="Figura a mano libera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3" name="Figura a mano libera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4" name="Figura a mano libera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5" name="Figura a mano libera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6" name="Figura a mano libera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7" name="Figura a mano libera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8" name="Figura a mano libera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9" name="Figura a mano libera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30" name="Figura a mano libera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31" name="Figura a mano libera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32" name="Figura a mano libera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33" name="Figura a mano libera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34" name="Figura a mano libera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35" name="Figura a mano libera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36" name="Figura a mano libera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37" name="Figura a mano libera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38" name="Figura a mano libera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39" name="Figura a mano libera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40" name="Figura a mano libera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41" name="Figura a mano libera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42" name="Figura a mano libera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43" name="Figura a mano libera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44" name="Figura a mano libera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45" name="Figura a mano libera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46" name="Figura a mano libera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47" name="Figura a mano libera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48" name="Figura a mano libera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49" name="Figura a mano libera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50" name="Figura a mano libera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51" name="Figura a mano libera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52" name="Figura a mano libera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53" name="Figura a mano libera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54" name="Figura a mano libera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55" name="Figura a mano libera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56" name="Figura a mano libera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57" name="Figura a mano libera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58" name="Figura a mano libera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59" name="Figura a mano libera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60" name="Figura a mano libera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61" name="Figura a mano libera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62" name="Figura a mano libera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63" name="Figura a mano libera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64" name="Figura a mano libera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65" name="Figura a mano libera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66" name="Figura a mano libera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67" name="Figura a mano libera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68" name="Figura a mano libera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69" name="Figura a mano libera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70" name="Figura a mano libera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71" name="Figura a mano libera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72" name="Figura a mano libera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73" name="Figura a mano libera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74" name="Figura a mano libera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75" name="Figura a mano libera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76" name="Figura a mano libera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77" name="Figura a mano libera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78" name="Figura a mano libera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79" name="Figura a mano libera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80" name="Figura a mano libera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81" name="Figura a mano libera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</p:grp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 marL="1956816">
              <a:defRPr/>
            </a:lvl6pPr>
            <a:lvl7pPr marL="1956816">
              <a:defRPr/>
            </a:lvl7pPr>
            <a:lvl8pPr marL="1956816">
              <a:defRPr/>
            </a:lvl8pPr>
            <a:lvl9pPr marL="1956816">
              <a:defRPr/>
            </a:lvl9pPr>
          </a:lstStyle>
          <a:p>
            <a:pPr lvl="0" rtl="0"/>
            <a:r>
              <a:rPr lang="it-IT"/>
              <a:t>Fare clic per modificare gli stili del testo dello schema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it-IT"/>
              <a:t>Exotic Hadron Spectroscopy 2026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71A7D73-6104-4771-B43C-013907F77DD5}" type="datetime1">
              <a:rPr lang="it-IT" smtClean="0"/>
              <a:t>30/03/2026</a:t>
            </a:fld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2679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10361612" y="274639"/>
            <a:ext cx="1371600" cy="5901747"/>
          </a:xfrm>
        </p:spPr>
        <p:txBody>
          <a:bodyPr vert="eaVert" rtlCol="0"/>
          <a:lstStyle/>
          <a:p>
            <a:pPr rtl="0"/>
            <a:r>
              <a:rPr lang="it-IT"/>
              <a:t>Fare clic per modificare lo stile del titolo dello schema</a:t>
            </a:r>
            <a:endParaRPr lang="it-IT" dirty="0"/>
          </a:p>
        </p:txBody>
      </p:sp>
      <p:grpSp>
        <p:nvGrpSpPr>
          <p:cNvPr id="7" name="linea" descr="Elemento grafico linea"/>
          <p:cNvGrpSpPr/>
          <p:nvPr/>
        </p:nvGrpSpPr>
        <p:grpSpPr bwMode="invGray">
          <a:xfrm rot="5400000">
            <a:off x="6864412" y="3472598"/>
            <a:ext cx="6492240" cy="64008"/>
            <a:chOff x="1522413" y="1514475"/>
            <a:chExt cx="10569575" cy="64008"/>
          </a:xfrm>
        </p:grpSpPr>
        <p:sp>
          <p:nvSpPr>
            <p:cNvPr id="8" name="Figura a mano libera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9" name="Figura a mano libera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0" name="Figura a mano libera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1" name="Figura a mano libera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2" name="Figura a mano libera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3" name="Figura a mano libera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4" name="Figura a mano libera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5" name="Figura a mano libera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6" name="Figura a mano libera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7" name="Figura a mano libera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8" name="Figura a mano libera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9" name="Figura a mano libera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0" name="Figura a mano libera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1" name="Figura a mano libera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2" name="Figura a mano libera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3" name="Figura a mano libera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4" name="Figura a mano libera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5" name="Figura a mano libera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6" name="Figura a mano libera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7" name="Figura a mano libera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8" name="Figura a mano libera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9" name="Figura a mano libera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30" name="Figura a mano libera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31" name="Figura a mano libera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32" name="Figura a mano libera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33" name="Figura a mano libera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34" name="Figura a mano libera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35" name="Figura a mano libera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36" name="Figura a mano libera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37" name="Figura a mano libera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38" name="Figura a mano libera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39" name="Figura a mano libera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40" name="Figura a mano libera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41" name="Figura a mano libera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42" name="Figura a mano libera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43" name="Figura a mano libera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44" name="Figura a mano libera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45" name="Figura a mano libera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46" name="Figura a mano libera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47" name="Figura a mano libera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48" name="Figura a mano libera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49" name="Figura a mano libera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50" name="Figura a mano libera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51" name="Figura a mano libera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52" name="Figura a mano libera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53" name="Figura a mano libera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54" name="Figura a mano libera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55" name="Figura a mano libera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56" name="Figura a mano libera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57" name="Figura a mano libera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58" name="Figura a mano libera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59" name="Figura a mano libera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60" name="Figura a mano libera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61" name="Figura a mano libera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62" name="Figura a mano libera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63" name="Figura a mano libera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64" name="Figura a mano libera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65" name="Figura a mano libera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66" name="Figura a mano libera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67" name="Figura a mano libera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68" name="Figura a mano libera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69" name="Figura a mano libera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70" name="Figura a mano libera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71" name="Figura a mano libera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72" name="Figura a mano libera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73" name="Figura a mano libera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74" name="Figura a mano libera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75" name="Figura a mano libera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76" name="Figura a mano libera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77" name="Figura a mano libera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78" name="Figura a mano libera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79" name="Figura a mano libera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80" name="Figura a mano libera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81" name="Figura a mano libera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</p:grpSp>
      <p:sp>
        <p:nvSpPr>
          <p:cNvPr id="3" name="Segnaposto testo verticale 2"/>
          <p:cNvSpPr>
            <a:spLocks noGrp="1"/>
          </p:cNvSpPr>
          <p:nvPr>
            <p:ph type="body" orient="vert" idx="1" hasCustomPrompt="1"/>
          </p:nvPr>
        </p:nvSpPr>
        <p:spPr>
          <a:xfrm>
            <a:off x="608012" y="277813"/>
            <a:ext cx="9144001" cy="5898573"/>
          </a:xfrm>
        </p:spPr>
        <p:txBody>
          <a:bodyPr vert="eaVert" rtlCol="0"/>
          <a:lstStyle>
            <a:lvl5pPr>
              <a:defRPr/>
            </a:lvl5pPr>
            <a:lvl6pPr marL="1261872" indent="0">
              <a:buNone/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it-IT" dirty="0"/>
              <a:t>Fare clic per modificare gli stili del testo dello schema</a:t>
            </a:r>
          </a:p>
          <a:p>
            <a:pPr lvl="1" rtl="0"/>
            <a:r>
              <a:rPr lang="it-IT" dirty="0"/>
              <a:t>Secondo livello</a:t>
            </a:r>
          </a:p>
          <a:p>
            <a:pPr lvl="2" rtl="0"/>
            <a:r>
              <a:rPr lang="it-IT" dirty="0"/>
              <a:t>Terzo livello</a:t>
            </a:r>
          </a:p>
          <a:p>
            <a:pPr lvl="3" rtl="0"/>
            <a:r>
              <a:rPr lang="it-IT" dirty="0"/>
              <a:t>Quarto livello</a:t>
            </a:r>
          </a:p>
          <a:p>
            <a:pPr lvl="4" rtl="0"/>
            <a:r>
              <a:rPr lang="it-IT" dirty="0"/>
              <a:t>Quinto livello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it-IT"/>
              <a:t>Exotic Hadron Spectroscopy 2026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E224DE4-E3E6-4686-B6A4-AC7EC3CFF77D}" type="datetime1">
              <a:rPr lang="it-IT" smtClean="0"/>
              <a:t>30/03/2026</a:t>
            </a:fld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1179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/>
          <a:lstStyle/>
          <a:p>
            <a:pPr rtl="0"/>
            <a:r>
              <a:rPr lang="it-IT"/>
              <a:t>Fare clic per modificare lo stile del titolo dello schema</a:t>
            </a:r>
            <a:endParaRPr lang="it-IT" dirty="0"/>
          </a:p>
        </p:txBody>
      </p:sp>
      <p:grpSp>
        <p:nvGrpSpPr>
          <p:cNvPr id="167" name="linea" descr="Elemento grafico linea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8" name="Figura a mano libera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69" name="Figura a mano libera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70" name="Figura a mano libera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71" name="Figura a mano libera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72" name="Figura a mano libera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73" name="Figura a mano libera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74" name="Figura a mano libera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75" name="Figura a mano libera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76" name="Figura a mano libera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77" name="Figura a mano libera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78" name="Figura a mano libera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79" name="Figura a mano libera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80" name="Figura a mano libera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81" name="Figura a mano libera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82" name="Figura a mano libera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83" name="Figura a mano libera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84" name="Figura a mano libera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85" name="Figura a mano libera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86" name="Figura a mano libera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87" name="Figura a mano libera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88" name="Figura a mano libera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89" name="Figura a mano libera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90" name="Figura a mano libera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91" name="Figura a mano libera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92" name="Figura a mano libera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93" name="Figura a mano libera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94" name="Figura a mano libera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95" name="Figura a mano libera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96" name="Figura a mano libera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97" name="Figura a mano libera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98" name="Figura a mano libera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99" name="Figura a mano libera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00" name="Figura a mano libera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01" name="Figura a mano libera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02" name="Figura a mano libera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03" name="Figura a mano libera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04" name="Figura a mano libera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05" name="Figura a mano libera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06" name="Figura a mano libera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07" name="Figura a mano libera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08" name="Figura a mano libera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09" name="Figura a mano libera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10" name="Figura a mano libera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11" name="Figura a mano libera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12" name="Figura a mano libera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13" name="Figura a mano libera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14" name="Figura a mano libera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15" name="Figura a mano libera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16" name="Figura a mano libera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17" name="Figura a mano libera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18" name="Figura a mano libera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19" name="Figura a mano libera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20" name="Figura a mano libera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21" name="Figura a mano libera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22" name="Figura a mano libera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23" name="Figura a mano libera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24" name="Figura a mano libera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25" name="Figura a mano libera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26" name="Figura a mano libera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27" name="Figura a mano libera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28" name="Figura a mano libera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29" name="Figura a mano libera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30" name="Figura a mano libera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31" name="Figura a mano libera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32" name="Figura a mano libera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33" name="Figura a mano libera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34" name="Figura a mano libera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35" name="Figura a mano libera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36" name="Figura a mano libera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37" name="Figura a mano libera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38" name="Figura a mano libera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39" name="Figura a mano libera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40" name="Figura a mano libera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41" name="Figura a mano libera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</p:grp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2pPr marL="548640">
              <a:defRPr/>
            </a:lvl2pPr>
            <a:lvl3pPr marL="777240">
              <a:defRPr/>
            </a:lvl3pPr>
            <a:lvl4pPr marL="1005840">
              <a:defRPr/>
            </a:lvl4pPr>
            <a:lvl5pPr marL="1234440">
              <a:defRPr/>
            </a:lvl5pPr>
            <a:lvl6pPr marL="1463040">
              <a:defRPr baseline="0"/>
            </a:lvl6pPr>
            <a:lvl7pPr marL="1691640">
              <a:defRPr baseline="0"/>
            </a:lvl7pPr>
            <a:lvl8pPr marL="1920240">
              <a:defRPr baseline="0"/>
            </a:lvl8pPr>
            <a:lvl9pPr marL="2148840">
              <a:defRPr baseline="0"/>
            </a:lvl9pPr>
          </a:lstStyle>
          <a:p>
            <a:pPr lvl="0" rtl="0"/>
            <a:r>
              <a:rPr lang="it-IT"/>
              <a:t>Fare clic per modificare gli stili del testo dello schema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it-IT"/>
              <a:t>Exotic Hadron Spectroscopy 2026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770DCBD-B287-4842-8846-6ACC1073EBC9}" type="datetime1">
              <a:rPr lang="it-IT" smtClean="0"/>
              <a:t>30/03/2026</a:t>
            </a:fld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1447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rtlCol="0" anchor="b">
            <a:noAutofit/>
          </a:bodyPr>
          <a:lstStyle>
            <a:lvl1pPr algn="l">
              <a:defRPr sz="4400" b="0" cap="none" baseline="0"/>
            </a:lvl1pPr>
          </a:lstStyle>
          <a:p>
            <a:pPr rtl="0"/>
            <a:r>
              <a:rPr lang="it-IT"/>
              <a:t>Fare clic per modificare lo stile del titolo dello schema</a:t>
            </a:r>
            <a:endParaRPr lang="it-IT" dirty="0"/>
          </a:p>
        </p:txBody>
      </p:sp>
      <p:grpSp>
        <p:nvGrpSpPr>
          <p:cNvPr id="255" name="linea" descr="Elemento grafico linea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6" name="Figura a mano libera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57" name="Figura a mano libera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58" name="Figura a mano libera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59" name="Figura a mano libera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60" name="Figura a mano libera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61" name="Figura a mano libera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62" name="Figura a mano libera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63" name="Figura a mano libera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64" name="Figura a mano libera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65" name="Figura a mano libera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66" name="Figura a mano libera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67" name="Figura a mano libera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68" name="Figura a mano libera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69" name="Figura a mano libera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70" name="Figura a mano libera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71" name="Figura a mano libera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72" name="Figura a mano libera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73" name="Figura a mano libera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74" name="Figura a mano libera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75" name="Figura a mano libera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76" name="Figura a mano libera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77" name="Figura a mano libera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78" name="Figura a mano libera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79" name="Figura a mano libera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80" name="Figura a mano libera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81" name="Figura a mano libera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82" name="Figura a mano libera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83" name="Figura a mano libera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84" name="Figura a mano libera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85" name="Figura a mano libera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86" name="Figura a mano libera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87" name="Figura a mano libera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88" name="Figura a mano libera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89" name="Figura a mano libera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90" name="Figura a mano libera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91" name="Figura a mano libera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92" name="Figura a mano libera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93" name="Figura a mano libera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94" name="Figura a mano libera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95" name="Figura a mano libera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96" name="Figura a mano libera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97" name="Figura a mano libera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98" name="Figura a mano libera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299" name="Figura a mano libera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00" name="Figura a mano libera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01" name="Figura a mano libera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02" name="Figura a mano libera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03" name="Figura a mano libera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04" name="Figura a mano libera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05" name="Figura a mano libera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06" name="Figura a mano libera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07" name="Figura a mano libera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08" name="Figura a mano libera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09" name="Figura a mano libera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10" name="Figura a mano libera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11" name="Figura a mano libera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12" name="Figura a mano libera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13" name="Figura a mano libera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14" name="Figura a mano libera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15" name="Figura a mano libera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16" name="Figura a mano libera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17" name="Figura a mano libera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18" name="Figura a mano libera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19" name="Figura a mano libera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20" name="Figura a mano libera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21" name="Figura a mano libera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22" name="Figura a mano libera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23" name="Figura a mano libera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24" name="Figura a mano libera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25" name="Figura a mano libera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26" name="Figura a mano libera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27" name="Figura a mano libera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28" name="Figura a mano libera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29" name="Figura a mano libera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30" name="Figura a mano libera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31" name="Figura a mano libera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32" name="Figura a mano libera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33" name="Figura a mano libera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34" name="Figura a mano libera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35" name="Figura a mano libera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36" name="Figura a mano libera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37" name="Figura a mano libera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38" name="Figura a mano libera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39" name="Figura a mano libera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40" name="Figura a mano libera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41" name="Figura a mano libera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42" name="Figura a mano libera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43" name="Figura a mano libera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44" name="Figura a mano libera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45" name="Figura a mano libera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46" name="Figura a mano libera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47" name="Figura a mano libera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48" name="Figura a mano libera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49" name="Figura a mano libera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50" name="Figura a mano libera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51" name="Figura a mano libera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52" name="Figura a mano libera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53" name="Figura a mano libera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54" name="Figura a mano libera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55" name="Figura a mano libera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56" name="Figura a mano libera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57" name="Figura a mano libera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58" name="Figura a mano libera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59" name="Figura a mano libera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60" name="Figura a mano libera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61" name="Figura a mano libera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62" name="Figura a mano libera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63" name="Figura a mano libera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64" name="Figura a mano libera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65" name="Figura a mano libera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66" name="Figura a mano libera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67" name="Figura a mano libera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68" name="Figura a mano libera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69" name="Figura a mano libera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70" name="Figura a mano libera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71" name="Figura a mano libera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72" name="Figura a mano libera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73" name="Figura a mano libera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74" name="Figura a mano libera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75" name="Figura a mano libera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76" name="Figura a mano libera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77" name="Figura a mano libera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  <p:sp>
          <p:nvSpPr>
            <p:cNvPr id="378" name="Figura a mano libera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/>
            </a:p>
          </p:txBody>
        </p:sp>
      </p:grp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522413" y="5102525"/>
            <a:ext cx="9143999" cy="1069675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it-IT"/>
              <a:t>Exotic Hadron Spectroscopy 2026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C11DADC-554D-47AC-BB25-A2A84E22680C}" type="datetime1">
              <a:rPr lang="it-IT" smtClean="0"/>
              <a:t>30/03/2026</a:t>
            </a:fld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5879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/>
          <a:lstStyle/>
          <a:p>
            <a:pPr rtl="0"/>
            <a:r>
              <a:rPr lang="it-IT"/>
              <a:t>Fare clic per modificare lo stile del titolo dello schema</a:t>
            </a:r>
            <a:endParaRPr lang="it-IT" dirty="0"/>
          </a:p>
        </p:txBody>
      </p:sp>
      <p:grpSp>
        <p:nvGrpSpPr>
          <p:cNvPr id="158" name="linea" descr="Elemento grafico linea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9" name="Figura a mano libera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60" name="Figura a mano libera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61" name="Figura a mano libera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62" name="Figura a mano libera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63" name="Figura a mano libera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64" name="Figura a mano libera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65" name="Figura a mano libera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66" name="Figura a mano libera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67" name="Figura a mano libera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68" name="Figura a mano libera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69" name="Figura a mano libera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70" name="Figura a mano libera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71" name="Figura a mano libera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72" name="Figura a mano libera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73" name="Figura a mano libera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74" name="Figura a mano libera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75" name="Figura a mano libera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76" name="Figura a mano libera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77" name="Figura a mano libera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78" name="Figura a mano libera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79" name="Figura a mano libera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80" name="Figura a mano libera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81" name="Figura a mano libera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82" name="Figura a mano libera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83" name="Figura a mano libera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84" name="Figura a mano libera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85" name="Figura a mano libera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86" name="Figura a mano libera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87" name="Figura a mano libera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88" name="Figura a mano libera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89" name="Figura a mano libera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90" name="Figura a mano libera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91" name="Figura a mano libera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92" name="Figura a mano libera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93" name="Figura a mano libera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94" name="Figura a mano libera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95" name="Figura a mano libera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96" name="Figura a mano libera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97" name="Figura a mano libera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98" name="Figura a mano libera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99" name="Figura a mano libera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00" name="Figura a mano libera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01" name="Figura a mano libera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02" name="Figura a mano libera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03" name="Figura a mano libera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04" name="Figura a mano libera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05" name="Figura a mano libera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06" name="Figura a mano libera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07" name="Figura a mano libera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08" name="Figura a mano libera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09" name="Figura a mano libera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10" name="Figura a mano libera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11" name="Figura a mano libera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12" name="Figura a mano libera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13" name="Figura a mano libera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14" name="Figura a mano libera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15" name="Figura a mano libera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16" name="Figura a mano libera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17" name="Figura a mano libera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18" name="Figura a mano libera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19" name="Figura a mano libera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20" name="Figura a mano libera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21" name="Figura a mano libera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22" name="Figura a mano libera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23" name="Figura a mano libera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24" name="Figura a mano libera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25" name="Figura a mano libera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26" name="Figura a mano libera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27" name="Figura a mano libera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28" name="Figura a mano libera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29" name="Figura a mano libera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30" name="Figura a mano libera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31" name="Figura a mano libera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32" name="Figura a mano libera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</p:grp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522413" y="1905000"/>
            <a:ext cx="4419599" cy="42672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it-IT"/>
              <a:t>Fare clic per modificare gli stili del testo dello schema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246815" y="1905000"/>
            <a:ext cx="4419598" cy="42672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it-IT"/>
              <a:t>Fare clic per modificare gli stili del testo dello schema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it-IT"/>
              <a:t>Exotic Hadron Spectroscopy 2026</a:t>
            </a:r>
            <a:endParaRPr lang="it-IT" dirty="0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0D3C68B-866A-4022-BDB7-A1201D8FA81D}" type="datetime1">
              <a:rPr lang="it-IT" smtClean="0"/>
              <a:t>30/03/2026</a:t>
            </a:fld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8329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it-IT"/>
              <a:t>Fare clic per modificare lo stile del titolo dello schema</a:t>
            </a:r>
            <a:endParaRPr lang="it-IT" dirty="0"/>
          </a:p>
        </p:txBody>
      </p:sp>
      <p:grpSp>
        <p:nvGrpSpPr>
          <p:cNvPr id="160" name="linea" descr="Elemento grafico linea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1" name="Figura a mano libera 16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62" name="Figura a mano libera 16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63" name="Figura a mano libera 16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64" name="Figura a mano libera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65" name="Figura a mano libera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66" name="Figura a mano libera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67" name="Figura a mano libera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68" name="Figura a mano libera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69" name="Figura a mano libera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70" name="Figura a mano libera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71" name="Figura a mano libera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72" name="Figura a mano libera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73" name="Figura a mano libera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74" name="Figura a mano libera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75" name="Figura a mano libera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76" name="Figura a mano libera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77" name="Figura a mano libera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78" name="Figura a mano libera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79" name="Figura a mano libera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80" name="Figura a mano libera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81" name="Figura a mano libera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82" name="Figura a mano libera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83" name="Figura a mano libera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84" name="Figura a mano libera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85" name="Figura a mano libera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86" name="Figura a mano libera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87" name="Figura a mano libera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88" name="Figura a mano libera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89" name="Figura a mano libera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90" name="Figura a mano libera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91" name="Figura a mano libera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92" name="Figura a mano libera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93" name="Figura a mano libera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94" name="Figura a mano libera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95" name="Figura a mano libera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96" name="Figura a mano libera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97" name="Figura a mano libera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98" name="Figura a mano libera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99" name="Figura a mano libera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00" name="Figura a mano libera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01" name="Figura a mano libera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02" name="Figura a mano libera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03" name="Figura a mano libera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04" name="Figura a mano libera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05" name="Figura a mano libera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06" name="Figura a mano libera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07" name="Figura a mano libera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08" name="Figura a mano libera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09" name="Figura a mano libera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10" name="Figura a mano libera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11" name="Figura a mano libera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12" name="Figura a mano libera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13" name="Figura a mano libera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14" name="Figura a mano libera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15" name="Figura a mano libera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16" name="Figura a mano libera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17" name="Figura a mano libera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18" name="Figura a mano libera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19" name="Figura a mano libera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20" name="Figura a mano libera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21" name="Figura a mano libera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22" name="Figura a mano libera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23" name="Figura a mano libera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24" name="Figura a mano libera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25" name="Figura a mano libera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26" name="Figura a mano libera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27" name="Figura a mano libera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28" name="Figura a mano libera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29" name="Figura a mano libera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30" name="Figura a mano libera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31" name="Figura a mano libera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32" name="Figura a mano libera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33" name="Figura a mano libera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34" name="Figura a mano libera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</p:grp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522413" y="1905000"/>
            <a:ext cx="4416552" cy="76200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522413" y="2819399"/>
            <a:ext cx="4416552" cy="3352801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it-IT"/>
              <a:t>Fare clic per modificare gli stili del testo dello schema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249860" y="1905000"/>
            <a:ext cx="4416552" cy="76200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it-IT"/>
              <a:t>Fare clic per modificare gli stili del testo dello schema</a:t>
            </a: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it-IT"/>
              <a:t>Exotic Hadron Spectroscopy 2026</a:t>
            </a:r>
            <a:endParaRPr lang="it-IT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3AFAA31-622B-4AA8-919B-C230192C38FB}" type="datetime1">
              <a:rPr lang="it-IT" smtClean="0"/>
              <a:t>30/03/2026</a:t>
            </a:fld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it-IT" smtClean="0"/>
              <a:t>‹N›</a:t>
            </a:fld>
            <a:endParaRPr lang="it-IT" dirty="0"/>
          </a:p>
        </p:txBody>
      </p:sp>
      <p:sp>
        <p:nvSpPr>
          <p:cNvPr id="85" name="Segnaposto contenuto 3"/>
          <p:cNvSpPr>
            <a:spLocks noGrp="1"/>
          </p:cNvSpPr>
          <p:nvPr>
            <p:ph sz="half" idx="13"/>
          </p:nvPr>
        </p:nvSpPr>
        <p:spPr>
          <a:xfrm>
            <a:off x="6249860" y="2819400"/>
            <a:ext cx="4416552" cy="3352801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it-IT"/>
              <a:t>Fare clic per modificare gli stili del testo dello schema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8249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/>
              <a:t>Fare clic per modificare lo stile del titolo dello schema</a:t>
            </a:r>
            <a:endParaRPr lang="it-IT" dirty="0"/>
          </a:p>
        </p:txBody>
      </p:sp>
      <p:grpSp>
        <p:nvGrpSpPr>
          <p:cNvPr id="156" name="linea" descr="Elemento grafico linea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7" name="Figura a mano libera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58" name="Figura a mano libera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59" name="Figura a mano libera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60" name="Figura a mano libera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61" name="Figura a mano libera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62" name="Figura a mano libera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63" name="Figura a mano libera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64" name="Figura a mano libera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65" name="Figura a mano libera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66" name="Figura a mano libera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67" name="Figura a mano libera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68" name="Figura a mano libera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69" name="Figura a mano libera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70" name="Figura a mano libera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71" name="Figura a mano libera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72" name="Figura a mano libera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73" name="Figura a mano libera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74" name="Figura a mano libera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75" name="Figura a mano libera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76" name="Figura a mano libera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77" name="Figura a mano libera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78" name="Figura a mano libera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79" name="Figura a mano libera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80" name="Figura a mano libera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81" name="Figura a mano libera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82" name="Figura a mano libera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83" name="Figura a mano libera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84" name="Figura a mano libera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85" name="Figura a mano libera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86" name="Figura a mano libera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87" name="Figura a mano libera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88" name="Figura a mano libera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89" name="Figura a mano libera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90" name="Figura a mano libera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91" name="Figura a mano libera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92" name="Figura a mano libera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93" name="Figura a mano libera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94" name="Figura a mano libera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95" name="Figura a mano libera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96" name="Figura a mano libera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97" name="Figura a mano libera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98" name="Figura a mano libera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199" name="Figura a mano libera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00" name="Figura a mano libera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01" name="Figura a mano libera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02" name="Figura a mano libera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03" name="Figura a mano libera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04" name="Figura a mano libera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05" name="Figura a mano libera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06" name="Figura a mano libera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07" name="Figura a mano libera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08" name="Figura a mano libera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09" name="Figura a mano libera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10" name="Figura a mano libera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11" name="Figura a mano libera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12" name="Figura a mano libera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13" name="Figura a mano libera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14" name="Figura a mano libera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15" name="Figura a mano libera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16" name="Figura a mano libera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17" name="Figura a mano libera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18" name="Figura a mano libera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19" name="Figura a mano libera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20" name="Figura a mano libera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21" name="Figura a mano libera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22" name="Figura a mano libera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23" name="Figura a mano libera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24" name="Figura a mano libera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25" name="Figura a mano libera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26" name="Figura a mano libera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27" name="Figura a mano libera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28" name="Figura a mano libera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29" name="Figura a mano libera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  <p:sp>
          <p:nvSpPr>
            <p:cNvPr id="230" name="Figura a mano libera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it-IT" dirty="0">
                <a:ln>
                  <a:noFill/>
                </a:ln>
              </a:endParaRPr>
            </a:p>
          </p:txBody>
        </p:sp>
      </p:grp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it-IT"/>
              <a:t>Exotic Hadron Spectroscopy 2026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C6366FF-49D0-4DC3-AF32-046378A02D20}" type="datetime1">
              <a:rPr lang="it-IT" smtClean="0"/>
              <a:t>30/03/2026</a:t>
            </a:fld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3156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it-IT"/>
              <a:t>Exotic Hadron Spectroscopy 2026</a:t>
            </a:r>
            <a:endParaRPr lang="it-IT" dirty="0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440CF7A-2AB8-422A-8C2E-E58B2F7A35B7}" type="datetime1">
              <a:rPr lang="it-IT" smtClean="0"/>
              <a:t>30/03/2026</a:t>
            </a:fld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0596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 anchor="b">
            <a:noAutofit/>
          </a:bodyPr>
          <a:lstStyle>
            <a:lvl1pPr algn="l">
              <a:defRPr sz="3200" b="0"/>
            </a:lvl1pPr>
          </a:lstStyle>
          <a:p>
            <a:pPr rtl="0"/>
            <a:r>
              <a:rPr lang="it-IT"/>
              <a:t>Fare clic per modificare lo stile del titolo dello schema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522413" y="3429000"/>
            <a:ext cx="2743200" cy="2743200"/>
          </a:xfrm>
        </p:spPr>
        <p:txBody>
          <a:bodyPr rtlCol="0"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it-IT"/>
              <a:t>Fare clic per modificare gli stili del testo dello schema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10022" y="1905000"/>
            <a:ext cx="5669280" cy="40386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 rtl="0"/>
            <a:r>
              <a:rPr lang="it-IT"/>
              <a:t>Fare clic per modificare gli stili del testo dello schema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  <a:endParaRPr lang="it-IT" dirty="0"/>
          </a:p>
        </p:txBody>
      </p:sp>
      <p:grpSp>
        <p:nvGrpSpPr>
          <p:cNvPr id="615" name="cornice" descr="Elemento grafico casella"/>
          <p:cNvGrpSpPr/>
          <p:nvPr/>
        </p:nvGrpSpPr>
        <p:grpSpPr bwMode="invGray">
          <a:xfrm>
            <a:off x="4417839" y="1630821"/>
            <a:ext cx="6291028" cy="4575885"/>
            <a:chOff x="4417839" y="1630821"/>
            <a:chExt cx="6291028" cy="4575885"/>
          </a:xfrm>
        </p:grpSpPr>
        <p:grpSp>
          <p:nvGrpSpPr>
            <p:cNvPr id="616" name="Gruppo 615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8" name="Gruppo 76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4" name="Figura a mano libera 84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5" name="Figura a mano libera 84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6" name="Figura a mano libera 84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7" name="Figura a mano libera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8" name="Figura a mano libera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9" name="Figura a mano libera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0" name="Figura a mano libera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1" name="Figura a mano libera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2" name="Figura a mano libera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3" name="Figura a mano libera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4" name="Figura a mano libera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5" name="Figura a mano libera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6" name="Figura a mano libera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7" name="Figura a mano libera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8" name="Figura a mano libera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9" name="Figura a mano libera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0" name="Figura a mano libera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1" name="Figura a mano libera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2" name="Figura a mano libera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3" name="Figura a mano libera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4" name="Figura a mano libera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5" name="Figura a mano libera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6" name="Figura a mano libera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7" name="Figura a mano libera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8" name="Figura a mano libera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9" name="Figura a mano libera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0" name="Figura a mano libera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1" name="Figura a mano libera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2" name="Figura a mano libera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3" name="Figura a mano libera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4" name="Figura a mano libera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5" name="Figura a mano libera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6" name="Figura a mano libera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7" name="Figura a mano libera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8" name="Figura a mano libera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9" name="Figura a mano libera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0" name="Figura a mano libera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1" name="Figura a mano libera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2" name="Figura a mano libera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3" name="Figura a mano libera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4" name="Figura a mano libera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5" name="Figura a mano libera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6" name="Figura a mano libera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7" name="Figura a mano libera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8" name="Figura a mano libera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9" name="Figura a mano libera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0" name="Figura a mano libera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1" name="Figura a mano libera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2" name="Figura a mano libera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3" name="Figura a mano libera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4" name="Figura a mano libera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5" name="Figura a mano libera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6" name="Figura a mano libera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7" name="Figura a mano libera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8" name="Figura a mano libera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9" name="Figura a mano libera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0" name="Figura a mano libera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1" name="Figura a mano libera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2" name="Figura a mano libera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3" name="Figura a mano libera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4" name="Figura a mano libera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5" name="Figura a mano libera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6" name="Figura a mano libera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7" name="Figura a mano libera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8" name="Figura a mano libera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9" name="Figura a mano libera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0" name="Figura a mano libera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1" name="Figura a mano libera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2" name="Figura a mano libera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3" name="Figura a mano libera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4" name="Figura a mano libera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5" name="Figura a mano libera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6" name="Figura a mano libera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7" name="Figura a mano libera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9" name="Gruppo 76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70" name="Figura a mano libera 76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1" name="Figura a mano libera 77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2" name="Figura a mano libera 77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3" name="Figura a mano libera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4" name="Figura a mano libera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5" name="Figura a mano libera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6" name="Figura a mano libera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7" name="Figura a mano libera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8" name="Figura a mano libera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9" name="Figura a mano libera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0" name="Figura a mano libera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1" name="Figura a mano libera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2" name="Figura a mano libera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3" name="Figura a mano libera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4" name="Figura a mano libera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5" name="Figura a mano libera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6" name="Figura a mano libera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7" name="Figura a mano libera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8" name="Figura a mano libera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9" name="Figura a mano libera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0" name="Figura a mano libera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1" name="Figura a mano libera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2" name="Figura a mano libera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3" name="Figura a mano libera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4" name="Figura a mano libera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5" name="Figura a mano libera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6" name="Figura a mano libera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7" name="Figura a mano libera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8" name="Figura a mano libera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9" name="Figura a mano libera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0" name="Figura a mano libera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1" name="Figura a mano libera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2" name="Figura a mano libera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3" name="Figura a mano libera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4" name="Figura a mano libera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5" name="Figura a mano libera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6" name="Figura a mano libera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7" name="Figura a mano libera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8" name="Figura a mano libera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9" name="Figura a mano libera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0" name="Figura a mano libera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1" name="Figura a mano libera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2" name="Figura a mano libera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3" name="Figura a mano libera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4" name="Figura a mano libera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5" name="Figura a mano libera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6" name="Figura a mano libera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7" name="Figura a mano libera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8" name="Figura a mano libera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9" name="Figura a mano libera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0" name="Figura a mano libera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1" name="Figura a mano libera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2" name="Figura a mano libera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3" name="Figura a mano libera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4" name="Figura a mano libera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5" name="Figura a mano libera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6" name="Figura a mano libera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7" name="Figura a mano libera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8" name="Figura a mano libera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9" name="Figura a mano libera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0" name="Figura a mano libera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1" name="Figura a mano libera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2" name="Figura a mano libera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3" name="Figura a mano libera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4" name="Figura a mano libera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5" name="Figura a mano libera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6" name="Figura a mano libera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7" name="Figura a mano libera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8" name="Figura a mano libera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9" name="Figura a mano libera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0" name="Figura a mano libera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1" name="Figura a mano libera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2" name="Figura a mano libera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3" name="Figura a mano libera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7" name="Gruppo 616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8" name="Gruppo 61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4" name="Figura a mano libera 69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5" name="Figura a mano libera 69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6" name="Figura a mano libera 69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7" name="Figura a mano libera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8" name="Figura a mano libera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9" name="Figura a mano libera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0" name="Figura a mano libera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1" name="Figura a mano libera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2" name="Figura a mano libera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3" name="Figura a mano libera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4" name="Figura a mano libera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5" name="Figura a mano libera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6" name="Figura a mano libera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7" name="Figura a mano libera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8" name="Figura a mano libera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9" name="Figura a mano libera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0" name="Figura a mano libera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1" name="Figura a mano libera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2" name="Figura a mano libera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3" name="Figura a mano libera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4" name="Figura a mano libera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5" name="Figura a mano libera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6" name="Figura a mano libera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7" name="Figura a mano libera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8" name="Figura a mano libera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9" name="Figura a mano libera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0" name="Figura a mano libera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1" name="Figura a mano libera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2" name="Figura a mano libera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3" name="Figura a mano libera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4" name="Figura a mano libera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5" name="Figura a mano libera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6" name="Figura a mano libera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7" name="Figura a mano libera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8" name="Figura a mano libera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9" name="Figura a mano libera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0" name="Figura a mano libera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1" name="Figura a mano libera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2" name="Figura a mano libera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3" name="Figura a mano libera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4" name="Figura a mano libera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5" name="Figura a mano libera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6" name="Figura a mano libera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7" name="Figura a mano libera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8" name="Figura a mano libera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9" name="Figura a mano libera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0" name="Figura a mano libera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1" name="Figura a mano libera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2" name="Figura a mano libera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3" name="Figura a mano libera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4" name="Figura a mano libera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5" name="Figura a mano libera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6" name="Figura a mano libera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7" name="Figura a mano libera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8" name="Figura a mano libera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9" name="Figura a mano libera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0" name="Figura a mano libera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1" name="Figura a mano libera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2" name="Figura a mano libera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3" name="Figura a mano libera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4" name="Figura a mano libera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5" name="Figura a mano libera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6" name="Figura a mano libera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7" name="Figura a mano libera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8" name="Figura a mano libera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9" name="Figura a mano libera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0" name="Figura a mano libera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1" name="Figura a mano libera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2" name="Figura a mano libera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3" name="Figura a mano libera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4" name="Figura a mano libera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5" name="Figura a mano libera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6" name="Figura a mano libera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7" name="Figura a mano libera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9" name="Gruppo 61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20" name="Figura a mano libera 61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1" name="Figura a mano libera 62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2" name="Figura a mano libera 62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3" name="Figura a mano libera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4" name="Figura a mano libera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5" name="Figura a mano libera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6" name="Figura a mano libera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7" name="Figura a mano libera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8" name="Figura a mano libera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9" name="Figura a mano libera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0" name="Figura a mano libera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1" name="Figura a mano libera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2" name="Figura a mano libera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3" name="Figura a mano libera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4" name="Figura a mano libera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5" name="Figura a mano libera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6" name="Figura a mano libera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7" name="Figura a mano libera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8" name="Figura a mano libera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9" name="Figura a mano libera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0" name="Figura a mano libera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1" name="Figura a mano libera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2" name="Figura a mano libera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3" name="Figura a mano libera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4" name="Figura a mano libera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5" name="Figura a mano libera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6" name="Figura a mano libera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7" name="Figura a mano libera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8" name="Figura a mano libera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9" name="Figura a mano libera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0" name="Figura a mano libera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1" name="Figura a mano libera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2" name="Figura a mano libera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3" name="Figura a mano libera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4" name="Figura a mano libera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5" name="Figura a mano libera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6" name="Figura a mano libera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7" name="Figura a mano libera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8" name="Figura a mano libera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9" name="Figura a mano libera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0" name="Figura a mano libera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1" name="Figura a mano libera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2" name="Figura a mano libera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3" name="Figura a mano libera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4" name="Figura a mano libera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5" name="Figura a mano libera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6" name="Figura a mano libera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7" name="Figura a mano libera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8" name="Figura a mano libera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9" name="Figura a mano libera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0" name="Figura a mano libera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1" name="Figura a mano libera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2" name="Figura a mano libera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3" name="Figura a mano libera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4" name="Figura a mano libera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5" name="Figura a mano libera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6" name="Figura a mano libera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7" name="Figura a mano libera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8" name="Figura a mano libera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9" name="Figura a mano libera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0" name="Figura a mano libera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1" name="Figura a mano libera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2" name="Figura a mano libera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3" name="Figura a mano libera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4" name="Figura a mano libera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5" name="Figura a mano libera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6" name="Figura a mano libera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7" name="Figura a mano libera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8" name="Figura a mano libera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9" name="Figura a mano libera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0" name="Figura a mano libera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1" name="Figura a mano libera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2" name="Figura a mano libera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3" name="Figura a mano libera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it-IT"/>
              <a:t>Exotic Hadron Spectroscopy 2026</a:t>
            </a:r>
            <a:endParaRPr lang="it-IT" dirty="0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0E763D7-B8B1-4824-9919-8DDCB7F89BC2}" type="datetime1">
              <a:rPr lang="it-IT" smtClean="0"/>
              <a:t>30/03/2026</a:t>
            </a:fld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6211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 anchor="b">
            <a:noAutofit/>
          </a:bodyPr>
          <a:lstStyle>
            <a:lvl1pPr algn="l">
              <a:defRPr sz="3200" b="0"/>
            </a:lvl1pPr>
          </a:lstStyle>
          <a:p>
            <a:pPr rtl="0"/>
            <a:r>
              <a:rPr lang="it-IT"/>
              <a:t>Fare clic per modificare lo stile del titolo dello schema</a:t>
            </a:r>
            <a:endParaRPr lang="it-IT" dirty="0"/>
          </a:p>
        </p:txBody>
      </p:sp>
      <p:sp>
        <p:nvSpPr>
          <p:cNvPr id="3" name="Segnaposto immagine 2" descr="Segnaposto vuoto per aggiungere un'immagine. Fare clic sul segnaposto e selezionare l'immagine che si vuole aggiungere."/>
          <p:cNvSpPr>
            <a:spLocks noGrp="1"/>
          </p:cNvSpPr>
          <p:nvPr>
            <p:ph type="pic" idx="1"/>
          </p:nvPr>
        </p:nvSpPr>
        <p:spPr>
          <a:xfrm>
            <a:off x="1745838" y="1884311"/>
            <a:ext cx="5669280" cy="4041648"/>
          </a:xfrm>
          <a:solidFill>
            <a:schemeClr val="bg1"/>
          </a:solidFill>
        </p:spPr>
        <p:txBody>
          <a:bodyPr tIns="914400"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it-IT"/>
              <a:t>Fare clic sull'icona per inserire un'immagine</a:t>
            </a:r>
            <a:endParaRPr lang="it-IT" dirty="0"/>
          </a:p>
        </p:txBody>
      </p:sp>
      <p:grpSp>
        <p:nvGrpSpPr>
          <p:cNvPr id="614" name="cornice" descr="Elemento grafico casella"/>
          <p:cNvGrpSpPr/>
          <p:nvPr/>
        </p:nvGrpSpPr>
        <p:grpSpPr bwMode="invGray">
          <a:xfrm flipH="1">
            <a:off x="1447500" y="1630821"/>
            <a:ext cx="6291028" cy="4575885"/>
            <a:chOff x="4417839" y="1630821"/>
            <a:chExt cx="6291028" cy="4575885"/>
          </a:xfrm>
        </p:grpSpPr>
        <p:grpSp>
          <p:nvGrpSpPr>
            <p:cNvPr id="615" name="Gruppo 614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7" name="Gruppo 76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3" name="Figura a mano libera 84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4" name="Figura a mano libera 84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5" name="Figura a mano libera 84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6" name="Figura a mano libera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7" name="Figura a mano libera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8" name="Figura a mano libera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9" name="Figura a mano libera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0" name="Figura a mano libera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1" name="Figura a mano libera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2" name="Figura a mano libera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3" name="Figura a mano libera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4" name="Figura a mano libera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5" name="Figura a mano libera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6" name="Figura a mano libera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7" name="Figura a mano libera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8" name="Figura a mano libera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9" name="Figura a mano libera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0" name="Figura a mano libera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1" name="Figura a mano libera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2" name="Figura a mano libera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3" name="Figura a mano libera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4" name="Figura a mano libera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5" name="Figura a mano libera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6" name="Figura a mano libera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7" name="Figura a mano libera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8" name="Figura a mano libera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9" name="Figura a mano libera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0" name="Figura a mano libera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1" name="Figura a mano libera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2" name="Figura a mano libera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3" name="Figura a mano libera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4" name="Figura a mano libera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5" name="Figura a mano libera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6" name="Figura a mano libera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7" name="Figura a mano libera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8" name="Figura a mano libera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9" name="Figura a mano libera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0" name="Figura a mano libera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1" name="Figura a mano libera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2" name="Figura a mano libera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3" name="Figura a mano libera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4" name="Figura a mano libera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5" name="Figura a mano libera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6" name="Figura a mano libera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7" name="Figura a mano libera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8" name="Figura a mano libera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9" name="Figura a mano libera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0" name="Figura a mano libera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1" name="Figura a mano libera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2" name="Figura a mano libera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3" name="Figura a mano libera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4" name="Figura a mano libera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5" name="Figura a mano libera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6" name="Figura a mano libera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7" name="Figura a mano libera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8" name="Figura a mano libera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9" name="Figura a mano libera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0" name="Figura a mano libera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1" name="Figura a mano libera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2" name="Figura a mano libera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3" name="Figura a mano libera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4" name="Figura a mano libera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5" name="Figura a mano libera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6" name="Figura a mano libera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7" name="Figura a mano libera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8" name="Figura a mano libera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9" name="Figura a mano libera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0" name="Figura a mano libera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1" name="Figura a mano libera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2" name="Figura a mano libera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3" name="Figura a mano libera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4" name="Figura a mano libera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5" name="Figura a mano libera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6" name="Figura a mano libera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8" name="Gruppo 76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69" name="Figura a mano libera 76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0" name="Figura a mano libera 76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1" name="Figura a mano libera 77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2" name="Figura a mano libera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3" name="Figura a mano libera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4" name="Figura a mano libera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5" name="Figura a mano libera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6" name="Figura a mano libera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7" name="Figura a mano libera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8" name="Figura a mano libera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9" name="Figura a mano libera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0" name="Figura a mano libera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1" name="Figura a mano libera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2" name="Figura a mano libera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3" name="Figura a mano libera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4" name="Figura a mano libera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5" name="Figura a mano libera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6" name="Figura a mano libera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7" name="Figura a mano libera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8" name="Figura a mano libera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9" name="Figura a mano libera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0" name="Figura a mano libera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1" name="Figura a mano libera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2" name="Figura a mano libera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3" name="Figura a mano libera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4" name="Figura a mano libera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5" name="Figura a mano libera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6" name="Figura a mano libera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7" name="Figura a mano libera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8" name="Figura a mano libera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9" name="Figura a mano libera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0" name="Figura a mano libera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1" name="Figura a mano libera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2" name="Figura a mano libera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3" name="Figura a mano libera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4" name="Figura a mano libera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5" name="Figura a mano libera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6" name="Figura a mano libera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7" name="Figura a mano libera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8" name="Figura a mano libera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9" name="Figura a mano libera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0" name="Figura a mano libera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1" name="Figura a mano libera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2" name="Figura a mano libera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3" name="Figura a mano libera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4" name="Figura a mano libera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5" name="Figura a mano libera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6" name="Figura a mano libera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7" name="Figura a mano libera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8" name="Figura a mano libera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9" name="Figura a mano libera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0" name="Figura a mano libera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1" name="Figura a mano libera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2" name="Figura a mano libera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3" name="Figura a mano libera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4" name="Figura a mano libera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5" name="Figura a mano libera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6" name="Figura a mano libera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7" name="Figura a mano libera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8" name="Figura a mano libera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9" name="Figura a mano libera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0" name="Figura a mano libera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1" name="Figura a mano libera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2" name="Figura a mano libera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3" name="Figura a mano libera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4" name="Figura a mano libera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5" name="Figura a mano libera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6" name="Figura a mano libera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7" name="Figura a mano libera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8" name="Figura a mano libera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9" name="Figura a mano libera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0" name="Figura a mano libera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1" name="Figura a mano libera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2" name="Figura a mano libera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6" name="Gruppo 615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7" name="Gruppo 61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3" name="Figura a mano libera 69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4" name="Figura a mano libera 69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5" name="Figura a mano libera 69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6" name="Figura a mano libera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7" name="Figura a mano libera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8" name="Figura a mano libera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9" name="Figura a mano libera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0" name="Figura a mano libera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1" name="Figura a mano libera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2" name="Figura a mano libera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3" name="Figura a mano libera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4" name="Figura a mano libera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5" name="Figura a mano libera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6" name="Figura a mano libera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7" name="Figura a mano libera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8" name="Figura a mano libera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9" name="Figura a mano libera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0" name="Figura a mano libera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1" name="Figura a mano libera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2" name="Figura a mano libera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3" name="Figura a mano libera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4" name="Figura a mano libera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5" name="Figura a mano libera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6" name="Figura a mano libera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7" name="Figura a mano libera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8" name="Figura a mano libera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9" name="Figura a mano libera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0" name="Figura a mano libera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1" name="Figura a mano libera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2" name="Figura a mano libera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3" name="Figura a mano libera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4" name="Figura a mano libera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5" name="Figura a mano libera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6" name="Figura a mano libera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7" name="Figura a mano libera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8" name="Figura a mano libera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9" name="Figura a mano libera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0" name="Figura a mano libera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1" name="Figura a mano libera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2" name="Figura a mano libera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3" name="Figura a mano libera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4" name="Figura a mano libera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5" name="Figura a mano libera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6" name="Figura a mano libera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7" name="Figura a mano libera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8" name="Figura a mano libera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9" name="Figura a mano libera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0" name="Figura a mano libera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1" name="Figura a mano libera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2" name="Figura a mano libera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3" name="Figura a mano libera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4" name="Figura a mano libera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5" name="Figura a mano libera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6" name="Figura a mano libera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7" name="Figura a mano libera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8" name="Figura a mano libera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9" name="Figura a mano libera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0" name="Figura a mano libera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1" name="Figura a mano libera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2" name="Figura a mano libera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3" name="Figura a mano libera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4" name="Figura a mano libera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5" name="Figura a mano libera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6" name="Figura a mano libera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7" name="Figura a mano libera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8" name="Figura a mano libera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9" name="Figura a mano libera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0" name="Figura a mano libera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1" name="Figura a mano libera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2" name="Figura a mano libera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3" name="Figura a mano libera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4" name="Figura a mano libera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5" name="Figura a mano libera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6" name="Figura a mano libera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8" name="Gruppo 61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19" name="Figura a mano libera 61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0" name="Figura a mano libera 61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1" name="Figura a mano libera 62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2" name="Figura a mano libera 621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3" name="Figura a mano libera 622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4" name="Figura a mano libera 623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5" name="Figura a mano libera 624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6" name="Figura a mano libera 625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7" name="Figura a mano libera 626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8" name="Figura a mano libera 627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9" name="Figura a mano libera 628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0" name="Figura a mano libera 629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1" name="Figura a mano libera 630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2" name="Figura a mano libera 631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3" name="Figura a mano libera 632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4" name="Figura a mano libera 633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5" name="Figura a mano libera 634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6" name="Figura a mano libera 635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7" name="Figura a mano libera 636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8" name="Figura a mano libera 637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9" name="Figura a mano libera 638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0" name="Figura a mano libera 639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1" name="Figura a mano libera 640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2" name="Figura a mano libera 641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3" name="Figura a mano libera 642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4" name="Figura a mano libera 643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5" name="Figura a mano libera 644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6" name="Figura a mano libera 645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7" name="Figura a mano libera 646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8" name="Figura a mano libera 647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9" name="Figura a mano libera 648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0" name="Figura a mano libera 649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1" name="Figura a mano libera 650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2" name="Figura a mano libera 651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3" name="Figura a mano libera 652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4" name="Figura a mano libera 653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5" name="Figura a mano libera 654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6" name="Figura a mano libera 655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7" name="Figura a mano libera 656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8" name="Figura a mano libera 657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9" name="Figura a mano libera 658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0" name="Figura a mano libera 659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1" name="Figura a mano libera 660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2" name="Figura a mano libera 661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3" name="Figura a mano libera 662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4" name="Figura a mano libera 663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5" name="Figura a mano libera 664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6" name="Figura a mano libera 665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7" name="Figura a mano libera 666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8" name="Figura a mano libera 667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9" name="Figura a mano libera 668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0" name="Figura a mano libera 669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1" name="Figura a mano libera 670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2" name="Figura a mano libera 671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3" name="Figura a mano libera 672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4" name="Figura a mano libera 673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5" name="Figura a mano libera 674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6" name="Figura a mano libera 675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7" name="Figura a mano libera 676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8" name="Figura a mano libera 677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9" name="Figura a mano libera 678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0" name="Figura a mano libera 679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1" name="Figura a mano libera 680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2" name="Figura a mano libera 681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3" name="Figura a mano libera 682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4" name="Figura a mano libera 683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5" name="Figura a mano libera 684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6" name="Figura a mano libera 685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7" name="Figura a mano libera 686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8" name="Figura a mano libera 687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9" name="Figura a mano libera 688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0" name="Figura a mano libera 689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1" name="Figura a mano libera 690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2" name="Figura a mano libera 691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it-IT" dirty="0"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7905959" y="3411748"/>
            <a:ext cx="2743200" cy="2743200"/>
          </a:xfrm>
        </p:spPr>
        <p:txBody>
          <a:bodyPr rtlCol="0"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it-IT"/>
              <a:t>Exotic Hadron Spectroscopy 2026</a:t>
            </a:r>
            <a:endParaRPr lang="it-IT" dirty="0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354C278-93EF-4513-8B93-0BBF99D71666}" type="datetime1">
              <a:rPr lang="it-IT" smtClean="0"/>
              <a:t>30/03/2026</a:t>
            </a:fld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1769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522414" y="19050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it-IT" dirty="0"/>
              <a:t>Fare clic per modificare gli stili del testo dello schema</a:t>
            </a:r>
          </a:p>
          <a:p>
            <a:pPr lvl="1" rtl="0"/>
            <a:r>
              <a:rPr lang="it-IT" dirty="0"/>
              <a:t>Secondo livello</a:t>
            </a:r>
          </a:p>
          <a:p>
            <a:pPr lvl="2" rtl="0"/>
            <a:r>
              <a:rPr lang="it-IT" dirty="0"/>
              <a:t>Terzo livello</a:t>
            </a:r>
          </a:p>
          <a:p>
            <a:pPr lvl="3" rtl="0"/>
            <a:r>
              <a:rPr lang="it-IT" dirty="0"/>
              <a:t>Quarto livello</a:t>
            </a:r>
          </a:p>
          <a:p>
            <a:pPr lvl="4" rtl="0"/>
            <a:r>
              <a:rPr lang="it-IT" dirty="0"/>
              <a:t>Quinto livello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522413" y="6400801"/>
            <a:ext cx="632459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it-IT"/>
              <a:t>Exotic Hadron Spectroscopy 2026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075612" y="6400801"/>
            <a:ext cx="124385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5C71A822-C4AA-481B-9757-4B7F0202924B}" type="datetime1">
              <a:rPr lang="it-IT" smtClean="0"/>
              <a:t>30/03/2026</a:t>
            </a:fld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9523412" y="6400801"/>
            <a:ext cx="1143002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25BA54BD-C84D-46CE-8B72-31BFB26ABA43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35636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indent="-27432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4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3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18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47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76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microsoft.com/office/2017/06/relationships/model3d" Target="../media/model3d1.glb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svg"/><Relationship Id="rId5" Type="http://schemas.openxmlformats.org/officeDocument/2006/relationships/image" Target="../media/image3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49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svg"/><Relationship Id="rId4" Type="http://schemas.openxmlformats.org/officeDocument/2006/relationships/image" Target="../media/image10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0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5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12.svg"/><Relationship Id="rId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>
            <a:extLst>
              <a:ext uri="{FF2B5EF4-FFF2-40B4-BE49-F238E27FC236}">
                <a16:creationId xmlns:a16="http://schemas.microsoft.com/office/drawing/2014/main" id="{45D1BC1A-90FB-1FCD-1834-F326013D19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05" r="26704"/>
          <a:stretch>
            <a:fillRect/>
          </a:stretch>
        </p:blipFill>
        <p:spPr>
          <a:xfrm>
            <a:off x="9243161" y="1929290"/>
            <a:ext cx="3440516" cy="4907119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120825E7-96DE-AEA0-4FBF-97FF5A434712}"/>
              </a:ext>
            </a:extLst>
          </p:cNvPr>
          <p:cNvSpPr txBox="1"/>
          <p:nvPr/>
        </p:nvSpPr>
        <p:spPr>
          <a:xfrm>
            <a:off x="0" y="6558864"/>
            <a:ext cx="3600400" cy="456077"/>
          </a:xfrm>
          <a:prstGeom prst="rect">
            <a:avLst/>
          </a:prstGeom>
        </p:spPr>
        <p:txBody>
          <a:bodyPr vert="horz" lIns="91416" tIns="45708" rIns="91416" bIns="45708" rtlCol="0"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dirty="0"/>
              <a:t>Davide Germani</a:t>
            </a:r>
          </a:p>
        </p:txBody>
      </p:sp>
      <p:pic>
        <p:nvPicPr>
          <p:cNvPr id="17" name="Picture 6">
            <a:extLst>
              <a:ext uri="{FF2B5EF4-FFF2-40B4-BE49-F238E27FC236}">
                <a16:creationId xmlns:a16="http://schemas.microsoft.com/office/drawing/2014/main" id="{80F06CB8-1A0D-B67A-20DE-2991B541EA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240" y="140412"/>
            <a:ext cx="2096073" cy="1313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0">
            <a:extLst>
              <a:ext uri="{FF2B5EF4-FFF2-40B4-BE49-F238E27FC236}">
                <a16:creationId xmlns:a16="http://schemas.microsoft.com/office/drawing/2014/main" id="{C0FF3807-0917-7276-E4FC-951316EC5A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693" y="277278"/>
            <a:ext cx="3924892" cy="1179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C5253BAD-3C42-9F27-9302-0D4CFAB98674}"/>
              </a:ext>
            </a:extLst>
          </p:cNvPr>
          <p:cNvSpPr txBox="1"/>
          <p:nvPr/>
        </p:nvSpPr>
        <p:spPr>
          <a:xfrm>
            <a:off x="311240" y="1945647"/>
            <a:ext cx="8375799" cy="3563941"/>
          </a:xfrm>
          <a:prstGeom prst="rect">
            <a:avLst/>
          </a:prstGeom>
        </p:spPr>
        <p:txBody>
          <a:bodyPr vert="horz" lIns="91416" tIns="45708" rIns="91416" bIns="45708" rtlCol="0" anchor="b">
            <a:normAutofit lnSpcReduction="100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dirty="0">
                <a:ln w="22225">
                  <a:solidFill>
                    <a:schemeClr val="tx1"/>
                  </a:solidFill>
                  <a:miter lim="800000"/>
                </a:ln>
                <a:noFill/>
                <a:latin typeface="+mj-lt"/>
                <a:ea typeface="+mj-ea"/>
                <a:cs typeface="+mj-cs"/>
              </a:rPr>
              <a:t>Understanding isospin violation in the X(3872) through molecular </a:t>
            </a:r>
            <a:r>
              <a:rPr lang="en-US" sz="5400" dirty="0" err="1">
                <a:ln w="22225">
                  <a:solidFill>
                    <a:schemeClr val="tx1"/>
                  </a:solidFill>
                  <a:miter lim="800000"/>
                </a:ln>
                <a:noFill/>
                <a:latin typeface="+mj-lt"/>
                <a:ea typeface="+mj-ea"/>
                <a:cs typeface="+mj-cs"/>
              </a:rPr>
              <a:t>isotriplet</a:t>
            </a:r>
            <a:r>
              <a:rPr lang="en-US" sz="5400" dirty="0">
                <a:ln w="22225">
                  <a:solidFill>
                    <a:schemeClr val="tx1"/>
                  </a:solidFill>
                  <a:miter lim="800000"/>
                </a:ln>
                <a:noFill/>
                <a:latin typeface="+mj-lt"/>
                <a:ea typeface="+mj-ea"/>
                <a:cs typeface="+mj-cs"/>
              </a:rPr>
              <a:t> mixing</a:t>
            </a:r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20" name="Modello 3D 19" descr="Cappello Babbo Natale">
                <a:extLst>
                  <a:ext uri="{FF2B5EF4-FFF2-40B4-BE49-F238E27FC236}">
                    <a16:creationId xmlns:a16="http://schemas.microsoft.com/office/drawing/2014/main" id="{93483A08-E66C-5609-D98F-634367E3C8D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075302838"/>
                  </p:ext>
                </p:extLst>
              </p:nvPr>
            </p:nvGraphicFramePr>
            <p:xfrm rot="549546">
              <a:off x="10226062" y="1403970"/>
              <a:ext cx="899721" cy="1318508"/>
            </p:xfrm>
            <a:graphic>
              <a:graphicData uri="http://schemas.microsoft.com/office/drawing/2017/model3d">
                <am3d:model3d r:embed="rId6">
                  <am3d:spPr>
                    <a:xfrm rot="549546">
                      <a:off x="0" y="0"/>
                      <a:ext cx="899721" cy="1318508"/>
                    </a:xfrm>
                    <a:prstGeom prst="rect">
                      <a:avLst/>
                    </a:prstGeom>
                  </am3d:spPr>
                  <am3d:camera>
                    <am3d:pos x="0" y="0" z="69542693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3645391" d="1000000"/>
                    <am3d:preTrans dx="-829351" dy="-18310383" dz="-74261"/>
                    <am3d:scale>
                      <am3d:sx n="1000000" d="1000000"/>
                      <am3d:sy n="1000000" d="1000000"/>
                      <am3d:sz n="1000000" d="1000000"/>
                    </am3d:scale>
                    <am3d:rot ax="-315939" ay="732708" az="-67010"/>
                    <am3d:postTrans dx="0" dy="0" dz="0"/>
                  </am3d:trans>
                  <am3d:raster rName="Office3DRenderer" rVer="16.0.8326">
                    <am3d:blip r:embed="rId7"/>
                  </am3d:raster>
                  <am3d:objViewport viewportSz="1735876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0" name="Modello 3D 19" descr="Cappello Babbo Natale">
                <a:extLst>
                  <a:ext uri="{FF2B5EF4-FFF2-40B4-BE49-F238E27FC236}">
                    <a16:creationId xmlns:a16="http://schemas.microsoft.com/office/drawing/2014/main" id="{93483A08-E66C-5609-D98F-634367E3C8D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 rot="549546">
                <a:off x="10226062" y="1403970"/>
                <a:ext cx="899721" cy="1318508"/>
              </a:xfrm>
              <a:prstGeom prst="rect">
                <a:avLst/>
              </a:prstGeom>
            </p:spPr>
          </p:pic>
        </mc:Fallback>
      </mc:AlternateContent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B1853AF8-9A25-C4EF-590E-55E718F1481D}"/>
              </a:ext>
            </a:extLst>
          </p:cNvPr>
          <p:cNvSpPr txBox="1"/>
          <p:nvPr/>
        </p:nvSpPr>
        <p:spPr>
          <a:xfrm>
            <a:off x="0" y="5594201"/>
            <a:ext cx="11794470" cy="4990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1600" dirty="0"/>
              <a:t>Based on: A. Carducci, B. Grinstein, D.G., A.D. </a:t>
            </a:r>
            <a:r>
              <a:rPr lang="en-US" sz="1600" dirty="0" err="1"/>
              <a:t>Polosa</a:t>
            </a:r>
            <a:r>
              <a:rPr lang="en-US" sz="1600" dirty="0"/>
              <a:t> [arXiv:2512.21538 [hep-</a:t>
            </a:r>
            <a:r>
              <a:rPr lang="en-US" sz="1600" dirty="0" err="1"/>
              <a:t>ph</a:t>
            </a:r>
            <a:r>
              <a:rPr lang="en-US" sz="1600" dirty="0"/>
              <a:t>]] (accepted for publication on JHEP) </a:t>
            </a:r>
          </a:p>
        </p:txBody>
      </p:sp>
    </p:spTree>
    <p:extLst>
      <p:ext uri="{BB962C8B-B14F-4D97-AF65-F5344CB8AC3E}">
        <p14:creationId xmlns:p14="http://schemas.microsoft.com/office/powerpoint/2010/main" val="129348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B4C1E0-D052-4107-4D05-E6B019613E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numero diapositiva 10">
            <a:extLst>
              <a:ext uri="{FF2B5EF4-FFF2-40B4-BE49-F238E27FC236}">
                <a16:creationId xmlns:a16="http://schemas.microsoft.com/office/drawing/2014/main" id="{9F0FC584-0ED6-F13C-1931-88339B1D7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02924" y="6581774"/>
            <a:ext cx="1143002" cy="276226"/>
          </a:xfrm>
        </p:spPr>
        <p:txBody>
          <a:bodyPr/>
          <a:lstStyle/>
          <a:p>
            <a:pPr rtl="0"/>
            <a:fld id="{25BA54BD-C84D-46CE-8B72-31BFB26ABA43}" type="slidenum">
              <a:rPr lang="it-IT" smtClean="0"/>
              <a:t>10</a:t>
            </a:fld>
            <a:endParaRPr lang="it-IT" dirty="0"/>
          </a:p>
        </p:txBody>
      </p:sp>
      <p:sp>
        <p:nvSpPr>
          <p:cNvPr id="12" name="Segnaposto piè di pagina 11">
            <a:extLst>
              <a:ext uri="{FF2B5EF4-FFF2-40B4-BE49-F238E27FC236}">
                <a16:creationId xmlns:a16="http://schemas.microsoft.com/office/drawing/2014/main" id="{517B5E9E-AD3D-A477-C931-9A94233E1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81774"/>
            <a:ext cx="6324599" cy="276226"/>
          </a:xfrm>
        </p:spPr>
        <p:txBody>
          <a:bodyPr/>
          <a:lstStyle/>
          <a:p>
            <a:pPr rtl="0"/>
            <a:r>
              <a:rPr lang="it-IT" i="1"/>
              <a:t>Exotic Hadron Spectroscopy 2026</a:t>
            </a:r>
            <a:endParaRPr lang="it-IT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9590AFCA-8104-DDC8-F968-0DDEA7EE3C6F}"/>
                  </a:ext>
                </a:extLst>
              </p:cNvPr>
              <p:cNvSpPr txBox="1"/>
              <p:nvPr/>
            </p:nvSpPr>
            <p:spPr>
              <a:xfrm>
                <a:off x="3537050" y="152267"/>
                <a:ext cx="5114734" cy="4431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lnSpc>
                    <a:spcPct val="90000"/>
                  </a:lnSpc>
                </a:pPr>
                <a14:m>
                  <m:oMath xmlns:m="http://schemas.openxmlformats.org/officeDocument/2006/math">
                    <m:r>
                      <a:rPr lang="it-IT" sz="3200" b="0" i="1" smtClean="0">
                        <a:latin typeface="Cambria Math" panose="02040503050406030204" pitchFamily="18" charset="0"/>
                      </a:rPr>
                      <m:t>𝑋</m:t>
                    </m:r>
                    <m:d>
                      <m:dPr>
                        <m:ctrlPr>
                          <a:rPr lang="it-IT" sz="3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3200" b="0" i="1" smtClean="0">
                            <a:latin typeface="Cambria Math" panose="02040503050406030204" pitchFamily="18" charset="0"/>
                          </a:rPr>
                          <m:t>3872</m:t>
                        </m:r>
                      </m:e>
                    </m:d>
                    <m:r>
                      <a:rPr lang="it-IT" sz="3200" b="0" i="1" smtClean="0">
                        <a:latin typeface="Cambria Math" panose="02040503050406030204" pitchFamily="18" charset="0"/>
                      </a:rPr>
                      <m:t>: </m:t>
                    </m:r>
                  </m:oMath>
                </a14:m>
                <a:r>
                  <a:rPr lang="it-IT" sz="3200" dirty="0" err="1">
                    <a:latin typeface="+mj-lt"/>
                  </a:rPr>
                  <a:t>Isospin</a:t>
                </a:r>
                <a:r>
                  <a:rPr lang="it-IT" sz="3200" dirty="0">
                    <a:latin typeface="+mj-lt"/>
                  </a:rPr>
                  <a:t> partner</a:t>
                </a:r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9590AFCA-8104-DDC8-F968-0DDEA7EE3C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7050" y="152267"/>
                <a:ext cx="5114734" cy="443198"/>
              </a:xfrm>
              <a:prstGeom prst="rect">
                <a:avLst/>
              </a:prstGeom>
              <a:blipFill>
                <a:blip r:embed="rId2"/>
                <a:stretch>
                  <a:fillRect t="-39726" r="-4410" b="-5342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Immagine 18">
            <a:extLst>
              <a:ext uri="{FF2B5EF4-FFF2-40B4-BE49-F238E27FC236}">
                <a16:creationId xmlns:a16="http://schemas.microsoft.com/office/drawing/2014/main" id="{50F30B29-BEA0-BBFC-C2FB-D671A35D5C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803" y="734308"/>
            <a:ext cx="6480057" cy="5708622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4B230BB3-9D51-A589-F636-03E92C48E2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300" y="3272976"/>
            <a:ext cx="2819750" cy="631287"/>
          </a:xfrm>
          <a:prstGeom prst="rect">
            <a:avLst/>
          </a:prstGeom>
          <a:ln w="19050">
            <a:solidFill>
              <a:srgbClr val="ED6666"/>
            </a:solidFill>
          </a:ln>
          <a:effectLst/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83F29AF5-4C5C-73D6-801A-BD5B3C641F9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187"/>
          <a:stretch>
            <a:fillRect/>
          </a:stretch>
        </p:blipFill>
        <p:spPr>
          <a:xfrm>
            <a:off x="5014292" y="1844824"/>
            <a:ext cx="4752528" cy="796774"/>
          </a:xfrm>
          <a:prstGeom prst="rect">
            <a:avLst/>
          </a:prstGeom>
          <a:ln>
            <a:solidFill>
              <a:schemeClr val="bg1">
                <a:lumMod val="95000"/>
                <a:lumOff val="5000"/>
              </a:schemeClr>
            </a:solidFill>
          </a:ln>
          <a:effectLst>
            <a:softEdge rad="31750"/>
          </a:effectLst>
        </p:spPr>
      </p:pic>
      <p:pic>
        <p:nvPicPr>
          <p:cNvPr id="27" name="Elemento grafico 26" descr="Albero feste con riempimento a tinta unita">
            <a:extLst>
              <a:ext uri="{FF2B5EF4-FFF2-40B4-BE49-F238E27FC236}">
                <a16:creationId xmlns:a16="http://schemas.microsoft.com/office/drawing/2014/main" id="{6412A4D8-78B3-66B6-7962-04DB229846A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165515" y="82501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013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7E4CE7-E7FF-EC3D-D5BE-E3D00046F3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numero diapositiva 10">
            <a:extLst>
              <a:ext uri="{FF2B5EF4-FFF2-40B4-BE49-F238E27FC236}">
                <a16:creationId xmlns:a16="http://schemas.microsoft.com/office/drawing/2014/main" id="{BF94426F-BAA0-635C-FFAA-C024F4EC8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02924" y="6581774"/>
            <a:ext cx="1143002" cy="276226"/>
          </a:xfrm>
        </p:spPr>
        <p:txBody>
          <a:bodyPr/>
          <a:lstStyle/>
          <a:p>
            <a:pPr rtl="0"/>
            <a:fld id="{25BA54BD-C84D-46CE-8B72-31BFB26ABA43}" type="slidenum">
              <a:rPr lang="it-IT" smtClean="0"/>
              <a:t>11</a:t>
            </a:fld>
            <a:endParaRPr lang="it-IT" dirty="0"/>
          </a:p>
        </p:txBody>
      </p:sp>
      <p:sp>
        <p:nvSpPr>
          <p:cNvPr id="12" name="Segnaposto piè di pagina 11">
            <a:extLst>
              <a:ext uri="{FF2B5EF4-FFF2-40B4-BE49-F238E27FC236}">
                <a16:creationId xmlns:a16="http://schemas.microsoft.com/office/drawing/2014/main" id="{66D08640-965C-B6F0-4E9A-238BC89F2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81774"/>
            <a:ext cx="6324599" cy="276226"/>
          </a:xfrm>
        </p:spPr>
        <p:txBody>
          <a:bodyPr/>
          <a:lstStyle/>
          <a:p>
            <a:pPr rtl="0"/>
            <a:r>
              <a:rPr lang="it-IT" i="1"/>
              <a:t>Exotic Hadron Spectroscopy 2026</a:t>
            </a:r>
            <a:endParaRPr lang="it-IT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D07558FA-ADEB-0109-870F-02C12E619B70}"/>
                  </a:ext>
                </a:extLst>
              </p:cNvPr>
              <p:cNvSpPr txBox="1"/>
              <p:nvPr/>
            </p:nvSpPr>
            <p:spPr>
              <a:xfrm>
                <a:off x="4102110" y="152267"/>
                <a:ext cx="3984617" cy="4431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lnSpc>
                    <a:spcPct val="90000"/>
                  </a:lnSpc>
                </a:pPr>
                <a14:m>
                  <m:oMath xmlns:m="http://schemas.openxmlformats.org/officeDocument/2006/math">
                    <m:r>
                      <a:rPr lang="it-IT" sz="3200" b="0" i="1" smtClean="0">
                        <a:latin typeface="Cambria Math" panose="02040503050406030204" pitchFamily="18" charset="0"/>
                      </a:rPr>
                      <m:t>𝑋</m:t>
                    </m:r>
                    <m:d>
                      <m:dPr>
                        <m:ctrlPr>
                          <a:rPr lang="it-IT" sz="3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3200" b="0" i="1" smtClean="0">
                            <a:latin typeface="Cambria Math" panose="02040503050406030204" pitchFamily="18" charset="0"/>
                          </a:rPr>
                          <m:t>3872</m:t>
                        </m:r>
                      </m:e>
                    </m:d>
                    <m:r>
                      <a:rPr lang="it-IT" sz="3200" b="0" i="1" smtClean="0">
                        <a:latin typeface="Cambria Math" panose="02040503050406030204" pitchFamily="18" charset="0"/>
                      </a:rPr>
                      <m:t>: </m:t>
                    </m:r>
                  </m:oMath>
                </a14:m>
                <a:r>
                  <a:rPr lang="it-IT" sz="3200" dirty="0" err="1">
                    <a:latin typeface="+mj-lt"/>
                  </a:rPr>
                  <a:t>What</a:t>
                </a:r>
                <a:r>
                  <a:rPr lang="it-IT" sz="3200" dirty="0">
                    <a:latin typeface="+mj-lt"/>
                  </a:rPr>
                  <a:t> </a:t>
                </a:r>
                <a:r>
                  <a:rPr lang="it-IT" sz="3200" dirty="0" err="1">
                    <a:latin typeface="+mj-lt"/>
                  </a:rPr>
                  <a:t>next</a:t>
                </a:r>
                <a:r>
                  <a:rPr lang="it-IT" sz="3200" dirty="0">
                    <a:latin typeface="+mj-lt"/>
                  </a:rPr>
                  <a:t>?</a:t>
                </a:r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D07558FA-ADEB-0109-870F-02C12E619B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2110" y="152267"/>
                <a:ext cx="3984617" cy="443198"/>
              </a:xfrm>
              <a:prstGeom prst="rect">
                <a:avLst/>
              </a:prstGeom>
              <a:blipFill>
                <a:blip r:embed="rId2"/>
                <a:stretch>
                  <a:fillRect t="-39726" r="-5657" b="-5342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Immagine 1">
            <a:extLst>
              <a:ext uri="{FF2B5EF4-FFF2-40B4-BE49-F238E27FC236}">
                <a16:creationId xmlns:a16="http://schemas.microsoft.com/office/drawing/2014/main" id="{9400F8BA-0784-C422-A56F-E140D132245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837" t="2701" r="11740" b="965"/>
          <a:stretch>
            <a:fillRect/>
          </a:stretch>
        </p:blipFill>
        <p:spPr>
          <a:xfrm>
            <a:off x="477788" y="808062"/>
            <a:ext cx="3385377" cy="2620938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6" name="Elemento grafico 5" descr="Chiudi con riempimento a tinta unita">
            <a:extLst>
              <a:ext uri="{FF2B5EF4-FFF2-40B4-BE49-F238E27FC236}">
                <a16:creationId xmlns:a16="http://schemas.microsoft.com/office/drawing/2014/main" id="{E80B7342-6278-B6D8-2279-B8449C6D063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04044" y="1152099"/>
            <a:ext cx="1932864" cy="1932864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F937CBB4-74DA-0384-1C03-EE5E399B88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9274" y="2432039"/>
            <a:ext cx="5929509" cy="3816998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9" name="Freccia curva 8">
            <a:extLst>
              <a:ext uri="{FF2B5EF4-FFF2-40B4-BE49-F238E27FC236}">
                <a16:creationId xmlns:a16="http://schemas.microsoft.com/office/drawing/2014/main" id="{415D7C9F-DDE8-F2E6-4BAA-2F796A8EFB48}"/>
              </a:ext>
            </a:extLst>
          </p:cNvPr>
          <p:cNvSpPr/>
          <p:nvPr/>
        </p:nvSpPr>
        <p:spPr>
          <a:xfrm rot="5400000">
            <a:off x="5751433" y="-308556"/>
            <a:ext cx="924901" cy="4223553"/>
          </a:xfrm>
          <a:prstGeom prst="bentArrow">
            <a:avLst>
              <a:gd name="adj1" fmla="val 26426"/>
              <a:gd name="adj2" fmla="val 25000"/>
              <a:gd name="adj3" fmla="val 25000"/>
              <a:gd name="adj4" fmla="val 43750"/>
            </a:avLst>
          </a:prstGeom>
          <a:solidFill>
            <a:srgbClr val="C00000"/>
          </a:solidFill>
          <a:ln>
            <a:solidFill>
              <a:srgbClr val="FFC0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973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C3E0A1-E78A-38B2-B714-12EE04160A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numero diapositiva 10">
            <a:extLst>
              <a:ext uri="{FF2B5EF4-FFF2-40B4-BE49-F238E27FC236}">
                <a16:creationId xmlns:a16="http://schemas.microsoft.com/office/drawing/2014/main" id="{DB8B1DEC-9FA8-5A11-72A9-50F87F341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02924" y="6581774"/>
            <a:ext cx="1143002" cy="276226"/>
          </a:xfrm>
        </p:spPr>
        <p:txBody>
          <a:bodyPr/>
          <a:lstStyle/>
          <a:p>
            <a:pPr rtl="0"/>
            <a:fld id="{25BA54BD-C84D-46CE-8B72-31BFB26ABA43}" type="slidenum">
              <a:rPr lang="it-IT" smtClean="0"/>
              <a:t>12</a:t>
            </a:fld>
            <a:endParaRPr lang="it-IT" dirty="0"/>
          </a:p>
        </p:txBody>
      </p:sp>
      <p:sp>
        <p:nvSpPr>
          <p:cNvPr id="12" name="Segnaposto piè di pagina 11">
            <a:extLst>
              <a:ext uri="{FF2B5EF4-FFF2-40B4-BE49-F238E27FC236}">
                <a16:creationId xmlns:a16="http://schemas.microsoft.com/office/drawing/2014/main" id="{4897BA29-6916-BEDD-19FF-D105A02EA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81774"/>
            <a:ext cx="6324599" cy="276226"/>
          </a:xfrm>
        </p:spPr>
        <p:txBody>
          <a:bodyPr/>
          <a:lstStyle/>
          <a:p>
            <a:pPr rtl="0"/>
            <a:r>
              <a:rPr lang="it-IT" i="1"/>
              <a:t>Exotic Hadron Spectroscopy 2026</a:t>
            </a:r>
            <a:endParaRPr lang="it-IT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0BA2D619-7697-E497-4426-E6A108D98184}"/>
                  </a:ext>
                </a:extLst>
              </p:cNvPr>
              <p:cNvSpPr txBox="1"/>
              <p:nvPr/>
            </p:nvSpPr>
            <p:spPr>
              <a:xfrm>
                <a:off x="4102110" y="152267"/>
                <a:ext cx="3984617" cy="4431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lnSpc>
                    <a:spcPct val="90000"/>
                  </a:lnSpc>
                </a:pPr>
                <a14:m>
                  <m:oMath xmlns:m="http://schemas.openxmlformats.org/officeDocument/2006/math">
                    <m:r>
                      <a:rPr lang="it-IT" sz="3200" b="0" i="1" smtClean="0">
                        <a:latin typeface="Cambria Math" panose="02040503050406030204" pitchFamily="18" charset="0"/>
                      </a:rPr>
                      <m:t>𝑋</m:t>
                    </m:r>
                    <m:d>
                      <m:dPr>
                        <m:ctrlPr>
                          <a:rPr lang="it-IT" sz="3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3200" b="0" i="1" smtClean="0">
                            <a:latin typeface="Cambria Math" panose="02040503050406030204" pitchFamily="18" charset="0"/>
                          </a:rPr>
                          <m:t>3872</m:t>
                        </m:r>
                      </m:e>
                    </m:d>
                    <m:r>
                      <a:rPr lang="it-IT" sz="3200" b="0" i="1" smtClean="0">
                        <a:latin typeface="Cambria Math" panose="02040503050406030204" pitchFamily="18" charset="0"/>
                      </a:rPr>
                      <m:t>: </m:t>
                    </m:r>
                  </m:oMath>
                </a14:m>
                <a:r>
                  <a:rPr lang="it-IT" sz="3200" dirty="0" err="1">
                    <a:latin typeface="+mj-lt"/>
                  </a:rPr>
                  <a:t>What</a:t>
                </a:r>
                <a:r>
                  <a:rPr lang="it-IT" sz="3200" dirty="0">
                    <a:latin typeface="+mj-lt"/>
                  </a:rPr>
                  <a:t> </a:t>
                </a:r>
                <a:r>
                  <a:rPr lang="it-IT" sz="3200" dirty="0" err="1">
                    <a:latin typeface="+mj-lt"/>
                  </a:rPr>
                  <a:t>next</a:t>
                </a:r>
                <a:r>
                  <a:rPr lang="it-IT" sz="3200" dirty="0">
                    <a:latin typeface="+mj-lt"/>
                  </a:rPr>
                  <a:t>?</a:t>
                </a:r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0BA2D619-7697-E497-4426-E6A108D981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2110" y="152267"/>
                <a:ext cx="3984617" cy="443198"/>
              </a:xfrm>
              <a:prstGeom prst="rect">
                <a:avLst/>
              </a:prstGeom>
              <a:blipFill>
                <a:blip r:embed="rId2"/>
                <a:stretch>
                  <a:fillRect t="-39726" r="-5657" b="-5342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magine 7">
            <a:extLst>
              <a:ext uri="{FF2B5EF4-FFF2-40B4-BE49-F238E27FC236}">
                <a16:creationId xmlns:a16="http://schemas.microsoft.com/office/drawing/2014/main" id="{CD6D5A79-CDD8-35E3-8BC7-C2B88C2E17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204" y="1793027"/>
            <a:ext cx="4331170" cy="2788101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AE82A90E-A12F-20B0-F9AC-641343B786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3260" y="2522884"/>
            <a:ext cx="4891293" cy="443198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FE4274D5-C548-BD93-A1FD-FAAF5330FE5E}"/>
              </a:ext>
            </a:extLst>
          </p:cNvPr>
          <p:cNvSpPr txBox="1"/>
          <p:nvPr/>
        </p:nvSpPr>
        <p:spPr>
          <a:xfrm>
            <a:off x="5703260" y="2077797"/>
            <a:ext cx="4891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it-IT" sz="2000" dirty="0" err="1">
                <a:solidFill>
                  <a:srgbClr val="C00000"/>
                </a:solidFill>
              </a:rPr>
              <a:t>Parametrization</a:t>
            </a:r>
            <a:r>
              <a:rPr lang="it-IT" sz="2000" dirty="0">
                <a:solidFill>
                  <a:srgbClr val="C00000"/>
                </a:solidFill>
              </a:rPr>
              <a:t> of the scattering </a:t>
            </a:r>
            <a:r>
              <a:rPr lang="it-IT" sz="2000" dirty="0" err="1">
                <a:solidFill>
                  <a:srgbClr val="C00000"/>
                </a:solidFill>
              </a:rPr>
              <a:t>amplitude</a:t>
            </a:r>
            <a:endParaRPr lang="it-IT" sz="2000" dirty="0">
              <a:solidFill>
                <a:srgbClr val="C00000"/>
              </a:solidFill>
            </a:endParaRP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4C41769D-8AF0-7CD5-E49D-572C2BDD68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30963" y="3532350"/>
            <a:ext cx="1759040" cy="673135"/>
          </a:xfrm>
          <a:prstGeom prst="rect">
            <a:avLst/>
          </a:prstGeom>
          <a:effectLst>
            <a:softEdge rad="31750"/>
          </a:effectLst>
        </p:spPr>
      </p:pic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7CBE4294-FF07-8035-E38B-628A6406B8F8}"/>
              </a:ext>
            </a:extLst>
          </p:cNvPr>
          <p:cNvCxnSpPr>
            <a:cxnSpLocks/>
          </p:cNvCxnSpPr>
          <p:nvPr/>
        </p:nvCxnSpPr>
        <p:spPr>
          <a:xfrm>
            <a:off x="10270876" y="2888322"/>
            <a:ext cx="39607" cy="597510"/>
          </a:xfrm>
          <a:prstGeom prst="straightConnector1">
            <a:avLst/>
          </a:prstGeom>
          <a:ln w="38100">
            <a:solidFill>
              <a:srgbClr val="00B05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41699AFA-66EB-87F2-783F-84CF7892586E}"/>
              </a:ext>
            </a:extLst>
          </p:cNvPr>
          <p:cNvCxnSpPr>
            <a:cxnSpLocks/>
          </p:cNvCxnSpPr>
          <p:nvPr/>
        </p:nvCxnSpPr>
        <p:spPr>
          <a:xfrm flipH="1">
            <a:off x="9188990" y="2888322"/>
            <a:ext cx="145782" cy="597510"/>
          </a:xfrm>
          <a:prstGeom prst="straightConnector1">
            <a:avLst/>
          </a:prstGeom>
          <a:ln w="38100">
            <a:solidFill>
              <a:srgbClr val="00B0F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Immagine 19">
            <a:extLst>
              <a:ext uri="{FF2B5EF4-FFF2-40B4-BE49-F238E27FC236}">
                <a16:creationId xmlns:a16="http://schemas.microsoft.com/office/drawing/2014/main" id="{DEAA15F2-6250-17CF-D179-E8ECCA8FD4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9575" y="3485832"/>
            <a:ext cx="6811893" cy="810586"/>
          </a:xfrm>
          <a:prstGeom prst="rect">
            <a:avLst/>
          </a:prstGeom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1212967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13CFCC-19DB-0E05-76B9-DC2A7F7E6E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numero diapositiva 10">
            <a:extLst>
              <a:ext uri="{FF2B5EF4-FFF2-40B4-BE49-F238E27FC236}">
                <a16:creationId xmlns:a16="http://schemas.microsoft.com/office/drawing/2014/main" id="{12A5D42D-96DC-6615-C6F0-8FFD92747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02924" y="6581774"/>
            <a:ext cx="1143002" cy="276226"/>
          </a:xfrm>
        </p:spPr>
        <p:txBody>
          <a:bodyPr/>
          <a:lstStyle/>
          <a:p>
            <a:pPr rtl="0"/>
            <a:fld id="{25BA54BD-C84D-46CE-8B72-31BFB26ABA43}" type="slidenum">
              <a:rPr lang="it-IT" smtClean="0"/>
              <a:t>13</a:t>
            </a:fld>
            <a:endParaRPr lang="it-IT" dirty="0"/>
          </a:p>
        </p:txBody>
      </p:sp>
      <p:sp>
        <p:nvSpPr>
          <p:cNvPr id="12" name="Segnaposto piè di pagina 11">
            <a:extLst>
              <a:ext uri="{FF2B5EF4-FFF2-40B4-BE49-F238E27FC236}">
                <a16:creationId xmlns:a16="http://schemas.microsoft.com/office/drawing/2014/main" id="{B1569B34-A4F6-F6F6-FBE7-FF670EC5C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81774"/>
            <a:ext cx="6324599" cy="276226"/>
          </a:xfrm>
        </p:spPr>
        <p:txBody>
          <a:bodyPr/>
          <a:lstStyle/>
          <a:p>
            <a:pPr rtl="0"/>
            <a:r>
              <a:rPr lang="it-IT" i="1"/>
              <a:t>Exotic Hadron Spectroscopy 2026</a:t>
            </a:r>
            <a:endParaRPr lang="it-IT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DFD8A650-55B3-0642-7131-D1E8E779ADA7}"/>
                  </a:ext>
                </a:extLst>
              </p:cNvPr>
              <p:cNvSpPr txBox="1"/>
              <p:nvPr/>
            </p:nvSpPr>
            <p:spPr>
              <a:xfrm>
                <a:off x="4102110" y="152267"/>
                <a:ext cx="3984617" cy="4431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lnSpc>
                    <a:spcPct val="90000"/>
                  </a:lnSpc>
                </a:pPr>
                <a14:m>
                  <m:oMath xmlns:m="http://schemas.openxmlformats.org/officeDocument/2006/math">
                    <m:r>
                      <a:rPr lang="it-IT" sz="3200" b="0" i="1" smtClean="0">
                        <a:latin typeface="Cambria Math" panose="02040503050406030204" pitchFamily="18" charset="0"/>
                      </a:rPr>
                      <m:t>𝑋</m:t>
                    </m:r>
                    <m:d>
                      <m:dPr>
                        <m:ctrlPr>
                          <a:rPr lang="it-IT" sz="3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3200" b="0" i="1" smtClean="0">
                            <a:latin typeface="Cambria Math" panose="02040503050406030204" pitchFamily="18" charset="0"/>
                          </a:rPr>
                          <m:t>3872</m:t>
                        </m:r>
                      </m:e>
                    </m:d>
                    <m:r>
                      <a:rPr lang="it-IT" sz="3200" b="0" i="1" smtClean="0">
                        <a:latin typeface="Cambria Math" panose="02040503050406030204" pitchFamily="18" charset="0"/>
                      </a:rPr>
                      <m:t>: </m:t>
                    </m:r>
                  </m:oMath>
                </a14:m>
                <a:r>
                  <a:rPr lang="it-IT" sz="3200" dirty="0" err="1">
                    <a:latin typeface="+mj-lt"/>
                  </a:rPr>
                  <a:t>What</a:t>
                </a:r>
                <a:r>
                  <a:rPr lang="it-IT" sz="3200" dirty="0">
                    <a:latin typeface="+mj-lt"/>
                  </a:rPr>
                  <a:t> </a:t>
                </a:r>
                <a:r>
                  <a:rPr lang="it-IT" sz="3200" dirty="0" err="1">
                    <a:latin typeface="+mj-lt"/>
                  </a:rPr>
                  <a:t>next</a:t>
                </a:r>
                <a:r>
                  <a:rPr lang="it-IT" sz="3200" dirty="0">
                    <a:latin typeface="+mj-lt"/>
                  </a:rPr>
                  <a:t>?</a:t>
                </a:r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DFD8A650-55B3-0642-7131-D1E8E779AD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2110" y="152267"/>
                <a:ext cx="3984617" cy="443198"/>
              </a:xfrm>
              <a:prstGeom prst="rect">
                <a:avLst/>
              </a:prstGeom>
              <a:blipFill>
                <a:blip r:embed="rId2"/>
                <a:stretch>
                  <a:fillRect t="-39726" r="-5657" b="-5342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magine 4">
            <a:extLst>
              <a:ext uri="{FF2B5EF4-FFF2-40B4-BE49-F238E27FC236}">
                <a16:creationId xmlns:a16="http://schemas.microsoft.com/office/drawing/2014/main" id="{816B3C09-A665-F4E7-C762-A77FC8D638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3260" y="2522884"/>
            <a:ext cx="4891293" cy="443198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24428C91-F5E6-29B5-DCFB-71A002ED593F}"/>
              </a:ext>
            </a:extLst>
          </p:cNvPr>
          <p:cNvSpPr txBox="1"/>
          <p:nvPr/>
        </p:nvSpPr>
        <p:spPr>
          <a:xfrm>
            <a:off x="5703260" y="2077797"/>
            <a:ext cx="4891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it-IT" sz="2000" dirty="0" err="1">
                <a:solidFill>
                  <a:srgbClr val="C00000"/>
                </a:solidFill>
              </a:rPr>
              <a:t>Parametrization</a:t>
            </a:r>
            <a:r>
              <a:rPr lang="it-IT" sz="2000" dirty="0">
                <a:solidFill>
                  <a:srgbClr val="C00000"/>
                </a:solidFill>
              </a:rPr>
              <a:t> of the scattering </a:t>
            </a:r>
            <a:r>
              <a:rPr lang="it-IT" sz="2000" dirty="0" err="1">
                <a:solidFill>
                  <a:srgbClr val="C00000"/>
                </a:solidFill>
              </a:rPr>
              <a:t>amplitude</a:t>
            </a:r>
            <a:endParaRPr lang="it-IT" sz="2000" dirty="0">
              <a:solidFill>
                <a:srgbClr val="C00000"/>
              </a:solidFill>
            </a:endParaRPr>
          </a:p>
        </p:txBody>
      </p:sp>
      <p:pic>
        <p:nvPicPr>
          <p:cNvPr id="24" name="Immagine 23">
            <a:extLst>
              <a:ext uri="{FF2B5EF4-FFF2-40B4-BE49-F238E27FC236}">
                <a16:creationId xmlns:a16="http://schemas.microsoft.com/office/drawing/2014/main" id="{8C94B9EB-A299-B76B-E1F2-96D901DE65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204" y="1589846"/>
            <a:ext cx="4346112" cy="3194461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12CAEB7F-F169-0CF9-690E-CA94E618499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165" t="2976"/>
          <a:stretch>
            <a:fillRect/>
          </a:stretch>
        </p:blipFill>
        <p:spPr>
          <a:xfrm>
            <a:off x="5158308" y="3539577"/>
            <a:ext cx="6509131" cy="1190533"/>
          </a:xfrm>
          <a:prstGeom prst="rect">
            <a:avLst/>
          </a:prstGeom>
          <a:effectLst>
            <a:softEdge rad="31750"/>
          </a:effectLst>
        </p:spPr>
      </p:pic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D0E0ACD5-DB36-B538-22D1-E9CE5D4A01A5}"/>
              </a:ext>
            </a:extLst>
          </p:cNvPr>
          <p:cNvCxnSpPr>
            <a:cxnSpLocks/>
          </p:cNvCxnSpPr>
          <p:nvPr/>
        </p:nvCxnSpPr>
        <p:spPr>
          <a:xfrm flipH="1">
            <a:off x="8542684" y="2888321"/>
            <a:ext cx="145782" cy="597510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0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022992-F73F-25FE-E174-F73360CC08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numero diapositiva 10">
            <a:extLst>
              <a:ext uri="{FF2B5EF4-FFF2-40B4-BE49-F238E27FC236}">
                <a16:creationId xmlns:a16="http://schemas.microsoft.com/office/drawing/2014/main" id="{66904913-419E-7540-DD65-542C52207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02924" y="6581774"/>
            <a:ext cx="1143002" cy="276226"/>
          </a:xfrm>
        </p:spPr>
        <p:txBody>
          <a:bodyPr/>
          <a:lstStyle/>
          <a:p>
            <a:pPr rtl="0"/>
            <a:fld id="{25BA54BD-C84D-46CE-8B72-31BFB26ABA43}" type="slidenum">
              <a:rPr lang="it-IT" smtClean="0"/>
              <a:t>14</a:t>
            </a:fld>
            <a:endParaRPr lang="it-IT" dirty="0"/>
          </a:p>
        </p:txBody>
      </p:sp>
      <p:sp>
        <p:nvSpPr>
          <p:cNvPr id="12" name="Segnaposto piè di pagina 11">
            <a:extLst>
              <a:ext uri="{FF2B5EF4-FFF2-40B4-BE49-F238E27FC236}">
                <a16:creationId xmlns:a16="http://schemas.microsoft.com/office/drawing/2014/main" id="{469C0436-2C0D-6703-4158-80ACBBECF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81774"/>
            <a:ext cx="6324599" cy="276226"/>
          </a:xfrm>
        </p:spPr>
        <p:txBody>
          <a:bodyPr/>
          <a:lstStyle/>
          <a:p>
            <a:pPr rtl="0"/>
            <a:r>
              <a:rPr lang="it-IT" i="1"/>
              <a:t>Exotic Hadron Spectroscopy 2026</a:t>
            </a:r>
            <a:endParaRPr lang="it-IT" i="1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B91BD4CC-7AA8-E7E0-3674-1005A56ED780}"/>
              </a:ext>
            </a:extLst>
          </p:cNvPr>
          <p:cNvSpPr txBox="1"/>
          <p:nvPr/>
        </p:nvSpPr>
        <p:spPr>
          <a:xfrm>
            <a:off x="3721176" y="152267"/>
            <a:ext cx="4746492" cy="4431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it-IT" sz="3200" dirty="0" err="1">
                <a:latin typeface="+mj-lt"/>
              </a:rPr>
              <a:t>Conclusions</a:t>
            </a:r>
            <a:r>
              <a:rPr lang="it-IT" sz="3200" dirty="0">
                <a:latin typeface="+mj-lt"/>
              </a:rPr>
              <a:t> &amp; </a:t>
            </a:r>
            <a:r>
              <a:rPr lang="it-IT" sz="3200" dirty="0" err="1">
                <a:latin typeface="+mj-lt"/>
              </a:rPr>
              <a:t>outlook</a:t>
            </a:r>
            <a:endParaRPr lang="it-IT" sz="3200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71953252-F881-2E1C-304D-CD942F586608}"/>
                  </a:ext>
                </a:extLst>
              </p:cNvPr>
              <p:cNvSpPr txBox="1"/>
              <p:nvPr/>
            </p:nvSpPr>
            <p:spPr>
              <a:xfrm>
                <a:off x="1" y="836712"/>
                <a:ext cx="12188824" cy="7571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90000"/>
                  </a:lnSpc>
                  <a:buFont typeface="Arial" panose="020B0604020202020204" pitchFamily="34" charset="0"/>
                  <a:buChar char="•"/>
                </a:pPr>
                <a:r>
                  <a:rPr lang="en-US" sz="2400" dirty="0"/>
                  <a:t>The strong isospin violation in the decay of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𝑋</m:t>
                    </m:r>
                    <m:d>
                      <m:d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3872</m:t>
                        </m:r>
                      </m:e>
                    </m:d>
                  </m:oMath>
                </a14:m>
                <a:r>
                  <a:rPr lang="en-US" sz="2400" dirty="0"/>
                  <a:t> may be due to the presence of two neutral states, one </a:t>
                </a:r>
                <a:r>
                  <a:rPr lang="en-US" sz="2400" dirty="0" err="1"/>
                  <a:t>isosinglet</a:t>
                </a:r>
                <a:r>
                  <a:rPr lang="en-US" sz="2400" dirty="0"/>
                  <a:t> and one </a:t>
                </a:r>
                <a:r>
                  <a:rPr lang="en-US" sz="2400" dirty="0" err="1"/>
                  <a:t>isotriplet</a:t>
                </a:r>
                <a:r>
                  <a:rPr lang="en-US" sz="2400" dirty="0"/>
                  <a:t>, that both contribute to the decay processes.</a:t>
                </a:r>
              </a:p>
            </p:txBody>
          </p:sp>
        </mc:Choice>
        <mc:Fallback xmlns="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71953252-F881-2E1C-304D-CD942F5866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836712"/>
                <a:ext cx="12188824" cy="757130"/>
              </a:xfrm>
              <a:prstGeom prst="rect">
                <a:avLst/>
              </a:prstGeom>
              <a:blipFill>
                <a:blip r:embed="rId2"/>
                <a:stretch>
                  <a:fillRect l="-650" t="-11290" b="-1774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93D7D23A-0BB2-7D69-AC3B-1B0718E4735A}"/>
                  </a:ext>
                </a:extLst>
              </p:cNvPr>
              <p:cNvSpPr txBox="1"/>
              <p:nvPr/>
            </p:nvSpPr>
            <p:spPr>
              <a:xfrm>
                <a:off x="3459" y="1867384"/>
                <a:ext cx="12188824" cy="10895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90000"/>
                  </a:lnSpc>
                  <a:buFont typeface="Arial" panose="020B0604020202020204" pitchFamily="34" charset="0"/>
                  <a:buChar char="•"/>
                </a:pPr>
                <a:r>
                  <a:rPr lang="en-US" sz="2400" dirty="0"/>
                  <a:t>The observed violation may be enhanced by isospin breaking in the neutral and charged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it-IT" sz="2400" b="0" i="1" dirty="0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it-IT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400" b="0" i="1" dirty="0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it-IT" sz="2400" b="0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it-IT" sz="2400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mesons. This idea, when applied to the compact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(3872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, has in fact already been used several times to explain the same violation in the </a:t>
                </a:r>
                <a:r>
                  <a:rPr lang="en-US" sz="2400" u="sng" dirty="0"/>
                  <a:t>purely molecular scenario</a:t>
                </a:r>
                <a:r>
                  <a:rPr lang="en-US" sz="2400" dirty="0"/>
                  <a:t>.</a:t>
                </a:r>
              </a:p>
            </p:txBody>
          </p:sp>
        </mc:Choice>
        <mc:Fallback xmlns="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93D7D23A-0BB2-7D69-AC3B-1B0718E473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9" y="1867384"/>
                <a:ext cx="12188824" cy="1089529"/>
              </a:xfrm>
              <a:prstGeom prst="rect">
                <a:avLst/>
              </a:prstGeom>
              <a:blipFill>
                <a:blip r:embed="rId3"/>
                <a:stretch>
                  <a:fillRect l="-700" t="-7821" b="-1173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asellaDiTesto 5">
            <a:extLst>
              <a:ext uri="{FF2B5EF4-FFF2-40B4-BE49-F238E27FC236}">
                <a16:creationId xmlns:a16="http://schemas.microsoft.com/office/drawing/2014/main" id="{41D5C4F2-4943-0242-BCF2-B19630AE0E05}"/>
              </a:ext>
            </a:extLst>
          </p:cNvPr>
          <p:cNvSpPr txBox="1"/>
          <p:nvPr/>
        </p:nvSpPr>
        <p:spPr>
          <a:xfrm>
            <a:off x="1" y="3230455"/>
            <a:ext cx="1218882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If a molecular </a:t>
            </a:r>
            <a:r>
              <a:rPr lang="en-US" sz="2400" dirty="0" err="1"/>
              <a:t>isotriplet</a:t>
            </a:r>
            <a:r>
              <a:rPr lang="en-US" sz="2400" dirty="0"/>
              <a:t> partner is included, the results become consistent with the experimental measurements reported by LHCb.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6CF9196A-0E48-7461-8A7F-598238B8308D}"/>
              </a:ext>
            </a:extLst>
          </p:cNvPr>
          <p:cNvSpPr txBox="1"/>
          <p:nvPr/>
        </p:nvSpPr>
        <p:spPr>
          <a:xfrm>
            <a:off x="1" y="4261127"/>
            <a:ext cx="1218882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To build a consistent framework, we need to start from the production mechanism of these states rather than focusing only on their decay.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1D4AD833-5E06-D7E7-8A2E-C61EA369DEF7}"/>
                  </a:ext>
                </a:extLst>
              </p:cNvPr>
              <p:cNvSpPr txBox="1"/>
              <p:nvPr/>
            </p:nvSpPr>
            <p:spPr>
              <a:xfrm>
                <a:off x="0" y="5291799"/>
                <a:ext cx="12188824" cy="10895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90000"/>
                  </a:lnSpc>
                  <a:buFont typeface="Arial" panose="020B0604020202020204" pitchFamily="34" charset="0"/>
                  <a:buChar char="•"/>
                </a:pPr>
                <a:r>
                  <a:rPr lang="en-US" sz="2400" dirty="0"/>
                  <a:t>A comprehensive description that goes beyond the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𝜓</m:t>
                    </m:r>
                    <m:r>
                      <a:rPr lang="it-IT" sz="2400" b="0" i="0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sz="2400" i="0" dirty="0" err="1" smtClean="0">
                        <a:latin typeface="Cambria Math" panose="02040503050406030204" pitchFamily="18" charset="0"/>
                      </a:rPr>
                      <m:t>pions</m:t>
                    </m:r>
                  </m:oMath>
                </a14:m>
                <a:r>
                  <a:rPr lang="en-US" sz="2400" dirty="0"/>
                  <a:t> decay modes and also accounts for other decay channels originating from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400" dirty="0"/>
                  <a:t> mesons is essential for a consistent experimental analysis.</a:t>
                </a:r>
              </a:p>
            </p:txBody>
          </p:sp>
        </mc:Choice>
        <mc:Fallback xmlns="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1D4AD833-5E06-D7E7-8A2E-C61EA369DE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291799"/>
                <a:ext cx="12188824" cy="1089529"/>
              </a:xfrm>
              <a:prstGeom prst="rect">
                <a:avLst/>
              </a:prstGeom>
              <a:blipFill>
                <a:blip r:embed="rId4"/>
                <a:stretch>
                  <a:fillRect l="-650" t="-7821" b="-1173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30CE40DE-EFBB-0C5E-4986-A6FD16C7B3FD}"/>
              </a:ext>
            </a:extLst>
          </p:cNvPr>
          <p:cNvSpPr txBox="1"/>
          <p:nvPr/>
        </p:nvSpPr>
        <p:spPr>
          <a:xfrm>
            <a:off x="370513" y="2852936"/>
            <a:ext cx="9756347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it-IT" sz="1200" dirty="0"/>
              <a:t>N. A. </a:t>
            </a:r>
            <a:r>
              <a:rPr lang="it-IT" sz="1200" dirty="0" err="1"/>
              <a:t>Tornqvist</a:t>
            </a:r>
            <a:r>
              <a:rPr lang="it-IT" sz="1200" dirty="0"/>
              <a:t>, Phys.Lett.B590:209-215,2004 [</a:t>
            </a:r>
            <a:r>
              <a:rPr lang="it-IT" sz="1200" dirty="0" err="1"/>
              <a:t>arXiv:hep-ph</a:t>
            </a:r>
            <a:r>
              <a:rPr lang="it-IT" sz="1200" dirty="0"/>
              <a:t>/0402237], Q. </a:t>
            </a:r>
            <a:r>
              <a:rPr lang="it-IT" sz="1200" dirty="0" err="1"/>
              <a:t>Wu</a:t>
            </a:r>
            <a:r>
              <a:rPr lang="it-IT" sz="1200" dirty="0"/>
              <a:t> et al., </a:t>
            </a:r>
            <a:r>
              <a:rPr lang="it-IT" sz="1200" dirty="0" err="1"/>
              <a:t>Eur.Phys.J.C</a:t>
            </a:r>
            <a:r>
              <a:rPr lang="it-IT" sz="1200" dirty="0"/>
              <a:t> 81 (2021) 2, 193 [arXiv:2102.08637 [</a:t>
            </a:r>
            <a:r>
              <a:rPr lang="it-IT" sz="1200" dirty="0" err="1"/>
              <a:t>hep-ph</a:t>
            </a:r>
            <a:r>
              <a:rPr lang="it-IT" sz="1200" dirty="0"/>
              <a:t>]]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1DB11DA6-0C98-3BFB-7666-81EA2DC9E497}"/>
              </a:ext>
            </a:extLst>
          </p:cNvPr>
          <p:cNvSpPr txBox="1"/>
          <p:nvPr/>
        </p:nvSpPr>
        <p:spPr>
          <a:xfrm>
            <a:off x="3250833" y="6045472"/>
            <a:ext cx="28435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T. </a:t>
            </a:r>
            <a:r>
              <a:rPr lang="it-IT" sz="1200" dirty="0" err="1"/>
              <a:t>Ji</a:t>
            </a:r>
            <a:r>
              <a:rPr lang="it-IT" sz="1200" dirty="0"/>
              <a:t> et al. [arXiv:2502.04458 [</a:t>
            </a:r>
            <a:r>
              <a:rPr lang="it-IT" sz="1200" dirty="0" err="1"/>
              <a:t>hep-ph</a:t>
            </a:r>
            <a:r>
              <a:rPr lang="it-IT" sz="1200" dirty="0"/>
              <a:t>]] </a:t>
            </a:r>
          </a:p>
        </p:txBody>
      </p:sp>
    </p:spTree>
    <p:extLst>
      <p:ext uri="{BB962C8B-B14F-4D97-AF65-F5344CB8AC3E}">
        <p14:creationId xmlns:p14="http://schemas.microsoft.com/office/powerpoint/2010/main" val="38488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71557747-271A-AA7B-7113-538A48734B01}"/>
                  </a:ext>
                </a:extLst>
              </p:cNvPr>
              <p:cNvSpPr txBox="1"/>
              <p:nvPr/>
            </p:nvSpPr>
            <p:spPr>
              <a:xfrm>
                <a:off x="3876080" y="152267"/>
                <a:ext cx="4436664" cy="4431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lnSpc>
                    <a:spcPct val="90000"/>
                  </a:lnSpc>
                </a:pPr>
                <a14:m>
                  <m:oMath xmlns:m="http://schemas.openxmlformats.org/officeDocument/2006/math">
                    <m:r>
                      <a:rPr lang="it-IT" sz="3200" b="0" i="1" smtClean="0">
                        <a:latin typeface="Cambria Math" panose="02040503050406030204" pitchFamily="18" charset="0"/>
                      </a:rPr>
                      <m:t>𝑋</m:t>
                    </m:r>
                    <m:d>
                      <m:dPr>
                        <m:ctrlPr>
                          <a:rPr lang="it-IT" sz="3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3200" b="0" i="1" smtClean="0">
                            <a:latin typeface="Cambria Math" panose="02040503050406030204" pitchFamily="18" charset="0"/>
                          </a:rPr>
                          <m:t>3872</m:t>
                        </m:r>
                      </m:e>
                    </m:d>
                    <m:r>
                      <a:rPr lang="it-IT" sz="3200" b="0" i="1" smtClean="0">
                        <a:latin typeface="Cambria Math" panose="02040503050406030204" pitchFamily="18" charset="0"/>
                      </a:rPr>
                      <m:t>: </m:t>
                    </m:r>
                  </m:oMath>
                </a14:m>
                <a:r>
                  <a:rPr lang="it-IT" sz="3200" dirty="0">
                    <a:latin typeface="+mj-lt"/>
                  </a:rPr>
                  <a:t>Introduction</a:t>
                </a:r>
              </a:p>
            </p:txBody>
          </p:sp>
        </mc:Choice>
        <mc:Fallback xmlns="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71557747-271A-AA7B-7113-538A48734B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6080" y="152267"/>
                <a:ext cx="4436664" cy="443198"/>
              </a:xfrm>
              <a:prstGeom prst="rect">
                <a:avLst/>
              </a:prstGeom>
              <a:blipFill>
                <a:blip r:embed="rId2"/>
                <a:stretch>
                  <a:fillRect t="-39726" r="-4945" b="-5342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magine 3">
            <a:extLst>
              <a:ext uri="{FF2B5EF4-FFF2-40B4-BE49-F238E27FC236}">
                <a16:creationId xmlns:a16="http://schemas.microsoft.com/office/drawing/2014/main" id="{BA37004D-C9F1-5907-1740-CA32644246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2450" y="812254"/>
            <a:ext cx="4572919" cy="5382550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699AC94E-CC12-411D-E549-C1E94B106F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168" y="3857384"/>
            <a:ext cx="6069543" cy="2304256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A3422B28-53BD-0B78-7AD4-23F9184D9AC0}"/>
              </a:ext>
            </a:extLst>
          </p:cNvPr>
          <p:cNvSpPr txBox="1"/>
          <p:nvPr/>
        </p:nvSpPr>
        <p:spPr>
          <a:xfrm>
            <a:off x="1028500" y="6194804"/>
            <a:ext cx="4840877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it-IT" sz="1200" dirty="0"/>
              <a:t>Belle </a:t>
            </a:r>
            <a:r>
              <a:rPr lang="it-IT" sz="1200" dirty="0" err="1"/>
              <a:t>collaboration</a:t>
            </a:r>
            <a:r>
              <a:rPr lang="it-IT" sz="1200" dirty="0"/>
              <a:t>, Phys.Rev.Lett.91:262001,2003 [</a:t>
            </a:r>
            <a:r>
              <a:rPr lang="it-IT" sz="1200" dirty="0" err="1"/>
              <a:t>arXiv:hep-ex</a:t>
            </a:r>
            <a:r>
              <a:rPr lang="it-IT" sz="1200" dirty="0"/>
              <a:t>/0309032]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29999F27-A52C-3A19-0466-67A353244BB4}"/>
              </a:ext>
            </a:extLst>
          </p:cNvPr>
          <p:cNvSpPr txBox="1"/>
          <p:nvPr/>
        </p:nvSpPr>
        <p:spPr>
          <a:xfrm>
            <a:off x="6814492" y="6194804"/>
            <a:ext cx="5239448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it-IT" sz="1200" dirty="0"/>
              <a:t>LHCb </a:t>
            </a:r>
            <a:r>
              <a:rPr lang="it-IT" sz="1200" dirty="0" err="1"/>
              <a:t>collaboration</a:t>
            </a:r>
            <a:r>
              <a:rPr lang="it-IT" sz="1200" dirty="0"/>
              <a:t>, </a:t>
            </a:r>
            <a:r>
              <a:rPr lang="it-IT" sz="1200" dirty="0" err="1"/>
              <a:t>Phys</a:t>
            </a:r>
            <a:r>
              <a:rPr lang="it-IT" sz="1200" dirty="0"/>
              <a:t>. Rev. D 102, 092005 (2020) [arXiv:2005.13419 [</a:t>
            </a:r>
            <a:r>
              <a:rPr lang="it-IT" sz="1200" dirty="0" err="1"/>
              <a:t>hep</a:t>
            </a:r>
            <a:r>
              <a:rPr lang="it-IT" sz="1200" dirty="0"/>
              <a:t>-ex]]</a:t>
            </a:r>
          </a:p>
        </p:txBody>
      </p:sp>
      <p:sp>
        <p:nvSpPr>
          <p:cNvPr id="11" name="Segnaposto numero diapositiva 10">
            <a:extLst>
              <a:ext uri="{FF2B5EF4-FFF2-40B4-BE49-F238E27FC236}">
                <a16:creationId xmlns:a16="http://schemas.microsoft.com/office/drawing/2014/main" id="{05C4226A-0C7C-D7FC-C507-F73C875B4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02924" y="6581774"/>
            <a:ext cx="1143002" cy="276226"/>
          </a:xfrm>
        </p:spPr>
        <p:txBody>
          <a:bodyPr/>
          <a:lstStyle/>
          <a:p>
            <a:pPr rtl="0"/>
            <a:fld id="{25BA54BD-C84D-46CE-8B72-31BFB26ABA43}" type="slidenum">
              <a:rPr lang="it-IT" smtClean="0"/>
              <a:t>2</a:t>
            </a:fld>
            <a:endParaRPr lang="it-IT" dirty="0"/>
          </a:p>
        </p:txBody>
      </p:sp>
      <p:sp>
        <p:nvSpPr>
          <p:cNvPr id="12" name="Segnaposto piè di pagina 11">
            <a:extLst>
              <a:ext uri="{FF2B5EF4-FFF2-40B4-BE49-F238E27FC236}">
                <a16:creationId xmlns:a16="http://schemas.microsoft.com/office/drawing/2014/main" id="{F4AF9A33-E824-A2E7-91CF-C3D348C3B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81774"/>
            <a:ext cx="6324599" cy="276226"/>
          </a:xfrm>
        </p:spPr>
        <p:txBody>
          <a:bodyPr/>
          <a:lstStyle/>
          <a:p>
            <a:pPr rtl="0"/>
            <a:r>
              <a:rPr lang="it-IT" i="1"/>
              <a:t>Exotic Hadron Spectroscopy 2026</a:t>
            </a:r>
            <a:endParaRPr lang="it-IT" i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93B07EED-C465-BC63-91CA-3DC5A836DD8E}"/>
                  </a:ext>
                </a:extLst>
              </p:cNvPr>
              <p:cNvSpPr txBox="1"/>
              <p:nvPr/>
            </p:nvSpPr>
            <p:spPr>
              <a:xfrm>
                <a:off x="391288" y="764704"/>
                <a:ext cx="4877554" cy="4258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it-IT" sz="2400" dirty="0"/>
                  <a:t>Quantum </a:t>
                </a:r>
                <a:r>
                  <a:rPr lang="it-IT" sz="2400" dirty="0" err="1"/>
                  <a:t>numbers</a:t>
                </a:r>
                <a:r>
                  <a:rPr lang="it-IT" sz="2400" dirty="0"/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p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𝑃𝐶</m:t>
                        </m:r>
                      </m:sup>
                    </m:sSup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)=0(</m:t>
                    </m:r>
                    <m:sSup>
                      <m:sSup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++</m:t>
                        </m:r>
                      </m:sup>
                    </m:sSup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it-IT" sz="2400" dirty="0"/>
              </a:p>
            </p:txBody>
          </p:sp>
        </mc:Choice>
        <mc:Fallback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93B07EED-C465-BC63-91CA-3DC5A836DD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288" y="764704"/>
                <a:ext cx="4877554" cy="425822"/>
              </a:xfrm>
              <a:prstGeom prst="rect">
                <a:avLst/>
              </a:prstGeom>
              <a:blipFill>
                <a:blip r:embed="rId5"/>
                <a:stretch>
                  <a:fillRect l="-1875" t="-20000" r="-250" b="-3142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56049D23-9F89-9BD6-2917-0ECAD459EBA1}"/>
              </a:ext>
            </a:extLst>
          </p:cNvPr>
          <p:cNvSpPr txBox="1"/>
          <p:nvPr/>
        </p:nvSpPr>
        <p:spPr>
          <a:xfrm>
            <a:off x="393570" y="2045480"/>
            <a:ext cx="2901756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it-IT" sz="2400" dirty="0" err="1"/>
              <a:t>Main</a:t>
            </a:r>
            <a:r>
              <a:rPr lang="it-IT" sz="2400" dirty="0"/>
              <a:t> </a:t>
            </a:r>
            <a:r>
              <a:rPr lang="it-IT" sz="2400" dirty="0" err="1"/>
              <a:t>decay</a:t>
            </a:r>
            <a:r>
              <a:rPr lang="it-IT" sz="2400" dirty="0"/>
              <a:t> </a:t>
            </a:r>
            <a:r>
              <a:rPr lang="it-IT" sz="2400" dirty="0" err="1"/>
              <a:t>channels</a:t>
            </a:r>
            <a:r>
              <a:rPr lang="it-IT" sz="2400" dirty="0"/>
              <a:t>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EC95D32F-6BD1-146E-5C12-0D4DD98CE3BD}"/>
                  </a:ext>
                </a:extLst>
              </p:cNvPr>
              <p:cNvSpPr txBox="1"/>
              <p:nvPr/>
            </p:nvSpPr>
            <p:spPr>
              <a:xfrm>
                <a:off x="734988" y="2617711"/>
                <a:ext cx="4317464" cy="332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342900" indent="-342900">
                  <a:lnSpc>
                    <a:spcPct val="9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𝑋</m:t>
                    </m:r>
                    <m:d>
                      <m:d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3872</m:t>
                        </m:r>
                      </m:e>
                    </m:d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</m:acc>
                      </m:e>
                      <m:sup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∗0</m:t>
                        </m:r>
                      </m:sup>
                    </m:sSup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</m:acc>
                      </m:e>
                      <m:sup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endParaRPr lang="it-IT" sz="2400" dirty="0"/>
              </a:p>
            </p:txBody>
          </p:sp>
        </mc:Choice>
        <mc:Fallback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EC95D32F-6BD1-146E-5C12-0D4DD98CE3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988" y="2617711"/>
                <a:ext cx="4317464" cy="332399"/>
              </a:xfrm>
              <a:prstGeom prst="rect">
                <a:avLst/>
              </a:prstGeom>
              <a:blipFill>
                <a:blip r:embed="rId6"/>
                <a:stretch>
                  <a:fillRect l="-4096" t="-32727" b="-4727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30EC104E-9623-5A38-8E37-EDD1651A8D0D}"/>
                  </a:ext>
                </a:extLst>
              </p:cNvPr>
              <p:cNvSpPr txBox="1"/>
              <p:nvPr/>
            </p:nvSpPr>
            <p:spPr>
              <a:xfrm>
                <a:off x="734988" y="3168609"/>
                <a:ext cx="3163558" cy="332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342900" indent="-342900">
                  <a:lnSpc>
                    <a:spcPct val="9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it-IT" sz="24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𝑋</m:t>
                    </m:r>
                    <m:d>
                      <m:dPr>
                        <m:ctrlPr>
                          <a:rPr lang="it-IT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3872</m:t>
                        </m:r>
                      </m:e>
                    </m:d>
                    <m:r>
                      <a:rPr lang="it-IT" sz="24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it-IT" sz="24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it-IT" sz="24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it-IT" sz="24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𝜓</m:t>
                    </m:r>
                    <m:sSup>
                      <m:sSupPr>
                        <m:ctrlPr>
                          <a:rPr lang="it-IT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it-IT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it-IT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it-IT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it-IT" sz="2400" dirty="0">
                  <a:solidFill>
                    <a:srgbClr val="FFFF00"/>
                  </a:solidFill>
                </a:endParaRPr>
              </a:p>
            </p:txBody>
          </p:sp>
        </mc:Choice>
        <mc:Fallback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30EC104E-9623-5A38-8E37-EDD1651A8D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988" y="3168609"/>
                <a:ext cx="3163558" cy="332399"/>
              </a:xfrm>
              <a:prstGeom prst="rect">
                <a:avLst/>
              </a:prstGeom>
              <a:blipFill>
                <a:blip r:embed="rId7"/>
                <a:stretch>
                  <a:fillRect l="-5588" t="-35185" b="-4814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15FBD40E-D080-22BD-3E27-65961D2B024B}"/>
                  </a:ext>
                </a:extLst>
              </p:cNvPr>
              <p:cNvSpPr txBox="1"/>
              <p:nvPr/>
            </p:nvSpPr>
            <p:spPr>
              <a:xfrm>
                <a:off x="414168" y="1410448"/>
                <a:ext cx="6314486" cy="424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it-IT" sz="2400" dirty="0"/>
                  <a:t>Mass: </a:t>
                </a:r>
                <a14:m>
                  <m:oMath xmlns:m="http://schemas.openxmlformats.org/officeDocument/2006/math">
                    <m:r>
                      <a:rPr lang="it-IT" sz="24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𝟑𝟖𝟕𝟏</m:t>
                    </m:r>
                    <m:r>
                      <a:rPr lang="it-IT" sz="24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it-IT" sz="24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𝟔𝟒</m:t>
                    </m:r>
                    <m:r>
                      <a:rPr lang="it-IT" sz="24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±</m:t>
                    </m:r>
                    <m:r>
                      <a:rPr lang="it-IT" sz="24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it-IT" sz="24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it-IT" sz="24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𝟎𝟔</m:t>
                    </m:r>
                  </m:oMath>
                </a14:m>
                <a:r>
                  <a:rPr lang="it-IT" sz="2400" b="1" dirty="0">
                    <a:solidFill>
                      <a:srgbClr val="C00000"/>
                    </a:solidFill>
                  </a:rPr>
                  <a:t> MeV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it-IT" sz="2400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𝒕𝒉</m:t>
                        </m:r>
                      </m:sub>
                    </m:sSub>
                    <m:r>
                      <a:rPr lang="it-IT" sz="24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sz="24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𝟑𝟖𝟕𝟏</m:t>
                    </m:r>
                    <m:r>
                      <a:rPr lang="it-IT" sz="24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it-IT" sz="24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𝟔𝟗</m:t>
                    </m:r>
                  </m:oMath>
                </a14:m>
                <a:r>
                  <a:rPr lang="it-IT" sz="2400" b="1" dirty="0">
                    <a:solidFill>
                      <a:srgbClr val="C00000"/>
                    </a:solidFill>
                  </a:rPr>
                  <a:t>)</a:t>
                </a:r>
                <a:endParaRPr lang="it-IT" sz="2400" b="1" dirty="0"/>
              </a:p>
            </p:txBody>
          </p:sp>
        </mc:Choice>
        <mc:Fallback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15FBD40E-D080-22BD-3E27-65961D2B02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168" y="1410448"/>
                <a:ext cx="6314486" cy="424732"/>
              </a:xfrm>
              <a:prstGeom prst="rect">
                <a:avLst/>
              </a:prstGeom>
              <a:blipFill>
                <a:blip r:embed="rId8"/>
                <a:stretch>
                  <a:fillRect l="-1544" t="-20000" r="-386" b="-3142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1788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544226-71F6-FA35-0605-ED4BE1D2E7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36ABEDF6-EC74-0321-50CD-5FA9B6CB2F9D}"/>
                  </a:ext>
                </a:extLst>
              </p:cNvPr>
              <p:cNvSpPr txBox="1"/>
              <p:nvPr/>
            </p:nvSpPr>
            <p:spPr>
              <a:xfrm>
                <a:off x="4498870" y="1196752"/>
                <a:ext cx="3532570" cy="4431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lnSpc>
                    <a:spcPct val="90000"/>
                  </a:lnSpc>
                </a:pPr>
                <a14:m>
                  <m:oMath xmlns:m="http://schemas.openxmlformats.org/officeDocument/2006/math">
                    <m:r>
                      <a:rPr lang="it-IT" sz="3200" b="0" i="1" smtClean="0">
                        <a:latin typeface="Cambria Math" panose="02040503050406030204" pitchFamily="18" charset="0"/>
                      </a:rPr>
                      <m:t>𝑋</m:t>
                    </m:r>
                    <m:d>
                      <m:dPr>
                        <m:ctrlPr>
                          <a:rPr lang="it-IT" sz="3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3200" b="0" i="1" smtClean="0">
                            <a:latin typeface="Cambria Math" panose="02040503050406030204" pitchFamily="18" charset="0"/>
                          </a:rPr>
                          <m:t>3872</m:t>
                        </m:r>
                      </m:e>
                    </m:d>
                    <m:r>
                      <a:rPr lang="it-IT" sz="3200" b="0" i="0" smtClean="0">
                        <a:latin typeface="Cambria Math" panose="02040503050406030204" pitchFamily="18" charset="0"/>
                      </a:rPr>
                      <m:t>: </m:t>
                    </m:r>
                  </m:oMath>
                </a14:m>
                <a:r>
                  <a:rPr lang="it-IT" sz="3200" dirty="0">
                    <a:latin typeface="+mj-lt"/>
                  </a:rPr>
                  <a:t>Taxonomy</a:t>
                </a:r>
              </a:p>
            </p:txBody>
          </p:sp>
        </mc:Choice>
        <mc:Fallback xmlns="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36ABEDF6-EC74-0321-50CD-5FA9B6CB2F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8870" y="1196752"/>
                <a:ext cx="3532570" cy="443198"/>
              </a:xfrm>
              <a:prstGeom prst="rect">
                <a:avLst/>
              </a:prstGeom>
              <a:blipFill>
                <a:blip r:embed="rId2"/>
                <a:stretch>
                  <a:fillRect t="-38356" r="-6563" b="-5479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Segnaposto numero diapositiva 10">
            <a:extLst>
              <a:ext uri="{FF2B5EF4-FFF2-40B4-BE49-F238E27FC236}">
                <a16:creationId xmlns:a16="http://schemas.microsoft.com/office/drawing/2014/main" id="{A3B4B759-AAB5-26CF-B7A6-8AD6CEF47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02924" y="6581774"/>
            <a:ext cx="1143002" cy="276226"/>
          </a:xfrm>
        </p:spPr>
        <p:txBody>
          <a:bodyPr/>
          <a:lstStyle/>
          <a:p>
            <a:pPr rtl="0"/>
            <a:fld id="{25BA54BD-C84D-46CE-8B72-31BFB26ABA43}" type="slidenum">
              <a:rPr lang="it-IT" smtClean="0"/>
              <a:t>3</a:t>
            </a:fld>
            <a:endParaRPr lang="it-IT" dirty="0"/>
          </a:p>
        </p:txBody>
      </p:sp>
      <p:sp>
        <p:nvSpPr>
          <p:cNvPr id="12" name="Segnaposto piè di pagina 11">
            <a:extLst>
              <a:ext uri="{FF2B5EF4-FFF2-40B4-BE49-F238E27FC236}">
                <a16:creationId xmlns:a16="http://schemas.microsoft.com/office/drawing/2014/main" id="{79203728-601F-5313-3477-E3FE866ED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81774"/>
            <a:ext cx="6324599" cy="276226"/>
          </a:xfrm>
        </p:spPr>
        <p:txBody>
          <a:bodyPr/>
          <a:lstStyle/>
          <a:p>
            <a:pPr rtl="0"/>
            <a:r>
              <a:rPr lang="it-IT" i="1"/>
              <a:t>Exotic Hadron Spectroscopy 2026</a:t>
            </a:r>
            <a:endParaRPr lang="it-IT" i="1" dirty="0"/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FEF93ACE-5E61-B401-4326-C4B70150C631}"/>
              </a:ext>
            </a:extLst>
          </p:cNvPr>
          <p:cNvCxnSpPr>
            <a:stCxn id="2" idx="2"/>
          </p:cNvCxnSpPr>
          <p:nvPr/>
        </p:nvCxnSpPr>
        <p:spPr>
          <a:xfrm flipH="1">
            <a:off x="6265153" y="1639950"/>
            <a:ext cx="2" cy="601287"/>
          </a:xfrm>
          <a:prstGeom prst="line">
            <a:avLst/>
          </a:prstGeom>
          <a:ln w="25400"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diritto 16">
            <a:extLst>
              <a:ext uri="{FF2B5EF4-FFF2-40B4-BE49-F238E27FC236}">
                <a16:creationId xmlns:a16="http://schemas.microsoft.com/office/drawing/2014/main" id="{B1F53034-0DD2-D7A7-E5A7-27E59AE5484C}"/>
              </a:ext>
            </a:extLst>
          </p:cNvPr>
          <p:cNvCxnSpPr>
            <a:cxnSpLocks/>
          </p:cNvCxnSpPr>
          <p:nvPr/>
        </p:nvCxnSpPr>
        <p:spPr>
          <a:xfrm>
            <a:off x="3400624" y="2241237"/>
            <a:ext cx="5832648" cy="0"/>
          </a:xfrm>
          <a:prstGeom prst="line">
            <a:avLst/>
          </a:prstGeom>
          <a:ln w="25400"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diritto 18">
            <a:extLst>
              <a:ext uri="{FF2B5EF4-FFF2-40B4-BE49-F238E27FC236}">
                <a16:creationId xmlns:a16="http://schemas.microsoft.com/office/drawing/2014/main" id="{B1E2651E-7814-9278-46A6-32A9E25EEF8A}"/>
              </a:ext>
            </a:extLst>
          </p:cNvPr>
          <p:cNvCxnSpPr/>
          <p:nvPr/>
        </p:nvCxnSpPr>
        <p:spPr>
          <a:xfrm flipH="1">
            <a:off x="3400622" y="2238985"/>
            <a:ext cx="2" cy="601287"/>
          </a:xfrm>
          <a:prstGeom prst="line">
            <a:avLst/>
          </a:prstGeom>
          <a:ln w="25400"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diritto 19">
            <a:extLst>
              <a:ext uri="{FF2B5EF4-FFF2-40B4-BE49-F238E27FC236}">
                <a16:creationId xmlns:a16="http://schemas.microsoft.com/office/drawing/2014/main" id="{18668355-D471-913D-6BE8-27D1EC5AE0DE}"/>
              </a:ext>
            </a:extLst>
          </p:cNvPr>
          <p:cNvCxnSpPr/>
          <p:nvPr/>
        </p:nvCxnSpPr>
        <p:spPr>
          <a:xfrm flipH="1">
            <a:off x="9233272" y="2238985"/>
            <a:ext cx="2" cy="601287"/>
          </a:xfrm>
          <a:prstGeom prst="line">
            <a:avLst/>
          </a:prstGeom>
          <a:ln w="25400"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B64783B8-C373-D562-301B-91B852AF9683}"/>
                  </a:ext>
                </a:extLst>
              </p:cNvPr>
              <p:cNvSpPr txBox="1"/>
              <p:nvPr/>
            </p:nvSpPr>
            <p:spPr>
              <a:xfrm>
                <a:off x="8110079" y="2840272"/>
                <a:ext cx="2246385" cy="4247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90000"/>
                  </a:lnSpc>
                </a:pPr>
                <a14:m>
                  <m:oMath xmlns:m="http://schemas.openxmlformats.org/officeDocument/2006/math"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𝑐</m:t>
                    </m:r>
                    <m:acc>
                      <m:accPr>
                        <m:chr m:val="̅"/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lang="it-IT" sz="2400" dirty="0"/>
                  <a:t>: charmonium</a:t>
                </a:r>
              </a:p>
            </p:txBody>
          </p:sp>
        </mc:Choice>
        <mc:Fallback xmlns="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B64783B8-C373-D562-301B-91B852AF96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0079" y="2840272"/>
                <a:ext cx="2246385" cy="424732"/>
              </a:xfrm>
              <a:prstGeom prst="rect">
                <a:avLst/>
              </a:prstGeom>
              <a:blipFill>
                <a:blip r:embed="rId3"/>
                <a:stretch>
                  <a:fillRect t="-18056" r="-3235" b="-29167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15E441A3-408C-C725-F7F6-E3A87EE8C556}"/>
                  </a:ext>
                </a:extLst>
              </p:cNvPr>
              <p:cNvSpPr txBox="1"/>
              <p:nvPr/>
            </p:nvSpPr>
            <p:spPr>
              <a:xfrm>
                <a:off x="2173843" y="2840272"/>
                <a:ext cx="2579169" cy="4247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90000"/>
                  </a:lnSpc>
                </a:pPr>
                <a14:m>
                  <m:oMath xmlns:m="http://schemas.openxmlformats.org/officeDocument/2006/math"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𝑐</m:t>
                    </m:r>
                    <m:acc>
                      <m:accPr>
                        <m:chr m:val="̅"/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𝑞</m:t>
                    </m:r>
                    <m:acc>
                      <m:accPr>
                        <m:chr m:val="̅"/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</m:oMath>
                </a14:m>
                <a:r>
                  <a:rPr lang="it-IT" sz="2400" dirty="0"/>
                  <a:t>: </a:t>
                </a:r>
                <a:r>
                  <a:rPr lang="it-IT" sz="2400" dirty="0" err="1"/>
                  <a:t>exotic</a:t>
                </a:r>
                <a:r>
                  <a:rPr lang="it-IT" sz="2400" dirty="0"/>
                  <a:t> </a:t>
                </a:r>
                <a:r>
                  <a:rPr lang="it-IT" sz="2400" dirty="0" err="1"/>
                  <a:t>states</a:t>
                </a:r>
                <a:endParaRPr lang="it-IT" sz="2400" dirty="0"/>
              </a:p>
            </p:txBody>
          </p:sp>
        </mc:Choice>
        <mc:Fallback xmlns="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15E441A3-408C-C725-F7F6-E3A87EE8C5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3843" y="2840272"/>
                <a:ext cx="2579169" cy="424732"/>
              </a:xfrm>
              <a:prstGeom prst="rect">
                <a:avLst/>
              </a:prstGeom>
              <a:blipFill>
                <a:blip r:embed="rId4"/>
                <a:stretch>
                  <a:fillRect t="-18056" r="-2588" b="-29167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Connettore diritto 22">
            <a:extLst>
              <a:ext uri="{FF2B5EF4-FFF2-40B4-BE49-F238E27FC236}">
                <a16:creationId xmlns:a16="http://schemas.microsoft.com/office/drawing/2014/main" id="{361D2323-782E-16CA-6D05-C1265A257ACB}"/>
              </a:ext>
            </a:extLst>
          </p:cNvPr>
          <p:cNvCxnSpPr/>
          <p:nvPr/>
        </p:nvCxnSpPr>
        <p:spPr>
          <a:xfrm flipH="1">
            <a:off x="3400622" y="3265004"/>
            <a:ext cx="2" cy="601287"/>
          </a:xfrm>
          <a:prstGeom prst="line">
            <a:avLst/>
          </a:prstGeom>
          <a:ln w="25400"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diritto 23">
            <a:extLst>
              <a:ext uri="{FF2B5EF4-FFF2-40B4-BE49-F238E27FC236}">
                <a16:creationId xmlns:a16="http://schemas.microsoft.com/office/drawing/2014/main" id="{D1EBD9FE-D0AB-376F-A598-5E61C72DE2E6}"/>
              </a:ext>
            </a:extLst>
          </p:cNvPr>
          <p:cNvCxnSpPr>
            <a:cxnSpLocks/>
          </p:cNvCxnSpPr>
          <p:nvPr/>
        </p:nvCxnSpPr>
        <p:spPr>
          <a:xfrm>
            <a:off x="1818411" y="3866291"/>
            <a:ext cx="3290031" cy="0"/>
          </a:xfrm>
          <a:prstGeom prst="line">
            <a:avLst/>
          </a:prstGeom>
          <a:ln w="25400"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diritto 26">
            <a:extLst>
              <a:ext uri="{FF2B5EF4-FFF2-40B4-BE49-F238E27FC236}">
                <a16:creationId xmlns:a16="http://schemas.microsoft.com/office/drawing/2014/main" id="{6D1AFCBA-E491-09AC-EE57-246ABB5208F6}"/>
              </a:ext>
            </a:extLst>
          </p:cNvPr>
          <p:cNvCxnSpPr/>
          <p:nvPr/>
        </p:nvCxnSpPr>
        <p:spPr>
          <a:xfrm flipH="1">
            <a:off x="1818411" y="3866292"/>
            <a:ext cx="2" cy="601287"/>
          </a:xfrm>
          <a:prstGeom prst="line">
            <a:avLst/>
          </a:prstGeom>
          <a:ln w="25400"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diritto 27">
            <a:extLst>
              <a:ext uri="{FF2B5EF4-FFF2-40B4-BE49-F238E27FC236}">
                <a16:creationId xmlns:a16="http://schemas.microsoft.com/office/drawing/2014/main" id="{6016270E-3221-B5B5-A6E9-9E46B221E96E}"/>
              </a:ext>
            </a:extLst>
          </p:cNvPr>
          <p:cNvCxnSpPr/>
          <p:nvPr/>
        </p:nvCxnSpPr>
        <p:spPr>
          <a:xfrm flipH="1">
            <a:off x="5108442" y="3866292"/>
            <a:ext cx="2" cy="601287"/>
          </a:xfrm>
          <a:prstGeom prst="line">
            <a:avLst/>
          </a:prstGeom>
          <a:ln w="25400"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B96CCF3F-BF4E-96A2-CF26-AB35B61375A9}"/>
              </a:ext>
            </a:extLst>
          </p:cNvPr>
          <p:cNvSpPr txBox="1"/>
          <p:nvPr/>
        </p:nvSpPr>
        <p:spPr>
          <a:xfrm>
            <a:off x="1031336" y="4473485"/>
            <a:ext cx="1574149" cy="7571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it-IT" sz="2400" dirty="0"/>
              <a:t>Compact</a:t>
            </a:r>
            <a:br>
              <a:rPr lang="it-IT" sz="2400" dirty="0"/>
            </a:br>
            <a:r>
              <a:rPr lang="it-IT" sz="2400" dirty="0"/>
              <a:t>Tetraquark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B1A20EDC-2157-0D05-C722-82DF28FE2DEA}"/>
              </a:ext>
            </a:extLst>
          </p:cNvPr>
          <p:cNvSpPr txBox="1"/>
          <p:nvPr/>
        </p:nvSpPr>
        <p:spPr>
          <a:xfrm>
            <a:off x="4438228" y="4473485"/>
            <a:ext cx="1340432" cy="7571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it-IT" sz="2400" dirty="0" err="1"/>
              <a:t>Hadronic</a:t>
            </a:r>
            <a:br>
              <a:rPr lang="it-IT" sz="2400" dirty="0"/>
            </a:br>
            <a:r>
              <a:rPr lang="it-IT" sz="2400" dirty="0" err="1"/>
              <a:t>Molecule</a:t>
            </a:r>
            <a:endParaRPr lang="it-IT" sz="2400" dirty="0"/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44901989-D4B4-452D-684F-42B14B48E708}"/>
              </a:ext>
            </a:extLst>
          </p:cNvPr>
          <p:cNvSpPr txBox="1"/>
          <p:nvPr/>
        </p:nvSpPr>
        <p:spPr>
          <a:xfrm>
            <a:off x="5404981" y="2261380"/>
            <a:ext cx="1720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Quark </a:t>
            </a:r>
            <a:r>
              <a:rPr 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content</a:t>
            </a:r>
            <a:endParaRPr lang="it-IT" sz="2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EF7C1130-28E0-2BCE-85B9-07F4B6FE37F8}"/>
              </a:ext>
            </a:extLst>
          </p:cNvPr>
          <p:cNvSpPr txBox="1"/>
          <p:nvPr/>
        </p:nvSpPr>
        <p:spPr>
          <a:xfrm>
            <a:off x="2390569" y="3885231"/>
            <a:ext cx="2020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Internal</a:t>
            </a:r>
            <a:r>
              <a:rPr lang="it-IT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sz="20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structure</a:t>
            </a:r>
            <a:endParaRPr lang="it-IT" sz="2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6AD5C80E-F28C-C0E3-36E9-AA9B8FA9C0A3}"/>
              </a:ext>
            </a:extLst>
          </p:cNvPr>
          <p:cNvSpPr txBox="1"/>
          <p:nvPr/>
        </p:nvSpPr>
        <p:spPr>
          <a:xfrm>
            <a:off x="477788" y="122417"/>
            <a:ext cx="5123608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it-IT" sz="2400" dirty="0">
                <a:solidFill>
                  <a:srgbClr val="C00000"/>
                </a:solidFill>
              </a:rPr>
              <a:t>Disclaimer: </a:t>
            </a:r>
            <a:r>
              <a:rPr lang="it-IT" sz="2400" dirty="0" err="1">
                <a:solidFill>
                  <a:srgbClr val="C00000"/>
                </a:solidFill>
              </a:rPr>
              <a:t>this</a:t>
            </a:r>
            <a:r>
              <a:rPr lang="it-IT" sz="2400" dirty="0">
                <a:solidFill>
                  <a:srgbClr val="C00000"/>
                </a:solidFill>
              </a:rPr>
              <a:t> list </a:t>
            </a:r>
            <a:r>
              <a:rPr lang="it-IT" sz="2400" dirty="0" err="1">
                <a:solidFill>
                  <a:srgbClr val="C00000"/>
                </a:solidFill>
              </a:rPr>
              <a:t>is</a:t>
            </a:r>
            <a:r>
              <a:rPr lang="it-IT" sz="2400" dirty="0">
                <a:solidFill>
                  <a:srgbClr val="C00000"/>
                </a:solidFill>
              </a:rPr>
              <a:t> </a:t>
            </a:r>
            <a:r>
              <a:rPr lang="it-IT" sz="2400" dirty="0" err="1">
                <a:solidFill>
                  <a:srgbClr val="C00000"/>
                </a:solidFill>
              </a:rPr>
              <a:t>not</a:t>
            </a:r>
            <a:r>
              <a:rPr lang="it-IT" sz="2400" dirty="0">
                <a:solidFill>
                  <a:srgbClr val="C00000"/>
                </a:solidFill>
              </a:rPr>
              <a:t> </a:t>
            </a:r>
            <a:r>
              <a:rPr lang="it-IT" sz="2400" dirty="0" err="1">
                <a:solidFill>
                  <a:srgbClr val="C00000"/>
                </a:solidFill>
              </a:rPr>
              <a:t>exhaustive</a:t>
            </a:r>
            <a:r>
              <a:rPr lang="it-IT" sz="2400" dirty="0">
                <a:solidFill>
                  <a:srgbClr val="C00000"/>
                </a:solidFill>
              </a:rPr>
              <a:t>! </a:t>
            </a:r>
          </a:p>
        </p:txBody>
      </p:sp>
      <p:pic>
        <p:nvPicPr>
          <p:cNvPr id="36" name="Elemento grafico 35" descr="Avviso contorno">
            <a:extLst>
              <a:ext uri="{FF2B5EF4-FFF2-40B4-BE49-F238E27FC236}">
                <a16:creationId xmlns:a16="http://schemas.microsoft.com/office/drawing/2014/main" id="{5E426EDD-615A-2BDC-BDB4-AA255A2492DC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055" y="0"/>
            <a:ext cx="669566" cy="669566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41B86AD6-7198-0C05-26B1-7AD40C278C9F}"/>
              </a:ext>
            </a:extLst>
          </p:cNvPr>
          <p:cNvSpPr txBox="1"/>
          <p:nvPr/>
        </p:nvSpPr>
        <p:spPr>
          <a:xfrm>
            <a:off x="6930540" y="3353142"/>
            <a:ext cx="4605461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it-IT" sz="1200" dirty="0"/>
              <a:t>P. Colangelo et al. [arXiv:2501.15888 [</a:t>
            </a:r>
            <a:r>
              <a:rPr lang="it-IT" sz="1200" dirty="0" err="1"/>
              <a:t>hep-ph</a:t>
            </a:r>
            <a:r>
              <a:rPr lang="it-IT" sz="1200" dirty="0"/>
              <a:t>]], F. De Fazio, </a:t>
            </a:r>
            <a:r>
              <a:rPr lang="it-IT" sz="1200" dirty="0" err="1"/>
              <a:t>Phys.Rev.D</a:t>
            </a:r>
            <a:r>
              <a:rPr lang="it-IT" sz="1200" dirty="0"/>
              <a:t> 83, 099901 (2011) [arXiv:0812.0716 [</a:t>
            </a:r>
            <a:r>
              <a:rPr lang="it-IT" sz="1200" dirty="0" err="1"/>
              <a:t>hep-ph</a:t>
            </a:r>
            <a:r>
              <a:rPr lang="it-IT" sz="1200" dirty="0"/>
              <a:t>]].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A8B6B239-5F92-9DD7-E33A-68EB0A9CF612}"/>
              </a:ext>
            </a:extLst>
          </p:cNvPr>
          <p:cNvSpPr txBox="1"/>
          <p:nvPr/>
        </p:nvSpPr>
        <p:spPr>
          <a:xfrm>
            <a:off x="3463426" y="5301681"/>
            <a:ext cx="3357086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it-IT" sz="1200" dirty="0"/>
              <a:t>C. </a:t>
            </a:r>
            <a:r>
              <a:rPr lang="it-IT" sz="1200" dirty="0" err="1"/>
              <a:t>Hanhart</a:t>
            </a:r>
            <a:r>
              <a:rPr lang="it-IT" sz="1200" dirty="0"/>
              <a:t> [arXiv:2508.20694 [</a:t>
            </a:r>
            <a:r>
              <a:rPr lang="it-IT" sz="1200" dirty="0" err="1"/>
              <a:t>hep-ph</a:t>
            </a:r>
            <a:r>
              <a:rPr lang="it-IT" sz="1200" dirty="0"/>
              <a:t>], T. </a:t>
            </a:r>
            <a:r>
              <a:rPr lang="it-IT" sz="1200" dirty="0" err="1"/>
              <a:t>Ji</a:t>
            </a:r>
            <a:r>
              <a:rPr lang="it-IT" sz="1200" dirty="0"/>
              <a:t> et al. [arXiv:2502.04458 [</a:t>
            </a:r>
            <a:r>
              <a:rPr lang="it-IT" sz="1200" dirty="0" err="1"/>
              <a:t>hep-ph</a:t>
            </a:r>
            <a:r>
              <a:rPr lang="it-IT" sz="1200" dirty="0"/>
              <a:t>]] 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577FBCF4-D220-B3C7-B272-D074A69BE0AC}"/>
              </a:ext>
            </a:extLst>
          </p:cNvPr>
          <p:cNvSpPr txBox="1"/>
          <p:nvPr/>
        </p:nvSpPr>
        <p:spPr>
          <a:xfrm>
            <a:off x="139867" y="5301681"/>
            <a:ext cx="3357086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it-IT" sz="1200" dirty="0"/>
              <a:t>A. Esposito et al., Riv. Nuovo </a:t>
            </a:r>
            <a:r>
              <a:rPr lang="it-IT" sz="1200" dirty="0" err="1"/>
              <a:t>Cim</a:t>
            </a:r>
            <a:r>
              <a:rPr lang="it-IT" sz="1200" dirty="0"/>
              <a:t>. (2025) [arXiv:2502.02505 [</a:t>
            </a:r>
            <a:r>
              <a:rPr lang="it-IT" sz="1200" dirty="0" err="1"/>
              <a:t>hep-ph</a:t>
            </a:r>
            <a:r>
              <a:rPr lang="it-IT" sz="1200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993160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0433A7-9D08-7F0D-431A-03F716BBC6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numero diapositiva 10">
            <a:extLst>
              <a:ext uri="{FF2B5EF4-FFF2-40B4-BE49-F238E27FC236}">
                <a16:creationId xmlns:a16="http://schemas.microsoft.com/office/drawing/2014/main" id="{24710D25-5819-1963-47CB-71112B8D7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02924" y="6581774"/>
            <a:ext cx="1143002" cy="276226"/>
          </a:xfrm>
        </p:spPr>
        <p:txBody>
          <a:bodyPr/>
          <a:lstStyle/>
          <a:p>
            <a:pPr rtl="0"/>
            <a:fld id="{25BA54BD-C84D-46CE-8B72-31BFB26ABA43}" type="slidenum">
              <a:rPr lang="it-IT" smtClean="0"/>
              <a:t>4</a:t>
            </a:fld>
            <a:endParaRPr lang="it-IT" dirty="0"/>
          </a:p>
        </p:txBody>
      </p:sp>
      <p:sp>
        <p:nvSpPr>
          <p:cNvPr id="12" name="Segnaposto piè di pagina 11">
            <a:extLst>
              <a:ext uri="{FF2B5EF4-FFF2-40B4-BE49-F238E27FC236}">
                <a16:creationId xmlns:a16="http://schemas.microsoft.com/office/drawing/2014/main" id="{0EABA6AC-A471-3373-DB79-38BCAF945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81774"/>
            <a:ext cx="6324599" cy="276226"/>
          </a:xfrm>
        </p:spPr>
        <p:txBody>
          <a:bodyPr/>
          <a:lstStyle/>
          <a:p>
            <a:pPr rtl="0"/>
            <a:r>
              <a:rPr lang="it-IT" i="1"/>
              <a:t>Exotic Hadron Spectroscopy 2026</a:t>
            </a:r>
            <a:endParaRPr lang="it-IT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EE189C6D-E3B7-AE6F-E3A6-F421FEB55DFF}"/>
                  </a:ext>
                </a:extLst>
              </p:cNvPr>
              <p:cNvSpPr txBox="1"/>
              <p:nvPr/>
            </p:nvSpPr>
            <p:spPr>
              <a:xfrm>
                <a:off x="3311025" y="152267"/>
                <a:ext cx="5566781" cy="4431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lnSpc>
                    <a:spcPct val="90000"/>
                  </a:lnSpc>
                </a:pPr>
                <a14:m>
                  <m:oMath xmlns:m="http://schemas.openxmlformats.org/officeDocument/2006/math">
                    <m:r>
                      <a:rPr lang="it-IT" sz="3200" b="0" i="1" smtClean="0">
                        <a:latin typeface="Cambria Math" panose="02040503050406030204" pitchFamily="18" charset="0"/>
                      </a:rPr>
                      <m:t>𝑋</m:t>
                    </m:r>
                    <m:d>
                      <m:dPr>
                        <m:ctrlPr>
                          <a:rPr lang="it-IT" sz="3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3200" b="0" i="1" smtClean="0">
                            <a:latin typeface="Cambria Math" panose="02040503050406030204" pitchFamily="18" charset="0"/>
                          </a:rPr>
                          <m:t>3872</m:t>
                        </m:r>
                      </m:e>
                    </m:d>
                    <m:r>
                      <a:rPr lang="it-IT" sz="3200" b="0" i="1" smtClean="0">
                        <a:latin typeface="Cambria Math" panose="02040503050406030204" pitchFamily="18" charset="0"/>
                      </a:rPr>
                      <m:t>: </m:t>
                    </m:r>
                  </m:oMath>
                </a14:m>
                <a:r>
                  <a:rPr lang="it-IT" sz="3200" dirty="0" err="1">
                    <a:latin typeface="+mj-lt"/>
                  </a:rPr>
                  <a:t>Isospin</a:t>
                </a:r>
                <a:r>
                  <a:rPr lang="it-IT" sz="3200" dirty="0">
                    <a:latin typeface="+mj-lt"/>
                  </a:rPr>
                  <a:t> </a:t>
                </a:r>
                <a:r>
                  <a:rPr lang="it-IT" sz="3200" dirty="0" err="1">
                    <a:latin typeface="+mj-lt"/>
                  </a:rPr>
                  <a:t>violation</a:t>
                </a:r>
                <a:endParaRPr lang="it-IT" sz="3200" dirty="0">
                  <a:latin typeface="+mj-lt"/>
                </a:endParaRPr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EE189C6D-E3B7-AE6F-E3A6-F421FEB55D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1025" y="152267"/>
                <a:ext cx="5566781" cy="443198"/>
              </a:xfrm>
              <a:prstGeom prst="rect">
                <a:avLst/>
              </a:prstGeom>
              <a:blipFill>
                <a:blip r:embed="rId2"/>
                <a:stretch>
                  <a:fillRect t="-39726" r="-3943" b="-5342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9F8FFD6D-6340-F9F8-12DC-8E4D8C5E97FB}"/>
                  </a:ext>
                </a:extLst>
              </p:cNvPr>
              <p:cNvSpPr txBox="1"/>
              <p:nvPr/>
            </p:nvSpPr>
            <p:spPr>
              <a:xfrm>
                <a:off x="235997" y="710876"/>
                <a:ext cx="2839816" cy="332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342900" indent="-342900">
                  <a:lnSpc>
                    <a:spcPct val="9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it-IT" sz="24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𝑋</m:t>
                    </m:r>
                    <m:d>
                      <m:dPr>
                        <m:ctrlPr>
                          <a:rPr lang="it-IT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3872</m:t>
                        </m:r>
                      </m:e>
                    </m:d>
                    <m:r>
                      <a:rPr lang="it-IT" sz="24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it-IT" sz="24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it-IT" sz="24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it-IT" sz="24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𝜓𝜋𝜋</m:t>
                    </m:r>
                  </m:oMath>
                </a14:m>
                <a:endParaRPr lang="it-IT" sz="24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9F8FFD6D-6340-F9F8-12DC-8E4D8C5E97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997" y="710876"/>
                <a:ext cx="2839816" cy="332399"/>
              </a:xfrm>
              <a:prstGeom prst="rect">
                <a:avLst/>
              </a:prstGeom>
              <a:blipFill>
                <a:blip r:embed="rId3"/>
                <a:stretch>
                  <a:fillRect l="-6223" t="-35185" r="-1717" b="-4814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Immagine 9">
            <a:extLst>
              <a:ext uri="{FF2B5EF4-FFF2-40B4-BE49-F238E27FC236}">
                <a16:creationId xmlns:a16="http://schemas.microsoft.com/office/drawing/2014/main" id="{AB357ED6-D128-F031-8468-633F565217E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024"/>
          <a:stretch>
            <a:fillRect/>
          </a:stretch>
        </p:blipFill>
        <p:spPr>
          <a:xfrm>
            <a:off x="6092530" y="1724853"/>
            <a:ext cx="5635869" cy="3982550"/>
          </a:xfrm>
          <a:prstGeom prst="rect">
            <a:avLst/>
          </a:prstGeom>
          <a:effectLst>
            <a:softEdge rad="31750"/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D5036294-4D12-DA65-52CB-AA04479BB0CE}"/>
                  </a:ext>
                </a:extLst>
              </p:cNvPr>
              <p:cNvSpPr txBox="1"/>
              <p:nvPr/>
            </p:nvSpPr>
            <p:spPr>
              <a:xfrm>
                <a:off x="67228" y="1084256"/>
                <a:ext cx="92675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it-IT" sz="2000" dirty="0"/>
                  <a:t>The </a:t>
                </a:r>
                <a:r>
                  <a:rPr lang="it-IT" sz="2000" dirty="0" err="1"/>
                  <a:t>pion</a:t>
                </a:r>
                <a:r>
                  <a:rPr lang="it-IT" sz="2000" dirty="0"/>
                  <a:t> </a:t>
                </a:r>
                <a:r>
                  <a:rPr lang="it-IT" sz="2000" dirty="0" err="1"/>
                  <a:t>pairs</a:t>
                </a:r>
                <a:r>
                  <a:rPr lang="it-IT" sz="2000" dirty="0"/>
                  <a:t> </a:t>
                </a:r>
                <a:r>
                  <a:rPr lang="it-IT" sz="2000" dirty="0" err="1"/>
                  <a:t>comes</a:t>
                </a:r>
                <a:r>
                  <a:rPr lang="it-IT" sz="2000" dirty="0"/>
                  <a:t> from the </a:t>
                </a:r>
                <a:r>
                  <a:rPr lang="it-IT" sz="2000" dirty="0" err="1"/>
                  <a:t>decay</a:t>
                </a:r>
                <a:r>
                  <a:rPr lang="it-IT" sz="2000" dirty="0"/>
                  <a:t> of a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p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it-IT" sz="2000" dirty="0"/>
                  <a:t> </a:t>
                </a:r>
                <a:r>
                  <a:rPr lang="it-IT" sz="2000" dirty="0" err="1"/>
                  <a:t>meson</a:t>
                </a:r>
                <a:r>
                  <a:rPr lang="it-IT" sz="2000" dirty="0"/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p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it-IT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it-IT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it-IT" sz="2000" dirty="0"/>
                  <a:t>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2000" b="0" i="0" smtClean="0">
                        <a:latin typeface="Cambria Math" panose="02040503050406030204" pitchFamily="18" charset="0"/>
                      </a:rPr>
                      <m:t>Br</m:t>
                    </m:r>
                    <m:r>
                      <a:rPr lang="it-IT" sz="2000" b="0" i="0" smtClean="0">
                        <a:latin typeface="Cambria Math" panose="02040503050406030204" pitchFamily="18" charset="0"/>
                      </a:rPr>
                      <m:t>∼100%</m:t>
                    </m:r>
                  </m:oMath>
                </a14:m>
                <a:r>
                  <a:rPr lang="it-IT" sz="2000" dirty="0"/>
                  <a:t>).</a:t>
                </a:r>
              </a:p>
            </p:txBody>
          </p:sp>
        </mc:Choice>
        <mc:Fallback xmlns="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D5036294-4D12-DA65-52CB-AA04479BB0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28" y="1084256"/>
                <a:ext cx="9267543" cy="369332"/>
              </a:xfrm>
              <a:prstGeom prst="rect">
                <a:avLst/>
              </a:prstGeom>
              <a:blipFill>
                <a:blip r:embed="rId5"/>
                <a:stretch>
                  <a:fillRect l="-658" t="-18333" b="-300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" name="Immagine 29">
            <a:extLst>
              <a:ext uri="{FF2B5EF4-FFF2-40B4-BE49-F238E27FC236}">
                <a16:creationId xmlns:a16="http://schemas.microsoft.com/office/drawing/2014/main" id="{546523EC-2040-D44B-3064-1409DE1AB58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837" t="2701" r="11740" b="965"/>
          <a:stretch>
            <a:fillRect/>
          </a:stretch>
        </p:blipFill>
        <p:spPr>
          <a:xfrm>
            <a:off x="458312" y="2155180"/>
            <a:ext cx="4032448" cy="3121896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31" name="Freccia a destra 30">
            <a:extLst>
              <a:ext uri="{FF2B5EF4-FFF2-40B4-BE49-F238E27FC236}">
                <a16:creationId xmlns:a16="http://schemas.microsoft.com/office/drawing/2014/main" id="{6746A0EE-0E90-D14B-981C-A165DC832A1E}"/>
              </a:ext>
            </a:extLst>
          </p:cNvPr>
          <p:cNvSpPr/>
          <p:nvPr/>
        </p:nvSpPr>
        <p:spPr>
          <a:xfrm>
            <a:off x="4798268" y="3536108"/>
            <a:ext cx="1080120" cy="360040"/>
          </a:xfrm>
          <a:prstGeom prst="rightArrow">
            <a:avLst/>
          </a:prstGeom>
          <a:solidFill>
            <a:schemeClr val="tx1"/>
          </a:solidFill>
          <a:ln>
            <a:solidFill>
              <a:srgbClr val="C000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asellaDiTesto 31">
                <a:extLst>
                  <a:ext uri="{FF2B5EF4-FFF2-40B4-BE49-F238E27FC236}">
                    <a16:creationId xmlns:a16="http://schemas.microsoft.com/office/drawing/2014/main" id="{82A5B301-9C29-08AA-FBEA-BE109E690E06}"/>
                  </a:ext>
                </a:extLst>
              </p:cNvPr>
              <p:cNvSpPr txBox="1"/>
              <p:nvPr/>
            </p:nvSpPr>
            <p:spPr>
              <a:xfrm>
                <a:off x="6092877" y="5773744"/>
                <a:ext cx="5635869" cy="6526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90000"/>
                  </a:lnSpc>
                </a:pPr>
                <a:r>
                  <a:rPr lang="it-IT" sz="2000" b="1" dirty="0">
                    <a:solidFill>
                      <a:srgbClr val="C00000"/>
                    </a:solidFill>
                  </a:rPr>
                  <a:t>Data </a:t>
                </a:r>
                <a:r>
                  <a:rPr lang="it-IT" sz="2000" b="1" dirty="0" err="1">
                    <a:solidFill>
                      <a:srgbClr val="C00000"/>
                    </a:solidFill>
                  </a:rPr>
                  <a:t>cannot</a:t>
                </a:r>
                <a:r>
                  <a:rPr lang="it-IT" sz="2000" b="1" dirty="0">
                    <a:solidFill>
                      <a:srgbClr val="C00000"/>
                    </a:solidFill>
                  </a:rPr>
                  <a:t> be </a:t>
                </a:r>
                <a:r>
                  <a:rPr lang="it-IT" sz="2000" b="1" dirty="0" err="1">
                    <a:solidFill>
                      <a:srgbClr val="C00000"/>
                    </a:solidFill>
                  </a:rPr>
                  <a:t>explained</a:t>
                </a:r>
                <a:r>
                  <a:rPr lang="it-IT" sz="2000" b="1" dirty="0">
                    <a:solidFill>
                      <a:srgbClr val="C00000"/>
                    </a:solidFill>
                  </a:rPr>
                  <a:t> </a:t>
                </a:r>
                <a:r>
                  <a:rPr lang="it-IT" sz="2000" b="1" dirty="0" err="1">
                    <a:solidFill>
                      <a:srgbClr val="C00000"/>
                    </a:solidFill>
                  </a:rPr>
                  <a:t>considering</a:t>
                </a:r>
                <a:r>
                  <a:rPr lang="it-IT" sz="2000" b="1" dirty="0">
                    <a:solidFill>
                      <a:srgbClr val="C00000"/>
                    </a:solidFill>
                  </a:rPr>
                  <a:t> </a:t>
                </a:r>
                <a:r>
                  <a:rPr lang="it-IT" sz="2000" b="1" dirty="0" err="1">
                    <a:solidFill>
                      <a:srgbClr val="C00000"/>
                    </a:solidFill>
                  </a:rPr>
                  <a:t>only</a:t>
                </a:r>
                <a:br>
                  <a:rPr lang="it-IT" sz="2000" b="1" dirty="0">
                    <a:solidFill>
                      <a:srgbClr val="C00000"/>
                    </a:solidFill>
                  </a:rPr>
                </a:br>
                <a14:m>
                  <m:oMath xmlns:m="http://schemas.openxmlformats.org/officeDocument/2006/math">
                    <m:sSup>
                      <m:sSupPr>
                        <m:ctrlPr>
                          <a:rPr lang="it-IT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𝝆</m:t>
                        </m:r>
                      </m:e>
                      <m:sup>
                        <m:r>
                          <a:rPr lang="it-IT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p>
                  </m:oMath>
                </a14:m>
                <a:r>
                  <a:rPr lang="it-IT" sz="2000" b="1" dirty="0">
                    <a:solidFill>
                      <a:srgbClr val="C00000"/>
                    </a:solidFill>
                  </a:rPr>
                  <a:t> contribution.</a:t>
                </a:r>
              </a:p>
            </p:txBody>
          </p:sp>
        </mc:Choice>
        <mc:Fallback xmlns="">
          <p:sp>
            <p:nvSpPr>
              <p:cNvPr id="32" name="CasellaDiTesto 31">
                <a:extLst>
                  <a:ext uri="{FF2B5EF4-FFF2-40B4-BE49-F238E27FC236}">
                    <a16:creationId xmlns:a16="http://schemas.microsoft.com/office/drawing/2014/main" id="{82A5B301-9C29-08AA-FBEA-BE109E690E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2877" y="5773744"/>
                <a:ext cx="5635869" cy="652615"/>
              </a:xfrm>
              <a:prstGeom prst="rect">
                <a:avLst/>
              </a:prstGeom>
              <a:blipFill>
                <a:blip r:embed="rId7"/>
                <a:stretch>
                  <a:fillRect t="-9346" b="-1588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5FFA1E5D-0082-CA40-3375-5608A54452C7}"/>
              </a:ext>
            </a:extLst>
          </p:cNvPr>
          <p:cNvSpPr txBox="1"/>
          <p:nvPr/>
        </p:nvSpPr>
        <p:spPr>
          <a:xfrm>
            <a:off x="6092530" y="1514284"/>
            <a:ext cx="5635869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it-IT" sz="1200" dirty="0"/>
              <a:t>LHCb </a:t>
            </a:r>
            <a:r>
              <a:rPr lang="it-IT" sz="1200" dirty="0" err="1"/>
              <a:t>collaboration</a:t>
            </a:r>
            <a:r>
              <a:rPr lang="it-IT" sz="1200" dirty="0"/>
              <a:t>, </a:t>
            </a:r>
            <a:r>
              <a:rPr lang="it-IT" sz="1200" dirty="0" err="1"/>
              <a:t>Phys</a:t>
            </a:r>
            <a:r>
              <a:rPr lang="it-IT" sz="1200" dirty="0"/>
              <a:t>. Rev. D 131 (2023) L011103 [arXiv:2204.12597 [</a:t>
            </a:r>
            <a:r>
              <a:rPr lang="it-IT" sz="1200" dirty="0" err="1"/>
              <a:t>hep</a:t>
            </a:r>
            <a:r>
              <a:rPr lang="it-IT" sz="1200" dirty="0"/>
              <a:t>-ex]]</a:t>
            </a:r>
          </a:p>
        </p:txBody>
      </p:sp>
    </p:spTree>
    <p:extLst>
      <p:ext uri="{BB962C8B-B14F-4D97-AF65-F5344CB8AC3E}">
        <p14:creationId xmlns:p14="http://schemas.microsoft.com/office/powerpoint/2010/main" val="2163937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D11CE1-B62B-6880-11F8-7697DBFED7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numero diapositiva 10">
            <a:extLst>
              <a:ext uri="{FF2B5EF4-FFF2-40B4-BE49-F238E27FC236}">
                <a16:creationId xmlns:a16="http://schemas.microsoft.com/office/drawing/2014/main" id="{7FF17468-D626-750B-4F7F-BA1FDF501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02924" y="6581774"/>
            <a:ext cx="1143002" cy="276226"/>
          </a:xfrm>
        </p:spPr>
        <p:txBody>
          <a:bodyPr/>
          <a:lstStyle/>
          <a:p>
            <a:pPr rtl="0"/>
            <a:fld id="{25BA54BD-C84D-46CE-8B72-31BFB26ABA43}" type="slidenum">
              <a:rPr lang="it-IT" smtClean="0"/>
              <a:t>5</a:t>
            </a:fld>
            <a:endParaRPr lang="it-IT" dirty="0"/>
          </a:p>
        </p:txBody>
      </p:sp>
      <p:sp>
        <p:nvSpPr>
          <p:cNvPr id="12" name="Segnaposto piè di pagina 11">
            <a:extLst>
              <a:ext uri="{FF2B5EF4-FFF2-40B4-BE49-F238E27FC236}">
                <a16:creationId xmlns:a16="http://schemas.microsoft.com/office/drawing/2014/main" id="{E2584B0D-6184-14B6-92F5-488F0BADF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81774"/>
            <a:ext cx="6324599" cy="276226"/>
          </a:xfrm>
        </p:spPr>
        <p:txBody>
          <a:bodyPr/>
          <a:lstStyle/>
          <a:p>
            <a:pPr rtl="0"/>
            <a:r>
              <a:rPr lang="it-IT" i="1"/>
              <a:t>Exotic Hadron Spectroscopy 2026</a:t>
            </a:r>
            <a:endParaRPr lang="it-IT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32BD9551-F380-6084-5407-BC31BEE41498}"/>
                  </a:ext>
                </a:extLst>
              </p:cNvPr>
              <p:cNvSpPr txBox="1"/>
              <p:nvPr/>
            </p:nvSpPr>
            <p:spPr>
              <a:xfrm>
                <a:off x="3311025" y="152267"/>
                <a:ext cx="5566781" cy="4431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lnSpc>
                    <a:spcPct val="90000"/>
                  </a:lnSpc>
                </a:pPr>
                <a14:m>
                  <m:oMath xmlns:m="http://schemas.openxmlformats.org/officeDocument/2006/math">
                    <m:r>
                      <a:rPr lang="it-IT" sz="3200" b="0" i="1" smtClean="0">
                        <a:latin typeface="Cambria Math" panose="02040503050406030204" pitchFamily="18" charset="0"/>
                      </a:rPr>
                      <m:t>𝑋</m:t>
                    </m:r>
                    <m:d>
                      <m:dPr>
                        <m:ctrlPr>
                          <a:rPr lang="it-IT" sz="3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3200" b="0" i="1" smtClean="0">
                            <a:latin typeface="Cambria Math" panose="02040503050406030204" pitchFamily="18" charset="0"/>
                          </a:rPr>
                          <m:t>3872</m:t>
                        </m:r>
                      </m:e>
                    </m:d>
                    <m:r>
                      <a:rPr lang="it-IT" sz="3200" b="0" i="1" smtClean="0">
                        <a:latin typeface="Cambria Math" panose="02040503050406030204" pitchFamily="18" charset="0"/>
                      </a:rPr>
                      <m:t>: </m:t>
                    </m:r>
                  </m:oMath>
                </a14:m>
                <a:r>
                  <a:rPr lang="it-IT" sz="3200" dirty="0" err="1">
                    <a:latin typeface="+mj-lt"/>
                  </a:rPr>
                  <a:t>Isospin</a:t>
                </a:r>
                <a:r>
                  <a:rPr lang="it-IT" sz="3200" dirty="0">
                    <a:latin typeface="+mj-lt"/>
                  </a:rPr>
                  <a:t> </a:t>
                </a:r>
                <a:r>
                  <a:rPr lang="it-IT" sz="3200" dirty="0" err="1">
                    <a:latin typeface="+mj-lt"/>
                  </a:rPr>
                  <a:t>violation</a:t>
                </a:r>
                <a:endParaRPr lang="it-IT" sz="3200" dirty="0">
                  <a:latin typeface="+mj-lt"/>
                </a:endParaRPr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32BD9551-F380-6084-5407-BC31BEE414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1025" y="152267"/>
                <a:ext cx="5566781" cy="443198"/>
              </a:xfrm>
              <a:prstGeom prst="rect">
                <a:avLst/>
              </a:prstGeom>
              <a:blipFill>
                <a:blip r:embed="rId2"/>
                <a:stretch>
                  <a:fillRect t="-39726" r="-3943" b="-5342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" name="Immagine 29">
            <a:extLst>
              <a:ext uri="{FF2B5EF4-FFF2-40B4-BE49-F238E27FC236}">
                <a16:creationId xmlns:a16="http://schemas.microsoft.com/office/drawing/2014/main" id="{90F43A95-6DAD-507F-1590-3B22D9E35EB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837" t="2701" r="11740" b="965"/>
          <a:stretch>
            <a:fillRect/>
          </a:stretch>
        </p:blipFill>
        <p:spPr>
          <a:xfrm>
            <a:off x="1013860" y="692696"/>
            <a:ext cx="3219990" cy="2492896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31" name="Freccia a destra 30">
            <a:extLst>
              <a:ext uri="{FF2B5EF4-FFF2-40B4-BE49-F238E27FC236}">
                <a16:creationId xmlns:a16="http://schemas.microsoft.com/office/drawing/2014/main" id="{29C40B6E-233B-3099-D5B2-E8FB01402725}"/>
              </a:ext>
            </a:extLst>
          </p:cNvPr>
          <p:cNvSpPr/>
          <p:nvPr/>
        </p:nvSpPr>
        <p:spPr>
          <a:xfrm>
            <a:off x="4654252" y="3362446"/>
            <a:ext cx="1080120" cy="360040"/>
          </a:xfrm>
          <a:prstGeom prst="rightArrow">
            <a:avLst/>
          </a:prstGeom>
          <a:solidFill>
            <a:schemeClr val="tx1"/>
          </a:solidFill>
          <a:ln>
            <a:solidFill>
              <a:srgbClr val="C000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847D9709-C4BD-2A28-B280-7913E8102E23}"/>
              </a:ext>
            </a:extLst>
          </p:cNvPr>
          <p:cNvSpPr txBox="1"/>
          <p:nvPr/>
        </p:nvSpPr>
        <p:spPr>
          <a:xfrm>
            <a:off x="6044878" y="1366329"/>
            <a:ext cx="5592037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it-IT" sz="1200" dirty="0"/>
              <a:t>LHCb </a:t>
            </a:r>
            <a:r>
              <a:rPr lang="it-IT" sz="1200" dirty="0" err="1"/>
              <a:t>collaboration</a:t>
            </a:r>
            <a:r>
              <a:rPr lang="it-IT" sz="1200" dirty="0"/>
              <a:t>, </a:t>
            </a:r>
            <a:r>
              <a:rPr lang="it-IT" sz="1200" dirty="0" err="1"/>
              <a:t>Phys</a:t>
            </a:r>
            <a:r>
              <a:rPr lang="it-IT" sz="1200" dirty="0"/>
              <a:t>. Rev. D 131 (2023) L011103 [arXiv:2204.12597 [</a:t>
            </a:r>
            <a:r>
              <a:rPr lang="it-IT" sz="1200" dirty="0" err="1"/>
              <a:t>hep</a:t>
            </a:r>
            <a:r>
              <a:rPr lang="it-IT" sz="1200" dirty="0"/>
              <a:t>-ex]]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8ED9CD15-ED97-086A-9809-E26390897B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4412" y="1624861"/>
            <a:ext cx="5542503" cy="3839738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5A0F9471-8997-C2E1-5CE2-3D108EE3B9B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107" t="395" r="10559" b="3262"/>
          <a:stretch>
            <a:fillRect/>
          </a:stretch>
        </p:blipFill>
        <p:spPr>
          <a:xfrm>
            <a:off x="1013860" y="3968848"/>
            <a:ext cx="3208344" cy="2492896"/>
          </a:xfrm>
          <a:prstGeom prst="rect">
            <a:avLst/>
          </a:prstGeom>
          <a:effectLst>
            <a:softEdge rad="31750"/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9539C83B-1FED-7DFB-BE42-00A85639EC96}"/>
                  </a:ext>
                </a:extLst>
              </p:cNvPr>
              <p:cNvSpPr txBox="1"/>
              <p:nvPr/>
            </p:nvSpPr>
            <p:spPr>
              <a:xfrm>
                <a:off x="2422004" y="3411020"/>
                <a:ext cx="290144" cy="332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it-IT" sz="2400" dirty="0"/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9539C83B-1FED-7DFB-BE42-00A85639EC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2004" y="3411020"/>
                <a:ext cx="290144" cy="332399"/>
              </a:xfrm>
              <a:prstGeom prst="rect">
                <a:avLst/>
              </a:prstGeom>
              <a:blipFill>
                <a:blip r:embed="rId6"/>
                <a:stretch>
                  <a:fillRect l="-22917" r="-20833" b="-740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819DF271-5D6B-7973-FC82-33F1331880D1}"/>
                  </a:ext>
                </a:extLst>
              </p:cNvPr>
              <p:cNvSpPr txBox="1"/>
              <p:nvPr/>
            </p:nvSpPr>
            <p:spPr>
              <a:xfrm>
                <a:off x="6094412" y="5491671"/>
                <a:ext cx="554250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90000"/>
                  </a:lnSpc>
                </a:pPr>
                <a:r>
                  <a:rPr lang="en-US" sz="2000" b="1" dirty="0">
                    <a:solidFill>
                      <a:srgbClr val="C00000"/>
                    </a:solidFill>
                  </a:rPr>
                  <a:t>Including </a:t>
                </a:r>
                <a14:m>
                  <m:oMath xmlns:m="http://schemas.openxmlformats.org/officeDocument/2006/math">
                    <m:r>
                      <a:rPr lang="it-IT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𝝎</m:t>
                    </m:r>
                  </m:oMath>
                </a14:m>
                <a:r>
                  <a:rPr lang="en-US" sz="2000" b="1" dirty="0">
                    <a:solidFill>
                      <a:srgbClr val="C00000"/>
                    </a:solidFill>
                  </a:rPr>
                  <a:t> contribution is necessary to align with the experimental data.</a:t>
                </a:r>
                <a:endParaRPr lang="it-IT" sz="20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819DF271-5D6B-7973-FC82-33F1331880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4412" y="5491671"/>
                <a:ext cx="5542503" cy="646331"/>
              </a:xfrm>
              <a:prstGeom prst="rect">
                <a:avLst/>
              </a:prstGeom>
              <a:blipFill>
                <a:blip r:embed="rId7"/>
                <a:stretch>
                  <a:fillRect t="-10377" b="-1603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8121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640F07-1CFB-B83C-757F-979D6EC77C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ttangolo con un angolo ritagliato 17">
            <a:extLst>
              <a:ext uri="{FF2B5EF4-FFF2-40B4-BE49-F238E27FC236}">
                <a16:creationId xmlns:a16="http://schemas.microsoft.com/office/drawing/2014/main" id="{AF651227-AEBF-7199-C491-107D86C5094D}"/>
              </a:ext>
            </a:extLst>
          </p:cNvPr>
          <p:cNvSpPr/>
          <p:nvPr/>
        </p:nvSpPr>
        <p:spPr>
          <a:xfrm flipH="1">
            <a:off x="5374331" y="4214601"/>
            <a:ext cx="6643043" cy="2127690"/>
          </a:xfrm>
          <a:prstGeom prst="snip1Rect">
            <a:avLst>
              <a:gd name="adj" fmla="val 50000"/>
            </a:avLst>
          </a:prstGeom>
          <a:solidFill>
            <a:srgbClr val="002060"/>
          </a:solidFill>
          <a:ln>
            <a:solidFill>
              <a:srgbClr val="002060"/>
            </a:solidFill>
            <a:miter lim="800000"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ttangolo con un angolo ritagliato 16">
            <a:extLst>
              <a:ext uri="{FF2B5EF4-FFF2-40B4-BE49-F238E27FC236}">
                <a16:creationId xmlns:a16="http://schemas.microsoft.com/office/drawing/2014/main" id="{CBFEEDE2-2C2A-0C92-C260-4308C69D09CC}"/>
              </a:ext>
            </a:extLst>
          </p:cNvPr>
          <p:cNvSpPr/>
          <p:nvPr/>
        </p:nvSpPr>
        <p:spPr>
          <a:xfrm rot="10800000" flipH="1">
            <a:off x="0" y="728684"/>
            <a:ext cx="6094412" cy="2052244"/>
          </a:xfrm>
          <a:prstGeom prst="snip1Rect">
            <a:avLst>
              <a:gd name="adj" fmla="val 50000"/>
            </a:avLst>
          </a:prstGeom>
          <a:solidFill>
            <a:srgbClr val="002060"/>
          </a:solidFill>
          <a:ln>
            <a:solidFill>
              <a:srgbClr val="002060"/>
            </a:solidFill>
            <a:miter lim="800000"/>
          </a:ln>
          <a:effectLst>
            <a:softEdge rad="31750"/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Segnaposto numero diapositiva 10">
            <a:extLst>
              <a:ext uri="{FF2B5EF4-FFF2-40B4-BE49-F238E27FC236}">
                <a16:creationId xmlns:a16="http://schemas.microsoft.com/office/drawing/2014/main" id="{52BE7151-2A93-0001-1BA2-62A750D57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02924" y="6581774"/>
            <a:ext cx="1143002" cy="276226"/>
          </a:xfrm>
        </p:spPr>
        <p:txBody>
          <a:bodyPr/>
          <a:lstStyle/>
          <a:p>
            <a:pPr rtl="0"/>
            <a:fld id="{25BA54BD-C84D-46CE-8B72-31BFB26ABA43}" type="slidenum">
              <a:rPr lang="it-IT" smtClean="0"/>
              <a:t>6</a:t>
            </a:fld>
            <a:endParaRPr lang="it-IT" dirty="0"/>
          </a:p>
        </p:txBody>
      </p:sp>
      <p:sp>
        <p:nvSpPr>
          <p:cNvPr id="12" name="Segnaposto piè di pagina 11">
            <a:extLst>
              <a:ext uri="{FF2B5EF4-FFF2-40B4-BE49-F238E27FC236}">
                <a16:creationId xmlns:a16="http://schemas.microsoft.com/office/drawing/2014/main" id="{15D15C30-5B74-99D0-9023-CF4252EDD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81774"/>
            <a:ext cx="6324599" cy="276226"/>
          </a:xfrm>
        </p:spPr>
        <p:txBody>
          <a:bodyPr/>
          <a:lstStyle/>
          <a:p>
            <a:pPr rtl="0"/>
            <a:r>
              <a:rPr lang="it-IT" i="1"/>
              <a:t>Exotic Hadron Spectroscopy 2026</a:t>
            </a:r>
            <a:endParaRPr lang="it-IT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6DD01D15-6743-C892-EAA5-11CB922A631B}"/>
                  </a:ext>
                </a:extLst>
              </p:cNvPr>
              <p:cNvSpPr txBox="1"/>
              <p:nvPr/>
            </p:nvSpPr>
            <p:spPr>
              <a:xfrm>
                <a:off x="3311025" y="152267"/>
                <a:ext cx="5566781" cy="4431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lnSpc>
                    <a:spcPct val="90000"/>
                  </a:lnSpc>
                </a:pPr>
                <a14:m>
                  <m:oMath xmlns:m="http://schemas.openxmlformats.org/officeDocument/2006/math">
                    <m:r>
                      <a:rPr lang="it-IT" sz="3200" b="0" i="1" smtClean="0">
                        <a:latin typeface="Cambria Math" panose="02040503050406030204" pitchFamily="18" charset="0"/>
                      </a:rPr>
                      <m:t>𝑋</m:t>
                    </m:r>
                    <m:d>
                      <m:dPr>
                        <m:ctrlPr>
                          <a:rPr lang="it-IT" sz="3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3200" b="0" i="1" smtClean="0">
                            <a:latin typeface="Cambria Math" panose="02040503050406030204" pitchFamily="18" charset="0"/>
                          </a:rPr>
                          <m:t>3872</m:t>
                        </m:r>
                      </m:e>
                    </m:d>
                    <m:r>
                      <a:rPr lang="it-IT" sz="3200" b="0" i="1" smtClean="0">
                        <a:latin typeface="Cambria Math" panose="02040503050406030204" pitchFamily="18" charset="0"/>
                      </a:rPr>
                      <m:t>: </m:t>
                    </m:r>
                  </m:oMath>
                </a14:m>
                <a:r>
                  <a:rPr lang="it-IT" sz="3200" dirty="0" err="1">
                    <a:latin typeface="+mj-lt"/>
                  </a:rPr>
                  <a:t>Isospin</a:t>
                </a:r>
                <a:r>
                  <a:rPr lang="it-IT" sz="3200" dirty="0">
                    <a:latin typeface="+mj-lt"/>
                  </a:rPr>
                  <a:t> </a:t>
                </a:r>
                <a:r>
                  <a:rPr lang="it-IT" sz="3200" dirty="0" err="1">
                    <a:latin typeface="+mj-lt"/>
                  </a:rPr>
                  <a:t>violation</a:t>
                </a:r>
                <a:endParaRPr lang="it-IT" sz="3200" dirty="0">
                  <a:latin typeface="+mj-lt"/>
                </a:endParaRPr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6DD01D15-6743-C892-EAA5-11CB922A63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1025" y="152267"/>
                <a:ext cx="5566781" cy="443198"/>
              </a:xfrm>
              <a:prstGeom prst="rect">
                <a:avLst/>
              </a:prstGeom>
              <a:blipFill>
                <a:blip r:embed="rId2"/>
                <a:stretch>
                  <a:fillRect t="-39726" r="-3943" b="-5342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magine 4">
            <a:extLst>
              <a:ext uri="{FF2B5EF4-FFF2-40B4-BE49-F238E27FC236}">
                <a16:creationId xmlns:a16="http://schemas.microsoft.com/office/drawing/2014/main" id="{501F3D75-EEDD-F062-11C2-B1C0B5E4BE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109" y="1085337"/>
            <a:ext cx="4181266" cy="936104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0084705F-4E41-1F4B-AAAC-1632A6886769}"/>
              </a:ext>
            </a:extLst>
          </p:cNvPr>
          <p:cNvSpPr txBox="1"/>
          <p:nvPr/>
        </p:nvSpPr>
        <p:spPr>
          <a:xfrm>
            <a:off x="-98276" y="2162356"/>
            <a:ext cx="5592037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it-IT" sz="1200" dirty="0"/>
              <a:t>LHCb </a:t>
            </a:r>
            <a:r>
              <a:rPr lang="it-IT" sz="1200" dirty="0" err="1"/>
              <a:t>collaboration</a:t>
            </a:r>
            <a:r>
              <a:rPr lang="it-IT" sz="1200" dirty="0"/>
              <a:t>, </a:t>
            </a:r>
            <a:r>
              <a:rPr lang="it-IT" sz="1200" dirty="0" err="1"/>
              <a:t>Phys</a:t>
            </a:r>
            <a:r>
              <a:rPr lang="it-IT" sz="1200" dirty="0"/>
              <a:t>. Rev. D 131 (2023) L011103 [arXiv:2204.12597 [</a:t>
            </a:r>
            <a:r>
              <a:rPr lang="it-IT" sz="1200" dirty="0" err="1"/>
              <a:t>hep</a:t>
            </a:r>
            <a:r>
              <a:rPr lang="it-IT" sz="1200" dirty="0"/>
              <a:t>-ex]]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1B1DA346-5C9E-2A4B-1293-465A3873315E}"/>
              </a:ext>
            </a:extLst>
          </p:cNvPr>
          <p:cNvSpPr txBox="1"/>
          <p:nvPr/>
        </p:nvSpPr>
        <p:spPr>
          <a:xfrm>
            <a:off x="5225263" y="3273387"/>
            <a:ext cx="869149" cy="7017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it-IT" sz="4400" b="1" dirty="0"/>
              <a:t>VS</a:t>
            </a: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5094A233-646E-3CBE-E4B5-ED1CC27320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4412" y="4869160"/>
            <a:ext cx="5751514" cy="894018"/>
          </a:xfrm>
          <a:prstGeom prst="rect">
            <a:avLst/>
          </a:prstGeom>
          <a:effectLst>
            <a:softEdge rad="31750"/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asellaDiTesto 23">
                <a:extLst>
                  <a:ext uri="{FF2B5EF4-FFF2-40B4-BE49-F238E27FC236}">
                    <a16:creationId xmlns:a16="http://schemas.microsoft.com/office/drawing/2014/main" id="{3BD60D80-2952-3180-8C55-E8D51524FFA1}"/>
                  </a:ext>
                </a:extLst>
              </p:cNvPr>
              <p:cNvSpPr txBox="1"/>
              <p:nvPr/>
            </p:nvSpPr>
            <p:spPr>
              <a:xfrm>
                <a:off x="7057551" y="1820723"/>
                <a:ext cx="4788375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dirty="0"/>
                  <a:t>“This value is an order of magnitude larger than expected for pure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𝑐</m:t>
                    </m:r>
                    <m:acc>
                      <m:accPr>
                        <m:chr m:val="̅"/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lang="en-US" dirty="0"/>
                  <a:t> states, […], therefore, the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(3872)</m:t>
                    </m:r>
                  </m:oMath>
                </a14:m>
                <a:r>
                  <a:rPr lang="en-US" dirty="0"/>
                  <a:t> state cannot be a pure charmonium state.”</a:t>
                </a:r>
                <a:endParaRPr lang="it-IT" dirty="0"/>
              </a:p>
            </p:txBody>
          </p:sp>
        </mc:Choice>
        <mc:Fallback xmlns="">
          <p:sp>
            <p:nvSpPr>
              <p:cNvPr id="24" name="CasellaDiTesto 23">
                <a:extLst>
                  <a:ext uri="{FF2B5EF4-FFF2-40B4-BE49-F238E27FC236}">
                    <a16:creationId xmlns:a16="http://schemas.microsoft.com/office/drawing/2014/main" id="{3BD60D80-2952-3180-8C55-E8D51524FF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7551" y="1820723"/>
                <a:ext cx="4788375" cy="1200329"/>
              </a:xfrm>
              <a:prstGeom prst="rect">
                <a:avLst/>
              </a:prstGeom>
              <a:blipFill>
                <a:blip r:embed="rId5"/>
                <a:stretch>
                  <a:fillRect l="-1146" t="-3046" r="-1019" b="-710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7AAE4638-4DA1-4FF9-B5D6-2A84EB406CDA}"/>
              </a:ext>
            </a:extLst>
          </p:cNvPr>
          <p:cNvSpPr txBox="1"/>
          <p:nvPr/>
        </p:nvSpPr>
        <p:spPr>
          <a:xfrm>
            <a:off x="6655719" y="3004758"/>
            <a:ext cx="5592037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it-IT" sz="1200" dirty="0"/>
              <a:t>LHCb </a:t>
            </a:r>
            <a:r>
              <a:rPr lang="it-IT" sz="1200" dirty="0" err="1"/>
              <a:t>collaboration</a:t>
            </a:r>
            <a:r>
              <a:rPr lang="it-IT" sz="1200" dirty="0"/>
              <a:t>, </a:t>
            </a:r>
            <a:r>
              <a:rPr lang="it-IT" sz="1200" dirty="0" err="1"/>
              <a:t>Phys</a:t>
            </a:r>
            <a:r>
              <a:rPr lang="it-IT" sz="1200" dirty="0"/>
              <a:t>. Rev. D 131 (2023) L011103 [arXiv:2204.12597 [</a:t>
            </a:r>
            <a:r>
              <a:rPr lang="it-IT" sz="1200" dirty="0" err="1"/>
              <a:t>hep</a:t>
            </a:r>
            <a:r>
              <a:rPr lang="it-IT" sz="1200" dirty="0"/>
              <a:t>-ex]]</a:t>
            </a:r>
          </a:p>
        </p:txBody>
      </p:sp>
    </p:spTree>
    <p:extLst>
      <p:ext uri="{BB962C8B-B14F-4D97-AF65-F5344CB8AC3E}">
        <p14:creationId xmlns:p14="http://schemas.microsoft.com/office/powerpoint/2010/main" val="1167520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7" grpId="0" animBg="1"/>
      <p:bldP spid="6" grpId="0"/>
      <p:bldP spid="9" grpId="0"/>
      <p:bldP spid="24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6A7CF9-DCAA-F775-87C6-3CCEAEB821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numero diapositiva 10">
            <a:extLst>
              <a:ext uri="{FF2B5EF4-FFF2-40B4-BE49-F238E27FC236}">
                <a16:creationId xmlns:a16="http://schemas.microsoft.com/office/drawing/2014/main" id="{3B7D43FA-AC83-6D87-4218-97A2FB1E6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02924" y="6581774"/>
            <a:ext cx="1143002" cy="276226"/>
          </a:xfrm>
        </p:spPr>
        <p:txBody>
          <a:bodyPr/>
          <a:lstStyle/>
          <a:p>
            <a:pPr rtl="0"/>
            <a:fld id="{25BA54BD-C84D-46CE-8B72-31BFB26ABA43}" type="slidenum">
              <a:rPr lang="it-IT" smtClean="0"/>
              <a:t>7</a:t>
            </a:fld>
            <a:endParaRPr lang="it-IT" dirty="0"/>
          </a:p>
        </p:txBody>
      </p:sp>
      <p:sp>
        <p:nvSpPr>
          <p:cNvPr id="12" name="Segnaposto piè di pagina 11">
            <a:extLst>
              <a:ext uri="{FF2B5EF4-FFF2-40B4-BE49-F238E27FC236}">
                <a16:creationId xmlns:a16="http://schemas.microsoft.com/office/drawing/2014/main" id="{ED5F9931-544A-3E21-EB6A-118D34383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81774"/>
            <a:ext cx="6324599" cy="276226"/>
          </a:xfrm>
        </p:spPr>
        <p:txBody>
          <a:bodyPr/>
          <a:lstStyle/>
          <a:p>
            <a:pPr rtl="0"/>
            <a:r>
              <a:rPr lang="it-IT" i="1"/>
              <a:t>Exotic Hadron Spectroscopy 2026</a:t>
            </a:r>
            <a:endParaRPr lang="it-IT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B3658E6B-24C5-576F-43A4-5A90147A05A3}"/>
                  </a:ext>
                </a:extLst>
              </p:cNvPr>
              <p:cNvSpPr txBox="1"/>
              <p:nvPr/>
            </p:nvSpPr>
            <p:spPr>
              <a:xfrm>
                <a:off x="3537050" y="152267"/>
                <a:ext cx="5114734" cy="4431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lnSpc>
                    <a:spcPct val="90000"/>
                  </a:lnSpc>
                </a:pPr>
                <a14:m>
                  <m:oMath xmlns:m="http://schemas.openxmlformats.org/officeDocument/2006/math">
                    <m:r>
                      <a:rPr lang="it-IT" sz="3200" b="0" i="1" smtClean="0">
                        <a:latin typeface="Cambria Math" panose="02040503050406030204" pitchFamily="18" charset="0"/>
                      </a:rPr>
                      <m:t>𝑋</m:t>
                    </m:r>
                    <m:d>
                      <m:dPr>
                        <m:ctrlPr>
                          <a:rPr lang="it-IT" sz="3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3200" b="0" i="1" smtClean="0">
                            <a:latin typeface="Cambria Math" panose="02040503050406030204" pitchFamily="18" charset="0"/>
                          </a:rPr>
                          <m:t>3872</m:t>
                        </m:r>
                      </m:e>
                    </m:d>
                    <m:r>
                      <a:rPr lang="it-IT" sz="3200" b="0" i="1" smtClean="0">
                        <a:latin typeface="Cambria Math" panose="02040503050406030204" pitchFamily="18" charset="0"/>
                      </a:rPr>
                      <m:t>: </m:t>
                    </m:r>
                  </m:oMath>
                </a14:m>
                <a:r>
                  <a:rPr lang="it-IT" sz="3200" dirty="0" err="1">
                    <a:latin typeface="+mj-lt"/>
                  </a:rPr>
                  <a:t>Isospin</a:t>
                </a:r>
                <a:r>
                  <a:rPr lang="it-IT" sz="3200" dirty="0">
                    <a:latin typeface="+mj-lt"/>
                  </a:rPr>
                  <a:t> partner</a:t>
                </a:r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B3658E6B-24C5-576F-43A4-5A90147A05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7050" y="152267"/>
                <a:ext cx="5114734" cy="443198"/>
              </a:xfrm>
              <a:prstGeom prst="rect">
                <a:avLst/>
              </a:prstGeom>
              <a:blipFill>
                <a:blip r:embed="rId2"/>
                <a:stretch>
                  <a:fillRect t="-39726" r="-4410" b="-5342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magine 3">
            <a:extLst>
              <a:ext uri="{FF2B5EF4-FFF2-40B4-BE49-F238E27FC236}">
                <a16:creationId xmlns:a16="http://schemas.microsoft.com/office/drawing/2014/main" id="{DE6936DC-F3D8-E8F5-5181-963E36B303B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057" r="4107" b="45455"/>
          <a:stretch>
            <a:fillRect/>
          </a:stretch>
        </p:blipFill>
        <p:spPr>
          <a:xfrm>
            <a:off x="2277988" y="1720071"/>
            <a:ext cx="7026091" cy="1512168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6B7F1EFC-04B1-AA8C-5DD3-C80999AB59F9}"/>
              </a:ext>
            </a:extLst>
          </p:cNvPr>
          <p:cNvSpPr txBox="1"/>
          <p:nvPr/>
        </p:nvSpPr>
        <p:spPr>
          <a:xfrm>
            <a:off x="2277988" y="3294096"/>
            <a:ext cx="7026091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it-IT" sz="1200" dirty="0"/>
              <a:t>A. Carducci, B. </a:t>
            </a:r>
            <a:r>
              <a:rPr lang="it-IT" sz="1200" dirty="0" err="1"/>
              <a:t>Grinstein</a:t>
            </a:r>
            <a:r>
              <a:rPr lang="it-IT" sz="1200" dirty="0"/>
              <a:t>, </a:t>
            </a:r>
            <a:r>
              <a:rPr lang="it-IT" sz="1200" b="1" dirty="0"/>
              <a:t>D.G.</a:t>
            </a:r>
            <a:r>
              <a:rPr lang="it-IT" sz="1200" dirty="0"/>
              <a:t>, A.D. </a:t>
            </a:r>
            <a:r>
              <a:rPr lang="it-IT" sz="1200" dirty="0" err="1"/>
              <a:t>Polosa</a:t>
            </a:r>
            <a:r>
              <a:rPr lang="it-IT" sz="1200" dirty="0"/>
              <a:t> [arXiv:2512.21538 [</a:t>
            </a:r>
            <a:r>
              <a:rPr lang="it-IT" sz="1200" dirty="0" err="1"/>
              <a:t>hep-ph</a:t>
            </a:r>
            <a:r>
              <a:rPr lang="it-IT" sz="1200" dirty="0"/>
              <a:t>]] (</a:t>
            </a:r>
            <a:r>
              <a:rPr lang="it-IT" sz="1200" dirty="0" err="1"/>
              <a:t>accepted</a:t>
            </a:r>
            <a:r>
              <a:rPr lang="it-IT" sz="1200" dirty="0"/>
              <a:t> for </a:t>
            </a:r>
            <a:r>
              <a:rPr lang="it-IT" sz="1200" dirty="0" err="1"/>
              <a:t>publication</a:t>
            </a:r>
            <a:r>
              <a:rPr lang="it-IT" sz="1200" dirty="0"/>
              <a:t> on JHEP)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22977C3E-E69A-D4D9-70FB-111634784FC8}"/>
                  </a:ext>
                </a:extLst>
              </p:cNvPr>
              <p:cNvSpPr txBox="1"/>
              <p:nvPr/>
            </p:nvSpPr>
            <p:spPr>
              <a:xfrm>
                <a:off x="45740" y="783967"/>
                <a:ext cx="12143085" cy="7571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sz="2400" dirty="0"/>
                  <a:t>To account for such an isospin violation, we assume the existence of an </a:t>
                </a:r>
                <a:r>
                  <a:rPr lang="en-US" sz="2400" dirty="0" err="1"/>
                  <a:t>isosinglet</a:t>
                </a:r>
                <a:r>
                  <a:rPr lang="en-US" sz="2400" dirty="0"/>
                  <a:t> state (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sz="2400" dirty="0"/>
                  <a:t> ) and a neutral component (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en-US" sz="2400" dirty="0"/>
                  <a:t> ) of an </a:t>
                </a:r>
                <a:r>
                  <a:rPr lang="en-US" sz="2400" dirty="0" err="1"/>
                  <a:t>isotriplet</a:t>
                </a:r>
                <a:r>
                  <a:rPr lang="en-US" sz="2400" dirty="0"/>
                  <a:t>.</a:t>
                </a:r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22977C3E-E69A-D4D9-70FB-111634784F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40" y="783967"/>
                <a:ext cx="12143085" cy="757130"/>
              </a:xfrm>
              <a:prstGeom prst="rect">
                <a:avLst/>
              </a:prstGeom>
              <a:blipFill>
                <a:blip r:embed="rId4"/>
                <a:stretch>
                  <a:fillRect l="-804" t="-11290" b="-1854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56E8B938-5375-88BC-FCB0-E7DFE93E6A29}"/>
                  </a:ext>
                </a:extLst>
              </p:cNvPr>
              <p:cNvSpPr txBox="1"/>
              <p:nvPr/>
            </p:nvSpPr>
            <p:spPr>
              <a:xfrm>
                <a:off x="68787" y="3717032"/>
                <a:ext cx="12143085" cy="7571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sz="2400" dirty="0"/>
                  <a:t>Since no charged partners of </a:t>
                </a:r>
                <a14:m>
                  <m:oMath xmlns:m="http://schemas.openxmlformats.org/officeDocument/2006/math"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(3872)</m:t>
                    </m:r>
                  </m:oMath>
                </a14:m>
                <a:r>
                  <a:rPr lang="en-US" sz="2400" dirty="0"/>
                  <a:t> have been observed, we assume that this triplet has a </a:t>
                </a:r>
                <a:r>
                  <a:rPr lang="en-US" sz="2400" u="sng" dirty="0"/>
                  <a:t>molecular nature</a:t>
                </a:r>
                <a:r>
                  <a:rPr lang="en-US" sz="2400" dirty="0"/>
                  <a:t>.</a:t>
                </a:r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56E8B938-5375-88BC-FCB0-E7DFE93E6A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87" y="3717032"/>
                <a:ext cx="12143085" cy="757130"/>
              </a:xfrm>
              <a:prstGeom prst="rect">
                <a:avLst/>
              </a:prstGeom>
              <a:blipFill>
                <a:blip r:embed="rId5"/>
                <a:stretch>
                  <a:fillRect l="-753" t="-11290" b="-1774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Immagine 15">
            <a:extLst>
              <a:ext uri="{FF2B5EF4-FFF2-40B4-BE49-F238E27FC236}">
                <a16:creationId xmlns:a16="http://schemas.microsoft.com/office/drawing/2014/main" id="{9D9BCF7A-52C5-E995-048A-A467035898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50675" y="5242134"/>
            <a:ext cx="2065963" cy="883098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22" name="Immagine 21">
            <a:extLst>
              <a:ext uri="{FF2B5EF4-FFF2-40B4-BE49-F238E27FC236}">
                <a16:creationId xmlns:a16="http://schemas.microsoft.com/office/drawing/2014/main" id="{FC7F84B9-4C5E-8732-B9A6-A5F0F9B31B9F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5781"/>
          <a:stretch>
            <a:fillRect/>
          </a:stretch>
        </p:blipFill>
        <p:spPr>
          <a:xfrm>
            <a:off x="3214473" y="4716514"/>
            <a:ext cx="2454642" cy="2017331"/>
          </a:xfrm>
          <a:prstGeom prst="rect">
            <a:avLst/>
          </a:prstGeom>
          <a:effectLst>
            <a:softEdge rad="31750"/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7C9D2F15-6C47-566F-B9F7-4C041B83CA6A}"/>
                  </a:ext>
                </a:extLst>
              </p:cNvPr>
              <p:cNvSpPr txBox="1"/>
              <p:nvPr/>
            </p:nvSpPr>
            <p:spPr>
              <a:xfrm>
                <a:off x="7750596" y="2516327"/>
                <a:ext cx="298095" cy="2715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ρ</m:t>
                          </m:r>
                        </m:sub>
                      </m:sSub>
                    </m:oMath>
                  </m:oMathPara>
                </a14:m>
                <a:endParaRPr lang="it-IT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7C9D2F15-6C47-566F-B9F7-4C041B83CA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0596" y="2516327"/>
                <a:ext cx="298095" cy="271549"/>
              </a:xfrm>
              <a:prstGeom prst="rect">
                <a:avLst/>
              </a:prstGeom>
              <a:blipFill>
                <a:blip r:embed="rId8"/>
                <a:stretch>
                  <a:fillRect l="-18367" t="-2273" r="-8163" b="-2727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asellaDiTesto 25">
                <a:extLst>
                  <a:ext uri="{FF2B5EF4-FFF2-40B4-BE49-F238E27FC236}">
                    <a16:creationId xmlns:a16="http://schemas.microsoft.com/office/drawing/2014/main" id="{2116FC14-F852-BB15-68E6-0CCC75FBC5EC}"/>
                  </a:ext>
                </a:extLst>
              </p:cNvPr>
              <p:cNvSpPr txBox="1"/>
              <p:nvPr/>
            </p:nvSpPr>
            <p:spPr>
              <a:xfrm>
                <a:off x="3368510" y="2538577"/>
                <a:ext cx="337079" cy="2492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sub>
                      </m:sSub>
                    </m:oMath>
                  </m:oMathPara>
                </a14:m>
                <a:endParaRPr lang="it-IT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6" name="CasellaDiTesto 25">
                <a:extLst>
                  <a:ext uri="{FF2B5EF4-FFF2-40B4-BE49-F238E27FC236}">
                    <a16:creationId xmlns:a16="http://schemas.microsoft.com/office/drawing/2014/main" id="{2116FC14-F852-BB15-68E6-0CCC75FBC5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8510" y="2538577"/>
                <a:ext cx="337079" cy="249299"/>
              </a:xfrm>
              <a:prstGeom prst="rect">
                <a:avLst/>
              </a:prstGeom>
              <a:blipFill>
                <a:blip r:embed="rId9"/>
                <a:stretch>
                  <a:fillRect l="-18182" t="-4878" r="-1818" b="-1219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A50F7DF5-0670-22AB-F6F5-AD4D03B10272}"/>
                  </a:ext>
                </a:extLst>
              </p:cNvPr>
              <p:cNvSpPr txBox="1"/>
              <p:nvPr/>
            </p:nvSpPr>
            <p:spPr>
              <a:xfrm>
                <a:off x="5880611" y="6127056"/>
                <a:ext cx="2806089" cy="424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14:m>
                  <m:oMath xmlns:m="http://schemas.openxmlformats.org/officeDocument/2006/math">
                    <m:r>
                      <a:rPr lang="it-IT" sz="2400" b="1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𝑩</m:t>
                    </m:r>
                    <m:r>
                      <a:rPr lang="it-IT" sz="2400" b="1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it-IT" sz="2400" b="1" dirty="0">
                    <a:solidFill>
                      <a:srgbClr val="FFFF00"/>
                    </a:solidFill>
                  </a:rPr>
                  <a:t>Binding energy</a:t>
                </a:r>
              </a:p>
            </p:txBody>
          </p:sp>
        </mc:Choice>
        <mc:Fallback xmlns="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A50F7DF5-0670-22AB-F6F5-AD4D03B102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0611" y="6127056"/>
                <a:ext cx="2806089" cy="424732"/>
              </a:xfrm>
              <a:prstGeom prst="rect">
                <a:avLst/>
              </a:prstGeom>
              <a:blipFill>
                <a:blip r:embed="rId10"/>
                <a:stretch>
                  <a:fillRect l="-652" t="-20000" r="-2391" b="-3142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asellaDiTesto 5">
            <a:extLst>
              <a:ext uri="{FF2B5EF4-FFF2-40B4-BE49-F238E27FC236}">
                <a16:creationId xmlns:a16="http://schemas.microsoft.com/office/drawing/2014/main" id="{5D2817B4-F228-1BF4-299B-725D81CC738A}"/>
              </a:ext>
            </a:extLst>
          </p:cNvPr>
          <p:cNvSpPr txBox="1"/>
          <p:nvPr/>
        </p:nvSpPr>
        <p:spPr>
          <a:xfrm>
            <a:off x="-131666" y="4394604"/>
            <a:ext cx="10414893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it-IT" sz="1200" dirty="0"/>
              <a:t>C. Bignamini et al., Phys.Rev.Lett.103:162001,2009 [arXiv:0906.0882 [</a:t>
            </a:r>
            <a:r>
              <a:rPr lang="it-IT" sz="1200" dirty="0" err="1"/>
              <a:t>hep-ph</a:t>
            </a:r>
            <a:r>
              <a:rPr lang="it-IT" sz="1200" dirty="0"/>
              <a:t>]], A.L. Guerrieri et al., </a:t>
            </a:r>
            <a:r>
              <a:rPr lang="it-IT" sz="1200" dirty="0" err="1"/>
              <a:t>Phys.Rev.D</a:t>
            </a:r>
            <a:r>
              <a:rPr lang="it-IT" sz="1200" dirty="0"/>
              <a:t> 90 (2014) 3, 034003, [arXiv:1405.7929 [</a:t>
            </a:r>
            <a:r>
              <a:rPr lang="it-IT" sz="1200" dirty="0" err="1"/>
              <a:t>hep-ph</a:t>
            </a:r>
            <a:r>
              <a:rPr lang="it-IT" sz="1200" dirty="0"/>
              <a:t>]] </a:t>
            </a:r>
          </a:p>
        </p:txBody>
      </p:sp>
    </p:spTree>
    <p:extLst>
      <p:ext uri="{BB962C8B-B14F-4D97-AF65-F5344CB8AC3E}">
        <p14:creationId xmlns:p14="http://schemas.microsoft.com/office/powerpoint/2010/main" val="249467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302CE8-75EC-7B43-2B1D-BB3AE1D7A1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numero diapositiva 10">
            <a:extLst>
              <a:ext uri="{FF2B5EF4-FFF2-40B4-BE49-F238E27FC236}">
                <a16:creationId xmlns:a16="http://schemas.microsoft.com/office/drawing/2014/main" id="{D5C02389-5576-9BC8-7783-FEF10DAB1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02924" y="6581774"/>
            <a:ext cx="1143002" cy="276226"/>
          </a:xfrm>
        </p:spPr>
        <p:txBody>
          <a:bodyPr/>
          <a:lstStyle/>
          <a:p>
            <a:pPr rtl="0"/>
            <a:fld id="{25BA54BD-C84D-46CE-8B72-31BFB26ABA43}" type="slidenum">
              <a:rPr lang="it-IT" smtClean="0"/>
              <a:t>8</a:t>
            </a:fld>
            <a:endParaRPr lang="it-IT" dirty="0"/>
          </a:p>
        </p:txBody>
      </p:sp>
      <p:sp>
        <p:nvSpPr>
          <p:cNvPr id="12" name="Segnaposto piè di pagina 11">
            <a:extLst>
              <a:ext uri="{FF2B5EF4-FFF2-40B4-BE49-F238E27FC236}">
                <a16:creationId xmlns:a16="http://schemas.microsoft.com/office/drawing/2014/main" id="{5E0763CE-3354-3054-54A7-D68BEC172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81774"/>
            <a:ext cx="6324599" cy="276226"/>
          </a:xfrm>
        </p:spPr>
        <p:txBody>
          <a:bodyPr/>
          <a:lstStyle/>
          <a:p>
            <a:pPr rtl="0"/>
            <a:r>
              <a:rPr lang="it-IT" i="1"/>
              <a:t>Exotic Hadron Spectroscopy 2026</a:t>
            </a:r>
            <a:endParaRPr lang="it-IT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CB378235-3860-4805-7259-A2E7D3FDD9DA}"/>
                  </a:ext>
                </a:extLst>
              </p:cNvPr>
              <p:cNvSpPr txBox="1"/>
              <p:nvPr/>
            </p:nvSpPr>
            <p:spPr>
              <a:xfrm>
                <a:off x="3537050" y="152267"/>
                <a:ext cx="5114734" cy="4431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lnSpc>
                    <a:spcPct val="90000"/>
                  </a:lnSpc>
                </a:pPr>
                <a14:m>
                  <m:oMath xmlns:m="http://schemas.openxmlformats.org/officeDocument/2006/math">
                    <m:r>
                      <a:rPr lang="it-IT" sz="3200" b="0" i="1" smtClean="0">
                        <a:latin typeface="Cambria Math" panose="02040503050406030204" pitchFamily="18" charset="0"/>
                      </a:rPr>
                      <m:t>𝑋</m:t>
                    </m:r>
                    <m:d>
                      <m:dPr>
                        <m:ctrlPr>
                          <a:rPr lang="it-IT" sz="3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3200" b="0" i="1" smtClean="0">
                            <a:latin typeface="Cambria Math" panose="02040503050406030204" pitchFamily="18" charset="0"/>
                          </a:rPr>
                          <m:t>3872</m:t>
                        </m:r>
                      </m:e>
                    </m:d>
                    <m:r>
                      <a:rPr lang="it-IT" sz="3200" b="0" i="1" smtClean="0">
                        <a:latin typeface="Cambria Math" panose="02040503050406030204" pitchFamily="18" charset="0"/>
                      </a:rPr>
                      <m:t>: </m:t>
                    </m:r>
                  </m:oMath>
                </a14:m>
                <a:r>
                  <a:rPr lang="it-IT" sz="3200" dirty="0" err="1">
                    <a:latin typeface="+mj-lt"/>
                  </a:rPr>
                  <a:t>Isospin</a:t>
                </a:r>
                <a:r>
                  <a:rPr lang="it-IT" sz="3200" dirty="0">
                    <a:latin typeface="+mj-lt"/>
                  </a:rPr>
                  <a:t> partner</a:t>
                </a:r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CB378235-3860-4805-7259-A2E7D3FDD9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7050" y="152267"/>
                <a:ext cx="5114734" cy="443198"/>
              </a:xfrm>
              <a:prstGeom prst="rect">
                <a:avLst/>
              </a:prstGeom>
              <a:blipFill>
                <a:blip r:embed="rId2"/>
                <a:stretch>
                  <a:fillRect t="-39726" r="-4410" b="-5342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magine 4">
            <a:extLst>
              <a:ext uri="{FF2B5EF4-FFF2-40B4-BE49-F238E27FC236}">
                <a16:creationId xmlns:a16="http://schemas.microsoft.com/office/drawing/2014/main" id="{B598077A-54D5-F6A9-4FBE-7FCE7DEDC79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187"/>
          <a:stretch>
            <a:fillRect/>
          </a:stretch>
        </p:blipFill>
        <p:spPr>
          <a:xfrm>
            <a:off x="2710036" y="836712"/>
            <a:ext cx="6768752" cy="1134800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6" name="Ovale 5">
            <a:extLst>
              <a:ext uri="{FF2B5EF4-FFF2-40B4-BE49-F238E27FC236}">
                <a16:creationId xmlns:a16="http://schemas.microsoft.com/office/drawing/2014/main" id="{7A4AB153-7581-CB35-6CA2-343E6820374A}"/>
              </a:ext>
            </a:extLst>
          </p:cNvPr>
          <p:cNvSpPr/>
          <p:nvPr/>
        </p:nvSpPr>
        <p:spPr>
          <a:xfrm>
            <a:off x="7822604" y="1404112"/>
            <a:ext cx="576064" cy="504056"/>
          </a:xfrm>
          <a:prstGeom prst="ellipse">
            <a:avLst/>
          </a:prstGeom>
          <a:noFill/>
          <a:ln w="28575">
            <a:solidFill>
              <a:srgbClr val="C000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29B3AC01-6BC0-4346-F86A-F02B7A429962}"/>
                  </a:ext>
                </a:extLst>
              </p:cNvPr>
              <p:cNvSpPr txBox="1"/>
              <p:nvPr/>
            </p:nvSpPr>
            <p:spPr>
              <a:xfrm>
                <a:off x="7390556" y="1927068"/>
                <a:ext cx="1728192" cy="4272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2400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it-IT" sz="2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it-IT" sz="24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≃</m:t>
                      </m:r>
                      <m:sSub>
                        <m:sSubPr>
                          <m:ctrlPr>
                            <a:rPr lang="it-IT" sz="2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2400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sSup>
                            <m:sSupPr>
                              <m:ctrlPr>
                                <a:rPr lang="it-IT" sz="24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4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p>
                              <m:r>
                                <a:rPr lang="it-IT" sz="24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∗0</m:t>
                              </m:r>
                            </m:sup>
                          </m:sSup>
                        </m:sub>
                      </m:sSub>
                      <m:r>
                        <a:rPr lang="it-IT" sz="24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it-IT" sz="24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29B3AC01-6BC0-4346-F86A-F02B7A4299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0556" y="1927068"/>
                <a:ext cx="1728192" cy="427233"/>
              </a:xfrm>
              <a:prstGeom prst="rect">
                <a:avLst/>
              </a:prstGeom>
              <a:blipFill>
                <a:blip r:embed="rId4"/>
                <a:stretch>
                  <a:fillRect b="-428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magine 3">
            <a:extLst>
              <a:ext uri="{FF2B5EF4-FFF2-40B4-BE49-F238E27FC236}">
                <a16:creationId xmlns:a16="http://schemas.microsoft.com/office/drawing/2014/main" id="{89887B67-02BF-D31F-F6FD-AC99FBDEC0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7678" y="3130691"/>
            <a:ext cx="4181174" cy="714323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2601CE5A-0532-23FE-0E7D-CB091EF04367}"/>
              </a:ext>
            </a:extLst>
          </p:cNvPr>
          <p:cNvSpPr txBox="1"/>
          <p:nvPr/>
        </p:nvSpPr>
        <p:spPr>
          <a:xfrm>
            <a:off x="117748" y="2611200"/>
            <a:ext cx="1527982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it-IT" sz="2400" dirty="0" err="1"/>
              <a:t>Couplings</a:t>
            </a:r>
            <a:r>
              <a:rPr lang="it-IT" sz="2400" dirty="0"/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FF9516D4-5D7D-B6BA-D622-052CE9B67E31}"/>
                  </a:ext>
                </a:extLst>
              </p:cNvPr>
              <p:cNvSpPr txBox="1"/>
              <p:nvPr/>
            </p:nvSpPr>
            <p:spPr>
              <a:xfrm>
                <a:off x="981844" y="3321654"/>
                <a:ext cx="519053" cy="332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sub>
                      </m:sSub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it-IT" sz="2400" dirty="0"/>
              </a:p>
            </p:txBody>
          </p:sp>
        </mc:Choice>
        <mc:Fallback xmlns="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FF9516D4-5D7D-B6BA-D622-052CE9B67E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1844" y="3321654"/>
                <a:ext cx="519053" cy="332399"/>
              </a:xfrm>
              <a:prstGeom prst="rect">
                <a:avLst/>
              </a:prstGeom>
              <a:blipFill>
                <a:blip r:embed="rId6"/>
                <a:stretch>
                  <a:fillRect l="-14118" t="-3704" r="-8235" b="-1111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8F4758AF-EF19-C28E-42A6-486EB4CA7246}"/>
                  </a:ext>
                </a:extLst>
              </p:cNvPr>
              <p:cNvSpPr txBox="1"/>
              <p:nvPr/>
            </p:nvSpPr>
            <p:spPr>
              <a:xfrm>
                <a:off x="1008197" y="4564273"/>
                <a:ext cx="466345" cy="37035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</m:acc>
                        </m:e>
                        <m:sub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sub>
                      </m:sSub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it-IT" sz="2400" dirty="0"/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8F4758AF-EF19-C28E-42A6-486EB4CA72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8197" y="4564273"/>
                <a:ext cx="466345" cy="370358"/>
              </a:xfrm>
              <a:prstGeom prst="rect">
                <a:avLst/>
              </a:prstGeom>
              <a:blipFill>
                <a:blip r:embed="rId7"/>
                <a:stretch>
                  <a:fillRect l="-15584" t="-10000" r="-48052" b="-250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D1814A7D-7A8F-71B4-EB4D-996413BA573F}"/>
                  </a:ext>
                </a:extLst>
              </p:cNvPr>
              <p:cNvSpPr txBox="1"/>
              <p:nvPr/>
            </p:nvSpPr>
            <p:spPr>
              <a:xfrm>
                <a:off x="6063470" y="3303186"/>
                <a:ext cx="58823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it-IT" sz="2000" dirty="0" err="1"/>
                  <a:t>we</a:t>
                </a:r>
                <a:r>
                  <a:rPr lang="it-IT" sz="2000" dirty="0"/>
                  <a:t> assume </a:t>
                </a:r>
                <a:r>
                  <a:rPr lang="it-IT" sz="2000" dirty="0" err="1"/>
                  <a:t>this</a:t>
                </a:r>
                <a:r>
                  <a:rPr lang="it-IT" sz="2000" dirty="0"/>
                  <a:t> </a:t>
                </a:r>
                <a:r>
                  <a:rPr lang="it-IT" sz="2000" dirty="0" err="1"/>
                  <a:t>value</a:t>
                </a:r>
                <a:r>
                  <a:rPr lang="it-IT" sz="2000" dirty="0"/>
                  <a:t> </a:t>
                </a:r>
                <a:r>
                  <a:rPr lang="it-IT" sz="2000" dirty="0" err="1"/>
                  <a:t>is</a:t>
                </a:r>
                <a:r>
                  <a:rPr lang="it-IT" sz="2000" dirty="0"/>
                  <a:t> </a:t>
                </a:r>
                <a:r>
                  <a:rPr lang="it-IT" sz="2000" dirty="0" err="1"/>
                  <a:t>equal</a:t>
                </a:r>
                <a:r>
                  <a:rPr lang="it-IT" sz="2000" dirty="0"/>
                  <a:t> to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2000" b="0" i="0" smtClean="0">
                        <a:latin typeface="Cambria Math" panose="02040503050406030204" pitchFamily="18" charset="0"/>
                      </a:rPr>
                      <m:t>Γ</m:t>
                    </m:r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𝑋</m:t>
                    </m:r>
                    <m:d>
                      <m:dPr>
                        <m:ctrlPr>
                          <a:rPr lang="it-IT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3872</m:t>
                        </m:r>
                      </m:e>
                    </m:d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𝜓𝜔</m:t>
                    </m:r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it-IT" sz="2000" dirty="0"/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D1814A7D-7A8F-71B4-EB4D-996413BA57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3470" y="3303186"/>
                <a:ext cx="5882380" cy="369332"/>
              </a:xfrm>
              <a:prstGeom prst="rect">
                <a:avLst/>
              </a:prstGeom>
              <a:blipFill>
                <a:blip r:embed="rId8"/>
                <a:stretch>
                  <a:fillRect l="-1140" t="-18333" b="-300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Immagine 14">
            <a:extLst>
              <a:ext uri="{FF2B5EF4-FFF2-40B4-BE49-F238E27FC236}">
                <a16:creationId xmlns:a16="http://schemas.microsoft.com/office/drawing/2014/main" id="{D0DD2CFC-EC03-020E-FEE5-2F9BC988F2F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40398" y="4392274"/>
            <a:ext cx="6377809" cy="722818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7346382-CF59-B1A5-CFB9-05F7D6EDA999}"/>
              </a:ext>
            </a:extLst>
          </p:cNvPr>
          <p:cNvSpPr txBox="1"/>
          <p:nvPr/>
        </p:nvSpPr>
        <p:spPr>
          <a:xfrm>
            <a:off x="8118207" y="4506754"/>
            <a:ext cx="39341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it-IT" sz="2000" dirty="0" err="1"/>
              <a:t>is</a:t>
            </a:r>
            <a:r>
              <a:rPr lang="it-IT" sz="2000" dirty="0"/>
              <a:t> a </a:t>
            </a:r>
            <a:r>
              <a:rPr lang="it-IT" sz="2000" dirty="0" err="1"/>
              <a:t>function</a:t>
            </a:r>
            <a:r>
              <a:rPr lang="it-IT" sz="2000" dirty="0"/>
              <a:t> of the </a:t>
            </a:r>
            <a:r>
              <a:rPr lang="it-IT" sz="2000" dirty="0" err="1"/>
              <a:t>virtual</a:t>
            </a:r>
            <a:r>
              <a:rPr lang="it-IT" sz="2000" dirty="0"/>
              <a:t> </a:t>
            </a:r>
            <a:r>
              <a:rPr lang="it-IT" sz="2000" dirty="0" err="1"/>
              <a:t>photon</a:t>
            </a:r>
            <a:r>
              <a:rPr lang="it-IT" sz="2000" dirty="0"/>
              <a:t> </a:t>
            </a:r>
            <a:r>
              <a:rPr lang="it-IT" sz="2000" dirty="0" err="1"/>
              <a:t>momentum</a:t>
            </a:r>
            <a:endParaRPr lang="it-IT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126485C4-322F-2830-C934-FAA7C29C6693}"/>
                  </a:ext>
                </a:extLst>
              </p:cNvPr>
              <p:cNvSpPr txBox="1"/>
              <p:nvPr/>
            </p:nvSpPr>
            <p:spPr>
              <a:xfrm>
                <a:off x="89178" y="5271337"/>
                <a:ext cx="11711037" cy="677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it-IT" sz="2000" b="1" dirty="0">
                    <a:solidFill>
                      <a:srgbClr val="C00000"/>
                    </a:solidFill>
                  </a:rPr>
                  <a:t>We </a:t>
                </a:r>
                <a:r>
                  <a:rPr lang="it-IT" sz="2000" b="1" dirty="0" err="1">
                    <a:solidFill>
                      <a:srgbClr val="C00000"/>
                    </a:solidFill>
                  </a:rPr>
                  <a:t>define</a:t>
                </a:r>
                <a:r>
                  <a:rPr lang="it-IT" sz="2000" b="1" dirty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000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it-IT" sz="20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it-IT" sz="20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𝑮</m:t>
                            </m:r>
                          </m:e>
                        </m:acc>
                      </m:e>
                      <m:sub>
                        <m:r>
                          <a:rPr lang="it-IT" sz="2000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𝝆</m:t>
                        </m:r>
                      </m:sub>
                    </m:sSub>
                  </m:oMath>
                </a14:m>
                <a:r>
                  <a:rPr lang="it-IT" sz="2000" b="1" dirty="0">
                    <a:solidFill>
                      <a:srgbClr val="C00000"/>
                    </a:solidFill>
                  </a:rPr>
                  <a:t> </a:t>
                </a:r>
                <a:r>
                  <a:rPr lang="it-IT" sz="2000" b="1" dirty="0" err="1">
                    <a:solidFill>
                      <a:srgbClr val="C00000"/>
                    </a:solidFill>
                  </a:rPr>
                  <a:t>as</a:t>
                </a:r>
                <a:r>
                  <a:rPr lang="it-IT" sz="2000" b="1" dirty="0">
                    <a:solidFill>
                      <a:srgbClr val="C00000"/>
                    </a:solidFill>
                  </a:rPr>
                  <a:t> the </a:t>
                </a:r>
                <a:r>
                  <a:rPr lang="it-IT" sz="2000" b="1" dirty="0" err="1">
                    <a:solidFill>
                      <a:srgbClr val="C00000"/>
                    </a:solidFill>
                  </a:rPr>
                  <a:t>constant</a:t>
                </a:r>
                <a:r>
                  <a:rPr lang="it-IT" sz="2000" b="1" dirty="0">
                    <a:solidFill>
                      <a:srgbClr val="C00000"/>
                    </a:solidFill>
                  </a:rPr>
                  <a:t> </a:t>
                </a:r>
                <a:r>
                  <a:rPr lang="it-IT" sz="2000" b="1" dirty="0" err="1">
                    <a:solidFill>
                      <a:srgbClr val="C00000"/>
                    </a:solidFill>
                  </a:rPr>
                  <a:t>coupling</a:t>
                </a:r>
                <a:r>
                  <a:rPr lang="it-IT" sz="2000" b="1" dirty="0">
                    <a:solidFill>
                      <a:srgbClr val="C00000"/>
                    </a:solidFill>
                  </a:rPr>
                  <a:t> </a:t>
                </a:r>
                <a:r>
                  <a:rPr lang="it-IT" sz="2000" b="1" dirty="0" err="1">
                    <a:solidFill>
                      <a:srgbClr val="C00000"/>
                    </a:solidFill>
                  </a:rPr>
                  <a:t>that</a:t>
                </a:r>
                <a:r>
                  <a:rPr lang="it-IT" sz="2000" b="1" dirty="0">
                    <a:solidFill>
                      <a:srgbClr val="C00000"/>
                    </a:solidFill>
                  </a:rPr>
                  <a:t> lead to the </a:t>
                </a:r>
                <a:r>
                  <a:rPr lang="it-IT" sz="2000" b="1" dirty="0" err="1">
                    <a:solidFill>
                      <a:srgbClr val="C00000"/>
                    </a:solidFill>
                  </a:rPr>
                  <a:t>same</a:t>
                </a:r>
                <a:r>
                  <a:rPr lang="it-IT" sz="2000" b="1" dirty="0">
                    <a:solidFill>
                      <a:srgbClr val="C00000"/>
                    </a:solidFill>
                  </a:rPr>
                  <a:t> </a:t>
                </a:r>
                <a:r>
                  <a:rPr lang="it-IT" sz="2000" b="1" dirty="0" err="1">
                    <a:solidFill>
                      <a:srgbClr val="C00000"/>
                    </a:solidFill>
                  </a:rPr>
                  <a:t>decay</a:t>
                </a:r>
                <a:r>
                  <a:rPr lang="it-IT" sz="2000" b="1" dirty="0">
                    <a:solidFill>
                      <a:srgbClr val="C00000"/>
                    </a:solidFill>
                  </a:rPr>
                  <a:t> </a:t>
                </a:r>
                <a:r>
                  <a:rPr lang="it-IT" sz="2000" b="1" dirty="0" err="1">
                    <a:solidFill>
                      <a:srgbClr val="C00000"/>
                    </a:solidFill>
                  </a:rPr>
                  <a:t>width</a:t>
                </a:r>
                <a:r>
                  <a:rPr lang="it-IT" sz="2000" b="1" dirty="0">
                    <a:solidFill>
                      <a:srgbClr val="C00000"/>
                    </a:solidFill>
                  </a:rPr>
                  <a:t> in </a:t>
                </a:r>
                <a14:m>
                  <m:oMath xmlns:m="http://schemas.openxmlformats.org/officeDocument/2006/math">
                    <m:r>
                      <a:rPr lang="it-IT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𝑱</m:t>
                    </m:r>
                    <m:r>
                      <a:rPr lang="it-IT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it-IT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𝝍</m:t>
                    </m:r>
                    <m:sSup>
                      <m:sSupPr>
                        <m:ctrlPr>
                          <a:rPr lang="it-IT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𝝆</m:t>
                        </m:r>
                      </m:e>
                      <m:sup>
                        <m:r>
                          <a:rPr lang="it-IT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p>
                  </m:oMath>
                </a14:m>
                <a:r>
                  <a:rPr lang="it-IT" sz="2000" b="1" dirty="0">
                    <a:solidFill>
                      <a:srgbClr val="C00000"/>
                    </a:solidFill>
                  </a:rPr>
                  <a:t> </a:t>
                </a:r>
                <a:r>
                  <a:rPr lang="it-IT" sz="2000" b="1" dirty="0" err="1">
                    <a:solidFill>
                      <a:srgbClr val="C00000"/>
                    </a:solidFill>
                  </a:rPr>
                  <a:t>as</a:t>
                </a:r>
                <a:r>
                  <a:rPr lang="it-IT" sz="2000" b="1" dirty="0">
                    <a:solidFill>
                      <a:srgbClr val="C00000"/>
                    </a:solidFill>
                  </a:rPr>
                  <a:t> the one </a:t>
                </a:r>
                <a:r>
                  <a:rPr lang="it-IT" sz="2000" b="1" dirty="0" err="1">
                    <a:solidFill>
                      <a:srgbClr val="C00000"/>
                    </a:solidFill>
                  </a:rPr>
                  <a:t>obtained</a:t>
                </a:r>
                <a:r>
                  <a:rPr lang="it-IT" sz="2000" b="1" dirty="0">
                    <a:solidFill>
                      <a:srgbClr val="C00000"/>
                    </a:solidFill>
                  </a:rPr>
                  <a:t> with the formula.</a:t>
                </a:r>
              </a:p>
            </p:txBody>
          </p:sp>
        </mc:Choice>
        <mc:Fallback xmlns="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126485C4-322F-2830-C934-FAA7C29C66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178" y="5271337"/>
                <a:ext cx="11711037" cy="677943"/>
              </a:xfrm>
              <a:prstGeom prst="rect">
                <a:avLst/>
              </a:prstGeom>
              <a:blipFill>
                <a:blip r:embed="rId10"/>
                <a:stretch>
                  <a:fillRect l="-573" t="-7207" b="-1531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85503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7" grpId="0"/>
      <p:bldP spid="9" grpId="0"/>
      <p:bldP spid="10" grpId="0"/>
      <p:bldP spid="13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519163-30A8-867F-7121-BA8CD4B360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numero diapositiva 10">
            <a:extLst>
              <a:ext uri="{FF2B5EF4-FFF2-40B4-BE49-F238E27FC236}">
                <a16:creationId xmlns:a16="http://schemas.microsoft.com/office/drawing/2014/main" id="{C7F154FF-EA8C-F7AE-FBD6-607DFC8B6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02924" y="6581774"/>
            <a:ext cx="1143002" cy="276226"/>
          </a:xfrm>
        </p:spPr>
        <p:txBody>
          <a:bodyPr/>
          <a:lstStyle/>
          <a:p>
            <a:pPr rtl="0"/>
            <a:fld id="{25BA54BD-C84D-46CE-8B72-31BFB26ABA43}" type="slidenum">
              <a:rPr lang="it-IT" smtClean="0"/>
              <a:t>9</a:t>
            </a:fld>
            <a:endParaRPr lang="it-IT" dirty="0"/>
          </a:p>
        </p:txBody>
      </p:sp>
      <p:sp>
        <p:nvSpPr>
          <p:cNvPr id="12" name="Segnaposto piè di pagina 11">
            <a:extLst>
              <a:ext uri="{FF2B5EF4-FFF2-40B4-BE49-F238E27FC236}">
                <a16:creationId xmlns:a16="http://schemas.microsoft.com/office/drawing/2014/main" id="{9BDA89F8-C397-E9F0-3F5F-D51F74A34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81774"/>
            <a:ext cx="6324599" cy="276226"/>
          </a:xfrm>
        </p:spPr>
        <p:txBody>
          <a:bodyPr/>
          <a:lstStyle/>
          <a:p>
            <a:pPr rtl="0"/>
            <a:r>
              <a:rPr lang="it-IT" i="1"/>
              <a:t>Exotic Hadron Spectroscopy 2026</a:t>
            </a:r>
            <a:endParaRPr lang="it-IT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AD075BDB-0614-E883-9793-31655B9613C2}"/>
                  </a:ext>
                </a:extLst>
              </p:cNvPr>
              <p:cNvSpPr txBox="1"/>
              <p:nvPr/>
            </p:nvSpPr>
            <p:spPr>
              <a:xfrm>
                <a:off x="3650063" y="152267"/>
                <a:ext cx="4888711" cy="4431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lnSpc>
                    <a:spcPct val="90000"/>
                  </a:lnSpc>
                </a:pPr>
                <a14:m>
                  <m:oMath xmlns:m="http://schemas.openxmlformats.org/officeDocument/2006/math">
                    <m:r>
                      <a:rPr lang="it-IT" sz="3200" b="0" i="1" smtClean="0">
                        <a:latin typeface="Cambria Math" panose="02040503050406030204" pitchFamily="18" charset="0"/>
                      </a:rPr>
                      <m:t>𝑋</m:t>
                    </m:r>
                    <m:d>
                      <m:dPr>
                        <m:ctrlPr>
                          <a:rPr lang="it-IT" sz="3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3200" b="0" i="1" smtClean="0">
                            <a:latin typeface="Cambria Math" panose="02040503050406030204" pitchFamily="18" charset="0"/>
                          </a:rPr>
                          <m:t>3872</m:t>
                        </m:r>
                      </m:e>
                    </m:d>
                    <m:r>
                      <a:rPr lang="it-IT" sz="3200" b="0" i="1" smtClean="0">
                        <a:latin typeface="Cambria Math" panose="02040503050406030204" pitchFamily="18" charset="0"/>
                      </a:rPr>
                      <m:t>: </m:t>
                    </m:r>
                  </m:oMath>
                </a14:m>
                <a:r>
                  <a:rPr lang="it-IT" sz="3200" dirty="0" err="1">
                    <a:latin typeface="+mj-lt"/>
                  </a:rPr>
                  <a:t>Isospin</a:t>
                </a:r>
                <a:r>
                  <a:rPr lang="it-IT" sz="3200" dirty="0">
                    <a:latin typeface="+mj-lt"/>
                  </a:rPr>
                  <a:t> mixing</a:t>
                </a:r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AD075BDB-0614-E883-9793-31655B9613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0063" y="152267"/>
                <a:ext cx="4888711" cy="443198"/>
              </a:xfrm>
              <a:prstGeom prst="rect">
                <a:avLst/>
              </a:prstGeom>
              <a:blipFill>
                <a:blip r:embed="rId2"/>
                <a:stretch>
                  <a:fillRect t="-39726" r="-4489" b="-5342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Immagine 13">
            <a:extLst>
              <a:ext uri="{FF2B5EF4-FFF2-40B4-BE49-F238E27FC236}">
                <a16:creationId xmlns:a16="http://schemas.microsoft.com/office/drawing/2014/main" id="{86C91F8E-9BBB-BFDE-9229-C1735F407F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780" y="908720"/>
            <a:ext cx="5816029" cy="1800200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CD0A3871-549B-20D9-3F73-22714302C1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1076" y="3212976"/>
            <a:ext cx="5261850" cy="580204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20" name="Elemento grafico 19" descr="Avviso contorno">
            <a:extLst>
              <a:ext uri="{FF2B5EF4-FFF2-40B4-BE49-F238E27FC236}">
                <a16:creationId xmlns:a16="http://schemas.microsoft.com/office/drawing/2014/main" id="{92E15E15-B238-ACE4-89A2-267C6D9EF2EE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670476" y="1268760"/>
            <a:ext cx="914400" cy="914400"/>
          </a:xfrm>
          <a:prstGeom prst="rect">
            <a:avLst/>
          </a:prstGeom>
        </p:spPr>
      </p:pic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FBED7CAA-91B1-245D-8F96-D240647E7B71}"/>
              </a:ext>
            </a:extLst>
          </p:cNvPr>
          <p:cNvSpPr txBox="1"/>
          <p:nvPr/>
        </p:nvSpPr>
        <p:spPr>
          <a:xfrm>
            <a:off x="7614492" y="1513594"/>
            <a:ext cx="400943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it-IT" sz="2400" b="1" dirty="0">
                <a:solidFill>
                  <a:srgbClr val="C00000"/>
                </a:solidFill>
              </a:rPr>
              <a:t>Loops </a:t>
            </a:r>
            <a:r>
              <a:rPr lang="it-IT" sz="2400" b="1" dirty="0" err="1">
                <a:solidFill>
                  <a:srgbClr val="C00000"/>
                </a:solidFill>
              </a:rPr>
              <a:t>integral</a:t>
            </a:r>
            <a:r>
              <a:rPr lang="it-IT" sz="2400" b="1" dirty="0">
                <a:solidFill>
                  <a:srgbClr val="C00000"/>
                </a:solidFill>
              </a:rPr>
              <a:t> are </a:t>
            </a:r>
            <a:r>
              <a:rPr lang="it-IT" sz="2400" b="1" dirty="0" err="1">
                <a:solidFill>
                  <a:srgbClr val="C00000"/>
                </a:solidFill>
              </a:rPr>
              <a:t>divergent</a:t>
            </a:r>
            <a:r>
              <a:rPr lang="it-IT" sz="2400" b="1" dirty="0">
                <a:solidFill>
                  <a:srgbClr val="C00000"/>
                </a:solidFill>
              </a:rPr>
              <a:t>!</a:t>
            </a:r>
          </a:p>
        </p:txBody>
      </p:sp>
      <p:sp>
        <p:nvSpPr>
          <p:cNvPr id="23" name="Freccia in giù 22">
            <a:extLst>
              <a:ext uri="{FF2B5EF4-FFF2-40B4-BE49-F238E27FC236}">
                <a16:creationId xmlns:a16="http://schemas.microsoft.com/office/drawing/2014/main" id="{3239CA14-184F-3663-FD5A-0D7F29FADCBC}"/>
              </a:ext>
            </a:extLst>
          </p:cNvPr>
          <p:cNvSpPr/>
          <p:nvPr/>
        </p:nvSpPr>
        <p:spPr>
          <a:xfrm>
            <a:off x="8398667" y="2258381"/>
            <a:ext cx="326669" cy="720080"/>
          </a:xfrm>
          <a:prstGeom prst="downArrow">
            <a:avLst/>
          </a:prstGeom>
          <a:solidFill>
            <a:srgbClr val="C00000"/>
          </a:solidFill>
          <a:ln>
            <a:solidFill>
              <a:srgbClr val="FFC0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5E8A122B-15A7-A8D5-9DDA-6D0CC4889A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68283" y="4509120"/>
            <a:ext cx="9112632" cy="872592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26" name="Freccia a destra 25">
            <a:extLst>
              <a:ext uri="{FF2B5EF4-FFF2-40B4-BE49-F238E27FC236}">
                <a16:creationId xmlns:a16="http://schemas.microsoft.com/office/drawing/2014/main" id="{EE8FD6B9-3403-3E49-14EF-6C5E00128563}"/>
              </a:ext>
            </a:extLst>
          </p:cNvPr>
          <p:cNvSpPr/>
          <p:nvPr/>
        </p:nvSpPr>
        <p:spPr>
          <a:xfrm>
            <a:off x="477788" y="4768347"/>
            <a:ext cx="896972" cy="354137"/>
          </a:xfrm>
          <a:prstGeom prst="rightArrow">
            <a:avLst/>
          </a:prstGeom>
          <a:solidFill>
            <a:srgbClr val="C00000"/>
          </a:solidFill>
          <a:ln>
            <a:solidFill>
              <a:srgbClr val="FFC0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C34FE86C-4792-1CE1-B4D4-564162D0A9EC}"/>
                  </a:ext>
                </a:extLst>
              </p:cNvPr>
              <p:cNvSpPr txBox="1"/>
              <p:nvPr/>
            </p:nvSpPr>
            <p:spPr>
              <a:xfrm>
                <a:off x="189756" y="5797077"/>
                <a:ext cx="90533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it-IT" sz="2000" b="1" u="sng" dirty="0"/>
                  <a:t>The last </a:t>
                </a:r>
                <a:r>
                  <a:rPr lang="it-IT" sz="2000" b="1" u="sng" dirty="0" err="1"/>
                  <a:t>piece</a:t>
                </a:r>
                <a:r>
                  <a:rPr lang="it-IT" sz="2000" b="1" u="sng" dirty="0"/>
                  <a:t> </a:t>
                </a:r>
                <a:r>
                  <a:rPr lang="it-IT" sz="2000" b="1" u="sng" dirty="0" err="1"/>
                  <a:t>is</a:t>
                </a:r>
                <a:r>
                  <a:rPr lang="it-IT" sz="2000" b="1" u="sng" dirty="0"/>
                  <a:t> the </a:t>
                </a:r>
                <a:r>
                  <a:rPr lang="it-IT" sz="2000" b="1" u="sng" dirty="0" err="1"/>
                  <a:t>coupling</a:t>
                </a:r>
                <a:r>
                  <a:rPr lang="it-IT" sz="2000" b="1" u="sng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000" b="1" i="1" u="sng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b="1" i="1" u="sng" smtClean="0">
                            <a:latin typeface="Cambria Math" panose="02040503050406030204" pitchFamily="18" charset="0"/>
                          </a:rPr>
                          <m:t>𝒈</m:t>
                        </m:r>
                      </m:e>
                      <m:sub>
                        <m:r>
                          <a:rPr lang="it-IT" sz="2000" b="1" i="1" u="sng" smtClean="0">
                            <a:latin typeface="Cambria Math" panose="02040503050406030204" pitchFamily="18" charset="0"/>
                          </a:rPr>
                          <m:t>𝑺</m:t>
                        </m:r>
                      </m:sub>
                    </m:sSub>
                  </m:oMath>
                </a14:m>
                <a:r>
                  <a:rPr lang="it-IT" sz="2000" b="1" u="sng" dirty="0"/>
                  <a:t>. No ab </a:t>
                </a:r>
                <a:r>
                  <a:rPr lang="it-IT" sz="2000" b="1" u="sng" dirty="0" err="1"/>
                  <a:t>initio</a:t>
                </a:r>
                <a:r>
                  <a:rPr lang="it-IT" sz="2000" b="1" u="sng" dirty="0"/>
                  <a:t> </a:t>
                </a:r>
                <a:r>
                  <a:rPr lang="it-IT" sz="2000" b="1" u="sng" dirty="0" err="1"/>
                  <a:t>calculation</a:t>
                </a:r>
                <a:r>
                  <a:rPr lang="it-IT" sz="2000" b="1" u="sng" dirty="0"/>
                  <a:t>, so </a:t>
                </a:r>
                <a:r>
                  <a:rPr lang="it-IT" sz="2000" b="1" u="sng" dirty="0" err="1"/>
                  <a:t>we</a:t>
                </a:r>
                <a:r>
                  <a:rPr lang="it-IT" sz="2000" b="1" u="sng" dirty="0"/>
                  <a:t> take LHCb </a:t>
                </a:r>
                <a:r>
                  <a:rPr lang="it-IT" sz="2000" b="1" u="sng" dirty="0" err="1"/>
                  <a:t>value</a:t>
                </a:r>
                <a:r>
                  <a:rPr lang="it-IT" sz="2000" b="1" u="sng" dirty="0"/>
                  <a:t>.</a:t>
                </a:r>
              </a:p>
            </p:txBody>
          </p:sp>
        </mc:Choice>
        <mc:Fallback xmlns="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C34FE86C-4792-1CE1-B4D4-564162D0A9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756" y="5797077"/>
                <a:ext cx="9053312" cy="369332"/>
              </a:xfrm>
              <a:prstGeom prst="rect">
                <a:avLst/>
              </a:prstGeom>
              <a:blipFill>
                <a:blip r:embed="rId7"/>
                <a:stretch>
                  <a:fillRect l="-673" t="-18033" b="-2786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C912D28F-9A82-6839-8B9A-C17E5336E791}"/>
              </a:ext>
            </a:extLst>
          </p:cNvPr>
          <p:cNvSpPr txBox="1"/>
          <p:nvPr/>
        </p:nvSpPr>
        <p:spPr>
          <a:xfrm>
            <a:off x="154489" y="6165304"/>
            <a:ext cx="9756347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it-IT" sz="1200" dirty="0"/>
              <a:t>LHCb </a:t>
            </a:r>
            <a:r>
              <a:rPr lang="it-IT" sz="1200" dirty="0" err="1"/>
              <a:t>collaboration</a:t>
            </a:r>
            <a:r>
              <a:rPr lang="it-IT" sz="1200" dirty="0"/>
              <a:t>, </a:t>
            </a:r>
            <a:r>
              <a:rPr lang="it-IT" sz="1200" dirty="0" err="1"/>
              <a:t>Phys</a:t>
            </a:r>
            <a:r>
              <a:rPr lang="it-IT" sz="1200" dirty="0"/>
              <a:t>. Rev. D 102, 092005 (2020) [arXiv:2005.13419 [</a:t>
            </a:r>
            <a:r>
              <a:rPr lang="it-IT" sz="1200" dirty="0" err="1"/>
              <a:t>hep</a:t>
            </a:r>
            <a:r>
              <a:rPr lang="it-IT" sz="1200" dirty="0"/>
              <a:t>-ex]], A. Esposito et al., Riv. Nuovo </a:t>
            </a:r>
            <a:r>
              <a:rPr lang="it-IT" sz="1200" dirty="0" err="1"/>
              <a:t>Cim</a:t>
            </a:r>
            <a:r>
              <a:rPr lang="it-IT" sz="1200" dirty="0"/>
              <a:t>. (2025) [arXiv:2502.02505 [</a:t>
            </a:r>
            <a:r>
              <a:rPr lang="it-IT" sz="1200" dirty="0" err="1"/>
              <a:t>hep-ph</a:t>
            </a:r>
            <a:r>
              <a:rPr lang="it-IT" sz="1200" dirty="0"/>
              <a:t>] </a:t>
            </a:r>
          </a:p>
        </p:txBody>
      </p:sp>
    </p:spTree>
    <p:extLst>
      <p:ext uri="{BB962C8B-B14F-4D97-AF65-F5344CB8AC3E}">
        <p14:creationId xmlns:p14="http://schemas.microsoft.com/office/powerpoint/2010/main" val="4095163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avagna 16x9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9529477_TF02804846_TF02804846.potx" id="{3D20F840-C1CB-49AA-9B99-D1664C5D7955}" vid="{BDD8EBD5-EB77-4377-AE48-333448456E57}"/>
    </a:ext>
  </a:extLst>
</a:theme>
</file>

<file path=ppt/theme/theme2.xml><?xml version="1.0" encoding="utf-8"?>
<a:theme xmlns:a="http://schemas.openxmlformats.org/drawingml/2006/main" name="Tema di Offic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Presentazione didattica su lavagna (widescreen)</Template>
  <TotalTime>1133</TotalTime>
  <Words>1032</Words>
  <Application>Microsoft Office PowerPoint</Application>
  <PresentationFormat>Personalizzato</PresentationFormat>
  <Paragraphs>96</Paragraphs>
  <Slides>14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9" baseType="lpstr">
      <vt:lpstr>Arial</vt:lpstr>
      <vt:lpstr>Cambria Math</vt:lpstr>
      <vt:lpstr>Consolas</vt:lpstr>
      <vt:lpstr>Corbel</vt:lpstr>
      <vt:lpstr>Lavagna 16x9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Davide Germani</dc:creator>
  <cp:lastModifiedBy>Davide Germani</cp:lastModifiedBy>
  <cp:revision>5</cp:revision>
  <dcterms:created xsi:type="dcterms:W3CDTF">2026-03-28T16:54:16Z</dcterms:created>
  <dcterms:modified xsi:type="dcterms:W3CDTF">2026-03-30T04:20:34Z</dcterms:modified>
</cp:coreProperties>
</file>