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slideLayouts/slideLayout2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6" r:id="rId1"/>
    <p:sldMasterId id="2147483660" r:id="rId2"/>
    <p:sldMasterId id="2147483662" r:id="rId3"/>
    <p:sldMasterId id="2147483648" r:id="rId4"/>
    <p:sldMasterId id="2147483675" r:id="rId5"/>
  </p:sldMasterIdLst>
  <p:notesMasterIdLst>
    <p:notesMasterId r:id="rId57"/>
  </p:notesMasterIdLst>
  <p:sldIdLst>
    <p:sldId id="325" r:id="rId6"/>
    <p:sldId id="386" r:id="rId7"/>
    <p:sldId id="396" r:id="rId8"/>
    <p:sldId id="387" r:id="rId9"/>
    <p:sldId id="388" r:id="rId10"/>
    <p:sldId id="347" r:id="rId11"/>
    <p:sldId id="389" r:id="rId12"/>
    <p:sldId id="390" r:id="rId13"/>
    <p:sldId id="398" r:id="rId14"/>
    <p:sldId id="270" r:id="rId15"/>
    <p:sldId id="367" r:id="rId16"/>
    <p:sldId id="352" r:id="rId17"/>
    <p:sldId id="326" r:id="rId18"/>
    <p:sldId id="361" r:id="rId19"/>
    <p:sldId id="392" r:id="rId20"/>
    <p:sldId id="327" r:id="rId21"/>
    <p:sldId id="348" r:id="rId22"/>
    <p:sldId id="391" r:id="rId23"/>
    <p:sldId id="369" r:id="rId24"/>
    <p:sldId id="368" r:id="rId25"/>
    <p:sldId id="393" r:id="rId26"/>
    <p:sldId id="357" r:id="rId27"/>
    <p:sldId id="358" r:id="rId28"/>
    <p:sldId id="355" r:id="rId29"/>
    <p:sldId id="394" r:id="rId30"/>
    <p:sldId id="370" r:id="rId31"/>
    <p:sldId id="399" r:id="rId32"/>
    <p:sldId id="349" r:id="rId33"/>
    <p:sldId id="312" r:id="rId34"/>
    <p:sldId id="313" r:id="rId35"/>
    <p:sldId id="359" r:id="rId36"/>
    <p:sldId id="371" r:id="rId37"/>
    <p:sldId id="332" r:id="rId38"/>
    <p:sldId id="382" r:id="rId39"/>
    <p:sldId id="395" r:id="rId40"/>
    <p:sldId id="317" r:id="rId41"/>
    <p:sldId id="373" r:id="rId42"/>
    <p:sldId id="372" r:id="rId43"/>
    <p:sldId id="374" r:id="rId44"/>
    <p:sldId id="381" r:id="rId45"/>
    <p:sldId id="363" r:id="rId46"/>
    <p:sldId id="364" r:id="rId47"/>
    <p:sldId id="397" r:id="rId48"/>
    <p:sldId id="380" r:id="rId49"/>
    <p:sldId id="284" r:id="rId50"/>
    <p:sldId id="376" r:id="rId51"/>
    <p:sldId id="343" r:id="rId52"/>
    <p:sldId id="365" r:id="rId53"/>
    <p:sldId id="350" r:id="rId54"/>
    <p:sldId id="351" r:id="rId55"/>
    <p:sldId id="334" r:id="rId56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1834F7-7C23-42F6-AC6E-1320CC2D857E}" v="1006" dt="2025-11-28T03:46:56.9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241" autoAdjust="0"/>
  </p:normalViewPr>
  <p:slideViewPr>
    <p:cSldViewPr snapToGrid="0">
      <p:cViewPr varScale="1">
        <p:scale>
          <a:sx n="66" d="100"/>
          <a:sy n="66" d="100"/>
        </p:scale>
        <p:origin x="679" y="55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microsoft.com/office/2015/10/relationships/revisionInfo" Target="revisionInfo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61" Type="http://schemas.openxmlformats.org/officeDocument/2006/relationships/tableStyles" Target="tableStyles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viewProps" Target="viewProps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Vanegas Forero" userId="302928b5-ba69-4c2b-ac4d-848ef13114d6" providerId="ADAL" clId="{D73B5873-5167-4F31-A06C-322E13FA8F8F}"/>
    <pc:docChg chg="undo custSel addSld delSld modSld sldOrd addMainMaster modMainMaster">
      <pc:chgData name="David Vanegas Forero" userId="302928b5-ba69-4c2b-ac4d-848ef13114d6" providerId="ADAL" clId="{D73B5873-5167-4F31-A06C-322E13FA8F8F}" dt="2025-11-28T03:48:23.189" v="4494" actId="1076"/>
      <pc:docMkLst>
        <pc:docMk/>
      </pc:docMkLst>
      <pc:sldChg chg="add">
        <pc:chgData name="David Vanegas Forero" userId="302928b5-ba69-4c2b-ac4d-848ef13114d6" providerId="ADAL" clId="{D73B5873-5167-4F31-A06C-322E13FA8F8F}" dt="2025-11-27T20:51:10.802" v="845"/>
        <pc:sldMkLst>
          <pc:docMk/>
          <pc:sldMk cId="2106680882" sldId="270"/>
        </pc:sldMkLst>
      </pc:sldChg>
      <pc:sldChg chg="modSp mod ord">
        <pc:chgData name="David Vanegas Forero" userId="302928b5-ba69-4c2b-ac4d-848ef13114d6" providerId="ADAL" clId="{D73B5873-5167-4F31-A06C-322E13FA8F8F}" dt="2025-11-28T03:40:00.120" v="4443" actId="20577"/>
        <pc:sldMkLst>
          <pc:docMk/>
          <pc:sldMk cId="4034678274" sldId="284"/>
        </pc:sldMkLst>
        <pc:spChg chg="mod">
          <ac:chgData name="David Vanegas Forero" userId="302928b5-ba69-4c2b-ac4d-848ef13114d6" providerId="ADAL" clId="{D73B5873-5167-4F31-A06C-322E13FA8F8F}" dt="2025-11-28T03:40:00.120" v="4443" actId="20577"/>
          <ac:spMkLst>
            <pc:docMk/>
            <pc:sldMk cId="4034678274" sldId="284"/>
            <ac:spMk id="2" creationId="{A1F12058-7E48-23E7-5418-91BA1A03850B}"/>
          </ac:spMkLst>
        </pc:spChg>
        <pc:spChg chg="mod">
          <ac:chgData name="David Vanegas Forero" userId="302928b5-ba69-4c2b-ac4d-848ef13114d6" providerId="ADAL" clId="{D73B5873-5167-4F31-A06C-322E13FA8F8F}" dt="2025-11-28T01:02:36.310" v="3658" actId="1076"/>
          <ac:spMkLst>
            <pc:docMk/>
            <pc:sldMk cId="4034678274" sldId="284"/>
            <ac:spMk id="34" creationId="{AE8FE46E-3DF0-5927-8DD8-531FD7E8F30A}"/>
          </ac:spMkLst>
        </pc:spChg>
        <pc:picChg chg="mod">
          <ac:chgData name="David Vanegas Forero" userId="302928b5-ba69-4c2b-ac4d-848ef13114d6" providerId="ADAL" clId="{D73B5873-5167-4F31-A06C-322E13FA8F8F}" dt="2025-11-28T01:02:39.900" v="3659" actId="1076"/>
          <ac:picMkLst>
            <pc:docMk/>
            <pc:sldMk cId="4034678274" sldId="284"/>
            <ac:picMk id="6" creationId="{1E7AA614-7E40-8471-64CD-93E8750D876F}"/>
          </ac:picMkLst>
        </pc:picChg>
        <pc:picChg chg="mod">
          <ac:chgData name="David Vanegas Forero" userId="302928b5-ba69-4c2b-ac4d-848ef13114d6" providerId="ADAL" clId="{D73B5873-5167-4F31-A06C-322E13FA8F8F}" dt="2025-11-28T01:02:43.343" v="3660" actId="1076"/>
          <ac:picMkLst>
            <pc:docMk/>
            <pc:sldMk cId="4034678274" sldId="284"/>
            <ac:picMk id="8" creationId="{51FF2A29-90F6-5D9A-DE8E-951918E3EAD6}"/>
          </ac:picMkLst>
        </pc:picChg>
        <pc:picChg chg="mod">
          <ac:chgData name="David Vanegas Forero" userId="302928b5-ba69-4c2b-ac4d-848ef13114d6" providerId="ADAL" clId="{D73B5873-5167-4F31-A06C-322E13FA8F8F}" dt="2025-11-28T01:02:48.303" v="3661" actId="1076"/>
          <ac:picMkLst>
            <pc:docMk/>
            <pc:sldMk cId="4034678274" sldId="284"/>
            <ac:picMk id="13" creationId="{D0251762-5A27-FF8A-DB4A-3011D577E5D0}"/>
          </ac:picMkLst>
        </pc:picChg>
      </pc:sldChg>
      <pc:sldChg chg="delSp add del setBg delDesignElem">
        <pc:chgData name="David Vanegas Forero" userId="302928b5-ba69-4c2b-ac4d-848ef13114d6" providerId="ADAL" clId="{D73B5873-5167-4F31-A06C-322E13FA8F8F}" dt="2025-11-26T20:39:23.616" v="93" actId="47"/>
        <pc:sldMkLst>
          <pc:docMk/>
          <pc:sldMk cId="4007340238" sldId="293"/>
        </pc:sldMkLst>
      </pc:sldChg>
      <pc:sldChg chg="modSp">
        <pc:chgData name="David Vanegas Forero" userId="302928b5-ba69-4c2b-ac4d-848ef13114d6" providerId="ADAL" clId="{D73B5873-5167-4F31-A06C-322E13FA8F8F}" dt="2025-11-28T00:56:49.961" v="3588" actId="12"/>
        <pc:sldMkLst>
          <pc:docMk/>
          <pc:sldMk cId="3103404263" sldId="317"/>
        </pc:sldMkLst>
        <pc:spChg chg="mod">
          <ac:chgData name="David Vanegas Forero" userId="302928b5-ba69-4c2b-ac4d-848ef13114d6" providerId="ADAL" clId="{D73B5873-5167-4F31-A06C-322E13FA8F8F}" dt="2025-11-27T19:44:49.598" v="818" actId="20577"/>
          <ac:spMkLst>
            <pc:docMk/>
            <pc:sldMk cId="3103404263" sldId="317"/>
            <ac:spMk id="7" creationId="{591943F9-6E04-FDB1-260A-7ACD0F4CC946}"/>
          </ac:spMkLst>
        </pc:spChg>
        <pc:spChg chg="mod">
          <ac:chgData name="David Vanegas Forero" userId="302928b5-ba69-4c2b-ac4d-848ef13114d6" providerId="ADAL" clId="{D73B5873-5167-4F31-A06C-322E13FA8F8F}" dt="2025-11-28T00:56:49.961" v="3588" actId="12"/>
          <ac:spMkLst>
            <pc:docMk/>
            <pc:sldMk cId="3103404263" sldId="317"/>
            <ac:spMk id="8" creationId="{B5B79FAE-9087-E435-3786-1B0D5C6C5083}"/>
          </ac:spMkLst>
        </pc:spChg>
      </pc:sldChg>
      <pc:sldChg chg="modSp mod">
        <pc:chgData name="David Vanegas Forero" userId="302928b5-ba69-4c2b-ac4d-848ef13114d6" providerId="ADAL" clId="{D73B5873-5167-4F31-A06C-322E13FA8F8F}" dt="2025-11-26T22:35:12.082" v="733" actId="207"/>
        <pc:sldMkLst>
          <pc:docMk/>
          <pc:sldMk cId="2032354273" sldId="325"/>
        </pc:sldMkLst>
        <pc:spChg chg="mod">
          <ac:chgData name="David Vanegas Forero" userId="302928b5-ba69-4c2b-ac4d-848ef13114d6" providerId="ADAL" clId="{D73B5873-5167-4F31-A06C-322E13FA8F8F}" dt="2025-11-26T22:35:12.082" v="733" actId="207"/>
          <ac:spMkLst>
            <pc:docMk/>
            <pc:sldMk cId="2032354273" sldId="325"/>
            <ac:spMk id="3" creationId="{4BC3EC9B-FE47-9A9A-A61A-4CE204E39BB0}"/>
          </ac:spMkLst>
        </pc:spChg>
      </pc:sldChg>
      <pc:sldChg chg="addSp delSp modSp mod">
        <pc:chgData name="David Vanegas Forero" userId="302928b5-ba69-4c2b-ac4d-848ef13114d6" providerId="ADAL" clId="{D73B5873-5167-4F31-A06C-322E13FA8F8F}" dt="2025-11-28T02:35:16.880" v="3926" actId="207"/>
        <pc:sldMkLst>
          <pc:docMk/>
          <pc:sldMk cId="2227074067" sldId="326"/>
        </pc:sldMkLst>
        <pc:picChg chg="add del mod">
          <ac:chgData name="David Vanegas Forero" userId="302928b5-ba69-4c2b-ac4d-848ef13114d6" providerId="ADAL" clId="{D73B5873-5167-4F31-A06C-322E13FA8F8F}" dt="2025-11-28T02:34:06.950" v="3919" actId="478"/>
          <ac:picMkLst>
            <pc:docMk/>
            <pc:sldMk cId="2227074067" sldId="326"/>
            <ac:picMk id="4" creationId="{F87208D1-E325-08C2-3D48-E97339D23855}"/>
          </ac:picMkLst>
        </pc:picChg>
        <pc:picChg chg="add mod">
          <ac:chgData name="David Vanegas Forero" userId="302928b5-ba69-4c2b-ac4d-848ef13114d6" providerId="ADAL" clId="{D73B5873-5167-4F31-A06C-322E13FA8F8F}" dt="2025-11-28T02:35:16.880" v="3926" actId="207"/>
          <ac:picMkLst>
            <pc:docMk/>
            <pc:sldMk cId="2227074067" sldId="326"/>
            <ac:picMk id="6" creationId="{7454D761-E82E-3EC5-5224-E173A7161D8C}"/>
          </ac:picMkLst>
        </pc:picChg>
        <pc:picChg chg="mod">
          <ac:chgData name="David Vanegas Forero" userId="302928b5-ba69-4c2b-ac4d-848ef13114d6" providerId="ADAL" clId="{D73B5873-5167-4F31-A06C-322E13FA8F8F}" dt="2025-11-28T02:34:54.424" v="3924" actId="1076"/>
          <ac:picMkLst>
            <pc:docMk/>
            <pc:sldMk cId="2227074067" sldId="326"/>
            <ac:picMk id="14" creationId="{F334082A-95BF-4450-A77E-E3A883502FC3}"/>
          </ac:picMkLst>
        </pc:picChg>
      </pc:sldChg>
      <pc:sldChg chg="modSp mod">
        <pc:chgData name="David Vanegas Forero" userId="302928b5-ba69-4c2b-ac4d-848ef13114d6" providerId="ADAL" clId="{D73B5873-5167-4F31-A06C-322E13FA8F8F}" dt="2025-11-26T21:57:27.549" v="264" actId="20577"/>
        <pc:sldMkLst>
          <pc:docMk/>
          <pc:sldMk cId="2267232384" sldId="332"/>
        </pc:sldMkLst>
        <pc:spChg chg="mod">
          <ac:chgData name="David Vanegas Forero" userId="302928b5-ba69-4c2b-ac4d-848ef13114d6" providerId="ADAL" clId="{D73B5873-5167-4F31-A06C-322E13FA8F8F}" dt="2025-11-26T21:57:27.549" v="264" actId="20577"/>
          <ac:spMkLst>
            <pc:docMk/>
            <pc:sldMk cId="2267232384" sldId="332"/>
            <ac:spMk id="20" creationId="{289C52AD-01C9-42C0-1EFA-7E10B711F39D}"/>
          </ac:spMkLst>
        </pc:spChg>
      </pc:sldChg>
      <pc:sldChg chg="del">
        <pc:chgData name="David Vanegas Forero" userId="302928b5-ba69-4c2b-ac4d-848ef13114d6" providerId="ADAL" clId="{D73B5873-5167-4F31-A06C-322E13FA8F8F}" dt="2025-11-26T22:20:10.048" v="506" actId="2696"/>
        <pc:sldMkLst>
          <pc:docMk/>
          <pc:sldMk cId="1939522035" sldId="333"/>
        </pc:sldMkLst>
      </pc:sldChg>
      <pc:sldChg chg="add del">
        <pc:chgData name="David Vanegas Forero" userId="302928b5-ba69-4c2b-ac4d-848ef13114d6" providerId="ADAL" clId="{D73B5873-5167-4F31-A06C-322E13FA8F8F}" dt="2025-11-28T02:59:11.876" v="4054" actId="47"/>
        <pc:sldMkLst>
          <pc:docMk/>
          <pc:sldMk cId="3869272590" sldId="333"/>
        </pc:sldMkLst>
      </pc:sldChg>
      <pc:sldChg chg="delSp del mod">
        <pc:chgData name="David Vanegas Forero" userId="302928b5-ba69-4c2b-ac4d-848ef13114d6" providerId="ADAL" clId="{D73B5873-5167-4F31-A06C-322E13FA8F8F}" dt="2025-11-26T22:20:10.048" v="506" actId="2696"/>
        <pc:sldMkLst>
          <pc:docMk/>
          <pc:sldMk cId="473076352" sldId="334"/>
        </pc:sldMkLst>
      </pc:sldChg>
      <pc:sldChg chg="add del">
        <pc:chgData name="David Vanegas Forero" userId="302928b5-ba69-4c2b-ac4d-848ef13114d6" providerId="ADAL" clId="{D73B5873-5167-4F31-A06C-322E13FA8F8F}" dt="2025-11-28T02:59:09.339" v="4053" actId="47"/>
        <pc:sldMkLst>
          <pc:docMk/>
          <pc:sldMk cId="1173245871" sldId="334"/>
        </pc:sldMkLst>
      </pc:sldChg>
      <pc:sldChg chg="del">
        <pc:chgData name="David Vanegas Forero" userId="302928b5-ba69-4c2b-ac4d-848ef13114d6" providerId="ADAL" clId="{D73B5873-5167-4F31-A06C-322E13FA8F8F}" dt="2025-11-28T02:58:56.937" v="4051" actId="47"/>
        <pc:sldMkLst>
          <pc:docMk/>
          <pc:sldMk cId="850123011" sldId="335"/>
        </pc:sldMkLst>
      </pc:sldChg>
      <pc:sldChg chg="del">
        <pc:chgData name="David Vanegas Forero" userId="302928b5-ba69-4c2b-ac4d-848ef13114d6" providerId="ADAL" clId="{D73B5873-5167-4F31-A06C-322E13FA8F8F}" dt="2025-11-28T02:58:56.937" v="4051" actId="47"/>
        <pc:sldMkLst>
          <pc:docMk/>
          <pc:sldMk cId="1808179642" sldId="337"/>
        </pc:sldMkLst>
      </pc:sldChg>
      <pc:sldChg chg="del">
        <pc:chgData name="David Vanegas Forero" userId="302928b5-ba69-4c2b-ac4d-848ef13114d6" providerId="ADAL" clId="{D73B5873-5167-4F31-A06C-322E13FA8F8F}" dt="2025-11-28T02:58:56.937" v="4051" actId="47"/>
        <pc:sldMkLst>
          <pc:docMk/>
          <pc:sldMk cId="3108177607" sldId="338"/>
        </pc:sldMkLst>
      </pc:sldChg>
      <pc:sldChg chg="del">
        <pc:chgData name="David Vanegas Forero" userId="302928b5-ba69-4c2b-ac4d-848ef13114d6" providerId="ADAL" clId="{D73B5873-5167-4F31-A06C-322E13FA8F8F}" dt="2025-11-28T02:58:56.937" v="4051" actId="47"/>
        <pc:sldMkLst>
          <pc:docMk/>
          <pc:sldMk cId="1431511017" sldId="339"/>
        </pc:sldMkLst>
      </pc:sldChg>
      <pc:sldChg chg="del">
        <pc:chgData name="David Vanegas Forero" userId="302928b5-ba69-4c2b-ac4d-848ef13114d6" providerId="ADAL" clId="{D73B5873-5167-4F31-A06C-322E13FA8F8F}" dt="2025-11-28T02:58:56.937" v="4051" actId="47"/>
        <pc:sldMkLst>
          <pc:docMk/>
          <pc:sldMk cId="3787820924" sldId="340"/>
        </pc:sldMkLst>
      </pc:sldChg>
      <pc:sldChg chg="del">
        <pc:chgData name="David Vanegas Forero" userId="302928b5-ba69-4c2b-ac4d-848ef13114d6" providerId="ADAL" clId="{D73B5873-5167-4F31-A06C-322E13FA8F8F}" dt="2025-11-28T02:58:56.937" v="4051" actId="47"/>
        <pc:sldMkLst>
          <pc:docMk/>
          <pc:sldMk cId="898028135" sldId="341"/>
        </pc:sldMkLst>
      </pc:sldChg>
      <pc:sldChg chg="del">
        <pc:chgData name="David Vanegas Forero" userId="302928b5-ba69-4c2b-ac4d-848ef13114d6" providerId="ADAL" clId="{D73B5873-5167-4F31-A06C-322E13FA8F8F}" dt="2025-11-26T20:42:48.297" v="129" actId="47"/>
        <pc:sldMkLst>
          <pc:docMk/>
          <pc:sldMk cId="1304617522" sldId="346"/>
        </pc:sldMkLst>
      </pc:sldChg>
      <pc:sldChg chg="addSp delSp modSp mod delAnim modAnim">
        <pc:chgData name="David Vanegas Forero" userId="302928b5-ba69-4c2b-ac4d-848ef13114d6" providerId="ADAL" clId="{D73B5873-5167-4F31-A06C-322E13FA8F8F}" dt="2025-11-28T02:23:28.645" v="3887"/>
        <pc:sldMkLst>
          <pc:docMk/>
          <pc:sldMk cId="4093257427" sldId="347"/>
        </pc:sldMkLst>
        <pc:spChg chg="mod">
          <ac:chgData name="David Vanegas Forero" userId="302928b5-ba69-4c2b-ac4d-848ef13114d6" providerId="ADAL" clId="{D73B5873-5167-4F31-A06C-322E13FA8F8F}" dt="2025-11-28T00:15:51.084" v="3532" actId="207"/>
          <ac:spMkLst>
            <pc:docMk/>
            <pc:sldMk cId="4093257427" sldId="347"/>
            <ac:spMk id="3" creationId="{114E2B97-2B7D-901E-5CE6-32AE42F479F5}"/>
          </ac:spMkLst>
        </pc:spChg>
        <pc:spChg chg="mod">
          <ac:chgData name="David Vanegas Forero" userId="302928b5-ba69-4c2b-ac4d-848ef13114d6" providerId="ADAL" clId="{D73B5873-5167-4F31-A06C-322E13FA8F8F}" dt="2025-11-28T00:17:27.387" v="3537" actId="20577"/>
          <ac:spMkLst>
            <pc:docMk/>
            <pc:sldMk cId="4093257427" sldId="347"/>
            <ac:spMk id="8" creationId="{667CDE81-F2FC-889F-588E-B8AECCA0A4E3}"/>
          </ac:spMkLst>
        </pc:spChg>
        <pc:spChg chg="mod">
          <ac:chgData name="David Vanegas Forero" userId="302928b5-ba69-4c2b-ac4d-848ef13114d6" providerId="ADAL" clId="{D73B5873-5167-4F31-A06C-322E13FA8F8F}" dt="2025-11-28T02:22:02.575" v="3880" actId="164"/>
          <ac:spMkLst>
            <pc:docMk/>
            <pc:sldMk cId="4093257427" sldId="347"/>
            <ac:spMk id="12" creationId="{75BC9A50-453C-0B4D-7123-84626DD79887}"/>
          </ac:spMkLst>
        </pc:spChg>
        <pc:grpChg chg="add mod">
          <ac:chgData name="David Vanegas Forero" userId="302928b5-ba69-4c2b-ac4d-848ef13114d6" providerId="ADAL" clId="{D73B5873-5167-4F31-A06C-322E13FA8F8F}" dt="2025-11-28T02:22:02.575" v="3880" actId="164"/>
          <ac:grpSpMkLst>
            <pc:docMk/>
            <pc:sldMk cId="4093257427" sldId="347"/>
            <ac:grpSpMk id="10" creationId="{6C05253D-AA35-2D75-5944-06DF0D34F99B}"/>
          </ac:grpSpMkLst>
        </pc:grpChg>
        <pc:picChg chg="add mod">
          <ac:chgData name="David Vanegas Forero" userId="302928b5-ba69-4c2b-ac4d-848ef13114d6" providerId="ADAL" clId="{D73B5873-5167-4F31-A06C-322E13FA8F8F}" dt="2025-11-28T02:19:55.755" v="3873" actId="1076"/>
          <ac:picMkLst>
            <pc:docMk/>
            <pc:sldMk cId="4093257427" sldId="347"/>
            <ac:picMk id="4" creationId="{520342BA-5CBA-B979-5FD0-FD78EC723F47}"/>
          </ac:picMkLst>
        </pc:picChg>
        <pc:picChg chg="mod">
          <ac:chgData name="David Vanegas Forero" userId="302928b5-ba69-4c2b-ac4d-848ef13114d6" providerId="ADAL" clId="{D73B5873-5167-4F31-A06C-322E13FA8F8F}" dt="2025-11-28T02:22:02.575" v="3880" actId="164"/>
          <ac:picMkLst>
            <pc:docMk/>
            <pc:sldMk cId="4093257427" sldId="347"/>
            <ac:picMk id="9" creationId="{2E76B68C-A3B6-6182-FCDA-AAE984546F84}"/>
          </ac:picMkLst>
        </pc:picChg>
        <pc:picChg chg="add mod">
          <ac:chgData name="David Vanegas Forero" userId="302928b5-ba69-4c2b-ac4d-848ef13114d6" providerId="ADAL" clId="{D73B5873-5167-4F31-A06C-322E13FA8F8F}" dt="2025-11-26T22:36:58.920" v="741" actId="14100"/>
          <ac:picMkLst>
            <pc:docMk/>
            <pc:sldMk cId="4093257427" sldId="347"/>
            <ac:picMk id="14" creationId="{FA625C29-8DB6-E1F3-7A97-3E4455C90138}"/>
          </ac:picMkLst>
        </pc:picChg>
      </pc:sldChg>
      <pc:sldChg chg="addSp modSp mod">
        <pc:chgData name="David Vanegas Forero" userId="302928b5-ba69-4c2b-ac4d-848ef13114d6" providerId="ADAL" clId="{D73B5873-5167-4F31-A06C-322E13FA8F8F}" dt="2025-11-28T02:52:54.002" v="4035" actId="20577"/>
        <pc:sldMkLst>
          <pc:docMk/>
          <pc:sldMk cId="502866150" sldId="348"/>
        </pc:sldMkLst>
        <pc:spChg chg="add mod">
          <ac:chgData name="David Vanegas Forero" userId="302928b5-ba69-4c2b-ac4d-848ef13114d6" providerId="ADAL" clId="{D73B5873-5167-4F31-A06C-322E13FA8F8F}" dt="2025-11-28T02:52:44.917" v="4029" actId="20577"/>
          <ac:spMkLst>
            <pc:docMk/>
            <pc:sldMk cId="502866150" sldId="348"/>
            <ac:spMk id="3" creationId="{702FD3E6-C1CC-76FB-D2D3-EB582CE01E87}"/>
          </ac:spMkLst>
        </pc:spChg>
        <pc:spChg chg="add mod">
          <ac:chgData name="David Vanegas Forero" userId="302928b5-ba69-4c2b-ac4d-848ef13114d6" providerId="ADAL" clId="{D73B5873-5167-4F31-A06C-322E13FA8F8F}" dt="2025-11-28T02:52:48.880" v="4032" actId="20577"/>
          <ac:spMkLst>
            <pc:docMk/>
            <pc:sldMk cId="502866150" sldId="348"/>
            <ac:spMk id="16" creationId="{4EEE3778-F950-19D0-8FBF-A3E14328E09B}"/>
          </ac:spMkLst>
        </pc:spChg>
        <pc:spChg chg="add mod">
          <ac:chgData name="David Vanegas Forero" userId="302928b5-ba69-4c2b-ac4d-848ef13114d6" providerId="ADAL" clId="{D73B5873-5167-4F31-A06C-322E13FA8F8F}" dt="2025-11-28T02:52:54.002" v="4035" actId="20577"/>
          <ac:spMkLst>
            <pc:docMk/>
            <pc:sldMk cId="502866150" sldId="348"/>
            <ac:spMk id="17" creationId="{8D7CE9E6-472C-8CC5-178B-99D56B697E40}"/>
          </ac:spMkLst>
        </pc:spChg>
      </pc:sldChg>
      <pc:sldChg chg="addSp delSp modSp mod delAnim">
        <pc:chgData name="David Vanegas Forero" userId="302928b5-ba69-4c2b-ac4d-848ef13114d6" providerId="ADAL" clId="{D73B5873-5167-4F31-A06C-322E13FA8F8F}" dt="2025-11-28T02:54:06.132" v="4050" actId="207"/>
        <pc:sldMkLst>
          <pc:docMk/>
          <pc:sldMk cId="2988821053" sldId="357"/>
        </pc:sldMkLst>
        <pc:spChg chg="mod">
          <ac:chgData name="David Vanegas Forero" userId="302928b5-ba69-4c2b-ac4d-848ef13114d6" providerId="ADAL" clId="{D73B5873-5167-4F31-A06C-322E13FA8F8F}" dt="2025-11-28T02:54:06.132" v="4050" actId="207"/>
          <ac:spMkLst>
            <pc:docMk/>
            <pc:sldMk cId="2988821053" sldId="357"/>
            <ac:spMk id="3" creationId="{59870D88-8D68-7F58-A09E-9D8770D4D707}"/>
          </ac:spMkLst>
        </pc:spChg>
        <pc:spChg chg="add mod">
          <ac:chgData name="David Vanegas Forero" userId="302928b5-ba69-4c2b-ac4d-848ef13114d6" providerId="ADAL" clId="{D73B5873-5167-4F31-A06C-322E13FA8F8F}" dt="2025-11-26T22:11:31.469" v="471" actId="20577"/>
          <ac:spMkLst>
            <pc:docMk/>
            <pc:sldMk cId="2988821053" sldId="357"/>
            <ac:spMk id="7" creationId="{A1ACBC56-B353-7D53-9342-BB1CCB659847}"/>
          </ac:spMkLst>
        </pc:spChg>
      </pc:sldChg>
      <pc:sldChg chg="modSp mod">
        <pc:chgData name="David Vanegas Forero" userId="302928b5-ba69-4c2b-ac4d-848ef13114d6" providerId="ADAL" clId="{D73B5873-5167-4F31-A06C-322E13FA8F8F}" dt="2025-11-28T02:44:21.140" v="3958" actId="20577"/>
        <pc:sldMkLst>
          <pc:docMk/>
          <pc:sldMk cId="1971122200" sldId="358"/>
        </pc:sldMkLst>
        <pc:spChg chg="mod">
          <ac:chgData name="David Vanegas Forero" userId="302928b5-ba69-4c2b-ac4d-848ef13114d6" providerId="ADAL" clId="{D73B5873-5167-4F31-A06C-322E13FA8F8F}" dt="2025-11-28T02:44:21.140" v="3958" actId="20577"/>
          <ac:spMkLst>
            <pc:docMk/>
            <pc:sldMk cId="1971122200" sldId="358"/>
            <ac:spMk id="8" creationId="{7C044542-BB2C-9BC4-05BD-0C61CA6371FE}"/>
          </ac:spMkLst>
        </pc:spChg>
      </pc:sldChg>
      <pc:sldChg chg="del">
        <pc:chgData name="David Vanegas Forero" userId="302928b5-ba69-4c2b-ac4d-848ef13114d6" providerId="ADAL" clId="{D73B5873-5167-4F31-A06C-322E13FA8F8F}" dt="2025-11-26T21:44:43.836" v="197" actId="47"/>
        <pc:sldMkLst>
          <pc:docMk/>
          <pc:sldMk cId="3994925092" sldId="366"/>
        </pc:sldMkLst>
      </pc:sldChg>
      <pc:sldChg chg="addSp delSp modSp mod modAnim">
        <pc:chgData name="David Vanegas Forero" userId="302928b5-ba69-4c2b-ac4d-848ef13114d6" providerId="ADAL" clId="{D73B5873-5167-4F31-A06C-322E13FA8F8F}" dt="2025-11-28T02:28:29.971" v="3916"/>
        <pc:sldMkLst>
          <pc:docMk/>
          <pc:sldMk cId="3770241562" sldId="367"/>
        </pc:sldMkLst>
        <pc:spChg chg="mod">
          <ac:chgData name="David Vanegas Forero" userId="302928b5-ba69-4c2b-ac4d-848ef13114d6" providerId="ADAL" clId="{D73B5873-5167-4F31-A06C-322E13FA8F8F}" dt="2025-11-27T23:13:13.076" v="3311" actId="207"/>
          <ac:spMkLst>
            <pc:docMk/>
            <pc:sldMk cId="3770241562" sldId="367"/>
            <ac:spMk id="3" creationId="{8796E76C-A5AD-63EF-0A22-85A217633EAD}"/>
          </ac:spMkLst>
        </pc:spChg>
        <pc:picChg chg="add del">
          <ac:chgData name="David Vanegas Forero" userId="302928b5-ba69-4c2b-ac4d-848ef13114d6" providerId="ADAL" clId="{D73B5873-5167-4F31-A06C-322E13FA8F8F}" dt="2025-11-27T20:54:35.269" v="847" actId="22"/>
          <ac:picMkLst>
            <pc:docMk/>
            <pc:sldMk cId="3770241562" sldId="367"/>
            <ac:picMk id="9" creationId="{E0856ABC-DFF6-4945-A059-A315282C7C77}"/>
          </ac:picMkLst>
        </pc:picChg>
        <pc:picChg chg="add mod">
          <ac:chgData name="David Vanegas Forero" userId="302928b5-ba69-4c2b-ac4d-848ef13114d6" providerId="ADAL" clId="{D73B5873-5167-4F31-A06C-322E13FA8F8F}" dt="2025-11-27T21:06:21.419" v="888" actId="14861"/>
          <ac:picMkLst>
            <pc:docMk/>
            <pc:sldMk cId="3770241562" sldId="367"/>
            <ac:picMk id="13" creationId="{66E93352-DB4A-2766-DDC7-54495B023078}"/>
          </ac:picMkLst>
        </pc:picChg>
      </pc:sldChg>
      <pc:sldChg chg="modSp mod ord">
        <pc:chgData name="David Vanegas Forero" userId="302928b5-ba69-4c2b-ac4d-848ef13114d6" providerId="ADAL" clId="{D73B5873-5167-4F31-A06C-322E13FA8F8F}" dt="2025-11-28T00:50:00.240" v="3570" actId="115"/>
        <pc:sldMkLst>
          <pc:docMk/>
          <pc:sldMk cId="2063948739" sldId="368"/>
        </pc:sldMkLst>
        <pc:spChg chg="mod">
          <ac:chgData name="David Vanegas Forero" userId="302928b5-ba69-4c2b-ac4d-848ef13114d6" providerId="ADAL" clId="{D73B5873-5167-4F31-A06C-322E13FA8F8F}" dt="2025-11-28T00:50:00.240" v="3570" actId="115"/>
          <ac:spMkLst>
            <pc:docMk/>
            <pc:sldMk cId="2063948739" sldId="368"/>
            <ac:spMk id="19" creationId="{EA3E5243-6922-E977-0D43-9FCA048015E9}"/>
          </ac:spMkLst>
        </pc:spChg>
      </pc:sldChg>
      <pc:sldChg chg="addSp delSp modSp mod modAnim">
        <pc:chgData name="David Vanegas Forero" userId="302928b5-ba69-4c2b-ac4d-848ef13114d6" providerId="ADAL" clId="{D73B5873-5167-4F31-A06C-322E13FA8F8F}" dt="2025-11-28T03:37:30.083" v="4441" actId="20577"/>
        <pc:sldMkLst>
          <pc:docMk/>
          <pc:sldMk cId="4050490240" sldId="369"/>
        </pc:sldMkLst>
        <pc:spChg chg="mod">
          <ac:chgData name="David Vanegas Forero" userId="302928b5-ba69-4c2b-ac4d-848ef13114d6" providerId="ADAL" clId="{D73B5873-5167-4F31-A06C-322E13FA8F8F}" dt="2025-11-26T21:40:08.799" v="182" actId="20577"/>
          <ac:spMkLst>
            <pc:docMk/>
            <pc:sldMk cId="4050490240" sldId="369"/>
            <ac:spMk id="2" creationId="{DF6DE56E-A5E2-6BB5-F5E0-009C3C699927}"/>
          </ac:spMkLst>
        </pc:spChg>
        <pc:spChg chg="mod topLvl">
          <ac:chgData name="David Vanegas Forero" userId="302928b5-ba69-4c2b-ac4d-848ef13114d6" providerId="ADAL" clId="{D73B5873-5167-4F31-A06C-322E13FA8F8F}" dt="2025-11-28T03:37:30.083" v="4441" actId="20577"/>
          <ac:spMkLst>
            <pc:docMk/>
            <pc:sldMk cId="4050490240" sldId="369"/>
            <ac:spMk id="9" creationId="{BFE51FBC-8E6D-D4C4-E4CF-63727386D85D}"/>
          </ac:spMkLst>
        </pc:spChg>
        <pc:spChg chg="mod">
          <ac:chgData name="David Vanegas Forero" userId="302928b5-ba69-4c2b-ac4d-848ef13114d6" providerId="ADAL" clId="{D73B5873-5167-4F31-A06C-322E13FA8F8F}" dt="2025-11-27T21:01:12.983" v="860" actId="20577"/>
          <ac:spMkLst>
            <pc:docMk/>
            <pc:sldMk cId="4050490240" sldId="369"/>
            <ac:spMk id="27" creationId="{915ED0E6-22C3-536B-361D-D2DA06EAA616}"/>
          </ac:spMkLst>
        </pc:spChg>
        <pc:grpChg chg="add del mod">
          <ac:chgData name="David Vanegas Forero" userId="302928b5-ba69-4c2b-ac4d-848ef13114d6" providerId="ADAL" clId="{D73B5873-5167-4F31-A06C-322E13FA8F8F}" dt="2025-11-27T21:01:42.470" v="867" actId="165"/>
          <ac:grpSpMkLst>
            <pc:docMk/>
            <pc:sldMk cId="4050490240" sldId="369"/>
            <ac:grpSpMk id="3" creationId="{946472CB-527A-4CFB-6A19-106458475355}"/>
          </ac:grpSpMkLst>
        </pc:grpChg>
        <pc:grpChg chg="add mod">
          <ac:chgData name="David Vanegas Forero" userId="302928b5-ba69-4c2b-ac4d-848ef13114d6" providerId="ADAL" clId="{D73B5873-5167-4F31-A06C-322E13FA8F8F}" dt="2025-11-27T21:02:22.029" v="872" actId="164"/>
          <ac:grpSpMkLst>
            <pc:docMk/>
            <pc:sldMk cId="4050490240" sldId="369"/>
            <ac:grpSpMk id="41" creationId="{59E8D51B-1257-91AB-8E0B-C9488A94BD2B}"/>
          </ac:grpSpMkLst>
        </pc:grpChg>
        <pc:cxnChg chg="mod topLvl">
          <ac:chgData name="David Vanegas Forero" userId="302928b5-ba69-4c2b-ac4d-848ef13114d6" providerId="ADAL" clId="{D73B5873-5167-4F31-A06C-322E13FA8F8F}" dt="2025-11-27T21:02:22.029" v="872" actId="164"/>
          <ac:cxnSpMkLst>
            <pc:docMk/>
            <pc:sldMk cId="4050490240" sldId="369"/>
            <ac:cxnSpMk id="7" creationId="{F095DC1A-3D29-49E0-B0D9-4F303BE73F0E}"/>
          </ac:cxnSpMkLst>
        </pc:cxnChg>
        <pc:cxnChg chg="mod topLvl">
          <ac:chgData name="David Vanegas Forero" userId="302928b5-ba69-4c2b-ac4d-848ef13114d6" providerId="ADAL" clId="{D73B5873-5167-4F31-A06C-322E13FA8F8F}" dt="2025-11-27T21:02:22.029" v="872" actId="164"/>
          <ac:cxnSpMkLst>
            <pc:docMk/>
            <pc:sldMk cId="4050490240" sldId="369"/>
            <ac:cxnSpMk id="8" creationId="{E7BAA685-BF35-A63A-0731-5CA4E2657AE6}"/>
          </ac:cxnSpMkLst>
        </pc:cxnChg>
      </pc:sldChg>
      <pc:sldChg chg="modSp mod">
        <pc:chgData name="David Vanegas Forero" userId="302928b5-ba69-4c2b-ac4d-848ef13114d6" providerId="ADAL" clId="{D73B5873-5167-4F31-A06C-322E13FA8F8F}" dt="2025-11-28T02:46:09.569" v="3976" actId="20577"/>
        <pc:sldMkLst>
          <pc:docMk/>
          <pc:sldMk cId="1468686499" sldId="370"/>
        </pc:sldMkLst>
        <pc:spChg chg="mod">
          <ac:chgData name="David Vanegas Forero" userId="302928b5-ba69-4c2b-ac4d-848ef13114d6" providerId="ADAL" clId="{D73B5873-5167-4F31-A06C-322E13FA8F8F}" dt="2025-11-28T02:46:09.569" v="3976" actId="20577"/>
          <ac:spMkLst>
            <pc:docMk/>
            <pc:sldMk cId="1468686499" sldId="370"/>
            <ac:spMk id="7" creationId="{3818C8E0-2082-1BDB-272C-98B7A0BC8D3C}"/>
          </ac:spMkLst>
        </pc:spChg>
        <pc:spChg chg="mod">
          <ac:chgData name="David Vanegas Forero" userId="302928b5-ba69-4c2b-ac4d-848ef13114d6" providerId="ADAL" clId="{D73B5873-5167-4F31-A06C-322E13FA8F8F}" dt="2025-11-28T02:45:41.806" v="3971" actId="20577"/>
          <ac:spMkLst>
            <pc:docMk/>
            <pc:sldMk cId="1468686499" sldId="370"/>
            <ac:spMk id="27" creationId="{345FA10F-2B5B-E01C-6D8B-EAFE050DB798}"/>
          </ac:spMkLst>
        </pc:spChg>
      </pc:sldChg>
      <pc:sldChg chg="delSp modSp mod">
        <pc:chgData name="David Vanegas Forero" userId="302928b5-ba69-4c2b-ac4d-848ef13114d6" providerId="ADAL" clId="{D73B5873-5167-4F31-A06C-322E13FA8F8F}" dt="2025-11-28T02:50:02.906" v="3977" actId="113"/>
        <pc:sldMkLst>
          <pc:docMk/>
          <pc:sldMk cId="3868161034" sldId="372"/>
        </pc:sldMkLst>
        <pc:spChg chg="mod">
          <ac:chgData name="David Vanegas Forero" userId="302928b5-ba69-4c2b-ac4d-848ef13114d6" providerId="ADAL" clId="{D73B5873-5167-4F31-A06C-322E13FA8F8F}" dt="2025-11-27T19:48:03.520" v="821" actId="115"/>
          <ac:spMkLst>
            <pc:docMk/>
            <pc:sldMk cId="3868161034" sldId="372"/>
            <ac:spMk id="2" creationId="{6F230EFC-3AC5-81E1-EBFE-10C5BA418070}"/>
          </ac:spMkLst>
        </pc:spChg>
        <pc:spChg chg="mod">
          <ac:chgData name="David Vanegas Forero" userId="302928b5-ba69-4c2b-ac4d-848ef13114d6" providerId="ADAL" clId="{D73B5873-5167-4F31-A06C-322E13FA8F8F}" dt="2025-11-28T02:50:02.906" v="3977" actId="113"/>
          <ac:spMkLst>
            <pc:docMk/>
            <pc:sldMk cId="3868161034" sldId="372"/>
            <ac:spMk id="9" creationId="{EBC4EB18-AD16-3499-FAC7-0189CE6BF111}"/>
          </ac:spMkLst>
        </pc:spChg>
      </pc:sldChg>
      <pc:sldChg chg="ord">
        <pc:chgData name="David Vanegas Forero" userId="302928b5-ba69-4c2b-ac4d-848ef13114d6" providerId="ADAL" clId="{D73B5873-5167-4F31-A06C-322E13FA8F8F}" dt="2025-11-28T00:57:00.450" v="3590"/>
        <pc:sldMkLst>
          <pc:docMk/>
          <pc:sldMk cId="2502283363" sldId="373"/>
        </pc:sldMkLst>
      </pc:sldChg>
      <pc:sldChg chg="del">
        <pc:chgData name="David Vanegas Forero" userId="302928b5-ba69-4c2b-ac4d-848ef13114d6" providerId="ADAL" clId="{D73B5873-5167-4F31-A06C-322E13FA8F8F}" dt="2025-11-28T02:58:56.937" v="4051" actId="47"/>
        <pc:sldMkLst>
          <pc:docMk/>
          <pc:sldMk cId="1286169845" sldId="375"/>
        </pc:sldMkLst>
      </pc:sldChg>
      <pc:sldChg chg="modSp mod">
        <pc:chgData name="David Vanegas Forero" userId="302928b5-ba69-4c2b-ac4d-848ef13114d6" providerId="ADAL" clId="{D73B5873-5167-4F31-A06C-322E13FA8F8F}" dt="2025-11-28T01:14:20.354" v="3868" actId="20577"/>
        <pc:sldMkLst>
          <pc:docMk/>
          <pc:sldMk cId="1394852187" sldId="376"/>
        </pc:sldMkLst>
        <pc:spChg chg="mod">
          <ac:chgData name="David Vanegas Forero" userId="302928b5-ba69-4c2b-ac4d-848ef13114d6" providerId="ADAL" clId="{D73B5873-5167-4F31-A06C-322E13FA8F8F}" dt="2025-11-28T01:14:20.354" v="3868" actId="20577"/>
          <ac:spMkLst>
            <pc:docMk/>
            <pc:sldMk cId="1394852187" sldId="376"/>
            <ac:spMk id="11" creationId="{070C27DF-3438-9274-19F8-5A663034CC49}"/>
          </ac:spMkLst>
        </pc:spChg>
      </pc:sldChg>
      <pc:sldChg chg="addSp modSp mod ord">
        <pc:chgData name="David Vanegas Forero" userId="302928b5-ba69-4c2b-ac4d-848ef13114d6" providerId="ADAL" clId="{D73B5873-5167-4F31-A06C-322E13FA8F8F}" dt="2025-11-28T03:48:23.189" v="4494" actId="1076"/>
        <pc:sldMkLst>
          <pc:docMk/>
          <pc:sldMk cId="3514124645" sldId="380"/>
        </pc:sldMkLst>
        <pc:spChg chg="mod">
          <ac:chgData name="David Vanegas Forero" userId="302928b5-ba69-4c2b-ac4d-848ef13114d6" providerId="ADAL" clId="{D73B5873-5167-4F31-A06C-322E13FA8F8F}" dt="2025-11-28T03:48:23.189" v="4494" actId="1076"/>
          <ac:spMkLst>
            <pc:docMk/>
            <pc:sldMk cId="3514124645" sldId="380"/>
            <ac:spMk id="2" creationId="{00000000-0000-0000-0000-000000000000}"/>
          </ac:spMkLst>
        </pc:spChg>
        <pc:spChg chg="add mod">
          <ac:chgData name="David Vanegas Forero" userId="302928b5-ba69-4c2b-ac4d-848ef13114d6" providerId="ADAL" clId="{D73B5873-5167-4F31-A06C-322E13FA8F8F}" dt="2025-11-28T03:47:19.819" v="4473" actId="1076"/>
          <ac:spMkLst>
            <pc:docMk/>
            <pc:sldMk cId="3514124645" sldId="380"/>
            <ac:spMk id="13" creationId="{DA8021B5-A477-91A0-B846-38DCEB2D730D}"/>
          </ac:spMkLst>
        </pc:spChg>
      </pc:sldChg>
      <pc:sldChg chg="addSp modSp mod modAnim">
        <pc:chgData name="David Vanegas Forero" userId="302928b5-ba69-4c2b-ac4d-848ef13114d6" providerId="ADAL" clId="{D73B5873-5167-4F31-A06C-322E13FA8F8F}" dt="2025-11-28T03:45:09.080" v="4450" actId="6549"/>
        <pc:sldMkLst>
          <pc:docMk/>
          <pc:sldMk cId="2411752995" sldId="381"/>
        </pc:sldMkLst>
        <pc:spChg chg="add mod">
          <ac:chgData name="David Vanegas Forero" userId="302928b5-ba69-4c2b-ac4d-848ef13114d6" providerId="ADAL" clId="{D73B5873-5167-4F31-A06C-322E13FA8F8F}" dt="2025-11-28T03:17:27.064" v="4097" actId="1076"/>
          <ac:spMkLst>
            <pc:docMk/>
            <pc:sldMk cId="2411752995" sldId="381"/>
            <ac:spMk id="3" creationId="{8B0D95EC-DC11-CBFE-F0B7-3753B655584D}"/>
          </ac:spMkLst>
        </pc:spChg>
        <pc:spChg chg="add mod">
          <ac:chgData name="David Vanegas Forero" userId="302928b5-ba69-4c2b-ac4d-848ef13114d6" providerId="ADAL" clId="{D73B5873-5167-4F31-A06C-322E13FA8F8F}" dt="2025-11-28T03:45:09.080" v="4450" actId="6549"/>
          <ac:spMkLst>
            <pc:docMk/>
            <pc:sldMk cId="2411752995" sldId="381"/>
            <ac:spMk id="4" creationId="{C3FD71D3-E736-B8F0-1896-F46EE4707B16}"/>
          </ac:spMkLst>
        </pc:spChg>
        <pc:spChg chg="add mod">
          <ac:chgData name="David Vanegas Forero" userId="302928b5-ba69-4c2b-ac4d-848ef13114d6" providerId="ADAL" clId="{D73B5873-5167-4F31-A06C-322E13FA8F8F}" dt="2025-11-28T03:28:37.950" v="4393" actId="1076"/>
          <ac:spMkLst>
            <pc:docMk/>
            <pc:sldMk cId="2411752995" sldId="381"/>
            <ac:spMk id="5" creationId="{7A0A73B4-586C-A4B4-4ED7-F39303619F37}"/>
          </ac:spMkLst>
        </pc:spChg>
        <pc:spChg chg="mod">
          <ac:chgData name="David Vanegas Forero" userId="302928b5-ba69-4c2b-ac4d-848ef13114d6" providerId="ADAL" clId="{D73B5873-5167-4F31-A06C-322E13FA8F8F}" dt="2025-11-28T03:28:21.115" v="4386" actId="1076"/>
          <ac:spMkLst>
            <pc:docMk/>
            <pc:sldMk cId="2411752995" sldId="381"/>
            <ac:spMk id="10" creationId="{C6A33E16-ABC0-2E2B-DB9E-4A6C0D3ACDA0}"/>
          </ac:spMkLst>
        </pc:spChg>
        <pc:picChg chg="add mod">
          <ac:chgData name="David Vanegas Forero" userId="302928b5-ba69-4c2b-ac4d-848ef13114d6" providerId="ADAL" clId="{D73B5873-5167-4F31-A06C-322E13FA8F8F}" dt="2025-11-28T03:23:59.139" v="4367"/>
          <ac:picMkLst>
            <pc:docMk/>
            <pc:sldMk cId="2411752995" sldId="381"/>
            <ac:picMk id="1026" creationId="{830B7EA0-ACE9-4456-14C6-F11B140D0FC0}"/>
          </ac:picMkLst>
        </pc:picChg>
      </pc:sldChg>
      <pc:sldChg chg="modSp">
        <pc:chgData name="David Vanegas Forero" userId="302928b5-ba69-4c2b-ac4d-848ef13114d6" providerId="ADAL" clId="{D73B5873-5167-4F31-A06C-322E13FA8F8F}" dt="2025-11-26T22:15:35.936" v="481" actId="20577"/>
        <pc:sldMkLst>
          <pc:docMk/>
          <pc:sldMk cId="1741517592" sldId="382"/>
        </pc:sldMkLst>
        <pc:spChg chg="mod">
          <ac:chgData name="David Vanegas Forero" userId="302928b5-ba69-4c2b-ac4d-848ef13114d6" providerId="ADAL" clId="{D73B5873-5167-4F31-A06C-322E13FA8F8F}" dt="2025-11-26T22:15:35.936" v="481" actId="20577"/>
          <ac:spMkLst>
            <pc:docMk/>
            <pc:sldMk cId="1741517592" sldId="382"/>
            <ac:spMk id="8" creationId="{73D327E2-B779-6A70-6FF6-966CEB87BD4E}"/>
          </ac:spMkLst>
        </pc:spChg>
      </pc:sldChg>
      <pc:sldChg chg="del">
        <pc:chgData name="David Vanegas Forero" userId="302928b5-ba69-4c2b-ac4d-848ef13114d6" providerId="ADAL" clId="{D73B5873-5167-4F31-A06C-322E13FA8F8F}" dt="2025-11-26T22:20:10.048" v="506" actId="2696"/>
        <pc:sldMkLst>
          <pc:docMk/>
          <pc:sldMk cId="909641782" sldId="383"/>
        </pc:sldMkLst>
      </pc:sldChg>
      <pc:sldChg chg="add del">
        <pc:chgData name="David Vanegas Forero" userId="302928b5-ba69-4c2b-ac4d-848ef13114d6" providerId="ADAL" clId="{D73B5873-5167-4F31-A06C-322E13FA8F8F}" dt="2025-11-28T02:58:56.937" v="4051" actId="47"/>
        <pc:sldMkLst>
          <pc:docMk/>
          <pc:sldMk cId="1114496191" sldId="383"/>
        </pc:sldMkLst>
      </pc:sldChg>
      <pc:sldChg chg="add del">
        <pc:chgData name="David Vanegas Forero" userId="302928b5-ba69-4c2b-ac4d-848ef13114d6" providerId="ADAL" clId="{D73B5873-5167-4F31-A06C-322E13FA8F8F}" dt="2025-11-28T02:58:56.937" v="4051" actId="47"/>
        <pc:sldMkLst>
          <pc:docMk/>
          <pc:sldMk cId="722128752" sldId="384"/>
        </pc:sldMkLst>
      </pc:sldChg>
      <pc:sldChg chg="del">
        <pc:chgData name="David Vanegas Forero" userId="302928b5-ba69-4c2b-ac4d-848ef13114d6" providerId="ADAL" clId="{D73B5873-5167-4F31-A06C-322E13FA8F8F}" dt="2025-11-26T22:20:10.048" v="506" actId="2696"/>
        <pc:sldMkLst>
          <pc:docMk/>
          <pc:sldMk cId="1287585837" sldId="384"/>
        </pc:sldMkLst>
      </pc:sldChg>
      <pc:sldChg chg="add del">
        <pc:chgData name="David Vanegas Forero" userId="302928b5-ba69-4c2b-ac4d-848ef13114d6" providerId="ADAL" clId="{D73B5873-5167-4F31-A06C-322E13FA8F8F}" dt="2025-11-28T02:58:56.937" v="4051" actId="47"/>
        <pc:sldMkLst>
          <pc:docMk/>
          <pc:sldMk cId="1594340491" sldId="385"/>
        </pc:sldMkLst>
      </pc:sldChg>
      <pc:sldChg chg="del">
        <pc:chgData name="David Vanegas Forero" userId="302928b5-ba69-4c2b-ac4d-848ef13114d6" providerId="ADAL" clId="{D73B5873-5167-4F31-A06C-322E13FA8F8F}" dt="2025-11-26T22:20:10.048" v="506" actId="2696"/>
        <pc:sldMkLst>
          <pc:docMk/>
          <pc:sldMk cId="4237422403" sldId="385"/>
        </pc:sldMkLst>
      </pc:sldChg>
      <pc:sldChg chg="modSp add mod">
        <pc:chgData name="David Vanegas Forero" userId="302928b5-ba69-4c2b-ac4d-848ef13114d6" providerId="ADAL" clId="{D73B5873-5167-4F31-A06C-322E13FA8F8F}" dt="2025-11-28T00:08:53.152" v="3480" actId="20577"/>
        <pc:sldMkLst>
          <pc:docMk/>
          <pc:sldMk cId="2743876392" sldId="386"/>
        </pc:sldMkLst>
        <pc:spChg chg="mod">
          <ac:chgData name="David Vanegas Forero" userId="302928b5-ba69-4c2b-ac4d-848ef13114d6" providerId="ADAL" clId="{D73B5873-5167-4F31-A06C-322E13FA8F8F}" dt="2025-11-28T00:08:53.152" v="3480" actId="20577"/>
          <ac:spMkLst>
            <pc:docMk/>
            <pc:sldMk cId="2743876392" sldId="386"/>
            <ac:spMk id="8" creationId="{2B48282C-F574-18E7-F81B-8FE6898139BE}"/>
          </ac:spMkLst>
        </pc:spChg>
      </pc:sldChg>
      <pc:sldChg chg="modSp add mod ord">
        <pc:chgData name="David Vanegas Forero" userId="302928b5-ba69-4c2b-ac4d-848ef13114d6" providerId="ADAL" clId="{D73B5873-5167-4F31-A06C-322E13FA8F8F}" dt="2025-11-28T00:10:07.228" v="3481" actId="1076"/>
        <pc:sldMkLst>
          <pc:docMk/>
          <pc:sldMk cId="1972722317" sldId="387"/>
        </pc:sldMkLst>
        <pc:spChg chg="mod">
          <ac:chgData name="David Vanegas Forero" userId="302928b5-ba69-4c2b-ac4d-848ef13114d6" providerId="ADAL" clId="{D73B5873-5167-4F31-A06C-322E13FA8F8F}" dt="2025-11-27T22:37:19.098" v="1748" actId="790"/>
          <ac:spMkLst>
            <pc:docMk/>
            <pc:sldMk cId="1972722317" sldId="387"/>
            <ac:spMk id="2" creationId="{941741AD-0963-42E5-B74B-EB6E3607AA71}"/>
          </ac:spMkLst>
        </pc:spChg>
        <pc:spChg chg="mod">
          <ac:chgData name="David Vanegas Forero" userId="302928b5-ba69-4c2b-ac4d-848ef13114d6" providerId="ADAL" clId="{D73B5873-5167-4F31-A06C-322E13FA8F8F}" dt="2025-11-27T22:57:23.268" v="2781" actId="20577"/>
          <ac:spMkLst>
            <pc:docMk/>
            <pc:sldMk cId="1972722317" sldId="387"/>
            <ac:spMk id="3" creationId="{1A453BD4-41BC-462D-A25F-D08C7D2CB159}"/>
          </ac:spMkLst>
        </pc:spChg>
        <pc:spChg chg="mod">
          <ac:chgData name="David Vanegas Forero" userId="302928b5-ba69-4c2b-ac4d-848ef13114d6" providerId="ADAL" clId="{D73B5873-5167-4F31-A06C-322E13FA8F8F}" dt="2025-11-27T22:37:19.098" v="1748" actId="790"/>
          <ac:spMkLst>
            <pc:docMk/>
            <pc:sldMk cId="1972722317" sldId="387"/>
            <ac:spMk id="4" creationId="{DB6702ED-E72C-4A4D-9BB5-BDCFD85ACA2D}"/>
          </ac:spMkLst>
        </pc:spChg>
        <pc:spChg chg="mod">
          <ac:chgData name="David Vanegas Forero" userId="302928b5-ba69-4c2b-ac4d-848ef13114d6" providerId="ADAL" clId="{D73B5873-5167-4F31-A06C-322E13FA8F8F}" dt="2025-11-27T22:37:19.098" v="1748" actId="790"/>
          <ac:spMkLst>
            <pc:docMk/>
            <pc:sldMk cId="1972722317" sldId="387"/>
            <ac:spMk id="5" creationId="{556E45BB-DD4E-4C25-ADAE-93666012486F}"/>
          </ac:spMkLst>
        </pc:spChg>
        <pc:spChg chg="mod">
          <ac:chgData name="David Vanegas Forero" userId="302928b5-ba69-4c2b-ac4d-848ef13114d6" providerId="ADAL" clId="{D73B5873-5167-4F31-A06C-322E13FA8F8F}" dt="2025-11-27T22:37:19.098" v="1748" actId="790"/>
          <ac:spMkLst>
            <pc:docMk/>
            <pc:sldMk cId="1972722317" sldId="387"/>
            <ac:spMk id="6" creationId="{60C47BE7-7C51-4FDE-AE3B-8CD743179F8D}"/>
          </ac:spMkLst>
        </pc:spChg>
        <pc:picChg chg="mod">
          <ac:chgData name="David Vanegas Forero" userId="302928b5-ba69-4c2b-ac4d-848ef13114d6" providerId="ADAL" clId="{D73B5873-5167-4F31-A06C-322E13FA8F8F}" dt="2025-11-27T22:41:01.189" v="1769" actId="1076"/>
          <ac:picMkLst>
            <pc:docMk/>
            <pc:sldMk cId="1972722317" sldId="387"/>
            <ac:picMk id="7" creationId="{D1E850BC-FC02-C421-3B60-8B8467E4BF84}"/>
          </ac:picMkLst>
        </pc:picChg>
        <pc:picChg chg="mod">
          <ac:chgData name="David Vanegas Forero" userId="302928b5-ba69-4c2b-ac4d-848ef13114d6" providerId="ADAL" clId="{D73B5873-5167-4F31-A06C-322E13FA8F8F}" dt="2025-11-28T00:10:07.228" v="3481" actId="1076"/>
          <ac:picMkLst>
            <pc:docMk/>
            <pc:sldMk cId="1972722317" sldId="387"/>
            <ac:picMk id="9" creationId="{E0738AF8-79E2-63AF-B7F7-B83493D50F17}"/>
          </ac:picMkLst>
        </pc:picChg>
      </pc:sldChg>
      <pc:sldChg chg="addSp delSp modSp add mod ord">
        <pc:chgData name="David Vanegas Forero" userId="302928b5-ba69-4c2b-ac4d-848ef13114d6" providerId="ADAL" clId="{D73B5873-5167-4F31-A06C-322E13FA8F8F}" dt="2025-11-28T03:42:27.036" v="4449" actId="207"/>
        <pc:sldMkLst>
          <pc:docMk/>
          <pc:sldMk cId="683174803" sldId="388"/>
        </pc:sldMkLst>
        <pc:spChg chg="del">
          <ac:chgData name="David Vanegas Forero" userId="302928b5-ba69-4c2b-ac4d-848ef13114d6" providerId="ADAL" clId="{D73B5873-5167-4F31-A06C-322E13FA8F8F}" dt="2025-11-27T22:41:24.269" v="1771" actId="478"/>
          <ac:spMkLst>
            <pc:docMk/>
            <pc:sldMk cId="683174803" sldId="388"/>
            <ac:spMk id="2" creationId="{941741AD-0963-42E5-B74B-EB6E3607AA71}"/>
          </ac:spMkLst>
        </pc:spChg>
        <pc:spChg chg="mod">
          <ac:chgData name="David Vanegas Forero" userId="302928b5-ba69-4c2b-ac4d-848ef13114d6" providerId="ADAL" clId="{D73B5873-5167-4F31-A06C-322E13FA8F8F}" dt="2025-11-28T03:42:27.036" v="4449" actId="207"/>
          <ac:spMkLst>
            <pc:docMk/>
            <pc:sldMk cId="683174803" sldId="388"/>
            <ac:spMk id="3" creationId="{1A453BD4-41BC-462D-A25F-D08C7D2CB159}"/>
          </ac:spMkLst>
        </pc:spChg>
        <pc:spChg chg="add mod">
          <ac:chgData name="David Vanegas Forero" userId="302928b5-ba69-4c2b-ac4d-848ef13114d6" providerId="ADAL" clId="{D73B5873-5167-4F31-A06C-322E13FA8F8F}" dt="2025-11-27T22:55:12.270" v="2777" actId="1076"/>
          <ac:spMkLst>
            <pc:docMk/>
            <pc:sldMk cId="683174803" sldId="388"/>
            <ac:spMk id="10" creationId="{D780277E-7079-7FB0-5017-475F934F9AFD}"/>
          </ac:spMkLst>
        </pc:spChg>
        <pc:spChg chg="add mod">
          <ac:chgData name="David Vanegas Forero" userId="302928b5-ba69-4c2b-ac4d-848ef13114d6" providerId="ADAL" clId="{D73B5873-5167-4F31-A06C-322E13FA8F8F}" dt="2025-11-27T22:41:18.133" v="1770"/>
          <ac:spMkLst>
            <pc:docMk/>
            <pc:sldMk cId="683174803" sldId="388"/>
            <ac:spMk id="11" creationId="{96D7FA30-6414-64FB-D992-973DD3332F40}"/>
          </ac:spMkLst>
        </pc:spChg>
        <pc:spChg chg="add del mod">
          <ac:chgData name="David Vanegas Forero" userId="302928b5-ba69-4c2b-ac4d-848ef13114d6" providerId="ADAL" clId="{D73B5873-5167-4F31-A06C-322E13FA8F8F}" dt="2025-11-27T22:41:28.193" v="1772" actId="478"/>
          <ac:spMkLst>
            <pc:docMk/>
            <pc:sldMk cId="683174803" sldId="388"/>
            <ac:spMk id="13" creationId="{ED8C4BF3-C40B-DE00-9CE4-55EAF683A1A4}"/>
          </ac:spMkLst>
        </pc:spChg>
        <pc:picChg chg="mod">
          <ac:chgData name="David Vanegas Forero" userId="302928b5-ba69-4c2b-ac4d-848ef13114d6" providerId="ADAL" clId="{D73B5873-5167-4F31-A06C-322E13FA8F8F}" dt="2025-11-26T22:00:53.296" v="283" actId="1076"/>
          <ac:picMkLst>
            <pc:docMk/>
            <pc:sldMk cId="683174803" sldId="388"/>
            <ac:picMk id="7" creationId="{42C2B98B-8FDD-B447-72C6-B0235F89239D}"/>
          </ac:picMkLst>
        </pc:picChg>
        <pc:picChg chg="mod">
          <ac:chgData name="David Vanegas Forero" userId="302928b5-ba69-4c2b-ac4d-848ef13114d6" providerId="ADAL" clId="{D73B5873-5167-4F31-A06C-322E13FA8F8F}" dt="2025-11-28T02:17:37.343" v="3869" actId="1076"/>
          <ac:picMkLst>
            <pc:docMk/>
            <pc:sldMk cId="683174803" sldId="388"/>
            <ac:picMk id="9" creationId="{106E9704-D3F7-4E93-67E9-84572C536F86}"/>
          </ac:picMkLst>
        </pc:picChg>
      </pc:sldChg>
      <pc:sldChg chg="modSp add mod">
        <pc:chgData name="David Vanegas Forero" userId="302928b5-ba69-4c2b-ac4d-848ef13114d6" providerId="ADAL" clId="{D73B5873-5167-4F31-A06C-322E13FA8F8F}" dt="2025-11-28T02:25:09.841" v="3902" actId="20577"/>
        <pc:sldMkLst>
          <pc:docMk/>
          <pc:sldMk cId="3958497142" sldId="389"/>
        </pc:sldMkLst>
        <pc:spChg chg="mod">
          <ac:chgData name="David Vanegas Forero" userId="302928b5-ba69-4c2b-ac4d-848ef13114d6" providerId="ADAL" clId="{D73B5873-5167-4F31-A06C-322E13FA8F8F}" dt="2025-11-27T23:04:28.643" v="2879" actId="6549"/>
          <ac:spMkLst>
            <pc:docMk/>
            <pc:sldMk cId="3958497142" sldId="389"/>
            <ac:spMk id="8" creationId="{950328E4-C563-7D92-7612-CBD52325111B}"/>
          </ac:spMkLst>
        </pc:spChg>
        <pc:spChg chg="mod">
          <ac:chgData name="David Vanegas Forero" userId="302928b5-ba69-4c2b-ac4d-848ef13114d6" providerId="ADAL" clId="{D73B5873-5167-4F31-A06C-322E13FA8F8F}" dt="2025-11-28T02:24:51.274" v="3898" actId="207"/>
          <ac:spMkLst>
            <pc:docMk/>
            <pc:sldMk cId="3958497142" sldId="389"/>
            <ac:spMk id="23" creationId="{E8B70753-3FCF-B25E-81B0-E41156EF2B32}"/>
          </ac:spMkLst>
        </pc:spChg>
        <pc:spChg chg="mod">
          <ac:chgData name="David Vanegas Forero" userId="302928b5-ba69-4c2b-ac4d-848ef13114d6" providerId="ADAL" clId="{D73B5873-5167-4F31-A06C-322E13FA8F8F}" dt="2025-11-28T02:24:57.970" v="3899" actId="207"/>
          <ac:spMkLst>
            <pc:docMk/>
            <pc:sldMk cId="3958497142" sldId="389"/>
            <ac:spMk id="24" creationId="{4696A5E7-96DD-5728-4B77-94B3DD0BED94}"/>
          </ac:spMkLst>
        </pc:spChg>
        <pc:spChg chg="mod">
          <ac:chgData name="David Vanegas Forero" userId="302928b5-ba69-4c2b-ac4d-848ef13114d6" providerId="ADAL" clId="{D73B5873-5167-4F31-A06C-322E13FA8F8F}" dt="2025-11-28T02:25:09.841" v="3902" actId="20577"/>
          <ac:spMkLst>
            <pc:docMk/>
            <pc:sldMk cId="3958497142" sldId="389"/>
            <ac:spMk id="31" creationId="{BB53C662-9FC5-5E2D-799B-31BD9C181DF0}"/>
          </ac:spMkLst>
        </pc:spChg>
      </pc:sldChg>
      <pc:sldChg chg="modSp add mod">
        <pc:chgData name="David Vanegas Forero" userId="302928b5-ba69-4c2b-ac4d-848ef13114d6" providerId="ADAL" clId="{D73B5873-5167-4F31-A06C-322E13FA8F8F}" dt="2025-11-28T03:34:53.115" v="4427" actId="20577"/>
        <pc:sldMkLst>
          <pc:docMk/>
          <pc:sldMk cId="3053800370" sldId="390"/>
        </pc:sldMkLst>
        <pc:spChg chg="mod">
          <ac:chgData name="David Vanegas Forero" userId="302928b5-ba69-4c2b-ac4d-848ef13114d6" providerId="ADAL" clId="{D73B5873-5167-4F31-A06C-322E13FA8F8F}" dt="2025-11-28T02:25:44.032" v="3904" actId="403"/>
          <ac:spMkLst>
            <pc:docMk/>
            <pc:sldMk cId="3053800370" sldId="390"/>
            <ac:spMk id="10" creationId="{CA487592-879F-4315-AA5D-A39A4940A2BE}"/>
          </ac:spMkLst>
        </pc:spChg>
        <pc:spChg chg="mod">
          <ac:chgData name="David Vanegas Forero" userId="302928b5-ba69-4c2b-ac4d-848ef13114d6" providerId="ADAL" clId="{D73B5873-5167-4F31-A06C-322E13FA8F8F}" dt="2025-11-28T03:34:53.115" v="4427" actId="20577"/>
          <ac:spMkLst>
            <pc:docMk/>
            <pc:sldMk cId="3053800370" sldId="390"/>
            <ac:spMk id="12" creationId="{203C7746-9CEF-480A-899F-4C3E13C5F632}"/>
          </ac:spMkLst>
        </pc:spChg>
        <pc:spChg chg="mod">
          <ac:chgData name="David Vanegas Forero" userId="302928b5-ba69-4c2b-ac4d-848ef13114d6" providerId="ADAL" clId="{D73B5873-5167-4F31-A06C-322E13FA8F8F}" dt="2025-11-28T02:25:58.699" v="3908" actId="403"/>
          <ac:spMkLst>
            <pc:docMk/>
            <pc:sldMk cId="3053800370" sldId="390"/>
            <ac:spMk id="14" creationId="{A9123C43-2F8F-4136-BF4F-5E3432DFCCBB}"/>
          </ac:spMkLst>
        </pc:spChg>
        <pc:spChg chg="mod">
          <ac:chgData name="David Vanegas Forero" userId="302928b5-ba69-4c2b-ac4d-848ef13114d6" providerId="ADAL" clId="{D73B5873-5167-4F31-A06C-322E13FA8F8F}" dt="2025-11-28T02:26:06.241" v="3910" actId="403"/>
          <ac:spMkLst>
            <pc:docMk/>
            <pc:sldMk cId="3053800370" sldId="390"/>
            <ac:spMk id="15" creationId="{292593A3-54A2-4ADA-ADB7-DF99613C4C97}"/>
          </ac:spMkLst>
        </pc:spChg>
        <pc:spChg chg="mod">
          <ac:chgData name="David Vanegas Forero" userId="302928b5-ba69-4c2b-ac4d-848ef13114d6" providerId="ADAL" clId="{D73B5873-5167-4F31-A06C-322E13FA8F8F}" dt="2025-11-28T02:25:52.214" v="3906" actId="403"/>
          <ac:spMkLst>
            <pc:docMk/>
            <pc:sldMk cId="3053800370" sldId="390"/>
            <ac:spMk id="16" creationId="{2D20810A-4C86-4FBD-9988-FE3DA8BB352C}"/>
          </ac:spMkLst>
        </pc:spChg>
        <pc:spChg chg="mod">
          <ac:chgData name="David Vanegas Forero" userId="302928b5-ba69-4c2b-ac4d-848ef13114d6" providerId="ADAL" clId="{D73B5873-5167-4F31-A06C-322E13FA8F8F}" dt="2025-11-28T02:26:12.772" v="3912" actId="403"/>
          <ac:spMkLst>
            <pc:docMk/>
            <pc:sldMk cId="3053800370" sldId="390"/>
            <ac:spMk id="17" creationId="{A3CCF23B-8669-4A12-A0FB-95F4ACABA9F3}"/>
          </ac:spMkLst>
        </pc:spChg>
        <pc:picChg chg="mod">
          <ac:chgData name="David Vanegas Forero" userId="302928b5-ba69-4c2b-ac4d-848ef13114d6" providerId="ADAL" clId="{D73B5873-5167-4F31-A06C-322E13FA8F8F}" dt="2025-11-28T02:26:30.769" v="3914" actId="1076"/>
          <ac:picMkLst>
            <pc:docMk/>
            <pc:sldMk cId="3053800370" sldId="390"/>
            <ac:picMk id="3" creationId="{7770620E-C9BA-10E8-2FBD-B53CDB75A24B}"/>
          </ac:picMkLst>
        </pc:picChg>
        <pc:picChg chg="mod">
          <ac:chgData name="David Vanegas Forero" userId="302928b5-ba69-4c2b-ac4d-848ef13114d6" providerId="ADAL" clId="{D73B5873-5167-4F31-A06C-322E13FA8F8F}" dt="2025-11-28T02:26:20.236" v="3913" actId="1076"/>
          <ac:picMkLst>
            <pc:docMk/>
            <pc:sldMk cId="3053800370" sldId="390"/>
            <ac:picMk id="13" creationId="{6CF28C19-0E1E-21FD-C8F8-D098B1578C85}"/>
          </ac:picMkLst>
        </pc:picChg>
      </pc:sldChg>
      <pc:sldChg chg="modSp add mod">
        <pc:chgData name="David Vanegas Forero" userId="302928b5-ba69-4c2b-ac4d-848ef13114d6" providerId="ADAL" clId="{D73B5873-5167-4F31-A06C-322E13FA8F8F}" dt="2025-11-28T03:37:02.088" v="4439" actId="20577"/>
        <pc:sldMkLst>
          <pc:docMk/>
          <pc:sldMk cId="3076754423" sldId="391"/>
        </pc:sldMkLst>
        <pc:spChg chg="mod">
          <ac:chgData name="David Vanegas Forero" userId="302928b5-ba69-4c2b-ac4d-848ef13114d6" providerId="ADAL" clId="{D73B5873-5167-4F31-A06C-322E13FA8F8F}" dt="2025-11-27T23:16:46.323" v="3475" actId="20577"/>
          <ac:spMkLst>
            <pc:docMk/>
            <pc:sldMk cId="3076754423" sldId="391"/>
            <ac:spMk id="3" creationId="{7A61C9D6-F19F-EFE0-62AB-C5A9BAB84BF5}"/>
          </ac:spMkLst>
        </pc:spChg>
        <pc:spChg chg="mod">
          <ac:chgData name="David Vanegas Forero" userId="302928b5-ba69-4c2b-ac4d-848ef13114d6" providerId="ADAL" clId="{D73B5873-5167-4F31-A06C-322E13FA8F8F}" dt="2025-11-27T23:15:33.524" v="3383" actId="6549"/>
          <ac:spMkLst>
            <pc:docMk/>
            <pc:sldMk cId="3076754423" sldId="391"/>
            <ac:spMk id="7" creationId="{78DB9D41-C13E-D2DE-6E34-AD4C8E7514A1}"/>
          </ac:spMkLst>
        </pc:spChg>
        <pc:spChg chg="mod">
          <ac:chgData name="David Vanegas Forero" userId="302928b5-ba69-4c2b-ac4d-848ef13114d6" providerId="ADAL" clId="{D73B5873-5167-4F31-A06C-322E13FA8F8F}" dt="2025-11-28T03:37:02.088" v="4439" actId="20577"/>
          <ac:spMkLst>
            <pc:docMk/>
            <pc:sldMk cId="3076754423" sldId="391"/>
            <ac:spMk id="10" creationId="{7C17C4B2-49F1-95FC-8AD6-D75FCAA4AD00}"/>
          </ac:spMkLst>
        </pc:spChg>
        <pc:spChg chg="mod">
          <ac:chgData name="David Vanegas Forero" userId="302928b5-ba69-4c2b-ac4d-848ef13114d6" providerId="ADAL" clId="{D73B5873-5167-4F31-A06C-322E13FA8F8F}" dt="2025-11-27T23:14:59.174" v="3357" actId="20577"/>
          <ac:spMkLst>
            <pc:docMk/>
            <pc:sldMk cId="3076754423" sldId="391"/>
            <ac:spMk id="22" creationId="{44604D21-1AC5-D10F-2276-34282A3DB258}"/>
          </ac:spMkLst>
        </pc:spChg>
      </pc:sldChg>
      <pc:sldChg chg="delSp add del setBg delDesignElem">
        <pc:chgData name="David Vanegas Forero" userId="302928b5-ba69-4c2b-ac4d-848ef13114d6" providerId="ADAL" clId="{D73B5873-5167-4F31-A06C-322E13FA8F8F}" dt="2025-11-26T21:41:32.214" v="185" actId="47"/>
        <pc:sldMkLst>
          <pc:docMk/>
          <pc:sldMk cId="1338044957" sldId="392"/>
        </pc:sldMkLst>
      </pc:sldChg>
      <pc:sldChg chg="modSp add mod ord">
        <pc:chgData name="David Vanegas Forero" userId="302928b5-ba69-4c2b-ac4d-848ef13114d6" providerId="ADAL" clId="{D73B5873-5167-4F31-A06C-322E13FA8F8F}" dt="2025-11-26T21:55:29.672" v="248" actId="207"/>
        <pc:sldMkLst>
          <pc:docMk/>
          <pc:sldMk cId="3170902833" sldId="392"/>
        </pc:sldMkLst>
        <pc:spChg chg="mod">
          <ac:chgData name="David Vanegas Forero" userId="302928b5-ba69-4c2b-ac4d-848ef13114d6" providerId="ADAL" clId="{D73B5873-5167-4F31-A06C-322E13FA8F8F}" dt="2025-11-26T21:55:29.672" v="248" actId="207"/>
          <ac:spMkLst>
            <pc:docMk/>
            <pc:sldMk cId="3170902833" sldId="392"/>
            <ac:spMk id="8" creationId="{4395E0C7-FE91-0359-F9C2-3E74B5BDA2F4}"/>
          </ac:spMkLst>
        </pc:spChg>
      </pc:sldChg>
      <pc:sldChg chg="modSp add mod ord">
        <pc:chgData name="David Vanegas Forero" userId="302928b5-ba69-4c2b-ac4d-848ef13114d6" providerId="ADAL" clId="{D73B5873-5167-4F31-A06C-322E13FA8F8F}" dt="2025-11-26T21:56:11.606" v="251" actId="207"/>
        <pc:sldMkLst>
          <pc:docMk/>
          <pc:sldMk cId="1198910758" sldId="393"/>
        </pc:sldMkLst>
        <pc:spChg chg="mod">
          <ac:chgData name="David Vanegas Forero" userId="302928b5-ba69-4c2b-ac4d-848ef13114d6" providerId="ADAL" clId="{D73B5873-5167-4F31-A06C-322E13FA8F8F}" dt="2025-11-26T21:56:11.606" v="251" actId="207"/>
          <ac:spMkLst>
            <pc:docMk/>
            <pc:sldMk cId="1198910758" sldId="393"/>
            <ac:spMk id="8" creationId="{B4A4B928-652D-1007-9CE3-FC296CE78429}"/>
          </ac:spMkLst>
        </pc:spChg>
      </pc:sldChg>
      <pc:sldChg chg="modSp add mod ord">
        <pc:chgData name="David Vanegas Forero" userId="302928b5-ba69-4c2b-ac4d-848ef13114d6" providerId="ADAL" clId="{D73B5873-5167-4F31-A06C-322E13FA8F8F}" dt="2025-11-26T21:56:33.639" v="254" actId="207"/>
        <pc:sldMkLst>
          <pc:docMk/>
          <pc:sldMk cId="4096639345" sldId="394"/>
        </pc:sldMkLst>
        <pc:spChg chg="mod">
          <ac:chgData name="David Vanegas Forero" userId="302928b5-ba69-4c2b-ac4d-848ef13114d6" providerId="ADAL" clId="{D73B5873-5167-4F31-A06C-322E13FA8F8F}" dt="2025-11-26T21:56:33.639" v="254" actId="207"/>
          <ac:spMkLst>
            <pc:docMk/>
            <pc:sldMk cId="4096639345" sldId="394"/>
            <ac:spMk id="8" creationId="{D465D3D9-BD4C-2C68-FC66-1B7BD8758BB9}"/>
          </ac:spMkLst>
        </pc:spChg>
      </pc:sldChg>
      <pc:sldChg chg="modSp add mod ord">
        <pc:chgData name="David Vanegas Forero" userId="302928b5-ba69-4c2b-ac4d-848ef13114d6" providerId="ADAL" clId="{D73B5873-5167-4F31-A06C-322E13FA8F8F}" dt="2025-11-28T00:56:15.346" v="3587" actId="5793"/>
        <pc:sldMkLst>
          <pc:docMk/>
          <pc:sldMk cId="1677239786" sldId="395"/>
        </pc:sldMkLst>
        <pc:spChg chg="mod">
          <ac:chgData name="David Vanegas Forero" userId="302928b5-ba69-4c2b-ac4d-848ef13114d6" providerId="ADAL" clId="{D73B5873-5167-4F31-A06C-322E13FA8F8F}" dt="2025-11-28T00:56:15.346" v="3587" actId="5793"/>
          <ac:spMkLst>
            <pc:docMk/>
            <pc:sldMk cId="1677239786" sldId="395"/>
            <ac:spMk id="8" creationId="{FD64B1D7-C7B5-49EA-6563-CBEDF462D153}"/>
          </ac:spMkLst>
        </pc:spChg>
      </pc:sldChg>
      <pc:sldChg chg="modSp add mod">
        <pc:chgData name="David Vanegas Forero" userId="302928b5-ba69-4c2b-ac4d-848ef13114d6" providerId="ADAL" clId="{D73B5873-5167-4F31-A06C-322E13FA8F8F}" dt="2025-11-26T21:54:27.523" v="232" actId="20577"/>
        <pc:sldMkLst>
          <pc:docMk/>
          <pc:sldMk cId="2931732659" sldId="396"/>
        </pc:sldMkLst>
        <pc:spChg chg="mod">
          <ac:chgData name="David Vanegas Forero" userId="302928b5-ba69-4c2b-ac4d-848ef13114d6" providerId="ADAL" clId="{D73B5873-5167-4F31-A06C-322E13FA8F8F}" dt="2025-11-26T21:54:27.523" v="232" actId="20577"/>
          <ac:spMkLst>
            <pc:docMk/>
            <pc:sldMk cId="2931732659" sldId="396"/>
            <ac:spMk id="8" creationId="{6A0E748F-CDDB-99CF-54EC-1C97AD87CEBC}"/>
          </ac:spMkLst>
        </pc:spChg>
      </pc:sldChg>
      <pc:sldChg chg="modSp add mod ord">
        <pc:chgData name="David Vanegas Forero" userId="302928b5-ba69-4c2b-ac4d-848ef13114d6" providerId="ADAL" clId="{D73B5873-5167-4F31-A06C-322E13FA8F8F}" dt="2025-11-26T22:31:24.717" v="563" actId="207"/>
        <pc:sldMkLst>
          <pc:docMk/>
          <pc:sldMk cId="329954570" sldId="397"/>
        </pc:sldMkLst>
        <pc:spChg chg="mod">
          <ac:chgData name="David Vanegas Forero" userId="302928b5-ba69-4c2b-ac4d-848ef13114d6" providerId="ADAL" clId="{D73B5873-5167-4F31-A06C-322E13FA8F8F}" dt="2025-11-26T22:31:24.717" v="563" actId="207"/>
          <ac:spMkLst>
            <pc:docMk/>
            <pc:sldMk cId="329954570" sldId="397"/>
            <ac:spMk id="8" creationId="{302ED3E9-7799-31C7-4C83-06DC5C475D6E}"/>
          </ac:spMkLst>
        </pc:spChg>
      </pc:sldChg>
      <pc:sldChg chg="modSp add del mod">
        <pc:chgData name="David Vanegas Forero" userId="302928b5-ba69-4c2b-ac4d-848ef13114d6" providerId="ADAL" clId="{D73B5873-5167-4F31-A06C-322E13FA8F8F}" dt="2025-11-26T22:37:07.071" v="742" actId="47"/>
        <pc:sldMkLst>
          <pc:docMk/>
          <pc:sldMk cId="1711052393" sldId="398"/>
        </pc:sldMkLst>
      </pc:sldChg>
      <pc:sldChg chg="modSp add mod">
        <pc:chgData name="David Vanegas Forero" userId="302928b5-ba69-4c2b-ac4d-848ef13114d6" providerId="ADAL" clId="{D73B5873-5167-4F31-A06C-322E13FA8F8F}" dt="2025-11-27T23:11:42.493" v="3310" actId="20577"/>
        <pc:sldMkLst>
          <pc:docMk/>
          <pc:sldMk cId="2309835849" sldId="398"/>
        </pc:sldMkLst>
        <pc:spChg chg="mod">
          <ac:chgData name="David Vanegas Forero" userId="302928b5-ba69-4c2b-ac4d-848ef13114d6" providerId="ADAL" clId="{D73B5873-5167-4F31-A06C-322E13FA8F8F}" dt="2025-11-27T23:11:42.493" v="3310" actId="20577"/>
          <ac:spMkLst>
            <pc:docMk/>
            <pc:sldMk cId="2309835849" sldId="398"/>
            <ac:spMk id="6" creationId="{06ED16A2-ADB1-3547-F517-0ACB9EED1345}"/>
          </ac:spMkLst>
        </pc:spChg>
      </pc:sldChg>
      <pc:sldChg chg="delSp modSp add mod ord delAnim modAnim">
        <pc:chgData name="David Vanegas Forero" userId="302928b5-ba69-4c2b-ac4d-848ef13114d6" providerId="ADAL" clId="{D73B5873-5167-4F31-A06C-322E13FA8F8F}" dt="2025-11-28T00:55:26.529" v="3580"/>
        <pc:sldMkLst>
          <pc:docMk/>
          <pc:sldMk cId="2450470402" sldId="399"/>
        </pc:sldMkLst>
        <pc:spChg chg="del mod">
          <ac:chgData name="David Vanegas Forero" userId="302928b5-ba69-4c2b-ac4d-848ef13114d6" providerId="ADAL" clId="{D73B5873-5167-4F31-A06C-322E13FA8F8F}" dt="2025-11-28T00:54:45.621" v="3577" actId="478"/>
          <ac:spMkLst>
            <pc:docMk/>
            <pc:sldMk cId="2450470402" sldId="399"/>
            <ac:spMk id="8" creationId="{0F63C7F3-839A-7ED8-7E82-108E77A522B2}"/>
          </ac:spMkLst>
        </pc:spChg>
        <pc:spChg chg="del mod">
          <ac:chgData name="David Vanegas Forero" userId="302928b5-ba69-4c2b-ac4d-848ef13114d6" providerId="ADAL" clId="{D73B5873-5167-4F31-A06C-322E13FA8F8F}" dt="2025-11-28T00:54:38.365" v="3574" actId="478"/>
          <ac:spMkLst>
            <pc:docMk/>
            <pc:sldMk cId="2450470402" sldId="399"/>
            <ac:spMk id="19" creationId="{B3FA905C-2F64-9FDF-DF3E-9FBBF26FBF82}"/>
          </ac:spMkLst>
        </pc:spChg>
        <pc:grpChg chg="del">
          <ac:chgData name="David Vanegas Forero" userId="302928b5-ba69-4c2b-ac4d-848ef13114d6" providerId="ADAL" clId="{D73B5873-5167-4F31-A06C-322E13FA8F8F}" dt="2025-11-28T00:54:40.657" v="3575" actId="478"/>
          <ac:grpSpMkLst>
            <pc:docMk/>
            <pc:sldMk cId="2450470402" sldId="399"/>
            <ac:grpSpMk id="9" creationId="{F0211794-9705-22EC-508B-6D92328F3DD9}"/>
          </ac:grpSpMkLst>
        </pc:grpChg>
      </pc:sldChg>
      <pc:sldMasterChg chg="delSldLayout modSldLayout">
        <pc:chgData name="David Vanegas Forero" userId="302928b5-ba69-4c2b-ac4d-848ef13114d6" providerId="ADAL" clId="{D73B5873-5167-4F31-A06C-322E13FA8F8F}" dt="2025-11-28T02:59:11.876" v="4054" actId="47"/>
        <pc:sldMasterMkLst>
          <pc:docMk/>
          <pc:sldMasterMk cId="1575903486" sldId="2147483662"/>
        </pc:sldMasterMkLst>
        <pc:sldLayoutChg chg="del">
          <pc:chgData name="David Vanegas Forero" userId="302928b5-ba69-4c2b-ac4d-848ef13114d6" providerId="ADAL" clId="{D73B5873-5167-4F31-A06C-322E13FA8F8F}" dt="2025-11-28T02:59:11.876" v="4054" actId="47"/>
          <pc:sldLayoutMkLst>
            <pc:docMk/>
            <pc:sldMasterMk cId="1575903486" sldId="2147483662"/>
            <pc:sldLayoutMk cId="2857877677" sldId="2147483678"/>
          </pc:sldLayoutMkLst>
        </pc:sldLayoutChg>
        <pc:sldLayoutChg chg="replId">
          <pc:chgData name="David Vanegas Forero" userId="302928b5-ba69-4c2b-ac4d-848ef13114d6" providerId="ADAL" clId="{D73B5873-5167-4F31-A06C-322E13FA8F8F}" dt="2025-11-27T20:40:28.407" v="843" actId="27028"/>
          <pc:sldLayoutMkLst>
            <pc:docMk/>
            <pc:sldMasterMk cId="1575903486" sldId="2147483662"/>
            <pc:sldLayoutMk cId="1126369985" sldId="2147483680"/>
          </pc:sldLayoutMkLst>
        </pc:sldLayoutChg>
      </pc:sldMasterChg>
      <pc:sldMasterChg chg="modSldLayout">
        <pc:chgData name="David Vanegas Forero" userId="302928b5-ba69-4c2b-ac4d-848ef13114d6" providerId="ADAL" clId="{D73B5873-5167-4F31-A06C-322E13FA8F8F}" dt="2025-11-27T20:40:28.407" v="843" actId="27028"/>
        <pc:sldMasterMkLst>
          <pc:docMk/>
          <pc:sldMasterMk cId="1575903486" sldId="2147483666"/>
        </pc:sldMasterMkLst>
        <pc:sldLayoutChg chg="replId">
          <pc:chgData name="David Vanegas Forero" userId="302928b5-ba69-4c2b-ac4d-848ef13114d6" providerId="ADAL" clId="{D73B5873-5167-4F31-A06C-322E13FA8F8F}" dt="2025-11-27T20:40:28.407" v="843" actId="27028"/>
          <pc:sldLayoutMkLst>
            <pc:docMk/>
            <pc:sldMasterMk cId="1575903486" sldId="2147483666"/>
            <pc:sldLayoutMk cId="3331784825" sldId="2147483679"/>
          </pc:sldLayoutMkLst>
        </pc:sldLayoutChg>
      </pc:sldMasterChg>
      <pc:sldMasterChg chg="add addSldLayout">
        <pc:chgData name="David Vanegas Forero" userId="302928b5-ba69-4c2b-ac4d-848ef13114d6" providerId="ADAL" clId="{D73B5873-5167-4F31-A06C-322E13FA8F8F}" dt="2025-11-27T20:40:28.407" v="843" actId="27028"/>
        <pc:sldMasterMkLst>
          <pc:docMk/>
          <pc:sldMasterMk cId="4029046234" sldId="2147483675"/>
        </pc:sldMasterMkLst>
        <pc:sldLayoutChg chg="add">
          <pc:chgData name="David Vanegas Forero" userId="302928b5-ba69-4c2b-ac4d-848ef13114d6" providerId="ADAL" clId="{D73B5873-5167-4F31-A06C-322E13FA8F8F}" dt="2025-11-27T20:40:28.407" v="843" actId="27028"/>
          <pc:sldLayoutMkLst>
            <pc:docMk/>
            <pc:sldMasterMk cId="4029046234" sldId="2147483675"/>
            <pc:sldLayoutMk cId="1017256064" sldId="2147483665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C156D3-D8FF-4D2B-BFA6-93DE1D242B86}" type="datetimeFigureOut">
              <a:rPr lang="es-CO" smtClean="0"/>
              <a:t>27/11/2025</a:t>
            </a:fld>
            <a:endParaRPr lang="es-C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A2245C-3FBC-4493-9E7D-ABAA4E90EC30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09376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2245C-3FBC-4493-9E7D-ABAA4E90EC30}" type="slidenum">
              <a:rPr lang="es-CO" smtClean="0"/>
              <a:t>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405525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3E6F53-9C1C-34F2-8179-2A427426AC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0CD5B23-67BD-ADD6-ECC0-0B649E1941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28A002F-FD91-AD43-0A4B-549729A421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Controlled </a:t>
            </a:r>
            <a:r>
              <a:rPr lang="en-US" dirty="0" err="1"/>
              <a:t>exeriments</a:t>
            </a:r>
            <a:r>
              <a:rPr lang="en-US" dirty="0"/>
              <a:t> for precision studies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17BCC5-0CAA-425E-9CCA-54F496009B8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2245C-3FBC-4493-9E7D-ABAA4E90EC30}" type="slidenum">
              <a:rPr lang="es-CO" smtClean="0"/>
              <a:t>26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790836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Neutrino sectors (Data sets) considered in the Global-fit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2245C-3FBC-4493-9E7D-ABAA4E90EC30}" type="slidenum">
              <a:rPr lang="es-CO" smtClean="0"/>
              <a:t>28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443508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2245C-3FBC-4493-9E7D-ABAA4E90EC30}" type="slidenum">
              <a:rPr lang="es-CO" smtClean="0"/>
              <a:t>29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688588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err="1"/>
              <a:t>Very</a:t>
            </a:r>
            <a:r>
              <a:rPr lang="es-CO" dirty="0"/>
              <a:t> </a:t>
            </a:r>
            <a:r>
              <a:rPr lang="es-CO" dirty="0" err="1"/>
              <a:t>different</a:t>
            </a:r>
            <a:r>
              <a:rPr lang="es-CO" dirty="0"/>
              <a:t> </a:t>
            </a:r>
            <a:r>
              <a:rPr lang="es-CO" dirty="0" err="1"/>
              <a:t>mixing</a:t>
            </a:r>
            <a:r>
              <a:rPr lang="es-CO" dirty="0"/>
              <a:t> </a:t>
            </a:r>
            <a:r>
              <a:rPr lang="es-CO" dirty="0" err="1"/>
              <a:t>pattern</a:t>
            </a:r>
            <a:r>
              <a:rPr lang="es-CO" dirty="0"/>
              <a:t> in </a:t>
            </a:r>
            <a:r>
              <a:rPr lang="es-CO" dirty="0" err="1"/>
              <a:t>the</a:t>
            </a:r>
            <a:r>
              <a:rPr lang="es-CO" dirty="0"/>
              <a:t> Quark Sector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2245C-3FBC-4493-9E7D-ABAA4E90EC30}" type="slidenum">
              <a:rPr lang="es-CO" smtClean="0"/>
              <a:t>30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73509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err="1"/>
              <a:t>All</a:t>
            </a:r>
            <a:r>
              <a:rPr lang="es-CO" dirty="0"/>
              <a:t> </a:t>
            </a:r>
            <a:r>
              <a:rPr lang="es-CO" dirty="0" err="1"/>
              <a:t>agree</a:t>
            </a:r>
            <a:r>
              <a:rPr lang="es-CO" dirty="0"/>
              <a:t> </a:t>
            </a:r>
            <a:r>
              <a:rPr lang="es-CO" dirty="0" err="1"/>
              <a:t>with</a:t>
            </a:r>
            <a:r>
              <a:rPr lang="es-CO" dirty="0"/>
              <a:t> a </a:t>
            </a:r>
            <a:r>
              <a:rPr lang="es-CO" dirty="0" err="1"/>
              <a:t>small</a:t>
            </a:r>
            <a:r>
              <a:rPr lang="es-CO" dirty="0"/>
              <a:t> </a:t>
            </a:r>
            <a:r>
              <a:rPr lang="es-CO" dirty="0" err="1"/>
              <a:t>preference</a:t>
            </a:r>
            <a:r>
              <a:rPr lang="es-CO" dirty="0"/>
              <a:t> </a:t>
            </a:r>
            <a:r>
              <a:rPr lang="es-CO" dirty="0" err="1"/>
              <a:t>for</a:t>
            </a:r>
            <a:r>
              <a:rPr lang="es-CO" dirty="0"/>
              <a:t> 2nd </a:t>
            </a:r>
            <a:r>
              <a:rPr lang="es-CO" dirty="0" err="1"/>
              <a:t>Octant</a:t>
            </a:r>
            <a:endParaRPr lang="es-C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2245C-3FBC-4493-9E7D-ABAA4E90EC30}" type="slidenum">
              <a:rPr lang="es-CO" smtClean="0"/>
              <a:t>49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137580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err="1"/>
              <a:t>All</a:t>
            </a:r>
            <a:r>
              <a:rPr lang="es-CO" dirty="0"/>
              <a:t> </a:t>
            </a:r>
            <a:r>
              <a:rPr lang="es-CO" dirty="0" err="1"/>
              <a:t>agree</a:t>
            </a:r>
            <a:r>
              <a:rPr lang="es-CO" dirty="0"/>
              <a:t> </a:t>
            </a:r>
            <a:r>
              <a:rPr lang="es-CO" dirty="0" err="1"/>
              <a:t>with</a:t>
            </a:r>
            <a:r>
              <a:rPr lang="es-CO" dirty="0"/>
              <a:t> a </a:t>
            </a:r>
            <a:r>
              <a:rPr lang="es-CO" dirty="0" err="1"/>
              <a:t>preference</a:t>
            </a:r>
            <a:r>
              <a:rPr lang="es-CO" dirty="0"/>
              <a:t> </a:t>
            </a:r>
            <a:r>
              <a:rPr lang="es-CO" dirty="0" err="1"/>
              <a:t>for</a:t>
            </a:r>
            <a:r>
              <a:rPr lang="es-CO" dirty="0"/>
              <a:t> 2nd </a:t>
            </a:r>
            <a:r>
              <a:rPr lang="es-CO" dirty="0" err="1"/>
              <a:t>Octant</a:t>
            </a:r>
            <a:endParaRPr lang="es-C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2245C-3FBC-4493-9E7D-ABAA4E90EC30}" type="slidenum">
              <a:rPr lang="es-CO" smtClean="0"/>
              <a:t>50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406024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/>
              <a:t>Neutrino </a:t>
            </a:r>
            <a:r>
              <a:rPr lang="es-MX" dirty="0" err="1"/>
              <a:t>Experiment</a:t>
            </a:r>
            <a:r>
              <a:rPr lang="es-MX" dirty="0"/>
              <a:t>=</a:t>
            </a:r>
            <a:r>
              <a:rPr lang="es-MX" dirty="0" err="1"/>
              <a:t>Source+Detector</a:t>
            </a:r>
            <a:r>
              <a:rPr lang="es-MX" dirty="0"/>
              <a:t>, </a:t>
            </a:r>
            <a:r>
              <a:rPr lang="es-MX" dirty="0" err="1"/>
              <a:t>separated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CORRECT </a:t>
            </a:r>
            <a:r>
              <a:rPr lang="es-MX" dirty="0" err="1"/>
              <a:t>baseline</a:t>
            </a:r>
            <a:endParaRPr lang="es-C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2245C-3FBC-4493-9E7D-ABAA4E90EC30}" type="slidenum">
              <a:rPr lang="es-CO" smtClean="0"/>
              <a:t>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566401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2245C-3FBC-4493-9E7D-ABAA4E90EC30}" type="slidenum">
              <a:rPr lang="es-CO" smtClean="0"/>
              <a:t>11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940763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/>
              <a:t>N</a:t>
            </a:r>
            <a:r>
              <a:rPr lang="es-CO" dirty="0" err="1"/>
              <a:t>eutrino</a:t>
            </a:r>
            <a:r>
              <a:rPr lang="es-CO" dirty="0"/>
              <a:t> Energy </a:t>
            </a:r>
            <a:r>
              <a:rPr lang="es-CO" dirty="0" err="1"/>
              <a:t>is</a:t>
            </a:r>
            <a:r>
              <a:rPr lang="es-CO" dirty="0"/>
              <a:t> a </a:t>
            </a:r>
            <a:r>
              <a:rPr lang="es-CO" dirty="0" err="1"/>
              <a:t>key</a:t>
            </a:r>
            <a:r>
              <a:rPr lang="es-CO" dirty="0"/>
              <a:t> variable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2245C-3FBC-4493-9E7D-ABAA4E90EC30}" type="slidenum">
              <a:rPr lang="es-CO" smtClean="0"/>
              <a:t>12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244260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err="1"/>
              <a:t>Where</a:t>
            </a:r>
            <a:r>
              <a:rPr lang="es-CO" dirty="0"/>
              <a:t> do </a:t>
            </a:r>
            <a:r>
              <a:rPr lang="en-US" noProof="0" dirty="0"/>
              <a:t>neutrinos</a:t>
            </a:r>
            <a:r>
              <a:rPr lang="es-CO" dirty="0"/>
              <a:t> (</a:t>
            </a:r>
            <a:r>
              <a:rPr lang="es-CO" dirty="0" err="1"/>
              <a:t>from</a:t>
            </a:r>
            <a:r>
              <a:rPr lang="es-CO" dirty="0"/>
              <a:t> </a:t>
            </a:r>
            <a:r>
              <a:rPr lang="es-CO" dirty="0" err="1"/>
              <a:t>different</a:t>
            </a:r>
            <a:r>
              <a:rPr lang="es-CO" dirty="0"/>
              <a:t> </a:t>
            </a:r>
            <a:r>
              <a:rPr lang="es-CO" dirty="0" err="1"/>
              <a:t>sources</a:t>
            </a:r>
            <a:r>
              <a:rPr lang="es-CO" dirty="0"/>
              <a:t>) are </a:t>
            </a:r>
            <a:r>
              <a:rPr lang="es-CO" dirty="0" err="1"/>
              <a:t>detected</a:t>
            </a:r>
            <a:r>
              <a:rPr lang="es-CO" dirty="0"/>
              <a:t>? </a:t>
            </a:r>
            <a:r>
              <a:rPr lang="es-CO" dirty="0" err="1"/>
              <a:t>Each</a:t>
            </a:r>
            <a:r>
              <a:rPr lang="es-CO" dirty="0"/>
              <a:t> </a:t>
            </a:r>
            <a:r>
              <a:rPr lang="es-CO" dirty="0" err="1"/>
              <a:t>one</a:t>
            </a:r>
            <a:r>
              <a:rPr lang="es-CO" dirty="0"/>
              <a:t> </a:t>
            </a:r>
            <a:r>
              <a:rPr lang="es-CO" dirty="0" err="1"/>
              <a:t>with</a:t>
            </a:r>
            <a:r>
              <a:rPr lang="es-CO" dirty="0"/>
              <a:t> </a:t>
            </a:r>
            <a:r>
              <a:rPr lang="es-CO" dirty="0" err="1"/>
              <a:t>different</a:t>
            </a:r>
            <a:r>
              <a:rPr lang="es-CO" dirty="0"/>
              <a:t> detector </a:t>
            </a:r>
            <a:r>
              <a:rPr lang="es-CO" dirty="0" err="1"/>
              <a:t>techniques</a:t>
            </a:r>
            <a:endParaRPr lang="es-C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2245C-3FBC-4493-9E7D-ABAA4E90EC30}" type="slidenum">
              <a:rPr lang="es-CO" smtClean="0"/>
              <a:t>13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055433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/>
              <a:t>Neutrino </a:t>
            </a:r>
            <a:r>
              <a:rPr lang="es-MX" dirty="0" err="1"/>
              <a:t>Experiment</a:t>
            </a:r>
            <a:r>
              <a:rPr lang="es-MX" dirty="0"/>
              <a:t>=</a:t>
            </a:r>
            <a:r>
              <a:rPr lang="es-MX" dirty="0" err="1"/>
              <a:t>Source+Detector</a:t>
            </a:r>
            <a:r>
              <a:rPr lang="es-MX" dirty="0"/>
              <a:t>, </a:t>
            </a:r>
            <a:r>
              <a:rPr lang="es-MX" dirty="0" err="1"/>
              <a:t>separated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CORRECT </a:t>
            </a:r>
            <a:r>
              <a:rPr lang="es-MX" dirty="0" err="1"/>
              <a:t>baseline</a:t>
            </a:r>
            <a:endParaRPr lang="es-C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2245C-3FBC-4493-9E7D-ABAA4E90EC30}" type="slidenum">
              <a:rPr lang="es-CO" smtClean="0"/>
              <a:t>16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378390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/>
              <a:t>Neutrino </a:t>
            </a:r>
            <a:r>
              <a:rPr lang="es-MX" dirty="0" err="1"/>
              <a:t>Experiment</a:t>
            </a:r>
            <a:r>
              <a:rPr lang="es-MX" dirty="0"/>
              <a:t>=</a:t>
            </a:r>
            <a:r>
              <a:rPr lang="es-MX" dirty="0" err="1"/>
              <a:t>Source+Detector</a:t>
            </a:r>
            <a:r>
              <a:rPr lang="es-MX" dirty="0"/>
              <a:t>, </a:t>
            </a:r>
            <a:r>
              <a:rPr lang="es-MX" dirty="0" err="1"/>
              <a:t>separated</a:t>
            </a:r>
            <a:r>
              <a:rPr lang="es-MX" dirty="0"/>
              <a:t> </a:t>
            </a:r>
            <a:r>
              <a:rPr lang="es-MX" dirty="0" err="1"/>
              <a:t>theCORRECT</a:t>
            </a:r>
            <a:r>
              <a:rPr lang="es-MX" dirty="0"/>
              <a:t> </a:t>
            </a:r>
            <a:r>
              <a:rPr lang="es-MX" dirty="0" err="1"/>
              <a:t>baseline</a:t>
            </a:r>
            <a:endParaRPr lang="es-C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2245C-3FBC-4493-9E7D-ABAA4E90EC30}" type="slidenum">
              <a:rPr lang="es-CO" smtClean="0"/>
              <a:t>17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318825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Resultados en UNIDADES NATURALES </a:t>
            </a:r>
            <a:r>
              <a:rPr lang="es-CO" dirty="0" err="1"/>
              <a:t>hbar</a:t>
            </a:r>
            <a:r>
              <a:rPr lang="es-CO" dirty="0"/>
              <a:t>=c=1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2245C-3FBC-4493-9E7D-ABAA4E90EC30}" type="slidenum">
              <a:rPr lang="es-CO" smtClean="0"/>
              <a:t>18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00393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Neutrino sectors (Data sets) considered in the Global-fit, SNO+ data not included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2245C-3FBC-4493-9E7D-ABAA4E90EC30}" type="slidenum">
              <a:rPr lang="es-CO" smtClean="0"/>
              <a:t>19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05388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6A428B-3336-4B13-B4A7-4373873729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1A2629-1FBE-47BE-B121-1C8873DA08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C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2D3955-79C5-4C51-8063-60EA59C44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82C9-6480-46D8-967F-DE60034B9FE1}" type="datetime1">
              <a:rPr lang="en-US" smtClean="0"/>
              <a:t>11/27/2025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60383E-C634-41C8-BF84-703B33F77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1B3659-9AB8-4E17-96DF-0BCA19441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8914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C5C3B1-16FF-4CE4-A260-E7C1BF2C0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74C875-39F9-40E9-9E7B-D76C73EA2E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D5801E-6A0D-4FDC-B98C-7892F8C14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E1AD1-EA12-4A69-A4FA-3F11B7D54CD4}" type="datetime1">
              <a:rPr lang="en-US" smtClean="0"/>
              <a:t>11/27/2025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606E27-BA82-47F0-999C-C5E5540EE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7E38FE-E09E-465D-B419-A9B7E47C6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92607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A31AC0F-6478-4C75-B236-431B067993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169933-CD77-4284-82B0-34350A55E3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BAA720-3CE1-43FF-A4E3-8A7A68DE8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CE5C9-8912-4C95-956B-5F7C4815DF48}" type="datetime1">
              <a:rPr lang="en-US" smtClean="0"/>
              <a:t>11/27/2025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07C25E-DD51-4404-BD79-A3FDEB2CC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657951-DDCC-4080-A94B-0EA213F25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2695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FAA152-4A6F-4187-9147-04B0A5E41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60948-729B-47A3-97E8-232553E4AFC7}" type="datetime1">
              <a:rPr lang="en-US" smtClean="0"/>
              <a:t>11/27/2025</a:t>
            </a:fld>
            <a:endParaRPr lang="es-C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C31C78-B5F0-48ED-810D-B32AE076F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B087F0-8E84-4BE4-8FE6-5B75B3A4F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54085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288C61-C21F-4A49-8DB8-CA69A3060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AE0AAC-3876-4764-B627-5E2DB7EC7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CC993-CB46-476A-B246-AD4000C2A482}" type="datetime1">
              <a:rPr lang="es-CO" smtClean="0"/>
              <a:t>27/11/2025</a:t>
            </a:fld>
            <a:endParaRPr lang="es-C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39910F-9CF4-47CD-A4D0-40077488E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E95E72-1795-4CA3-AAE8-7ADF0ED73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26369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572BE-B941-435D-B661-158C0C79C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393DD7-615C-489D-994B-F9EC230A8E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740A42-D26E-42BE-9F6E-B5BDA9638F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1E89-22F5-4653-AE63-024E3E611A96}" type="datetime1">
              <a:rPr lang="es-CO" smtClean="0"/>
              <a:t>27/11/2025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0DC111-7AF1-4A59-AD58-7782AB3D6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90E04F-0427-4380-B9FC-78D8B1875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4478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BD896-0C8A-4725-894E-744BDF173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3305FF-958C-4712-82DA-C490923C8D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5D550C-6051-43D5-83AB-409517AADB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60992F-9022-4C15-8642-C816AA4DA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9C2D1-F822-4998-951B-E91752BB5C35}" type="datetime1">
              <a:rPr lang="es-CO" smtClean="0"/>
              <a:t>27/11/2025</a:t>
            </a:fld>
            <a:endParaRPr lang="es-C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6124B5-1EFB-40FC-A9B3-A618BD4DB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7B2FDC-75AA-481A-8050-8BAA4D289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9384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11/27/2025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572BE-B941-435D-B661-158C0C79C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393DD7-615C-489D-994B-F9EC230A8E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740A42-D26E-42BE-9F6E-B5BDA9638F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97459-748C-4CA1-85EE-E5519EFB3D0F}" type="datetime1">
              <a:rPr lang="en-US" smtClean="0"/>
              <a:t>11/27/2025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0DC111-7AF1-4A59-AD58-7782AB3D6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90E04F-0427-4380-B9FC-78D8B1875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4478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11/27/2025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11/27/2025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11/27/2025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11/27/2025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11/27/2025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FFE119-5FCA-4D9C-9C07-1B81A0BF3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48F41-79E4-49D9-B955-DF6421613ABC}" type="datetime1">
              <a:rPr lang="en-US" smtClean="0"/>
              <a:t>11/27/2025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2C5995-6284-4D7F-AB1C-CA8FE63A7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V. Forero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1E4B0D-9C21-48D0-9438-C47370681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256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890E1B-B61F-4055-A4B3-21996FF5F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4E16C9-87BB-4B26-A915-1B80F454B5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F0D7C4-B5BB-403B-B796-1F40F1370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23BF0-0032-4C1C-931F-66FAC31A28D0}" type="datetime1">
              <a:rPr lang="en-US" smtClean="0"/>
              <a:t>11/27/2025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F1EC42-FFE5-4E8D-A8FD-33D0CA93F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2376E9-E311-466E-BCA8-2A0A47FAC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04098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BD896-0C8A-4725-894E-744BDF173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3305FF-958C-4712-82DA-C490923C8D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5D550C-6051-43D5-83AB-409517AADB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60992F-9022-4C15-8642-C816AA4DA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FAE4-A026-42D2-8CDE-B079AB83EB45}" type="datetime1">
              <a:rPr lang="en-US" smtClean="0"/>
              <a:t>11/27/2025</a:t>
            </a:fld>
            <a:endParaRPr lang="es-C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6124B5-1EFB-40FC-A9B3-A618BD4DB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7B2FDC-75AA-481A-8050-8BAA4D289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9384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C0F57-027D-4EE1-97AD-5A71B5421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9FB41D-D1F6-415E-997B-6C238B1F05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EA1FA0-C4D4-419D-9D33-D855DD61DB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C07629-D6B8-45DF-ADFB-B44CF27D45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6B5D68-B5EB-4CB1-8525-84A5FD100A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BE34749-78DD-4FD1-BB08-035631E7D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46D9-B896-4CAE-A646-7E7DA9B8044B}" type="datetime1">
              <a:rPr lang="en-US" smtClean="0"/>
              <a:t>11/27/2025</a:t>
            </a:fld>
            <a:endParaRPr lang="es-C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E80A64-8033-4191-AB40-BB69BB583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01AB92-14F8-4A95-BCD5-13D144E7D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96551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288C61-C21F-4A49-8DB8-CA69A3060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AE0AAC-3876-4764-B627-5E2DB7EC7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E1E53-2914-402C-A611-FEE9187043D6}" type="datetime1">
              <a:rPr lang="en-US" smtClean="0"/>
              <a:t>11/27/2025</a:t>
            </a:fld>
            <a:endParaRPr lang="es-C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39910F-9CF4-47CD-A4D0-40077488E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E95E72-1795-4CA3-AAE8-7ADF0ED73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26369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FAA152-4A6F-4187-9147-04B0A5E41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5BA6-20C1-4304-BB1B-787C5EC0442A}" type="datetime1">
              <a:rPr lang="en-US" smtClean="0"/>
              <a:t>11/27/2025</a:t>
            </a:fld>
            <a:endParaRPr lang="es-C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C31C78-B5F0-48ED-810D-B32AE076F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B087F0-8E84-4BE4-8FE6-5B75B3A4F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54085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86ED11-CCA9-4C36-8181-7285B9B0D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D9FCEB-4EAA-4789-9A64-6EC0095FE0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7A3BB5-836E-409F-9A82-730889C24F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7934AA-034A-4FA9-A75A-2BB482D38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5BD30-EB67-4A00-B803-3FBB10ABBD7A}" type="datetime1">
              <a:rPr lang="en-US" smtClean="0"/>
              <a:t>11/27/2025</a:t>
            </a:fld>
            <a:endParaRPr lang="es-C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7C3021-5602-4583-9B37-C396183F7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7E7732-173D-4E49-896C-BE99BF4B3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21671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24EFD-FA6F-4E6B-89C2-D29279050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7E858F-67C6-43A0-B280-8BF2D13D3B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08DBB7-BA5D-43D4-9EEE-BD4B2403F3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72D4C9-8D33-412F-932A-7F1DC9EDB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6C02C-311F-4BDD-8084-0F9D0D9CDD01}" type="datetime1">
              <a:rPr lang="en-US" smtClean="0"/>
              <a:t>11/27/2025</a:t>
            </a:fld>
            <a:endParaRPr lang="es-C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BE79F0-D4DD-4AF6-8C11-4C2627BCB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88F1C9-A15D-4CE8-90DC-4176D5183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31784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AB55C7-05D9-4EA7-BCFA-BE130CEAD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6C97A5-596C-4236-B336-D4B66BC2DB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A9862A-E805-4199-B74B-4FC18C4AB6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ADFA2-C360-42A5-844C-72BFA0D0D736}" type="datetime1">
              <a:rPr lang="en-US" smtClean="0"/>
              <a:t>11/27/2025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92A309-340D-4A9B-A38C-D1D989F2E9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CO"/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DC098B-C58D-4C37-BC24-2B3FE3D322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24D266-E281-4534-A919-A24FC95A45D5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75903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9" r:id="rId9"/>
    <p:sldLayoutId id="2147483676" r:id="rId10"/>
    <p:sldLayoutId id="2147483677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AB55C7-05D9-4EA7-BCFA-BE130CEAD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6C97A5-596C-4236-B336-D4B66BC2DB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A9862A-E805-4199-B74B-4FC18C4AB6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F5AF6-8DB2-4848-AF61-AD2E621E7047}" type="datetime1">
              <a:rPr lang="en-US" smtClean="0"/>
              <a:t>11/27/2025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92A309-340D-4A9B-A38C-D1D989F2E9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CO"/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DC098B-C58D-4C37-BC24-2B3FE3D322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24D266-E281-4534-A919-A24FC95A45D5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75903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AB55C7-05D9-4EA7-BCFA-BE130CEAD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6C97A5-596C-4236-B336-D4B66BC2DB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A9862A-E805-4199-B74B-4FC18C4AB6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FB1D2-5BB7-4D38-8146-6BBB7C819E0F}" type="datetime1">
              <a:rPr lang="es-CO" smtClean="0"/>
              <a:t>27/11/2025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92A309-340D-4A9B-A38C-D1D989F2E9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CO"/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DC098B-C58D-4C37-BC24-2B3FE3D322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24D266-E281-4534-A919-A24FC95A45D5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75903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64" r:id="rId2"/>
    <p:sldLayoutId id="2147483663" r:id="rId3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A26A151-13BF-4305-A6DC-9DC7C9877195}"/>
              </a:ext>
            </a:extLst>
          </p:cNvPr>
          <p:cNvSpPr/>
          <p:nvPr/>
        </p:nvSpPr>
        <p:spPr>
          <a:xfrm>
            <a:off x="0" y="0"/>
            <a:ext cx="12192000" cy="22911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EE6AE3-3BCC-4B3B-AC4E-60F910144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552" y="365125"/>
            <a:ext cx="10869248" cy="168751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CB514A-E7EA-41A8-ADBA-85CA1DF6D3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4552" y="2576513"/>
            <a:ext cx="10869248" cy="3600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9CB0BD-D6E3-4B3D-BCBB-6FECA5D632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6221" y="635720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907321-63E0-4DCA-B2F6-1ABC6D11D863}" type="datetime1">
              <a:rPr lang="en-US" smtClean="0"/>
              <a:t>11/27/2025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147F7-B466-4892-BE27-876F947515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70162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D. V. Forero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4B4FE0-65CC-4435-A6AF-150E52F35B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64983" y="6356350"/>
            <a:ext cx="1280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46F3F-274D-499B-ABBE-824EB4ABDC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046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5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610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g"/><Relationship Id="rId13" Type="http://schemas.openxmlformats.org/officeDocument/2006/relationships/image" Target="../media/image41.svg"/><Relationship Id="rId18" Type="http://schemas.openxmlformats.org/officeDocument/2006/relationships/image" Target="../media/image46.png"/><Relationship Id="rId3" Type="http://schemas.openxmlformats.org/officeDocument/2006/relationships/image" Target="../media/image32.jpg"/><Relationship Id="rId21" Type="http://schemas.openxmlformats.org/officeDocument/2006/relationships/image" Target="../media/image49.svg"/><Relationship Id="rId7" Type="http://schemas.openxmlformats.org/officeDocument/2006/relationships/image" Target="../media/image36.jpg"/><Relationship Id="rId12" Type="http://schemas.openxmlformats.org/officeDocument/2006/relationships/image" Target="../media/image40.png"/><Relationship Id="rId17" Type="http://schemas.openxmlformats.org/officeDocument/2006/relationships/image" Target="../media/image45.sv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44.png"/><Relationship Id="rId20" Type="http://schemas.openxmlformats.org/officeDocument/2006/relationships/image" Target="../media/image4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5.jpg"/><Relationship Id="rId11" Type="http://schemas.openxmlformats.org/officeDocument/2006/relationships/image" Target="../media/image39.svg"/><Relationship Id="rId5" Type="http://schemas.openxmlformats.org/officeDocument/2006/relationships/image" Target="../media/image34.jpg"/><Relationship Id="rId15" Type="http://schemas.openxmlformats.org/officeDocument/2006/relationships/image" Target="../media/image43.svg"/><Relationship Id="rId10" Type="http://schemas.openxmlformats.org/officeDocument/2006/relationships/image" Target="../media/image38.png"/><Relationship Id="rId19" Type="http://schemas.openxmlformats.org/officeDocument/2006/relationships/image" Target="../media/image47.svg"/><Relationship Id="rId4" Type="http://schemas.openxmlformats.org/officeDocument/2006/relationships/image" Target="../media/image33.jpg"/><Relationship Id="rId9" Type="http://schemas.openxmlformats.org/officeDocument/2006/relationships/image" Target="../media/image7.jpg"/><Relationship Id="rId1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g"/><Relationship Id="rId5" Type="http://schemas.openxmlformats.org/officeDocument/2006/relationships/image" Target="../media/image56.svg"/><Relationship Id="rId4" Type="http://schemas.openxmlformats.org/officeDocument/2006/relationships/image" Target="../media/image5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0.png"/><Relationship Id="rId3" Type="http://schemas.openxmlformats.org/officeDocument/2006/relationships/image" Target="../media/image57.png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4.png"/><Relationship Id="rId5" Type="http://schemas.openxmlformats.org/officeDocument/2006/relationships/image" Target="../media/image310.png"/><Relationship Id="rId4" Type="http://schemas.microsoft.com/office/2007/relationships/hdphoto" Target="../media/hdphoto2.wdp"/><Relationship Id="rId9" Type="http://schemas.openxmlformats.org/officeDocument/2006/relationships/image" Target="../media/image3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svg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12" Type="http://schemas.openxmlformats.org/officeDocument/2006/relationships/image" Target="../media/image4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svg"/><Relationship Id="rId11" Type="http://schemas.openxmlformats.org/officeDocument/2006/relationships/image" Target="../media/image420.png"/><Relationship Id="rId5" Type="http://schemas.openxmlformats.org/officeDocument/2006/relationships/image" Target="../media/image64.png"/><Relationship Id="rId10" Type="http://schemas.openxmlformats.org/officeDocument/2006/relationships/image" Target="../media/image69.svg"/><Relationship Id="rId4" Type="http://schemas.openxmlformats.org/officeDocument/2006/relationships/image" Target="../media/image63.svg"/><Relationship Id="rId9" Type="http://schemas.openxmlformats.org/officeDocument/2006/relationships/image" Target="../media/image68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11.png"/><Relationship Id="rId7" Type="http://schemas.openxmlformats.org/officeDocument/2006/relationships/image" Target="../media/image530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1.png"/><Relationship Id="rId5" Type="http://schemas.openxmlformats.org/officeDocument/2006/relationships/image" Target="../media/image511.png"/><Relationship Id="rId4" Type="http://schemas.openxmlformats.org/officeDocument/2006/relationships/image" Target="../media/image502.pn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7.jp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78.png"/><Relationship Id="rId7" Type="http://schemas.openxmlformats.org/officeDocument/2006/relationships/image" Target="../media/image81.jpg"/><Relationship Id="rId2" Type="http://schemas.openxmlformats.org/officeDocument/2006/relationships/hyperlink" Target="https://agenda.infn.it/event/37867/contributions/234003/attachments/122008/178113/KATRIN-Neutrino2024-edited.pdf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0.png"/><Relationship Id="rId5" Type="http://schemas.openxmlformats.org/officeDocument/2006/relationships/image" Target="../media/image400.png"/><Relationship Id="rId4" Type="http://schemas.openxmlformats.org/officeDocument/2006/relationships/image" Target="../media/image79.png"/><Relationship Id="rId9" Type="http://schemas.openxmlformats.org/officeDocument/2006/relationships/image" Target="../media/image8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image" Target="../media/image460.png"/><Relationship Id="rId7" Type="http://schemas.openxmlformats.org/officeDocument/2006/relationships/image" Target="../media/image87.png"/><Relationship Id="rId2" Type="http://schemas.openxmlformats.org/officeDocument/2006/relationships/image" Target="../media/image45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10" Type="http://schemas.openxmlformats.org/officeDocument/2006/relationships/image" Target="../media/image90.png"/><Relationship Id="rId4" Type="http://schemas.openxmlformats.org/officeDocument/2006/relationships/image" Target="../media/image84.png"/><Relationship Id="rId9" Type="http://schemas.openxmlformats.org/officeDocument/2006/relationships/image" Target="../media/image89.pn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svg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svg"/><Relationship Id="rId5" Type="http://schemas.openxmlformats.org/officeDocument/2006/relationships/image" Target="../media/image64.png"/><Relationship Id="rId10" Type="http://schemas.openxmlformats.org/officeDocument/2006/relationships/image" Target="../media/image69.svg"/><Relationship Id="rId4" Type="http://schemas.openxmlformats.org/officeDocument/2006/relationships/image" Target="../media/image63.svg"/><Relationship Id="rId9" Type="http://schemas.openxmlformats.org/officeDocument/2006/relationships/image" Target="../media/image6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93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1.png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60.png"/><Relationship Id="rId5" Type="http://schemas.openxmlformats.org/officeDocument/2006/relationships/image" Target="../media/image650.png"/><Relationship Id="rId4" Type="http://schemas.openxmlformats.org/officeDocument/2006/relationships/image" Target="../media/image640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0.png"/><Relationship Id="rId3" Type="http://schemas.openxmlformats.org/officeDocument/2006/relationships/hyperlink" Target="https://globalfit.astroparticles.es/" TargetMode="External"/><Relationship Id="rId7" Type="http://schemas.openxmlformats.org/officeDocument/2006/relationships/image" Target="../media/image50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0.png"/><Relationship Id="rId5" Type="http://schemas.openxmlformats.org/officeDocument/2006/relationships/image" Target="../media/image95.png"/><Relationship Id="rId4" Type="http://schemas.openxmlformats.org/officeDocument/2006/relationships/image" Target="../media/image480.png"/><Relationship Id="rId9" Type="http://schemas.openxmlformats.org/officeDocument/2006/relationships/image" Target="../media/image520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0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da.infn.it/event/37867/contributions/233908/attachments/121933/177970/Ding-Neutrino2024%20.pdf" TargetMode="External"/><Relationship Id="rId2" Type="http://schemas.openxmlformats.org/officeDocument/2006/relationships/image" Target="../media/image70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7.png"/><Relationship Id="rId4" Type="http://schemas.openxmlformats.org/officeDocument/2006/relationships/image" Target="../media/image710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svg"/><Relationship Id="rId3" Type="http://schemas.openxmlformats.org/officeDocument/2006/relationships/image" Target="../media/image99.jpg"/><Relationship Id="rId7" Type="http://schemas.openxmlformats.org/officeDocument/2006/relationships/image" Target="../media/image42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svg"/><Relationship Id="rId5" Type="http://schemas.openxmlformats.org/officeDocument/2006/relationships/image" Target="../media/image44.png"/><Relationship Id="rId4" Type="http://schemas.openxmlformats.org/officeDocument/2006/relationships/image" Target="../media/image10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99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svg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svg"/><Relationship Id="rId5" Type="http://schemas.openxmlformats.org/officeDocument/2006/relationships/image" Target="../media/image68.png"/><Relationship Id="rId4" Type="http://schemas.openxmlformats.org/officeDocument/2006/relationships/image" Target="../media/image67.sv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svg"/><Relationship Id="rId7" Type="http://schemas.openxmlformats.org/officeDocument/2006/relationships/image" Target="../media/image111.sv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10.png"/><Relationship Id="rId5" Type="http://schemas.openxmlformats.org/officeDocument/2006/relationships/image" Target="../media/image109.svg"/><Relationship Id="rId4" Type="http://schemas.openxmlformats.org/officeDocument/2006/relationships/image" Target="../media/image108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jp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2006.11237" TargetMode="External"/><Relationship Id="rId3" Type="http://schemas.openxmlformats.org/officeDocument/2006/relationships/image" Target="../media/image700.png"/><Relationship Id="rId7" Type="http://schemas.openxmlformats.org/officeDocument/2006/relationships/image" Target="../media/image1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5.png"/><Relationship Id="rId5" Type="http://schemas.openxmlformats.org/officeDocument/2006/relationships/image" Target="../media/image114.png"/><Relationship Id="rId10" Type="http://schemas.openxmlformats.org/officeDocument/2006/relationships/hyperlink" Target="https://arxiv.org/abs/2003.08511" TargetMode="External"/><Relationship Id="rId4" Type="http://schemas.openxmlformats.org/officeDocument/2006/relationships/image" Target="../media/image113.png"/><Relationship Id="rId9" Type="http://schemas.openxmlformats.org/officeDocument/2006/relationships/hyperlink" Target="https://arxiv.org/abs/2007.14792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jp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png"/><Relationship Id="rId3" Type="http://schemas.openxmlformats.org/officeDocument/2006/relationships/image" Target="../media/image700.png"/><Relationship Id="rId7" Type="http://schemas.openxmlformats.org/officeDocument/2006/relationships/image" Target="../media/image1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arxiv.org/abs/2003.08511" TargetMode="External"/><Relationship Id="rId5" Type="http://schemas.openxmlformats.org/officeDocument/2006/relationships/hyperlink" Target="https://arxiv.org/abs/2007.14792" TargetMode="External"/><Relationship Id="rId4" Type="http://schemas.openxmlformats.org/officeDocument/2006/relationships/hyperlink" Target="https://arxiv.org/abs/2006.11237" TargetMode="Externa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780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3.jp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10" Type="http://schemas.openxmlformats.org/officeDocument/2006/relationships/image" Target="../media/image25.svg"/><Relationship Id="rId4" Type="http://schemas.openxmlformats.org/officeDocument/2006/relationships/image" Target="../media/image19.svg"/><Relationship Id="rId9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white background with black and white clouds">
            <a:extLst>
              <a:ext uri="{FF2B5EF4-FFF2-40B4-BE49-F238E27FC236}">
                <a16:creationId xmlns:a16="http://schemas.microsoft.com/office/drawing/2014/main" id="{B8103DAF-0373-70CF-7B5E-2815FB36FC9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E71D347-812D-5CED-E9F4-38D737EFF0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10507" y="1433025"/>
            <a:ext cx="9144000" cy="2387600"/>
          </a:xfrm>
        </p:spPr>
        <p:txBody>
          <a:bodyPr>
            <a:noAutofit/>
          </a:bodyPr>
          <a:lstStyle/>
          <a:p>
            <a:r>
              <a:rPr lang="en-US" sz="4800" b="1" dirty="0">
                <a:solidFill>
                  <a:srgbClr val="C00000"/>
                </a:solidFill>
                <a:latin typeface="Aharoni" panose="02010803020104030203" pitchFamily="2" charset="-79"/>
                <a:ea typeface="+mj-lt"/>
                <a:cs typeface="Aharoni" panose="02010803020104030203" pitchFamily="2" charset="-79"/>
              </a:rPr>
              <a:t>Neutrino Physics Overview</a:t>
            </a:r>
            <a:endParaRPr lang="en-US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C3EC9B-FE47-9A9A-A61A-4CE204E39B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38539"/>
            <a:ext cx="9144000" cy="2289476"/>
          </a:xfrm>
        </p:spPr>
        <p:txBody>
          <a:bodyPr>
            <a:noAutofit/>
          </a:bodyPr>
          <a:lstStyle/>
          <a:p>
            <a:pPr algn="l"/>
            <a:r>
              <a:rPr lang="en-US" sz="2800" b="1" dirty="0"/>
              <a:t>David Vanegas Forero </a:t>
            </a:r>
            <a:r>
              <a:rPr lang="en-US" sz="2800" dirty="0"/>
              <a:t>(</a:t>
            </a:r>
            <a:r>
              <a:rPr lang="en-US" sz="2800" dirty="0">
                <a:solidFill>
                  <a:srgbClr val="0070C0"/>
                </a:solidFill>
              </a:rPr>
              <a:t>D. V. Forero</a:t>
            </a:r>
            <a:r>
              <a:rPr lang="en-US" sz="2800" dirty="0"/>
              <a:t>)</a:t>
            </a:r>
          </a:p>
          <a:p>
            <a:pPr algn="l"/>
            <a:r>
              <a:rPr lang="en-US" sz="2800" dirty="0">
                <a:solidFill>
                  <a:srgbClr val="C00000"/>
                </a:solidFill>
                <a:latin typeface="+mj-lt"/>
              </a:rPr>
              <a:t>dvanegas@udemedellin.edu.co</a:t>
            </a:r>
          </a:p>
          <a:p>
            <a:pPr algn="l"/>
            <a:endParaRPr lang="en-US" sz="2800" dirty="0"/>
          </a:p>
          <a:p>
            <a:pPr algn="l"/>
            <a:r>
              <a:rPr lang="en-US" sz="2800" b="1" dirty="0"/>
              <a:t>2</a:t>
            </a:r>
            <a:r>
              <a:rPr lang="en-US" sz="2800" b="1" baseline="30000" dirty="0"/>
              <a:t>nd</a:t>
            </a:r>
            <a:r>
              <a:rPr lang="en-US" sz="2800" b="1" dirty="0"/>
              <a:t> </a:t>
            </a:r>
            <a:r>
              <a:rPr lang="en-US" sz="2800" b="1" dirty="0" err="1"/>
              <a:t>ConHEP</a:t>
            </a:r>
            <a:r>
              <a:rPr lang="en-US" sz="2800" b="1" dirty="0"/>
              <a:t> School</a:t>
            </a:r>
            <a:r>
              <a:rPr lang="en-US" sz="2800" dirty="0"/>
              <a:t>, Nov 28</a:t>
            </a:r>
            <a:r>
              <a:rPr lang="en-US" sz="2800" baseline="30000" dirty="0"/>
              <a:t>th</a:t>
            </a:r>
            <a:r>
              <a:rPr lang="en-US" sz="2800" dirty="0"/>
              <a:t> 2025</a:t>
            </a:r>
          </a:p>
          <a:p>
            <a:pPr algn="l"/>
            <a:endParaRPr lang="en-US" sz="2800" dirty="0"/>
          </a:p>
          <a:p>
            <a:pPr algn="l"/>
            <a:r>
              <a:rPr lang="en-US" sz="2800" dirty="0"/>
              <a:t>					</a:t>
            </a:r>
          </a:p>
          <a:p>
            <a:pPr algn="l"/>
            <a:endParaRPr lang="en-US" sz="280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E7981AD-608F-F4C0-8E89-3F2BDFC1D6D9}"/>
              </a:ext>
            </a:extLst>
          </p:cNvPr>
          <p:cNvSpPr txBox="1">
            <a:spLocks/>
          </p:cNvSpPr>
          <p:nvPr/>
        </p:nvSpPr>
        <p:spPr>
          <a:xfrm>
            <a:off x="3581400" y="808435"/>
            <a:ext cx="4023360" cy="320413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CO" sz="3600" b="1" dirty="0">
              <a:solidFill>
                <a:srgbClr val="C00000"/>
              </a:solidFill>
              <a:latin typeface="Aharoni" panose="02010803020104030203" pitchFamily="2" charset="-79"/>
              <a:ea typeface="+mj-lt"/>
              <a:cs typeface="Aharoni" panose="02010803020104030203" pitchFamily="2" charset="-79"/>
            </a:endParaRPr>
          </a:p>
        </p:txBody>
      </p:sp>
      <p:sp>
        <p:nvSpPr>
          <p:cNvPr id="8" name="Subtitle 10">
            <a:extLst>
              <a:ext uri="{FF2B5EF4-FFF2-40B4-BE49-F238E27FC236}">
                <a16:creationId xmlns:a16="http://schemas.microsoft.com/office/drawing/2014/main" id="{1D87E62C-9DC3-C357-7634-F5827A685D75}"/>
              </a:ext>
            </a:extLst>
          </p:cNvPr>
          <p:cNvSpPr txBox="1">
            <a:spLocks/>
          </p:cNvSpPr>
          <p:nvPr/>
        </p:nvSpPr>
        <p:spPr>
          <a:xfrm>
            <a:off x="477980" y="4872922"/>
            <a:ext cx="9004071" cy="17550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s-CO" sz="1800" dirty="0"/>
          </a:p>
        </p:txBody>
      </p:sp>
    </p:spTree>
    <p:extLst>
      <p:ext uri="{BB962C8B-B14F-4D97-AF65-F5344CB8AC3E}">
        <p14:creationId xmlns:p14="http://schemas.microsoft.com/office/powerpoint/2010/main" val="2032354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How to Make a Neutrino Beam">
            <a:hlinkClick r:id="" action="ppaction://media"/>
            <a:extLst>
              <a:ext uri="{FF2B5EF4-FFF2-40B4-BE49-F238E27FC236}">
                <a16:creationId xmlns:a16="http://schemas.microsoft.com/office/drawing/2014/main" id="{53F2F392-9BC5-973A-550D-3012F495692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52500" y="0"/>
            <a:ext cx="10287000" cy="685800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DB8E30-B1FB-1CF5-D945-0A2CC25D8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5343-EBAC-4449-A6C5-3FB5684EF70C}" type="datetime1">
              <a:rPr lang="en-US" smtClean="0"/>
              <a:t>11/27/2025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5B74C7-DADC-B417-7B3A-3A912BAF5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V. Forero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3D4126-C40E-9E40-AFDB-35DDE7A6A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680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560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308A013-BEA9-45F2-B2C4-9F09A4C7C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741" y="1328226"/>
            <a:ext cx="3729085" cy="2323652"/>
          </a:xfrm>
        </p:spPr>
        <p:txBody>
          <a:bodyPr anchor="b">
            <a:normAutofit fontScale="90000"/>
          </a:bodyPr>
          <a:lstStyle/>
          <a:p>
            <a:r>
              <a:rPr lang="es-MX" sz="4000" b="1" dirty="0">
                <a:solidFill>
                  <a:schemeClr val="bg1"/>
                </a:solidFill>
              </a:rPr>
              <a:t>Neutrino </a:t>
            </a:r>
            <a:r>
              <a:rPr lang="es-MX" sz="4000" b="1" dirty="0" err="1">
                <a:solidFill>
                  <a:schemeClr val="bg1"/>
                </a:solidFill>
              </a:rPr>
              <a:t>Sources</a:t>
            </a:r>
            <a:r>
              <a:rPr lang="es-MX" sz="4000" b="1" dirty="0">
                <a:solidFill>
                  <a:schemeClr val="bg1"/>
                </a:solidFill>
              </a:rPr>
              <a:t> </a:t>
            </a:r>
            <a:br>
              <a:rPr lang="es-MX" sz="4000" b="1" dirty="0">
                <a:solidFill>
                  <a:schemeClr val="bg1"/>
                </a:solidFill>
              </a:rPr>
            </a:br>
            <a:br>
              <a:rPr lang="es-MX" sz="4000" b="1" dirty="0">
                <a:solidFill>
                  <a:schemeClr val="bg1"/>
                </a:solidFill>
              </a:rPr>
            </a:br>
            <a:br>
              <a:rPr lang="es-MX" sz="4000" b="1" dirty="0">
                <a:solidFill>
                  <a:schemeClr val="bg1"/>
                </a:solidFill>
              </a:rPr>
            </a:br>
            <a:r>
              <a:rPr lang="es-MX" sz="3100" dirty="0" err="1">
                <a:solidFill>
                  <a:schemeClr val="bg1"/>
                </a:solidFill>
              </a:rPr>
              <a:t>Oscillation</a:t>
            </a:r>
            <a:r>
              <a:rPr lang="es-MX" sz="3100" dirty="0">
                <a:solidFill>
                  <a:schemeClr val="bg1"/>
                </a:solidFill>
              </a:rPr>
              <a:t> Energy </a:t>
            </a:r>
            <a:r>
              <a:rPr lang="es-MX" sz="3100" dirty="0" err="1">
                <a:solidFill>
                  <a:schemeClr val="bg1"/>
                </a:solidFill>
              </a:rPr>
              <a:t>Window</a:t>
            </a:r>
            <a:r>
              <a:rPr lang="es-MX" sz="3100" dirty="0">
                <a:solidFill>
                  <a:schemeClr val="bg1"/>
                </a:solidFill>
              </a:rPr>
              <a:t> :</a:t>
            </a:r>
            <a:br>
              <a:rPr lang="es-MX" sz="3100" dirty="0">
                <a:solidFill>
                  <a:schemeClr val="bg1"/>
                </a:solidFill>
              </a:rPr>
            </a:br>
            <a:r>
              <a:rPr lang="es-MX" sz="3100" dirty="0">
                <a:solidFill>
                  <a:schemeClr val="bg1"/>
                </a:solidFill>
              </a:rPr>
              <a:t> ~1 </a:t>
            </a:r>
            <a:r>
              <a:rPr lang="es-MX" sz="3100" dirty="0" err="1">
                <a:solidFill>
                  <a:schemeClr val="bg1"/>
                </a:solidFill>
              </a:rPr>
              <a:t>MeV</a:t>
            </a:r>
            <a:r>
              <a:rPr lang="es-MX" sz="3100" dirty="0">
                <a:solidFill>
                  <a:schemeClr val="bg1"/>
                </a:solidFill>
              </a:rPr>
              <a:t> -- ~100 </a:t>
            </a:r>
            <a:r>
              <a:rPr lang="es-MX" sz="3100" dirty="0" err="1">
                <a:solidFill>
                  <a:schemeClr val="bg1"/>
                </a:solidFill>
              </a:rPr>
              <a:t>GeVs</a:t>
            </a:r>
            <a:br>
              <a:rPr lang="es-MX" sz="3100" dirty="0">
                <a:solidFill>
                  <a:schemeClr val="bg1"/>
                </a:solidFill>
              </a:rPr>
            </a:br>
            <a:endParaRPr lang="es-CO" sz="3100" dirty="0">
              <a:solidFill>
                <a:schemeClr val="bg1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D511E8-562F-4BD1-9633-4E074CA9B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2002536"/>
            <a:ext cx="4114800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s-CO" sz="1100" dirty="0">
                <a:solidFill>
                  <a:srgbClr val="FFFFFF"/>
                </a:solidFill>
              </a:rPr>
              <a:t>David Vanegas Forero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6E2FC0-C359-4F95-9C0F-896E1A35F9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55664"/>
            <a:ext cx="2743200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48E3C934-E370-4B21-86CE-FF2FF94275FA}" type="datetime1">
              <a:rPr lang="en-US" sz="11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11/27/2025</a:t>
            </a:fld>
            <a:endParaRPr lang="es-CO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5B23F7-33E0-4883-8346-D36D95D84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324D266-E281-4534-A919-A24FC95A45D5}" type="slidenum">
              <a:rPr lang="es-CO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11</a:t>
            </a:fld>
            <a:endParaRPr lang="es-CO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1" name="Content Placeholder 7" descr="Diagram&#10;&#10;Description automatically generated">
            <a:extLst>
              <a:ext uri="{FF2B5EF4-FFF2-40B4-BE49-F238E27FC236}">
                <a16:creationId xmlns:a16="http://schemas.microsoft.com/office/drawing/2014/main" id="{D9E5B008-E3FA-A2B5-B79E-A03E751340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049" y="136525"/>
            <a:ext cx="7872505" cy="62443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28D5D2DF-7037-878A-E75C-78748CDEF7A4}"/>
              </a:ext>
            </a:extLst>
          </p:cNvPr>
          <p:cNvGrpSpPr/>
          <p:nvPr/>
        </p:nvGrpSpPr>
        <p:grpSpPr>
          <a:xfrm>
            <a:off x="7679875" y="231112"/>
            <a:ext cx="2860846" cy="5395965"/>
            <a:chOff x="7679875" y="231112"/>
            <a:chExt cx="2860846" cy="5395965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84D9EE3-717A-92BF-A789-A309126D0EE7}"/>
                </a:ext>
              </a:extLst>
            </p:cNvPr>
            <p:cNvSpPr>
              <a:spLocks/>
            </p:cNvSpPr>
            <p:nvPr/>
          </p:nvSpPr>
          <p:spPr>
            <a:xfrm>
              <a:off x="8485632" y="231112"/>
              <a:ext cx="1271316" cy="5395965"/>
            </a:xfrm>
            <a:prstGeom prst="rect">
              <a:avLst/>
            </a:prstGeom>
            <a:noFill/>
            <a:ln w="28575">
              <a:solidFill>
                <a:srgbClr val="7030A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14" name="Arrow: Right 13">
              <a:extLst>
                <a:ext uri="{FF2B5EF4-FFF2-40B4-BE49-F238E27FC236}">
                  <a16:creationId xmlns:a16="http://schemas.microsoft.com/office/drawing/2014/main" id="{EE09CDFF-6BAA-D899-52AE-E1B5A68DBBAE}"/>
                </a:ext>
              </a:extLst>
            </p:cNvPr>
            <p:cNvSpPr/>
            <p:nvPr/>
          </p:nvSpPr>
          <p:spPr>
            <a:xfrm>
              <a:off x="7679875" y="362095"/>
              <a:ext cx="783772" cy="331596"/>
            </a:xfrm>
            <a:prstGeom prst="right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16" name="Arrow: Left 15">
              <a:extLst>
                <a:ext uri="{FF2B5EF4-FFF2-40B4-BE49-F238E27FC236}">
                  <a16:creationId xmlns:a16="http://schemas.microsoft.com/office/drawing/2014/main" id="{D0535CF2-DC8A-3131-2477-7E340FD15D37}"/>
                </a:ext>
              </a:extLst>
            </p:cNvPr>
            <p:cNvSpPr/>
            <p:nvPr/>
          </p:nvSpPr>
          <p:spPr>
            <a:xfrm>
              <a:off x="9756949" y="401934"/>
              <a:ext cx="783772" cy="331596"/>
            </a:xfrm>
            <a:prstGeom prst="left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177063-B91F-7EF2-726E-D006E2A71F54}"/>
                </a:ext>
              </a:extLst>
            </p:cNvPr>
            <p:cNvSpPr txBox="1"/>
            <p:nvPr/>
          </p:nvSpPr>
          <p:spPr>
            <a:xfrm>
              <a:off x="8463647" y="362095"/>
              <a:ext cx="131528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7030A0"/>
                  </a:solidFill>
                </a:rPr>
                <a:t>Oscillation</a:t>
              </a:r>
              <a:r>
                <a:rPr lang="es-MX" sz="1600" b="1" dirty="0">
                  <a:solidFill>
                    <a:srgbClr val="7030A0"/>
                  </a:solidFill>
                </a:rPr>
                <a:t> </a:t>
              </a:r>
            </a:p>
            <a:p>
              <a:pPr algn="ctr"/>
              <a:r>
                <a:rPr lang="en-US" sz="1600" b="1" dirty="0">
                  <a:solidFill>
                    <a:srgbClr val="7030A0"/>
                  </a:solidFill>
                </a:rPr>
                <a:t>Window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8796E76C-A5AD-63EF-0A22-85A217633EAD}"/>
              </a:ext>
            </a:extLst>
          </p:cNvPr>
          <p:cNvSpPr txBox="1"/>
          <p:nvPr/>
        </p:nvSpPr>
        <p:spPr>
          <a:xfrm>
            <a:off x="213033" y="4009091"/>
            <a:ext cx="4905702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dirty="0">
                <a:solidFill>
                  <a:schemeClr val="bg1"/>
                </a:solidFill>
              </a:rPr>
              <a:t>Natural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s-MX" sz="2800" dirty="0">
                <a:solidFill>
                  <a:schemeClr val="bg1"/>
                </a:solidFill>
              </a:rPr>
              <a:t>Solar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s-MX" sz="2800" dirty="0" err="1">
                <a:solidFill>
                  <a:schemeClr val="bg1"/>
                </a:solidFill>
              </a:rPr>
              <a:t>Atmospheric</a:t>
            </a:r>
            <a:endParaRPr lang="es-MX" sz="2800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dirty="0">
                <a:solidFill>
                  <a:schemeClr val="bg1"/>
                </a:solidFill>
              </a:rPr>
              <a:t>Man-</a:t>
            </a:r>
            <a:r>
              <a:rPr lang="es-MX" sz="2800" dirty="0" err="1">
                <a:solidFill>
                  <a:schemeClr val="bg1"/>
                </a:solidFill>
              </a:rPr>
              <a:t>made</a:t>
            </a:r>
            <a:endParaRPr lang="es-MX" sz="2800" dirty="0">
              <a:solidFill>
                <a:schemeClr val="bg1"/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s-MX" sz="2800" dirty="0">
                <a:solidFill>
                  <a:schemeClr val="bg1"/>
                </a:solidFill>
              </a:rPr>
              <a:t>Accelerator (</a:t>
            </a:r>
            <a:r>
              <a:rPr lang="es-MX" sz="2800" dirty="0" err="1">
                <a:solidFill>
                  <a:srgbClr val="FF0000"/>
                </a:solidFill>
              </a:rPr>
              <a:t>not</a:t>
            </a:r>
            <a:r>
              <a:rPr lang="es-MX" sz="2800" dirty="0">
                <a:solidFill>
                  <a:srgbClr val="FF0000"/>
                </a:solidFill>
              </a:rPr>
              <a:t> </a:t>
            </a:r>
            <a:r>
              <a:rPr lang="es-MX" sz="2800" dirty="0" err="1">
                <a:solidFill>
                  <a:srgbClr val="FF0000"/>
                </a:solidFill>
              </a:rPr>
              <a:t>included</a:t>
            </a:r>
            <a:r>
              <a:rPr lang="es-MX" sz="2800" dirty="0">
                <a:solidFill>
                  <a:schemeClr val="bg1"/>
                </a:solidFill>
              </a:rPr>
              <a:t>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s-MX" sz="2800" dirty="0">
                <a:solidFill>
                  <a:schemeClr val="bg1"/>
                </a:solidFill>
              </a:rPr>
              <a:t>Reactor</a:t>
            </a:r>
          </a:p>
        </p:txBody>
      </p:sp>
      <p:pic>
        <p:nvPicPr>
          <p:cNvPr id="13" name="Picture 12" descr="A bottle of water with a blue cap">
            <a:extLst>
              <a:ext uri="{FF2B5EF4-FFF2-40B4-BE49-F238E27FC236}">
                <a16:creationId xmlns:a16="http://schemas.microsoft.com/office/drawing/2014/main" id="{66E93352-DB4A-2766-DDC7-54495B0230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5926" y="996834"/>
            <a:ext cx="5132515" cy="4827688"/>
          </a:xfrm>
          <a:prstGeom prst="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  <a:softEdge rad="12700"/>
          </a:effectLst>
        </p:spPr>
      </p:pic>
    </p:spTree>
    <p:extLst>
      <p:ext uri="{BB962C8B-B14F-4D97-AF65-F5344CB8AC3E}">
        <p14:creationId xmlns:p14="http://schemas.microsoft.com/office/powerpoint/2010/main" val="3770241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308A013-BEA9-45F2-B2C4-9F09A4C7C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741" y="1328226"/>
            <a:ext cx="3729085" cy="2323652"/>
          </a:xfrm>
        </p:spPr>
        <p:txBody>
          <a:bodyPr anchor="b">
            <a:normAutofit/>
          </a:bodyPr>
          <a:lstStyle/>
          <a:p>
            <a:r>
              <a:rPr lang="es-MX" sz="4000" b="1" dirty="0">
                <a:solidFill>
                  <a:schemeClr val="bg1"/>
                </a:solidFill>
              </a:rPr>
              <a:t>Neutrino </a:t>
            </a:r>
            <a:r>
              <a:rPr lang="es-MX" sz="4000" b="1" dirty="0" err="1">
                <a:solidFill>
                  <a:schemeClr val="bg1"/>
                </a:solidFill>
              </a:rPr>
              <a:t>Interactions</a:t>
            </a:r>
            <a:r>
              <a:rPr lang="es-MX" sz="4000" b="1" dirty="0">
                <a:solidFill>
                  <a:schemeClr val="bg1"/>
                </a:solidFill>
              </a:rPr>
              <a:t> </a:t>
            </a:r>
            <a:br>
              <a:rPr lang="es-MX" sz="3100" dirty="0">
                <a:solidFill>
                  <a:schemeClr val="bg1"/>
                </a:solidFill>
              </a:rPr>
            </a:br>
            <a:endParaRPr lang="es-CO" sz="3100" dirty="0">
              <a:solidFill>
                <a:schemeClr val="bg1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D511E8-562F-4BD1-9633-4E074CA9B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2002536"/>
            <a:ext cx="4114800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s-CO" sz="1100" dirty="0">
                <a:solidFill>
                  <a:srgbClr val="FFFFFF"/>
                </a:solidFill>
              </a:rPr>
              <a:t>David Vanegas Forero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6E2FC0-C359-4F95-9C0F-896E1A35F9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55664"/>
            <a:ext cx="2743200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F55F8328-2D93-4F6A-ACF1-F27CE85E5A51}" type="datetime1">
              <a:rPr lang="es-CO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 algn="r">
                <a:spcAft>
                  <a:spcPts val="600"/>
                </a:spcAft>
              </a:pPr>
              <a:t>27/11/2025</a:t>
            </a:fld>
            <a:endParaRPr lang="es-CO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5B23F7-33E0-4883-8346-D36D95D84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324D266-E281-4534-A919-A24FC95A45D5}" type="slidenum">
              <a:rPr lang="es-CO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12</a:t>
            </a:fld>
            <a:endParaRPr lang="es-CO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" name="Picture 9" descr="A diagram of different planets&#10;&#10;Description automatically generated">
            <a:extLst>
              <a:ext uri="{FF2B5EF4-FFF2-40B4-BE49-F238E27FC236}">
                <a16:creationId xmlns:a16="http://schemas.microsoft.com/office/drawing/2014/main" id="{54B21B96-4437-AF7D-3A4D-1F3E690D9B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786" y="558530"/>
            <a:ext cx="8507213" cy="5758599"/>
          </a:xfrm>
          <a:prstGeom prst="rect">
            <a:avLst/>
          </a:prstGeom>
          <a:ln w="38100">
            <a:solidFill>
              <a:schemeClr val="tx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F377D6A-EB13-EE42-411A-3EDEACB71C72}"/>
              </a:ext>
            </a:extLst>
          </p:cNvPr>
          <p:cNvSpPr/>
          <p:nvPr/>
        </p:nvSpPr>
        <p:spPr>
          <a:xfrm>
            <a:off x="7931888" y="502385"/>
            <a:ext cx="1424763" cy="5186034"/>
          </a:xfrm>
          <a:prstGeom prst="rect">
            <a:avLst/>
          </a:prstGeom>
          <a:noFill/>
          <a:ln w="38100">
            <a:solidFill>
              <a:srgbClr val="7030A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0FFFBDFD-98A0-85DB-EF8B-F31B63DAAED7}"/>
              </a:ext>
            </a:extLst>
          </p:cNvPr>
          <p:cNvSpPr/>
          <p:nvPr/>
        </p:nvSpPr>
        <p:spPr>
          <a:xfrm>
            <a:off x="7098593" y="356388"/>
            <a:ext cx="783772" cy="331596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4" name="Arrow: Left 23">
            <a:extLst>
              <a:ext uri="{FF2B5EF4-FFF2-40B4-BE49-F238E27FC236}">
                <a16:creationId xmlns:a16="http://schemas.microsoft.com/office/drawing/2014/main" id="{7E6D7F4F-AD5C-A62C-063E-AB7D3C3DB9EC}"/>
              </a:ext>
            </a:extLst>
          </p:cNvPr>
          <p:cNvSpPr/>
          <p:nvPr/>
        </p:nvSpPr>
        <p:spPr>
          <a:xfrm>
            <a:off x="9356651" y="356388"/>
            <a:ext cx="783772" cy="331596"/>
          </a:xfrm>
          <a:prstGeom prst="lef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338632B-6832-0A79-4EF4-5BBA147E9D5D}"/>
              </a:ext>
            </a:extLst>
          </p:cNvPr>
          <p:cNvSpPr txBox="1"/>
          <p:nvPr/>
        </p:nvSpPr>
        <p:spPr>
          <a:xfrm>
            <a:off x="7775608" y="-82390"/>
            <a:ext cx="13152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7030A0"/>
                </a:solidFill>
              </a:rPr>
              <a:t>Oscillation</a:t>
            </a:r>
            <a:r>
              <a:rPr lang="es-MX" sz="1600" b="1" dirty="0">
                <a:solidFill>
                  <a:srgbClr val="7030A0"/>
                </a:solidFill>
              </a:rPr>
              <a:t> </a:t>
            </a:r>
          </a:p>
          <a:p>
            <a:pPr algn="ctr"/>
            <a:r>
              <a:rPr lang="en-US" sz="1600" b="1" dirty="0">
                <a:solidFill>
                  <a:srgbClr val="7030A0"/>
                </a:solidFill>
              </a:rPr>
              <a:t>Window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8F5BA63-5830-EE7F-05D0-A0881CE70813}"/>
                  </a:ext>
                </a:extLst>
              </p:cNvPr>
              <p:cNvSpPr txBox="1"/>
              <p:nvPr/>
            </p:nvSpPr>
            <p:spPr>
              <a:xfrm>
                <a:off x="2390723" y="189198"/>
                <a:ext cx="1626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FF00"/>
                    </a:solidFill>
                  </a:rPr>
                  <a:t>1b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s-MX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−28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s-MX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8F5BA63-5830-EE7F-05D0-A0881CE708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0723" y="189198"/>
                <a:ext cx="1626781" cy="369332"/>
              </a:xfrm>
              <a:prstGeom prst="rect">
                <a:avLst/>
              </a:prstGeom>
              <a:blipFill>
                <a:blip r:embed="rId4"/>
                <a:stretch>
                  <a:fillRect l="-2996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7FD1718A-8293-EE3B-E84F-CB60CF8752B7}"/>
              </a:ext>
            </a:extLst>
          </p:cNvPr>
          <p:cNvSpPr/>
          <p:nvPr/>
        </p:nvSpPr>
        <p:spPr>
          <a:xfrm>
            <a:off x="733646" y="3651877"/>
            <a:ext cx="2611971" cy="288714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rgbClr val="FFC000"/>
                </a:solidFill>
              </a:rPr>
              <a:t>Solar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400" dirty="0" err="1">
                <a:solidFill>
                  <a:schemeClr val="bg2">
                    <a:lumMod val="75000"/>
                  </a:schemeClr>
                </a:solidFill>
              </a:rPr>
              <a:t>Geoneutrinos</a:t>
            </a:r>
            <a:endParaRPr lang="es-MX" sz="2400" dirty="0">
              <a:solidFill>
                <a:schemeClr val="bg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400" u="sng" dirty="0">
                <a:solidFill>
                  <a:schemeClr val="accent6">
                    <a:lumMod val="50000"/>
                  </a:schemeClr>
                </a:solidFill>
              </a:rPr>
              <a:t>Reactor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400" dirty="0" err="1">
                <a:solidFill>
                  <a:srgbClr val="FF0000"/>
                </a:solidFill>
              </a:rPr>
              <a:t>SuperNova</a:t>
            </a:r>
            <a:endParaRPr lang="es-MX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400" u="sng" dirty="0">
                <a:solidFill>
                  <a:schemeClr val="accent4">
                    <a:lumMod val="50000"/>
                  </a:schemeClr>
                </a:solidFill>
              </a:rPr>
              <a:t>Accelerator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400" dirty="0" err="1">
                <a:solidFill>
                  <a:srgbClr val="002060"/>
                </a:solidFill>
              </a:rPr>
              <a:t>Atmospheric</a:t>
            </a:r>
            <a:endParaRPr lang="es-MX" sz="2400" dirty="0">
              <a:solidFill>
                <a:srgbClr val="002060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4288BE7-1A4D-15A8-02E5-ACFC36DBC964}"/>
              </a:ext>
            </a:extLst>
          </p:cNvPr>
          <p:cNvGrpSpPr/>
          <p:nvPr/>
        </p:nvGrpSpPr>
        <p:grpSpPr>
          <a:xfrm>
            <a:off x="4178461" y="2252618"/>
            <a:ext cx="8013539" cy="380623"/>
            <a:chOff x="4138837" y="2252617"/>
            <a:chExt cx="8013539" cy="380623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ADA93EE-0E2F-EDF8-0A9E-F001FB1430C5}"/>
                </a:ext>
              </a:extLst>
            </p:cNvPr>
            <p:cNvCxnSpPr>
              <a:cxnSpLocks/>
            </p:cNvCxnSpPr>
            <p:nvPr/>
          </p:nvCxnSpPr>
          <p:spPr>
            <a:xfrm>
              <a:off x="4138837" y="2633240"/>
              <a:ext cx="8013539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23563976-3A65-DF0D-C9D6-13EC5AE950A6}"/>
                    </a:ext>
                  </a:extLst>
                </p:cNvPr>
                <p:cNvSpPr txBox="1"/>
                <p:nvPr/>
              </p:nvSpPr>
              <p:spPr>
                <a:xfrm>
                  <a:off x="4408581" y="2252617"/>
                  <a:ext cx="1626781" cy="37555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1" i="1" smtClean="0">
                                <a:ln w="0"/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1" i="1" smtClean="0">
                                <a:ln w="0"/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~</m:t>
                            </m:r>
                            <m:r>
                              <a:rPr lang="es-MX" b="1" i="1" smtClean="0">
                                <a:ln w="0"/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𝟏𝟎</m:t>
                            </m:r>
                          </m:e>
                          <m:sup>
                            <m:r>
                              <a:rPr lang="es-MX" b="1" i="1" smtClean="0">
                                <a:ln w="0"/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1" i="1" smtClean="0">
                                <a:ln w="0"/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𝟒𝟒</m:t>
                            </m:r>
                          </m:sup>
                        </m:sSup>
                        <m:sSup>
                          <m:sSupPr>
                            <m:ctrlPr>
                              <a:rPr lang="en-US" b="1" i="1" smtClean="0">
                                <a:ln w="0"/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b="1" i="1" smtClean="0">
                                <a:ln w="0"/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  <m:sup>
                            <m:r>
                              <a:rPr lang="es-MX" b="1" i="1" smtClean="0">
                                <a:ln w="0"/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oMath>
                    </m:oMathPara>
                  </a14:m>
                  <a:endParaRPr lang="en-US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23563976-3A65-DF0D-C9D6-13EC5AE950A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08581" y="2252617"/>
                  <a:ext cx="1626781" cy="37555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O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58529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FF076FA-E897-4200-8B04-211996996843}"/>
              </a:ext>
            </a:extLst>
          </p:cNvPr>
          <p:cNvSpPr/>
          <p:nvPr/>
        </p:nvSpPr>
        <p:spPr>
          <a:xfrm>
            <a:off x="3677365" y="2882508"/>
            <a:ext cx="4207035" cy="756295"/>
          </a:xfrm>
          <a:prstGeom prst="round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6" name="Picture 15" descr="A picture containing metal&#10;&#10;Description automatically generated">
            <a:extLst>
              <a:ext uri="{FF2B5EF4-FFF2-40B4-BE49-F238E27FC236}">
                <a16:creationId xmlns:a16="http://schemas.microsoft.com/office/drawing/2014/main" id="{A9C11A5D-269A-4832-B308-DCE49D66D9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2317" y="10507"/>
            <a:ext cx="4153479" cy="27689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 descr="A picture containing indoor, metal&#10;&#10;Description automatically generated">
            <a:extLst>
              <a:ext uri="{FF2B5EF4-FFF2-40B4-BE49-F238E27FC236}">
                <a16:creationId xmlns:a16="http://schemas.microsoft.com/office/drawing/2014/main" id="{7022E1EC-D06B-4C55-A68F-AED92C7528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703475" cy="247189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46A43E2-5A94-4A25-A5C2-D88488BDA5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2900" y="1"/>
            <a:ext cx="4229100" cy="28364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B100C81-B18B-4327-A138-A74047C9983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399" y="2696766"/>
            <a:ext cx="2642235" cy="36954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 descr="Diagram&#10;&#10;Description automatically generated">
            <a:extLst>
              <a:ext uri="{FF2B5EF4-FFF2-40B4-BE49-F238E27FC236}">
                <a16:creationId xmlns:a16="http://schemas.microsoft.com/office/drawing/2014/main" id="{F334082A-95BF-4450-A77E-E3A883502FC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585" y="3598540"/>
            <a:ext cx="3885279" cy="28547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Picture 17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74DA45D0-7E4B-4DCD-ACC4-083C3D0FD3C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452" y="2882508"/>
            <a:ext cx="4207035" cy="356159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134A43C-312A-ADD0-482C-5F0BBECD37EA}"/>
              </a:ext>
            </a:extLst>
          </p:cNvPr>
          <p:cNvSpPr txBox="1"/>
          <p:nvPr/>
        </p:nvSpPr>
        <p:spPr>
          <a:xfrm>
            <a:off x="3670438" y="2925090"/>
            <a:ext cx="4451587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32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</a:t>
            </a:r>
            <a:r>
              <a:rPr lang="en-US" sz="3200" dirty="0" err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eutrino</a:t>
            </a:r>
            <a:r>
              <a:rPr lang="en-US" sz="32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Detectors</a:t>
            </a:r>
            <a:endParaRPr lang="es-CO" sz="32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Calibri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E44B186-C69E-092A-AAFC-02E685D04841}"/>
              </a:ext>
            </a:extLst>
          </p:cNvPr>
          <p:cNvSpPr/>
          <p:nvPr/>
        </p:nvSpPr>
        <p:spPr>
          <a:xfrm>
            <a:off x="549587" y="2725035"/>
            <a:ext cx="78731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CO" sz="20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SNO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4BFBCDB-0987-8C89-F664-687C56FF73D1}"/>
              </a:ext>
            </a:extLst>
          </p:cNvPr>
          <p:cNvSpPr/>
          <p:nvPr/>
        </p:nvSpPr>
        <p:spPr>
          <a:xfrm>
            <a:off x="3868585" y="81109"/>
            <a:ext cx="3215503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sz="20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S</a:t>
            </a:r>
            <a:r>
              <a:rPr lang="es-CO" sz="2000" b="1" spc="50" dirty="0" err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uperKamiokande</a:t>
            </a:r>
            <a:r>
              <a:rPr lang="es-CO" sz="20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(&amp; T2K)</a:t>
            </a:r>
            <a:endParaRPr lang="es-CO" sz="20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AA2C385-3F9C-D743-667E-2B71CEBB5302}"/>
              </a:ext>
            </a:extLst>
          </p:cNvPr>
          <p:cNvSpPr/>
          <p:nvPr/>
        </p:nvSpPr>
        <p:spPr>
          <a:xfrm>
            <a:off x="8076726" y="46093"/>
            <a:ext cx="975932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CO" sz="2000" b="1" cap="none" spc="50" dirty="0" err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NOvA</a:t>
            </a:r>
            <a:endParaRPr lang="es-CO" sz="20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28528EC-C0E0-9237-F9BF-D5816FB50F5F}"/>
              </a:ext>
            </a:extLst>
          </p:cNvPr>
          <p:cNvSpPr/>
          <p:nvPr/>
        </p:nvSpPr>
        <p:spPr>
          <a:xfrm>
            <a:off x="-96923" y="81109"/>
            <a:ext cx="3424557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sz="20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D</a:t>
            </a:r>
            <a:r>
              <a:rPr lang="es-CO" sz="2000" b="1" cap="none" spc="50" dirty="0" err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ubleChooz</a:t>
            </a:r>
            <a:r>
              <a:rPr lang="es-CO" sz="20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(&amp;DYB &amp; RENO)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6CED539-A787-EB42-40AE-E5A342AECD11}"/>
              </a:ext>
            </a:extLst>
          </p:cNvPr>
          <p:cNvSpPr/>
          <p:nvPr/>
        </p:nvSpPr>
        <p:spPr>
          <a:xfrm>
            <a:off x="6117083" y="5999898"/>
            <a:ext cx="133902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CO" sz="2000" b="1" cap="none" spc="50" dirty="0" err="1">
                <a:ln w="9525" cmpd="sng">
                  <a:solidFill>
                    <a:schemeClr val="accent1"/>
                  </a:solidFill>
                  <a:prstDash val="solid"/>
                </a:ln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KamLAND</a:t>
            </a:r>
            <a:endParaRPr lang="es-CO" sz="2000" b="1" cap="none" spc="50" dirty="0">
              <a:ln w="9525" cmpd="sng">
                <a:solidFill>
                  <a:schemeClr val="accent1"/>
                </a:solidFill>
                <a:prstDash val="solid"/>
              </a:ln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pic>
        <p:nvPicPr>
          <p:cNvPr id="3" name="Picture 2" descr="A close-up of a gold coin&#10;&#10;Description automatically generated">
            <a:extLst>
              <a:ext uri="{FF2B5EF4-FFF2-40B4-BE49-F238E27FC236}">
                <a16:creationId xmlns:a16="http://schemas.microsoft.com/office/drawing/2014/main" id="{E862489D-524F-3B22-CAC1-D02959577DE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930" y="22960"/>
            <a:ext cx="763318" cy="763573"/>
          </a:xfrm>
          <a:prstGeom prst="rect">
            <a:avLst/>
          </a:prstGeom>
        </p:spPr>
      </p:pic>
      <p:pic>
        <p:nvPicPr>
          <p:cNvPr id="7" name="Picture 6" descr="A close-up of a gold coin&#10;&#10;Description automatically generated">
            <a:extLst>
              <a:ext uri="{FF2B5EF4-FFF2-40B4-BE49-F238E27FC236}">
                <a16:creationId xmlns:a16="http://schemas.microsoft.com/office/drawing/2014/main" id="{A5131127-EE24-CEF4-C9BF-C69E00C5596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9591" y="2725035"/>
            <a:ext cx="763318" cy="763573"/>
          </a:xfrm>
          <a:prstGeom prst="rect">
            <a:avLst/>
          </a:prstGeom>
        </p:spPr>
      </p:pic>
      <p:pic>
        <p:nvPicPr>
          <p:cNvPr id="11" name="Graphic 10" descr="Sun with solid fill">
            <a:extLst>
              <a:ext uri="{FF2B5EF4-FFF2-40B4-BE49-F238E27FC236}">
                <a16:creationId xmlns:a16="http://schemas.microsoft.com/office/drawing/2014/main" id="{982EB4F0-E259-2CE9-9800-597143E9CAE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868585" y="1941967"/>
            <a:ext cx="672319" cy="672319"/>
          </a:xfrm>
          <a:prstGeom prst="rect">
            <a:avLst/>
          </a:prstGeom>
        </p:spPr>
      </p:pic>
      <p:pic>
        <p:nvPicPr>
          <p:cNvPr id="26" name="Graphic 25" descr="Cloud with solid fill">
            <a:extLst>
              <a:ext uri="{FF2B5EF4-FFF2-40B4-BE49-F238E27FC236}">
                <a16:creationId xmlns:a16="http://schemas.microsoft.com/office/drawing/2014/main" id="{219156B9-4E48-8C24-AD1F-B2D03505480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885458" y="1302677"/>
            <a:ext cx="672319" cy="672319"/>
          </a:xfrm>
          <a:prstGeom prst="rect">
            <a:avLst/>
          </a:prstGeom>
        </p:spPr>
      </p:pic>
      <p:pic>
        <p:nvPicPr>
          <p:cNvPr id="27" name="Graphic 26" descr="Sun with solid fill">
            <a:extLst>
              <a:ext uri="{FF2B5EF4-FFF2-40B4-BE49-F238E27FC236}">
                <a16:creationId xmlns:a16="http://schemas.microsoft.com/office/drawing/2014/main" id="{88C0E529-E3D7-ABEA-747E-57CB18FB0CD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83447" y="3079019"/>
            <a:ext cx="672319" cy="672319"/>
          </a:xfrm>
          <a:prstGeom prst="rect">
            <a:avLst/>
          </a:prstGeom>
        </p:spPr>
      </p:pic>
      <p:pic>
        <p:nvPicPr>
          <p:cNvPr id="29" name="Graphic 28" descr="Cloud with solid fill">
            <a:extLst>
              <a:ext uri="{FF2B5EF4-FFF2-40B4-BE49-F238E27FC236}">
                <a16:creationId xmlns:a16="http://schemas.microsoft.com/office/drawing/2014/main" id="{516B79C1-F09E-F9E0-628E-5FD9F7FB513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532168" y="5025896"/>
            <a:ext cx="672319" cy="672319"/>
          </a:xfrm>
          <a:prstGeom prst="rect">
            <a:avLst/>
          </a:prstGeom>
        </p:spPr>
      </p:pic>
      <p:pic>
        <p:nvPicPr>
          <p:cNvPr id="31" name="Graphic 30" descr="Power Plant with solid fill">
            <a:extLst>
              <a:ext uri="{FF2B5EF4-FFF2-40B4-BE49-F238E27FC236}">
                <a16:creationId xmlns:a16="http://schemas.microsoft.com/office/drawing/2014/main" id="{4C645A20-1731-AD6A-4B0A-1BEC865DD60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37512" y="1743739"/>
            <a:ext cx="545935" cy="655427"/>
          </a:xfrm>
          <a:prstGeom prst="rect">
            <a:avLst/>
          </a:prstGeom>
        </p:spPr>
      </p:pic>
      <p:pic>
        <p:nvPicPr>
          <p:cNvPr id="32" name="Graphic 31" descr="Power Plant with solid fill">
            <a:extLst>
              <a:ext uri="{FF2B5EF4-FFF2-40B4-BE49-F238E27FC236}">
                <a16:creationId xmlns:a16="http://schemas.microsoft.com/office/drawing/2014/main" id="{0460DF0D-86E1-FC22-786E-258C608014A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965608" y="4659514"/>
            <a:ext cx="582337" cy="582337"/>
          </a:xfrm>
          <a:prstGeom prst="rect">
            <a:avLst/>
          </a:prstGeom>
        </p:spPr>
      </p:pic>
      <p:pic>
        <p:nvPicPr>
          <p:cNvPr id="36" name="Graphic 35" descr="Circles with arrows outline">
            <a:extLst>
              <a:ext uri="{FF2B5EF4-FFF2-40B4-BE49-F238E27FC236}">
                <a16:creationId xmlns:a16="http://schemas.microsoft.com/office/drawing/2014/main" id="{5DAAB958-D795-2B51-E005-D1C65DC9966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8216642" y="1659976"/>
            <a:ext cx="914400" cy="914400"/>
          </a:xfrm>
          <a:prstGeom prst="rect">
            <a:avLst/>
          </a:prstGeom>
        </p:spPr>
      </p:pic>
      <p:pic>
        <p:nvPicPr>
          <p:cNvPr id="37" name="Graphic 36" descr="Circles with arrows outline">
            <a:extLst>
              <a:ext uri="{FF2B5EF4-FFF2-40B4-BE49-F238E27FC236}">
                <a16:creationId xmlns:a16="http://schemas.microsoft.com/office/drawing/2014/main" id="{17F51E28-9F8F-1A63-558C-AA9983DD92A6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6315740" y="405571"/>
            <a:ext cx="595424" cy="595424"/>
          </a:xfrm>
          <a:prstGeom prst="rect">
            <a:avLst/>
          </a:prstGeom>
        </p:spPr>
      </p:pic>
      <p:pic>
        <p:nvPicPr>
          <p:cNvPr id="6" name="Graphic 5" descr="Earth globe: Americas with solid fill">
            <a:extLst>
              <a:ext uri="{FF2B5EF4-FFF2-40B4-BE49-F238E27FC236}">
                <a16:creationId xmlns:a16="http://schemas.microsoft.com/office/drawing/2014/main" id="{7454D761-E82E-3EC5-5224-E173A7161D8C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891036" y="5292188"/>
            <a:ext cx="756295" cy="756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074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735960-83FC-525A-D867-42D2B8523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1764"/>
            <a:ext cx="10515600" cy="773689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¿How a neutrino is “seen” in a detector?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1D8445-AEA2-3A11-3FC2-419C2463A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1E89-22F5-4653-AE63-024E3E611A96}" type="datetime1">
              <a:rPr lang="es-CO" smtClean="0"/>
              <a:t>27/11/2025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406055-082A-CC0B-E68C-0CF6DF7AD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ED9074-2A32-FA4D-7499-009237709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14</a:t>
            </a:fld>
            <a:endParaRPr lang="es-CO"/>
          </a:p>
        </p:txBody>
      </p:sp>
      <p:pic>
        <p:nvPicPr>
          <p:cNvPr id="10" name="Picture 9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2A05AB1D-54D9-691C-C5A4-FE2D40B246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722" y="990795"/>
            <a:ext cx="3837202" cy="2945052"/>
          </a:xfrm>
          <a:prstGeom prst="rect">
            <a:avLst/>
          </a:prstGeom>
        </p:spPr>
      </p:pic>
      <p:pic>
        <p:nvPicPr>
          <p:cNvPr id="7" name="Picture 6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DFE6D1E8-692E-21CC-A27E-4625EE92E1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722" y="3935847"/>
            <a:ext cx="3837202" cy="2945052"/>
          </a:xfrm>
          <a:prstGeom prst="rect">
            <a:avLst/>
          </a:prstGeom>
        </p:spPr>
      </p:pic>
      <p:pic>
        <p:nvPicPr>
          <p:cNvPr id="9" name="Picture 8" descr="A screen shot of a graph&#10;&#10;Description automatically generated">
            <a:extLst>
              <a:ext uri="{FF2B5EF4-FFF2-40B4-BE49-F238E27FC236}">
                <a16:creationId xmlns:a16="http://schemas.microsoft.com/office/drawing/2014/main" id="{8468B0C1-87BB-EE7A-9478-9E1A1A5ED2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1782" y="3935847"/>
            <a:ext cx="4924836" cy="2945052"/>
          </a:xfrm>
          <a:prstGeom prst="rect">
            <a:avLst/>
          </a:prstGeom>
        </p:spPr>
      </p:pic>
      <p:pic>
        <p:nvPicPr>
          <p:cNvPr id="12" name="Picture 11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53510AC-3B6B-240C-9668-47C0FD57C8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1782" y="921349"/>
            <a:ext cx="4924836" cy="2961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98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4589DB3-3674-1B70-E138-B7CC3CA4BB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B87D990D-4777-1CA1-0842-D9A2B4890D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38F85574-264D-E850-7343-6DBEABE25E0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0C1A21-0028-2295-653E-4B1CAC8E77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AC497459-748C-4CA1-85EE-E5519EFB3D0F}" type="datetime1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11/27/2025</a:t>
            </a:fld>
            <a:endParaRPr lang="es-CO">
              <a:solidFill>
                <a:srgbClr val="FFFFFF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F63671-827A-7691-1B44-D0D2148A6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s-CO">
                <a:solidFill>
                  <a:srgbClr val="FFFFFF"/>
                </a:solidFill>
              </a:rPr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CF0BD-5D3C-4EF2-4149-999E9B222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324D266-E281-4534-A919-A24FC95A45D5}" type="slidenum">
              <a:rPr lang="es-CO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15</a:t>
            </a:fld>
            <a:endParaRPr lang="es-CO">
              <a:solidFill>
                <a:srgbClr val="FFFFFF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95E0C7-FE91-0359-F9C2-3E74B5BDA2F4}"/>
              </a:ext>
            </a:extLst>
          </p:cNvPr>
          <p:cNvSpPr/>
          <p:nvPr/>
        </p:nvSpPr>
        <p:spPr>
          <a:xfrm>
            <a:off x="244929" y="431153"/>
            <a:ext cx="6626720" cy="6003765"/>
          </a:xfrm>
          <a:prstGeom prst="rect">
            <a:avLst/>
          </a:prstGeom>
          <a:solidFill>
            <a:schemeClr val="tx2">
              <a:lumMod val="10000"/>
              <a:alpha val="83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endParaRPr lang="en-US" sz="4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2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endParaRPr lang="en-US" sz="4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Generalities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Neutrino oscillations (The basics)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The problem of the Neutrino Mass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The problem of the Neutrino Nature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Back to Neutrino Oscillations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Current unknows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Some BSM searches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1709028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1A95671B-3CC6-4792-9114-B74FAEA224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5CF8C9-12FE-4D0B-9804-8A572DE56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20" y="-19832"/>
            <a:ext cx="10356720" cy="1674904"/>
          </a:xfrm>
        </p:spPr>
        <p:txBody>
          <a:bodyPr anchor="ctr">
            <a:normAutofit/>
          </a:bodyPr>
          <a:lstStyle/>
          <a:p>
            <a:r>
              <a:rPr lang="es-CO" b="1" dirty="0">
                <a:solidFill>
                  <a:srgbClr val="C00000"/>
                </a:solidFill>
              </a:rPr>
              <a:t>Neutrino </a:t>
            </a:r>
            <a:r>
              <a:rPr lang="en-US" b="1" dirty="0">
                <a:solidFill>
                  <a:srgbClr val="C00000"/>
                </a:solidFill>
              </a:rPr>
              <a:t>oscillation experiment,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the concept</a:t>
            </a:r>
            <a:endParaRPr lang="es-CO" b="1" dirty="0">
              <a:solidFill>
                <a:srgbClr val="C0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819C86-564C-4D53-8987-F16A9DA6E7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93ADE8F6-85BF-4BE3-B250-EC349FF2BC6D}" type="datetime1">
              <a:rPr lang="en-US" smtClean="0"/>
              <a:t>11/27/2025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E11A32-9EA8-408E-B710-5313C65FC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s-CO"/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1E1E3A-75C2-495B-8A76-2BBF456B3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324D266-E281-4534-A919-A24FC95A45D5}" type="slidenum">
              <a:rPr lang="es-CO" smtClean="0"/>
              <a:pPr>
                <a:spcAft>
                  <a:spcPts val="600"/>
                </a:spcAft>
              </a:pPr>
              <a:t>16</a:t>
            </a:fld>
            <a:endParaRPr lang="es-CO"/>
          </a:p>
        </p:txBody>
      </p:sp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435055C7-9E94-E3EF-F854-EEF1CAD18A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4339" y="10138"/>
            <a:ext cx="2979082" cy="14150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1" name="Arrow: Left-Right 20">
            <a:extLst>
              <a:ext uri="{FF2B5EF4-FFF2-40B4-BE49-F238E27FC236}">
                <a16:creationId xmlns:a16="http://schemas.microsoft.com/office/drawing/2014/main" id="{D5474E6B-B462-081E-B561-894AFE7B23F5}"/>
              </a:ext>
            </a:extLst>
          </p:cNvPr>
          <p:cNvSpPr/>
          <p:nvPr/>
        </p:nvSpPr>
        <p:spPr>
          <a:xfrm>
            <a:off x="2560482" y="3695906"/>
            <a:ext cx="5629712" cy="1303372"/>
          </a:xfrm>
          <a:prstGeom prst="leftRightArrow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Optimized Baseline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52A7402-94EF-1F76-C323-8AE240394095}"/>
              </a:ext>
            </a:extLst>
          </p:cNvPr>
          <p:cNvGrpSpPr/>
          <p:nvPr/>
        </p:nvGrpSpPr>
        <p:grpSpPr>
          <a:xfrm>
            <a:off x="208688" y="1669542"/>
            <a:ext cx="2580811" cy="3623281"/>
            <a:chOff x="208688" y="1669542"/>
            <a:chExt cx="2580811" cy="3623281"/>
          </a:xfrm>
        </p:grpSpPr>
        <p:pic>
          <p:nvPicPr>
            <p:cNvPr id="19" name="Graphic 18" descr="Power Plant with solid fill">
              <a:extLst>
                <a:ext uri="{FF2B5EF4-FFF2-40B4-BE49-F238E27FC236}">
                  <a16:creationId xmlns:a16="http://schemas.microsoft.com/office/drawing/2014/main" id="{78405891-9E71-AC39-B61C-B749AE5430C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49625" y="3184491"/>
              <a:ext cx="2108332" cy="2108332"/>
            </a:xfrm>
            <a:prstGeom prst="rect">
              <a:avLst/>
            </a:prstGeom>
          </p:spPr>
        </p:pic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E8B70753-3FCF-B25E-81B0-E41156EF2B32}"/>
                </a:ext>
              </a:extLst>
            </p:cNvPr>
            <p:cNvSpPr/>
            <p:nvPr/>
          </p:nvSpPr>
          <p:spPr>
            <a:xfrm>
              <a:off x="208688" y="1669542"/>
              <a:ext cx="2580811" cy="810227"/>
            </a:xfrm>
            <a:prstGeom prst="round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/>
            </a:p>
            <a:p>
              <a:pPr algn="ctr"/>
              <a:r>
                <a:rPr lang="en-US" sz="2800" dirty="0"/>
                <a:t>An intense neutrino source</a:t>
              </a:r>
            </a:p>
            <a:p>
              <a:pPr algn="ctr"/>
              <a:endParaRPr lang="en-US" sz="2800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CCCB8DF-0FF3-D7D1-D221-5994EC5FE4FC}"/>
              </a:ext>
            </a:extLst>
          </p:cNvPr>
          <p:cNvGrpSpPr/>
          <p:nvPr/>
        </p:nvGrpSpPr>
        <p:grpSpPr>
          <a:xfrm>
            <a:off x="8153400" y="1674904"/>
            <a:ext cx="3842794" cy="3852710"/>
            <a:chOff x="8153400" y="1674904"/>
            <a:chExt cx="3842794" cy="3852710"/>
          </a:xfrm>
        </p:grpSpPr>
        <p:pic>
          <p:nvPicPr>
            <p:cNvPr id="20" name="Picture 19" descr="A picture containing indoor, metal&#10;&#10;Description automatically generated">
              <a:extLst>
                <a:ext uri="{FF2B5EF4-FFF2-40B4-BE49-F238E27FC236}">
                  <a16:creationId xmlns:a16="http://schemas.microsoft.com/office/drawing/2014/main" id="{0DF91742-BF4D-50AC-3C0F-C792B4CBA82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92719" y="3055719"/>
              <a:ext cx="3703475" cy="2471895"/>
            </a:xfrm>
            <a:prstGeom prst="rect">
              <a:avLst/>
            </a:prstGeom>
          </p:spPr>
        </p:pic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4696A5E7-96DD-5728-4B77-94B3DD0BED94}"/>
                </a:ext>
              </a:extLst>
            </p:cNvPr>
            <p:cNvSpPr/>
            <p:nvPr/>
          </p:nvSpPr>
          <p:spPr>
            <a:xfrm>
              <a:off x="8153400" y="1674904"/>
              <a:ext cx="3842794" cy="810227"/>
            </a:xfrm>
            <a:prstGeom prst="round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/>
            </a:p>
            <a:p>
              <a:pPr algn="ctr"/>
              <a:r>
                <a:rPr lang="en-US" sz="2800" dirty="0"/>
                <a:t>A massive (Far) detector</a:t>
              </a:r>
            </a:p>
            <a:p>
              <a:pPr algn="ctr"/>
              <a:endParaRPr lang="en-US" sz="2800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DDBF1CC-C054-A591-7B47-FAD3136ACB7C}"/>
              </a:ext>
            </a:extLst>
          </p:cNvPr>
          <p:cNvGrpSpPr/>
          <p:nvPr/>
        </p:nvGrpSpPr>
        <p:grpSpPr>
          <a:xfrm>
            <a:off x="2713163" y="5396987"/>
            <a:ext cx="3213075" cy="884667"/>
            <a:chOff x="2713163" y="5396987"/>
            <a:chExt cx="3213075" cy="884667"/>
          </a:xfrm>
        </p:grpSpPr>
        <p:pic>
          <p:nvPicPr>
            <p:cNvPr id="25" name="Picture 24" descr="A picture containing indoor, metal&#10;&#10;Description automatically generated">
              <a:extLst>
                <a:ext uri="{FF2B5EF4-FFF2-40B4-BE49-F238E27FC236}">
                  <a16:creationId xmlns:a16="http://schemas.microsoft.com/office/drawing/2014/main" id="{BAC0C633-35EC-FF86-A760-BEBA12D9960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3163" y="5396987"/>
              <a:ext cx="1325437" cy="884667"/>
            </a:xfrm>
            <a:prstGeom prst="rect">
              <a:avLst/>
            </a:prstGeom>
          </p:spPr>
        </p:pic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9566B49E-FE1B-4BAB-4D2B-63E5824FB411}"/>
                </a:ext>
              </a:extLst>
            </p:cNvPr>
            <p:cNvSpPr/>
            <p:nvPr/>
          </p:nvSpPr>
          <p:spPr>
            <a:xfrm>
              <a:off x="4222836" y="5471427"/>
              <a:ext cx="1703402" cy="810227"/>
            </a:xfrm>
            <a:prstGeom prst="round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/>
            </a:p>
            <a:p>
              <a:pPr algn="ctr"/>
              <a:r>
                <a:rPr lang="en-US" sz="2800" dirty="0"/>
                <a:t>A Near Detector</a:t>
              </a:r>
            </a:p>
            <a:p>
              <a:pPr algn="ctr"/>
              <a:endParaRPr lang="en-US" sz="2800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BB53C662-9FC5-5E2D-799B-31BD9C181DF0}"/>
              </a:ext>
            </a:extLst>
          </p:cNvPr>
          <p:cNvSpPr txBox="1"/>
          <p:nvPr/>
        </p:nvSpPr>
        <p:spPr>
          <a:xfrm>
            <a:off x="7072132" y="6030415"/>
            <a:ext cx="46537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Let the Exp. Run for several </a:t>
            </a:r>
            <a:r>
              <a:rPr lang="en-US" sz="2800" dirty="0" err="1">
                <a:solidFill>
                  <a:srgbClr val="C00000"/>
                </a:solidFill>
              </a:rPr>
              <a:t>yrs</a:t>
            </a:r>
            <a:endParaRPr lang="en-US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946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1A95671B-3CC6-4792-9114-B74FAEA224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5CF8C9-12FE-4D0B-9804-8A572DE56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20" y="-19832"/>
            <a:ext cx="10356720" cy="1674904"/>
          </a:xfrm>
        </p:spPr>
        <p:txBody>
          <a:bodyPr anchor="ctr">
            <a:normAutofit/>
          </a:bodyPr>
          <a:lstStyle/>
          <a:p>
            <a:r>
              <a:rPr lang="es-CO" b="1" dirty="0">
                <a:solidFill>
                  <a:srgbClr val="C00000"/>
                </a:solidFill>
              </a:rPr>
              <a:t> Neutrino </a:t>
            </a:r>
            <a:r>
              <a:rPr lang="en-US" b="1" dirty="0">
                <a:solidFill>
                  <a:srgbClr val="C00000"/>
                </a:solidFill>
              </a:rPr>
              <a:t>oscillations</a:t>
            </a:r>
            <a:r>
              <a:rPr lang="es-CO" b="1" dirty="0">
                <a:solidFill>
                  <a:srgbClr val="C00000"/>
                </a:solidFill>
              </a:rPr>
              <a:t> ‘in a </a:t>
            </a:r>
            <a:r>
              <a:rPr lang="en-US" b="1" dirty="0">
                <a:solidFill>
                  <a:srgbClr val="C00000"/>
                </a:solidFill>
              </a:rPr>
              <a:t>Nutshell</a:t>
            </a:r>
            <a:r>
              <a:rPr lang="es-CO" b="1" dirty="0">
                <a:solidFill>
                  <a:srgbClr val="C00000"/>
                </a:solidFill>
              </a:rPr>
              <a:t>’</a:t>
            </a:r>
          </a:p>
        </p:txBody>
      </p:sp>
      <p:pic>
        <p:nvPicPr>
          <p:cNvPr id="8" name="Content Placeholder 7" descr="Graphical user interface, application, Word&#10;&#10;Description automatically generated">
            <a:extLst>
              <a:ext uri="{FF2B5EF4-FFF2-40B4-BE49-F238E27FC236}">
                <a16:creationId xmlns:a16="http://schemas.microsoft.com/office/drawing/2014/main" id="{20B3F5B6-79AE-4615-BCC0-1B355D95C9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FilmGrai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204" y="1324125"/>
            <a:ext cx="8896265" cy="2157344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819C86-564C-4D53-8987-F16A9DA6E7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9D2FBA4-1A78-4FB6-A8C7-43C2E91A79F3}" type="datetime1">
              <a:rPr lang="es-CO" smtClean="0"/>
              <a:t>27/11/2025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E11A32-9EA8-408E-B710-5313C65FC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s-CO"/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1E1E3A-75C2-495B-8A76-2BBF456B3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324D266-E281-4534-A919-A24FC95A45D5}" type="slidenum">
              <a:rPr lang="es-CO" smtClean="0"/>
              <a:pPr>
                <a:spcAft>
                  <a:spcPts val="600"/>
                </a:spcAft>
              </a:pPr>
              <a:t>17</a:t>
            </a:fld>
            <a:endParaRPr lang="es-CO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10">
                <a:extLst>
                  <a:ext uri="{FF2B5EF4-FFF2-40B4-BE49-F238E27FC236}">
                    <a16:creationId xmlns:a16="http://schemas.microsoft.com/office/drawing/2014/main" id="{758F39D3-51FD-F5F8-E5EB-74769ACC0C8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7447" y="3825117"/>
                <a:ext cx="4753633" cy="679111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s-CO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s-CO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𝛼𝛽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𝑠𝑖𝑛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(2 </m:t>
                          </m:r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𝑚𝑖𝑥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𝑠𝑖𝑛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𝑜𝑠𝑐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s-CO" dirty="0"/>
              </a:p>
            </p:txBody>
          </p:sp>
        </mc:Choice>
        <mc:Fallback xmlns="">
          <p:sp>
            <p:nvSpPr>
              <p:cNvPr id="11" name="Content Placeholder 10">
                <a:extLst>
                  <a:ext uri="{FF2B5EF4-FFF2-40B4-BE49-F238E27FC236}">
                    <a16:creationId xmlns:a16="http://schemas.microsoft.com/office/drawing/2014/main" id="{758F39D3-51FD-F5F8-E5EB-74769ACC0C8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7447" y="3825117"/>
                <a:ext cx="4753633" cy="679111"/>
              </a:xfr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435055C7-9E94-E3EF-F854-EEF1CAD18A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4339" y="10138"/>
            <a:ext cx="2979082" cy="14150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 descr="A close-up of a gold coin&#10;&#10;Description automatically generated">
            <a:extLst>
              <a:ext uri="{FF2B5EF4-FFF2-40B4-BE49-F238E27FC236}">
                <a16:creationId xmlns:a16="http://schemas.microsoft.com/office/drawing/2014/main" id="{E6322859-BA05-6BB3-86CC-792E1BD4EDF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0226" y="4715688"/>
            <a:ext cx="1373114" cy="1373572"/>
          </a:xfrm>
          <a:prstGeom prst="rect">
            <a:avLst/>
          </a:prstGeom>
        </p:spPr>
      </p:pic>
      <p:sp>
        <p:nvSpPr>
          <p:cNvPr id="9" name="Content Placeholder 10">
            <a:extLst>
              <a:ext uri="{FF2B5EF4-FFF2-40B4-BE49-F238E27FC236}">
                <a16:creationId xmlns:a16="http://schemas.microsoft.com/office/drawing/2014/main" id="{346E20E3-8F95-77F5-65FC-7DF940291171}"/>
              </a:ext>
            </a:extLst>
          </p:cNvPr>
          <p:cNvSpPr txBox="1">
            <a:spLocks/>
          </p:cNvSpPr>
          <p:nvPr/>
        </p:nvSpPr>
        <p:spPr>
          <a:xfrm>
            <a:off x="62207" y="5580263"/>
            <a:ext cx="12064538" cy="10576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es-CO" dirty="0"/>
          </a:p>
          <a:p>
            <a:pPr marL="0" indent="0" algn="ctr">
              <a:buNone/>
            </a:pPr>
            <a:r>
              <a:rPr lang="es-CO" b="1" dirty="0">
                <a:solidFill>
                  <a:srgbClr val="C00000"/>
                </a:solidFill>
              </a:rPr>
              <a:t>Non-</a:t>
            </a:r>
            <a:r>
              <a:rPr lang="es-CO" b="1" dirty="0" err="1">
                <a:solidFill>
                  <a:srgbClr val="C00000"/>
                </a:solidFill>
              </a:rPr>
              <a:t>zero</a:t>
            </a:r>
            <a:r>
              <a:rPr lang="es-CO" b="1" dirty="0">
                <a:solidFill>
                  <a:srgbClr val="C00000"/>
                </a:solidFill>
              </a:rPr>
              <a:t> neutrino </a:t>
            </a:r>
            <a:r>
              <a:rPr lang="es-CO" b="1" dirty="0" err="1">
                <a:solidFill>
                  <a:srgbClr val="C00000"/>
                </a:solidFill>
              </a:rPr>
              <a:t>masses</a:t>
            </a:r>
            <a:r>
              <a:rPr lang="es-CO" dirty="0"/>
              <a:t>, a </a:t>
            </a:r>
            <a:r>
              <a:rPr lang="es-CO" dirty="0" err="1"/>
              <a:t>discovery</a:t>
            </a:r>
            <a:r>
              <a:rPr lang="es-CO" dirty="0"/>
              <a:t> </a:t>
            </a:r>
            <a:r>
              <a:rPr lang="es-CO" dirty="0" err="1"/>
              <a:t>recognized</a:t>
            </a:r>
            <a:r>
              <a:rPr lang="es-CO" dirty="0"/>
              <a:t> -&gt; </a:t>
            </a:r>
            <a:r>
              <a:rPr lang="es-CO" b="1" dirty="0" err="1"/>
              <a:t>Physics</a:t>
            </a:r>
            <a:r>
              <a:rPr lang="es-CO" dirty="0"/>
              <a:t> </a:t>
            </a:r>
            <a:r>
              <a:rPr lang="es-CO" b="1" dirty="0"/>
              <a:t>Nobel </a:t>
            </a:r>
            <a:r>
              <a:rPr lang="es-CO" b="1" dirty="0" err="1"/>
              <a:t>Prize</a:t>
            </a:r>
            <a:r>
              <a:rPr lang="es-CO" b="1" dirty="0"/>
              <a:t> (2015)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20DD1F8-6F1F-9869-A129-02D17C4CEA74}"/>
              </a:ext>
            </a:extLst>
          </p:cNvPr>
          <p:cNvSpPr/>
          <p:nvPr/>
        </p:nvSpPr>
        <p:spPr>
          <a:xfrm>
            <a:off x="93311" y="3751810"/>
            <a:ext cx="4659422" cy="709353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10">
                <a:extLst>
                  <a:ext uri="{FF2B5EF4-FFF2-40B4-BE49-F238E27FC236}">
                    <a16:creationId xmlns:a16="http://schemas.microsoft.com/office/drawing/2014/main" id="{8C8258D7-A06D-A657-5F02-A522D06D7F1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5255" y="4615063"/>
                <a:ext cx="12064538" cy="19304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  <m:sup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sub>
                      <m:sup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l-GR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𝜟</m:t>
                    </m:r>
                    <m:sSup>
                      <m:sSupPr>
                        <m:ctrlPr>
                          <a:rPr lang="el-GR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s-CO" dirty="0"/>
                  <a:t> </a:t>
                </a:r>
                <a:r>
                  <a:rPr lang="en-US" dirty="0"/>
                  <a:t>Sensitivity</a:t>
                </a:r>
                <a:r>
                  <a:rPr lang="es-CO" dirty="0"/>
                  <a:t> </a:t>
                </a:r>
                <a:r>
                  <a:rPr lang="es-CO" dirty="0" err="1"/>
                  <a:t>range</a:t>
                </a:r>
                <a:r>
                  <a:rPr lang="es-CO" dirty="0"/>
                  <a:t>, </a:t>
                </a:r>
                <a:r>
                  <a:rPr lang="es-CO" dirty="0" err="1"/>
                  <a:t>depends</a:t>
                </a:r>
                <a:r>
                  <a:rPr lang="es-CO" dirty="0"/>
                  <a:t> </a:t>
                </a:r>
                <a:r>
                  <a:rPr lang="es-CO" dirty="0" err="1"/>
                  <a:t>on</a:t>
                </a:r>
                <a:r>
                  <a:rPr lang="es-CO" dirty="0"/>
                  <a:t> </a:t>
                </a:r>
                <a:r>
                  <a:rPr lang="es-CO" dirty="0">
                    <a:solidFill>
                      <a:srgbClr val="FF33CC"/>
                    </a:solidFill>
                  </a:rPr>
                  <a:t>”</a:t>
                </a:r>
                <a:r>
                  <a:rPr lang="es-CO" dirty="0" err="1">
                    <a:solidFill>
                      <a:srgbClr val="FF33CC"/>
                    </a:solidFill>
                  </a:rPr>
                  <a:t>Baseline</a:t>
                </a:r>
                <a:r>
                  <a:rPr lang="es-CO" dirty="0">
                    <a:solidFill>
                      <a:srgbClr val="FF33CC"/>
                    </a:solidFill>
                  </a:rPr>
                  <a:t>” L/Energy</a:t>
                </a:r>
              </a:p>
              <a:p>
                <a:r>
                  <a:rPr lang="es-CO" dirty="0"/>
                  <a:t>So </a:t>
                </a:r>
                <a:r>
                  <a:rPr lang="es-CO" dirty="0" err="1"/>
                  <a:t>far</a:t>
                </a:r>
                <a:r>
                  <a:rPr lang="es-CO" dirty="0"/>
                  <a:t>, </a:t>
                </a:r>
                <a:r>
                  <a:rPr lang="es-CO" dirty="0" err="1"/>
                  <a:t>two</a:t>
                </a:r>
                <a:r>
                  <a:rPr lang="es-CO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s-CO" dirty="0"/>
                  <a:t>’s </a:t>
                </a:r>
                <a:r>
                  <a:rPr lang="es-CO" dirty="0" err="1"/>
                  <a:t>found</a:t>
                </a:r>
                <a:r>
                  <a:rPr lang="es-CO" dirty="0"/>
                  <a:t> in </a:t>
                </a:r>
                <a:r>
                  <a:rPr lang="es-CO" dirty="0" err="1"/>
                  <a:t>Nature</a:t>
                </a:r>
                <a:r>
                  <a:rPr lang="es-CO" dirty="0"/>
                  <a:t>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CO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𝜟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𝒔𝒐𝒍</m:t>
                        </m:r>
                      </m:sub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s-CO" dirty="0"/>
                  <a:t> (</a:t>
                </a:r>
                <a:r>
                  <a:rPr lang="es-CO" dirty="0" err="1"/>
                  <a:t>KamLAND</a:t>
                </a:r>
                <a:r>
                  <a:rPr lang="es-CO" dirty="0"/>
                  <a:t>) &amp;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CO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𝜟</m:t>
                        </m:r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𝒂𝒕𝒎</m:t>
                        </m:r>
                      </m:sub>
                      <m:sup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s-CO" dirty="0"/>
                  <a:t> (SK)</a:t>
                </a:r>
              </a:p>
            </p:txBody>
          </p:sp>
        </mc:Choice>
        <mc:Fallback xmlns="">
          <p:sp>
            <p:nvSpPr>
              <p:cNvPr id="13" name="Content Placeholder 10">
                <a:extLst>
                  <a:ext uri="{FF2B5EF4-FFF2-40B4-BE49-F238E27FC236}">
                    <a16:creationId xmlns:a16="http://schemas.microsoft.com/office/drawing/2014/main" id="{8C8258D7-A06D-A657-5F02-A522D06D7F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55" y="4615063"/>
                <a:ext cx="12064538" cy="1930400"/>
              </a:xfrm>
              <a:prstGeom prst="rect">
                <a:avLst/>
              </a:prstGeom>
              <a:blipFill>
                <a:blip r:embed="rId8"/>
                <a:stretch>
                  <a:fillRect l="-910" t="-34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F4F6919-AE74-8C3E-6D75-F6FC020B4CA9}"/>
                  </a:ext>
                </a:extLst>
              </p:cNvPr>
              <p:cNvSpPr txBox="1"/>
              <p:nvPr/>
            </p:nvSpPr>
            <p:spPr>
              <a:xfrm>
                <a:off x="5130338" y="3685058"/>
                <a:ext cx="7314577" cy="8464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CO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CO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800" i="1" smtClean="0">
                            <a:latin typeface="Cambria Math" panose="02040503050406030204" pitchFamily="18" charset="0"/>
                          </a:rPr>
                          <m:t>𝑜𝑠𝑐</m:t>
                        </m:r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>
                      <a:rPr lang="en-US" sz="2800" i="1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8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28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𝜟</m:t>
                            </m:r>
                            <m:r>
                              <a:rPr lang="en-US" sz="28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𝒎</m:t>
                            </m:r>
                          </m:e>
                          <m:sup>
                            <m:r>
                              <a:rPr lang="en-US" sz="28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d>
                          <m:dPr>
                            <m:begChr m:val="["/>
                            <m:endChr m:val="]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  <m:sSup>
                              <m:sSupPr>
                                <m:ctrlPr>
                                  <a:rPr lang="en-US" sz="280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p>
                                <m:r>
                                  <a:rPr lang="en-US" sz="280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  <m:r>
                          <a:rPr lang="en-US" sz="2800" i="1" smtClean="0">
                            <a:solidFill>
                              <a:srgbClr val="FF33CC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US" sz="2800" i="1" smtClean="0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n-US" sz="2800" i="1" smtClean="0">
                            <a:latin typeface="Cambria Math" panose="02040503050406030204" pitchFamily="18" charset="0"/>
                          </a:rPr>
                          <m:t>𝑘𝑚</m:t>
                        </m:r>
                        <m:r>
                          <a:rPr lang="en-US" sz="2800" i="1" smtClean="0">
                            <a:latin typeface="Cambria Math" panose="02040503050406030204" pitchFamily="18" charset="0"/>
                          </a:rPr>
                          <m:t>]</m:t>
                        </m:r>
                      </m:num>
                      <m:den>
                        <m:r>
                          <a:rPr lang="en-US" sz="2800" i="1" smtClean="0">
                            <a:solidFill>
                              <a:srgbClr val="FF33CC"/>
                            </a:solidFill>
                            <a:latin typeface="Cambria Math" panose="02040503050406030204" pitchFamily="18" charset="0"/>
                          </a:rPr>
                          <m:t>𝐸𝑛𝑒𝑟𝑔𝑦</m:t>
                        </m:r>
                        <m:r>
                          <a:rPr lang="en-US" sz="2800" i="1" smtClean="0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n-US" sz="2800" i="1" smtClean="0">
                            <a:latin typeface="Cambria Math" panose="02040503050406030204" pitchFamily="18" charset="0"/>
                          </a:rPr>
                          <m:t>𝐺𝑒𝑉</m:t>
                        </m:r>
                        <m:r>
                          <a:rPr lang="en-US" sz="2800" i="1" smtClean="0">
                            <a:latin typeface="Cambria Math" panose="02040503050406030204" pitchFamily="18" charset="0"/>
                          </a:rPr>
                          <m:t>]</m:t>
                        </m:r>
                      </m:den>
                    </m:f>
                  </m:oMath>
                </a14:m>
                <a:r>
                  <a:rPr lang="es-CO" sz="2800" dirty="0"/>
                  <a:t> &amp;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CO" sz="28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𝒔𝒊𝒏</m:t>
                        </m:r>
                      </m:e>
                      <m:sup>
                        <m:r>
                          <a:rPr lang="en-US" sz="28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sSubSup>
                      <m:sSubSupPr>
                        <m:ctrlPr>
                          <a:rPr lang="es-CO" sz="28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CO" sz="28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𝜽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𝒎𝒊𝒙</m:t>
                        </m:r>
                      </m:sub>
                      <m:sup>
                        <m:r>
                          <a:rPr lang="en-US" sz="28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𝒎𝒂𝒙</m:t>
                        </m:r>
                      </m:sup>
                    </m:sSubSup>
                    <m:r>
                      <a:rPr lang="en-US" sz="28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8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8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8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𝟓</m:t>
                    </m:r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F4F6919-AE74-8C3E-6D75-F6FC020B4C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0338" y="3685058"/>
                <a:ext cx="7314577" cy="846450"/>
              </a:xfrm>
              <a:prstGeom prst="rect">
                <a:avLst/>
              </a:prstGeom>
              <a:blipFill>
                <a:blip r:embed="rId9"/>
                <a:stretch>
                  <a:fillRect b="-36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702FD3E6-C1CC-76FB-D2D3-EB582CE01E87}"/>
              </a:ext>
            </a:extLst>
          </p:cNvPr>
          <p:cNvSpPr txBox="1"/>
          <p:nvPr/>
        </p:nvSpPr>
        <p:spPr>
          <a:xfrm>
            <a:off x="1788280" y="919535"/>
            <a:ext cx="21489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dirty="0">
                <a:solidFill>
                  <a:schemeClr val="bg1"/>
                </a:solidFill>
                <a:highlight>
                  <a:srgbClr val="000000"/>
                </a:highlight>
              </a:rPr>
              <a:t>1. </a:t>
            </a:r>
            <a:r>
              <a:rPr lang="es-CO" sz="2800" dirty="0" err="1">
                <a:solidFill>
                  <a:schemeClr val="bg1"/>
                </a:solidFill>
                <a:highlight>
                  <a:srgbClr val="000000"/>
                </a:highlight>
              </a:rPr>
              <a:t>production</a:t>
            </a:r>
            <a:endParaRPr lang="es-CO" sz="2800" dirty="0">
              <a:solidFill>
                <a:schemeClr val="bg1"/>
              </a:solidFill>
              <a:highlight>
                <a:srgbClr val="000000"/>
              </a:highlight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EE3778-F950-19D0-8FBF-A3E14328E09B}"/>
              </a:ext>
            </a:extLst>
          </p:cNvPr>
          <p:cNvSpPr txBox="1"/>
          <p:nvPr/>
        </p:nvSpPr>
        <p:spPr>
          <a:xfrm>
            <a:off x="4928978" y="1303676"/>
            <a:ext cx="23089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dirty="0">
                <a:solidFill>
                  <a:schemeClr val="bg1"/>
                </a:solidFill>
                <a:highlight>
                  <a:srgbClr val="000000"/>
                </a:highlight>
              </a:rPr>
              <a:t>2. </a:t>
            </a:r>
            <a:r>
              <a:rPr lang="es-CO" sz="2800" dirty="0" err="1">
                <a:solidFill>
                  <a:schemeClr val="bg1"/>
                </a:solidFill>
                <a:highlight>
                  <a:srgbClr val="000000"/>
                </a:highlight>
              </a:rPr>
              <a:t>propagation</a:t>
            </a:r>
            <a:endParaRPr lang="es-CO" sz="2800" dirty="0">
              <a:solidFill>
                <a:schemeClr val="bg1"/>
              </a:solidFill>
              <a:highlight>
                <a:srgbClr val="000000"/>
              </a:highlight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D7CE9E6-472C-8CC5-178B-99D56B697E40}"/>
              </a:ext>
            </a:extLst>
          </p:cNvPr>
          <p:cNvSpPr txBox="1"/>
          <p:nvPr/>
        </p:nvSpPr>
        <p:spPr>
          <a:xfrm>
            <a:off x="8463014" y="3301897"/>
            <a:ext cx="19646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dirty="0">
                <a:solidFill>
                  <a:schemeClr val="bg1"/>
                </a:solidFill>
                <a:highlight>
                  <a:srgbClr val="000000"/>
                </a:highlight>
              </a:rPr>
              <a:t>3. </a:t>
            </a:r>
            <a:r>
              <a:rPr lang="es-CO" sz="2800" dirty="0" err="1">
                <a:solidFill>
                  <a:schemeClr val="bg1"/>
                </a:solidFill>
                <a:highlight>
                  <a:srgbClr val="000000"/>
                </a:highlight>
              </a:rPr>
              <a:t>Detection</a:t>
            </a:r>
            <a:endParaRPr lang="es-CO" sz="2800" dirty="0">
              <a:solidFill>
                <a:schemeClr val="bg1"/>
              </a:solidFill>
              <a:highlight>
                <a:srgbClr val="00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502866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26">
            <a:extLst>
              <a:ext uri="{FF2B5EF4-FFF2-40B4-BE49-F238E27FC236}">
                <a16:creationId xmlns:a16="http://schemas.microsoft.com/office/drawing/2014/main" id="{022BDE4A-8A20-4A69-9C5A-581C82036A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B21CED-6606-43B9-9BE5-4BD59F2FE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769" y="9640"/>
            <a:ext cx="12199387" cy="90154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b="1" dirty="0" err="1"/>
              <a:t>Probabilidad</a:t>
            </a:r>
            <a:r>
              <a:rPr lang="en-US" b="1" dirty="0"/>
              <a:t> de </a:t>
            </a:r>
            <a:r>
              <a:rPr lang="en-US" b="1" dirty="0" err="1"/>
              <a:t>Oscilación</a:t>
            </a:r>
            <a:r>
              <a:rPr lang="en-US" b="1" dirty="0"/>
              <a:t> (dos neutrinos </a:t>
            </a:r>
            <a:r>
              <a:rPr lang="en-US" b="1" dirty="0" err="1"/>
              <a:t>en</a:t>
            </a:r>
            <a:r>
              <a:rPr lang="en-US" b="1" dirty="0"/>
              <a:t> vac</a:t>
            </a:r>
            <a:r>
              <a:rPr lang="es-CO" b="1" dirty="0"/>
              <a:t>í</a:t>
            </a:r>
            <a:r>
              <a:rPr lang="en-US" b="1" dirty="0"/>
              <a:t>o)</a:t>
            </a:r>
            <a:endParaRPr lang="en-US" b="1" kern="1200" dirty="0">
              <a:latin typeface="+mj-lt"/>
              <a:cs typeface="Calibri Light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A6E883-25B8-4DDA-8FE3-A403850B90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8BDAA50E-2D2D-4E75-BC14-B757B220DA1F}" type="datetime1">
              <a:rPr lang="es-CO" smtClean="0"/>
              <a:t>27/11/2025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0FA976-8BA8-47E4-B87C-347598739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87A57B-3847-471D-A4DF-237BD73A4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324D266-E281-4534-A919-A24FC95A45D5}" type="slidenum">
              <a:rPr lang="en-US" smtClean="0"/>
              <a:pPr>
                <a:spcAft>
                  <a:spcPts val="600"/>
                </a:spcAft>
              </a:pPr>
              <a:t>18</a:t>
            </a:fld>
            <a:endParaRPr lang="en-US"/>
          </a:p>
        </p:txBody>
      </p:sp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B0A09FD9-BB3F-474B-8D6D-BAD91FFC27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5223" y="2453860"/>
            <a:ext cx="5403209" cy="3876802"/>
          </a:xfr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821060B-39A4-0BAC-F2CE-11193794064E}"/>
              </a:ext>
            </a:extLst>
          </p:cNvPr>
          <p:cNvCxnSpPr>
            <a:cxnSpLocks/>
          </p:cNvCxnSpPr>
          <p:nvPr/>
        </p:nvCxnSpPr>
        <p:spPr>
          <a:xfrm>
            <a:off x="2782800" y="2848289"/>
            <a:ext cx="0" cy="288036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rrow: Left 8">
            <a:extLst>
              <a:ext uri="{FF2B5EF4-FFF2-40B4-BE49-F238E27FC236}">
                <a16:creationId xmlns:a16="http://schemas.microsoft.com/office/drawing/2014/main" id="{4D8B09DF-5EC5-0CCC-413F-2E807D1D7F03}"/>
              </a:ext>
            </a:extLst>
          </p:cNvPr>
          <p:cNvSpPr>
            <a:spLocks/>
          </p:cNvSpPr>
          <p:nvPr/>
        </p:nvSpPr>
        <p:spPr>
          <a:xfrm>
            <a:off x="1695450" y="3130982"/>
            <a:ext cx="1028699" cy="331470"/>
          </a:xfrm>
          <a:prstGeom prst="leftArrow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C17C4B2-49F1-95FC-8AD6-D75FCAA4AD00}"/>
              </a:ext>
            </a:extLst>
          </p:cNvPr>
          <p:cNvSpPr txBox="1"/>
          <p:nvPr/>
        </p:nvSpPr>
        <p:spPr>
          <a:xfrm>
            <a:off x="1032035" y="3530651"/>
            <a:ext cx="2191626" cy="707886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s-MX" sz="2000" dirty="0" err="1">
                <a:solidFill>
                  <a:srgbClr val="002060"/>
                </a:solidFill>
              </a:rPr>
              <a:t>Oscillacion</a:t>
            </a:r>
            <a:r>
              <a:rPr lang="es-MX" sz="2000" dirty="0">
                <a:solidFill>
                  <a:srgbClr val="002060"/>
                </a:solidFill>
              </a:rPr>
              <a:t> has </a:t>
            </a:r>
            <a:r>
              <a:rPr lang="es-MX" sz="2000" dirty="0" err="1">
                <a:solidFill>
                  <a:srgbClr val="002060"/>
                </a:solidFill>
              </a:rPr>
              <a:t>not</a:t>
            </a:r>
            <a:r>
              <a:rPr lang="es-MX" sz="2000" dirty="0">
                <a:solidFill>
                  <a:srgbClr val="002060"/>
                </a:solidFill>
              </a:rPr>
              <a:t> </a:t>
            </a:r>
          </a:p>
          <a:p>
            <a:r>
              <a:rPr lang="es-MX" sz="2000" dirty="0" err="1">
                <a:solidFill>
                  <a:srgbClr val="002060"/>
                </a:solidFill>
                <a:cs typeface="Calibri"/>
              </a:rPr>
              <a:t>developed</a:t>
            </a:r>
            <a:r>
              <a:rPr lang="es-MX" sz="2000" dirty="0">
                <a:solidFill>
                  <a:srgbClr val="002060"/>
                </a:solidFill>
                <a:cs typeface="Calibri"/>
              </a:rPr>
              <a:t> </a:t>
            </a:r>
            <a:r>
              <a:rPr lang="es-MX" sz="2000" dirty="0" err="1">
                <a:solidFill>
                  <a:srgbClr val="002060"/>
                </a:solidFill>
                <a:cs typeface="Calibri"/>
              </a:rPr>
              <a:t>yet</a:t>
            </a:r>
            <a:endParaRPr lang="es-CO" sz="2000" dirty="0">
              <a:solidFill>
                <a:srgbClr val="002060"/>
              </a:solidFill>
              <a:cs typeface="Calibri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8DB9D41-C13E-D2DE-6E34-AD4C8E7514A1}"/>
                  </a:ext>
                </a:extLst>
              </p:cNvPr>
              <p:cNvSpPr txBox="1"/>
              <p:nvPr/>
            </p:nvSpPr>
            <p:spPr>
              <a:xfrm>
                <a:off x="6864530" y="1043260"/>
                <a:ext cx="5231638" cy="1092735"/>
              </a:xfrm>
              <a:prstGeom prst="rect">
                <a:avLst/>
              </a:prstGeom>
              <a:noFill/>
              <a:ln w="28575">
                <a:solidFill>
                  <a:srgbClr val="C00000"/>
                </a:solidFill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s-CO" sz="2400" b="1" dirty="0"/>
                  <a:t>Amplitud</a:t>
                </a:r>
                <a:r>
                  <a:rPr lang="es-CO" sz="2400" b="1" dirty="0" err="1"/>
                  <a:t>e</a:t>
                </a:r>
                <a:r>
                  <a:rPr lang="es-CO" sz="2400" b="1" dirty="0"/>
                  <a:t> --&gt;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CO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CO" sz="2400" b="0" i="1" smtClean="0">
                            <a:latin typeface="Cambria Math" panose="02040503050406030204" pitchFamily="18" charset="0"/>
                          </a:rPr>
                          <m:t>𝑠𝑖𝑛</m:t>
                        </m:r>
                      </m:e>
                      <m:sup>
                        <m:r>
                          <a:rPr lang="es-CO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s-CO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CO" sz="24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s-CO" sz="24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𝜽</m:t>
                        </m:r>
                      </m:e>
                    </m:d>
                  </m:oMath>
                </a14:m>
                <a:r>
                  <a:rPr lang="es-CO" sz="2400" dirty="0"/>
                  <a:t>        =f(</a:t>
                </a:r>
                <a:r>
                  <a:rPr lang="es-CO" sz="2400" dirty="0">
                    <a:solidFill>
                      <a:schemeClr val="accent1"/>
                    </a:solidFill>
                  </a:rPr>
                  <a:t>angle</a:t>
                </a:r>
                <a:r>
                  <a:rPr lang="es-CO" sz="2400" dirty="0"/>
                  <a:t>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s-CO" sz="2400" b="1" dirty="0" err="1"/>
                  <a:t>Phase</a:t>
                </a:r>
                <a:r>
                  <a:rPr lang="es-CO" sz="2400" b="1" dirty="0"/>
                  <a:t>          </a:t>
                </a:r>
                <a:r>
                  <a:rPr lang="es-CO" sz="2400" dirty="0"/>
                  <a:t>--&gt;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CO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CO" sz="24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sSup>
                          <m:sSupPr>
                            <m:ctrlPr>
                              <a:rPr lang="es-CO" sz="24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CO" sz="24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𝒎</m:t>
                            </m:r>
                          </m:e>
                          <m:sup>
                            <m:r>
                              <a:rPr lang="es-CO" sz="24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s-CO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s-CO" sz="24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s-CO" sz="2400" b="0" i="1" smtClean="0">
                        <a:solidFill>
                          <a:srgbClr val="FF33CC"/>
                        </a:solidFill>
                        <a:latin typeface="Cambria Math" panose="02040503050406030204" pitchFamily="18" charset="0"/>
                      </a:rPr>
                      <m:t>(</m:t>
                    </m:r>
                    <m:f>
                      <m:fPr>
                        <m:ctrlPr>
                          <a:rPr lang="es-CO" sz="2400" b="0" i="1" smtClean="0">
                            <a:solidFill>
                              <a:srgbClr val="FF33CC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CO" sz="2400" b="0" i="1" smtClean="0">
                            <a:solidFill>
                              <a:srgbClr val="FF33CC"/>
                            </a:solidFill>
                            <a:latin typeface="Cambria Math" panose="02040503050406030204" pitchFamily="18" charset="0"/>
                          </a:rPr>
                          <m:t>𝐵𝑎𝑠𝑒𝑙𝑖𝑛𝑒</m:t>
                        </m:r>
                      </m:num>
                      <m:den>
                        <m:r>
                          <a:rPr lang="es-CO" sz="2400" b="0" i="1" smtClean="0">
                            <a:solidFill>
                              <a:srgbClr val="FF33CC"/>
                            </a:solidFill>
                            <a:latin typeface="Cambria Math" panose="02040503050406030204" pitchFamily="18" charset="0"/>
                          </a:rPr>
                          <m:t>𝐸𝑛𝑒𝑟𝑔</m:t>
                        </m:r>
                        <m:r>
                          <a:rPr lang="en-US" sz="2400" b="0" i="1" smtClean="0">
                            <a:solidFill>
                              <a:srgbClr val="FF33CC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den>
                    </m:f>
                    <m:r>
                      <a:rPr lang="es-CO" sz="2400" b="0" i="1" smtClean="0">
                        <a:solidFill>
                          <a:srgbClr val="FF33CC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s-CO" sz="2400" dirty="0"/>
                  <a:t>=f(</a:t>
                </a:r>
                <a:r>
                  <a:rPr lang="es-CO" sz="2400" dirty="0" err="1">
                    <a:solidFill>
                      <a:srgbClr val="00B050"/>
                    </a:solidFill>
                  </a:rPr>
                  <a:t>mass</a:t>
                </a:r>
                <a:r>
                  <a:rPr lang="es-CO" sz="2400" dirty="0"/>
                  <a:t>)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8DB9D41-C13E-D2DE-6E34-AD4C8E7514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4530" y="1043260"/>
                <a:ext cx="5231638" cy="1092735"/>
              </a:xfrm>
              <a:prstGeom prst="rect">
                <a:avLst/>
              </a:prstGeom>
              <a:blipFill>
                <a:blip r:embed="rId4"/>
                <a:stretch>
                  <a:fillRect l="-1275" t="-2717" r="-927"/>
                </a:stretch>
              </a:blipFill>
              <a:ln w="28575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Group 18">
            <a:extLst>
              <a:ext uri="{FF2B5EF4-FFF2-40B4-BE49-F238E27FC236}">
                <a16:creationId xmlns:a16="http://schemas.microsoft.com/office/drawing/2014/main" id="{5DAD6F04-91AF-5858-A1D8-F694F7F3B241}"/>
              </a:ext>
            </a:extLst>
          </p:cNvPr>
          <p:cNvGrpSpPr/>
          <p:nvPr/>
        </p:nvGrpSpPr>
        <p:grpSpPr>
          <a:xfrm>
            <a:off x="5767650" y="2487795"/>
            <a:ext cx="6392083" cy="3876801"/>
            <a:chOff x="5539756" y="2469211"/>
            <a:chExt cx="6605070" cy="3852957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0BFF17B4-4D41-488B-8490-7CDAFD39145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539756" y="2469211"/>
              <a:ext cx="6605070" cy="3852957"/>
            </a:xfrm>
            <a:prstGeom prst="rect">
              <a:avLst/>
            </a:prstGeom>
          </p:spPr>
        </p:pic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82A96014-59E4-AA4C-AA58-1E08DBEBBABE}"/>
                </a:ext>
              </a:extLst>
            </p:cNvPr>
            <p:cNvGrpSpPr/>
            <p:nvPr/>
          </p:nvGrpSpPr>
          <p:grpSpPr>
            <a:xfrm>
              <a:off x="9772740" y="3388031"/>
              <a:ext cx="2372085" cy="1009416"/>
              <a:chOff x="9772740" y="3458368"/>
              <a:chExt cx="2372085" cy="1009416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4C0C0AF3-4103-0056-7721-F9565A2CB831}"/>
                  </a:ext>
                </a:extLst>
              </p:cNvPr>
              <p:cNvSpPr/>
              <p:nvPr/>
            </p:nvSpPr>
            <p:spPr>
              <a:xfrm>
                <a:off x="9772740" y="3503065"/>
                <a:ext cx="2224991" cy="65789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A61C9D6-F19F-EFE0-62AB-C5A9BAB84BF5}"/>
                  </a:ext>
                </a:extLst>
              </p:cNvPr>
              <p:cNvSpPr txBox="1"/>
              <p:nvPr/>
            </p:nvSpPr>
            <p:spPr>
              <a:xfrm>
                <a:off x="9828083" y="3458368"/>
                <a:ext cx="2316742" cy="1009416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000" b="1" dirty="0">
                    <a:solidFill>
                      <a:srgbClr val="FF0000"/>
                    </a:solidFill>
                    <a:cs typeface="Calibri"/>
                  </a:rPr>
                  <a:t>Disappearance</a:t>
                </a:r>
              </a:p>
              <a:p>
                <a:r>
                  <a:rPr lang="en-US" sz="2000" b="1" dirty="0">
                    <a:solidFill>
                      <a:srgbClr val="002060"/>
                    </a:solidFill>
                    <a:cs typeface="Calibri"/>
                  </a:rPr>
                  <a:t>Appearance</a:t>
                </a:r>
              </a:p>
              <a:p>
                <a:endParaRPr lang="en-US" sz="2000" b="1" dirty="0">
                  <a:cs typeface="Calibri"/>
                </a:endParaRPr>
              </a:p>
            </p:txBody>
          </p:sp>
        </p:grp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A7A9E27-01E4-0789-575A-DC019155B0E1}"/>
              </a:ext>
            </a:extLst>
          </p:cNvPr>
          <p:cNvGrpSpPr/>
          <p:nvPr/>
        </p:nvGrpSpPr>
        <p:grpSpPr>
          <a:xfrm>
            <a:off x="3992010" y="2403566"/>
            <a:ext cx="3610573" cy="3856155"/>
            <a:chOff x="3992010" y="2403566"/>
            <a:chExt cx="3610573" cy="3856155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D29DA01C-7171-5EC4-7974-5CE56338B3AD}"/>
                </a:ext>
              </a:extLst>
            </p:cNvPr>
            <p:cNvSpPr/>
            <p:nvPr/>
          </p:nvSpPr>
          <p:spPr>
            <a:xfrm>
              <a:off x="6035040" y="2403566"/>
              <a:ext cx="1567543" cy="370985"/>
            </a:xfrm>
            <a:prstGeom prst="roundRect">
              <a:avLst/>
            </a:prstGeom>
            <a:no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FC1A898-F141-643C-F6EB-DAABA9809773}"/>
                </a:ext>
              </a:extLst>
            </p:cNvPr>
            <p:cNvSpPr txBox="1"/>
            <p:nvPr/>
          </p:nvSpPr>
          <p:spPr>
            <a:xfrm>
              <a:off x="6005822" y="2438668"/>
              <a:ext cx="6611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dirty="0">
                  <a:solidFill>
                    <a:schemeClr val="accent4">
                      <a:lumMod val="50000"/>
                    </a:schemeClr>
                  </a:solidFill>
                </a:rPr>
                <a:t>T2K</a:t>
              </a:r>
            </a:p>
          </p:txBody>
        </p:sp>
        <p:sp>
          <p:nvSpPr>
            <p:cNvPr id="13" name="Arrow: Up 12">
              <a:extLst>
                <a:ext uri="{FF2B5EF4-FFF2-40B4-BE49-F238E27FC236}">
                  <a16:creationId xmlns:a16="http://schemas.microsoft.com/office/drawing/2014/main" id="{35D29292-0A5A-D375-C03C-0A12637CA51B}"/>
                </a:ext>
              </a:extLst>
            </p:cNvPr>
            <p:cNvSpPr/>
            <p:nvPr/>
          </p:nvSpPr>
          <p:spPr>
            <a:xfrm>
              <a:off x="3992010" y="5643154"/>
              <a:ext cx="235130" cy="616567"/>
            </a:xfrm>
            <a:prstGeom prst="upArrow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dirty="0">
                <a:solidFill>
                  <a:srgbClr val="FF33CC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82A75F2-A07B-9489-3105-46D9CD90EDF8}"/>
              </a:ext>
            </a:extLst>
          </p:cNvPr>
          <p:cNvGrpSpPr/>
          <p:nvPr/>
        </p:nvGrpSpPr>
        <p:grpSpPr>
          <a:xfrm>
            <a:off x="335223" y="1017134"/>
            <a:ext cx="6561950" cy="1489974"/>
            <a:chOff x="335223" y="1017134"/>
            <a:chExt cx="6561950" cy="1489974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44604D21-1AC5-D10F-2276-34282A3DB258}"/>
                    </a:ext>
                  </a:extLst>
                </p:cNvPr>
                <p:cNvSpPr txBox="1"/>
                <p:nvPr/>
              </p:nvSpPr>
              <p:spPr>
                <a:xfrm>
                  <a:off x="505091" y="1034204"/>
                  <a:ext cx="6392082" cy="147290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es-CO" sz="2400" b="1" dirty="0" err="1">
                      <a:solidFill>
                        <a:srgbClr val="002060"/>
                      </a:solidFill>
                    </a:rPr>
                    <a:t>Appearance</a:t>
                  </a:r>
                  <a:r>
                    <a:rPr lang="es-CO" sz="2400" dirty="0"/>
                    <a:t>: 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s-CO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sz="2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b>
                            <m:sSubPr>
                              <m:ctrlPr>
                                <a:rPr lang="es-CO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CO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s-CO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r>
                            <a:rPr lang="es-CO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s-CO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CO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s-CO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sub>
                      </m:sSub>
                      <m:r>
                        <a:rPr lang="es-CO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CO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CO" sz="2400" b="0" i="1" smtClean="0">
                              <a:latin typeface="Cambria Math" panose="02040503050406030204" pitchFamily="18" charset="0"/>
                            </a:rPr>
                            <m:t>𝑠𝑖𝑛</m:t>
                          </m:r>
                        </m:e>
                        <m:sup>
                          <m:r>
                            <a:rPr lang="es-CO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s-CO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CO" sz="24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s-CO" sz="24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𝜽</m:t>
                          </m:r>
                        </m:e>
                      </m:d>
                      <m:sSup>
                        <m:sSupPr>
                          <m:ctrlPr>
                            <a:rPr lang="es-CO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CO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𝑠𝑖𝑛</m:t>
                          </m:r>
                        </m:e>
                        <m:sup>
                          <m:r>
                            <a:rPr lang="es-CO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CO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f>
                        <m:fPr>
                          <m:ctrlPr>
                            <a:rPr lang="es-CO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CO" sz="24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sSup>
                            <m:sSupPr>
                              <m:ctrlPr>
                                <a:rPr lang="es-CO" sz="24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CO" sz="24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𝒎</m:t>
                              </m:r>
                            </m:e>
                            <m:sup>
                              <m:r>
                                <a:rPr lang="es-CO" sz="24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es-CO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a:rPr lang="es-CO" sz="2400" b="0" i="1" smtClean="0">
                              <a:solidFill>
                                <a:srgbClr val="FF33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den>
                      </m:f>
                      <m:r>
                        <a:rPr lang="es-CO" sz="2400" b="0" i="1" smtClean="0">
                          <a:solidFill>
                            <a:srgbClr val="FF33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  <m:r>
                        <a:rPr lang="es-CO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es-CO" sz="2400" dirty="0"/>
                </a:p>
                <a:p>
                  <a:pPr algn="just"/>
                  <a:r>
                    <a:rPr lang="es-CO" sz="2400" b="1" dirty="0" err="1">
                      <a:solidFill>
                        <a:srgbClr val="C00000"/>
                      </a:solidFill>
                    </a:rPr>
                    <a:t>Disappearance</a:t>
                  </a:r>
                  <a:r>
                    <a:rPr lang="es-CO" sz="2400" dirty="0"/>
                    <a:t>: 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s-CO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sz="2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b>
                            <m:sSubPr>
                              <m:ctrlPr>
                                <a:rPr lang="es-CO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CO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s-CO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r>
                            <a:rPr lang="es-CO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s-CO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CO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s-CO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sub>
                      </m:sSub>
                      <m:r>
                        <a:rPr lang="es-CO" sz="2400" b="0" i="1" smtClean="0">
                          <a:latin typeface="Cambria Math" panose="02040503050406030204" pitchFamily="18" charset="0"/>
                        </a:rPr>
                        <m:t>=1−</m:t>
                      </m:r>
                      <m:sSub>
                        <m:sSubPr>
                          <m:ctrlPr>
                            <a:rPr lang="es-CO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b>
                            <m:sSubPr>
                              <m:ctrlPr>
                                <a:rPr lang="es-CO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CO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s-CO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r>
                            <a:rPr lang="es-CO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s-CO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CO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s-CO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sub>
                      </m:sSub>
                    </m:oMath>
                  </a14:m>
                  <a:endParaRPr lang="es-CO" sz="2400" dirty="0"/>
                </a:p>
                <a:p>
                  <a:pPr algn="just"/>
                  <a:endParaRPr lang="es-CO" sz="2400" dirty="0"/>
                </a:p>
              </p:txBody>
            </p:sp>
          </mc:Choice>
          <mc:Fallback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44604D21-1AC5-D10F-2276-34282A3DB25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5091" y="1034204"/>
                  <a:ext cx="6392082" cy="1472904"/>
                </a:xfrm>
                <a:prstGeom prst="rect">
                  <a:avLst/>
                </a:prstGeom>
                <a:blipFill>
                  <a:blip r:embed="rId6"/>
                  <a:stretch>
                    <a:fillRect l="-1527"/>
                  </a:stretch>
                </a:blipFill>
              </p:spPr>
              <p:txBody>
                <a:bodyPr/>
                <a:lstStyle/>
                <a:p>
                  <a:r>
                    <a:rPr lang="es-CO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8C6A57A-45D3-B25B-636E-7CF4549036A2}"/>
                </a:ext>
              </a:extLst>
            </p:cNvPr>
            <p:cNvSpPr/>
            <p:nvPr/>
          </p:nvSpPr>
          <p:spPr>
            <a:xfrm>
              <a:off x="335223" y="1017134"/>
              <a:ext cx="6331750" cy="1154091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</p:grpSp>
    </p:spTree>
    <p:extLst>
      <p:ext uri="{BB962C8B-B14F-4D97-AF65-F5344CB8AC3E}">
        <p14:creationId xmlns:p14="http://schemas.microsoft.com/office/powerpoint/2010/main" val="3076754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6DE56E-A5E2-6BB5-F5E0-009C3C699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482352" cy="877729"/>
          </a:xfrm>
        </p:spPr>
        <p:txBody>
          <a:bodyPr anchor="ctr">
            <a:normAutofit/>
          </a:bodyPr>
          <a:lstStyle/>
          <a:p>
            <a:r>
              <a:rPr lang="en-US" sz="4000" b="1" dirty="0">
                <a:solidFill>
                  <a:srgbClr val="FFFFFF"/>
                </a:solidFill>
                <a:ea typeface="Calibri Light"/>
                <a:cs typeface="Calibri Light"/>
              </a:rPr>
              <a:t>Neutrino </a:t>
            </a:r>
            <a:r>
              <a:rPr lang="en-US" sz="4000" b="1" dirty="0" err="1">
                <a:solidFill>
                  <a:srgbClr val="FFFFFF"/>
                </a:solidFill>
                <a:ea typeface="Calibri Light"/>
                <a:cs typeface="Calibri Light"/>
              </a:rPr>
              <a:t>Oscill</a:t>
            </a:r>
            <a:r>
              <a:rPr lang="en-US" sz="4000" b="1" dirty="0">
                <a:solidFill>
                  <a:srgbClr val="FFFFFF"/>
                </a:solidFill>
                <a:ea typeface="Calibri Light"/>
                <a:cs typeface="Calibri Light"/>
              </a:rPr>
              <a:t>. Experiments (by their </a:t>
            </a:r>
            <a:r>
              <a:rPr lang="en-US" sz="4000" dirty="0">
                <a:solidFill>
                  <a:srgbClr val="FFFFFF"/>
                </a:solidFill>
                <a:latin typeface="Courier New" panose="02070309020205020404" pitchFamily="49" charset="0"/>
                <a:ea typeface="Calibri Light"/>
                <a:cs typeface="Courier New" panose="02070309020205020404" pitchFamily="49" charset="0"/>
              </a:rPr>
              <a:t>source</a:t>
            </a:r>
            <a:r>
              <a:rPr lang="en-US" sz="4000" b="1" dirty="0">
                <a:solidFill>
                  <a:srgbClr val="FFFFFF"/>
                </a:solidFill>
                <a:ea typeface="Calibri Light"/>
                <a:cs typeface="Calibri Light"/>
              </a:rPr>
              <a:t>)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F67E4F-FDFB-BDB1-ADCA-387E308E0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1984248"/>
            <a:ext cx="4114800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s-CO" sz="1100">
                <a:solidFill>
                  <a:srgbClr val="FFFFFF"/>
                </a:solidFill>
              </a:rPr>
              <a:t>David Vanegas Forero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262F75-F964-A989-4119-1AE6BBF328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55664"/>
            <a:ext cx="2743200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E27735B4-8833-463D-B65F-3BB56B3F91DE}" type="datetime1">
              <a:rPr lang="en-US" sz="11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11/27/2025</a:t>
            </a:fld>
            <a:endParaRPr lang="es-CO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27D9E2-6005-459B-4FE1-48C5923EA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324D266-E281-4534-A919-A24FC95A45D5}" type="slidenum">
              <a:rPr lang="es-CO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19</a:t>
            </a:fld>
            <a:endParaRPr lang="es-CO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2BD8C37-276F-3229-1594-4F96EDA4089F}"/>
              </a:ext>
            </a:extLst>
          </p:cNvPr>
          <p:cNvGrpSpPr/>
          <p:nvPr/>
        </p:nvGrpSpPr>
        <p:grpSpPr>
          <a:xfrm>
            <a:off x="404594" y="2510648"/>
            <a:ext cx="12267623" cy="3570954"/>
            <a:chOff x="342995" y="2445559"/>
            <a:chExt cx="12726162" cy="3570954"/>
          </a:xfrm>
        </p:grpSpPr>
        <p:sp>
          <p:nvSpPr>
            <p:cNvPr id="11" name="Rectangle 10" descr="Sun with solid fill">
              <a:extLst>
                <a:ext uri="{FF2B5EF4-FFF2-40B4-BE49-F238E27FC236}">
                  <a16:creationId xmlns:a16="http://schemas.microsoft.com/office/drawing/2014/main" id="{9BCC0E4E-5F3C-0B78-8FFE-598A950FAEB0}"/>
                </a:ext>
              </a:extLst>
            </p:cNvPr>
            <p:cNvSpPr/>
            <p:nvPr/>
          </p:nvSpPr>
          <p:spPr>
            <a:xfrm>
              <a:off x="342996" y="2473458"/>
              <a:ext cx="913992" cy="913992"/>
            </a:xfrm>
            <a:prstGeom prst="rect">
              <a:avLst/>
            </a:prstGeom>
            <a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CO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5A0CF6F4-0222-B40E-9DA8-71B9B0AAB7E4}"/>
                </a:ext>
              </a:extLst>
            </p:cNvPr>
            <p:cNvSpPr/>
            <p:nvPr/>
          </p:nvSpPr>
          <p:spPr>
            <a:xfrm>
              <a:off x="342996" y="3538015"/>
              <a:ext cx="3353656" cy="391710"/>
            </a:xfrm>
            <a:custGeom>
              <a:avLst/>
              <a:gdLst>
                <a:gd name="connsiteX0" fmla="*/ 0 w 2611406"/>
                <a:gd name="connsiteY0" fmla="*/ 0 h 391710"/>
                <a:gd name="connsiteX1" fmla="*/ 2611406 w 2611406"/>
                <a:gd name="connsiteY1" fmla="*/ 0 h 391710"/>
                <a:gd name="connsiteX2" fmla="*/ 2611406 w 2611406"/>
                <a:gd name="connsiteY2" fmla="*/ 391710 h 391710"/>
                <a:gd name="connsiteX3" fmla="*/ 0 w 2611406"/>
                <a:gd name="connsiteY3" fmla="*/ 391710 h 391710"/>
                <a:gd name="connsiteX4" fmla="*/ 0 w 2611406"/>
                <a:gd name="connsiteY4" fmla="*/ 0 h 391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1406" h="391710">
                  <a:moveTo>
                    <a:pt x="0" y="0"/>
                  </a:moveTo>
                  <a:lnTo>
                    <a:pt x="2611406" y="0"/>
                  </a:lnTo>
                  <a:lnTo>
                    <a:pt x="2611406" y="391710"/>
                  </a:lnTo>
                  <a:lnTo>
                    <a:pt x="0" y="39171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l" defTabSz="11112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  <a:defRPr b="1"/>
              </a:pPr>
              <a:r>
                <a:rPr lang="en-US" sz="2500" u="sng" dirty="0">
                  <a:latin typeface="Calibri Light" panose="020F0302020204030204"/>
                </a:rPr>
                <a:t>Solar &amp; Reactor (~200km)</a:t>
              </a:r>
              <a:endParaRPr lang="en-US" sz="2500" u="sng" kern="1200" dirty="0">
                <a:latin typeface="Calibri Light" panose="020F0302020204030204"/>
              </a:endParaRP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5C30E9F-2E86-D74D-2A18-45556738C5B5}"/>
                </a:ext>
              </a:extLst>
            </p:cNvPr>
            <p:cNvSpPr/>
            <p:nvPr/>
          </p:nvSpPr>
          <p:spPr>
            <a:xfrm>
              <a:off x="342995" y="3999756"/>
              <a:ext cx="3542699" cy="1975207"/>
            </a:xfrm>
            <a:custGeom>
              <a:avLst/>
              <a:gdLst>
                <a:gd name="connsiteX0" fmla="*/ 0 w 2611406"/>
                <a:gd name="connsiteY0" fmla="*/ 0 h 1975207"/>
                <a:gd name="connsiteX1" fmla="*/ 2611406 w 2611406"/>
                <a:gd name="connsiteY1" fmla="*/ 0 h 1975207"/>
                <a:gd name="connsiteX2" fmla="*/ 2611406 w 2611406"/>
                <a:gd name="connsiteY2" fmla="*/ 1975207 h 1975207"/>
                <a:gd name="connsiteX3" fmla="*/ 0 w 2611406"/>
                <a:gd name="connsiteY3" fmla="*/ 1975207 h 1975207"/>
                <a:gd name="connsiteX4" fmla="*/ 0 w 2611406"/>
                <a:gd name="connsiteY4" fmla="*/ 0 h 197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1406" h="1975207">
                  <a:moveTo>
                    <a:pt x="0" y="0"/>
                  </a:moveTo>
                  <a:lnTo>
                    <a:pt x="2611406" y="0"/>
                  </a:lnTo>
                  <a:lnTo>
                    <a:pt x="2611406" y="1975207"/>
                  </a:lnTo>
                  <a:lnTo>
                    <a:pt x="0" y="197520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kern="1200" dirty="0">
                  <a:latin typeface="+mn-lt"/>
                </a:rPr>
                <a:t>Homestake, GALLEX/GNO, SAGE, </a:t>
              </a:r>
              <a:r>
                <a:rPr lang="en-US" sz="1800" kern="1200" dirty="0" err="1">
                  <a:latin typeface="+mn-lt"/>
                </a:rPr>
                <a:t>Borexino</a:t>
              </a:r>
              <a:endParaRPr lang="en-US" sz="1800" kern="1200" dirty="0">
                <a:latin typeface="+mn-lt"/>
              </a:endParaRPr>
            </a:p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kern="1200" dirty="0" err="1">
                  <a:solidFill>
                    <a:srgbClr val="0070C0"/>
                  </a:solidFill>
                  <a:latin typeface="+mn-lt"/>
                </a:rPr>
                <a:t>SuperKamikande</a:t>
              </a:r>
              <a:r>
                <a:rPr lang="en-US" sz="1800" kern="1200" dirty="0">
                  <a:solidFill>
                    <a:srgbClr val="0070C0"/>
                  </a:solidFill>
                  <a:latin typeface="+mn-lt"/>
                </a:rPr>
                <a:t> (SK)</a:t>
              </a:r>
              <a:r>
                <a:rPr lang="en-US" sz="1800" kern="1200" dirty="0">
                  <a:latin typeface="+mn-lt"/>
                </a:rPr>
                <a:t>, SNO, </a:t>
              </a:r>
              <a:r>
                <a:rPr lang="en-US" sz="1800" kern="1200" dirty="0">
                  <a:solidFill>
                    <a:schemeClr val="tx1"/>
                  </a:solidFill>
                  <a:latin typeface="+mn-lt"/>
                </a:rPr>
                <a:t>SNO+</a:t>
              </a:r>
            </a:p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800" kern="1200" dirty="0">
                <a:latin typeface="+mn-lt"/>
              </a:endParaRPr>
            </a:p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kern="1200" dirty="0" err="1">
                  <a:latin typeface="+mn-lt"/>
                  <a:cs typeface="Calibri"/>
                </a:rPr>
                <a:t>KamLAND</a:t>
              </a:r>
              <a:r>
                <a:rPr lang="en-US" sz="1800" kern="1200" dirty="0">
                  <a:latin typeface="+mn-lt"/>
                  <a:cs typeface="Calibri"/>
                </a:rPr>
                <a:t>, </a:t>
              </a:r>
              <a:r>
                <a:rPr lang="en-US" sz="1800" kern="1200" dirty="0">
                  <a:solidFill>
                    <a:srgbClr val="0070C0"/>
                  </a:solidFill>
                  <a:latin typeface="+mn-lt"/>
                  <a:cs typeface="Calibri"/>
                </a:rPr>
                <a:t>SNO+</a:t>
              </a:r>
              <a:r>
                <a:rPr lang="en-US" sz="1800" kern="1200" dirty="0">
                  <a:latin typeface="+mn-lt"/>
                  <a:cs typeface="Calibri"/>
                </a:rPr>
                <a:t> (LBL reactors)</a:t>
              </a:r>
              <a:endParaRPr lang="en-US" sz="1800" kern="1200" dirty="0">
                <a:latin typeface="+mn-lt"/>
              </a:endParaRPr>
            </a:p>
          </p:txBody>
        </p:sp>
        <p:sp>
          <p:nvSpPr>
            <p:cNvPr id="19" name="Rectangle 18" descr="Cloud with solid fill">
              <a:extLst>
                <a:ext uri="{FF2B5EF4-FFF2-40B4-BE49-F238E27FC236}">
                  <a16:creationId xmlns:a16="http://schemas.microsoft.com/office/drawing/2014/main" id="{50A35EEF-07AA-9EAF-754D-E406722B59B6}"/>
                </a:ext>
              </a:extLst>
            </p:cNvPr>
            <p:cNvSpPr/>
            <p:nvPr/>
          </p:nvSpPr>
          <p:spPr>
            <a:xfrm>
              <a:off x="4953434" y="2445559"/>
              <a:ext cx="913992" cy="913992"/>
            </a:xfrm>
            <a:prstGeom prst="rect">
              <a:avLst/>
            </a:pr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-485121"/>
                <a:satOff val="-27976"/>
                <a:lumOff val="2876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CO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0C9C916-891C-0792-8051-89536C91C2F9}"/>
                </a:ext>
              </a:extLst>
            </p:cNvPr>
            <p:cNvSpPr/>
            <p:nvPr/>
          </p:nvSpPr>
          <p:spPr>
            <a:xfrm>
              <a:off x="4953434" y="3510116"/>
              <a:ext cx="2611406" cy="391710"/>
            </a:xfrm>
            <a:custGeom>
              <a:avLst/>
              <a:gdLst>
                <a:gd name="connsiteX0" fmla="*/ 0 w 2611406"/>
                <a:gd name="connsiteY0" fmla="*/ 0 h 391710"/>
                <a:gd name="connsiteX1" fmla="*/ 2611406 w 2611406"/>
                <a:gd name="connsiteY1" fmla="*/ 0 h 391710"/>
                <a:gd name="connsiteX2" fmla="*/ 2611406 w 2611406"/>
                <a:gd name="connsiteY2" fmla="*/ 391710 h 391710"/>
                <a:gd name="connsiteX3" fmla="*/ 0 w 2611406"/>
                <a:gd name="connsiteY3" fmla="*/ 391710 h 391710"/>
                <a:gd name="connsiteX4" fmla="*/ 0 w 2611406"/>
                <a:gd name="connsiteY4" fmla="*/ 0 h 391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1406" h="391710">
                  <a:moveTo>
                    <a:pt x="0" y="0"/>
                  </a:moveTo>
                  <a:lnTo>
                    <a:pt x="2611406" y="0"/>
                  </a:lnTo>
                  <a:lnTo>
                    <a:pt x="2611406" y="391710"/>
                  </a:lnTo>
                  <a:lnTo>
                    <a:pt x="0" y="39171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l" defTabSz="11112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  <a:defRPr b="1"/>
              </a:pPr>
              <a:r>
                <a:rPr lang="en-US" sz="2500" b="1" u="sng" kern="1200" dirty="0">
                  <a:latin typeface="Calibri Light" panose="020F0302020204030204"/>
                </a:rPr>
                <a:t>Atmospheric</a:t>
              </a:r>
              <a:endParaRPr lang="en-US" sz="2500" b="1" u="sng" kern="1200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6EC0A14-AB73-8350-3ABA-7E6F5BACAB09}"/>
                </a:ext>
              </a:extLst>
            </p:cNvPr>
            <p:cNvSpPr/>
            <p:nvPr/>
          </p:nvSpPr>
          <p:spPr>
            <a:xfrm>
              <a:off x="4953434" y="3971857"/>
              <a:ext cx="2611406" cy="1975207"/>
            </a:xfrm>
            <a:custGeom>
              <a:avLst/>
              <a:gdLst>
                <a:gd name="connsiteX0" fmla="*/ 0 w 2611406"/>
                <a:gd name="connsiteY0" fmla="*/ 0 h 1975207"/>
                <a:gd name="connsiteX1" fmla="*/ 2611406 w 2611406"/>
                <a:gd name="connsiteY1" fmla="*/ 0 h 1975207"/>
                <a:gd name="connsiteX2" fmla="*/ 2611406 w 2611406"/>
                <a:gd name="connsiteY2" fmla="*/ 1975207 h 1975207"/>
                <a:gd name="connsiteX3" fmla="*/ 0 w 2611406"/>
                <a:gd name="connsiteY3" fmla="*/ 1975207 h 1975207"/>
                <a:gd name="connsiteX4" fmla="*/ 0 w 2611406"/>
                <a:gd name="connsiteY4" fmla="*/ 0 h 197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1406" h="1975207">
                  <a:moveTo>
                    <a:pt x="0" y="0"/>
                  </a:moveTo>
                  <a:lnTo>
                    <a:pt x="2611406" y="0"/>
                  </a:lnTo>
                  <a:lnTo>
                    <a:pt x="2611406" y="1975207"/>
                  </a:lnTo>
                  <a:lnTo>
                    <a:pt x="0" y="197520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kern="1200" dirty="0" err="1">
                  <a:solidFill>
                    <a:srgbClr val="0070C0"/>
                  </a:solidFill>
                  <a:latin typeface="+mn-lt"/>
                </a:rPr>
                <a:t>SuperKamiokande</a:t>
              </a:r>
              <a:r>
                <a:rPr lang="en-US" sz="1800" kern="1200" dirty="0">
                  <a:solidFill>
                    <a:srgbClr val="0070C0"/>
                  </a:solidFill>
                  <a:latin typeface="+mn-lt"/>
                </a:rPr>
                <a:t> (SK)</a:t>
              </a:r>
            </a:p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dirty="0"/>
            </a:p>
            <a:p>
              <a:pPr defTabSz="800100"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err="1">
                  <a:solidFill>
                    <a:srgbClr val="0070C0"/>
                  </a:solidFill>
                  <a:latin typeface="+mn-lt"/>
                </a:rPr>
                <a:t>IceCube</a:t>
              </a:r>
              <a:r>
                <a:rPr lang="en-US" sz="1800" kern="1200" dirty="0">
                  <a:solidFill>
                    <a:srgbClr val="0070C0"/>
                  </a:solidFill>
                  <a:latin typeface="+mn-lt"/>
                </a:rPr>
                <a:t> </a:t>
              </a:r>
              <a:r>
                <a:rPr lang="en-US" sz="1800" kern="1200" dirty="0" err="1">
                  <a:solidFill>
                    <a:srgbClr val="0070C0"/>
                  </a:solidFill>
                  <a:latin typeface="+mn-lt"/>
                </a:rPr>
                <a:t>DeepCore</a:t>
              </a:r>
              <a:r>
                <a:rPr lang="en-US" sz="1800" kern="1200" dirty="0">
                  <a:solidFill>
                    <a:srgbClr val="0070C0"/>
                  </a:solidFill>
                  <a:latin typeface="+mn-lt"/>
                </a:rPr>
                <a:t> (DC)</a:t>
              </a:r>
            </a:p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800" kern="1200" dirty="0">
                <a:latin typeface="+mn-lt"/>
              </a:endParaRPr>
            </a:p>
          </p:txBody>
        </p:sp>
        <p:sp>
          <p:nvSpPr>
            <p:cNvPr id="22" name="Rectangle 21" descr="Circles with arrows outline">
              <a:extLst>
                <a:ext uri="{FF2B5EF4-FFF2-40B4-BE49-F238E27FC236}">
                  <a16:creationId xmlns:a16="http://schemas.microsoft.com/office/drawing/2014/main" id="{94E4D384-A00C-8EF7-E9E3-FF8648BDDCAD}"/>
                </a:ext>
              </a:extLst>
            </p:cNvPr>
            <p:cNvSpPr/>
            <p:nvPr/>
          </p:nvSpPr>
          <p:spPr>
            <a:xfrm>
              <a:off x="7724010" y="2515008"/>
              <a:ext cx="913992" cy="913992"/>
            </a:xfrm>
            <a:prstGeom prst="rect">
              <a:avLst/>
            </a:pr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-970242"/>
                <a:satOff val="-55952"/>
                <a:lumOff val="575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CO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1C4CE73-7B39-7FA5-2282-029121E2EE0C}"/>
                </a:ext>
              </a:extLst>
            </p:cNvPr>
            <p:cNvSpPr/>
            <p:nvPr/>
          </p:nvSpPr>
          <p:spPr>
            <a:xfrm>
              <a:off x="7724010" y="3579565"/>
              <a:ext cx="2611406" cy="391710"/>
            </a:xfrm>
            <a:custGeom>
              <a:avLst/>
              <a:gdLst>
                <a:gd name="connsiteX0" fmla="*/ 0 w 2611406"/>
                <a:gd name="connsiteY0" fmla="*/ 0 h 391710"/>
                <a:gd name="connsiteX1" fmla="*/ 2611406 w 2611406"/>
                <a:gd name="connsiteY1" fmla="*/ 0 h 391710"/>
                <a:gd name="connsiteX2" fmla="*/ 2611406 w 2611406"/>
                <a:gd name="connsiteY2" fmla="*/ 391710 h 391710"/>
                <a:gd name="connsiteX3" fmla="*/ 0 w 2611406"/>
                <a:gd name="connsiteY3" fmla="*/ 391710 h 391710"/>
                <a:gd name="connsiteX4" fmla="*/ 0 w 2611406"/>
                <a:gd name="connsiteY4" fmla="*/ 0 h 391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1406" h="391710">
                  <a:moveTo>
                    <a:pt x="0" y="0"/>
                  </a:moveTo>
                  <a:lnTo>
                    <a:pt x="2611406" y="0"/>
                  </a:lnTo>
                  <a:lnTo>
                    <a:pt x="2611406" y="391710"/>
                  </a:lnTo>
                  <a:lnTo>
                    <a:pt x="0" y="39171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l" defTabSz="11112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  <a:defRPr b="1"/>
              </a:pPr>
              <a:r>
                <a:rPr lang="en-US" sz="2500" b="1" kern="1200" dirty="0">
                  <a:latin typeface="Calibri Light" panose="020F0302020204030204"/>
                </a:rPr>
                <a:t>Accelerator (</a:t>
              </a:r>
              <a:r>
                <a:rPr lang="en-US" sz="2500" b="1" u="sng" kern="1200" dirty="0">
                  <a:latin typeface="Calibri Light" panose="020F0302020204030204"/>
                </a:rPr>
                <a:t>LBL</a:t>
              </a:r>
              <a:r>
                <a:rPr lang="en-US" sz="2500" b="1" kern="1200" dirty="0">
                  <a:latin typeface="Calibri Light" panose="020F0302020204030204"/>
                </a:rPr>
                <a:t>)</a:t>
              </a:r>
              <a:endParaRPr lang="en-US" sz="2500" b="1" kern="120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145AC12-C183-3AF4-1F46-A4BF7BF05ACF}"/>
                </a:ext>
              </a:extLst>
            </p:cNvPr>
            <p:cNvSpPr/>
            <p:nvPr/>
          </p:nvSpPr>
          <p:spPr>
            <a:xfrm>
              <a:off x="7724010" y="4041306"/>
              <a:ext cx="2611406" cy="1975207"/>
            </a:xfrm>
            <a:custGeom>
              <a:avLst/>
              <a:gdLst>
                <a:gd name="connsiteX0" fmla="*/ 0 w 2611406"/>
                <a:gd name="connsiteY0" fmla="*/ 0 h 1975207"/>
                <a:gd name="connsiteX1" fmla="*/ 2611406 w 2611406"/>
                <a:gd name="connsiteY1" fmla="*/ 0 h 1975207"/>
                <a:gd name="connsiteX2" fmla="*/ 2611406 w 2611406"/>
                <a:gd name="connsiteY2" fmla="*/ 1975207 h 1975207"/>
                <a:gd name="connsiteX3" fmla="*/ 0 w 2611406"/>
                <a:gd name="connsiteY3" fmla="*/ 1975207 h 1975207"/>
                <a:gd name="connsiteX4" fmla="*/ 0 w 2611406"/>
                <a:gd name="connsiteY4" fmla="*/ 0 h 197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1406" h="1975207">
                  <a:moveTo>
                    <a:pt x="0" y="0"/>
                  </a:moveTo>
                  <a:lnTo>
                    <a:pt x="2611406" y="0"/>
                  </a:lnTo>
                  <a:lnTo>
                    <a:pt x="2611406" y="1975207"/>
                  </a:lnTo>
                  <a:lnTo>
                    <a:pt x="0" y="197520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kern="1200" dirty="0">
                  <a:latin typeface="+mn-lt"/>
                </a:rPr>
                <a:t>K2K, MINOS</a:t>
              </a:r>
            </a:p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800" kern="1200" dirty="0">
                <a:latin typeface="+mn-lt"/>
              </a:endParaRPr>
            </a:p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kern="1200" dirty="0">
                  <a:solidFill>
                    <a:srgbClr val="0070C0"/>
                  </a:solidFill>
                  <a:latin typeface="+mn-lt"/>
                </a:rPr>
                <a:t>T2K</a:t>
              </a:r>
              <a:r>
                <a:rPr lang="en-US" sz="1800" kern="1200" dirty="0">
                  <a:latin typeface="+mn-lt"/>
                </a:rPr>
                <a:t>, </a:t>
              </a:r>
              <a:r>
                <a:rPr lang="en-US" sz="1800" kern="1200" dirty="0" err="1">
                  <a:solidFill>
                    <a:srgbClr val="0070C0"/>
                  </a:solidFill>
                  <a:latin typeface="+mn-lt"/>
                </a:rPr>
                <a:t>NOvA</a:t>
              </a:r>
              <a:endParaRPr lang="en-US" sz="1800" kern="1200" dirty="0">
                <a:solidFill>
                  <a:srgbClr val="0070C0"/>
                </a:solidFill>
                <a:latin typeface="+mn-lt"/>
              </a:endParaRPr>
            </a:p>
          </p:txBody>
        </p:sp>
        <p:sp>
          <p:nvSpPr>
            <p:cNvPr id="25" name="Rectangle 24" descr="Power Plant with solid fill">
              <a:extLst>
                <a:ext uri="{FF2B5EF4-FFF2-40B4-BE49-F238E27FC236}">
                  <a16:creationId xmlns:a16="http://schemas.microsoft.com/office/drawing/2014/main" id="{335ED5C8-EDB8-A2B9-4452-10BE0393F06B}"/>
                </a:ext>
              </a:extLst>
            </p:cNvPr>
            <p:cNvSpPr/>
            <p:nvPr/>
          </p:nvSpPr>
          <p:spPr>
            <a:xfrm>
              <a:off x="10457751" y="2490182"/>
              <a:ext cx="913992" cy="913992"/>
            </a:xfrm>
            <a:prstGeom prst="rect">
              <a:avLst/>
            </a:prstGeom>
            <a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-1455363"/>
                <a:satOff val="-83928"/>
                <a:lumOff val="8628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CO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52A4143-CB6F-0887-FADC-0B34DBC526CD}"/>
                </a:ext>
              </a:extLst>
            </p:cNvPr>
            <p:cNvSpPr/>
            <p:nvPr/>
          </p:nvSpPr>
          <p:spPr>
            <a:xfrm>
              <a:off x="10457751" y="3554739"/>
              <a:ext cx="2611406" cy="391710"/>
            </a:xfrm>
            <a:custGeom>
              <a:avLst/>
              <a:gdLst>
                <a:gd name="connsiteX0" fmla="*/ 0 w 2611406"/>
                <a:gd name="connsiteY0" fmla="*/ 0 h 391710"/>
                <a:gd name="connsiteX1" fmla="*/ 2611406 w 2611406"/>
                <a:gd name="connsiteY1" fmla="*/ 0 h 391710"/>
                <a:gd name="connsiteX2" fmla="*/ 2611406 w 2611406"/>
                <a:gd name="connsiteY2" fmla="*/ 391710 h 391710"/>
                <a:gd name="connsiteX3" fmla="*/ 0 w 2611406"/>
                <a:gd name="connsiteY3" fmla="*/ 391710 h 391710"/>
                <a:gd name="connsiteX4" fmla="*/ 0 w 2611406"/>
                <a:gd name="connsiteY4" fmla="*/ 0 h 391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1406" h="391710">
                  <a:moveTo>
                    <a:pt x="0" y="0"/>
                  </a:moveTo>
                  <a:lnTo>
                    <a:pt x="2611406" y="0"/>
                  </a:lnTo>
                  <a:lnTo>
                    <a:pt x="2611406" y="391710"/>
                  </a:lnTo>
                  <a:lnTo>
                    <a:pt x="0" y="39171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l" defTabSz="11112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  <a:defRPr b="1"/>
              </a:pPr>
              <a:r>
                <a:rPr lang="en-US" sz="2500" b="1" u="sng" kern="1200" dirty="0">
                  <a:latin typeface="Calibri Light" panose="020F0302020204030204"/>
                </a:rPr>
                <a:t>Reactor</a:t>
              </a:r>
              <a:r>
                <a:rPr lang="en-US" sz="2500" b="1" kern="1200" dirty="0">
                  <a:latin typeface="Calibri Light" panose="020F0302020204030204"/>
                </a:rPr>
                <a:t> (km)</a:t>
              </a:r>
              <a:endParaRPr lang="en-US" sz="2500" b="1" kern="120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15ED0E6-22C3-536B-361D-D2DA06EAA616}"/>
                </a:ext>
              </a:extLst>
            </p:cNvPr>
            <p:cNvSpPr/>
            <p:nvPr/>
          </p:nvSpPr>
          <p:spPr>
            <a:xfrm>
              <a:off x="10457751" y="4016480"/>
              <a:ext cx="2611406" cy="1975207"/>
            </a:xfrm>
            <a:custGeom>
              <a:avLst/>
              <a:gdLst>
                <a:gd name="connsiteX0" fmla="*/ 0 w 2611406"/>
                <a:gd name="connsiteY0" fmla="*/ 0 h 1975207"/>
                <a:gd name="connsiteX1" fmla="*/ 2611406 w 2611406"/>
                <a:gd name="connsiteY1" fmla="*/ 0 h 1975207"/>
                <a:gd name="connsiteX2" fmla="*/ 2611406 w 2611406"/>
                <a:gd name="connsiteY2" fmla="*/ 1975207 h 1975207"/>
                <a:gd name="connsiteX3" fmla="*/ 0 w 2611406"/>
                <a:gd name="connsiteY3" fmla="*/ 1975207 h 1975207"/>
                <a:gd name="connsiteX4" fmla="*/ 0 w 2611406"/>
                <a:gd name="connsiteY4" fmla="*/ 0 h 197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1406" h="1975207">
                  <a:moveTo>
                    <a:pt x="0" y="0"/>
                  </a:moveTo>
                  <a:lnTo>
                    <a:pt x="2611406" y="0"/>
                  </a:lnTo>
                  <a:lnTo>
                    <a:pt x="2611406" y="1975207"/>
                  </a:lnTo>
                  <a:lnTo>
                    <a:pt x="0" y="197520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kern="1200" dirty="0">
                  <a:latin typeface="+mn-lt"/>
                </a:rPr>
                <a:t>Daya Bay</a:t>
              </a:r>
            </a:p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kern="1200" dirty="0">
                  <a:latin typeface="+mn-lt"/>
                </a:rPr>
                <a:t>RENO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3FEA00AA-61AD-A893-4028-2A0C145B25E4}"/>
              </a:ext>
            </a:extLst>
          </p:cNvPr>
          <p:cNvSpPr txBox="1"/>
          <p:nvPr/>
        </p:nvSpPr>
        <p:spPr>
          <a:xfrm>
            <a:off x="337303" y="1581104"/>
            <a:ext cx="5174428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24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Running</a:t>
            </a:r>
            <a:r>
              <a:rPr lang="es-MX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&amp; </a:t>
            </a:r>
            <a:r>
              <a:rPr lang="es-MX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past</a:t>
            </a:r>
            <a:r>
              <a:rPr lang="es-MX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MX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experiments</a:t>
            </a:r>
            <a:r>
              <a:rPr lang="es-MX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MX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that</a:t>
            </a:r>
            <a:r>
              <a:rPr lang="es-MX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MX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have</a:t>
            </a:r>
            <a:r>
              <a:rPr lang="es-MX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MX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seen</a:t>
            </a:r>
            <a:r>
              <a:rPr lang="es-MX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MX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ighlight>
                  <a:srgbClr val="C0C0C0"/>
                </a:highlight>
              </a:rPr>
              <a:t>Neutrino </a:t>
            </a:r>
            <a:r>
              <a:rPr lang="es-MX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ighlight>
                  <a:srgbClr val="C0C0C0"/>
                </a:highlight>
              </a:rPr>
              <a:t>Flavor</a:t>
            </a:r>
            <a:r>
              <a:rPr lang="es-MX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ighlight>
                  <a:srgbClr val="C0C0C0"/>
                </a:highlight>
              </a:rPr>
              <a:t> </a:t>
            </a:r>
            <a:r>
              <a:rPr lang="es-MX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ighlight>
                  <a:srgbClr val="C0C0C0"/>
                </a:highlight>
              </a:rPr>
              <a:t>Transitions</a:t>
            </a:r>
            <a:endParaRPr lang="es-CO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highlight>
                <a:srgbClr val="C0C0C0"/>
              </a:highlight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4BC85DD-966C-3B87-A27A-FBF620A6C47A}"/>
              </a:ext>
            </a:extLst>
          </p:cNvPr>
          <p:cNvGrpSpPr/>
          <p:nvPr/>
        </p:nvGrpSpPr>
        <p:grpSpPr>
          <a:xfrm>
            <a:off x="225705" y="2448857"/>
            <a:ext cx="3635279" cy="4412441"/>
            <a:chOff x="98385" y="2482132"/>
            <a:chExt cx="2928395" cy="4379166"/>
          </a:xfrm>
        </p:grpSpPr>
        <p:sp>
          <p:nvSpPr>
            <p:cNvPr id="28" name="Speech Bubble: Rectangle with Corners Rounded 27">
              <a:extLst>
                <a:ext uri="{FF2B5EF4-FFF2-40B4-BE49-F238E27FC236}">
                  <a16:creationId xmlns:a16="http://schemas.microsoft.com/office/drawing/2014/main" id="{B4DAD3E8-4008-D4B1-E090-C47FB2BCB85C}"/>
                </a:ext>
              </a:extLst>
            </p:cNvPr>
            <p:cNvSpPr/>
            <p:nvPr/>
          </p:nvSpPr>
          <p:spPr>
            <a:xfrm>
              <a:off x="98385" y="2482132"/>
              <a:ext cx="2928395" cy="3311580"/>
            </a:xfrm>
            <a:prstGeom prst="wedgeRoundRectCallou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Flowchart: Alternate Process 31">
                  <a:extLst>
                    <a:ext uri="{FF2B5EF4-FFF2-40B4-BE49-F238E27FC236}">
                      <a16:creationId xmlns:a16="http://schemas.microsoft.com/office/drawing/2014/main" id="{3D96C2BF-71CE-1DFB-820E-B4B7BE6A7A43}"/>
                    </a:ext>
                  </a:extLst>
                </p:cNvPr>
                <p:cNvSpPr/>
                <p:nvPr/>
              </p:nvSpPr>
              <p:spPr>
                <a:xfrm>
                  <a:off x="423608" y="6256114"/>
                  <a:ext cx="1393617" cy="605184"/>
                </a:xfrm>
                <a:prstGeom prst="flowChartAlternateProcess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15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3200" b="1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l-GR" sz="32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𝜟</m:t>
                            </m:r>
                            <m:r>
                              <a:rPr lang="en-US" sz="32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sz="32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32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sz="32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</m:oMath>
                    </m:oMathPara>
                  </a14:m>
                  <a:endParaRPr lang="es-CO" sz="3200" dirty="0"/>
                </a:p>
              </p:txBody>
            </p:sp>
          </mc:Choice>
          <mc:Fallback xmlns="">
            <p:sp>
              <p:nvSpPr>
                <p:cNvPr id="32" name="Flowchart: Alternate Process 31">
                  <a:extLst>
                    <a:ext uri="{FF2B5EF4-FFF2-40B4-BE49-F238E27FC236}">
                      <a16:creationId xmlns:a16="http://schemas.microsoft.com/office/drawing/2014/main" id="{3D96C2BF-71CE-1DFB-820E-B4B7BE6A7A4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3608" y="6256114"/>
                  <a:ext cx="1393617" cy="605184"/>
                </a:xfrm>
                <a:prstGeom prst="flowChartAlternateProcess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O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8C58BCD-B381-73F5-6ED6-236899A18722}"/>
              </a:ext>
            </a:extLst>
          </p:cNvPr>
          <p:cNvGrpSpPr/>
          <p:nvPr/>
        </p:nvGrpSpPr>
        <p:grpSpPr>
          <a:xfrm>
            <a:off x="4564159" y="2448857"/>
            <a:ext cx="7284844" cy="3807257"/>
            <a:chOff x="3325792" y="2471947"/>
            <a:chExt cx="7284844" cy="3807257"/>
          </a:xfrm>
        </p:grpSpPr>
        <p:sp>
          <p:nvSpPr>
            <p:cNvPr id="29" name="Speech Bubble: Rectangle with Corners Rounded 28">
              <a:extLst>
                <a:ext uri="{FF2B5EF4-FFF2-40B4-BE49-F238E27FC236}">
                  <a16:creationId xmlns:a16="http://schemas.microsoft.com/office/drawing/2014/main" id="{7C7BBB13-FEE9-5908-47B8-97E96589453C}"/>
                </a:ext>
              </a:extLst>
            </p:cNvPr>
            <p:cNvSpPr/>
            <p:nvPr/>
          </p:nvSpPr>
          <p:spPr>
            <a:xfrm>
              <a:off x="3325792" y="2471947"/>
              <a:ext cx="7284844" cy="2804949"/>
            </a:xfrm>
            <a:prstGeom prst="wedgeRoundRectCallou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Flowchart: Alternate Process 32">
                  <a:extLst>
                    <a:ext uri="{FF2B5EF4-FFF2-40B4-BE49-F238E27FC236}">
                      <a16:creationId xmlns:a16="http://schemas.microsoft.com/office/drawing/2014/main" id="{865ED691-81E2-5F0D-6DCF-0FE77D11901D}"/>
                    </a:ext>
                  </a:extLst>
                </p:cNvPr>
                <p:cNvSpPr/>
                <p:nvPr/>
              </p:nvSpPr>
              <p:spPr>
                <a:xfrm>
                  <a:off x="5013805" y="5674020"/>
                  <a:ext cx="1393617" cy="605184"/>
                </a:xfrm>
                <a:prstGeom prst="flowChartAlternateProcess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15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3200" b="1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l-GR" sz="32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𝜟</m:t>
                            </m:r>
                            <m:r>
                              <a:rPr lang="en-US" sz="32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sz="32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en-US" sz="32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sz="32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</m:oMath>
                    </m:oMathPara>
                  </a14:m>
                  <a:endParaRPr lang="es-CO" sz="3200" dirty="0"/>
                </a:p>
              </p:txBody>
            </p:sp>
          </mc:Choice>
          <mc:Fallback xmlns="">
            <p:sp>
              <p:nvSpPr>
                <p:cNvPr id="33" name="Flowchart: Alternate Process 32">
                  <a:extLst>
                    <a:ext uri="{FF2B5EF4-FFF2-40B4-BE49-F238E27FC236}">
                      <a16:creationId xmlns:a16="http://schemas.microsoft.com/office/drawing/2014/main" id="{865ED691-81E2-5F0D-6DCF-0FE77D11901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13805" y="5674020"/>
                  <a:ext cx="1393617" cy="605184"/>
                </a:xfrm>
                <a:prstGeom prst="flowChartAlternateProcess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O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6" name="Rectangle 35" descr="Power Plant with solid fill">
            <a:extLst>
              <a:ext uri="{FF2B5EF4-FFF2-40B4-BE49-F238E27FC236}">
                <a16:creationId xmlns:a16="http://schemas.microsoft.com/office/drawing/2014/main" id="{AD18104D-6C5E-6F09-70AA-089C55033D35}"/>
              </a:ext>
            </a:extLst>
          </p:cNvPr>
          <p:cNvSpPr/>
          <p:nvPr/>
        </p:nvSpPr>
        <p:spPr>
          <a:xfrm>
            <a:off x="1623403" y="2476447"/>
            <a:ext cx="913992" cy="913992"/>
          </a:xfrm>
          <a:prstGeom prst="rect">
            <a:avLst/>
          </a:prstGeom>
          <a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-1455363"/>
              <a:satOff val="-83928"/>
              <a:lumOff val="8628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s-CO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59E8D51B-1257-91AB-8E0B-C9488A94BD2B}"/>
              </a:ext>
            </a:extLst>
          </p:cNvPr>
          <p:cNvGrpSpPr/>
          <p:nvPr/>
        </p:nvGrpSpPr>
        <p:grpSpPr>
          <a:xfrm>
            <a:off x="3002823" y="5936165"/>
            <a:ext cx="8033140" cy="783404"/>
            <a:chOff x="3002823" y="5936165"/>
            <a:chExt cx="8033140" cy="783404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F095DC1A-3D29-49E0-B0D9-4F303BE73F0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02823" y="6486976"/>
              <a:ext cx="5922179" cy="232593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E7BAA685-BF35-A63A-0731-5CA4E2657AE6}"/>
                </a:ext>
              </a:extLst>
            </p:cNvPr>
            <p:cNvCxnSpPr>
              <a:cxnSpLocks/>
            </p:cNvCxnSpPr>
            <p:nvPr/>
          </p:nvCxnSpPr>
          <p:spPr>
            <a:xfrm>
              <a:off x="7795549" y="5936165"/>
              <a:ext cx="1167445" cy="179266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BFE51FBC-8E6D-D4C4-E4CF-63727386D85D}"/>
                </a:ext>
              </a:extLst>
            </p:cNvPr>
            <p:cNvSpPr/>
            <p:nvPr/>
          </p:nvSpPr>
          <p:spPr>
            <a:xfrm>
              <a:off x="9072953" y="6115431"/>
              <a:ext cx="1963010" cy="556866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dirty="0"/>
                <a:t>JUNO (52.5km)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50490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04D49F3D-5666-6D53-668C-A5622B2DF1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A1C07B-3B41-9021-442C-5757B710543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AC497459-748C-4CA1-85EE-E5519EFB3D0F}" type="datetime1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11/27/2025</a:t>
            </a:fld>
            <a:endParaRPr lang="es-CO">
              <a:solidFill>
                <a:srgbClr val="FFFFFF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0A483C-B261-547C-F976-7AC857918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s-CO">
                <a:solidFill>
                  <a:srgbClr val="FFFFFF"/>
                </a:solidFill>
              </a:rPr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D571E4-237A-F472-53D9-A2A0E8A64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324D266-E281-4534-A919-A24FC95A45D5}" type="slidenum">
              <a:rPr lang="es-CO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2</a:t>
            </a:fld>
            <a:endParaRPr lang="es-CO">
              <a:solidFill>
                <a:srgbClr val="FFFFFF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B48282C-F574-18E7-F81B-8FE6898139BE}"/>
              </a:ext>
            </a:extLst>
          </p:cNvPr>
          <p:cNvSpPr/>
          <p:nvPr/>
        </p:nvSpPr>
        <p:spPr>
          <a:xfrm>
            <a:off x="244929" y="431153"/>
            <a:ext cx="6626720" cy="6003765"/>
          </a:xfrm>
          <a:prstGeom prst="rect">
            <a:avLst/>
          </a:prstGeom>
          <a:solidFill>
            <a:schemeClr val="tx2">
              <a:lumMod val="10000"/>
              <a:alpha val="83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r>
              <a:rPr lang="es-MX" sz="4400" b="1" dirty="0">
                <a:solidFill>
                  <a:schemeClr val="tx2"/>
                </a:solidFill>
              </a:rPr>
              <a:t>Table </a:t>
            </a:r>
            <a:r>
              <a:rPr lang="es-MX" sz="4400" b="1" dirty="0" err="1">
                <a:solidFill>
                  <a:schemeClr val="tx2"/>
                </a:solidFill>
              </a:rPr>
              <a:t>of</a:t>
            </a:r>
            <a:r>
              <a:rPr lang="es-MX" sz="4400" b="1" dirty="0">
                <a:solidFill>
                  <a:schemeClr val="tx2"/>
                </a:solidFill>
              </a:rPr>
              <a:t> </a:t>
            </a:r>
            <a:r>
              <a:rPr lang="es-MX" sz="4400" b="1" dirty="0" err="1">
                <a:solidFill>
                  <a:schemeClr val="tx2"/>
                </a:solidFill>
              </a:rPr>
              <a:t>contents</a:t>
            </a:r>
            <a:endParaRPr lang="en-US" sz="4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2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endParaRPr lang="en-US" sz="4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Generalities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Neutrino oscillations (The basics)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The problem of the Neutrino Mass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The problem of the Neutrino Nature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Back to Neutrino Oscillations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Current unknows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BSM searches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7438763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A diagram of a solar interferedral reaction&#10;&#10;Description automatically generated">
            <a:extLst>
              <a:ext uri="{FF2B5EF4-FFF2-40B4-BE49-F238E27FC236}">
                <a16:creationId xmlns:a16="http://schemas.microsoft.com/office/drawing/2014/main" id="{3D57ECBB-2B69-B0E7-88AA-4B0647843C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13" y="1307183"/>
            <a:ext cx="7676081" cy="1837010"/>
          </a:xfr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5A0F37-F39C-651E-D376-12BEB7435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3D38E-4B02-409B-AA22-9EF88271969C}" type="datetime1">
              <a:rPr lang="en-US" smtClean="0"/>
              <a:t>11/27/2025</a:t>
            </a:fld>
            <a:endParaRPr lang="es-C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86C2E2-22D6-4D2D-AA3D-C71CC0BBC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dirty="0"/>
              <a:t>David Vanegas Forero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A5D8AC-7291-E24C-E9F8-359DD9FF6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20</a:t>
            </a:fld>
            <a:endParaRPr lang="es-CO"/>
          </a:p>
        </p:txBody>
      </p:sp>
      <p:pic>
        <p:nvPicPr>
          <p:cNvPr id="5" name="Picture 4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1ACC1F58-27C8-8883-94A0-E1925A4391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0718" y="8428"/>
            <a:ext cx="1551282" cy="12495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itle 1">
                <a:extLst>
                  <a:ext uri="{FF2B5EF4-FFF2-40B4-BE49-F238E27FC236}">
                    <a16:creationId xmlns:a16="http://schemas.microsoft.com/office/drawing/2014/main" id="{6BEB6909-B7DB-F84E-A41D-ACC8D389237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48213" y="94827"/>
                <a:ext cx="10257428" cy="1187982"/>
              </a:xfrm>
            </p:spPr>
            <p:txBody>
              <a:bodyPr anchor="ctr">
                <a:noAutofit/>
              </a:bodyPr>
              <a:lstStyle/>
              <a:p>
                <a:r>
                  <a:rPr lang="en-US" sz="4400" b="1" dirty="0">
                    <a:solidFill>
                      <a:srgbClr val="C00000"/>
                    </a:solidFill>
                    <a:ea typeface="Calibri Light"/>
                    <a:cs typeface="Calibri Light"/>
                  </a:rPr>
                  <a:t>Three-active neutrino paradigm                     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  <m:e>
                        <m:sSubSup>
                          <m:sSubSup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sub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e>
                    </m:nary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</m:oMath>
                </a14:m>
                <a:endParaRPr lang="en-US" b="1" dirty="0">
                  <a:ea typeface="Calibri Light"/>
                  <a:cs typeface="Calibri Light"/>
                </a:endParaRPr>
              </a:p>
            </p:txBody>
          </p:sp>
        </mc:Choice>
        <mc:Fallback xmlns="">
          <p:sp>
            <p:nvSpPr>
              <p:cNvPr id="13" name="Title 1">
                <a:extLst>
                  <a:ext uri="{FF2B5EF4-FFF2-40B4-BE49-F238E27FC236}">
                    <a16:creationId xmlns:a16="http://schemas.microsoft.com/office/drawing/2014/main" id="{6BEB6909-B7DB-F84E-A41D-ACC8D389237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48213" y="94827"/>
                <a:ext cx="10257428" cy="1187982"/>
              </a:xfrm>
              <a:blipFill>
                <a:blip r:embed="rId4"/>
                <a:stretch>
                  <a:fillRect l="-2377" t="-14948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E8DE57F-DB89-E08D-BBBD-E823A18AECAD}"/>
                  </a:ext>
                </a:extLst>
              </p:cNvPr>
              <p:cNvSpPr txBox="1"/>
              <p:nvPr/>
            </p:nvSpPr>
            <p:spPr>
              <a:xfrm>
                <a:off x="430877" y="3222210"/>
                <a:ext cx="5263341" cy="860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Three mixing angles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𝜽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𝒊𝒋</m:t>
                        </m:r>
                      </m:sub>
                    </m:sSub>
                  </m:oMath>
                </a14:m>
                <a:r>
                  <a:rPr lang="en-US" sz="2400" dirty="0"/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One </a:t>
                </a:r>
                <a:r>
                  <a:rPr lang="en-US" sz="2400" b="1" dirty="0">
                    <a:solidFill>
                      <a:srgbClr val="FFFF00"/>
                    </a:solidFill>
                    <a:highlight>
                      <a:srgbClr val="000000"/>
                    </a:highlight>
                  </a:rPr>
                  <a:t>CP-Violating phase</a:t>
                </a:r>
                <a:r>
                  <a:rPr lang="en-US" sz="2400" dirty="0">
                    <a:solidFill>
                      <a:srgbClr val="FFFF00"/>
                    </a:solidFill>
                    <a:highlight>
                      <a:srgbClr val="000000"/>
                    </a:highlight>
                  </a:rPr>
                  <a:t> </a:t>
                </a:r>
                <a:r>
                  <a:rPr lang="en-US" sz="2400" dirty="0"/>
                  <a:t>(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𝜹</m:t>
                    </m:r>
                  </m:oMath>
                </a14:m>
                <a:r>
                  <a:rPr lang="en-US" sz="2400" dirty="0"/>
                  <a:t>)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E8DE57F-DB89-E08D-BBBD-E823A18AEC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877" y="3222210"/>
                <a:ext cx="5263341" cy="860748"/>
              </a:xfrm>
              <a:prstGeom prst="rect">
                <a:avLst/>
              </a:prstGeom>
              <a:blipFill>
                <a:blip r:embed="rId5"/>
                <a:stretch>
                  <a:fillRect l="-1622" t="-4965" b="-16312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 descr="A diagram of solar and atmosphere&#10;&#10;Description automatically generated">
            <a:extLst>
              <a:ext uri="{FF2B5EF4-FFF2-40B4-BE49-F238E27FC236}">
                <a16:creationId xmlns:a16="http://schemas.microsoft.com/office/drawing/2014/main" id="{1F1D970B-1810-4DB4-4B16-441728A584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4229" y="3293820"/>
            <a:ext cx="4397771" cy="31334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36C3291-ACF4-8719-7839-D9D24AE84A8D}"/>
                  </a:ext>
                </a:extLst>
              </p:cNvPr>
              <p:cNvSpPr txBox="1"/>
              <p:nvPr/>
            </p:nvSpPr>
            <p:spPr>
              <a:xfrm>
                <a:off x="4499775" y="3270959"/>
                <a:ext cx="3653625" cy="8621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Two mass-squared differences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𝜟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sz="2400" dirty="0"/>
                  <a:t>)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36C3291-ACF4-8719-7839-D9D24AE84A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775" y="3270959"/>
                <a:ext cx="3653625" cy="862159"/>
              </a:xfrm>
              <a:prstGeom prst="rect">
                <a:avLst/>
              </a:prstGeom>
              <a:blipFill>
                <a:blip r:embed="rId7"/>
                <a:stretch>
                  <a:fillRect l="-2167" t="-5674" b="-15603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Callout: Down Arrow 19">
            <a:extLst>
              <a:ext uri="{FF2B5EF4-FFF2-40B4-BE49-F238E27FC236}">
                <a16:creationId xmlns:a16="http://schemas.microsoft.com/office/drawing/2014/main" id="{0B75A282-A8D9-8951-01D3-2AF9E2317576}"/>
              </a:ext>
            </a:extLst>
          </p:cNvPr>
          <p:cNvSpPr/>
          <p:nvPr/>
        </p:nvSpPr>
        <p:spPr>
          <a:xfrm>
            <a:off x="8412479" y="1596044"/>
            <a:ext cx="3696393" cy="1584280"/>
          </a:xfrm>
          <a:prstGeom prst="downArrowCallou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AE0BA2F-0203-F354-528F-4EDA2D5CF164}"/>
              </a:ext>
            </a:extLst>
          </p:cNvPr>
          <p:cNvSpPr txBox="1"/>
          <p:nvPr/>
        </p:nvSpPr>
        <p:spPr>
          <a:xfrm>
            <a:off x="7644757" y="1651017"/>
            <a:ext cx="47744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en-US" sz="2400" dirty="0"/>
              <a:t>Two possible </a:t>
            </a:r>
            <a:r>
              <a:rPr lang="en-US" sz="2400" b="1" dirty="0">
                <a:solidFill>
                  <a:srgbClr val="FFFF00"/>
                </a:solidFill>
                <a:highlight>
                  <a:srgbClr val="000000"/>
                </a:highlight>
              </a:rPr>
              <a:t>mass ordering</a:t>
            </a:r>
            <a:r>
              <a:rPr lang="en-US" sz="2400" dirty="0"/>
              <a:t>s </a:t>
            </a:r>
          </a:p>
          <a:p>
            <a:pPr lvl="1" algn="ctr"/>
            <a:r>
              <a:rPr lang="en-US" sz="2400" dirty="0"/>
              <a:t>Normal (L), Inverted (R)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5C5990C3-6FA4-88AB-1F59-46F6C5BCF14D}"/>
              </a:ext>
            </a:extLst>
          </p:cNvPr>
          <p:cNvSpPr/>
          <p:nvPr/>
        </p:nvSpPr>
        <p:spPr>
          <a:xfrm>
            <a:off x="305101" y="3207062"/>
            <a:ext cx="4000892" cy="96592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394EAC8A-4E25-8EB2-D033-8EF076998273}"/>
              </a:ext>
            </a:extLst>
          </p:cNvPr>
          <p:cNvSpPr/>
          <p:nvPr/>
        </p:nvSpPr>
        <p:spPr>
          <a:xfrm>
            <a:off x="4485017" y="3194713"/>
            <a:ext cx="3259190" cy="1047508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0143AB0-312E-98A3-7DFE-EF1884D42969}"/>
              </a:ext>
            </a:extLst>
          </p:cNvPr>
          <p:cNvGrpSpPr/>
          <p:nvPr/>
        </p:nvGrpSpPr>
        <p:grpSpPr>
          <a:xfrm>
            <a:off x="0" y="4271186"/>
            <a:ext cx="7571801" cy="2450289"/>
            <a:chOff x="0" y="4271186"/>
            <a:chExt cx="7571801" cy="2450289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EA3E5243-6922-E977-0D43-9FCA048015E9}"/>
                    </a:ext>
                  </a:extLst>
                </p:cNvPr>
                <p:cNvSpPr txBox="1"/>
                <p:nvPr/>
              </p:nvSpPr>
              <p:spPr>
                <a:xfrm>
                  <a:off x="305101" y="4271186"/>
                  <a:ext cx="7245324" cy="230832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b="1" dirty="0"/>
                    <a:t>Neutrino oscillations are </a:t>
                  </a:r>
                  <a:r>
                    <a:rPr lang="en-US" sz="2400" b="1" dirty="0">
                      <a:solidFill>
                        <a:srgbClr val="C00000"/>
                      </a:solidFill>
                    </a:rPr>
                    <a:t>NOT sensitive to</a:t>
                  </a:r>
                  <a:r>
                    <a:rPr lang="en-US" sz="2400" b="1" dirty="0"/>
                    <a:t>:</a:t>
                  </a:r>
                  <a:endParaRPr lang="en-US" sz="2400" dirty="0"/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sz="2400" dirty="0"/>
                    <a:t>Majorana CP-Violating phases (If Majorana neutrinos)</a:t>
                  </a:r>
                </a:p>
                <a:p>
                  <a:pPr marL="742950" lvl="1" indent="-285750"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𝜈𝛽𝛽</m:t>
                      </m:r>
                    </m:oMath>
                  </a14:m>
                  <a:endParaRPr lang="en-US" sz="2400" dirty="0"/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sz="2400" b="1" dirty="0">
                      <a:highlight>
                        <a:srgbClr val="C0C0C0"/>
                      </a:highlight>
                    </a:rPr>
                    <a:t>Absolute neutrino mass </a:t>
                  </a:r>
                  <a:r>
                    <a:rPr lang="en-US" sz="2400" dirty="0"/>
                    <a:t>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a14:m>
                  <a:r>
                    <a:rPr lang="en-US" sz="2400" dirty="0"/>
                    <a:t>)</a:t>
                  </a:r>
                </a:p>
                <a:p>
                  <a:pPr marL="742950" lvl="1" indent="-285750">
                    <a:buFont typeface="Arial" panose="020B0604020202020204" pitchFamily="34" charset="0"/>
                    <a:buChar char="•"/>
                  </a:pPr>
                  <a:r>
                    <a:rPr lang="en-US" sz="2400" dirty="0"/>
                    <a:t>End point of </a:t>
                  </a:r>
                  <a:r>
                    <a:rPr lang="el-GR" sz="2400" b="1" u="sng" dirty="0">
                      <a:solidFill>
                        <a:srgbClr val="0070C0"/>
                      </a:solidFill>
                    </a:rPr>
                    <a:t>β</a:t>
                  </a:r>
                  <a:r>
                    <a:rPr lang="en-US" sz="2400" b="1" u="sng" dirty="0">
                      <a:solidFill>
                        <a:srgbClr val="0070C0"/>
                      </a:solidFill>
                    </a:rPr>
                    <a:t>-decay </a:t>
                  </a:r>
                  <a:r>
                    <a:rPr lang="en-US" sz="2400" dirty="0"/>
                    <a:t>(direct)</a:t>
                  </a:r>
                </a:p>
                <a:p>
                  <a:pPr marL="742950" lvl="1" indent="-285750">
                    <a:buFont typeface="Arial" panose="020B0604020202020204" pitchFamily="34" charset="0"/>
                    <a:buChar char="•"/>
                  </a:pPr>
                  <a:r>
                    <a:rPr lang="en-US" sz="2400" dirty="0"/>
                    <a:t>Cosmology (indirect)</a:t>
                  </a:r>
                </a:p>
              </p:txBody>
            </p:sp>
          </mc:Choice>
          <mc:Fallback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EA3E5243-6922-E977-0D43-9FCA048015E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5101" y="4271186"/>
                  <a:ext cx="7245324" cy="2308324"/>
                </a:xfrm>
                <a:prstGeom prst="rect">
                  <a:avLst/>
                </a:prstGeom>
                <a:blipFill>
                  <a:blip r:embed="rId8"/>
                  <a:stretch>
                    <a:fillRect l="-1262" t="-2116" b="-5291"/>
                  </a:stretch>
                </a:blipFill>
              </p:spPr>
              <p:txBody>
                <a:bodyPr/>
                <a:lstStyle/>
                <a:p>
                  <a:r>
                    <a:rPr lang="es-CO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F01A2F25-39B6-804E-0C3F-6B1355E16E2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324351"/>
              <a:ext cx="7571801" cy="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0C11ECE-3417-3F8F-C9C3-987098DF05C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71801" y="4476751"/>
              <a:ext cx="0" cy="2244724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allout: Left Arrow 7">
            <a:extLst>
              <a:ext uri="{FF2B5EF4-FFF2-40B4-BE49-F238E27FC236}">
                <a16:creationId xmlns:a16="http://schemas.microsoft.com/office/drawing/2014/main" id="{FAAEFA68-903F-E655-3394-6A1D4800BDC4}"/>
              </a:ext>
            </a:extLst>
          </p:cNvPr>
          <p:cNvSpPr/>
          <p:nvPr/>
        </p:nvSpPr>
        <p:spPr>
          <a:xfrm>
            <a:off x="4506236" y="5292869"/>
            <a:ext cx="2843138" cy="779551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1209"/>
            </a:avLst>
          </a:prstGeom>
          <a:solidFill>
            <a:schemeClr val="tx1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000" b="1" dirty="0" err="1">
                <a:solidFill>
                  <a:schemeClr val="bg1"/>
                </a:solidFill>
              </a:rPr>
              <a:t>Complementarity</a:t>
            </a:r>
            <a:r>
              <a:rPr lang="es-CO" sz="2000" b="1" dirty="0">
                <a:solidFill>
                  <a:schemeClr val="bg1"/>
                </a:solidFill>
              </a:rPr>
              <a:t> </a:t>
            </a:r>
            <a:r>
              <a:rPr lang="es-CO" sz="2000" b="1" dirty="0" err="1">
                <a:solidFill>
                  <a:schemeClr val="bg1"/>
                </a:solidFill>
              </a:rPr>
              <a:t>with</a:t>
            </a:r>
            <a:r>
              <a:rPr lang="es-CO" sz="2000" b="1" dirty="0">
                <a:solidFill>
                  <a:schemeClr val="bg1"/>
                </a:solidFill>
              </a:rPr>
              <a:t> </a:t>
            </a:r>
            <a:r>
              <a:rPr lang="es-CO" sz="2000" b="1" dirty="0" err="1">
                <a:solidFill>
                  <a:schemeClr val="bg1"/>
                </a:solidFill>
              </a:rPr>
              <a:t>other</a:t>
            </a:r>
            <a:r>
              <a:rPr lang="es-CO" sz="2000" b="1" dirty="0">
                <a:solidFill>
                  <a:schemeClr val="bg1"/>
                </a:solidFill>
              </a:rPr>
              <a:t> </a:t>
            </a:r>
            <a:r>
              <a:rPr lang="es-CO" sz="2000" b="1" dirty="0" err="1">
                <a:solidFill>
                  <a:schemeClr val="bg1"/>
                </a:solidFill>
              </a:rPr>
              <a:t>searches</a:t>
            </a:r>
            <a:endParaRPr lang="es-CO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948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142FD3A-6F16-54AF-6D29-4994A24D6C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8472B2C4-0A3C-1912-911A-F5C5F15630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89FBB3E4-360C-822F-647C-9461C755964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238D4D-9AC6-51B6-9163-C8FAD8CA3C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AC497459-748C-4CA1-85EE-E5519EFB3D0F}" type="datetime1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11/27/2025</a:t>
            </a:fld>
            <a:endParaRPr lang="es-CO">
              <a:solidFill>
                <a:srgbClr val="FFFFFF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1D52D1-AF64-FF18-29F5-409CD7D27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s-CO">
                <a:solidFill>
                  <a:srgbClr val="FFFFFF"/>
                </a:solidFill>
              </a:rPr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D631E3-C5CC-D966-9F20-38CFAB034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324D266-E281-4534-A919-A24FC95A45D5}" type="slidenum">
              <a:rPr lang="es-CO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21</a:t>
            </a:fld>
            <a:endParaRPr lang="es-CO">
              <a:solidFill>
                <a:srgbClr val="FFFFFF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A4B928-652D-1007-9CE3-FC296CE78429}"/>
              </a:ext>
            </a:extLst>
          </p:cNvPr>
          <p:cNvSpPr/>
          <p:nvPr/>
        </p:nvSpPr>
        <p:spPr>
          <a:xfrm>
            <a:off x="244929" y="431153"/>
            <a:ext cx="6626720" cy="6003765"/>
          </a:xfrm>
          <a:prstGeom prst="rect">
            <a:avLst/>
          </a:prstGeom>
          <a:solidFill>
            <a:schemeClr val="tx2">
              <a:lumMod val="10000"/>
              <a:alpha val="83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endParaRPr lang="en-US" sz="4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2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endParaRPr lang="en-US" sz="4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Generalities &amp; Motivation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Neutrino oscillations (The basics)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The problem of the Neutrino Mass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The problem of the Neutrino Nature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Back to Neutrino Oscillations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Current unknows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Some BSM searches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1989107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D1F85-CDC9-F56D-00DC-D8550E303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6492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The problem of the Neutrino Mass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870D88-8D68-7F58-A09E-9D8770D4D7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4134" y="1825625"/>
            <a:ext cx="600781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rgbClr val="C00000"/>
                </a:solidFill>
              </a:rPr>
              <a:t>Neutrino oscillations imply </a:t>
            </a:r>
            <a:r>
              <a:rPr lang="en-US" b="1" dirty="0">
                <a:solidFill>
                  <a:srgbClr val="C00000"/>
                </a:solidFill>
              </a:rPr>
              <a:t>massive neutrinos </a:t>
            </a:r>
            <a:r>
              <a:rPr lang="en-US" dirty="0"/>
              <a:t>(at least 2)</a:t>
            </a:r>
          </a:p>
          <a:p>
            <a:r>
              <a:rPr lang="en-US" dirty="0"/>
              <a:t>The mechanism behind </a:t>
            </a:r>
            <a:r>
              <a:rPr lang="en-US" b="1" dirty="0"/>
              <a:t>neutrino mass generation</a:t>
            </a:r>
            <a:r>
              <a:rPr lang="en-US" dirty="0"/>
              <a:t> is </a:t>
            </a:r>
            <a:r>
              <a:rPr lang="en-US" b="1" dirty="0">
                <a:solidFill>
                  <a:srgbClr val="0070C0"/>
                </a:solidFill>
              </a:rPr>
              <a:t>unknown </a:t>
            </a:r>
            <a:r>
              <a:rPr lang="en-US" b="1" dirty="0"/>
              <a:t>(d=5 WO)</a:t>
            </a:r>
          </a:p>
          <a:p>
            <a:pPr lvl="1"/>
            <a:r>
              <a:rPr lang="en-US" dirty="0"/>
              <a:t>Dirac neutrino mass (like any other SM fermion)</a:t>
            </a:r>
          </a:p>
          <a:p>
            <a:pPr lvl="1"/>
            <a:r>
              <a:rPr lang="en-US" dirty="0"/>
              <a:t>Majorana neutrino Mass (if LNV)</a:t>
            </a:r>
          </a:p>
          <a:p>
            <a:r>
              <a:rPr lang="en-US" dirty="0"/>
              <a:t>Several (</a:t>
            </a:r>
            <a:r>
              <a:rPr lang="en-US" dirty="0">
                <a:solidFill>
                  <a:srgbClr val="0070C0"/>
                </a:solidFill>
              </a:rPr>
              <a:t>popular</a:t>
            </a:r>
            <a:r>
              <a:rPr lang="en-US" dirty="0"/>
              <a:t>) realizations:</a:t>
            </a:r>
          </a:p>
          <a:p>
            <a:pPr lvl="1"/>
            <a:r>
              <a:rPr lang="en-US" b="1" dirty="0"/>
              <a:t>Seesaw mechanism </a:t>
            </a:r>
            <a:r>
              <a:rPr lang="en-US" dirty="0"/>
              <a:t>(Tree level)</a:t>
            </a:r>
          </a:p>
          <a:p>
            <a:pPr lvl="2"/>
            <a:r>
              <a:rPr lang="en-US" dirty="0"/>
              <a:t>Low-scale seesaw</a:t>
            </a:r>
          </a:p>
          <a:p>
            <a:pPr lvl="1"/>
            <a:r>
              <a:rPr lang="en-US" b="1" dirty="0"/>
              <a:t>Radiative </a:t>
            </a:r>
            <a:r>
              <a:rPr lang="en-US" dirty="0"/>
              <a:t>(1-loop </a:t>
            </a:r>
            <a:r>
              <a:rPr lang="en-US" sz="1900" b="1" dirty="0">
                <a:solidFill>
                  <a:schemeClr val="accent6">
                    <a:lumMod val="50000"/>
                  </a:schemeClr>
                </a:solidFill>
              </a:rPr>
              <a:t>arXiv:2205.13063</a:t>
            </a:r>
            <a:r>
              <a:rPr lang="en-US" dirty="0"/>
              <a:t>, 2-loop,…)</a:t>
            </a:r>
          </a:p>
          <a:p>
            <a:pPr lvl="2"/>
            <a:r>
              <a:rPr lang="en-US" dirty="0"/>
              <a:t>Zee (1-loop), Zee-Babu (2-loop)</a:t>
            </a:r>
          </a:p>
          <a:p>
            <a:pPr lvl="2"/>
            <a:r>
              <a:rPr lang="en-US" dirty="0" err="1"/>
              <a:t>Scotogenic</a:t>
            </a:r>
            <a:r>
              <a:rPr lang="en-US" dirty="0"/>
              <a:t> models (</a:t>
            </a:r>
            <a:r>
              <a:rPr lang="en-US" dirty="0">
                <a:solidFill>
                  <a:srgbClr val="C00000"/>
                </a:solidFill>
              </a:rPr>
              <a:t>link to DM</a:t>
            </a:r>
            <a:r>
              <a:rPr lang="en-US" dirty="0"/>
              <a:t>)</a:t>
            </a:r>
          </a:p>
          <a:p>
            <a:pPr lvl="2"/>
            <a:endParaRPr lang="en-US" dirty="0"/>
          </a:p>
        </p:txBody>
      </p:sp>
      <p:pic>
        <p:nvPicPr>
          <p:cNvPr id="11" name="Content Placeholder 10" descr="A diagram of a triangle with arrows and letters&#10;&#10;Description automatically generated">
            <a:extLst>
              <a:ext uri="{FF2B5EF4-FFF2-40B4-BE49-F238E27FC236}">
                <a16:creationId xmlns:a16="http://schemas.microsoft.com/office/drawing/2014/main" id="{4A6FDC85-2372-C816-24E4-472356BDC2F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1857" y="2149740"/>
            <a:ext cx="5181600" cy="149629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46E531-DC56-ABD1-174F-805EC7B19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1E89-22F5-4653-AE63-024E3E611A96}" type="datetime1">
              <a:rPr lang="es-CO" smtClean="0"/>
              <a:t>27/11/2025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CD05EB-2CA4-9C1C-F9EE-D77CA8C19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9E3029-CB10-49A6-AC9A-B1EAD0E25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22</a:t>
            </a:fld>
            <a:endParaRPr lang="es-CO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08E4C5-D868-4C2F-4B50-0F9BB70DE0CB}"/>
              </a:ext>
            </a:extLst>
          </p:cNvPr>
          <p:cNvSpPr txBox="1"/>
          <p:nvPr/>
        </p:nvSpPr>
        <p:spPr>
          <a:xfrm>
            <a:off x="6817489" y="1825625"/>
            <a:ext cx="2303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Seesaw 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AE5AC7-8DC6-5C64-3FF2-0C1CEEB0BC3F}"/>
              </a:ext>
            </a:extLst>
          </p:cNvPr>
          <p:cNvSpPr txBox="1"/>
          <p:nvPr/>
        </p:nvSpPr>
        <p:spPr>
          <a:xfrm>
            <a:off x="6817489" y="3931433"/>
            <a:ext cx="1147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Radiative </a:t>
            </a:r>
            <a:endParaRPr lang="en-US" dirty="0"/>
          </a:p>
        </p:txBody>
      </p:sp>
      <p:pic>
        <p:nvPicPr>
          <p:cNvPr id="16" name="Picture 15" descr="A diagram of a diagram&#10;&#10;Description automatically generated">
            <a:extLst>
              <a:ext uri="{FF2B5EF4-FFF2-40B4-BE49-F238E27FC236}">
                <a16:creationId xmlns:a16="http://schemas.microsoft.com/office/drawing/2014/main" id="{C428D493-0387-1FB9-41A6-60DC1FB61F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331" y="4627083"/>
            <a:ext cx="2126747" cy="1175118"/>
          </a:xfrm>
          <a:prstGeom prst="rect">
            <a:avLst/>
          </a:prstGeom>
        </p:spPr>
      </p:pic>
      <p:pic>
        <p:nvPicPr>
          <p:cNvPr id="18" name="Picture 17" descr="A diagram of a circle with black dots and letters&#10;&#10;Description automatically generated">
            <a:extLst>
              <a:ext uri="{FF2B5EF4-FFF2-40B4-BE49-F238E27FC236}">
                <a16:creationId xmlns:a16="http://schemas.microsoft.com/office/drawing/2014/main" id="{C054A9F4-9668-E6DD-6CC2-BA94A1661C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342" y="4873856"/>
            <a:ext cx="2644958" cy="1333173"/>
          </a:xfrm>
          <a:prstGeom prst="rect">
            <a:avLst/>
          </a:prstGeom>
        </p:spPr>
      </p:pic>
      <p:pic>
        <p:nvPicPr>
          <p:cNvPr id="20" name="Picture 19" descr="A diagram of a mathematical equation&#10;&#10;Description automatically generated">
            <a:extLst>
              <a:ext uri="{FF2B5EF4-FFF2-40B4-BE49-F238E27FC236}">
                <a16:creationId xmlns:a16="http://schemas.microsoft.com/office/drawing/2014/main" id="{48D2756B-3786-1673-6DBB-FCAE09246B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7847" y="4557261"/>
            <a:ext cx="1951071" cy="161146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54B931DC-FF24-FAE3-1166-D4CF7AF8D933}"/>
              </a:ext>
            </a:extLst>
          </p:cNvPr>
          <p:cNvSpPr txBox="1"/>
          <p:nvPr/>
        </p:nvSpPr>
        <p:spPr>
          <a:xfrm>
            <a:off x="6601857" y="1421176"/>
            <a:ext cx="2718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arXiv:1706.08524</a:t>
            </a:r>
          </a:p>
        </p:txBody>
      </p:sp>
      <p:pic>
        <p:nvPicPr>
          <p:cNvPr id="8" name="Picture 7" descr="A person sitting on a ramp&#10;&#10;Description automatically generated">
            <a:extLst>
              <a:ext uri="{FF2B5EF4-FFF2-40B4-BE49-F238E27FC236}">
                <a16:creationId xmlns:a16="http://schemas.microsoft.com/office/drawing/2014/main" id="{F60C95C4-3511-EC26-ACBD-52E992E2B7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1744" y="12541"/>
            <a:ext cx="2910256" cy="196473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1ACBC56-B353-7D53-9342-BB1CCB659847}"/>
              </a:ext>
            </a:extLst>
          </p:cNvPr>
          <p:cNvSpPr/>
          <p:nvPr/>
        </p:nvSpPr>
        <p:spPr>
          <a:xfrm>
            <a:off x="3045166" y="6031129"/>
            <a:ext cx="1755493" cy="590309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POSTER 1-loop</a:t>
            </a:r>
          </a:p>
        </p:txBody>
      </p:sp>
    </p:spTree>
    <p:extLst>
      <p:ext uri="{BB962C8B-B14F-4D97-AF65-F5344CB8AC3E}">
        <p14:creationId xmlns:p14="http://schemas.microsoft.com/office/powerpoint/2010/main" val="2988821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4F2C1E-C3A5-AA67-4129-558AB89C0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149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Absolute Neutrino Mass Limits</a:t>
            </a:r>
            <a:endParaRPr lang="en-US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7C044542-BB2C-9BC4-05BD-0C61CA6371FE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504123" y="1150126"/>
                <a:ext cx="5627840" cy="2819990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sz="2400" b="1" dirty="0"/>
                  <a:t>Direct (Laboratory) measurement </a:t>
                </a:r>
              </a:p>
              <a:p>
                <a:pPr marL="0" indent="0">
                  <a:buNone/>
                </a:pPr>
                <a:r>
                  <a:rPr lang="en-US" sz="2000" dirty="0"/>
                  <a:t>The </a:t>
                </a:r>
                <a:r>
                  <a:rPr lang="en-US" sz="2000" b="1" dirty="0" err="1"/>
                  <a:t>KA</a:t>
                </a:r>
                <a:r>
                  <a:rPr lang="en-US" sz="2000" dirty="0" err="1"/>
                  <a:t>rlsruhe</a:t>
                </a:r>
                <a:r>
                  <a:rPr lang="en-US" sz="2000" dirty="0"/>
                  <a:t> </a:t>
                </a:r>
                <a:r>
                  <a:rPr lang="en-US" sz="2000" b="1" dirty="0" err="1"/>
                  <a:t>TRI</a:t>
                </a:r>
                <a:r>
                  <a:rPr lang="en-US" sz="2000" dirty="0" err="1"/>
                  <a:t>tium</a:t>
                </a:r>
                <a:r>
                  <a:rPr lang="en-US" sz="2000" dirty="0"/>
                  <a:t> </a:t>
                </a:r>
                <a:r>
                  <a:rPr lang="en-US" sz="2000" b="1" dirty="0"/>
                  <a:t>N</a:t>
                </a:r>
                <a:r>
                  <a:rPr lang="en-US" sz="2000" dirty="0"/>
                  <a:t>eutrino (</a:t>
                </a:r>
                <a:r>
                  <a:rPr lang="en-US" sz="2000" b="1" dirty="0"/>
                  <a:t>KATRIN</a:t>
                </a:r>
                <a:r>
                  <a:rPr lang="en-US" sz="2000" dirty="0"/>
                  <a:t>) experiment</a:t>
                </a:r>
              </a:p>
              <a:p>
                <a:r>
                  <a:rPr lang="en-US" sz="2000" b="0" i="0" dirty="0">
                    <a:solidFill>
                      <a:srgbClr val="000000"/>
                    </a:solidFill>
                    <a:effectLst/>
                    <a:highlight>
                      <a:srgbClr val="FFFFFF"/>
                    </a:highlight>
                    <a:latin typeface="Roboto" panose="02000000000000000000" pitchFamily="2" charset="0"/>
                  </a:rPr>
                  <a:t>Ultrahigh precision measurements of the </a:t>
                </a:r>
                <a:r>
                  <a:rPr lang="en-US" sz="2000" b="1" i="0" dirty="0">
                    <a:solidFill>
                      <a:srgbClr val="000000"/>
                    </a:solidFill>
                    <a:effectLst/>
                    <a:highlight>
                      <a:srgbClr val="FFFFFF"/>
                    </a:highlight>
                    <a:latin typeface="Roboto" panose="02000000000000000000" pitchFamily="2" charset="0"/>
                  </a:rPr>
                  <a:t>kinematics of electrons </a:t>
                </a:r>
                <a:r>
                  <a:rPr lang="en-US" sz="2000" b="0" i="0" dirty="0">
                    <a:solidFill>
                      <a:srgbClr val="000000"/>
                    </a:solidFill>
                    <a:effectLst/>
                    <a:highlight>
                      <a:srgbClr val="FFFFFF"/>
                    </a:highlight>
                    <a:latin typeface="Roboto" panose="02000000000000000000" pitchFamily="2" charset="0"/>
                  </a:rPr>
                  <a:t>from </a:t>
                </a:r>
                <a:r>
                  <a:rPr lang="en-US" sz="2000" b="1" u="sng" dirty="0">
                    <a:solidFill>
                      <a:srgbClr val="C00000"/>
                    </a:solidFill>
                    <a:highlight>
                      <a:srgbClr val="FFFFFF"/>
                    </a:highlight>
                    <a:latin typeface="Roboto" panose="02000000000000000000" pitchFamily="2" charset="0"/>
                  </a:rPr>
                  <a:t>β</a:t>
                </a:r>
                <a:r>
                  <a:rPr lang="en-US" sz="2000" b="1" i="0" u="sng" dirty="0">
                    <a:solidFill>
                      <a:srgbClr val="C00000"/>
                    </a:solidFill>
                    <a:effectLst/>
                    <a:highlight>
                      <a:srgbClr val="FFFFFF"/>
                    </a:highlight>
                    <a:latin typeface="Roboto" panose="02000000000000000000" pitchFamily="2" charset="0"/>
                  </a:rPr>
                  <a:t>-decay</a:t>
                </a:r>
                <a:r>
                  <a:rPr lang="en-US" sz="2000" b="1" i="0" dirty="0">
                    <a:solidFill>
                      <a:srgbClr val="000000"/>
                    </a:solidFill>
                    <a:effectLst/>
                    <a:highlight>
                      <a:srgbClr val="FFFFFF"/>
                    </a:highlight>
                    <a:latin typeface="Roboto" panose="02000000000000000000" pitchFamily="2" charset="0"/>
                  </a:rPr>
                  <a:t>. </a:t>
                </a:r>
              </a:p>
              <a:p>
                <a:pPr marL="0" indent="0">
                  <a:buNone/>
                </a:pPr>
                <a:endParaRPr lang="en-US" sz="2000" b="1" i="0" dirty="0">
                  <a:solidFill>
                    <a:srgbClr val="000000"/>
                  </a:solidFill>
                  <a:effectLst/>
                  <a:highlight>
                    <a:srgbClr val="FFFFFF"/>
                  </a:highlight>
                  <a:latin typeface="Roboto" panose="02000000000000000000" pitchFamily="2" charset="0"/>
                </a:endParaRPr>
              </a:p>
              <a:p>
                <a:pPr marL="0" indent="0">
                  <a:buNone/>
                </a:pPr>
                <a:endParaRPr lang="en-US" sz="2000" i="1" dirty="0">
                  <a:solidFill>
                    <a:srgbClr val="000000"/>
                  </a:solidFill>
                  <a:effectLst/>
                  <a:highlight>
                    <a:srgbClr val="FFFFFF"/>
                  </a:highlight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 smtClean="0">
                            <a:solidFill>
                              <a:srgbClr val="000000"/>
                            </a:solidFill>
                            <a:effectLst/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MX" sz="2000" b="0" i="1" smtClean="0">
                            <a:solidFill>
                              <a:srgbClr val="000000"/>
                            </a:solidFill>
                            <a:effectLst/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sSub>
                          <m:sSubPr>
                            <m:ctrlPr>
                              <a:rPr lang="en-US" sz="2000" i="1" smtClean="0">
                                <a:solidFill>
                                  <a:srgbClr val="000000"/>
                                </a:solidFill>
                                <a:effectLst/>
                                <a:highlight>
                                  <a:srgbClr val="FFFFFF"/>
                                </a:highligh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rgbClr val="000000"/>
                                </a:solidFill>
                                <a:effectLst/>
                                <a:highlight>
                                  <a:srgbClr val="FFFFFF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s-MX" sz="2000" b="0" i="1" smtClean="0">
                                <a:solidFill>
                                  <a:srgbClr val="000000"/>
                                </a:solidFill>
                                <a:effectLst/>
                                <a:highlight>
                                  <a:srgbClr val="FFFFFF"/>
                                </a:highlight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sub>
                      <m:sup>
                        <m:r>
                          <a:rPr lang="es-MX" sz="2000" b="0" i="1" smtClean="0">
                            <a:solidFill>
                              <a:srgbClr val="000000"/>
                            </a:solidFill>
                            <a:effectLst/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𝑒𝑓𝑓</m:t>
                        </m:r>
                      </m:sup>
                    </m:sSubSup>
                    <m:r>
                      <a:rPr lang="es-MX" sz="2000" b="0" i="1" smtClean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&lt;0.</m:t>
                    </m:r>
                    <m:r>
                      <a:rPr lang="es-CO" sz="2000" b="0" i="1" smtClean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45</m:t>
                    </m:r>
                    <m:r>
                      <a:rPr lang="es-MX" sz="2000" b="0" i="1" smtClean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000" b="0" i="1" smtClean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𝑒𝑉</m:t>
                    </m:r>
                    <m:r>
                      <a:rPr lang="es-MX" sz="2000" b="0" i="1" smtClean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 (90% </m:t>
                    </m:r>
                    <m:r>
                      <a:rPr lang="es-MX" sz="2000" b="0" i="1" smtClean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𝐶𝐿</m:t>
                    </m:r>
                    <m:r>
                      <a:rPr lang="es-MX" sz="2000" b="0" i="1" smtClean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i="0" dirty="0">
                    <a:solidFill>
                      <a:srgbClr val="000000"/>
                    </a:solidFill>
                    <a:effectLst/>
                    <a:highlight>
                      <a:srgbClr val="FFFFFF"/>
                    </a:highlight>
                    <a:latin typeface="Roboto" panose="02000000000000000000" pitchFamily="2" charset="0"/>
                  </a:rPr>
                  <a:t> from </a:t>
                </a:r>
                <a:r>
                  <a:rPr lang="en-US" sz="2000" dirty="0">
                    <a:solidFill>
                      <a:srgbClr val="000000"/>
                    </a:solidFill>
                    <a:highlight>
                      <a:srgbClr val="FFFFFF"/>
                    </a:highlight>
                    <a:latin typeface="Roboto" panose="02000000000000000000" pitchFamily="2" charset="0"/>
                    <a:hlinkClick r:id="rId2"/>
                  </a:rPr>
                  <a:t>Neutrino24</a:t>
                </a:r>
                <a:endParaRPr lang="en-US" sz="2000" i="0" dirty="0">
                  <a:solidFill>
                    <a:srgbClr val="000000"/>
                  </a:solidFill>
                  <a:effectLst/>
                  <a:highlight>
                    <a:srgbClr val="FFFFFF"/>
                  </a:highlight>
                  <a:latin typeface="Roboto" panose="02000000000000000000" pitchFamily="2" charset="0"/>
                </a:endParaRPr>
              </a:p>
              <a:p>
                <a:pPr marL="0" indent="0">
                  <a:buNone/>
                </a:pPr>
                <a:endParaRPr lang="en-US" sz="2000" b="1" dirty="0"/>
              </a:p>
            </p:txBody>
          </p:sp>
        </mc:Choice>
        <mc:Fallback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7C044542-BB2C-9BC4-05BD-0C61CA6371F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504123" y="1150126"/>
                <a:ext cx="5627840" cy="2819990"/>
              </a:xfrm>
              <a:blipFill>
                <a:blip r:embed="rId3"/>
                <a:stretch>
                  <a:fillRect l="-1733" t="-3030" b="-11688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6BD9AA0-F5B4-5E6E-3F21-0D21AEA4B7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658001" y="4829590"/>
            <a:ext cx="5183188" cy="823912"/>
          </a:xfrm>
        </p:spPr>
        <p:txBody>
          <a:bodyPr/>
          <a:lstStyle/>
          <a:p>
            <a:r>
              <a:rPr lang="en-US" dirty="0"/>
              <a:t>Indirect measurement</a:t>
            </a:r>
          </a:p>
        </p:txBody>
      </p:sp>
      <p:pic>
        <p:nvPicPr>
          <p:cNvPr id="14" name="Content Placeholder 13" descr="A diagram of a function&#10;&#10;Description automatically generated with medium confidence">
            <a:extLst>
              <a:ext uri="{FF2B5EF4-FFF2-40B4-BE49-F238E27FC236}">
                <a16:creationId xmlns:a16="http://schemas.microsoft.com/office/drawing/2014/main" id="{0D4AC3A0-B4A3-EECE-7FAC-14F359984A7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647" y="2475030"/>
            <a:ext cx="6386353" cy="314610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19AAF2-4609-71E5-5505-1541BFB13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1E89-22F5-4653-AE63-024E3E611A96}" type="datetime1">
              <a:rPr lang="es-CO" smtClean="0"/>
              <a:t>27/11/2025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CD49F-4915-67C6-497A-746C3F955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815E24-A97A-DD9C-D29E-B7C45395E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23</a:t>
            </a:fld>
            <a:endParaRPr lang="es-CO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ontent Placeholder 7">
                <a:extLst>
                  <a:ext uri="{FF2B5EF4-FFF2-40B4-BE49-F238E27FC236}">
                    <a16:creationId xmlns:a16="http://schemas.microsoft.com/office/drawing/2014/main" id="{5F1FF89A-D14F-12BE-BF94-0795FD3985A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658000" y="5753524"/>
                <a:ext cx="6761421" cy="8239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85000"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sz="2400" b="1" dirty="0"/>
                  <a:t>Cosmology</a:t>
                </a:r>
                <a:r>
                  <a:rPr lang="en-US" sz="2400" dirty="0"/>
                  <a:t>: Planck2018 limit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s-MX" sz="24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2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𝜈</m:t>
                                </m:r>
                              </m:sub>
                            </m:sSub>
                          </m:e>
                          <m:sub>
                            <m:r>
                              <a:rPr lang="es-MX" sz="2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&lt;</m:t>
                        </m:r>
                      </m:e>
                    </m:nary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0.26 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𝑒𝑉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 (95% 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𝐶𝐿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b="1" dirty="0">
                  <a:solidFill>
                    <a:srgbClr val="000000"/>
                  </a:solidFill>
                  <a:highlight>
                    <a:srgbClr val="FFFFFF"/>
                  </a:highlight>
                  <a:latin typeface="Roboto" panose="02000000000000000000" pitchFamily="2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sz="2400" dirty="0">
                    <a:solidFill>
                      <a:srgbClr val="000000"/>
                    </a:solidFill>
                    <a:highlight>
                      <a:srgbClr val="FFFFFF"/>
                    </a:highlight>
                    <a:latin typeface="Roboto" panose="02000000000000000000" pitchFamily="2" charset="0"/>
                  </a:rPr>
                  <a:t>temperature and polarization data alone (PDG2024)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2400" b="1" dirty="0"/>
              </a:p>
            </p:txBody>
          </p:sp>
        </mc:Choice>
        <mc:Fallback xmlns="">
          <p:sp>
            <p:nvSpPr>
              <p:cNvPr id="15" name="Content Placeholder 7">
                <a:extLst>
                  <a:ext uri="{FF2B5EF4-FFF2-40B4-BE49-F238E27FC236}">
                    <a16:creationId xmlns:a16="http://schemas.microsoft.com/office/drawing/2014/main" id="{5F1FF89A-D14F-12BE-BF94-0795FD3985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8000" y="5753524"/>
                <a:ext cx="6761421" cy="823912"/>
              </a:xfrm>
              <a:prstGeom prst="rect">
                <a:avLst/>
              </a:prstGeom>
              <a:blipFill>
                <a:blip r:embed="rId5"/>
                <a:stretch>
                  <a:fillRect l="-902" t="-65926" b="-318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 descr="A large crowd of people in front of a large silver object&#10;&#10;Description automatically generated">
            <a:extLst>
              <a:ext uri="{FF2B5EF4-FFF2-40B4-BE49-F238E27FC236}">
                <a16:creationId xmlns:a16="http://schemas.microsoft.com/office/drawing/2014/main" id="{6C2647CF-4506-C7C5-6B52-1B527C339D8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0569" y="1893"/>
            <a:ext cx="3701431" cy="2463515"/>
          </a:xfrm>
          <a:prstGeom prst="rect">
            <a:avLst/>
          </a:prstGeom>
        </p:spPr>
      </p:pic>
      <p:pic>
        <p:nvPicPr>
          <p:cNvPr id="19" name="Picture 18" descr="A space capsule in space&#10;&#10;Description automatically generated">
            <a:extLst>
              <a:ext uri="{FF2B5EF4-FFF2-40B4-BE49-F238E27FC236}">
                <a16:creationId xmlns:a16="http://schemas.microsoft.com/office/drawing/2014/main" id="{7785A7C9-5973-76FA-82DA-C78361C6102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03437"/>
            <a:ext cx="2658001" cy="265800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F74BBDA-C55B-23BE-6BC0-66105506C2A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0613" y="2877245"/>
            <a:ext cx="2157187" cy="335018"/>
          </a:xfrm>
          <a:prstGeom prst="rect">
            <a:avLst/>
          </a:prstGeom>
        </p:spPr>
      </p:pic>
      <p:pic>
        <p:nvPicPr>
          <p:cNvPr id="23" name="Picture 22" descr="A square root of a mathematical equation&#10;&#10;Description automatically generated">
            <a:extLst>
              <a:ext uri="{FF2B5EF4-FFF2-40B4-BE49-F238E27FC236}">
                <a16:creationId xmlns:a16="http://schemas.microsoft.com/office/drawing/2014/main" id="{98B6A6DC-3383-FEEB-DAF8-4B8F89F466E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855" y="3177787"/>
            <a:ext cx="1718632" cy="582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122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26D1F85-CDC9-F56D-00DC-D8550E30307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0565" y="13454"/>
                <a:ext cx="10515600" cy="1325563"/>
              </a:xfrm>
            </p:spPr>
            <p:txBody>
              <a:bodyPr>
                <a:norm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P. Neutrino Nature (related to neutrino mass)</a:t>
                </a:r>
                <a:br>
                  <a:rPr lang="en-US" b="1" dirty="0">
                    <a:solidFill>
                      <a:srgbClr val="C00000"/>
                    </a:solidFill>
                  </a:rPr>
                </a:br>
                <a:r>
                  <a:rPr lang="en-US" b="1" dirty="0"/>
                  <a:t>The search for </a:t>
                </a:r>
                <a14:m>
                  <m:oMath xmlns:m="http://schemas.openxmlformats.org/officeDocument/2006/math">
                    <m:r>
                      <a:rPr lang="en-US" sz="4400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4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𝝂𝜷𝜷</m:t>
                    </m:r>
                  </m:oMath>
                </a14:m>
                <a:endParaRPr lang="en-US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26D1F85-CDC9-F56D-00DC-D8550E30307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0565" y="13454"/>
                <a:ext cx="10515600" cy="1325563"/>
              </a:xfrm>
              <a:blipFill>
                <a:blip r:embed="rId2"/>
                <a:stretch>
                  <a:fillRect l="-2377" t="-13303" b="-206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011F528A-63E4-0740-1A7B-81FBC65358A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158890" y="2042327"/>
                <a:ext cx="5728771" cy="4414372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sz="2000" b="1" dirty="0"/>
                  <a:t>Theory</a:t>
                </a:r>
              </a:p>
              <a:p>
                <a:pPr marL="0" indent="0">
                  <a:buNone/>
                </a:pPr>
                <a:r>
                  <a:rPr lang="en-US" sz="2000" dirty="0"/>
                  <a:t>Only practical way to demonstrate </a:t>
                </a:r>
                <a:r>
                  <a:rPr lang="en-US" sz="2000" b="1" dirty="0"/>
                  <a:t>if neutrinos are their own antiparticles</a:t>
                </a:r>
              </a:p>
              <a:p>
                <a:r>
                  <a:rPr lang="en-US" sz="2000" dirty="0"/>
                  <a:t>If observed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US" sz="2000" dirty="0"/>
                  <a:t> Majorana </a:t>
                </a:r>
                <a:r>
                  <a:rPr lang="el-GR" sz="2000" dirty="0"/>
                  <a:t>ν</a:t>
                </a:r>
                <a:r>
                  <a:rPr lang="en-US" sz="2000" dirty="0"/>
                  <a:t>-mass (Black Box Theorem)</a:t>
                </a:r>
              </a:p>
              <a:p>
                <a:pPr marL="0" indent="0">
                  <a:buNone/>
                </a:pPr>
                <a:r>
                  <a:rPr lang="en-US" sz="2000" u="sng" dirty="0"/>
                  <a:t>Challenges</a:t>
                </a:r>
                <a:endParaRPr lang="es-CO" sz="2000" u="sng" dirty="0"/>
              </a:p>
              <a:p>
                <a:r>
                  <a:rPr lang="es-CO" sz="2000" dirty="0" err="1"/>
                  <a:t>Unknown</a:t>
                </a:r>
                <a:r>
                  <a:rPr lang="es-CO" sz="2000" dirty="0"/>
                  <a:t> </a:t>
                </a:r>
                <a:r>
                  <a:rPr lang="es-CO" sz="2000" dirty="0" err="1"/>
                  <a:t>mechanism</a:t>
                </a:r>
                <a:r>
                  <a:rPr lang="es-CO" sz="2000" dirty="0"/>
                  <a:t> </a:t>
                </a:r>
                <a:r>
                  <a:rPr lang="es-CO" sz="2000" dirty="0" err="1"/>
                  <a:t>behind</a:t>
                </a:r>
                <a:r>
                  <a:rPr lang="es-CO" sz="2000" dirty="0"/>
                  <a:t> </a:t>
                </a:r>
                <a:r>
                  <a:rPr lang="es-CO" sz="2000" dirty="0" err="1"/>
                  <a:t>the</a:t>
                </a:r>
                <a:r>
                  <a:rPr lang="es-CO" sz="2000" dirty="0"/>
                  <a:t> 0</a:t>
                </a:r>
                <a:r>
                  <a:rPr lang="el-GR" sz="2000" dirty="0"/>
                  <a:t>νββ</a:t>
                </a:r>
                <a:r>
                  <a:rPr lang="es-MX" sz="2000" dirty="0"/>
                  <a:t> (</a:t>
                </a:r>
                <a:r>
                  <a:rPr lang="es-CO" sz="2000" b="1" dirty="0" err="1"/>
                  <a:t>lepton</a:t>
                </a:r>
                <a:r>
                  <a:rPr lang="es-CO" sz="2000" b="1" dirty="0"/>
                  <a:t> </a:t>
                </a:r>
                <a:r>
                  <a:rPr lang="es-CO" sz="2000" b="1" dirty="0" err="1"/>
                  <a:t>number</a:t>
                </a:r>
                <a:r>
                  <a:rPr lang="es-CO" sz="2000" b="1" dirty="0"/>
                  <a:t> </a:t>
                </a:r>
                <a:r>
                  <a:rPr lang="es-CO" sz="2000" b="1" dirty="0" err="1"/>
                  <a:t>violation</a:t>
                </a:r>
                <a:r>
                  <a:rPr lang="es-MX" sz="2000" dirty="0"/>
                  <a:t>)</a:t>
                </a:r>
              </a:p>
              <a:p>
                <a:pPr lvl="1"/>
                <a:r>
                  <a:rPr lang="en-US" sz="2000" dirty="0"/>
                  <a:t>Effective operators d=5 (</a:t>
                </a:r>
                <a:r>
                  <a:rPr lang="es-CO" sz="2000" dirty="0"/>
                  <a:t>light neutrino </a:t>
                </a:r>
                <a:r>
                  <a:rPr lang="es-CO" sz="2000" dirty="0" err="1"/>
                  <a:t>exchange</a:t>
                </a:r>
                <a:r>
                  <a:rPr lang="en-US" sz="2000" dirty="0"/>
                  <a:t>)</a:t>
                </a:r>
              </a:p>
              <a:p>
                <a:pPr lvl="1"/>
                <a:r>
                  <a:rPr lang="en-US" sz="2000" dirty="0"/>
                  <a:t>Effective operators d=7, 9</a:t>
                </a:r>
              </a:p>
              <a:p>
                <a:r>
                  <a:rPr lang="es-CO" sz="2000" dirty="0" err="1"/>
                  <a:t>Calculation</a:t>
                </a:r>
                <a:r>
                  <a:rPr lang="es-CO" sz="2000" dirty="0"/>
                  <a:t> </a:t>
                </a:r>
                <a:r>
                  <a:rPr lang="es-CO" sz="2000" dirty="0" err="1"/>
                  <a:t>of</a:t>
                </a:r>
                <a:r>
                  <a:rPr lang="es-CO" sz="2000" dirty="0"/>
                  <a:t> nuclear </a:t>
                </a:r>
                <a:r>
                  <a:rPr lang="es-CO" sz="2000" dirty="0" err="1"/>
                  <a:t>matrix</a:t>
                </a:r>
                <a:r>
                  <a:rPr lang="es-CO" sz="2000" dirty="0"/>
                  <a:t> </a:t>
                </a:r>
                <a:r>
                  <a:rPr lang="es-CO" sz="2000" dirty="0" err="1"/>
                  <a:t>elements</a:t>
                </a:r>
                <a:r>
                  <a:rPr lang="es-CO" sz="2000" dirty="0"/>
                  <a:t> (&amp; </a:t>
                </a:r>
                <a:r>
                  <a:rPr lang="es-CO" sz="2000" dirty="0" err="1"/>
                  <a:t>uncertainties</a:t>
                </a:r>
                <a:r>
                  <a:rPr lang="es-CO" sz="2000" dirty="0"/>
                  <a:t>)</a:t>
                </a:r>
                <a:endParaRPr lang="en-US" sz="2000" dirty="0"/>
              </a:p>
            </p:txBody>
          </p:sp>
        </mc:Choice>
        <mc:Fallback xmlns="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011F528A-63E4-0740-1A7B-81FBC65358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58890" y="2042327"/>
                <a:ext cx="5728771" cy="4414372"/>
              </a:xfrm>
              <a:blipFill>
                <a:blip r:embed="rId3"/>
                <a:stretch>
                  <a:fillRect l="-1064" t="-1381" b="-26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7EDA4F0D-29A6-ACF1-E922-7072810141E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26" y="1344994"/>
            <a:ext cx="3753079" cy="34567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46E531-DC56-ABD1-174F-805EC7B19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1E89-22F5-4653-AE63-024E3E611A96}" type="datetime1">
              <a:rPr lang="es-CO" smtClean="0"/>
              <a:t>27/11/2025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CD05EB-2CA4-9C1C-F9EE-D77CA8C19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9E3029-CB10-49A6-AC9A-B1EAD0E25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24</a:t>
            </a:fld>
            <a:endParaRPr lang="es-CO"/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98002B17-63B6-1D29-030F-1F2A0778F286}"/>
              </a:ext>
            </a:extLst>
          </p:cNvPr>
          <p:cNvSpPr txBox="1">
            <a:spLocks/>
          </p:cNvSpPr>
          <p:nvPr/>
        </p:nvSpPr>
        <p:spPr>
          <a:xfrm>
            <a:off x="6096000" y="3638290"/>
            <a:ext cx="5409282" cy="3984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/>
              <a:t>Several, current and future, experimental efforts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b="1" dirty="0"/>
          </a:p>
        </p:txBody>
      </p:sp>
      <p:pic>
        <p:nvPicPr>
          <p:cNvPr id="19" name="Picture 18" descr="A diagram of a graph&#10;&#10;Description automatically generated">
            <a:extLst>
              <a:ext uri="{FF2B5EF4-FFF2-40B4-BE49-F238E27FC236}">
                <a16:creationId xmlns:a16="http://schemas.microsoft.com/office/drawing/2014/main" id="{FD3791F8-4ADC-BC42-7792-8CFF617BAC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5080" y="572302"/>
            <a:ext cx="3124203" cy="225077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026DA10-92A9-FCC5-C4A9-5194100CD0CE}"/>
              </a:ext>
            </a:extLst>
          </p:cNvPr>
          <p:cNvSpPr txBox="1"/>
          <p:nvPr/>
        </p:nvSpPr>
        <p:spPr>
          <a:xfrm>
            <a:off x="10477041" y="1027906"/>
            <a:ext cx="1057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IO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/>
              <a:t>Vs</a:t>
            </a:r>
            <a:r>
              <a:rPr lang="en-US" b="1" dirty="0">
                <a:solidFill>
                  <a:srgbClr val="FF0000"/>
                </a:solidFill>
              </a:rPr>
              <a:t> NO</a:t>
            </a:r>
          </a:p>
        </p:txBody>
      </p:sp>
      <p:pic>
        <p:nvPicPr>
          <p:cNvPr id="22" name="Picture 21" descr="A close up of a text&#10;&#10;Description automatically generated with medium confidence">
            <a:extLst>
              <a:ext uri="{FF2B5EF4-FFF2-40B4-BE49-F238E27FC236}">
                <a16:creationId xmlns:a16="http://schemas.microsoft.com/office/drawing/2014/main" id="{ABE5525A-01A2-866B-DCB5-98880E21E1F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0433" y="2972446"/>
            <a:ext cx="2924583" cy="628738"/>
          </a:xfrm>
          <a:prstGeom prst="rect">
            <a:avLst/>
          </a:prstGeom>
        </p:spPr>
      </p:pic>
      <p:pic>
        <p:nvPicPr>
          <p:cNvPr id="24" name="Picture 23" descr="A black and white math symbol&#10;&#10;Description automatically generated">
            <a:extLst>
              <a:ext uri="{FF2B5EF4-FFF2-40B4-BE49-F238E27FC236}">
                <a16:creationId xmlns:a16="http://schemas.microsoft.com/office/drawing/2014/main" id="{C5C7E979-D110-AB45-BA2F-6A655B2B6AE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6598" y="2236433"/>
            <a:ext cx="1733792" cy="666843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83C3327-470A-150D-A71F-DE42EEB34551}"/>
              </a:ext>
            </a:extLst>
          </p:cNvPr>
          <p:cNvSpPr txBox="1"/>
          <p:nvPr/>
        </p:nvSpPr>
        <p:spPr>
          <a:xfrm>
            <a:off x="10690044" y="1335343"/>
            <a:ext cx="143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Effective Majorana mass </a:t>
            </a:r>
          </a:p>
        </p:txBody>
      </p:sp>
      <p:pic>
        <p:nvPicPr>
          <p:cNvPr id="27" name="Picture 26" descr="A number with black numbers&#10;&#10;Description automatically generated with medium confidence">
            <a:extLst>
              <a:ext uri="{FF2B5EF4-FFF2-40B4-BE49-F238E27FC236}">
                <a16:creationId xmlns:a16="http://schemas.microsoft.com/office/drawing/2014/main" id="{A9D5E238-9077-7C11-859E-7936537A33C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5639" y="2996375"/>
            <a:ext cx="2048161" cy="60968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2E77672B-1F73-9953-FDBD-C54711EB1A3F}"/>
              </a:ext>
            </a:extLst>
          </p:cNvPr>
          <p:cNvSpPr txBox="1"/>
          <p:nvPr/>
        </p:nvSpPr>
        <p:spPr>
          <a:xfrm>
            <a:off x="11397544" y="2967034"/>
            <a:ext cx="846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Kzen</a:t>
            </a:r>
            <a:endParaRPr lang="en-US" dirty="0"/>
          </a:p>
          <a:p>
            <a:r>
              <a:rPr lang="en-US" dirty="0"/>
              <a:t>Gerda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D4DA705-07E1-660A-9916-3658BB208D68}"/>
              </a:ext>
            </a:extLst>
          </p:cNvPr>
          <p:cNvSpPr txBox="1"/>
          <p:nvPr/>
        </p:nvSpPr>
        <p:spPr>
          <a:xfrm>
            <a:off x="10499966" y="676236"/>
            <a:ext cx="853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PDG</a:t>
            </a:r>
          </a:p>
        </p:txBody>
      </p:sp>
      <p:pic>
        <p:nvPicPr>
          <p:cNvPr id="31" name="Picture 30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2D1D6134-C25E-1528-8410-59F3B2C0C0F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5717" y="4159962"/>
            <a:ext cx="6610775" cy="2665743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C37499EC-8A8E-2908-D230-F9D26A8E18D4}"/>
              </a:ext>
            </a:extLst>
          </p:cNvPr>
          <p:cNvSpPr txBox="1"/>
          <p:nvPr/>
        </p:nvSpPr>
        <p:spPr>
          <a:xfrm rot="5400000">
            <a:off x="4102329" y="5592768"/>
            <a:ext cx="2718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arXiv:1706.08524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212521-2173-35B9-E79D-2F3D9DFABB4B}"/>
              </a:ext>
            </a:extLst>
          </p:cNvPr>
          <p:cNvSpPr txBox="1"/>
          <p:nvPr/>
        </p:nvSpPr>
        <p:spPr>
          <a:xfrm>
            <a:off x="3261397" y="2877102"/>
            <a:ext cx="2718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PRD 25 (1982)</a:t>
            </a:r>
          </a:p>
        </p:txBody>
      </p:sp>
      <p:pic>
        <p:nvPicPr>
          <p:cNvPr id="8" name="Picture 7" descr="A diagram of a circuit&#10;&#10;Description automatically generated">
            <a:extLst>
              <a:ext uri="{FF2B5EF4-FFF2-40B4-BE49-F238E27FC236}">
                <a16:creationId xmlns:a16="http://schemas.microsoft.com/office/drawing/2014/main" id="{B24A1B33-CBB7-BA4F-A16B-2ABC532DA9C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385" y="827593"/>
            <a:ext cx="2218538" cy="15028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44783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9A5F6A0-73E7-C0D5-DC66-9BEE537687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AEB9F739-16A9-294B-89B0-7353CC2740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35FFF4AE-9800-173D-4913-E6FDA3114CA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C6D844-3E21-3FC2-0768-35AAC9497C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AC497459-748C-4CA1-85EE-E5519EFB3D0F}" type="datetime1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11/27/2025</a:t>
            </a:fld>
            <a:endParaRPr lang="es-CO">
              <a:solidFill>
                <a:srgbClr val="FFFFFF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AFB7CD-3B69-0A5F-5944-D033453FB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s-CO">
                <a:solidFill>
                  <a:srgbClr val="FFFFFF"/>
                </a:solidFill>
              </a:rPr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C3BF87-3231-8E8D-7490-084B7A23D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324D266-E281-4534-A919-A24FC95A45D5}" type="slidenum">
              <a:rPr lang="es-CO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25</a:t>
            </a:fld>
            <a:endParaRPr lang="es-CO">
              <a:solidFill>
                <a:srgbClr val="FFFFFF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465D3D9-BD4C-2C68-FC66-1B7BD8758BB9}"/>
              </a:ext>
            </a:extLst>
          </p:cNvPr>
          <p:cNvSpPr/>
          <p:nvPr/>
        </p:nvSpPr>
        <p:spPr>
          <a:xfrm>
            <a:off x="244929" y="431153"/>
            <a:ext cx="6626720" cy="6003765"/>
          </a:xfrm>
          <a:prstGeom prst="rect">
            <a:avLst/>
          </a:prstGeom>
          <a:solidFill>
            <a:schemeClr val="tx2">
              <a:lumMod val="10000"/>
              <a:alpha val="83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endParaRPr lang="en-US" sz="4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2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endParaRPr lang="en-US" sz="4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Generalities &amp; Motivation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Neutrino oscillations (The basics)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The problem of the Neutrino Mass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The problem of the Neutrino Nature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Back to Neutrino Oscillations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Current unknows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Some BSM searches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40966393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C61F0F3-2C74-22A8-03C7-C69D2AED57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0F0CD607-3A44-DA6A-BFB4-B2ADA2461B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E81F6F0-AD42-1684-F4EC-E92CB68596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90CFE7A-A8E8-3019-3C67-4F3621D09A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789560E-8215-6921-BDDD-34DDFCC989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0CA833-DD59-C77D-39BA-1E687F0DD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482352" cy="877729"/>
          </a:xfrm>
        </p:spPr>
        <p:txBody>
          <a:bodyPr anchor="ctr">
            <a:normAutofit/>
          </a:bodyPr>
          <a:lstStyle/>
          <a:p>
            <a:r>
              <a:rPr lang="en-US" sz="4000" b="1" dirty="0">
                <a:solidFill>
                  <a:srgbClr val="FFFFFF"/>
                </a:solidFill>
                <a:ea typeface="Calibri Light"/>
                <a:cs typeface="Calibri Light"/>
              </a:rPr>
              <a:t>Neutrino </a:t>
            </a:r>
            <a:r>
              <a:rPr lang="en-US" sz="4000" b="1" dirty="0" err="1">
                <a:solidFill>
                  <a:srgbClr val="FFFFFF"/>
                </a:solidFill>
                <a:ea typeface="Calibri Light"/>
                <a:cs typeface="Calibri Light"/>
              </a:rPr>
              <a:t>Osc</a:t>
            </a:r>
            <a:r>
              <a:rPr lang="en-US" sz="4000" b="1" dirty="0">
                <a:solidFill>
                  <a:srgbClr val="FFFFFF"/>
                </a:solidFill>
                <a:ea typeface="Calibri Light"/>
                <a:cs typeface="Calibri Light"/>
              </a:rPr>
              <a:t>. Experiments (by their </a:t>
            </a:r>
            <a:r>
              <a:rPr lang="en-US" sz="4000" dirty="0">
                <a:solidFill>
                  <a:srgbClr val="FFFFFF"/>
                </a:solidFill>
                <a:latin typeface="Courier New" panose="02070309020205020404" pitchFamily="49" charset="0"/>
                <a:ea typeface="Calibri Light"/>
                <a:cs typeface="Courier New" panose="02070309020205020404" pitchFamily="49" charset="0"/>
              </a:rPr>
              <a:t>source</a:t>
            </a:r>
            <a:r>
              <a:rPr lang="en-US" sz="4000" b="1" dirty="0">
                <a:solidFill>
                  <a:srgbClr val="FFFFFF"/>
                </a:solidFill>
                <a:ea typeface="Calibri Light"/>
                <a:cs typeface="Calibri Light"/>
              </a:rPr>
              <a:t>)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22D98F-D6B0-25E8-14DC-99F4F7226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1984248"/>
            <a:ext cx="4114800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s-CO" sz="1100">
                <a:solidFill>
                  <a:srgbClr val="FFFFFF"/>
                </a:solidFill>
              </a:rPr>
              <a:t>David Vanegas Forero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4746BA-04AF-7DC8-BC1B-7C33F75C6F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55664"/>
            <a:ext cx="2743200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E27735B4-8833-463D-B65F-3BB56B3F91DE}" type="datetime1">
              <a:rPr lang="en-US" sz="11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11/27/2025</a:t>
            </a:fld>
            <a:endParaRPr lang="es-CO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30A4A8-CF12-2CD9-5828-E1C7F1E40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324D266-E281-4534-A919-A24FC95A45D5}" type="slidenum">
              <a:rPr lang="es-CO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26</a:t>
            </a:fld>
            <a:endParaRPr lang="es-CO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D70A028-06C6-2913-AF20-D832136E5E4D}"/>
              </a:ext>
            </a:extLst>
          </p:cNvPr>
          <p:cNvGrpSpPr/>
          <p:nvPr/>
        </p:nvGrpSpPr>
        <p:grpSpPr>
          <a:xfrm>
            <a:off x="404594" y="2510648"/>
            <a:ext cx="12267623" cy="3570954"/>
            <a:chOff x="342995" y="2445559"/>
            <a:chExt cx="12726162" cy="3570954"/>
          </a:xfrm>
        </p:grpSpPr>
        <p:sp>
          <p:nvSpPr>
            <p:cNvPr id="11" name="Rectangle 10" descr="Sun with solid fill">
              <a:extLst>
                <a:ext uri="{FF2B5EF4-FFF2-40B4-BE49-F238E27FC236}">
                  <a16:creationId xmlns:a16="http://schemas.microsoft.com/office/drawing/2014/main" id="{0D0C965A-6DC2-B10C-C0E0-30218F54C7BA}"/>
                </a:ext>
              </a:extLst>
            </p:cNvPr>
            <p:cNvSpPr/>
            <p:nvPr/>
          </p:nvSpPr>
          <p:spPr>
            <a:xfrm>
              <a:off x="342996" y="2473458"/>
              <a:ext cx="913992" cy="913992"/>
            </a:xfrm>
            <a:prstGeom prst="rect">
              <a:avLst/>
            </a:prstGeom>
            <a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CO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697C65E0-94C3-2160-185D-1F8A45DC09E6}"/>
                </a:ext>
              </a:extLst>
            </p:cNvPr>
            <p:cNvSpPr/>
            <p:nvPr/>
          </p:nvSpPr>
          <p:spPr>
            <a:xfrm>
              <a:off x="342996" y="3538015"/>
              <a:ext cx="3353656" cy="391710"/>
            </a:xfrm>
            <a:custGeom>
              <a:avLst/>
              <a:gdLst>
                <a:gd name="connsiteX0" fmla="*/ 0 w 2611406"/>
                <a:gd name="connsiteY0" fmla="*/ 0 h 391710"/>
                <a:gd name="connsiteX1" fmla="*/ 2611406 w 2611406"/>
                <a:gd name="connsiteY1" fmla="*/ 0 h 391710"/>
                <a:gd name="connsiteX2" fmla="*/ 2611406 w 2611406"/>
                <a:gd name="connsiteY2" fmla="*/ 391710 h 391710"/>
                <a:gd name="connsiteX3" fmla="*/ 0 w 2611406"/>
                <a:gd name="connsiteY3" fmla="*/ 391710 h 391710"/>
                <a:gd name="connsiteX4" fmla="*/ 0 w 2611406"/>
                <a:gd name="connsiteY4" fmla="*/ 0 h 391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1406" h="391710">
                  <a:moveTo>
                    <a:pt x="0" y="0"/>
                  </a:moveTo>
                  <a:lnTo>
                    <a:pt x="2611406" y="0"/>
                  </a:lnTo>
                  <a:lnTo>
                    <a:pt x="2611406" y="391710"/>
                  </a:lnTo>
                  <a:lnTo>
                    <a:pt x="0" y="39171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l" defTabSz="11112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  <a:defRPr b="1"/>
              </a:pPr>
              <a:r>
                <a:rPr lang="en-US" sz="2500" u="sng" dirty="0">
                  <a:latin typeface="Calibri Light" panose="020F0302020204030204"/>
                </a:rPr>
                <a:t>Solar &amp; Reactor (~200km)</a:t>
              </a:r>
              <a:endParaRPr lang="en-US" sz="2500" u="sng" kern="1200" dirty="0">
                <a:latin typeface="Calibri Light" panose="020F0302020204030204"/>
              </a:endParaRP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AA1D900-E21F-CB31-1BA0-018CF326C9E9}"/>
                </a:ext>
              </a:extLst>
            </p:cNvPr>
            <p:cNvSpPr/>
            <p:nvPr/>
          </p:nvSpPr>
          <p:spPr>
            <a:xfrm>
              <a:off x="342995" y="3999756"/>
              <a:ext cx="3542699" cy="1975207"/>
            </a:xfrm>
            <a:custGeom>
              <a:avLst/>
              <a:gdLst>
                <a:gd name="connsiteX0" fmla="*/ 0 w 2611406"/>
                <a:gd name="connsiteY0" fmla="*/ 0 h 1975207"/>
                <a:gd name="connsiteX1" fmla="*/ 2611406 w 2611406"/>
                <a:gd name="connsiteY1" fmla="*/ 0 h 1975207"/>
                <a:gd name="connsiteX2" fmla="*/ 2611406 w 2611406"/>
                <a:gd name="connsiteY2" fmla="*/ 1975207 h 1975207"/>
                <a:gd name="connsiteX3" fmla="*/ 0 w 2611406"/>
                <a:gd name="connsiteY3" fmla="*/ 1975207 h 1975207"/>
                <a:gd name="connsiteX4" fmla="*/ 0 w 2611406"/>
                <a:gd name="connsiteY4" fmla="*/ 0 h 197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1406" h="1975207">
                  <a:moveTo>
                    <a:pt x="0" y="0"/>
                  </a:moveTo>
                  <a:lnTo>
                    <a:pt x="2611406" y="0"/>
                  </a:lnTo>
                  <a:lnTo>
                    <a:pt x="2611406" y="1975207"/>
                  </a:lnTo>
                  <a:lnTo>
                    <a:pt x="0" y="197520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kern="1200" dirty="0">
                  <a:latin typeface="+mn-lt"/>
                </a:rPr>
                <a:t>Homestake, GALLEX/GNO, SAGE, </a:t>
              </a:r>
              <a:r>
                <a:rPr lang="en-US" sz="1800" kern="1200" dirty="0" err="1">
                  <a:latin typeface="+mn-lt"/>
                </a:rPr>
                <a:t>Borexino</a:t>
              </a:r>
              <a:endParaRPr lang="en-US" sz="1800" kern="1200" dirty="0">
                <a:latin typeface="+mn-lt"/>
              </a:endParaRPr>
            </a:p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kern="1200" dirty="0" err="1">
                  <a:solidFill>
                    <a:srgbClr val="0070C0"/>
                  </a:solidFill>
                  <a:latin typeface="+mn-lt"/>
                </a:rPr>
                <a:t>SuperKamikande</a:t>
              </a:r>
              <a:r>
                <a:rPr lang="en-US" sz="1800" kern="1200" dirty="0">
                  <a:solidFill>
                    <a:srgbClr val="0070C0"/>
                  </a:solidFill>
                  <a:latin typeface="+mn-lt"/>
                </a:rPr>
                <a:t> (SK)</a:t>
              </a:r>
              <a:r>
                <a:rPr lang="en-US" sz="1800" kern="1200" dirty="0">
                  <a:latin typeface="+mn-lt"/>
                </a:rPr>
                <a:t>, SNO, </a:t>
              </a:r>
              <a:r>
                <a:rPr lang="en-US" sz="1800" kern="1200" dirty="0">
                  <a:solidFill>
                    <a:schemeClr val="tx1"/>
                  </a:solidFill>
                  <a:latin typeface="+mn-lt"/>
                </a:rPr>
                <a:t>SNO+</a:t>
              </a:r>
            </a:p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800" kern="1200" dirty="0">
                <a:latin typeface="+mn-lt"/>
              </a:endParaRPr>
            </a:p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kern="1200" dirty="0" err="1">
                  <a:latin typeface="+mn-lt"/>
                  <a:cs typeface="Calibri"/>
                </a:rPr>
                <a:t>KamLAND</a:t>
              </a:r>
              <a:r>
                <a:rPr lang="en-US" sz="1800" kern="1200" dirty="0">
                  <a:latin typeface="+mn-lt"/>
                  <a:cs typeface="Calibri"/>
                </a:rPr>
                <a:t>, </a:t>
              </a:r>
              <a:r>
                <a:rPr lang="en-US" sz="1800" kern="1200" dirty="0">
                  <a:solidFill>
                    <a:srgbClr val="0070C0"/>
                  </a:solidFill>
                  <a:latin typeface="+mn-lt"/>
                  <a:cs typeface="Calibri"/>
                </a:rPr>
                <a:t>SNO+</a:t>
              </a:r>
              <a:r>
                <a:rPr lang="en-US" sz="1800" kern="1200" dirty="0">
                  <a:latin typeface="+mn-lt"/>
                  <a:cs typeface="Calibri"/>
                </a:rPr>
                <a:t> (LBL reactors)</a:t>
              </a:r>
              <a:endParaRPr lang="en-US" sz="1800" kern="1200" dirty="0">
                <a:latin typeface="+mn-lt"/>
              </a:endParaRPr>
            </a:p>
          </p:txBody>
        </p:sp>
        <p:sp>
          <p:nvSpPr>
            <p:cNvPr id="19" name="Rectangle 18" descr="Cloud with solid fill">
              <a:extLst>
                <a:ext uri="{FF2B5EF4-FFF2-40B4-BE49-F238E27FC236}">
                  <a16:creationId xmlns:a16="http://schemas.microsoft.com/office/drawing/2014/main" id="{C3896541-CB86-AE15-57D9-A3E4ED070EA4}"/>
                </a:ext>
              </a:extLst>
            </p:cNvPr>
            <p:cNvSpPr/>
            <p:nvPr/>
          </p:nvSpPr>
          <p:spPr>
            <a:xfrm>
              <a:off x="4953434" y="2445559"/>
              <a:ext cx="913992" cy="913992"/>
            </a:xfrm>
            <a:prstGeom prst="rect">
              <a:avLst/>
            </a:pr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-485121"/>
                <a:satOff val="-27976"/>
                <a:lumOff val="2876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CO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2F51D1F-A3F6-1CD8-2027-125A564367F5}"/>
                </a:ext>
              </a:extLst>
            </p:cNvPr>
            <p:cNvSpPr/>
            <p:nvPr/>
          </p:nvSpPr>
          <p:spPr>
            <a:xfrm>
              <a:off x="4953434" y="3510116"/>
              <a:ext cx="2611406" cy="391710"/>
            </a:xfrm>
            <a:custGeom>
              <a:avLst/>
              <a:gdLst>
                <a:gd name="connsiteX0" fmla="*/ 0 w 2611406"/>
                <a:gd name="connsiteY0" fmla="*/ 0 h 391710"/>
                <a:gd name="connsiteX1" fmla="*/ 2611406 w 2611406"/>
                <a:gd name="connsiteY1" fmla="*/ 0 h 391710"/>
                <a:gd name="connsiteX2" fmla="*/ 2611406 w 2611406"/>
                <a:gd name="connsiteY2" fmla="*/ 391710 h 391710"/>
                <a:gd name="connsiteX3" fmla="*/ 0 w 2611406"/>
                <a:gd name="connsiteY3" fmla="*/ 391710 h 391710"/>
                <a:gd name="connsiteX4" fmla="*/ 0 w 2611406"/>
                <a:gd name="connsiteY4" fmla="*/ 0 h 391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1406" h="391710">
                  <a:moveTo>
                    <a:pt x="0" y="0"/>
                  </a:moveTo>
                  <a:lnTo>
                    <a:pt x="2611406" y="0"/>
                  </a:lnTo>
                  <a:lnTo>
                    <a:pt x="2611406" y="391710"/>
                  </a:lnTo>
                  <a:lnTo>
                    <a:pt x="0" y="39171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l" defTabSz="11112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  <a:defRPr b="1"/>
              </a:pPr>
              <a:r>
                <a:rPr lang="en-US" sz="2500" b="1" u="sng" kern="1200" dirty="0">
                  <a:latin typeface="Calibri Light" panose="020F0302020204030204"/>
                </a:rPr>
                <a:t>Atmospheric</a:t>
              </a:r>
              <a:endParaRPr lang="en-US" sz="2500" b="1" u="sng" kern="1200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D7D68F3-B43B-D988-BCC1-B19F4DDF59E4}"/>
                </a:ext>
              </a:extLst>
            </p:cNvPr>
            <p:cNvSpPr/>
            <p:nvPr/>
          </p:nvSpPr>
          <p:spPr>
            <a:xfrm>
              <a:off x="4953434" y="3971857"/>
              <a:ext cx="2611406" cy="1975207"/>
            </a:xfrm>
            <a:custGeom>
              <a:avLst/>
              <a:gdLst>
                <a:gd name="connsiteX0" fmla="*/ 0 w 2611406"/>
                <a:gd name="connsiteY0" fmla="*/ 0 h 1975207"/>
                <a:gd name="connsiteX1" fmla="*/ 2611406 w 2611406"/>
                <a:gd name="connsiteY1" fmla="*/ 0 h 1975207"/>
                <a:gd name="connsiteX2" fmla="*/ 2611406 w 2611406"/>
                <a:gd name="connsiteY2" fmla="*/ 1975207 h 1975207"/>
                <a:gd name="connsiteX3" fmla="*/ 0 w 2611406"/>
                <a:gd name="connsiteY3" fmla="*/ 1975207 h 1975207"/>
                <a:gd name="connsiteX4" fmla="*/ 0 w 2611406"/>
                <a:gd name="connsiteY4" fmla="*/ 0 h 197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1406" h="1975207">
                  <a:moveTo>
                    <a:pt x="0" y="0"/>
                  </a:moveTo>
                  <a:lnTo>
                    <a:pt x="2611406" y="0"/>
                  </a:lnTo>
                  <a:lnTo>
                    <a:pt x="2611406" y="1975207"/>
                  </a:lnTo>
                  <a:lnTo>
                    <a:pt x="0" y="197520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kern="1200" dirty="0" err="1">
                  <a:solidFill>
                    <a:srgbClr val="0070C0"/>
                  </a:solidFill>
                  <a:latin typeface="+mn-lt"/>
                </a:rPr>
                <a:t>SuperKamiokande</a:t>
              </a:r>
              <a:r>
                <a:rPr lang="en-US" sz="1800" kern="1200" dirty="0">
                  <a:solidFill>
                    <a:srgbClr val="0070C0"/>
                  </a:solidFill>
                  <a:latin typeface="+mn-lt"/>
                </a:rPr>
                <a:t> (SK)</a:t>
              </a:r>
            </a:p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dirty="0"/>
            </a:p>
            <a:p>
              <a:pPr defTabSz="800100"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err="1">
                  <a:solidFill>
                    <a:srgbClr val="0070C0"/>
                  </a:solidFill>
                  <a:latin typeface="+mn-lt"/>
                </a:rPr>
                <a:t>IceCube</a:t>
              </a:r>
              <a:r>
                <a:rPr lang="en-US" sz="1800" kern="1200" dirty="0">
                  <a:solidFill>
                    <a:srgbClr val="0070C0"/>
                  </a:solidFill>
                  <a:latin typeface="+mn-lt"/>
                </a:rPr>
                <a:t> </a:t>
              </a:r>
              <a:r>
                <a:rPr lang="en-US" sz="1800" kern="1200" dirty="0" err="1">
                  <a:solidFill>
                    <a:srgbClr val="0070C0"/>
                  </a:solidFill>
                  <a:latin typeface="+mn-lt"/>
                </a:rPr>
                <a:t>DeepCore</a:t>
              </a:r>
              <a:r>
                <a:rPr lang="en-US" sz="1800" kern="1200" dirty="0">
                  <a:solidFill>
                    <a:srgbClr val="0070C0"/>
                  </a:solidFill>
                  <a:latin typeface="+mn-lt"/>
                </a:rPr>
                <a:t> (DC)</a:t>
              </a:r>
            </a:p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800" kern="1200" dirty="0">
                <a:latin typeface="+mn-lt"/>
              </a:endParaRPr>
            </a:p>
          </p:txBody>
        </p:sp>
        <p:sp>
          <p:nvSpPr>
            <p:cNvPr id="22" name="Rectangle 21" descr="Circles with arrows outline">
              <a:extLst>
                <a:ext uri="{FF2B5EF4-FFF2-40B4-BE49-F238E27FC236}">
                  <a16:creationId xmlns:a16="http://schemas.microsoft.com/office/drawing/2014/main" id="{59503579-41D2-0096-77E4-6DE3C4CE6A56}"/>
                </a:ext>
              </a:extLst>
            </p:cNvPr>
            <p:cNvSpPr/>
            <p:nvPr/>
          </p:nvSpPr>
          <p:spPr>
            <a:xfrm>
              <a:off x="7724010" y="2515008"/>
              <a:ext cx="913992" cy="913992"/>
            </a:xfrm>
            <a:prstGeom prst="rect">
              <a:avLst/>
            </a:pr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-970242"/>
                <a:satOff val="-55952"/>
                <a:lumOff val="575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CO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EDED8C6-E357-4566-B6AA-888118EE0CE3}"/>
                </a:ext>
              </a:extLst>
            </p:cNvPr>
            <p:cNvSpPr/>
            <p:nvPr/>
          </p:nvSpPr>
          <p:spPr>
            <a:xfrm>
              <a:off x="7724010" y="3579565"/>
              <a:ext cx="2611406" cy="391710"/>
            </a:xfrm>
            <a:custGeom>
              <a:avLst/>
              <a:gdLst>
                <a:gd name="connsiteX0" fmla="*/ 0 w 2611406"/>
                <a:gd name="connsiteY0" fmla="*/ 0 h 391710"/>
                <a:gd name="connsiteX1" fmla="*/ 2611406 w 2611406"/>
                <a:gd name="connsiteY1" fmla="*/ 0 h 391710"/>
                <a:gd name="connsiteX2" fmla="*/ 2611406 w 2611406"/>
                <a:gd name="connsiteY2" fmla="*/ 391710 h 391710"/>
                <a:gd name="connsiteX3" fmla="*/ 0 w 2611406"/>
                <a:gd name="connsiteY3" fmla="*/ 391710 h 391710"/>
                <a:gd name="connsiteX4" fmla="*/ 0 w 2611406"/>
                <a:gd name="connsiteY4" fmla="*/ 0 h 391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1406" h="391710">
                  <a:moveTo>
                    <a:pt x="0" y="0"/>
                  </a:moveTo>
                  <a:lnTo>
                    <a:pt x="2611406" y="0"/>
                  </a:lnTo>
                  <a:lnTo>
                    <a:pt x="2611406" y="391710"/>
                  </a:lnTo>
                  <a:lnTo>
                    <a:pt x="0" y="39171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l" defTabSz="11112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  <a:defRPr b="1"/>
              </a:pPr>
              <a:r>
                <a:rPr lang="en-US" sz="2500" b="1" kern="1200" dirty="0">
                  <a:latin typeface="Calibri Light" panose="020F0302020204030204"/>
                </a:rPr>
                <a:t>Accelerator (</a:t>
              </a:r>
              <a:r>
                <a:rPr lang="en-US" sz="2500" b="1" u="sng" kern="1200" dirty="0">
                  <a:latin typeface="Calibri Light" panose="020F0302020204030204"/>
                </a:rPr>
                <a:t>LBL</a:t>
              </a:r>
              <a:r>
                <a:rPr lang="en-US" sz="2500" b="1" kern="1200" dirty="0">
                  <a:latin typeface="Calibri Light" panose="020F0302020204030204"/>
                </a:rPr>
                <a:t>)</a:t>
              </a:r>
              <a:endParaRPr lang="en-US" sz="2500" b="1" kern="120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5D4FAD0-FC08-C08B-04CA-FDB681601E77}"/>
                </a:ext>
              </a:extLst>
            </p:cNvPr>
            <p:cNvSpPr/>
            <p:nvPr/>
          </p:nvSpPr>
          <p:spPr>
            <a:xfrm>
              <a:off x="7724010" y="4041306"/>
              <a:ext cx="2611406" cy="1975207"/>
            </a:xfrm>
            <a:custGeom>
              <a:avLst/>
              <a:gdLst>
                <a:gd name="connsiteX0" fmla="*/ 0 w 2611406"/>
                <a:gd name="connsiteY0" fmla="*/ 0 h 1975207"/>
                <a:gd name="connsiteX1" fmla="*/ 2611406 w 2611406"/>
                <a:gd name="connsiteY1" fmla="*/ 0 h 1975207"/>
                <a:gd name="connsiteX2" fmla="*/ 2611406 w 2611406"/>
                <a:gd name="connsiteY2" fmla="*/ 1975207 h 1975207"/>
                <a:gd name="connsiteX3" fmla="*/ 0 w 2611406"/>
                <a:gd name="connsiteY3" fmla="*/ 1975207 h 1975207"/>
                <a:gd name="connsiteX4" fmla="*/ 0 w 2611406"/>
                <a:gd name="connsiteY4" fmla="*/ 0 h 197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1406" h="1975207">
                  <a:moveTo>
                    <a:pt x="0" y="0"/>
                  </a:moveTo>
                  <a:lnTo>
                    <a:pt x="2611406" y="0"/>
                  </a:lnTo>
                  <a:lnTo>
                    <a:pt x="2611406" y="1975207"/>
                  </a:lnTo>
                  <a:lnTo>
                    <a:pt x="0" y="197520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kern="1200" dirty="0">
                  <a:latin typeface="+mn-lt"/>
                </a:rPr>
                <a:t>K2K, MINOS</a:t>
              </a:r>
            </a:p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800" kern="1200" dirty="0">
                <a:latin typeface="+mn-lt"/>
              </a:endParaRPr>
            </a:p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kern="1200" dirty="0">
                  <a:solidFill>
                    <a:srgbClr val="0070C0"/>
                  </a:solidFill>
                  <a:latin typeface="+mn-lt"/>
                </a:rPr>
                <a:t>T2K</a:t>
              </a:r>
              <a:r>
                <a:rPr lang="en-US" sz="1800" kern="1200" dirty="0">
                  <a:latin typeface="+mn-lt"/>
                </a:rPr>
                <a:t>, </a:t>
              </a:r>
              <a:r>
                <a:rPr lang="en-US" sz="1800" kern="1200" dirty="0" err="1">
                  <a:solidFill>
                    <a:srgbClr val="0070C0"/>
                  </a:solidFill>
                  <a:latin typeface="+mn-lt"/>
                </a:rPr>
                <a:t>NOvA</a:t>
              </a:r>
              <a:endParaRPr lang="en-US" sz="1800" kern="1200" dirty="0">
                <a:solidFill>
                  <a:srgbClr val="0070C0"/>
                </a:solidFill>
                <a:latin typeface="+mn-lt"/>
              </a:endParaRPr>
            </a:p>
          </p:txBody>
        </p:sp>
        <p:sp>
          <p:nvSpPr>
            <p:cNvPr id="25" name="Rectangle 24" descr="Power Plant with solid fill">
              <a:extLst>
                <a:ext uri="{FF2B5EF4-FFF2-40B4-BE49-F238E27FC236}">
                  <a16:creationId xmlns:a16="http://schemas.microsoft.com/office/drawing/2014/main" id="{01A5751B-B423-6D95-D9DD-77839B4282A3}"/>
                </a:ext>
              </a:extLst>
            </p:cNvPr>
            <p:cNvSpPr/>
            <p:nvPr/>
          </p:nvSpPr>
          <p:spPr>
            <a:xfrm>
              <a:off x="10457751" y="2490182"/>
              <a:ext cx="913992" cy="913992"/>
            </a:xfrm>
            <a:prstGeom prst="rect">
              <a:avLst/>
            </a:prstGeom>
            <a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-1455363"/>
                <a:satOff val="-83928"/>
                <a:lumOff val="8628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CO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99DDF3E-BC7E-823D-DB7F-2F375D85282D}"/>
                </a:ext>
              </a:extLst>
            </p:cNvPr>
            <p:cNvSpPr/>
            <p:nvPr/>
          </p:nvSpPr>
          <p:spPr>
            <a:xfrm>
              <a:off x="10457751" y="3554739"/>
              <a:ext cx="2611406" cy="391710"/>
            </a:xfrm>
            <a:custGeom>
              <a:avLst/>
              <a:gdLst>
                <a:gd name="connsiteX0" fmla="*/ 0 w 2611406"/>
                <a:gd name="connsiteY0" fmla="*/ 0 h 391710"/>
                <a:gd name="connsiteX1" fmla="*/ 2611406 w 2611406"/>
                <a:gd name="connsiteY1" fmla="*/ 0 h 391710"/>
                <a:gd name="connsiteX2" fmla="*/ 2611406 w 2611406"/>
                <a:gd name="connsiteY2" fmla="*/ 391710 h 391710"/>
                <a:gd name="connsiteX3" fmla="*/ 0 w 2611406"/>
                <a:gd name="connsiteY3" fmla="*/ 391710 h 391710"/>
                <a:gd name="connsiteX4" fmla="*/ 0 w 2611406"/>
                <a:gd name="connsiteY4" fmla="*/ 0 h 391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1406" h="391710">
                  <a:moveTo>
                    <a:pt x="0" y="0"/>
                  </a:moveTo>
                  <a:lnTo>
                    <a:pt x="2611406" y="0"/>
                  </a:lnTo>
                  <a:lnTo>
                    <a:pt x="2611406" y="391710"/>
                  </a:lnTo>
                  <a:lnTo>
                    <a:pt x="0" y="39171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l" defTabSz="11112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  <a:defRPr b="1"/>
              </a:pPr>
              <a:r>
                <a:rPr lang="en-US" sz="2500" b="1" u="sng" kern="1200" dirty="0">
                  <a:latin typeface="Calibri Light" panose="020F0302020204030204"/>
                </a:rPr>
                <a:t>Reactor</a:t>
              </a:r>
              <a:r>
                <a:rPr lang="en-US" sz="2500" b="1" kern="1200" dirty="0">
                  <a:latin typeface="Calibri Light" panose="020F0302020204030204"/>
                </a:rPr>
                <a:t> (km)</a:t>
              </a:r>
              <a:endParaRPr lang="en-US" sz="2500" b="1" kern="120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45FA10F-2B5B-E01C-6D8B-EAFE050DB798}"/>
                </a:ext>
              </a:extLst>
            </p:cNvPr>
            <p:cNvSpPr/>
            <p:nvPr/>
          </p:nvSpPr>
          <p:spPr>
            <a:xfrm>
              <a:off x="10457751" y="4016480"/>
              <a:ext cx="2611406" cy="1975207"/>
            </a:xfrm>
            <a:custGeom>
              <a:avLst/>
              <a:gdLst>
                <a:gd name="connsiteX0" fmla="*/ 0 w 2611406"/>
                <a:gd name="connsiteY0" fmla="*/ 0 h 1975207"/>
                <a:gd name="connsiteX1" fmla="*/ 2611406 w 2611406"/>
                <a:gd name="connsiteY1" fmla="*/ 0 h 1975207"/>
                <a:gd name="connsiteX2" fmla="*/ 2611406 w 2611406"/>
                <a:gd name="connsiteY2" fmla="*/ 1975207 h 1975207"/>
                <a:gd name="connsiteX3" fmla="*/ 0 w 2611406"/>
                <a:gd name="connsiteY3" fmla="*/ 1975207 h 1975207"/>
                <a:gd name="connsiteX4" fmla="*/ 0 w 2611406"/>
                <a:gd name="connsiteY4" fmla="*/ 0 h 197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1406" h="1975207">
                  <a:moveTo>
                    <a:pt x="0" y="0"/>
                  </a:moveTo>
                  <a:lnTo>
                    <a:pt x="2611406" y="0"/>
                  </a:lnTo>
                  <a:lnTo>
                    <a:pt x="2611406" y="1975207"/>
                  </a:lnTo>
                  <a:lnTo>
                    <a:pt x="0" y="197520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kern="1200" dirty="0">
                  <a:latin typeface="+mn-lt"/>
                </a:rPr>
                <a:t>Daya Bay</a:t>
              </a:r>
            </a:p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dirty="0"/>
                <a:t>RENO</a:t>
              </a:r>
              <a:endParaRPr lang="en-US" sz="1800" kern="1200" dirty="0">
                <a:latin typeface="+mn-lt"/>
              </a:endParaRPr>
            </a:p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dirty="0">
                  <a:solidFill>
                    <a:srgbClr val="0070C0"/>
                  </a:solidFill>
                </a:rPr>
                <a:t>JUNO</a:t>
              </a:r>
              <a:r>
                <a:rPr lang="en-US" sz="1800" kern="1200" dirty="0">
                  <a:solidFill>
                    <a:srgbClr val="0070C0"/>
                  </a:solidFill>
                  <a:latin typeface="+mn-lt"/>
                </a:rPr>
                <a:t> (52.5km)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75678062-B329-871F-C488-CF95415FA45F}"/>
              </a:ext>
            </a:extLst>
          </p:cNvPr>
          <p:cNvSpPr txBox="1"/>
          <p:nvPr/>
        </p:nvSpPr>
        <p:spPr>
          <a:xfrm>
            <a:off x="337303" y="1581104"/>
            <a:ext cx="5174428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24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Running</a:t>
            </a:r>
            <a:r>
              <a:rPr lang="es-MX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&amp; </a:t>
            </a:r>
            <a:r>
              <a:rPr lang="es-MX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past</a:t>
            </a:r>
            <a:r>
              <a:rPr lang="es-MX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MX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experiments</a:t>
            </a:r>
            <a:r>
              <a:rPr lang="es-MX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MX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that</a:t>
            </a:r>
            <a:r>
              <a:rPr lang="es-MX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MX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have</a:t>
            </a:r>
            <a:r>
              <a:rPr lang="es-MX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MX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seen</a:t>
            </a:r>
            <a:r>
              <a:rPr lang="es-MX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MX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ighlight>
                  <a:srgbClr val="C0C0C0"/>
                </a:highlight>
              </a:rPr>
              <a:t>Neutrino </a:t>
            </a:r>
            <a:r>
              <a:rPr lang="es-MX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ighlight>
                  <a:srgbClr val="C0C0C0"/>
                </a:highlight>
              </a:rPr>
              <a:t>Flavor</a:t>
            </a:r>
            <a:r>
              <a:rPr lang="es-MX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ighlight>
                  <a:srgbClr val="C0C0C0"/>
                </a:highlight>
              </a:rPr>
              <a:t> </a:t>
            </a:r>
            <a:r>
              <a:rPr lang="es-MX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ighlight>
                  <a:srgbClr val="C0C0C0"/>
                </a:highlight>
              </a:rPr>
              <a:t>Transitions</a:t>
            </a:r>
            <a:endParaRPr lang="es-CO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highlight>
                <a:srgbClr val="C0C0C0"/>
              </a:highlight>
            </a:endParaRPr>
          </a:p>
        </p:txBody>
      </p:sp>
      <p:sp>
        <p:nvSpPr>
          <p:cNvPr id="36" name="Rectangle 35" descr="Power Plant with solid fill">
            <a:extLst>
              <a:ext uri="{FF2B5EF4-FFF2-40B4-BE49-F238E27FC236}">
                <a16:creationId xmlns:a16="http://schemas.microsoft.com/office/drawing/2014/main" id="{89F22249-1EC6-68F2-6059-0270596140E2}"/>
              </a:ext>
            </a:extLst>
          </p:cNvPr>
          <p:cNvSpPr/>
          <p:nvPr/>
        </p:nvSpPr>
        <p:spPr>
          <a:xfrm>
            <a:off x="1623403" y="2476447"/>
            <a:ext cx="913992" cy="913992"/>
          </a:xfrm>
          <a:prstGeom prst="rect">
            <a:avLst/>
          </a:prstGeom>
          <a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-1455363"/>
              <a:satOff val="-83928"/>
              <a:lumOff val="8628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s-CO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17ACDD7-3408-C396-6B6B-FB340CD50805}"/>
              </a:ext>
            </a:extLst>
          </p:cNvPr>
          <p:cNvGrpSpPr/>
          <p:nvPr/>
        </p:nvGrpSpPr>
        <p:grpSpPr>
          <a:xfrm>
            <a:off x="7366227" y="1858619"/>
            <a:ext cx="4752458" cy="4844627"/>
            <a:chOff x="6745497" y="2638824"/>
            <a:chExt cx="5704909" cy="3817230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818C8E0-2082-1BDB-272C-98B7A0BC8D3C}"/>
                </a:ext>
              </a:extLst>
            </p:cNvPr>
            <p:cNvSpPr txBox="1"/>
            <p:nvPr/>
          </p:nvSpPr>
          <p:spPr>
            <a:xfrm>
              <a:off x="6789221" y="5655782"/>
              <a:ext cx="5617461" cy="8002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CO" sz="2000" dirty="0" err="1">
                  <a:solidFill>
                    <a:srgbClr val="C00000"/>
                  </a:solidFill>
                </a:rPr>
                <a:t>Tunable</a:t>
              </a:r>
              <a:r>
                <a:rPr lang="es-CO" sz="2000" dirty="0">
                  <a:solidFill>
                    <a:srgbClr val="C00000"/>
                  </a:solidFill>
                </a:rPr>
                <a:t> </a:t>
              </a:r>
              <a:r>
                <a:rPr lang="es-CO" sz="2000" dirty="0" err="1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source</a:t>
              </a:r>
              <a:r>
                <a:rPr lang="es-CO" sz="2000" dirty="0">
                  <a:solidFill>
                    <a:srgbClr val="C00000"/>
                  </a:solidFill>
                </a:rPr>
                <a:t> </a:t>
              </a:r>
              <a:r>
                <a:rPr lang="es-CO" sz="2000" dirty="0" err="1">
                  <a:solidFill>
                    <a:srgbClr val="C00000"/>
                  </a:solidFill>
                </a:rPr>
                <a:t>or</a:t>
              </a:r>
              <a:r>
                <a:rPr lang="es-CO" sz="2000" dirty="0">
                  <a:solidFill>
                    <a:srgbClr val="C00000"/>
                  </a:solidFill>
                </a:rPr>
                <a:t> </a:t>
              </a:r>
              <a:r>
                <a:rPr lang="es-CO" sz="2000" dirty="0" err="1">
                  <a:solidFill>
                    <a:srgbClr val="C00000"/>
                  </a:solidFill>
                </a:rPr>
                <a:t>that</a:t>
              </a:r>
              <a:r>
                <a:rPr lang="es-CO" sz="2000" dirty="0">
                  <a:solidFill>
                    <a:srgbClr val="C00000"/>
                  </a:solidFill>
                </a:rPr>
                <a:t> </a:t>
              </a:r>
              <a:r>
                <a:rPr lang="en-US" sz="2000" b="1" dirty="0">
                  <a:solidFill>
                    <a:srgbClr val="C00000"/>
                  </a:solidFill>
                </a:rPr>
                <a:t>can be well characterized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CO" sz="2000" dirty="0" err="1">
                  <a:solidFill>
                    <a:srgbClr val="C00000"/>
                  </a:solidFill>
                </a:rPr>
                <a:t>Multiple</a:t>
              </a:r>
              <a:r>
                <a:rPr lang="es-CO" sz="2000" dirty="0">
                  <a:solidFill>
                    <a:srgbClr val="C00000"/>
                  </a:solidFill>
                </a:rPr>
                <a:t> </a:t>
              </a:r>
              <a:r>
                <a:rPr lang="es-CO" sz="2000" dirty="0" err="1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detectors</a:t>
              </a:r>
              <a:r>
                <a:rPr lang="es-CO" sz="2000" dirty="0">
                  <a:solidFill>
                    <a:srgbClr val="C00000"/>
                  </a:solidFill>
                </a:rPr>
                <a:t> (</a:t>
              </a:r>
              <a:r>
                <a:rPr lang="es-CO" sz="2000" b="1" dirty="0">
                  <a:solidFill>
                    <a:srgbClr val="C00000"/>
                  </a:solidFill>
                </a:rPr>
                <a:t>ND</a:t>
              </a:r>
              <a:r>
                <a:rPr lang="es-CO" sz="2000" dirty="0">
                  <a:solidFill>
                    <a:srgbClr val="C00000"/>
                  </a:solidFill>
                </a:rPr>
                <a:t>, FD)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4D5BBAB-B739-5699-99B4-4854A1C70B30}"/>
                </a:ext>
              </a:extLst>
            </p:cNvPr>
            <p:cNvSpPr/>
            <p:nvPr/>
          </p:nvSpPr>
          <p:spPr>
            <a:xfrm>
              <a:off x="6745497" y="2638824"/>
              <a:ext cx="5704909" cy="2858985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</p:grpSp>
    </p:spTree>
    <p:extLst>
      <p:ext uri="{BB962C8B-B14F-4D97-AF65-F5344CB8AC3E}">
        <p14:creationId xmlns:p14="http://schemas.microsoft.com/office/powerpoint/2010/main" val="1468686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EA4A05-68F6-4FA2-1682-1B0576B09F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A diagram of a solar interferedral reaction&#10;&#10;Description automatically generated">
            <a:extLst>
              <a:ext uri="{FF2B5EF4-FFF2-40B4-BE49-F238E27FC236}">
                <a16:creationId xmlns:a16="http://schemas.microsoft.com/office/drawing/2014/main" id="{AF3D9C70-B8FC-3CD5-5943-F43CF730C8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13" y="1307183"/>
            <a:ext cx="7676081" cy="1837010"/>
          </a:xfr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68A690-E782-B649-900C-B5E47685E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3D38E-4B02-409B-AA22-9EF88271969C}" type="datetime1">
              <a:rPr lang="en-US" smtClean="0"/>
              <a:t>11/27/2025</a:t>
            </a:fld>
            <a:endParaRPr lang="es-C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55CF9D-8EF9-CA12-3680-CAD2B1D1E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dirty="0"/>
              <a:t>David Vanegas Forero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E90FC6-7355-CAA5-0069-416460357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27</a:t>
            </a:fld>
            <a:endParaRPr lang="es-CO"/>
          </a:p>
        </p:txBody>
      </p:sp>
      <p:pic>
        <p:nvPicPr>
          <p:cNvPr id="5" name="Picture 4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28BF7982-B633-0D56-A63B-105D9904A0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0718" y="8428"/>
            <a:ext cx="1551282" cy="12495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itle 1">
                <a:extLst>
                  <a:ext uri="{FF2B5EF4-FFF2-40B4-BE49-F238E27FC236}">
                    <a16:creationId xmlns:a16="http://schemas.microsoft.com/office/drawing/2014/main" id="{3FCD1223-75E9-BCBD-BF71-93BAE1C8ADB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48213" y="94827"/>
                <a:ext cx="10257428" cy="1187982"/>
              </a:xfrm>
            </p:spPr>
            <p:txBody>
              <a:bodyPr anchor="ctr">
                <a:noAutofit/>
              </a:bodyPr>
              <a:lstStyle/>
              <a:p>
                <a:r>
                  <a:rPr lang="en-US" sz="4400" b="1" dirty="0">
                    <a:solidFill>
                      <a:srgbClr val="C00000"/>
                    </a:solidFill>
                    <a:ea typeface="Calibri Light"/>
                    <a:cs typeface="Calibri Light"/>
                  </a:rPr>
                  <a:t>Three-active neutrino paradigm                     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  <m:e>
                        <m:sSubSup>
                          <m:sSubSup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sub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e>
                    </m:nary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</m:oMath>
                </a14:m>
                <a:endParaRPr lang="en-US" b="1" dirty="0">
                  <a:ea typeface="Calibri Light"/>
                  <a:cs typeface="Calibri Light"/>
                </a:endParaRPr>
              </a:p>
            </p:txBody>
          </p:sp>
        </mc:Choice>
        <mc:Fallback>
          <p:sp>
            <p:nvSpPr>
              <p:cNvPr id="13" name="Title 1">
                <a:extLst>
                  <a:ext uri="{FF2B5EF4-FFF2-40B4-BE49-F238E27FC236}">
                    <a16:creationId xmlns:a16="http://schemas.microsoft.com/office/drawing/2014/main" id="{3FCD1223-75E9-BCBD-BF71-93BAE1C8ADB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48213" y="94827"/>
                <a:ext cx="10257428" cy="1187982"/>
              </a:xfrm>
              <a:blipFill>
                <a:blip r:embed="rId4"/>
                <a:stretch>
                  <a:fillRect l="-2377" t="-14948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0293C32-F502-C052-D3BC-7A2A52092EF8}"/>
                  </a:ext>
                </a:extLst>
              </p:cNvPr>
              <p:cNvSpPr txBox="1"/>
              <p:nvPr/>
            </p:nvSpPr>
            <p:spPr>
              <a:xfrm>
                <a:off x="430877" y="3222210"/>
                <a:ext cx="5263341" cy="860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Three mixing angles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𝜽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𝒊𝒋</m:t>
                        </m:r>
                      </m:sub>
                    </m:sSub>
                  </m:oMath>
                </a14:m>
                <a:r>
                  <a:rPr lang="en-US" sz="2400" dirty="0"/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One </a:t>
                </a:r>
                <a:r>
                  <a:rPr lang="en-US" sz="2400" b="1" dirty="0">
                    <a:solidFill>
                      <a:srgbClr val="FFFF00"/>
                    </a:solidFill>
                    <a:highlight>
                      <a:srgbClr val="000000"/>
                    </a:highlight>
                  </a:rPr>
                  <a:t>CP-Violating phase</a:t>
                </a:r>
                <a:r>
                  <a:rPr lang="en-US" sz="2400" dirty="0">
                    <a:solidFill>
                      <a:srgbClr val="FFFF00"/>
                    </a:solidFill>
                    <a:highlight>
                      <a:srgbClr val="000000"/>
                    </a:highlight>
                  </a:rPr>
                  <a:t> </a:t>
                </a:r>
                <a:r>
                  <a:rPr lang="en-US" sz="2400" dirty="0"/>
                  <a:t>(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𝜹</m:t>
                    </m:r>
                  </m:oMath>
                </a14:m>
                <a:r>
                  <a:rPr lang="en-US" sz="2400" dirty="0"/>
                  <a:t>)</a:t>
                </a: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0293C32-F502-C052-D3BC-7A2A52092E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877" y="3222210"/>
                <a:ext cx="5263341" cy="860748"/>
              </a:xfrm>
              <a:prstGeom prst="rect">
                <a:avLst/>
              </a:prstGeom>
              <a:blipFill>
                <a:blip r:embed="rId5"/>
                <a:stretch>
                  <a:fillRect l="-1622" t="-4965" b="-16312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 descr="A diagram of solar and atmosphere&#10;&#10;Description automatically generated">
            <a:extLst>
              <a:ext uri="{FF2B5EF4-FFF2-40B4-BE49-F238E27FC236}">
                <a16:creationId xmlns:a16="http://schemas.microsoft.com/office/drawing/2014/main" id="{193C2ABE-D727-E442-6891-E93DA6B2606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4229" y="3293820"/>
            <a:ext cx="4397771" cy="313349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501093F-83D5-1971-C7AD-E64F8B0CEFE2}"/>
                  </a:ext>
                </a:extLst>
              </p:cNvPr>
              <p:cNvSpPr txBox="1"/>
              <p:nvPr/>
            </p:nvSpPr>
            <p:spPr>
              <a:xfrm>
                <a:off x="4499775" y="3270959"/>
                <a:ext cx="3653625" cy="8621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Two mass-squared differences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𝜟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sz="2400" dirty="0"/>
                  <a:t>)</a:t>
                </a:r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501093F-83D5-1971-C7AD-E64F8B0CEF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775" y="3270959"/>
                <a:ext cx="3653625" cy="862159"/>
              </a:xfrm>
              <a:prstGeom prst="rect">
                <a:avLst/>
              </a:prstGeom>
              <a:blipFill>
                <a:blip r:embed="rId7"/>
                <a:stretch>
                  <a:fillRect l="-2167" t="-5674" b="-15603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Callout: Down Arrow 19">
            <a:extLst>
              <a:ext uri="{FF2B5EF4-FFF2-40B4-BE49-F238E27FC236}">
                <a16:creationId xmlns:a16="http://schemas.microsoft.com/office/drawing/2014/main" id="{85D8516B-85CD-B0DD-9A49-68D04FA1AD55}"/>
              </a:ext>
            </a:extLst>
          </p:cNvPr>
          <p:cNvSpPr/>
          <p:nvPr/>
        </p:nvSpPr>
        <p:spPr>
          <a:xfrm>
            <a:off x="8412479" y="1596044"/>
            <a:ext cx="3696393" cy="1584280"/>
          </a:xfrm>
          <a:prstGeom prst="downArrowCallou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CF5BC34-F233-58E3-9886-411D7BD1F3E6}"/>
              </a:ext>
            </a:extLst>
          </p:cNvPr>
          <p:cNvSpPr txBox="1"/>
          <p:nvPr/>
        </p:nvSpPr>
        <p:spPr>
          <a:xfrm>
            <a:off x="7644757" y="1651017"/>
            <a:ext cx="47744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en-US" sz="2400" dirty="0"/>
              <a:t>Two possible </a:t>
            </a:r>
            <a:r>
              <a:rPr lang="en-US" sz="2400" b="1" dirty="0">
                <a:solidFill>
                  <a:srgbClr val="FFFF00"/>
                </a:solidFill>
                <a:highlight>
                  <a:srgbClr val="000000"/>
                </a:highlight>
              </a:rPr>
              <a:t>mass ordering</a:t>
            </a:r>
            <a:r>
              <a:rPr lang="en-US" sz="2400" dirty="0"/>
              <a:t>s </a:t>
            </a:r>
          </a:p>
          <a:p>
            <a:pPr lvl="1" algn="ctr"/>
            <a:r>
              <a:rPr lang="en-US" sz="2400" dirty="0"/>
              <a:t>Normal (L), Inverted (R)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8EAE9E40-D91F-6992-5F31-82D7CCAE5C86}"/>
              </a:ext>
            </a:extLst>
          </p:cNvPr>
          <p:cNvSpPr/>
          <p:nvPr/>
        </p:nvSpPr>
        <p:spPr>
          <a:xfrm>
            <a:off x="305101" y="3207062"/>
            <a:ext cx="4000892" cy="96592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C636C21-52EF-462C-A6B5-103AFD23AACE}"/>
              </a:ext>
            </a:extLst>
          </p:cNvPr>
          <p:cNvSpPr/>
          <p:nvPr/>
        </p:nvSpPr>
        <p:spPr>
          <a:xfrm>
            <a:off x="4485017" y="3194713"/>
            <a:ext cx="3259190" cy="1047508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4704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r"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6DE56E-A5E2-6BB5-F5E0-009C3C699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482352" cy="877729"/>
          </a:xfrm>
        </p:spPr>
        <p:txBody>
          <a:bodyPr anchor="ctr">
            <a:normAutofit/>
          </a:bodyPr>
          <a:lstStyle/>
          <a:p>
            <a:r>
              <a:rPr lang="en-US" sz="4000" b="1" dirty="0">
                <a:solidFill>
                  <a:srgbClr val="FFFFFF"/>
                </a:solidFill>
                <a:ea typeface="Calibri Light"/>
                <a:cs typeface="Calibri Light"/>
              </a:rPr>
              <a:t>Neutrino Oscillation Channels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F67E4F-FDFB-BDB1-ADCA-387E308E0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1984248"/>
            <a:ext cx="4114800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s-CO" sz="1100" dirty="0">
                <a:solidFill>
                  <a:srgbClr val="FFFFFF"/>
                </a:solidFill>
              </a:rPr>
              <a:t>David Vanegas Forero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262F75-F964-A989-4119-1AE6BBF328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55664"/>
            <a:ext cx="2743200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8E2D1E89-22F5-4653-AE63-024E3E611A96}" type="datetime1">
              <a:rPr lang="es-CO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 algn="r">
                <a:spcAft>
                  <a:spcPts val="600"/>
                </a:spcAft>
              </a:pPr>
              <a:t>27/11/2025</a:t>
            </a:fld>
            <a:endParaRPr lang="es-CO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27D9E2-6005-459B-4FE1-48C5923EA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324D266-E281-4534-A919-A24FC95A45D5}" type="slidenum">
              <a:rPr lang="es-CO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28</a:t>
            </a:fld>
            <a:endParaRPr lang="es-CO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8" name="Picture 27" descr="A screenshot of a computer&#10;&#10;Description automatically generated">
            <a:extLst>
              <a:ext uri="{FF2B5EF4-FFF2-40B4-BE49-F238E27FC236}">
                <a16:creationId xmlns:a16="http://schemas.microsoft.com/office/drawing/2014/main" id="{F1858180-114F-3AC5-5FF0-8CCA4D8366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1508" y="2366939"/>
            <a:ext cx="9791911" cy="25553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9843756-B6A7-8B4A-C6CF-7CD515E55134}"/>
                  </a:ext>
                </a:extLst>
              </p:cNvPr>
              <p:cNvSpPr txBox="1"/>
              <p:nvPr/>
            </p:nvSpPr>
            <p:spPr>
              <a:xfrm>
                <a:off x="2207243" y="1754307"/>
                <a:ext cx="8408712" cy="4928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T</a:t>
                </a:r>
                <a:r>
                  <a:rPr lang="es-CO" sz="2400" dirty="0" err="1"/>
                  <a:t>wo</a:t>
                </a:r>
                <a:r>
                  <a:rPr lang="es-CO" sz="24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l-GR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s-CO" sz="2400" dirty="0"/>
                  <a:t>’s </a:t>
                </a:r>
                <a:r>
                  <a:rPr lang="es-CO" sz="2400" dirty="0" err="1"/>
                  <a:t>found</a:t>
                </a:r>
                <a:r>
                  <a:rPr lang="es-CO" sz="2400" dirty="0"/>
                  <a:t> in </a:t>
                </a:r>
                <a:r>
                  <a:rPr lang="es-CO" sz="2400" dirty="0" err="1"/>
                  <a:t>Nature</a:t>
                </a:r>
                <a:r>
                  <a:rPr lang="es-CO" sz="2400" dirty="0"/>
                  <a:t>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Sup>
                      <m:sSubSupPr>
                        <m:ctrlPr>
                          <a:rPr lang="el-G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𝟐𝟏</m:t>
                        </m:r>
                      </m:sub>
                      <m:sup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s-CO" sz="24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𝜟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𝒔𝒐𝒍</m:t>
                        </m:r>
                      </m:sub>
                      <m:sup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s-CO" sz="2400" dirty="0"/>
                  <a:t>  &amp;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r>
                      <m:rPr>
                        <m:sty m:val="p"/>
                      </m:rPr>
                      <a:rPr lang="el-GR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Sup>
                      <m:sSubSupPr>
                        <m:ctrlPr>
                          <a:rPr lang="el-G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𝟑𝟏</m:t>
                        </m:r>
                      </m:sub>
                      <m:sup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|∝</m:t>
                    </m:r>
                    <m:sSubSup>
                      <m:sSubSupPr>
                        <m:ctrlPr>
                          <a:rPr lang="es-CO" sz="24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𝜟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𝒂𝒕𝒎</m:t>
                        </m:r>
                      </m:sub>
                      <m:sup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9843756-B6A7-8B4A-C6CF-7CD515E551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7243" y="1754307"/>
                <a:ext cx="8408712" cy="492827"/>
              </a:xfrm>
              <a:prstGeom prst="rect">
                <a:avLst/>
              </a:prstGeom>
              <a:blipFill>
                <a:blip r:embed="rId4"/>
                <a:stretch>
                  <a:fillRect l="-1088" t="-3704" b="-271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0141B714-D000-0F65-00B9-4C00891E30FF}"/>
              </a:ext>
            </a:extLst>
          </p:cNvPr>
          <p:cNvSpPr txBox="1"/>
          <p:nvPr/>
        </p:nvSpPr>
        <p:spPr>
          <a:xfrm>
            <a:off x="1611508" y="5130732"/>
            <a:ext cx="10404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/>
              <a:t>No single experiment is sensitive to ALL parameters</a:t>
            </a:r>
            <a:r>
              <a:rPr lang="en-US" sz="2400" dirty="0"/>
              <a:t>, so </a:t>
            </a:r>
            <a:r>
              <a:rPr lang="en-US" sz="2400" b="1" dirty="0">
                <a:solidFill>
                  <a:srgbClr val="C00000"/>
                </a:solidFill>
              </a:rPr>
              <a:t>we need global-fits</a:t>
            </a:r>
            <a:r>
              <a:rPr lang="en-US" sz="24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To find the </a:t>
            </a:r>
            <a:r>
              <a:rPr lang="en-US" sz="2400" b="1" dirty="0"/>
              <a:t>parameters allowed by MOST of the data </a:t>
            </a:r>
            <a:r>
              <a:rPr lang="en-US" sz="2400" dirty="0"/>
              <a:t>taken at Neutrino Oscillation Experiments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To account for </a:t>
            </a:r>
            <a:r>
              <a:rPr lang="en-US" sz="2400" b="1" dirty="0"/>
              <a:t>correlations between parameters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Arrow: Right 8">
                <a:extLst>
                  <a:ext uri="{FF2B5EF4-FFF2-40B4-BE49-F238E27FC236}">
                    <a16:creationId xmlns:a16="http://schemas.microsoft.com/office/drawing/2014/main" id="{2FB4F1D5-FC23-8734-0DD4-605E6DA769B1}"/>
                  </a:ext>
                </a:extLst>
              </p:cNvPr>
              <p:cNvSpPr/>
              <p:nvPr/>
            </p:nvSpPr>
            <p:spPr>
              <a:xfrm>
                <a:off x="228567" y="2598848"/>
                <a:ext cx="1303725" cy="989703"/>
              </a:xfrm>
              <a:prstGeom prst="rightArrow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s-CO" sz="2400" i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2400" i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𝜟</m:t>
                          </m:r>
                          <m:r>
                            <a:rPr lang="en-US" sz="2400" i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en-US" sz="2400" i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𝒔𝒐𝒍</m:t>
                          </m:r>
                        </m:sub>
                        <m:sup>
                          <m:r>
                            <a:rPr lang="en-US" sz="2400" i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</m:oMath>
                  </m:oMathPara>
                </a14:m>
                <a:endParaRPr lang="es-CO" sz="2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9" name="Arrow: Right 8">
                <a:extLst>
                  <a:ext uri="{FF2B5EF4-FFF2-40B4-BE49-F238E27FC236}">
                    <a16:creationId xmlns:a16="http://schemas.microsoft.com/office/drawing/2014/main" id="{2FB4F1D5-FC23-8734-0DD4-605E6DA769B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567" y="2598848"/>
                <a:ext cx="1303725" cy="989703"/>
              </a:xfrm>
              <a:prstGeom prst="rightArrow">
                <a:avLst/>
              </a:prstGeom>
              <a:blipFill>
                <a:blip r:embed="rId5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Arrow: Right 9">
                <a:extLst>
                  <a:ext uri="{FF2B5EF4-FFF2-40B4-BE49-F238E27FC236}">
                    <a16:creationId xmlns:a16="http://schemas.microsoft.com/office/drawing/2014/main" id="{782C721D-03EC-59BF-418E-91AB0CDB35FF}"/>
                  </a:ext>
                </a:extLst>
              </p:cNvPr>
              <p:cNvSpPr/>
              <p:nvPr/>
            </p:nvSpPr>
            <p:spPr>
              <a:xfrm>
                <a:off x="225911" y="3793907"/>
                <a:ext cx="1303725" cy="989703"/>
              </a:xfrm>
              <a:prstGeom prst="rightArrow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s-CO" sz="2400" b="1" i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2400" b="1" i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𝜟</m:t>
                          </m:r>
                          <m:r>
                            <a:rPr lang="en-US" sz="2400" b="1" i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es-MX" sz="2400" b="1" i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𝒂𝒕𝒎</m:t>
                          </m:r>
                        </m:sub>
                        <m:sup>
                          <m:r>
                            <a:rPr lang="en-US" sz="2400" b="1" i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</m:oMath>
                  </m:oMathPara>
                </a14:m>
                <a:endParaRPr lang="es-CO" sz="2400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0" name="Arrow: Right 9">
                <a:extLst>
                  <a:ext uri="{FF2B5EF4-FFF2-40B4-BE49-F238E27FC236}">
                    <a16:creationId xmlns:a16="http://schemas.microsoft.com/office/drawing/2014/main" id="{782C721D-03EC-59BF-418E-91AB0CDB35F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911" y="3793907"/>
                <a:ext cx="1303725" cy="989703"/>
              </a:xfrm>
              <a:prstGeom prst="rightArrow">
                <a:avLst/>
              </a:prstGeom>
              <a:blipFill>
                <a:blip r:embed="rId6"/>
                <a:stretch>
                  <a:fillRect l="-6422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517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151139A-886F-4B97-8815-729AD3831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B5E08C4-8CDD-4623-A5B8-E998C6DEE3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492"/>
            <a:ext cx="12191998" cy="157595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5F33878-D502-4FFA-8ACE-F2AECDB2A2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35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3539FEE-81D3-4406-802E-60B20B16F4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8" y="-5307777"/>
            <a:ext cx="1576446" cy="12192001"/>
          </a:xfrm>
          <a:prstGeom prst="rect">
            <a:avLst/>
          </a:prstGeom>
          <a:gradFill>
            <a:gsLst>
              <a:gs pos="16000">
                <a:srgbClr val="000000">
                  <a:alpha val="0"/>
                </a:srgbClr>
              </a:gs>
              <a:gs pos="99000">
                <a:srgbClr val="000000">
                  <a:alpha val="87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C701763-729E-462F-A5A8-E0DEFEB1E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986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7B8DDE0-B02D-0890-7901-D96D759A70D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99714" y="353160"/>
                <a:ext cx="7091300" cy="898581"/>
              </a:xfrm>
            </p:spPr>
            <p:txBody>
              <a:bodyPr vert="horz" lIns="91440" tIns="45720" rIns="91440" bIns="45720" rtlCol="0" anchor="ctr">
                <a:normAutofit fontScale="90000"/>
              </a:bodyPr>
              <a:lstStyle/>
              <a:p>
                <a:r>
                  <a:rPr lang="en-US" sz="4000" b="1" kern="1200" dirty="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</a:rPr>
                  <a:t>Global</a:t>
                </a:r>
                <a:r>
                  <a:rPr lang="en-US" sz="4000" b="1" dirty="0">
                    <a:solidFill>
                      <a:srgbClr val="FFFFFF"/>
                    </a:solidFill>
                  </a:rPr>
                  <a:t>-</a:t>
                </a:r>
                <a:r>
                  <a:rPr lang="en-US" sz="4000" b="1" kern="1200" dirty="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</a:rPr>
                  <a:t>fit results, </a:t>
                </a:r>
                <a14:m>
                  <m:oMath xmlns:m="http://schemas.openxmlformats.org/officeDocument/2006/math">
                    <m:r>
                      <a:rPr lang="en-US" sz="4000" b="0" i="1" kern="120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𝛥</m:t>
                    </m:r>
                    <m:sSup>
                      <m:sSupPr>
                        <m:ctrlPr>
                          <a:rPr lang="en-US" sz="4000" i="1" kern="120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4000" b="0" i="1" kern="120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s-MX" sz="4000" b="0" i="1" kern="120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4000" b="1" kern="1200" dirty="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</a:rPr>
                  <a:t>-profiles</a:t>
                </a:r>
                <a:br>
                  <a:rPr lang="en-US" sz="4000" b="1" kern="1200" dirty="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</a:rPr>
                </a:br>
                <a:r>
                  <a:rPr lang="en-US" sz="2200" b="1" dirty="0">
                    <a:solidFill>
                      <a:schemeClr val="accent4">
                        <a:lumMod val="20000"/>
                        <a:lumOff val="80000"/>
                      </a:schemeClr>
                    </a:solidFill>
                    <a:cs typeface="Calibri Light"/>
                    <a:hlinkClick r:id="rId3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https://globalfit.astroparticles.es/</a:t>
                </a:r>
                <a:endParaRPr lang="en-US" sz="4000" b="1" dirty="0">
                  <a:solidFill>
                    <a:srgbClr val="FFFFFF"/>
                  </a:solidFill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7B8DDE0-B02D-0890-7901-D96D759A70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99714" y="353160"/>
                <a:ext cx="7091300" cy="898581"/>
              </a:xfrm>
              <a:blipFill>
                <a:blip r:embed="rId4"/>
                <a:stretch>
                  <a:fillRect l="-2666" t="-13605" b="-10204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630CBA-04C2-E1AD-E1DE-FCFB16242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2002536"/>
            <a:ext cx="4114800" cy="365125"/>
          </a:xfr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100" kern="120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David Vanegas Forero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34F8C4-49F7-4BE4-0FDC-C46E886551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31079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B8C9AC5C-E531-45EA-9D65-2810720758E8}" type="datetime1">
              <a:rPr lang="en-US" sz="11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11/27/2025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325A60-B44B-BEA2-7704-C38DB1B02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31079"/>
            <a:ext cx="44805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324D266-E281-4534-A919-A24FC95A45D5}" type="slidenum"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29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Picture 6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B69D1069-C8D3-62C6-2812-3350E2CCCA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39" y="1576447"/>
            <a:ext cx="10141779" cy="52737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20F2311-E42F-624E-D6F8-42D77493F1C7}"/>
              </a:ext>
            </a:extLst>
          </p:cNvPr>
          <p:cNvSpPr txBox="1"/>
          <p:nvPr/>
        </p:nvSpPr>
        <p:spPr>
          <a:xfrm>
            <a:off x="10291665" y="3112788"/>
            <a:ext cx="20338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Normal Ordering (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NO</a:t>
            </a:r>
            <a:r>
              <a:rPr lang="en-US" sz="2400" dirty="0"/>
              <a:t>)</a:t>
            </a:r>
          </a:p>
          <a:p>
            <a:endParaRPr lang="en-US" sz="2400" dirty="0"/>
          </a:p>
          <a:p>
            <a:r>
              <a:rPr lang="en-US" sz="2400" dirty="0"/>
              <a:t>Inverted Ordering (</a:t>
            </a:r>
            <a:r>
              <a:rPr lang="en-US" sz="2400" dirty="0">
                <a:solidFill>
                  <a:srgbClr val="FF33CC"/>
                </a:solidFill>
              </a:rPr>
              <a:t>IO</a:t>
            </a:r>
            <a:r>
              <a:rPr lang="en-US" sz="2400" dirty="0"/>
              <a:t>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EC3BA3-F363-F8B3-63A1-C7277592FE18}"/>
              </a:ext>
            </a:extLst>
          </p:cNvPr>
          <p:cNvSpPr txBox="1"/>
          <p:nvPr/>
        </p:nvSpPr>
        <p:spPr>
          <a:xfrm>
            <a:off x="1590502" y="1664311"/>
            <a:ext cx="803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~5%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927C4F-8D1C-6135-45F4-6065D992D549}"/>
              </a:ext>
            </a:extLst>
          </p:cNvPr>
          <p:cNvSpPr txBox="1"/>
          <p:nvPr/>
        </p:nvSpPr>
        <p:spPr>
          <a:xfrm>
            <a:off x="5099428" y="1639543"/>
            <a:ext cx="803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~6%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03EE11-B367-67BE-E192-C569B8D31617}"/>
              </a:ext>
            </a:extLst>
          </p:cNvPr>
          <p:cNvSpPr txBox="1"/>
          <p:nvPr/>
        </p:nvSpPr>
        <p:spPr>
          <a:xfrm>
            <a:off x="8346375" y="1664311"/>
            <a:ext cx="803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~3%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62D35AC-CD69-C240-B782-2EB2E0748CD8}"/>
              </a:ext>
            </a:extLst>
          </p:cNvPr>
          <p:cNvSpPr txBox="1"/>
          <p:nvPr/>
        </p:nvSpPr>
        <p:spPr>
          <a:xfrm>
            <a:off x="1611355" y="4334827"/>
            <a:ext cx="803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~3%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F519C9-5DA6-0FF2-AECF-F4C333A0C500}"/>
              </a:ext>
            </a:extLst>
          </p:cNvPr>
          <p:cNvSpPr txBox="1"/>
          <p:nvPr/>
        </p:nvSpPr>
        <p:spPr>
          <a:xfrm>
            <a:off x="5411372" y="4433628"/>
            <a:ext cx="803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~1%</a:t>
            </a:r>
          </a:p>
        </p:txBody>
      </p:sp>
      <p:sp>
        <p:nvSpPr>
          <p:cNvPr id="16" name="Arrow: Up-Down 15">
            <a:extLst>
              <a:ext uri="{FF2B5EF4-FFF2-40B4-BE49-F238E27FC236}">
                <a16:creationId xmlns:a16="http://schemas.microsoft.com/office/drawing/2014/main" id="{2375C467-95D5-D1FA-DFDB-C0BBC4B28054}"/>
              </a:ext>
            </a:extLst>
          </p:cNvPr>
          <p:cNvSpPr/>
          <p:nvPr/>
        </p:nvSpPr>
        <p:spPr>
          <a:xfrm>
            <a:off x="1868029" y="5766747"/>
            <a:ext cx="160713" cy="656504"/>
          </a:xfrm>
          <a:prstGeom prst="upDownArrow">
            <a:avLst/>
          </a:prstGeom>
          <a:solidFill>
            <a:schemeClr val="bg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591665F-79BA-614E-E131-733265EDA6F9}"/>
              </a:ext>
            </a:extLst>
          </p:cNvPr>
          <p:cNvCxnSpPr/>
          <p:nvPr/>
        </p:nvCxnSpPr>
        <p:spPr>
          <a:xfrm>
            <a:off x="5192684" y="1664311"/>
            <a:ext cx="0" cy="2137376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40F9D43-C2D2-D7D5-9F4B-2620E9621C49}"/>
              </a:ext>
            </a:extLst>
          </p:cNvPr>
          <p:cNvCxnSpPr/>
          <p:nvPr/>
        </p:nvCxnSpPr>
        <p:spPr>
          <a:xfrm>
            <a:off x="7739150" y="4334827"/>
            <a:ext cx="0" cy="2137376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2A01621-9270-C84F-FF72-62869D9A5697}"/>
              </a:ext>
            </a:extLst>
          </p:cNvPr>
          <p:cNvCxnSpPr/>
          <p:nvPr/>
        </p:nvCxnSpPr>
        <p:spPr>
          <a:xfrm>
            <a:off x="9169197" y="4293703"/>
            <a:ext cx="0" cy="2137376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411A7CF-D1F1-07B5-B309-D61CBBAD7052}"/>
              </a:ext>
            </a:extLst>
          </p:cNvPr>
          <p:cNvCxnSpPr/>
          <p:nvPr/>
        </p:nvCxnSpPr>
        <p:spPr>
          <a:xfrm>
            <a:off x="8476211" y="4293703"/>
            <a:ext cx="0" cy="2137376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50C28CC-FCA2-FEDB-B2B0-01C3AF7D74B5}"/>
              </a:ext>
            </a:extLst>
          </p:cNvPr>
          <p:cNvCxnSpPr>
            <a:cxnSpLocks/>
          </p:cNvCxnSpPr>
          <p:nvPr/>
        </p:nvCxnSpPr>
        <p:spPr>
          <a:xfrm>
            <a:off x="478536" y="2804160"/>
            <a:ext cx="98633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36D6774-31FD-3647-CDD0-059BF1FE8DC3}"/>
              </a:ext>
            </a:extLst>
          </p:cNvPr>
          <p:cNvCxnSpPr>
            <a:cxnSpLocks/>
          </p:cNvCxnSpPr>
          <p:nvPr/>
        </p:nvCxnSpPr>
        <p:spPr>
          <a:xfrm>
            <a:off x="478536" y="5472545"/>
            <a:ext cx="98633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14A2896D-278D-3118-379E-6585E662C32A}"/>
                  </a:ext>
                </a:extLst>
              </p:cNvPr>
              <p:cNvSpPr txBox="1"/>
              <p:nvPr/>
            </p:nvSpPr>
            <p:spPr>
              <a:xfrm>
                <a:off x="9995363" y="2479164"/>
                <a:ext cx="4419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accent1"/>
                    </a:solidFill>
                  </a:rPr>
                  <a:t>3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14A2896D-278D-3118-379E-6585E662C3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95363" y="2479164"/>
                <a:ext cx="441980" cy="369332"/>
              </a:xfrm>
              <a:prstGeom prst="rect">
                <a:avLst/>
              </a:prstGeom>
              <a:blipFill>
                <a:blip r:embed="rId6"/>
                <a:stretch>
                  <a:fillRect l="-12500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Arrow: Up-Down 13">
            <a:extLst>
              <a:ext uri="{FF2B5EF4-FFF2-40B4-BE49-F238E27FC236}">
                <a16:creationId xmlns:a16="http://schemas.microsoft.com/office/drawing/2014/main" id="{AA71AC1C-821C-628D-0C11-CDB87E16D83E}"/>
              </a:ext>
            </a:extLst>
          </p:cNvPr>
          <p:cNvSpPr/>
          <p:nvPr/>
        </p:nvSpPr>
        <p:spPr>
          <a:xfrm>
            <a:off x="4830191" y="3185521"/>
            <a:ext cx="149258" cy="573133"/>
          </a:xfrm>
          <a:prstGeom prst="upDownArrow">
            <a:avLst/>
          </a:prstGeom>
          <a:solidFill>
            <a:schemeClr val="accent2">
              <a:lumMod val="5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6EADB2E-3B77-C0E9-9FAF-AB06AD74655C}"/>
                  </a:ext>
                </a:extLst>
              </p:cNvPr>
              <p:cNvSpPr txBox="1"/>
              <p:nvPr/>
            </p:nvSpPr>
            <p:spPr>
              <a:xfrm>
                <a:off x="4190307" y="3233993"/>
                <a:ext cx="7457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1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1800" b="1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s-MX" sz="1800" b="1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en-US" sz="1800" b="1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𝝈</m:t>
                      </m:r>
                    </m:oMath>
                  </m:oMathPara>
                </a14:m>
                <a:endParaRPr lang="es-CO" b="1" dirty="0">
                  <a:solidFill>
                    <a:schemeClr val="accent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6EADB2E-3B77-C0E9-9FAF-AB06AD7465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0307" y="3233993"/>
                <a:ext cx="745717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4A744C7-C310-5EAD-B34C-DFE411031227}"/>
                  </a:ext>
                </a:extLst>
              </p:cNvPr>
              <p:cNvSpPr txBox="1"/>
              <p:nvPr/>
            </p:nvSpPr>
            <p:spPr>
              <a:xfrm>
                <a:off x="1275965" y="5873167"/>
                <a:ext cx="7457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1800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800" b="1" i="1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en-US" sz="1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𝝈</m:t>
                      </m:r>
                    </m:oMath>
                  </m:oMathPara>
                </a14:m>
                <a:endParaRPr lang="es-CO" b="1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4A744C7-C310-5EAD-B34C-DFE4110312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5965" y="5873167"/>
                <a:ext cx="745717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7F3E0FFD-C7AB-C6BD-867E-691E901C2CE9}"/>
                  </a:ext>
                </a:extLst>
              </p:cNvPr>
              <p:cNvSpPr txBox="1"/>
              <p:nvPr/>
            </p:nvSpPr>
            <p:spPr>
              <a:xfrm>
                <a:off x="10021974" y="5163309"/>
                <a:ext cx="4419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accent1"/>
                    </a:solidFill>
                  </a:rPr>
                  <a:t>3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7F3E0FFD-C7AB-C6BD-867E-691E901C2C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21974" y="5163309"/>
                <a:ext cx="441980" cy="369332"/>
              </a:xfrm>
              <a:prstGeom prst="rect">
                <a:avLst/>
              </a:prstGeom>
              <a:blipFill>
                <a:blip r:embed="rId9"/>
                <a:stretch>
                  <a:fillRect l="-10959" t="-8197" b="-24590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1830519-4DF5-B226-BAAD-97F577BBC403}"/>
              </a:ext>
            </a:extLst>
          </p:cNvPr>
          <p:cNvSpPr/>
          <p:nvPr/>
        </p:nvSpPr>
        <p:spPr>
          <a:xfrm>
            <a:off x="7477246" y="717630"/>
            <a:ext cx="3287210" cy="652480"/>
          </a:xfrm>
          <a:prstGeom prst="round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800" dirty="0" err="1"/>
              <a:t>Update</a:t>
            </a:r>
            <a:r>
              <a:rPr lang="es-CO" sz="2800" dirty="0"/>
              <a:t> in </a:t>
            </a:r>
            <a:r>
              <a:rPr lang="es-CO" sz="2800" dirty="0" err="1"/>
              <a:t>progress</a:t>
            </a:r>
            <a:r>
              <a:rPr lang="es-CO" sz="28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047194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3B76607-5D1C-EF24-2CFD-F7250A14DC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2D2C6937-8073-E5ED-D930-4FB5265361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ADB1A599-9D1D-C08F-7636-4032C9FBF85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2A0DB4-2C64-0CDA-F9FE-4399A6151E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AC497459-748C-4CA1-85EE-E5519EFB3D0F}" type="datetime1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11/27/2025</a:t>
            </a:fld>
            <a:endParaRPr lang="es-CO">
              <a:solidFill>
                <a:srgbClr val="FFFFFF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EED90E-99E1-24E3-6C2D-B17AA27E1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s-CO">
                <a:solidFill>
                  <a:srgbClr val="FFFFFF"/>
                </a:solidFill>
              </a:rPr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5217A6-88A3-1751-CFB5-22CD70DE1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324D266-E281-4534-A919-A24FC95A45D5}" type="slidenum">
              <a:rPr lang="es-CO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3</a:t>
            </a:fld>
            <a:endParaRPr lang="es-CO">
              <a:solidFill>
                <a:srgbClr val="FFFFFF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A0E748F-CDDB-99CF-54EC-1C97AD87CEBC}"/>
              </a:ext>
            </a:extLst>
          </p:cNvPr>
          <p:cNvSpPr/>
          <p:nvPr/>
        </p:nvSpPr>
        <p:spPr>
          <a:xfrm>
            <a:off x="244929" y="431153"/>
            <a:ext cx="6626720" cy="6003765"/>
          </a:xfrm>
          <a:prstGeom prst="rect">
            <a:avLst/>
          </a:prstGeom>
          <a:solidFill>
            <a:schemeClr val="tx2">
              <a:lumMod val="10000"/>
              <a:alpha val="83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endParaRPr lang="en-US" sz="4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2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endParaRPr lang="en-US" sz="4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Generalities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Neutrino oscillations (The basics)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The problem of the Neutrino Mass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The problem of the Neutrino Nature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Back to Neutrino Oscillations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Current unknows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Some BSM searches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9317326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151139A-886F-4B97-8815-729AD3831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B5E08C4-8CDD-4623-A5B8-E998C6DEE3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492"/>
            <a:ext cx="12191998" cy="157595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5F33878-D502-4FFA-8ACE-F2AECDB2A2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35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3539FEE-81D3-4406-802E-60B20B16F4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8" y="-5307777"/>
            <a:ext cx="1576446" cy="12192001"/>
          </a:xfrm>
          <a:prstGeom prst="rect">
            <a:avLst/>
          </a:prstGeom>
          <a:gradFill>
            <a:gsLst>
              <a:gs pos="16000">
                <a:srgbClr val="000000">
                  <a:alpha val="0"/>
                </a:srgbClr>
              </a:gs>
              <a:gs pos="99000">
                <a:srgbClr val="000000">
                  <a:alpha val="87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C701763-729E-462F-A5A8-E0DEFEB1E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986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B8DDE0-B02D-0890-7901-D96D759A7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714" y="353160"/>
            <a:ext cx="7091300" cy="89858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Global</a:t>
            </a:r>
            <a:r>
              <a:rPr lang="en-US" sz="4000" b="1" dirty="0">
                <a:solidFill>
                  <a:srgbClr val="FFFFFF"/>
                </a:solidFill>
              </a:rPr>
              <a:t>-</a:t>
            </a:r>
            <a:r>
              <a:rPr lang="en-US" sz="4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fit results, </a:t>
            </a:r>
            <a:r>
              <a:rPr lang="en-US" sz="4000" b="1" dirty="0">
                <a:solidFill>
                  <a:srgbClr val="FFFFFF"/>
                </a:solidFill>
              </a:rPr>
              <a:t>lepton mixing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630CBA-04C2-E1AD-E1DE-FCFB16242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2002536"/>
            <a:ext cx="4114800" cy="365125"/>
          </a:xfr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100" kern="120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David Vanegas Forero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34F8C4-49F7-4BE4-0FDC-C46E886551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31079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B886881F-2B02-458B-8C2C-2EC43BBC3859}" type="datetime1">
              <a:rPr lang="en-US" sz="11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11/27/2025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325A60-B44B-BEA2-7704-C38DB1B02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31079"/>
            <a:ext cx="44805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324D266-E281-4534-A919-A24FC95A45D5}" type="slidenum"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30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Picture 6" descr="A red rectangle with a black background&#10;&#10;Description automatically generated">
            <a:extLst>
              <a:ext uri="{FF2B5EF4-FFF2-40B4-BE49-F238E27FC236}">
                <a16:creationId xmlns:a16="http://schemas.microsoft.com/office/drawing/2014/main" id="{17A43782-EE26-D067-8122-51AE6AAB15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604" y="2006513"/>
            <a:ext cx="10873047" cy="40291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C1C8CB3-D268-C419-3B14-94DBC59A0085}"/>
                  </a:ext>
                </a:extLst>
              </p:cNvPr>
              <p:cNvSpPr txBox="1"/>
              <p:nvPr/>
            </p:nvSpPr>
            <p:spPr>
              <a:xfrm>
                <a:off x="1136073" y="1560007"/>
                <a:ext cx="397692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0" dirty="0" err="1"/>
                  <a:t>Bfp</a:t>
                </a:r>
                <a:r>
                  <a:rPr lang="en-US" sz="2800" b="0" dirty="0"/>
                  <a:t> and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z="2800" dirty="0"/>
                  <a:t> Ranges for NO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C1C8CB3-D268-C419-3B14-94DBC59A00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6073" y="1560007"/>
                <a:ext cx="3976923" cy="523220"/>
              </a:xfrm>
              <a:prstGeom prst="rect">
                <a:avLst/>
              </a:prstGeom>
              <a:blipFill>
                <a:blip r:embed="rId4"/>
                <a:stretch>
                  <a:fillRect l="-3063" t="-11628" r="-1991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A3D876EE-FE87-B37F-29BF-0CACFD40260D}"/>
              </a:ext>
            </a:extLst>
          </p:cNvPr>
          <p:cNvSpPr txBox="1"/>
          <p:nvPr/>
        </p:nvSpPr>
        <p:spPr>
          <a:xfrm>
            <a:off x="845127" y="6204098"/>
            <a:ext cx="101368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Could this </a:t>
            </a:r>
            <a:r>
              <a:rPr lang="en-US" sz="2800" b="1" dirty="0"/>
              <a:t>mixing pattern</a:t>
            </a:r>
            <a:r>
              <a:rPr lang="en-US" sz="2800" dirty="0"/>
              <a:t> be a result of some </a:t>
            </a:r>
            <a:r>
              <a:rPr lang="en-US" sz="2800" b="1" dirty="0"/>
              <a:t>underlying symmetry</a:t>
            </a:r>
            <a:r>
              <a:rPr lang="en-US" sz="28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819025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B8D985-CAB6-FC76-08CE-71ED1E797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Lepton mixing pattern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28522BE7-BCF2-9569-D9D4-985611E8D12B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dirty="0">
                    <a:highlight>
                      <a:srgbClr val="C0C0C0"/>
                    </a:highlight>
                  </a:rPr>
                  <a:t>Before 2012</a:t>
                </a:r>
                <a:r>
                  <a:rPr lang="en-US" dirty="0"/>
                  <a:t>, when reactor mixing angle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13</m:t>
                        </m:r>
                      </m:sub>
                    </m:sSub>
                  </m:oMath>
                </a14:m>
                <a:r>
                  <a:rPr lang="en-US" dirty="0"/>
                  <a:t>) was “compatible with zero”</a:t>
                </a:r>
              </a:p>
              <a:p>
                <a:r>
                  <a:rPr lang="en-US" dirty="0"/>
                  <a:t>Several possibilities</a:t>
                </a:r>
              </a:p>
              <a:p>
                <a:pPr lvl="1"/>
                <a:r>
                  <a:rPr lang="en-US" dirty="0"/>
                  <a:t>Based on non-Abelian </a:t>
                </a:r>
                <a:r>
                  <a:rPr lang="en-US" b="1" dirty="0"/>
                  <a:t>Discrete Flavor Symmetries</a:t>
                </a:r>
                <a:r>
                  <a:rPr lang="en-US" dirty="0"/>
                  <a:t>: </a:t>
                </a:r>
              </a:p>
              <a:p>
                <a:pPr lvl="2"/>
                <a:r>
                  <a:rPr lang="en-US" dirty="0"/>
                  <a:t>TBM</a:t>
                </a:r>
              </a:p>
              <a:p>
                <a:pPr lvl="2"/>
                <a:r>
                  <a:rPr lang="en-US" dirty="0"/>
                  <a:t>BM</a:t>
                </a:r>
              </a:p>
              <a:p>
                <a:pPr lvl="2"/>
                <a:r>
                  <a:rPr lang="en-US" dirty="0"/>
                  <a:t>Golden-Ratio</a:t>
                </a:r>
              </a:p>
              <a:p>
                <a:pPr lvl="1"/>
                <a:r>
                  <a:rPr lang="en-US" dirty="0"/>
                  <a:t>Texture zeros</a:t>
                </a:r>
              </a:p>
              <a:p>
                <a:pPr lvl="1"/>
                <a:r>
                  <a:rPr lang="en-US" sz="2800" dirty="0"/>
                  <a:t>…</a:t>
                </a: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28522BE7-BCF2-9569-D9D4-985611E8D12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2471" t="-2241" r="-1765" b="-3501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12">
                <a:extLst>
                  <a:ext uri="{FF2B5EF4-FFF2-40B4-BE49-F238E27FC236}">
                    <a16:creationId xmlns:a16="http://schemas.microsoft.com/office/drawing/2014/main" id="{4666945C-2AD3-9603-40D3-B5C6059ACA5B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en-US" dirty="0">
                    <a:highlight>
                      <a:srgbClr val="C0C0C0"/>
                    </a:highlight>
                  </a:rPr>
                  <a:t>After 2012</a:t>
                </a:r>
                <a:r>
                  <a:rPr lang="en-US" dirty="0"/>
                  <a:t>, “large”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s-MX" i="1">
                            <a:latin typeface="Cambria Math" panose="02040503050406030204" pitchFamily="18" charset="0"/>
                          </a:rPr>
                          <m:t>13</m:t>
                        </m:r>
                      </m:sub>
                    </m:sSub>
                    <m:r>
                      <a:rPr lang="es-MX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≠0</m:t>
                    </m:r>
                  </m:oMath>
                </a14:m>
                <a:endParaRPr lang="en-US" dirty="0"/>
              </a:p>
              <a:p>
                <a:r>
                  <a:rPr lang="en-US" dirty="0"/>
                  <a:t>Some possibilities</a:t>
                </a:r>
              </a:p>
              <a:p>
                <a:pPr lvl="1"/>
                <a:r>
                  <a:rPr lang="en-US" dirty="0"/>
                  <a:t>Flavor symmetries </a:t>
                </a:r>
                <a:r>
                  <a:rPr lang="en-US" b="1" dirty="0"/>
                  <a:t>plus corrections </a:t>
                </a:r>
                <a:r>
                  <a:rPr lang="en-US" dirty="0"/>
                  <a:t>(for instance from Charged sector) needed</a:t>
                </a:r>
              </a:p>
              <a:p>
                <a:pPr lvl="1"/>
                <a:r>
                  <a:rPr lang="en-US" dirty="0"/>
                  <a:t>Modular symmetry (</a:t>
                </a:r>
                <a:r>
                  <a:rPr lang="es-CO" dirty="0" err="1"/>
                  <a:t>string</a:t>
                </a:r>
                <a:r>
                  <a:rPr lang="es-CO" dirty="0"/>
                  <a:t> </a:t>
                </a:r>
                <a:r>
                  <a:rPr lang="es-CO" dirty="0" err="1"/>
                  <a:t>Compactification</a:t>
                </a:r>
                <a:r>
                  <a:rPr lang="en-US" dirty="0"/>
                  <a:t>): Ex. Gui-Jun Ding talk at Neutrino24 </a:t>
                </a:r>
                <a:r>
                  <a:rPr lang="en-US" dirty="0">
                    <a:hlinkClick r:id="rId3"/>
                  </a:rPr>
                  <a:t>here</a:t>
                </a:r>
                <a:endParaRPr lang="en-US" dirty="0"/>
              </a:p>
              <a:p>
                <a:r>
                  <a:rPr lang="en-US" dirty="0"/>
                  <a:t>Maybe it is just a result of “luck” (</a:t>
                </a:r>
                <a:r>
                  <a:rPr lang="en-US" b="1" dirty="0"/>
                  <a:t>Anarchy</a:t>
                </a:r>
                <a:r>
                  <a:rPr lang="en-US" dirty="0"/>
                  <a:t>):</a:t>
                </a:r>
              </a:p>
              <a:p>
                <a:pPr lvl="1"/>
                <a:r>
                  <a:rPr lang="en-US" dirty="0"/>
                  <a:t>“random draw from an unbiased distribution of unitary three-by-three matrices”</a:t>
                </a:r>
              </a:p>
              <a:p>
                <a:pPr marL="0" indent="0">
                  <a:buNone/>
                </a:pPr>
                <a:endParaRPr lang="es-CO" dirty="0"/>
              </a:p>
            </p:txBody>
          </p:sp>
        </mc:Choice>
        <mc:Fallback xmlns="">
          <p:sp>
            <p:nvSpPr>
              <p:cNvPr id="13" name="Content Placeholder 12">
                <a:extLst>
                  <a:ext uri="{FF2B5EF4-FFF2-40B4-BE49-F238E27FC236}">
                    <a16:creationId xmlns:a16="http://schemas.microsoft.com/office/drawing/2014/main" id="{4666945C-2AD3-9603-40D3-B5C6059ACA5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4"/>
                <a:stretch>
                  <a:fillRect l="-2118" t="-2801" r="-706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E6F6F2-2D7E-1BA0-D8FE-24700D5B9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E1E53-2914-402C-A611-FEE9187043D6}" type="datetime1">
              <a:rPr lang="en-US" smtClean="0"/>
              <a:t>11/27/2025</a:t>
            </a:fld>
            <a:endParaRPr lang="es-C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5909AD-EC42-76A7-96DD-F947F7E80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528C1D-3233-9E95-4529-AC84C843C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31</a:t>
            </a:fld>
            <a:endParaRPr lang="es-CO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226D76-EAC8-8816-EF0F-B7422E959B5A}"/>
              </a:ext>
            </a:extLst>
          </p:cNvPr>
          <p:cNvSpPr txBox="1"/>
          <p:nvPr/>
        </p:nvSpPr>
        <p:spPr>
          <a:xfrm>
            <a:off x="7951516" y="4766206"/>
            <a:ext cx="2718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arXiv:1204.1249</a:t>
            </a:r>
          </a:p>
        </p:txBody>
      </p:sp>
      <p:pic>
        <p:nvPicPr>
          <p:cNvPr id="10" name="Picture 9" descr="A math equations with numbers and circles&#10;&#10;Description automatically generated with medium confidence">
            <a:extLst>
              <a:ext uri="{FF2B5EF4-FFF2-40B4-BE49-F238E27FC236}">
                <a16:creationId xmlns:a16="http://schemas.microsoft.com/office/drawing/2014/main" id="{5414DE29-AE30-8A29-0C0C-4C790AC6F4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3954" y="61905"/>
            <a:ext cx="4706345" cy="1494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975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2E17E911-875F-4DE5-8699-99D9F1805A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A87F6FF-CFE4-E1E1-F8AA-F9CA0B836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ctr"/>
            <a:r>
              <a:rPr lang="en-US" sz="4000" b="1" dirty="0">
                <a:solidFill>
                  <a:srgbClr val="FFFFFF"/>
                </a:solidFill>
              </a:rPr>
              <a:t>Where we stand so far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137745-FE30-C8C5-3288-63D17CCF6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3564" y="2025628"/>
            <a:ext cx="4114800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s-CO" sz="1100">
                <a:solidFill>
                  <a:srgbClr val="FFFFFF"/>
                </a:solidFill>
              </a:rPr>
              <a:t>David Vanegas Forero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B854FC-E270-4A4D-DAD7-E1322FB6EF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55664"/>
            <a:ext cx="2743200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A891CC21-FF2A-41A8-B100-6F68A01957E4}" type="datetime1">
              <a:rPr lang="en-US" sz="1100" smtClean="0">
                <a:solidFill>
                  <a:srgbClr val="FFFFFF"/>
                </a:solidFill>
              </a:rPr>
              <a:t>11/27/2025</a:t>
            </a:fld>
            <a:endParaRPr lang="es-CO" sz="110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E84BF8-D260-6AF8-B475-4344048E5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324D266-E281-4534-A919-A24FC95A45D5}" type="slidenum">
              <a:rPr lang="es-CO" sz="110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32</a:t>
            </a:fld>
            <a:endParaRPr lang="es-CO" sz="1100">
              <a:solidFill>
                <a:srgbClr val="FFFF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ADBF9D14-86DB-1146-5299-ACFCA1A88B4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08718" y="29997"/>
                <a:ext cx="8154176" cy="6096578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endParaRPr lang="en-US" sz="2400" dirty="0"/>
              </a:p>
              <a:p>
                <a:r>
                  <a:rPr lang="en-US" sz="2400" u="sng" dirty="0"/>
                  <a:t>CP symmetry (</a:t>
                </a:r>
                <a:r>
                  <a:rPr lang="el-GR" sz="2400" u="sng" dirty="0"/>
                  <a:t>δ</a:t>
                </a:r>
                <a:r>
                  <a:rPr lang="en-US" sz="2400" u="sng" dirty="0"/>
                  <a:t>)</a:t>
                </a:r>
                <a:r>
                  <a:rPr lang="en-US" sz="2400" dirty="0"/>
                  <a:t>: T2K &amp; </a:t>
                </a:r>
                <a:r>
                  <a:rPr lang="en-US" sz="2400" dirty="0" err="1"/>
                  <a:t>NOvA</a:t>
                </a:r>
                <a:r>
                  <a:rPr lang="en-US" sz="2400" dirty="0"/>
                  <a:t> combined analysis</a:t>
                </a:r>
              </a:p>
              <a:p>
                <a:r>
                  <a:rPr lang="en-US" sz="2400" u="sng" dirty="0"/>
                  <a:t>MO</a:t>
                </a:r>
                <a:r>
                  <a:rPr lang="en-US" sz="2400" dirty="0"/>
                  <a:t>: </a:t>
                </a:r>
                <a:r>
                  <a:rPr lang="en-US" sz="2400" dirty="0">
                    <a:solidFill>
                      <a:srgbClr val="0070C0"/>
                    </a:solidFill>
                  </a:rPr>
                  <a:t>NO is preferred </a:t>
                </a:r>
                <a:r>
                  <a:rPr lang="en-US" sz="2400" dirty="0"/>
                  <a:t>over IO with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2.5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z="2400" dirty="0"/>
                  <a:t> significance.</a:t>
                </a:r>
              </a:p>
              <a:p>
                <a:r>
                  <a:rPr lang="en-US" sz="2400" u="sng" dirty="0"/>
                  <a:t>Atmospheric mixing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23</m:t>
                        </m:r>
                      </m:sub>
                    </m:sSub>
                  </m:oMath>
                </a14:m>
                <a:r>
                  <a:rPr lang="en-US" sz="2400" u="sng" dirty="0"/>
                  <a:t>)</a:t>
                </a:r>
                <a:r>
                  <a:rPr lang="en-US" sz="2400" dirty="0"/>
                  <a:t>: In the 2</a:t>
                </a:r>
                <a:r>
                  <a:rPr lang="en-US" sz="2400" baseline="30000" dirty="0"/>
                  <a:t>nd</a:t>
                </a:r>
                <a:r>
                  <a:rPr lang="en-US" sz="2400" dirty="0"/>
                  <a:t> octant for both MO, LO disfavored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l-GR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l-GR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5.8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6.4</m:t>
                        </m:r>
                      </m:e>
                    </m:d>
                  </m:oMath>
                </a14:m>
                <a:r>
                  <a:rPr lang="en-US" sz="2400" dirty="0"/>
                  <a:t> for NO (IO)</a:t>
                </a:r>
              </a:p>
              <a:p>
                <a:r>
                  <a:rPr lang="en-US" sz="2400" u="sng" dirty="0"/>
                  <a:t>Parameter precision</a:t>
                </a:r>
                <a:r>
                  <a:rPr lang="en-US" sz="2400" dirty="0"/>
                  <a:t>: Ranges from </a:t>
                </a:r>
                <a:r>
                  <a:rPr lang="en-US" sz="2400" b="1" dirty="0"/>
                  <a:t>~1% to ~6%</a:t>
                </a:r>
              </a:p>
              <a:p>
                <a:endParaRPr lang="en-US" sz="2400" dirty="0"/>
              </a:p>
              <a:p>
                <a:pPr marL="0" indent="0">
                  <a:buNone/>
                </a:pPr>
                <a:r>
                  <a:rPr lang="en-US" sz="2400" b="1" dirty="0"/>
                  <a:t>After previous global-fit results</a:t>
                </a:r>
                <a:r>
                  <a:rPr lang="en-US" sz="2400" dirty="0"/>
                  <a:t>, same questions remains</a:t>
                </a:r>
              </a:p>
              <a:p>
                <a:r>
                  <a:rPr lang="en-US" sz="2400" dirty="0"/>
                  <a:t>Is there a </a:t>
                </a:r>
                <a:r>
                  <a:rPr lang="en-US" sz="2400" dirty="0">
                    <a:solidFill>
                      <a:srgbClr val="C00000"/>
                    </a:solidFill>
                  </a:rPr>
                  <a:t>violation of the CP-Symmetry </a:t>
                </a:r>
                <a:r>
                  <a:rPr lang="en-US" sz="2400" dirty="0"/>
                  <a:t>in the lepton sector: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𝐶𝑃</m:t>
                        </m:r>
                      </m:sub>
                    </m:sSub>
                    <m:r>
                      <a:rPr lang="en-US" sz="24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func>
                      <m:funcPr>
                        <m:ctrlPr>
                          <a:rPr lang="en-US" sz="24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24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en-US" sz="24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≠0</m:t>
                        </m:r>
                      </m:e>
                    </m:func>
                  </m:oMath>
                </a14:m>
                <a:r>
                  <a:rPr lang="en-US" sz="2400" dirty="0"/>
                  <a:t>?</a:t>
                </a:r>
              </a:p>
              <a:p>
                <a:r>
                  <a:rPr lang="en-US" sz="2400" dirty="0"/>
                  <a:t>What is the </a:t>
                </a:r>
                <a:r>
                  <a:rPr lang="en-US" sz="2400" dirty="0">
                    <a:solidFill>
                      <a:srgbClr val="C00000"/>
                    </a:solidFill>
                  </a:rPr>
                  <a:t>correct neutrino mass ordering</a:t>
                </a:r>
                <a:r>
                  <a:rPr lang="en-US" sz="2400" dirty="0"/>
                  <a:t>: NO or IO?</a:t>
                </a:r>
              </a:p>
              <a:p>
                <a:r>
                  <a:rPr lang="en-US" sz="2400" dirty="0"/>
                  <a:t>Is the </a:t>
                </a:r>
                <a:r>
                  <a:rPr lang="en-US" sz="2400" dirty="0">
                    <a:solidFill>
                      <a:srgbClr val="C00000"/>
                    </a:solidFill>
                  </a:rPr>
                  <a:t>atm. mix. angle maximal</a:t>
                </a:r>
                <a:r>
                  <a:rPr lang="en-US" sz="2400" dirty="0"/>
                  <a:t>, if not, what is its octant?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𝑠𝑖𝑛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23</m:t>
                        </m:r>
                      </m:sub>
                    </m:sSub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&lt;,=,&gt;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0.5</m:t>
                    </m:r>
                  </m:oMath>
                </a14:m>
                <a:r>
                  <a:rPr lang="en-US" sz="2400" dirty="0"/>
                  <a:t>?</a:t>
                </a:r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ADBF9D14-86DB-1146-5299-ACFCA1A88B4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08718" y="29997"/>
                <a:ext cx="8154176" cy="6096578"/>
              </a:xfrm>
              <a:blipFill>
                <a:blip r:embed="rId2"/>
                <a:stretch>
                  <a:fillRect l="-1197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lowchart: Alternate Process 6">
            <a:extLst>
              <a:ext uri="{FF2B5EF4-FFF2-40B4-BE49-F238E27FC236}">
                <a16:creationId xmlns:a16="http://schemas.microsoft.com/office/drawing/2014/main" id="{9E2454AF-C320-4D5F-BE7B-BBB6865EF84E}"/>
              </a:ext>
            </a:extLst>
          </p:cNvPr>
          <p:cNvSpPr/>
          <p:nvPr/>
        </p:nvSpPr>
        <p:spPr>
          <a:xfrm>
            <a:off x="3932606" y="6006330"/>
            <a:ext cx="8230288" cy="715288"/>
          </a:xfrm>
          <a:prstGeom prst="flowChartAlternateProcess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Precise measurements are needed -&gt; FUTURE NEUTRINO EXPS</a:t>
            </a:r>
            <a:r>
              <a:rPr lang="en-US" sz="24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14559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map with red dots and blue lines&#10;&#10;Description automatically generated">
            <a:extLst>
              <a:ext uri="{FF2B5EF4-FFF2-40B4-BE49-F238E27FC236}">
                <a16:creationId xmlns:a16="http://schemas.microsoft.com/office/drawing/2014/main" id="{64623872-9CD1-F35C-D29C-649B7B5703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5304" y="3776597"/>
            <a:ext cx="4358074" cy="2579753"/>
          </a:xfrm>
          <a:prstGeom prst="rect">
            <a:avLst/>
          </a:prstGeom>
        </p:spPr>
      </p:pic>
      <p:pic>
        <p:nvPicPr>
          <p:cNvPr id="11" name="Picture 10" descr="A diagram of a machine&#10;&#10;Description automatically generated">
            <a:extLst>
              <a:ext uri="{FF2B5EF4-FFF2-40B4-BE49-F238E27FC236}">
                <a16:creationId xmlns:a16="http://schemas.microsoft.com/office/drawing/2014/main" id="{2F35CF27-CE32-FFD6-AB42-273A883170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3824" y="0"/>
            <a:ext cx="9148175" cy="3017955"/>
          </a:xfrm>
          <a:prstGeom prst="rect">
            <a:avLst/>
          </a:prstGeom>
        </p:spPr>
      </p:pic>
      <p:pic>
        <p:nvPicPr>
          <p:cNvPr id="13" name="Picture 12" descr="A white background with text and images&#10;&#10;Description automatically generated">
            <a:extLst>
              <a:ext uri="{FF2B5EF4-FFF2-40B4-BE49-F238E27FC236}">
                <a16:creationId xmlns:a16="http://schemas.microsoft.com/office/drawing/2014/main" id="{836BA74C-8ED4-6F7D-1B33-E621D1E8F4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27605"/>
            <a:ext cx="7803715" cy="2685721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5DF9A4-F066-70BB-260E-16321ADC8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44113-19C5-494A-98F8-6E117CB5FD78}" type="datetime1">
              <a:rPr lang="en-US" smtClean="0"/>
              <a:t>11/27/2025</a:t>
            </a:fld>
            <a:endParaRPr lang="es-C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7D621B-8F92-DBD1-9C0E-AEF4CE71A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B62CF1-36C3-1A66-07F6-F55D55EAC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33</a:t>
            </a:fld>
            <a:endParaRPr lang="es-CO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289C52AD-01C9-42C0-1EFA-7E10B711F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67231"/>
            <a:ext cx="2925871" cy="3248634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solidFill>
                  <a:srgbClr val="C00000"/>
                </a:solidFill>
              </a:rPr>
              <a:t>MAIN Current &amp;Near Future</a:t>
            </a:r>
            <a:br>
              <a:rPr lang="en-US" sz="4000" b="1" dirty="0">
                <a:solidFill>
                  <a:srgbClr val="C00000"/>
                </a:solidFill>
              </a:rPr>
            </a:br>
            <a:r>
              <a:rPr lang="en-US" sz="4000" b="1" dirty="0">
                <a:solidFill>
                  <a:srgbClr val="C00000"/>
                </a:solidFill>
              </a:rPr>
              <a:t>Neutrino</a:t>
            </a:r>
            <a:br>
              <a:rPr lang="en-US" sz="4000" b="1" dirty="0">
                <a:solidFill>
                  <a:srgbClr val="C00000"/>
                </a:solidFill>
              </a:rPr>
            </a:br>
            <a:r>
              <a:rPr lang="en-US" sz="4000" b="1" dirty="0">
                <a:solidFill>
                  <a:srgbClr val="C00000"/>
                </a:solidFill>
              </a:rPr>
              <a:t>Oscillation</a:t>
            </a:r>
            <a:br>
              <a:rPr lang="en-US" sz="4000" b="1" dirty="0">
                <a:solidFill>
                  <a:srgbClr val="C00000"/>
                </a:solidFill>
              </a:rPr>
            </a:br>
            <a:r>
              <a:rPr lang="en-US" sz="4000" b="1" dirty="0">
                <a:solidFill>
                  <a:srgbClr val="C00000"/>
                </a:solidFill>
              </a:rPr>
              <a:t>Experiments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7466455-C623-A65E-F252-2831D631A674}"/>
              </a:ext>
            </a:extLst>
          </p:cNvPr>
          <p:cNvSpPr txBox="1"/>
          <p:nvPr/>
        </p:nvSpPr>
        <p:spPr>
          <a:xfrm>
            <a:off x="6296628" y="272005"/>
            <a:ext cx="1181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DUNE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6C40F6-C2D7-1A42-205E-A18C137D0C4A}"/>
              </a:ext>
            </a:extLst>
          </p:cNvPr>
          <p:cNvSpPr txBox="1"/>
          <p:nvPr/>
        </p:nvSpPr>
        <p:spPr>
          <a:xfrm>
            <a:off x="247333" y="3142830"/>
            <a:ext cx="6687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HK</a:t>
            </a:r>
          </a:p>
        </p:txBody>
      </p:sp>
      <p:pic>
        <p:nvPicPr>
          <p:cNvPr id="8" name="Graphic 7" descr="Circles with arrows outline">
            <a:extLst>
              <a:ext uri="{FF2B5EF4-FFF2-40B4-BE49-F238E27FC236}">
                <a16:creationId xmlns:a16="http://schemas.microsoft.com/office/drawing/2014/main" id="{5CC82D97-E0D6-AEF5-247F-3E8F698F38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617911" y="44450"/>
            <a:ext cx="914400" cy="914400"/>
          </a:xfrm>
          <a:prstGeom prst="rect">
            <a:avLst/>
          </a:prstGeom>
        </p:spPr>
      </p:pic>
      <p:pic>
        <p:nvPicPr>
          <p:cNvPr id="9" name="Graphic 8" descr="Circles with arrows outline">
            <a:extLst>
              <a:ext uri="{FF2B5EF4-FFF2-40B4-BE49-F238E27FC236}">
                <a16:creationId xmlns:a16="http://schemas.microsoft.com/office/drawing/2014/main" id="{C1A07D57-4039-FE17-C62E-BA9B7478B78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63439" y="2947304"/>
            <a:ext cx="914400" cy="914400"/>
          </a:xfrm>
          <a:prstGeom prst="rect">
            <a:avLst/>
          </a:prstGeom>
        </p:spPr>
      </p:pic>
      <p:pic>
        <p:nvPicPr>
          <p:cNvPr id="10" name="Graphic 9" descr="Power Plant with solid fill">
            <a:extLst>
              <a:ext uri="{FF2B5EF4-FFF2-40B4-BE49-F238E27FC236}">
                <a16:creationId xmlns:a16="http://schemas.microsoft.com/office/drawing/2014/main" id="{6D136598-39D5-1E96-B8F3-44246CA2CBA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897114" y="3605196"/>
            <a:ext cx="545935" cy="655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232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B6F963-816B-78EE-5E51-060001CF1B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diagram of a machine&#10;&#10;Description automatically generated">
            <a:extLst>
              <a:ext uri="{FF2B5EF4-FFF2-40B4-BE49-F238E27FC236}">
                <a16:creationId xmlns:a16="http://schemas.microsoft.com/office/drawing/2014/main" id="{3F609539-A925-93DA-0B0C-212DCDC8AB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3825" y="0"/>
            <a:ext cx="9148175" cy="3017955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DAA4A8-0EDC-5BCB-66B8-420007357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44113-19C5-494A-98F8-6E117CB5FD78}" type="datetime1">
              <a:rPr lang="en-US" smtClean="0"/>
              <a:t>11/27/2025</a:t>
            </a:fld>
            <a:endParaRPr lang="es-C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4764D6-AECA-8D2B-54D3-82AF61844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C8B64D-E2A4-AD73-3553-6BB66C88E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34</a:t>
            </a:fld>
            <a:endParaRPr lang="es-CO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9742BE0-8B50-8F6E-1488-A996753A4545}"/>
              </a:ext>
            </a:extLst>
          </p:cNvPr>
          <p:cNvSpPr txBox="1"/>
          <p:nvPr/>
        </p:nvSpPr>
        <p:spPr>
          <a:xfrm>
            <a:off x="6296628" y="272005"/>
            <a:ext cx="1181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DUNE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ADF018-460F-AB5F-72B3-90B9C0B6785D}"/>
              </a:ext>
            </a:extLst>
          </p:cNvPr>
          <p:cNvSpPr txBox="1"/>
          <p:nvPr/>
        </p:nvSpPr>
        <p:spPr>
          <a:xfrm>
            <a:off x="247333" y="3142830"/>
            <a:ext cx="55517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Colombian Institutions in DUNE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02BF81-04C4-EB8B-44B8-6A7788B77CD7}"/>
              </a:ext>
            </a:extLst>
          </p:cNvPr>
          <p:cNvSpPr txBox="1"/>
          <p:nvPr/>
        </p:nvSpPr>
        <p:spPr>
          <a:xfrm>
            <a:off x="781291" y="4004841"/>
            <a:ext cx="49597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800" dirty="0"/>
              <a:t>Universidad Antonio Nariño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800" dirty="0"/>
              <a:t>Universidad EIA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800" dirty="0"/>
              <a:t>Universidad del Atlántico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800" dirty="0"/>
              <a:t>Universidad de Antioquia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O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3CFF32-3A13-E78C-23EC-975B25269E7B}"/>
              </a:ext>
            </a:extLst>
          </p:cNvPr>
          <p:cNvSpPr txBox="1"/>
          <p:nvPr/>
        </p:nvSpPr>
        <p:spPr>
          <a:xfrm>
            <a:off x="5962891" y="4004841"/>
            <a:ext cx="50909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800" dirty="0"/>
              <a:t>Universidad del Magdalena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800" dirty="0"/>
              <a:t>Universidad de Medellín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800" dirty="0"/>
              <a:t>Universidad Sergio Arboleda (?)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O" sz="2800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187A115-02F5-4D3A-5D06-763A0B4A4D7F}"/>
              </a:ext>
            </a:extLst>
          </p:cNvPr>
          <p:cNvGrpSpPr/>
          <p:nvPr/>
        </p:nvGrpSpPr>
        <p:grpSpPr>
          <a:xfrm>
            <a:off x="4855580" y="4354975"/>
            <a:ext cx="3466617" cy="1896635"/>
            <a:chOff x="4855580" y="4354975"/>
            <a:chExt cx="3466617" cy="1896635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C63583B5-9EA3-7D40-AB1D-58F859729672}"/>
                </a:ext>
              </a:extLst>
            </p:cNvPr>
            <p:cNvCxnSpPr>
              <a:cxnSpLocks/>
            </p:cNvCxnSpPr>
            <p:nvPr/>
          </p:nvCxnSpPr>
          <p:spPr>
            <a:xfrm>
              <a:off x="4855580" y="5235948"/>
              <a:ext cx="1551007" cy="584775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CF608AB8-AEB5-9DAD-BE01-DD1D68916086}"/>
                </a:ext>
              </a:extLst>
            </p:cNvPr>
            <p:cNvCxnSpPr>
              <a:cxnSpLocks/>
            </p:cNvCxnSpPr>
            <p:nvPr/>
          </p:nvCxnSpPr>
          <p:spPr>
            <a:xfrm>
              <a:off x="6338104" y="4354975"/>
              <a:ext cx="381000" cy="133976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D497A1C8-A6BC-849F-4C48-434605623556}"/>
                </a:ext>
              </a:extLst>
            </p:cNvPr>
            <p:cNvSpPr/>
            <p:nvPr/>
          </p:nvSpPr>
          <p:spPr>
            <a:xfrm>
              <a:off x="6829063" y="5694744"/>
              <a:ext cx="1493134" cy="556866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dirty="0" err="1"/>
                <a:t>Also</a:t>
              </a:r>
              <a:r>
                <a:rPr lang="es-CO" dirty="0"/>
                <a:t> in </a:t>
              </a:r>
              <a:r>
                <a:rPr lang="es-CO" dirty="0" err="1"/>
                <a:t>NOvA</a:t>
              </a:r>
              <a:endParaRPr lang="es-CO" dirty="0"/>
            </a:p>
          </p:txBody>
        </p:sp>
      </p:grpSp>
      <p:pic>
        <p:nvPicPr>
          <p:cNvPr id="4" name="Graphic 3" descr="Circles with arrows outline">
            <a:extLst>
              <a:ext uri="{FF2B5EF4-FFF2-40B4-BE49-F238E27FC236}">
                <a16:creationId xmlns:a16="http://schemas.microsoft.com/office/drawing/2014/main" id="{1D34F53F-3B4E-3F49-EFAD-BCC55074A2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617911" y="44450"/>
            <a:ext cx="914400" cy="914400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3D327E2-B779-6A70-6FF6-966CEB87BD4E}"/>
              </a:ext>
            </a:extLst>
          </p:cNvPr>
          <p:cNvSpPr/>
          <p:nvPr/>
        </p:nvSpPr>
        <p:spPr>
          <a:xfrm>
            <a:off x="10064188" y="4575630"/>
            <a:ext cx="1689904" cy="223045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Jorge POSTER</a:t>
            </a:r>
          </a:p>
        </p:txBody>
      </p:sp>
    </p:spTree>
    <p:extLst>
      <p:ext uri="{BB962C8B-B14F-4D97-AF65-F5344CB8AC3E}">
        <p14:creationId xmlns:p14="http://schemas.microsoft.com/office/powerpoint/2010/main" val="1741517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7BF6B6F-4EB8-9C2E-734D-11452C931A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A0D70127-3588-B6B1-A6CD-905894A872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307F8B4-5431-4B41-169B-FA347522F72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AD8A3D-A9E4-0AD3-3641-024567EFF4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AC497459-748C-4CA1-85EE-E5519EFB3D0F}" type="datetime1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11/27/2025</a:t>
            </a:fld>
            <a:endParaRPr lang="es-CO">
              <a:solidFill>
                <a:srgbClr val="FFFFFF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077DDE-CD91-7D83-7E57-19928DBA2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s-CO">
                <a:solidFill>
                  <a:srgbClr val="FFFFFF"/>
                </a:solidFill>
              </a:rPr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459CC6-4F10-2DAA-E5D0-B59B95598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324D266-E281-4534-A919-A24FC95A45D5}" type="slidenum">
              <a:rPr lang="es-CO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35</a:t>
            </a:fld>
            <a:endParaRPr lang="es-CO">
              <a:solidFill>
                <a:srgbClr val="FFFFFF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D64B1D7-C7B5-49EA-6563-CBEDF462D153}"/>
              </a:ext>
            </a:extLst>
          </p:cNvPr>
          <p:cNvSpPr/>
          <p:nvPr/>
        </p:nvSpPr>
        <p:spPr>
          <a:xfrm>
            <a:off x="244929" y="431153"/>
            <a:ext cx="6626720" cy="6003765"/>
          </a:xfrm>
          <a:prstGeom prst="rect">
            <a:avLst/>
          </a:prstGeom>
          <a:solidFill>
            <a:schemeClr val="tx2">
              <a:lumMod val="10000"/>
              <a:alpha val="83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endParaRPr lang="en-US" sz="4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2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endParaRPr lang="en-US" sz="4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Generalities &amp; Motivation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Neutrino oscillations (The basics)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The problem of the Neutrino Mass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The problem of the Neutrino Nature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Back to Neutrino Oscillations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Current unknows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BSM searches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6772397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2E17E911-875F-4DE5-8699-99D9F1805A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A87F6FF-CFE4-E1E1-F8AA-F9CA0B836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ctr"/>
            <a:r>
              <a:rPr lang="en-US" sz="4000" b="1" dirty="0">
                <a:solidFill>
                  <a:srgbClr val="FFFFFF"/>
                </a:solidFill>
              </a:rPr>
              <a:t>Some REMARKS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137745-FE30-C8C5-3288-63D17CCF6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3564" y="2025628"/>
            <a:ext cx="4114800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s-CO" sz="1100">
                <a:solidFill>
                  <a:srgbClr val="FFFFFF"/>
                </a:solidFill>
              </a:rPr>
              <a:t>David Vanegas Forero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B854FC-E270-4A4D-DAD7-E1322FB6EF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55664"/>
            <a:ext cx="2743200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87037C70-E376-4353-B2F8-8A03FD93ED89}" type="datetime1">
              <a:rPr lang="en-US" sz="1100" smtClean="0">
                <a:solidFill>
                  <a:srgbClr val="FFFFFF"/>
                </a:solidFill>
              </a:rPr>
              <a:t>11/27/2025</a:t>
            </a:fld>
            <a:endParaRPr lang="es-CO" sz="110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E84BF8-D260-6AF8-B475-4344048E5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324D266-E281-4534-A919-A24FC95A45D5}" type="slidenum">
              <a:rPr lang="es-CO" sz="110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36</a:t>
            </a:fld>
            <a:endParaRPr lang="es-CO" sz="1100">
              <a:solidFill>
                <a:srgbClr val="FFFF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7">
                <a:extLst>
                  <a:ext uri="{FF2B5EF4-FFF2-40B4-BE49-F238E27FC236}">
                    <a16:creationId xmlns:a16="http://schemas.microsoft.com/office/drawing/2014/main" id="{F139380C-5E5D-3150-E81E-A7EDCEA9F3C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88147" y="150790"/>
                <a:ext cx="8154176" cy="2939651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ALL 3-neutrino </a:t>
                </a:r>
                <a:r>
                  <a:rPr lang="en-US" sz="2400" dirty="0" err="1"/>
                  <a:t>osc</a:t>
                </a:r>
                <a:r>
                  <a:rPr lang="en-US" sz="2400" dirty="0"/>
                  <a:t>. parameters (&amp; ordering) are aimed to be measured at </a:t>
                </a:r>
                <a:r>
                  <a:rPr lang="en-US" sz="2400" b="1" dirty="0"/>
                  <a:t>future neutrino experiments </a:t>
                </a:r>
                <a:r>
                  <a:rPr lang="en-US" sz="2400" dirty="0"/>
                  <a:t>(given the </a:t>
                </a:r>
                <a:r>
                  <a:rPr lang="en-US" sz="2400" dirty="0">
                    <a:solidFill>
                      <a:srgbClr val="C00000"/>
                    </a:solidFill>
                  </a:rPr>
                  <a:t>important improvement in precision</a:t>
                </a:r>
                <a:r>
                  <a:rPr lang="en-US" sz="2400" dirty="0"/>
                  <a:t>):</a:t>
                </a:r>
              </a:p>
              <a:p>
                <a:r>
                  <a:rPr lang="en-US" sz="2400" u="sng" dirty="0"/>
                  <a:t>DUNE/T2HK</a:t>
                </a:r>
                <a:r>
                  <a:rPr lang="en-US" sz="2400" dirty="0"/>
                  <a:t> (LBL): Definitive measurement of  </a:t>
                </a:r>
                <a:r>
                  <a:rPr lang="el-GR" sz="2400" dirty="0"/>
                  <a:t>δ</a:t>
                </a:r>
                <a:endParaRPr lang="en-US" sz="2400" dirty="0"/>
              </a:p>
              <a:p>
                <a:r>
                  <a:rPr lang="en-US" sz="2400" u="sng" dirty="0"/>
                  <a:t>JUNO</a:t>
                </a:r>
                <a:r>
                  <a:rPr lang="en-US" sz="2400" dirty="0"/>
                  <a:t> (reactor): Precise measurement of Solar parameters</a:t>
                </a:r>
              </a:p>
              <a:p>
                <a:r>
                  <a:rPr lang="en-US" sz="2400" u="sng" dirty="0"/>
                  <a:t>DUNE/JUNO</a:t>
                </a:r>
                <a:r>
                  <a:rPr lang="en-US" sz="2400" dirty="0"/>
                  <a:t>: Different strategies to establish the correct MO</a:t>
                </a:r>
              </a:p>
              <a:p>
                <a:r>
                  <a:rPr lang="en-US" sz="2400" u="sng" dirty="0"/>
                  <a:t>DUNE</a:t>
                </a:r>
                <a:r>
                  <a:rPr lang="en-US" sz="2400" dirty="0"/>
                  <a:t>: Precise determination of  the atm. mix. angle,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23</m:t>
                        </m:r>
                      </m:sub>
                    </m:sSub>
                  </m:oMath>
                </a14:m>
                <a:endParaRPr lang="en-US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3" name="Content Placeholder 7">
                <a:extLst>
                  <a:ext uri="{FF2B5EF4-FFF2-40B4-BE49-F238E27FC236}">
                    <a16:creationId xmlns:a16="http://schemas.microsoft.com/office/drawing/2014/main" id="{F139380C-5E5D-3150-E81E-A7EDCEA9F3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88147" y="150790"/>
                <a:ext cx="8154176" cy="2939651"/>
              </a:xfrm>
              <a:blipFill>
                <a:blip r:embed="rId2"/>
                <a:stretch>
                  <a:fillRect l="-1197" t="-2905" r="-374" b="-3527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591943F9-6E04-FDB1-260A-7ACD0F4CC946}"/>
              </a:ext>
            </a:extLst>
          </p:cNvPr>
          <p:cNvSpPr txBox="1">
            <a:spLocks/>
          </p:cNvSpPr>
          <p:nvPr/>
        </p:nvSpPr>
        <p:spPr>
          <a:xfrm>
            <a:off x="4077080" y="3428996"/>
            <a:ext cx="8154176" cy="14043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u="sng" dirty="0"/>
              <a:t>DUNE/JUNO</a:t>
            </a:r>
            <a:r>
              <a:rPr lang="en-US" sz="2400" dirty="0"/>
              <a:t>: Able to detect neutrinos from </a:t>
            </a:r>
            <a:r>
              <a:rPr lang="en-US" sz="2400" dirty="0">
                <a:solidFill>
                  <a:srgbClr val="0070C0"/>
                </a:solidFill>
              </a:rPr>
              <a:t>SN explosion </a:t>
            </a:r>
            <a:r>
              <a:rPr lang="en-US" sz="2400" dirty="0"/>
              <a:t>“nearby” (~10kparsec)</a:t>
            </a:r>
          </a:p>
          <a:p>
            <a:r>
              <a:rPr lang="en-US" sz="2400" u="sng" dirty="0"/>
              <a:t>JUNO</a:t>
            </a:r>
            <a:r>
              <a:rPr lang="en-US" sz="2400" dirty="0"/>
              <a:t>: Measurement of </a:t>
            </a:r>
            <a:r>
              <a:rPr lang="en-US" sz="2400" dirty="0">
                <a:solidFill>
                  <a:srgbClr val="0070C0"/>
                </a:solidFill>
              </a:rPr>
              <a:t>Geoneutrinos</a:t>
            </a:r>
          </a:p>
          <a:p>
            <a:r>
              <a:rPr lang="en-US" sz="2400" dirty="0">
                <a:solidFill>
                  <a:srgbClr val="0070C0"/>
                </a:solidFill>
              </a:rPr>
              <a:t>Tau neutrinos </a:t>
            </a:r>
            <a:r>
              <a:rPr lang="en-US" sz="2400" dirty="0"/>
              <a:t>still a challenge, but efforts are being pursued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5B79FAE-9087-E435-3786-1B0D5C6C5083}"/>
              </a:ext>
            </a:extLst>
          </p:cNvPr>
          <p:cNvSpPr txBox="1"/>
          <p:nvPr/>
        </p:nvSpPr>
        <p:spPr>
          <a:xfrm>
            <a:off x="4169152" y="5437897"/>
            <a:ext cx="80424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This is not the full story</a:t>
            </a:r>
            <a:r>
              <a:rPr lang="en-US" sz="2400" dirty="0"/>
              <a:t>: </a:t>
            </a:r>
            <a:r>
              <a:rPr lang="en-US" sz="2400" dirty="0">
                <a:solidFill>
                  <a:srgbClr val="C00000"/>
                </a:solidFill>
              </a:rPr>
              <a:t>Massive neutrinos </a:t>
            </a:r>
            <a:r>
              <a:rPr lang="en-US" sz="2400" dirty="0"/>
              <a:t>imply </a:t>
            </a:r>
            <a:r>
              <a:rPr lang="en-US" sz="2400" b="1" dirty="0">
                <a:solidFill>
                  <a:srgbClr val="C00000"/>
                </a:solidFill>
              </a:rPr>
              <a:t>BSM physics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Some </a:t>
            </a:r>
            <a:r>
              <a:rPr lang="en-US" sz="2400" u="sng" dirty="0"/>
              <a:t>BSM physics searches</a:t>
            </a:r>
            <a:r>
              <a:rPr lang="en-US" sz="2400" dirty="0"/>
              <a:t> have already been performed at </a:t>
            </a:r>
            <a:r>
              <a:rPr lang="en-US" sz="2400" dirty="0" err="1"/>
              <a:t>Osc</a:t>
            </a:r>
            <a:r>
              <a:rPr lang="en-US" sz="2400" dirty="0"/>
              <a:t>. </a:t>
            </a:r>
            <a:r>
              <a:rPr lang="en-US" sz="2400" dirty="0" err="1"/>
              <a:t>Exps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03404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EAFCD-7EC7-A1AA-EA35-3D665BC42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bg1"/>
                </a:solidFill>
                <a:highlight>
                  <a:srgbClr val="000000"/>
                </a:highlight>
              </a:rPr>
              <a:t>Published Papers </a:t>
            </a:r>
            <a:r>
              <a:rPr lang="en-US" b="1" dirty="0">
                <a:solidFill>
                  <a:srgbClr val="C00000"/>
                </a:solidFill>
              </a:rPr>
              <a:t>by </a:t>
            </a:r>
            <a:r>
              <a:rPr lang="en-US" b="1" dirty="0">
                <a:solidFill>
                  <a:srgbClr val="0070C0"/>
                </a:solidFill>
              </a:rPr>
              <a:t>Experimental Collaborations </a:t>
            </a:r>
            <a:r>
              <a:rPr lang="en-US" b="1" dirty="0">
                <a:solidFill>
                  <a:srgbClr val="C00000"/>
                </a:solidFill>
              </a:rPr>
              <a:t>(</a:t>
            </a:r>
            <a:r>
              <a:rPr lang="en-US" b="1" dirty="0">
                <a:solidFill>
                  <a:srgbClr val="0070C0"/>
                </a:solidFill>
              </a:rPr>
              <a:t>LBL</a:t>
            </a:r>
            <a:r>
              <a:rPr lang="en-US" b="1" dirty="0">
                <a:solidFill>
                  <a:srgbClr val="C00000"/>
                </a:solidFill>
              </a:rPr>
              <a:t>, </a:t>
            </a:r>
            <a:r>
              <a:rPr lang="en-US" b="1" dirty="0">
                <a:solidFill>
                  <a:srgbClr val="0070C0"/>
                </a:solidFill>
              </a:rPr>
              <a:t>Reactor</a:t>
            </a:r>
            <a:r>
              <a:rPr lang="en-US" b="1" dirty="0">
                <a:solidFill>
                  <a:srgbClr val="C00000"/>
                </a:solidFill>
              </a:rPr>
              <a:t>) on BSM physics searches 2008-2024</a:t>
            </a:r>
            <a:endParaRPr lang="en-US" dirty="0"/>
          </a:p>
        </p:txBody>
      </p:sp>
      <p:pic>
        <p:nvPicPr>
          <p:cNvPr id="8" name="Content Placeholder 7" descr="A graph of different colored bars">
            <a:extLst>
              <a:ext uri="{FF2B5EF4-FFF2-40B4-BE49-F238E27FC236}">
                <a16:creationId xmlns:a16="http://schemas.microsoft.com/office/drawing/2014/main" id="{39C03BEA-716D-FB5F-74C7-B6533FA833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916" y="1504708"/>
            <a:ext cx="9780462" cy="4971671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8481E1-B3F9-6C9E-26EC-E28017949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97459-748C-4CA1-85EE-E5519EFB3D0F}" type="datetime1">
              <a:rPr lang="en-US" smtClean="0"/>
              <a:t>11/27/2025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133CE5-F2BD-3E1A-C838-BC9A1E208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7A461-0A28-C741-9927-3BCC5F150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37</a:t>
            </a:fld>
            <a:endParaRPr lang="es-CO"/>
          </a:p>
        </p:txBody>
      </p:sp>
      <p:sp>
        <p:nvSpPr>
          <p:cNvPr id="3" name="Rectangle 2" descr="Circles with arrows outline">
            <a:extLst>
              <a:ext uri="{FF2B5EF4-FFF2-40B4-BE49-F238E27FC236}">
                <a16:creationId xmlns:a16="http://schemas.microsoft.com/office/drawing/2014/main" id="{4D8AC08E-7861-BCE1-B4D2-4777E124C890}"/>
              </a:ext>
            </a:extLst>
          </p:cNvPr>
          <p:cNvSpPr/>
          <p:nvPr/>
        </p:nvSpPr>
        <p:spPr>
          <a:xfrm>
            <a:off x="8544021" y="1723571"/>
            <a:ext cx="881060" cy="913992"/>
          </a:xfrm>
          <a:prstGeom prst="rect">
            <a:avLst/>
          </a:pr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-970242"/>
              <a:satOff val="-55952"/>
              <a:lumOff val="5752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s-CO" dirty="0"/>
          </a:p>
        </p:txBody>
      </p:sp>
      <p:sp>
        <p:nvSpPr>
          <p:cNvPr id="7" name="Rectangle 6" descr="Power Plant with solid fill">
            <a:extLst>
              <a:ext uri="{FF2B5EF4-FFF2-40B4-BE49-F238E27FC236}">
                <a16:creationId xmlns:a16="http://schemas.microsoft.com/office/drawing/2014/main" id="{CAD761BE-2407-1730-A815-5567F6AAAA14}"/>
              </a:ext>
            </a:extLst>
          </p:cNvPr>
          <p:cNvSpPr/>
          <p:nvPr/>
        </p:nvSpPr>
        <p:spPr>
          <a:xfrm>
            <a:off x="9668766" y="1594572"/>
            <a:ext cx="881060" cy="913992"/>
          </a:xfrm>
          <a:prstGeom prst="rect">
            <a:avLst/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-1455363"/>
              <a:satOff val="-83928"/>
              <a:lumOff val="8628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02283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30EFC-3AC5-81E1-EBFE-10C5BA4180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BSM scenarios Impacting </a:t>
            </a:r>
            <a:r>
              <a:rPr lang="en-US" b="1" u="sng" dirty="0">
                <a:solidFill>
                  <a:srgbClr val="C00000"/>
                </a:solidFill>
              </a:rPr>
              <a:t>neutrino flavor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BC4EB18-AD16-3499-FAC7-0189CE6BF1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9293" y="1012785"/>
            <a:ext cx="5181600" cy="430578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Motivated both </a:t>
            </a:r>
            <a:r>
              <a:rPr lang="en-US" b="1" dirty="0">
                <a:highlight>
                  <a:srgbClr val="C0C0C0"/>
                </a:highlight>
              </a:rPr>
              <a:t>theoretically</a:t>
            </a:r>
            <a:r>
              <a:rPr lang="en-US" dirty="0"/>
              <a:t> (viable </a:t>
            </a:r>
            <a:r>
              <a:rPr lang="en-US" dirty="0">
                <a:solidFill>
                  <a:srgbClr val="0070C0"/>
                </a:solidFill>
              </a:rPr>
              <a:t>neutrino mass models</a:t>
            </a:r>
            <a:r>
              <a:rPr lang="en-US" dirty="0"/>
              <a:t>) and </a:t>
            </a:r>
            <a:r>
              <a:rPr lang="en-US" b="1" dirty="0">
                <a:highlight>
                  <a:srgbClr val="C0C0C0"/>
                </a:highlight>
              </a:rPr>
              <a:t>phenomenologically</a:t>
            </a:r>
            <a:r>
              <a:rPr lang="en-US" dirty="0"/>
              <a:t> (</a:t>
            </a:r>
            <a:r>
              <a:rPr lang="en-US" dirty="0">
                <a:solidFill>
                  <a:srgbClr val="0070C0"/>
                </a:solidFill>
              </a:rPr>
              <a:t>anomalies</a:t>
            </a:r>
            <a:r>
              <a:rPr lang="en-US" dirty="0"/>
              <a:t>):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The existence of </a:t>
            </a:r>
            <a:r>
              <a:rPr lang="en-US" b="1" dirty="0"/>
              <a:t>additional (flavor) neutrino states</a:t>
            </a:r>
          </a:p>
          <a:p>
            <a:pPr lvl="1"/>
            <a:r>
              <a:rPr lang="en-US" dirty="0"/>
              <a:t>Sterile neutrinos (low mass-scale)</a:t>
            </a:r>
          </a:p>
          <a:p>
            <a:pPr lvl="1"/>
            <a:r>
              <a:rPr lang="en-US" dirty="0"/>
              <a:t>Sterile neutrinos (high mass-scale) </a:t>
            </a:r>
            <a:r>
              <a:rPr lang="en-US" dirty="0" err="1"/>
              <a:t>a.k.a</a:t>
            </a:r>
            <a:r>
              <a:rPr lang="en-US" dirty="0"/>
              <a:t> Neutral Heavy Leptons</a:t>
            </a:r>
          </a:p>
          <a:p>
            <a:pPr lvl="2"/>
            <a:r>
              <a:rPr lang="en-US" b="1" dirty="0"/>
              <a:t>Deviations from the unitarity </a:t>
            </a:r>
            <a:r>
              <a:rPr lang="en-US" dirty="0"/>
              <a:t>of the leptonic mixing matrix</a:t>
            </a:r>
          </a:p>
          <a:p>
            <a:pPr lvl="1"/>
            <a:r>
              <a:rPr lang="en-US" dirty="0"/>
              <a:t>Neutrinos in Large Extra Dimensions (LED)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BD188BA5-18D7-90E2-D3A5-E89054597B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16278" y="1012785"/>
            <a:ext cx="6018835" cy="454885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New neutrino interactions </a:t>
            </a:r>
            <a:r>
              <a:rPr lang="en-US" dirty="0" err="1"/>
              <a:t>a.k.a</a:t>
            </a:r>
            <a:r>
              <a:rPr lang="en-US" dirty="0"/>
              <a:t> NSIs</a:t>
            </a:r>
          </a:p>
          <a:p>
            <a:pPr lvl="1"/>
            <a:r>
              <a:rPr lang="en-US" dirty="0"/>
              <a:t>Viable NSI models induced by light mediators (well below the EW scale)</a:t>
            </a:r>
          </a:p>
          <a:p>
            <a:pPr lvl="1"/>
            <a:r>
              <a:rPr lang="en-US" dirty="0"/>
              <a:t>The use of the SMEFT formalism to study low-energy NSI induced by heavy mediators</a:t>
            </a:r>
          </a:p>
          <a:p>
            <a:r>
              <a:rPr lang="en-US" dirty="0"/>
              <a:t>Neutrino </a:t>
            </a:r>
            <a:r>
              <a:rPr lang="en-US" b="1" dirty="0"/>
              <a:t>properties</a:t>
            </a:r>
            <a:r>
              <a:rPr lang="en-US" dirty="0"/>
              <a:t>: decay, magnetic moment</a:t>
            </a:r>
          </a:p>
          <a:p>
            <a:r>
              <a:rPr lang="en-US" b="1" dirty="0"/>
              <a:t>Test of fundamental laws</a:t>
            </a:r>
          </a:p>
          <a:p>
            <a:pPr lvl="1"/>
            <a:r>
              <a:rPr lang="en-US" dirty="0"/>
              <a:t>Lorentz and CPT symmetries</a:t>
            </a:r>
          </a:p>
          <a:p>
            <a:pPr lvl="1"/>
            <a:r>
              <a:rPr lang="en-US" dirty="0"/>
              <a:t>Quantum decoherence</a:t>
            </a:r>
          </a:p>
          <a:p>
            <a:r>
              <a:rPr lang="en-US" b="1" dirty="0"/>
              <a:t>Any others? </a:t>
            </a:r>
            <a:r>
              <a:rPr lang="en-US" dirty="0"/>
              <a:t>Theorist imagination/insight is the limit</a:t>
            </a:r>
          </a:p>
          <a:p>
            <a:pPr lvl="1"/>
            <a:r>
              <a:rPr lang="en-US" dirty="0"/>
              <a:t>Your favorite one here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204E9F-7E9C-037B-7F1E-47B0A2DDE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F1027-A69D-4315-8417-A228842BD066}" type="datetime1">
              <a:rPr lang="en-US" smtClean="0"/>
              <a:t>11/27/2025</a:t>
            </a:fld>
            <a:endParaRPr lang="es-C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F043E6-0ADE-556B-9B26-5AB484F9D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81E6E7-292F-4D3B-AAEE-ACBEAA045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38</a:t>
            </a:fld>
            <a:endParaRPr lang="es-CO"/>
          </a:p>
        </p:txBody>
      </p:sp>
      <p:sp>
        <p:nvSpPr>
          <p:cNvPr id="3" name="Flowchart: Alternate Process 2">
            <a:extLst>
              <a:ext uri="{FF2B5EF4-FFF2-40B4-BE49-F238E27FC236}">
                <a16:creationId xmlns:a16="http://schemas.microsoft.com/office/drawing/2014/main" id="{C1B203AD-C8DC-62C1-F2ED-6D529D6C106F}"/>
              </a:ext>
            </a:extLst>
          </p:cNvPr>
          <p:cNvSpPr/>
          <p:nvPr/>
        </p:nvSpPr>
        <p:spPr>
          <a:xfrm>
            <a:off x="1400537" y="5346838"/>
            <a:ext cx="9558590" cy="1252580"/>
          </a:xfrm>
          <a:prstGeom prst="flowChartAlternateProcess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If impact on production/detection, and/or propagation   </a:t>
            </a:r>
          </a:p>
          <a:p>
            <a:pPr algn="ctr"/>
            <a:r>
              <a:rPr lang="en-US" sz="2800" dirty="0">
                <a:solidFill>
                  <a:schemeClr val="bg1"/>
                </a:solidFill>
              </a:rPr>
              <a:t>then can be tested in </a:t>
            </a:r>
            <a:r>
              <a:rPr lang="en-US" sz="2800" b="1" dirty="0">
                <a:solidFill>
                  <a:schemeClr val="bg1"/>
                </a:solidFill>
              </a:rPr>
              <a:t>neutrino oscillation experiments </a:t>
            </a:r>
            <a:r>
              <a:rPr lang="en-US" sz="2800" dirty="0">
                <a:solidFill>
                  <a:schemeClr val="bg1"/>
                </a:solidFill>
              </a:rPr>
              <a:t>(Ex: </a:t>
            </a:r>
            <a:r>
              <a:rPr lang="en-US" sz="2800" dirty="0">
                <a:solidFill>
                  <a:srgbClr val="00B0F0"/>
                </a:solidFill>
              </a:rPr>
              <a:t>spectral distortion</a:t>
            </a:r>
            <a:r>
              <a:rPr lang="en-US" sz="2800" dirty="0">
                <a:solidFill>
                  <a:schemeClr val="bg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68161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AC791-07B2-4014-2AB6-B4DF858119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992" y="0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 New Experiments and “Some” Old Questions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DD656B1-470B-BB67-DB53-A88D342EDC72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730170" y="1169043"/>
                <a:ext cx="5271303" cy="4896091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DUNE/HK (LBL): Expected to measure </a:t>
                </a:r>
                <a:r>
                  <a:rPr lang="el-GR" dirty="0"/>
                  <a:t>δ</a:t>
                </a:r>
                <a:r>
                  <a:rPr lang="en-US" dirty="0"/>
                  <a:t>.</a:t>
                </a:r>
              </a:p>
              <a:p>
                <a:r>
                  <a:rPr lang="en-US" dirty="0"/>
                  <a:t> JUNO (reactor): Precise determination of the solar parameters.</a:t>
                </a:r>
              </a:p>
              <a:p>
                <a:r>
                  <a:rPr lang="en-US" dirty="0"/>
                  <a:t> DUNE/JUNO: Different strategies to determine the neutrino mass ordering.</a:t>
                </a:r>
              </a:p>
              <a:p>
                <a:r>
                  <a:rPr lang="en-US" dirty="0"/>
                  <a:t> DUNE: Improve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23</m:t>
                        </m:r>
                      </m:sub>
                    </m:sSub>
                  </m:oMath>
                </a14:m>
                <a:r>
                  <a:rPr lang="en-US" dirty="0"/>
                  <a:t> determination.</a:t>
                </a:r>
              </a:p>
              <a:p>
                <a:r>
                  <a:rPr lang="en-US" dirty="0"/>
                  <a:t> </a:t>
                </a:r>
                <a:r>
                  <a:rPr lang="en-US" dirty="0">
                    <a:solidFill>
                      <a:srgbClr val="0070C0"/>
                    </a:solidFill>
                  </a:rPr>
                  <a:t>Tau appearance</a:t>
                </a:r>
                <a:r>
                  <a:rPr lang="en-US" dirty="0"/>
                  <a:t>?</a:t>
                </a:r>
              </a:p>
              <a:p>
                <a:r>
                  <a:rPr lang="en-US" dirty="0"/>
                  <a:t>Detection of neutrinos from SN?</a:t>
                </a:r>
              </a:p>
              <a:p>
                <a:r>
                  <a:rPr lang="en-US" dirty="0"/>
                  <a:t>Geoneutrinos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DD656B1-470B-BB67-DB53-A88D342EDC7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730170" y="1169043"/>
                <a:ext cx="5271303" cy="4896091"/>
              </a:xfrm>
              <a:blipFill>
                <a:blip r:embed="rId2"/>
                <a:stretch>
                  <a:fillRect l="-1852" t="-3113" r="-2662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88A218-72D0-5FD6-6809-3978FEAA15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67692" y="1410563"/>
            <a:ext cx="518160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Are there additional neutrino (flavor) neutrino states? (at what mass-scale?)</a:t>
            </a:r>
          </a:p>
          <a:p>
            <a:r>
              <a:rPr lang="en-US" dirty="0"/>
              <a:t>Is the 3x3 </a:t>
            </a:r>
            <a:r>
              <a:rPr lang="en-US" dirty="0">
                <a:solidFill>
                  <a:srgbClr val="0070C0"/>
                </a:solidFill>
              </a:rPr>
              <a:t>lepton mixing matrix unitarity</a:t>
            </a:r>
            <a:r>
              <a:rPr lang="en-US" dirty="0"/>
              <a:t>?</a:t>
            </a:r>
          </a:p>
          <a:p>
            <a:r>
              <a:rPr lang="en-US" dirty="0"/>
              <a:t>Do neutrinos interact in a non-standard form?</a:t>
            </a:r>
          </a:p>
          <a:p>
            <a:r>
              <a:rPr lang="en-US" dirty="0"/>
              <a:t>Do neutrinos decay?</a:t>
            </a:r>
          </a:p>
          <a:p>
            <a:r>
              <a:rPr lang="en-US" dirty="0"/>
              <a:t>Could the current lepton mixing pattern be a result of an underlying symmetry?</a:t>
            </a:r>
          </a:p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24A284-D9B5-B5C8-5D36-7E5914CD3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1731D-9F38-47B5-80ED-8C1E6B1653E5}" type="datetime1">
              <a:rPr lang="en-US" smtClean="0"/>
              <a:t>11/27/2025</a:t>
            </a:fld>
            <a:endParaRPr lang="es-C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EECAF2-08DE-1B8A-EDE9-ECBB27C68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3D05F8-3BC7-829A-1255-826B849E0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39</a:t>
            </a:fld>
            <a:endParaRPr lang="es-CO"/>
          </a:p>
        </p:txBody>
      </p:sp>
      <p:sp>
        <p:nvSpPr>
          <p:cNvPr id="8" name="Speech Bubble: Rectangle with Corners Rounded 7">
            <a:extLst>
              <a:ext uri="{FF2B5EF4-FFF2-40B4-BE49-F238E27FC236}">
                <a16:creationId xmlns:a16="http://schemas.microsoft.com/office/drawing/2014/main" id="{8E8C0F5F-E6CB-D28D-ED6D-ECA002B35611}"/>
              </a:ext>
            </a:extLst>
          </p:cNvPr>
          <p:cNvSpPr/>
          <p:nvPr/>
        </p:nvSpPr>
        <p:spPr>
          <a:xfrm>
            <a:off x="463951" y="1104412"/>
            <a:ext cx="5427563" cy="4534234"/>
          </a:xfrm>
          <a:prstGeom prst="wedgeRoundRectCallou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BEE18EE0-C6FC-89FE-44CF-BFB0ABFB69D7}"/>
              </a:ext>
            </a:extLst>
          </p:cNvPr>
          <p:cNvSpPr/>
          <p:nvPr/>
        </p:nvSpPr>
        <p:spPr>
          <a:xfrm>
            <a:off x="420547" y="5761302"/>
            <a:ext cx="4867155" cy="837517"/>
          </a:xfrm>
          <a:prstGeom prst="flowChartAlternateProcess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Standard neutrino program @ near future oscillations </a:t>
            </a:r>
            <a:r>
              <a:rPr lang="en-US" sz="2800" dirty="0" err="1">
                <a:solidFill>
                  <a:schemeClr val="bg1"/>
                </a:solidFill>
              </a:rPr>
              <a:t>exps</a:t>
            </a:r>
            <a:r>
              <a:rPr lang="en-US" sz="28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38932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erson in a suit&#10;&#10;Description automatically generated with medium confidence">
            <a:extLst>
              <a:ext uri="{FF2B5EF4-FFF2-40B4-BE49-F238E27FC236}">
                <a16:creationId xmlns:a16="http://schemas.microsoft.com/office/drawing/2014/main" id="{F36836B7-5641-4AD7-BEB7-D6934DA5A5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8237" y="0"/>
            <a:ext cx="1767748" cy="23548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 descr="A person in a suit&#10;&#10;Description automatically generated with low confidence">
            <a:extLst>
              <a:ext uri="{FF2B5EF4-FFF2-40B4-BE49-F238E27FC236}">
                <a16:creationId xmlns:a16="http://schemas.microsoft.com/office/drawing/2014/main" id="{F966F5FC-950B-4346-A745-971E8315F7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5376" y="4497"/>
            <a:ext cx="1526086" cy="23503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41741AD-0963-42E5-B74B-EB6E3607AA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5698" y="97243"/>
            <a:ext cx="3646952" cy="1325563"/>
          </a:xfrm>
        </p:spPr>
        <p:txBody>
          <a:bodyPr>
            <a:normAutofit/>
          </a:bodyPr>
          <a:lstStyle/>
          <a:p>
            <a:r>
              <a:rPr lang="en-US" b="1" noProof="0" dirty="0"/>
              <a:t> Historical facts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53BD4-41BC-462D-A25F-D08C7D2CB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393" y="2095013"/>
            <a:ext cx="12115984" cy="4179255"/>
          </a:xfrm>
        </p:spPr>
        <p:txBody>
          <a:bodyPr>
            <a:noAutofit/>
          </a:bodyPr>
          <a:lstStyle/>
          <a:p>
            <a:r>
              <a:rPr lang="en-US" sz="2400" noProof="0" dirty="0">
                <a:highlight>
                  <a:srgbClr val="C0C0C0"/>
                </a:highlight>
              </a:rPr>
              <a:t>1930</a:t>
            </a:r>
            <a:r>
              <a:rPr lang="en-US" sz="2400" noProof="0" dirty="0"/>
              <a:t> Pauli proposed an </a:t>
            </a:r>
            <a:r>
              <a:rPr lang="en-US" sz="2400" noProof="0" dirty="0">
                <a:solidFill>
                  <a:srgbClr val="C00000"/>
                </a:solidFill>
              </a:rPr>
              <a:t> “indetectable particle”  </a:t>
            </a:r>
            <a:r>
              <a:rPr lang="en-US" sz="2400" noProof="0" dirty="0"/>
              <a:t>to explain the </a:t>
            </a:r>
          </a:p>
          <a:p>
            <a:pPr marL="0" indent="0">
              <a:buNone/>
            </a:pPr>
            <a:r>
              <a:rPr lang="en-US" sz="2400" noProof="0" dirty="0"/>
              <a:t>observed </a:t>
            </a:r>
            <a:r>
              <a:rPr lang="en-US" sz="2400" b="1" u="sng" noProof="0" dirty="0">
                <a:solidFill>
                  <a:srgbClr val="002060"/>
                </a:solidFill>
              </a:rPr>
              <a:t>beta(</a:t>
            </a:r>
            <a:r>
              <a:rPr lang="en-US" sz="2400" b="1" u="sng" noProof="0" dirty="0">
                <a:solidFill>
                  <a:srgbClr val="002060"/>
                </a:solidFill>
                <a:ea typeface="Calibri"/>
                <a:cs typeface="Calibri"/>
              </a:rPr>
              <a:t>β</a:t>
            </a:r>
            <a:r>
              <a:rPr lang="en-US" sz="2400" b="1" u="sng" noProof="0" dirty="0">
                <a:solidFill>
                  <a:srgbClr val="002060"/>
                </a:solidFill>
              </a:rPr>
              <a:t>) decay </a:t>
            </a:r>
            <a:r>
              <a:rPr lang="en-US" sz="2400" b="1" noProof="0" dirty="0" err="1">
                <a:solidFill>
                  <a:srgbClr val="002060"/>
                </a:solidFill>
              </a:rPr>
              <a:t>espectrum</a:t>
            </a:r>
            <a:r>
              <a:rPr lang="en-US" sz="2400" b="1" noProof="0" dirty="0"/>
              <a:t>.</a:t>
            </a:r>
            <a:endParaRPr lang="en-US" sz="2400" noProof="0" dirty="0"/>
          </a:p>
          <a:p>
            <a:r>
              <a:rPr lang="en-US" sz="2400" noProof="0" dirty="0"/>
              <a:t>1932 The </a:t>
            </a:r>
            <a:r>
              <a:rPr lang="en-US" sz="2400" dirty="0"/>
              <a:t>n</a:t>
            </a:r>
            <a:r>
              <a:rPr lang="en-US" sz="2400" noProof="0" dirty="0" err="1"/>
              <a:t>eutron</a:t>
            </a:r>
            <a:r>
              <a:rPr lang="en-US" sz="2400" noProof="0" dirty="0"/>
              <a:t> was discovered (Chadwick). Why its name?</a:t>
            </a:r>
          </a:p>
          <a:p>
            <a:r>
              <a:rPr lang="en-US" sz="2400" noProof="0" dirty="0">
                <a:highlight>
                  <a:srgbClr val="C0C0C0"/>
                </a:highlight>
              </a:rPr>
              <a:t>1932</a:t>
            </a:r>
            <a:r>
              <a:rPr lang="en-US" sz="2400" noProof="0" dirty="0"/>
              <a:t> E. Fermi named as </a:t>
            </a:r>
            <a:r>
              <a:rPr lang="en-US" sz="2400" noProof="0" dirty="0" err="1">
                <a:solidFill>
                  <a:srgbClr val="C00000"/>
                </a:solidFill>
              </a:rPr>
              <a:t>neutr-ino</a:t>
            </a:r>
            <a:r>
              <a:rPr lang="en-US" sz="2400" noProof="0" dirty="0">
                <a:solidFill>
                  <a:srgbClr val="C00000"/>
                </a:solidFill>
              </a:rPr>
              <a:t> (little</a:t>
            </a:r>
            <a:r>
              <a:rPr lang="en-US" sz="2400" b="1" noProof="0" dirty="0">
                <a:solidFill>
                  <a:srgbClr val="C00000"/>
                </a:solidFill>
              </a:rPr>
              <a:t> neutron in </a:t>
            </a:r>
            <a:r>
              <a:rPr lang="en-US" sz="2400" b="1" noProof="0" dirty="0" err="1">
                <a:solidFill>
                  <a:srgbClr val="C00000"/>
                </a:solidFill>
              </a:rPr>
              <a:t>italian</a:t>
            </a:r>
            <a:r>
              <a:rPr lang="en-US" sz="2400" noProof="0" dirty="0">
                <a:solidFill>
                  <a:srgbClr val="C00000"/>
                </a:solidFill>
              </a:rPr>
              <a:t>)</a:t>
            </a:r>
            <a:r>
              <a:rPr lang="en-US" sz="2400" noProof="0" dirty="0"/>
              <a:t> the Pauli particle. </a:t>
            </a:r>
          </a:p>
          <a:p>
            <a:pPr marL="0" indent="0">
              <a:buNone/>
            </a:pPr>
            <a:r>
              <a:rPr lang="en-US" sz="2400" noProof="0" dirty="0"/>
              <a:t>More important, he built a </a:t>
            </a:r>
            <a:r>
              <a:rPr lang="en-US" sz="2400" u="sng" noProof="0" dirty="0"/>
              <a:t>theory for </a:t>
            </a:r>
            <a:r>
              <a:rPr lang="en-US" sz="2400" b="1" u="sng" noProof="0" dirty="0">
                <a:solidFill>
                  <a:srgbClr val="002060"/>
                </a:solidFill>
              </a:rPr>
              <a:t>beta(</a:t>
            </a:r>
            <a:r>
              <a:rPr lang="en-US" sz="2400" b="1" u="sng" noProof="0" dirty="0">
                <a:solidFill>
                  <a:srgbClr val="002060"/>
                </a:solidFill>
                <a:ea typeface="Calibri"/>
                <a:cs typeface="Calibri"/>
              </a:rPr>
              <a:t>β</a:t>
            </a:r>
            <a:r>
              <a:rPr lang="en-US" sz="2400" b="1" u="sng" noProof="0" dirty="0">
                <a:solidFill>
                  <a:srgbClr val="002060"/>
                </a:solidFill>
              </a:rPr>
              <a:t>)-decay</a:t>
            </a:r>
            <a:r>
              <a:rPr lang="en-US" sz="2400" b="1" noProof="0" dirty="0"/>
              <a:t>.</a:t>
            </a:r>
          </a:p>
          <a:p>
            <a:r>
              <a:rPr lang="en-US" sz="2400" noProof="0" dirty="0"/>
              <a:t>1939 Bethe explains how the Sun “shines” (CNO-cycle, pp-chain).</a:t>
            </a:r>
          </a:p>
          <a:p>
            <a:r>
              <a:rPr lang="en-US" sz="2400" noProof="0" dirty="0">
                <a:highlight>
                  <a:srgbClr val="C0C0C0"/>
                </a:highlight>
              </a:rPr>
              <a:t>1956</a:t>
            </a:r>
            <a:r>
              <a:rPr lang="en-US" sz="2400" noProof="0" dirty="0"/>
              <a:t> </a:t>
            </a:r>
            <a:r>
              <a:rPr lang="en-US" sz="2400" b="1" noProof="0" dirty="0"/>
              <a:t>First </a:t>
            </a:r>
            <a:r>
              <a:rPr lang="en-US" sz="2400" b="1" noProof="0" dirty="0">
                <a:solidFill>
                  <a:srgbClr val="C00000"/>
                </a:solidFill>
              </a:rPr>
              <a:t>antineutrino </a:t>
            </a:r>
            <a:r>
              <a:rPr lang="en-US" sz="2400" b="1" noProof="0" dirty="0"/>
              <a:t>detection</a:t>
            </a:r>
            <a:r>
              <a:rPr lang="en-US" sz="2400" noProof="0" dirty="0"/>
              <a:t>, Cowan &amp; Reines (</a:t>
            </a:r>
            <a:r>
              <a:rPr lang="en-US" sz="2400" b="1" noProof="0" dirty="0"/>
              <a:t>PNP 1995</a:t>
            </a:r>
            <a:r>
              <a:rPr lang="en-US" sz="2400" noProof="0" dirty="0"/>
              <a:t>)</a:t>
            </a:r>
          </a:p>
          <a:p>
            <a:r>
              <a:rPr lang="en-US" sz="2400" noProof="0" dirty="0">
                <a:highlight>
                  <a:srgbClr val="C0C0C0"/>
                </a:highlight>
              </a:rPr>
              <a:t>1964</a:t>
            </a:r>
            <a:r>
              <a:rPr lang="en-US" sz="2400" noProof="0" dirty="0"/>
              <a:t> </a:t>
            </a:r>
            <a:r>
              <a:rPr lang="en-US" sz="2400" u="sng" noProof="0" dirty="0"/>
              <a:t>1st calculation</a:t>
            </a:r>
            <a:r>
              <a:rPr lang="en-US" sz="2400" noProof="0" dirty="0"/>
              <a:t> of the number of</a:t>
            </a:r>
            <a:r>
              <a:rPr lang="en-US" sz="2400" u="sng" noProof="0" dirty="0"/>
              <a:t> </a:t>
            </a:r>
            <a:r>
              <a:rPr lang="en-US" sz="2400" u="sng" noProof="0" dirty="0">
                <a:solidFill>
                  <a:srgbClr val="C00000"/>
                </a:solidFill>
              </a:rPr>
              <a:t>solar neutrinos</a:t>
            </a:r>
            <a:r>
              <a:rPr lang="en-US" sz="2400" noProof="0" dirty="0">
                <a:solidFill>
                  <a:srgbClr val="C00000"/>
                </a:solidFill>
              </a:rPr>
              <a:t> </a:t>
            </a:r>
            <a:r>
              <a:rPr lang="en-US" sz="2400" noProof="0" dirty="0"/>
              <a:t>(</a:t>
            </a:r>
            <a:r>
              <a:rPr lang="en-US" sz="2400" noProof="0" dirty="0" err="1"/>
              <a:t>Bahcall</a:t>
            </a:r>
            <a:r>
              <a:rPr lang="en-US" sz="2400" noProof="0" dirty="0"/>
              <a:t>, Davis)… (</a:t>
            </a:r>
            <a:r>
              <a:rPr lang="en-US" sz="2400" u="sng" noProof="0" dirty="0"/>
              <a:t>Standard Solar Model</a:t>
            </a:r>
            <a:r>
              <a:rPr lang="en-US" sz="2400" noProof="0" dirty="0"/>
              <a:t>)</a:t>
            </a:r>
          </a:p>
          <a:p>
            <a:r>
              <a:rPr lang="en-US" sz="2400" noProof="0" dirty="0"/>
              <a:t>1967 </a:t>
            </a:r>
            <a:r>
              <a:rPr lang="en-US" sz="2400" u="sng" noProof="0" dirty="0"/>
              <a:t>1st theoretical proposal </a:t>
            </a:r>
            <a:r>
              <a:rPr lang="en-US" sz="2400" b="1" u="sng" noProof="0" dirty="0">
                <a:solidFill>
                  <a:srgbClr val="002060"/>
                </a:solidFill>
              </a:rPr>
              <a:t>flavor change of</a:t>
            </a:r>
            <a:r>
              <a:rPr lang="en-US" sz="2400" u="sng" noProof="0" dirty="0">
                <a:solidFill>
                  <a:srgbClr val="002060"/>
                </a:solidFill>
              </a:rPr>
              <a:t> (anti)neutrinos</a:t>
            </a:r>
            <a:r>
              <a:rPr lang="en-US" sz="2400" u="sng" noProof="0" dirty="0"/>
              <a:t> </a:t>
            </a:r>
            <a:r>
              <a:rPr lang="en-US" sz="2400" noProof="0" dirty="0"/>
              <a:t>(Bruno Pontecorvo)</a:t>
            </a:r>
          </a:p>
          <a:p>
            <a:r>
              <a:rPr lang="en-US" sz="2400" noProof="0" dirty="0"/>
              <a:t>1968 1st observation </a:t>
            </a:r>
            <a:r>
              <a:rPr lang="en-US" sz="2400" b="1" noProof="0" dirty="0">
                <a:solidFill>
                  <a:schemeClr val="accent6">
                    <a:lumMod val="50000"/>
                  </a:schemeClr>
                </a:solidFill>
              </a:rPr>
              <a:t>solar neutrino deficit</a:t>
            </a:r>
            <a:r>
              <a:rPr lang="en-US" sz="2400" noProof="0" dirty="0"/>
              <a:t> (Davis), </a:t>
            </a:r>
            <a:r>
              <a:rPr lang="en-US" sz="2400" b="1" noProof="0" dirty="0"/>
              <a:t>PNP 2002</a:t>
            </a:r>
            <a:r>
              <a:rPr lang="en-US" sz="2400" noProof="0" dirty="0"/>
              <a:t>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6702ED-E72C-4A4D-9BB5-BDCFD85AC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600E2-DDD9-4579-8DF9-80FB6D7E9E15}" type="datetime1">
              <a:rPr lang="en-US" noProof="0" smtClean="0"/>
              <a:t>27/11/2025</a:t>
            </a:fld>
            <a:endParaRPr lang="en-US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6E45BB-DD4E-4C25-ADAE-936660124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C47BE7-7C51-4FDE-AE3B-8CD743179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n-US" noProof="0" smtClean="0"/>
              <a:t>4</a:t>
            </a:fld>
            <a:endParaRPr lang="en-US" noProof="0" dirty="0"/>
          </a:p>
        </p:txBody>
      </p:sp>
      <p:pic>
        <p:nvPicPr>
          <p:cNvPr id="11" name="Picture 10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FE01FDE6-6A85-41C8-A2F8-6566531712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344082" cy="18390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Picture 11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1BD61E91-28A1-4A1C-93B4-CD2BE45FFF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793" y="1"/>
            <a:ext cx="1125857" cy="20265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 descr="A close-up of a gold coin&#10;&#10;Description automatically generated">
            <a:extLst>
              <a:ext uri="{FF2B5EF4-FFF2-40B4-BE49-F238E27FC236}">
                <a16:creationId xmlns:a16="http://schemas.microsoft.com/office/drawing/2014/main" id="{D1E850BC-FC02-C421-3B60-8B8467E4BF8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5340" y="6068774"/>
            <a:ext cx="763318" cy="763573"/>
          </a:xfrm>
          <a:prstGeom prst="rect">
            <a:avLst/>
          </a:prstGeom>
        </p:spPr>
      </p:pic>
      <p:pic>
        <p:nvPicPr>
          <p:cNvPr id="9" name="Picture 8" descr="A close-up of a gold coin&#10;&#10;Description automatically generated">
            <a:extLst>
              <a:ext uri="{FF2B5EF4-FFF2-40B4-BE49-F238E27FC236}">
                <a16:creationId xmlns:a16="http://schemas.microsoft.com/office/drawing/2014/main" id="{E0738AF8-79E2-63AF-B7F7-B83493D50F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1079" y="4639481"/>
            <a:ext cx="763318" cy="763573"/>
          </a:xfrm>
          <a:prstGeom prst="rect">
            <a:avLst/>
          </a:prstGeom>
        </p:spPr>
      </p:pic>
      <p:pic>
        <p:nvPicPr>
          <p:cNvPr id="14" name="Picture 13" descr="A cupcake with a number and candles&#10;&#10;Description automatically generated">
            <a:extLst>
              <a:ext uri="{FF2B5EF4-FFF2-40B4-BE49-F238E27FC236}">
                <a16:creationId xmlns:a16="http://schemas.microsoft.com/office/drawing/2014/main" id="{7C6A94AF-2CAD-1401-6008-30AA66458F0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6257" y="296579"/>
            <a:ext cx="1406481" cy="162214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972722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A610B8-61FF-7F70-C3DB-BB462E6263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 photo of graduate students Bjorn Scholz and Grayson Rich adjusting the cesium iodide detector">
            <a:extLst>
              <a:ext uri="{FF2B5EF4-FFF2-40B4-BE49-F238E27FC236}">
                <a16:creationId xmlns:a16="http://schemas.microsoft.com/office/drawing/2014/main" id="{830B7EA0-ACE9-4456-14C6-F11B140D0F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7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3696" y="0"/>
            <a:ext cx="7938304" cy="5292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itle 9">
                <a:extLst>
                  <a:ext uri="{FF2B5EF4-FFF2-40B4-BE49-F238E27FC236}">
                    <a16:creationId xmlns:a16="http://schemas.microsoft.com/office/drawing/2014/main" id="{C6A33E16-ABC0-2E2B-DB9E-4A6C0D3ACDA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90982" y="219848"/>
                <a:ext cx="4253697" cy="6157731"/>
              </a:xfrm>
            </p:spPr>
            <p:txBody>
              <a:bodyPr>
                <a:normAutofit/>
              </a:bodyPr>
              <a:lstStyle/>
              <a:p>
                <a:r>
                  <a:rPr lang="es-CO" sz="5400" b="1" dirty="0">
                    <a:solidFill>
                      <a:srgbClr val="C00000"/>
                    </a:solidFill>
                  </a:rPr>
                  <a:t>Any </a:t>
                </a:r>
                <a:r>
                  <a:rPr lang="es-CO" sz="5400" b="1" dirty="0" err="1">
                    <a:solidFill>
                      <a:srgbClr val="C00000"/>
                    </a:solidFill>
                  </a:rPr>
                  <a:t>Other</a:t>
                </a:r>
                <a:r>
                  <a:rPr lang="es-CO" sz="5400" b="1" dirty="0">
                    <a:solidFill>
                      <a:srgbClr val="C00000"/>
                    </a:solidFill>
                  </a:rPr>
                  <a:t> </a:t>
                </a:r>
                <a:r>
                  <a:rPr lang="es-CO" sz="5400" b="1" dirty="0" err="1">
                    <a:solidFill>
                      <a:srgbClr val="C00000"/>
                    </a:solidFill>
                  </a:rPr>
                  <a:t>avenue</a:t>
                </a:r>
                <a:r>
                  <a:rPr lang="es-CO" sz="5400" b="1" dirty="0">
                    <a:solidFill>
                      <a:srgbClr val="C00000"/>
                    </a:solidFill>
                  </a:rPr>
                  <a:t>, </a:t>
                </a:r>
                <a:r>
                  <a:rPr lang="es-CO" sz="5400" b="1" dirty="0" err="1">
                    <a:solidFill>
                      <a:srgbClr val="C00000"/>
                    </a:solidFill>
                  </a:rPr>
                  <a:t>besides</a:t>
                </a:r>
                <a:r>
                  <a:rPr lang="es-CO" sz="5400" b="1" dirty="0">
                    <a:solidFill>
                      <a:srgbClr val="C00000"/>
                    </a:solidFill>
                  </a:rPr>
                  <a:t> </a:t>
                </a:r>
                <a:br>
                  <a:rPr lang="es-CO" sz="5400" b="1" dirty="0">
                    <a:solidFill>
                      <a:srgbClr val="C00000"/>
                    </a:solidFill>
                  </a:rPr>
                </a:br>
                <a:r>
                  <a:rPr lang="es-CO" sz="5400" b="1" dirty="0">
                    <a:solidFill>
                      <a:srgbClr val="C00000"/>
                    </a:solidFill>
                  </a:rPr>
                  <a:t>3</a:t>
                </a:r>
                <a14:m>
                  <m:oMath xmlns:m="http://schemas.openxmlformats.org/officeDocument/2006/math">
                    <m:r>
                      <a:rPr lang="en-US" sz="5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𝝂</m:t>
                    </m:r>
                  </m:oMath>
                </a14:m>
                <a:r>
                  <a:rPr lang="es-CO" sz="5400" b="1" dirty="0">
                    <a:solidFill>
                      <a:srgbClr val="C00000"/>
                    </a:solidFill>
                  </a:rPr>
                  <a:t>-</a:t>
                </a:r>
                <a:r>
                  <a:rPr lang="es-CO" sz="5400" b="1" dirty="0" err="1">
                    <a:solidFill>
                      <a:srgbClr val="C00000"/>
                    </a:solidFill>
                  </a:rPr>
                  <a:t>oscillations</a:t>
                </a:r>
                <a:r>
                  <a:rPr lang="es-CO" sz="5400" b="1" dirty="0">
                    <a:solidFill>
                      <a:srgbClr val="C00000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sz="5400" b="1" i="1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5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𝝂𝜷𝜷</m:t>
                    </m:r>
                    <m:r>
                      <a:rPr lang="en-US" sz="5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s-CO" sz="5400" b="1" dirty="0">
                    <a:solidFill>
                      <a:srgbClr val="C00000"/>
                    </a:solidFill>
                  </a:rPr>
                  <a:t> </a:t>
                </a:r>
                <a:br>
                  <a:rPr lang="es-CO" sz="5400" b="1" dirty="0">
                    <a:solidFill>
                      <a:srgbClr val="C00000"/>
                    </a:solidFill>
                  </a:rPr>
                </a:br>
                <a:r>
                  <a:rPr lang="es-CO" sz="5400" b="1" dirty="0">
                    <a:solidFill>
                      <a:srgbClr val="C00000"/>
                    </a:solidFill>
                  </a:rPr>
                  <a:t>active-Sterile </a:t>
                </a:r>
                <a:r>
                  <a:rPr lang="es-CO" sz="5400" b="1" dirty="0" err="1">
                    <a:solidFill>
                      <a:srgbClr val="C00000"/>
                    </a:solidFill>
                  </a:rPr>
                  <a:t>mixing</a:t>
                </a:r>
                <a:r>
                  <a:rPr lang="es-CO" sz="5400" b="1" dirty="0">
                    <a:solidFill>
                      <a:srgbClr val="C00000"/>
                    </a:solidFill>
                  </a:rPr>
                  <a:t>?</a:t>
                </a:r>
                <a:endParaRPr lang="en-US" sz="5400" b="1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10" name="Title 9">
                <a:extLst>
                  <a:ext uri="{FF2B5EF4-FFF2-40B4-BE49-F238E27FC236}">
                    <a16:creationId xmlns:a16="http://schemas.microsoft.com/office/drawing/2014/main" id="{C6A33E16-ABC0-2E2B-DB9E-4A6C0D3ACDA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90982" y="219848"/>
                <a:ext cx="4253697" cy="6157731"/>
              </a:xfrm>
              <a:blipFill>
                <a:blip r:embed="rId3"/>
                <a:stretch>
                  <a:fillRect l="-7593" t="-1782" b="-6040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BF6B8EF-D536-7458-B28A-2814DBC36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46D9-B896-4CAE-A646-7E7DA9B8044B}" type="datetime1">
              <a:rPr lang="en-US" smtClean="0"/>
              <a:t>11/27/2025</a:t>
            </a:fld>
            <a:endParaRPr lang="es-C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4F08AD-FD85-670E-6E3A-9DF84D2E5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3B84316-77B1-677D-BD58-191127B0C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40</a:t>
            </a:fld>
            <a:endParaRPr lang="es-CO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0D95EC-DC11-CBFE-F0B7-3753B655584D}"/>
              </a:ext>
            </a:extLst>
          </p:cNvPr>
          <p:cNvSpPr txBox="1"/>
          <p:nvPr/>
        </p:nvSpPr>
        <p:spPr>
          <a:xfrm>
            <a:off x="5722233" y="219848"/>
            <a:ext cx="60969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cesium iodide neutrino detector</a:t>
            </a:r>
            <a:endParaRPr lang="es-CO" sz="24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3FD71D3-E736-B8F0-1896-F46EE4707B16}"/>
              </a:ext>
            </a:extLst>
          </p:cNvPr>
          <p:cNvSpPr txBox="1"/>
          <p:nvPr/>
        </p:nvSpPr>
        <p:spPr>
          <a:xfrm>
            <a:off x="8437944" y="4612511"/>
            <a:ext cx="15953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lead shield </a:t>
            </a:r>
            <a:endParaRPr lang="es-CO" sz="240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0A73B4-586C-A4B4-4ED7-F39303619F37}"/>
              </a:ext>
            </a:extLst>
          </p:cNvPr>
          <p:cNvSpPr txBox="1"/>
          <p:nvPr/>
        </p:nvSpPr>
        <p:spPr>
          <a:xfrm>
            <a:off x="3672084" y="5338583"/>
            <a:ext cx="87382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dirty="0"/>
              <a:t>“(COHERENT, 2017)</a:t>
            </a:r>
            <a:r>
              <a:rPr lang="en-US" sz="2400" b="1" dirty="0"/>
              <a:t>observed </a:t>
            </a:r>
            <a:r>
              <a:rPr lang="en-US" sz="2400" b="1" dirty="0" err="1"/>
              <a:t>CEνNS</a:t>
            </a:r>
            <a:r>
              <a:rPr lang="en-US" sz="2400" b="1" dirty="0"/>
              <a:t> </a:t>
            </a:r>
            <a:r>
              <a:rPr lang="en-US" sz="2400" dirty="0"/>
              <a:t>with a 6.7σ confidence by using </a:t>
            </a:r>
          </a:p>
          <a:p>
            <a:r>
              <a:rPr lang="en-US" sz="2400" dirty="0"/>
              <a:t>a comparatively tiny</a:t>
            </a:r>
            <a:r>
              <a:rPr lang="en-US" sz="2400" dirty="0">
                <a:solidFill>
                  <a:srgbClr val="C00000"/>
                </a:solidFill>
              </a:rPr>
              <a:t>, </a:t>
            </a:r>
            <a:r>
              <a:rPr lang="en-US" sz="2400" b="1" dirty="0">
                <a:solidFill>
                  <a:srgbClr val="C00000"/>
                </a:solidFill>
              </a:rPr>
              <a:t>14.6-kg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/>
              <a:t>sodium-doped </a:t>
            </a:r>
            <a:r>
              <a:rPr lang="en-US" sz="2400" dirty="0" err="1"/>
              <a:t>CsI</a:t>
            </a:r>
            <a:r>
              <a:rPr lang="en-US" sz="2400" dirty="0"/>
              <a:t> scintillator </a:t>
            </a:r>
          </a:p>
          <a:p>
            <a:r>
              <a:rPr lang="en-US" sz="2400" dirty="0"/>
              <a:t>exposed to </a:t>
            </a:r>
            <a:r>
              <a:rPr lang="en-US" sz="2400" b="1" dirty="0"/>
              <a:t>neutrinos from a spallation neutron facility </a:t>
            </a:r>
            <a:r>
              <a:rPr lang="es-CO" sz="24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11752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DDE78-3A6E-9F91-FF37-67093AA25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23BF0-0032-4C1C-931F-66FAC31A28D0}" type="datetime1">
              <a:rPr lang="en-US" smtClean="0"/>
              <a:t>11/27/2025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607BE0-62E1-CAB2-96AD-3B7C594CC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A5CD4C-F349-F6D7-445C-7292E17FD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41</a:t>
            </a:fld>
            <a:endParaRPr lang="es-CO"/>
          </a:p>
        </p:txBody>
      </p:sp>
      <p:pic>
        <p:nvPicPr>
          <p:cNvPr id="8" name="Picture 7" descr="A diagram of a molecule&#10;&#10;Description automatically generated">
            <a:extLst>
              <a:ext uri="{FF2B5EF4-FFF2-40B4-BE49-F238E27FC236}">
                <a16:creationId xmlns:a16="http://schemas.microsoft.com/office/drawing/2014/main" id="{5B370AE1-B916-D024-223C-9A2AFF65EE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777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039109-B025-A0F6-3CD1-89BB7E37B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5BA6-20C1-4304-BB1B-787C5EC0442A}" type="datetime1">
              <a:rPr lang="en-US" smtClean="0"/>
              <a:t>11/27/2025</a:t>
            </a:fld>
            <a:endParaRPr lang="es-C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C640DC-494E-9617-46CF-5EB939FE5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726E6E-8BFC-7AFC-52E3-35815DF26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42</a:t>
            </a:fld>
            <a:endParaRPr lang="es-CO"/>
          </a:p>
        </p:txBody>
      </p:sp>
      <p:pic>
        <p:nvPicPr>
          <p:cNvPr id="6" name="Picture 5" descr="A poster of a scientific study&#10;&#10;Description automatically generated with medium confidence">
            <a:extLst>
              <a:ext uri="{FF2B5EF4-FFF2-40B4-BE49-F238E27FC236}">
                <a16:creationId xmlns:a16="http://schemas.microsoft.com/office/drawing/2014/main" id="{02E14DD3-C5D3-7686-72AF-8680BABBA9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811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C99A6D3-C2B0-65D2-96D8-B34EFCCCC9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9C9082D6-F306-893C-930E-EDBF299835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3B48B7D-8C9B-8D7A-2E2A-1B8FFC1482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ED1958-9425-24D6-0D16-E1D2D2A831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AC497459-748C-4CA1-85EE-E5519EFB3D0F}" type="datetime1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11/27/2025</a:t>
            </a:fld>
            <a:endParaRPr lang="es-CO">
              <a:solidFill>
                <a:srgbClr val="FFFFFF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38A0F9-14FA-4E55-4E91-B75EB20EF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s-CO">
                <a:solidFill>
                  <a:srgbClr val="FFFFFF"/>
                </a:solidFill>
              </a:rPr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EAF642-1DAB-74EA-9B26-EA4D8A2A1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324D266-E281-4534-A919-A24FC95A45D5}" type="slidenum">
              <a:rPr lang="es-CO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43</a:t>
            </a:fld>
            <a:endParaRPr lang="es-CO">
              <a:solidFill>
                <a:srgbClr val="FFFFFF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02ED3E9-7799-31C7-4C83-06DC5C475D6E}"/>
              </a:ext>
            </a:extLst>
          </p:cNvPr>
          <p:cNvSpPr/>
          <p:nvPr/>
        </p:nvSpPr>
        <p:spPr>
          <a:xfrm>
            <a:off x="244929" y="431153"/>
            <a:ext cx="6626720" cy="6003765"/>
          </a:xfrm>
          <a:prstGeom prst="rect">
            <a:avLst/>
          </a:prstGeom>
          <a:solidFill>
            <a:schemeClr val="tx2">
              <a:lumMod val="10000"/>
              <a:alpha val="83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Generalities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Neutrino oscillations (The basics)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The problem of the Neutrino Mass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The problem of the Neutrino Nature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Back to Neutrino Oscillations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Current unknows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Some BSM searches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299545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41398" y="343768"/>
            <a:ext cx="920573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3200" b="1"/>
            </a:pPr>
            <a:r>
              <a:rPr lang="en-US" sz="3200" dirty="0"/>
              <a:t>10 Reasons </a:t>
            </a:r>
            <a:r>
              <a:rPr sz="3200" dirty="0"/>
              <a:t>Why </a:t>
            </a:r>
            <a:r>
              <a:rPr lang="en-US" sz="3200" dirty="0"/>
              <a:t>to </a:t>
            </a:r>
            <a:r>
              <a:rPr sz="3200" dirty="0"/>
              <a:t>Study Neutrinos</a:t>
            </a:r>
            <a:r>
              <a:rPr lang="en-US" sz="3200" dirty="0"/>
              <a:t>, </a:t>
            </a:r>
            <a:r>
              <a:rPr lang="en-US" sz="3200" dirty="0">
                <a:solidFill>
                  <a:srgbClr val="C00000"/>
                </a:solidFill>
              </a:rPr>
              <a:t>By ChatGPT</a:t>
            </a:r>
            <a:endParaRPr sz="3200" dirty="0">
              <a:solidFill>
                <a:srgbClr val="C00000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981200" y="1188720"/>
            <a:ext cx="3931920" cy="640080"/>
          </a:xfrm>
          <a:prstGeom prst="roundRect">
            <a:avLst/>
          </a:prstGeom>
          <a:solidFill>
            <a:srgbClr val="1E3C5A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 sz="1400" b="1">
                <a:solidFill>
                  <a:srgbClr val="FFFFFF"/>
                </a:solidFill>
              </a:defRPr>
            </a:pPr>
            <a:r>
              <a:rPr sz="1400"/>
              <a:t>1. Beyond the Standard Model</a:t>
            </a:r>
          </a:p>
          <a:p>
            <a:pPr>
              <a:defRPr sz="1200">
                <a:solidFill>
                  <a:srgbClr val="C8C8C8"/>
                </a:solidFill>
              </a:defRPr>
            </a:pPr>
            <a:r>
              <a:rPr sz="1200"/>
              <a:t>Neutrino mass = new physics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1981200" y="2011680"/>
            <a:ext cx="3931920" cy="640080"/>
          </a:xfrm>
          <a:prstGeom prst="roundRect">
            <a:avLst/>
          </a:prstGeom>
          <a:solidFill>
            <a:srgbClr val="1E3C5A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 sz="1400" b="1">
                <a:solidFill>
                  <a:srgbClr val="FFFFFF"/>
                </a:solidFill>
              </a:defRPr>
            </a:pPr>
            <a:r>
              <a:rPr sz="1400"/>
              <a:t>2. Quantum Flavor Oscillations</a:t>
            </a:r>
          </a:p>
          <a:p>
            <a:pPr>
              <a:defRPr sz="1200">
                <a:solidFill>
                  <a:srgbClr val="C8C8C8"/>
                </a:solidFill>
              </a:defRPr>
            </a:pPr>
            <a:r>
              <a:rPr sz="1200"/>
              <a:t>Lepton mixing &amp; PMNS matrix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981200" y="2834640"/>
            <a:ext cx="3931920" cy="640080"/>
          </a:xfrm>
          <a:prstGeom prst="roundRect">
            <a:avLst/>
          </a:prstGeom>
          <a:solidFill>
            <a:srgbClr val="1E3C5A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 sz="1400" b="1">
                <a:solidFill>
                  <a:srgbClr val="FFFFFF"/>
                </a:solidFill>
              </a:defRPr>
            </a:pPr>
            <a:r>
              <a:rPr sz="1400"/>
              <a:t>3. Matter–Antimatter Asymmetry</a:t>
            </a:r>
          </a:p>
          <a:p>
            <a:pPr>
              <a:defRPr sz="1200">
                <a:solidFill>
                  <a:srgbClr val="C8C8C8"/>
                </a:solidFill>
              </a:defRPr>
            </a:pPr>
            <a:r>
              <a:rPr sz="1200"/>
              <a:t>Leptogenesis &amp; CP violation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981200" y="3657600"/>
            <a:ext cx="3931920" cy="640080"/>
          </a:xfrm>
          <a:prstGeom prst="roundRect">
            <a:avLst/>
          </a:prstGeom>
          <a:solidFill>
            <a:srgbClr val="1E3C5A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 sz="1400" b="1">
                <a:solidFill>
                  <a:srgbClr val="FFFFFF"/>
                </a:solidFill>
              </a:defRPr>
            </a:pPr>
            <a:r>
              <a:rPr sz="1400"/>
              <a:t>4. Early Universe Probes</a:t>
            </a:r>
          </a:p>
          <a:p>
            <a:pPr>
              <a:defRPr sz="1200">
                <a:solidFill>
                  <a:srgbClr val="C8C8C8"/>
                </a:solidFill>
              </a:defRPr>
            </a:pPr>
            <a:r>
              <a:rPr sz="1200"/>
              <a:t>Cosmic neutrino background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981200" y="4480560"/>
            <a:ext cx="3931920" cy="640080"/>
          </a:xfrm>
          <a:prstGeom prst="roundRect">
            <a:avLst/>
          </a:prstGeom>
          <a:solidFill>
            <a:srgbClr val="1E3C5A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 sz="1400" b="1">
                <a:solidFill>
                  <a:srgbClr val="FFFFFF"/>
                </a:solidFill>
              </a:defRPr>
            </a:pPr>
            <a:r>
              <a:rPr sz="1400"/>
              <a:t>5. Astrophysics &amp; Cosmology Link</a:t>
            </a:r>
          </a:p>
          <a:p>
            <a:pPr>
              <a:defRPr sz="1200">
                <a:solidFill>
                  <a:srgbClr val="C8C8C8"/>
                </a:solidFill>
              </a:defRPr>
            </a:pPr>
            <a:r>
              <a:rPr sz="1200"/>
              <a:t>Role in stars, supernovae, structure formation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6187440" y="1188720"/>
            <a:ext cx="3931920" cy="640080"/>
          </a:xfrm>
          <a:prstGeom prst="roundRect">
            <a:avLst/>
          </a:prstGeom>
          <a:solidFill>
            <a:srgbClr val="1E3C5A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 sz="1400" b="1">
                <a:solidFill>
                  <a:srgbClr val="FFFFFF"/>
                </a:solidFill>
              </a:defRPr>
            </a:pPr>
            <a:r>
              <a:rPr sz="1400"/>
              <a:t>6. Majorana Mystery</a:t>
            </a:r>
          </a:p>
          <a:p>
            <a:pPr>
              <a:defRPr sz="1200">
                <a:solidFill>
                  <a:srgbClr val="C8C8C8"/>
                </a:solidFill>
              </a:defRPr>
            </a:pPr>
            <a:r>
              <a:rPr sz="1200"/>
              <a:t>Are neutrinos their own antiparticles?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187440" y="2011680"/>
            <a:ext cx="3931920" cy="640080"/>
          </a:xfrm>
          <a:prstGeom prst="roundRect">
            <a:avLst/>
          </a:prstGeom>
          <a:solidFill>
            <a:srgbClr val="1E3C5A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 sz="1400" b="1">
                <a:solidFill>
                  <a:srgbClr val="FFFFFF"/>
                </a:solidFill>
              </a:defRPr>
            </a:pPr>
            <a:r>
              <a:rPr sz="1400"/>
              <a:t>7. Cosmic Abundance</a:t>
            </a:r>
          </a:p>
          <a:p>
            <a:pPr>
              <a:defRPr sz="1200">
                <a:solidFill>
                  <a:srgbClr val="C8C8C8"/>
                </a:solidFill>
              </a:defRPr>
            </a:pPr>
            <a:r>
              <a:rPr sz="1200"/>
              <a:t>Trillions pass through us every second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6187440" y="2834640"/>
            <a:ext cx="3931920" cy="640080"/>
          </a:xfrm>
          <a:prstGeom prst="roundRect">
            <a:avLst/>
          </a:prstGeom>
          <a:solidFill>
            <a:srgbClr val="1E3C5A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 sz="1400" b="1">
                <a:solidFill>
                  <a:srgbClr val="FFFFFF"/>
                </a:solidFill>
              </a:defRPr>
            </a:pPr>
            <a:r>
              <a:rPr sz="1400"/>
              <a:t>8. Technological Innovation</a:t>
            </a:r>
          </a:p>
          <a:p>
            <a:pPr>
              <a:defRPr sz="1200">
                <a:solidFill>
                  <a:srgbClr val="C8C8C8"/>
                </a:solidFill>
              </a:defRPr>
            </a:pPr>
            <a:r>
              <a:rPr sz="1200"/>
              <a:t>Detectors, imaging, and cross-disciplinary tools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6187440" y="3657600"/>
            <a:ext cx="3931920" cy="640080"/>
          </a:xfrm>
          <a:prstGeom prst="roundRect">
            <a:avLst/>
          </a:prstGeom>
          <a:solidFill>
            <a:srgbClr val="1E3C5A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 sz="1400" b="1">
                <a:solidFill>
                  <a:srgbClr val="FFFFFF"/>
                </a:solidFill>
              </a:defRPr>
            </a:pPr>
            <a:r>
              <a:rPr sz="1400"/>
              <a:t>9. Portal to New Physics</a:t>
            </a:r>
          </a:p>
          <a:p>
            <a:pPr>
              <a:defRPr sz="1200">
                <a:solidFill>
                  <a:srgbClr val="C8C8C8"/>
                </a:solidFill>
              </a:defRPr>
            </a:pPr>
            <a:r>
              <a:rPr sz="1200"/>
              <a:t>Sterile neutrinos, dark matter connections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6187440" y="4480560"/>
            <a:ext cx="3931920" cy="640080"/>
          </a:xfrm>
          <a:prstGeom prst="roundRect">
            <a:avLst/>
          </a:prstGeom>
          <a:solidFill>
            <a:srgbClr val="1E3C5A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 sz="1400" b="1">
                <a:solidFill>
                  <a:srgbClr val="FFFFFF"/>
                </a:solidFill>
              </a:defRPr>
            </a:pPr>
            <a:r>
              <a:rPr sz="1400" dirty="0"/>
              <a:t>10. Multidisciplinary Frontier</a:t>
            </a:r>
          </a:p>
          <a:p>
            <a:pPr>
              <a:defRPr sz="1200">
                <a:solidFill>
                  <a:srgbClr val="C8C8C8"/>
                </a:solidFill>
              </a:defRPr>
            </a:pPr>
            <a:r>
              <a:rPr sz="1200" dirty="0"/>
              <a:t>Bridges particle physics, astrophysics, cosmology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A8021B5-A477-91A0-B846-38DCEB2D730D}"/>
              </a:ext>
            </a:extLst>
          </p:cNvPr>
          <p:cNvSpPr/>
          <p:nvPr/>
        </p:nvSpPr>
        <p:spPr>
          <a:xfrm>
            <a:off x="10169384" y="2859525"/>
            <a:ext cx="1755493" cy="590309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Martinez</a:t>
            </a:r>
            <a:r>
              <a:rPr lang="es-CO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CO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talk</a:t>
            </a:r>
            <a:endParaRPr lang="es-CO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1412464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ABDBE6F-3F7B-A77B-A3A2-87BF84AB3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3910" y="2216424"/>
            <a:ext cx="2520432" cy="2495594"/>
          </a:xfrm>
        </p:spPr>
        <p:txBody>
          <a:bodyPr>
            <a:normAutofit/>
          </a:bodyPr>
          <a:lstStyle/>
          <a:p>
            <a:r>
              <a:rPr lang="es-CO" sz="3600" b="1" dirty="0" err="1">
                <a:solidFill>
                  <a:srgbClr val="C00000"/>
                </a:solidFill>
              </a:rPr>
              <a:t>What</a:t>
            </a:r>
            <a:r>
              <a:rPr lang="es-CO" sz="3600" b="1" dirty="0">
                <a:solidFill>
                  <a:srgbClr val="C00000"/>
                </a:solidFill>
              </a:rPr>
              <a:t> neutrinos are </a:t>
            </a:r>
            <a:r>
              <a:rPr lang="es-CO" sz="3600" b="1" dirty="0" err="1">
                <a:solidFill>
                  <a:srgbClr val="C00000"/>
                </a:solidFill>
              </a:rPr>
              <a:t>good</a:t>
            </a:r>
            <a:r>
              <a:rPr lang="es-CO" sz="3600" b="1" dirty="0">
                <a:solidFill>
                  <a:srgbClr val="C00000"/>
                </a:solidFill>
              </a:rPr>
              <a:t> </a:t>
            </a:r>
            <a:r>
              <a:rPr lang="es-CO" sz="3600" b="1" dirty="0" err="1">
                <a:solidFill>
                  <a:srgbClr val="C00000"/>
                </a:solidFill>
              </a:rPr>
              <a:t>for</a:t>
            </a:r>
            <a:r>
              <a:rPr lang="es-CO" sz="3600" b="1" dirty="0">
                <a:solidFill>
                  <a:srgbClr val="C00000"/>
                </a:solidFill>
              </a:rPr>
              <a:t>?</a:t>
            </a:r>
          </a:p>
        </p:txBody>
      </p:sp>
      <p:sp>
        <p:nvSpPr>
          <p:cNvPr id="34" name="Content Placeholder 6">
            <a:extLst>
              <a:ext uri="{FF2B5EF4-FFF2-40B4-BE49-F238E27FC236}">
                <a16:creationId xmlns:a16="http://schemas.microsoft.com/office/drawing/2014/main" id="{AE8FE46E-3DF0-5927-8DD8-531FD7E8F3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3601" y="73995"/>
            <a:ext cx="6980756" cy="1922510"/>
          </a:xfrm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es-CO" u="sng" dirty="0"/>
              <a:t>Direct </a:t>
            </a:r>
            <a:r>
              <a:rPr lang="es-CO" u="sng" dirty="0" err="1"/>
              <a:t>aplication</a:t>
            </a:r>
            <a:endParaRPr lang="es-CO" u="sng" dirty="0"/>
          </a:p>
          <a:p>
            <a:r>
              <a:rPr lang="es-CO" dirty="0"/>
              <a:t>Monitor Nuclear </a:t>
            </a:r>
            <a:r>
              <a:rPr lang="es-CO" b="1" dirty="0">
                <a:solidFill>
                  <a:srgbClr val="0070C0"/>
                </a:solidFill>
              </a:rPr>
              <a:t>Reactor</a:t>
            </a:r>
            <a:r>
              <a:rPr lang="es-CO" dirty="0"/>
              <a:t> </a:t>
            </a:r>
            <a:r>
              <a:rPr lang="es-CO" dirty="0" err="1"/>
              <a:t>to</a:t>
            </a:r>
            <a:r>
              <a:rPr lang="es-CO" dirty="0"/>
              <a:t> </a:t>
            </a:r>
            <a:r>
              <a:rPr lang="es-CO" dirty="0" err="1"/>
              <a:t>avoid</a:t>
            </a:r>
            <a:r>
              <a:rPr lang="es-CO" dirty="0"/>
              <a:t> Uranio </a:t>
            </a:r>
            <a:r>
              <a:rPr lang="es-CO" dirty="0" err="1"/>
              <a:t>enrichment</a:t>
            </a:r>
            <a:r>
              <a:rPr lang="es-CO" dirty="0"/>
              <a:t> (non-</a:t>
            </a:r>
            <a:r>
              <a:rPr lang="es-CO" dirty="0" err="1"/>
              <a:t>ploriferation</a:t>
            </a:r>
            <a:r>
              <a:rPr lang="es-CO" dirty="0"/>
              <a:t> </a:t>
            </a:r>
            <a:r>
              <a:rPr lang="es-CO" dirty="0" err="1"/>
              <a:t>weapons</a:t>
            </a:r>
            <a:r>
              <a:rPr lang="es-CO" dirty="0"/>
              <a:t>), </a:t>
            </a:r>
            <a:r>
              <a:rPr lang="es-CO" dirty="0" err="1"/>
              <a:t>measuring</a:t>
            </a:r>
            <a:r>
              <a:rPr lang="es-CO" dirty="0"/>
              <a:t> </a:t>
            </a:r>
            <a:r>
              <a:rPr lang="es-CO" dirty="0" err="1"/>
              <a:t>the</a:t>
            </a:r>
            <a:r>
              <a:rPr lang="es-CO" dirty="0"/>
              <a:t> </a:t>
            </a:r>
            <a:r>
              <a:rPr lang="es-CO" dirty="0" err="1"/>
              <a:t>emited</a:t>
            </a:r>
            <a:r>
              <a:rPr lang="es-CO" dirty="0"/>
              <a:t> </a:t>
            </a:r>
            <a:r>
              <a:rPr lang="es-CO" b="1" dirty="0"/>
              <a:t>Antineutrinos</a:t>
            </a:r>
            <a:r>
              <a:rPr lang="es-CO" dirty="0"/>
              <a:t> </a:t>
            </a:r>
          </a:p>
        </p:txBody>
      </p:sp>
      <p:pic>
        <p:nvPicPr>
          <p:cNvPr id="6" name="Graphic 5" descr="Atom with solid fill">
            <a:extLst>
              <a:ext uri="{FF2B5EF4-FFF2-40B4-BE49-F238E27FC236}">
                <a16:creationId xmlns:a16="http://schemas.microsoft.com/office/drawing/2014/main" id="{1E7AA614-7E40-8471-64CD-93E8750D87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49524" y="120850"/>
            <a:ext cx="914400" cy="914400"/>
          </a:xfrm>
          <a:prstGeom prst="rect">
            <a:avLst/>
          </a:prstGeom>
        </p:spPr>
      </p:pic>
      <p:pic>
        <p:nvPicPr>
          <p:cNvPr id="8" name="Graphic 7" descr="Telescope with solid fill">
            <a:extLst>
              <a:ext uri="{FF2B5EF4-FFF2-40B4-BE49-F238E27FC236}">
                <a16:creationId xmlns:a16="http://schemas.microsoft.com/office/drawing/2014/main" id="{51FF2A29-90F6-5D9A-DE8E-951918E3EA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149524" y="1950480"/>
            <a:ext cx="914400" cy="914400"/>
          </a:xfrm>
          <a:prstGeom prst="rect">
            <a:avLst/>
          </a:prstGeom>
        </p:spPr>
      </p:pic>
      <p:pic>
        <p:nvPicPr>
          <p:cNvPr id="13" name="Graphic 12" descr="Space Saucer outline">
            <a:extLst>
              <a:ext uri="{FF2B5EF4-FFF2-40B4-BE49-F238E27FC236}">
                <a16:creationId xmlns:a16="http://schemas.microsoft.com/office/drawing/2014/main" id="{D0251762-5A27-FF8A-DB4A-3011D577E5D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49524" y="5539462"/>
            <a:ext cx="914400" cy="914400"/>
          </a:xfrm>
          <a:prstGeom prst="rect">
            <a:avLst/>
          </a:prstGeom>
        </p:spPr>
      </p:pic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A1F12058-7E48-23E7-5418-91BA1A03850B}"/>
              </a:ext>
            </a:extLst>
          </p:cNvPr>
          <p:cNvSpPr txBox="1">
            <a:spLocks/>
          </p:cNvSpPr>
          <p:nvPr/>
        </p:nvSpPr>
        <p:spPr>
          <a:xfrm>
            <a:off x="5063924" y="2527208"/>
            <a:ext cx="7268680" cy="26598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CO" u="sng" dirty="0" err="1"/>
              <a:t>Provides</a:t>
            </a:r>
            <a:r>
              <a:rPr lang="es-CO" u="sng" dirty="0"/>
              <a:t> a </a:t>
            </a:r>
            <a:r>
              <a:rPr lang="es-CO" u="sng" dirty="0" err="1"/>
              <a:t>unique</a:t>
            </a:r>
            <a:r>
              <a:rPr lang="es-CO" u="sng" dirty="0"/>
              <a:t> </a:t>
            </a:r>
            <a:r>
              <a:rPr lang="es-CO" u="sng" dirty="0" err="1"/>
              <a:t>window</a:t>
            </a:r>
            <a:r>
              <a:rPr lang="es-CO" u="sng" dirty="0"/>
              <a:t> </a:t>
            </a:r>
          </a:p>
          <a:p>
            <a:r>
              <a:rPr lang="es-CO" dirty="0" err="1"/>
              <a:t>To</a:t>
            </a:r>
            <a:r>
              <a:rPr lang="es-CO" dirty="0"/>
              <a:t> </a:t>
            </a:r>
            <a:r>
              <a:rPr lang="en-US" dirty="0"/>
              <a:t>“see” the interior of</a:t>
            </a:r>
            <a:r>
              <a:rPr lang="es-CO" dirty="0"/>
              <a:t>:</a:t>
            </a:r>
          </a:p>
          <a:p>
            <a:pPr lvl="1"/>
            <a:r>
              <a:rPr lang="es-CO" dirty="0" err="1"/>
              <a:t>The</a:t>
            </a:r>
            <a:r>
              <a:rPr lang="es-CO" dirty="0"/>
              <a:t> </a:t>
            </a:r>
            <a:r>
              <a:rPr lang="es-CO" dirty="0" err="1"/>
              <a:t>Earth</a:t>
            </a:r>
            <a:r>
              <a:rPr lang="es-CO" dirty="0"/>
              <a:t>: </a:t>
            </a:r>
          </a:p>
          <a:p>
            <a:pPr lvl="2"/>
            <a:r>
              <a:rPr lang="es-CO" dirty="0" err="1"/>
              <a:t>measuring</a:t>
            </a:r>
            <a:r>
              <a:rPr lang="es-CO" dirty="0"/>
              <a:t> </a:t>
            </a:r>
            <a:r>
              <a:rPr lang="es-CO" b="1" dirty="0" err="1">
                <a:solidFill>
                  <a:srgbClr val="0070C0"/>
                </a:solidFill>
              </a:rPr>
              <a:t>Geoneutrinos</a:t>
            </a:r>
            <a:endParaRPr lang="es-CO" b="1" dirty="0">
              <a:solidFill>
                <a:srgbClr val="0070C0"/>
              </a:solidFill>
            </a:endParaRPr>
          </a:p>
          <a:p>
            <a:pPr lvl="2"/>
            <a:r>
              <a:rPr lang="es-CO" b="1" dirty="0">
                <a:solidFill>
                  <a:srgbClr val="0070C0"/>
                </a:solidFill>
              </a:rPr>
              <a:t>Neutrino </a:t>
            </a:r>
            <a:r>
              <a:rPr lang="es-CO" b="1" dirty="0" err="1">
                <a:solidFill>
                  <a:srgbClr val="0070C0"/>
                </a:solidFill>
              </a:rPr>
              <a:t>tomography</a:t>
            </a:r>
            <a:endParaRPr lang="es-CO" b="1" dirty="0">
              <a:solidFill>
                <a:srgbClr val="0070C0"/>
              </a:solidFill>
            </a:endParaRPr>
          </a:p>
          <a:p>
            <a:pPr lvl="1"/>
            <a:r>
              <a:rPr lang="es-CO" dirty="0" err="1"/>
              <a:t>The</a:t>
            </a:r>
            <a:r>
              <a:rPr lang="es-CO" dirty="0"/>
              <a:t> </a:t>
            </a:r>
            <a:r>
              <a:rPr lang="es-CO" dirty="0" err="1"/>
              <a:t>Sun</a:t>
            </a:r>
            <a:r>
              <a:rPr lang="es-CO" dirty="0"/>
              <a:t>, </a:t>
            </a:r>
            <a:r>
              <a:rPr lang="es-CO" dirty="0" err="1"/>
              <a:t>measuring</a:t>
            </a:r>
            <a:r>
              <a:rPr lang="es-CO" dirty="0"/>
              <a:t> </a:t>
            </a:r>
            <a:r>
              <a:rPr lang="es-CO" b="1" dirty="0">
                <a:solidFill>
                  <a:srgbClr val="0070C0"/>
                </a:solidFill>
              </a:rPr>
              <a:t>Solar</a:t>
            </a:r>
            <a:r>
              <a:rPr lang="es-CO" dirty="0">
                <a:solidFill>
                  <a:srgbClr val="0070C0"/>
                </a:solidFill>
              </a:rPr>
              <a:t> </a:t>
            </a:r>
            <a:r>
              <a:rPr lang="es-CO" b="1" dirty="0">
                <a:solidFill>
                  <a:srgbClr val="0070C0"/>
                </a:solidFill>
              </a:rPr>
              <a:t>Neutrinos</a:t>
            </a:r>
          </a:p>
          <a:p>
            <a:r>
              <a:rPr lang="es-CO" dirty="0" err="1"/>
              <a:t>To</a:t>
            </a:r>
            <a:r>
              <a:rPr lang="es-CO" dirty="0"/>
              <a:t> </a:t>
            </a:r>
            <a:r>
              <a:rPr lang="es-CO" dirty="0" err="1"/>
              <a:t>know</a:t>
            </a:r>
            <a:r>
              <a:rPr lang="es-CO" dirty="0"/>
              <a:t> more </a:t>
            </a:r>
            <a:r>
              <a:rPr lang="es-CO" dirty="0" err="1"/>
              <a:t>about</a:t>
            </a:r>
            <a:r>
              <a:rPr lang="es-CO" dirty="0"/>
              <a:t> </a:t>
            </a:r>
            <a:r>
              <a:rPr lang="es-CO" dirty="0" err="1"/>
              <a:t>the</a:t>
            </a:r>
            <a:r>
              <a:rPr lang="es-CO" dirty="0"/>
              <a:t> </a:t>
            </a:r>
            <a:r>
              <a:rPr lang="es-CO" b="1" dirty="0" err="1">
                <a:solidFill>
                  <a:srgbClr val="0070C0"/>
                </a:solidFill>
              </a:rPr>
              <a:t>SuperNovae</a:t>
            </a:r>
            <a:r>
              <a:rPr lang="es-CO" b="1" dirty="0"/>
              <a:t> </a:t>
            </a:r>
            <a:r>
              <a:rPr lang="es-CO" dirty="0" err="1"/>
              <a:t>gravitational</a:t>
            </a:r>
            <a:r>
              <a:rPr lang="es-CO" dirty="0"/>
              <a:t> </a:t>
            </a:r>
            <a:r>
              <a:rPr lang="es-CO" dirty="0" err="1"/>
              <a:t>collapse</a:t>
            </a:r>
            <a:r>
              <a:rPr lang="es-CO" dirty="0"/>
              <a:t> and </a:t>
            </a:r>
            <a:r>
              <a:rPr lang="es-CO" dirty="0" err="1"/>
              <a:t>explosion</a:t>
            </a:r>
            <a:r>
              <a:rPr lang="es-CO" dirty="0"/>
              <a:t>: 99% </a:t>
            </a:r>
            <a:r>
              <a:rPr lang="es-CO" dirty="0" err="1"/>
              <a:t>of</a:t>
            </a:r>
            <a:r>
              <a:rPr lang="es-CO" dirty="0"/>
              <a:t> </a:t>
            </a:r>
            <a:r>
              <a:rPr lang="es-CO" dirty="0" err="1"/>
              <a:t>its</a:t>
            </a:r>
            <a:r>
              <a:rPr lang="es-CO" dirty="0"/>
              <a:t> </a:t>
            </a:r>
            <a:r>
              <a:rPr lang="es-CO" dirty="0" err="1"/>
              <a:t>energy</a:t>
            </a:r>
            <a:r>
              <a:rPr lang="es-CO" dirty="0"/>
              <a:t> </a:t>
            </a:r>
            <a:r>
              <a:rPr lang="es-CO" dirty="0" err="1"/>
              <a:t>released</a:t>
            </a:r>
            <a:r>
              <a:rPr lang="es-CO" dirty="0"/>
              <a:t> in </a:t>
            </a:r>
            <a:r>
              <a:rPr lang="es-CO" dirty="0" err="1"/>
              <a:t>the</a:t>
            </a:r>
            <a:r>
              <a:rPr lang="es-CO" dirty="0"/>
              <a:t> </a:t>
            </a:r>
            <a:r>
              <a:rPr lang="es-CO" dirty="0" err="1"/>
              <a:t>form</a:t>
            </a:r>
            <a:r>
              <a:rPr lang="es-CO" dirty="0"/>
              <a:t> </a:t>
            </a:r>
            <a:r>
              <a:rPr lang="es-CO" dirty="0" err="1"/>
              <a:t>of</a:t>
            </a:r>
            <a:r>
              <a:rPr lang="es-CO" dirty="0"/>
              <a:t> </a:t>
            </a:r>
            <a:r>
              <a:rPr lang="es-CO" b="1" dirty="0"/>
              <a:t>(anti)neutrinos</a:t>
            </a:r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3B61DFEF-B3AC-969D-D5B6-3187D7272016}"/>
              </a:ext>
            </a:extLst>
          </p:cNvPr>
          <p:cNvSpPr txBox="1">
            <a:spLocks/>
          </p:cNvSpPr>
          <p:nvPr/>
        </p:nvSpPr>
        <p:spPr>
          <a:xfrm>
            <a:off x="5279348" y="5608910"/>
            <a:ext cx="6980756" cy="10758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CO" u="sng" dirty="0" err="1"/>
              <a:t>Science</a:t>
            </a:r>
            <a:r>
              <a:rPr lang="es-CO" u="sng" dirty="0"/>
              <a:t> </a:t>
            </a:r>
            <a:r>
              <a:rPr lang="es-CO" u="sng" dirty="0" err="1"/>
              <a:t>fiction</a:t>
            </a:r>
            <a:endParaRPr lang="es-CO" u="sng" dirty="0"/>
          </a:p>
          <a:p>
            <a:r>
              <a:rPr lang="es-CO" dirty="0"/>
              <a:t>Interestelar </a:t>
            </a:r>
            <a:r>
              <a:rPr lang="es-CO" dirty="0" err="1"/>
              <a:t>communication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34678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9E463873-BE09-2FA8-4E0D-D6C31E5BA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549" y="18255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Conclusions &amp; Final remarks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070C27DF-3438-9274-19F8-5A663034CC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593" y="1064872"/>
            <a:ext cx="11251556" cy="541695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DATA DRIVEN FIELD: </a:t>
            </a:r>
            <a:r>
              <a:rPr lang="en-US" b="1" dirty="0"/>
              <a:t>Lots of neutrino </a:t>
            </a:r>
            <a:r>
              <a:rPr lang="en-US" b="1" dirty="0" err="1"/>
              <a:t>exps</a:t>
            </a:r>
            <a:r>
              <a:rPr lang="en-US" dirty="0"/>
              <a:t>: </a:t>
            </a:r>
            <a:r>
              <a:rPr lang="en-US" dirty="0" err="1"/>
              <a:t>Osc</a:t>
            </a:r>
            <a:r>
              <a:rPr lang="en-US" dirty="0"/>
              <a:t>. (SBL, LBL),m0,0nuBB, </a:t>
            </a:r>
            <a:r>
              <a:rPr lang="en-US" dirty="0" err="1"/>
              <a:t>CEvNS</a:t>
            </a:r>
            <a:r>
              <a:rPr lang="en-US" dirty="0"/>
              <a:t> &amp; </a:t>
            </a:r>
            <a:r>
              <a:rPr lang="en-US" dirty="0">
                <a:solidFill>
                  <a:srgbClr val="0070C0"/>
                </a:solidFill>
              </a:rPr>
              <a:t>The need to BUILD REALISTIC MODELS </a:t>
            </a:r>
            <a:r>
              <a:rPr lang="en-US" dirty="0"/>
              <a:t>(</a:t>
            </a:r>
            <a:r>
              <a:rPr lang="en-US" dirty="0" err="1"/>
              <a:t>pheno</a:t>
            </a:r>
            <a:r>
              <a:rPr lang="en-US" dirty="0"/>
              <a:t>. implications)</a:t>
            </a:r>
          </a:p>
          <a:p>
            <a:pPr lvl="1"/>
            <a:r>
              <a:rPr lang="en-US" sz="2800" dirty="0">
                <a:solidFill>
                  <a:schemeClr val="accent1"/>
                </a:solidFill>
              </a:rPr>
              <a:t>Neutrino Mass, DM &amp; BAU</a:t>
            </a:r>
          </a:p>
          <a:p>
            <a:pPr marL="457200" lvl="1" indent="0">
              <a:buNone/>
            </a:pPr>
            <a:endParaRPr lang="en-US" sz="28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dirty="0"/>
              <a:t>A TOOL FOR DISCOVERY</a:t>
            </a:r>
          </a:p>
          <a:p>
            <a:r>
              <a:rPr lang="en-US" dirty="0"/>
              <a:t>In parallel to the (funded) </a:t>
            </a:r>
            <a:r>
              <a:rPr lang="en-US" dirty="0">
                <a:solidFill>
                  <a:srgbClr val="C00000"/>
                </a:solidFill>
              </a:rPr>
              <a:t>standard physics program</a:t>
            </a:r>
            <a:r>
              <a:rPr lang="en-US" dirty="0"/>
              <a:t>, several </a:t>
            </a:r>
            <a:r>
              <a:rPr lang="en-US" b="1" dirty="0"/>
              <a:t>BSM physics searches can be pursued at near future neutrino </a:t>
            </a:r>
            <a:r>
              <a:rPr lang="en-US" b="1" dirty="0" err="1"/>
              <a:t>osc</a:t>
            </a:r>
            <a:r>
              <a:rPr lang="en-US" b="1" dirty="0"/>
              <a:t>. experiments</a:t>
            </a:r>
            <a:r>
              <a:rPr lang="en-US" dirty="0"/>
              <a:t>:</a:t>
            </a:r>
          </a:p>
          <a:p>
            <a:pPr lvl="1"/>
            <a:r>
              <a:rPr lang="en-US" sz="2800" dirty="0"/>
              <a:t>Sterile, NSI, LED, NHLs… (your favorite HERE)</a:t>
            </a:r>
          </a:p>
          <a:p>
            <a:r>
              <a:rPr lang="en-US" b="1" dirty="0" err="1"/>
              <a:t>CEvNS</a:t>
            </a:r>
            <a:r>
              <a:rPr lang="en-US" dirty="0"/>
              <a:t>: Promising tool for BSM physics searches</a:t>
            </a:r>
          </a:p>
          <a:p>
            <a:r>
              <a:rPr lang="en-US" dirty="0"/>
              <a:t>Either new physics is hidden in the error bars, so it is </a:t>
            </a:r>
            <a:r>
              <a:rPr lang="en-US" b="1" dirty="0"/>
              <a:t>a matter of precision</a:t>
            </a:r>
            <a:r>
              <a:rPr lang="en-US" dirty="0"/>
              <a:t>... or is a </a:t>
            </a:r>
            <a:r>
              <a:rPr lang="en-US" b="1" dirty="0"/>
              <a:t>completely new stuff </a:t>
            </a:r>
            <a:r>
              <a:rPr lang="en-US" dirty="0"/>
              <a:t>that can show up, so detectors triggers have to be careful designed to see </a:t>
            </a:r>
            <a:r>
              <a:rPr lang="en-US" b="1" dirty="0"/>
              <a:t>non-standard signals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/>
              <a:t>PART OF SEVERAL OPEN QUESTIONS ACROSS “DIFFERENT” AREAS</a:t>
            </a:r>
          </a:p>
          <a:p>
            <a:r>
              <a:rPr lang="en-US" dirty="0"/>
              <a:t>Neutrinos impact particle physics, astrophysics &amp; cosmology: It is always a </a:t>
            </a:r>
            <a:r>
              <a:rPr lang="en-US" dirty="0">
                <a:solidFill>
                  <a:srgbClr val="0070C0"/>
                </a:solidFill>
              </a:rPr>
              <a:t>good time</a:t>
            </a:r>
            <a:r>
              <a:rPr lang="en-US" dirty="0"/>
              <a:t> to </a:t>
            </a:r>
            <a:r>
              <a:rPr lang="en-US" b="1" dirty="0"/>
              <a:t>start studying neutrinos</a:t>
            </a:r>
          </a:p>
          <a:p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D0D8FE-688B-ECD1-5381-CE08CF5F5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46D9-B896-4CAE-A646-7E7DA9B8044B}" type="datetime1">
              <a:rPr lang="en-US" smtClean="0"/>
              <a:t>11/27/2025</a:t>
            </a:fld>
            <a:endParaRPr lang="es-C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19FAEE-5A70-528C-C766-CA198A8A9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15F8D1-C32B-646A-5B8D-64B538032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46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94852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close-up of a logo&#10;&#10;Description automatically generated">
            <a:extLst>
              <a:ext uri="{FF2B5EF4-FFF2-40B4-BE49-F238E27FC236}">
                <a16:creationId xmlns:a16="http://schemas.microsoft.com/office/drawing/2014/main" id="{2C5EE636-61DE-7F73-C137-0288C949F81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28B755-F221-E6E6-EDDC-5984589A8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46D9-B896-4CAE-A646-7E7DA9B8044B}" type="datetime1">
              <a:rPr lang="en-US" smtClean="0"/>
              <a:t>11/27/2025</a:t>
            </a:fld>
            <a:endParaRPr lang="es-C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08F660-D52C-8DE9-1A53-2DF2633B0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B682E8-1F83-6C23-C476-1C1984779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47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53766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160D336D-D2AA-A2AB-AAE0-05481FD8D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>
                <a:solidFill>
                  <a:srgbClr val="C00000"/>
                </a:solidFill>
              </a:rPr>
              <a:t>BACK UP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AA308D8-5529-8595-F3F2-2FF28DE88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46D9-B896-4CAE-A646-7E7DA9B8044B}" type="datetime1">
              <a:rPr lang="en-US" smtClean="0"/>
              <a:t>11/27/2025</a:t>
            </a:fld>
            <a:endParaRPr lang="es-C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FC6FBF0-3EFF-0A81-F9A0-93CC5B1D1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0C2146-4AD7-EB4A-92C4-B1C12E833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48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13890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151139A-886F-4B97-8815-729AD3831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B5E08C4-8CDD-4623-A5B8-E998C6DEE3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492"/>
            <a:ext cx="12191998" cy="157595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5F33878-D502-4FFA-8ACE-F2AECDB2A2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35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3539FEE-81D3-4406-802E-60B20B16F4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8" y="-5307777"/>
            <a:ext cx="1576446" cy="12192001"/>
          </a:xfrm>
          <a:prstGeom prst="rect">
            <a:avLst/>
          </a:prstGeom>
          <a:gradFill>
            <a:gsLst>
              <a:gs pos="16000">
                <a:srgbClr val="000000">
                  <a:alpha val="0"/>
                </a:srgbClr>
              </a:gs>
              <a:gs pos="99000">
                <a:srgbClr val="000000">
                  <a:alpha val="87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C701763-729E-462F-A5A8-E0DEFEB1E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986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7B8DDE0-B02D-0890-7901-D96D759A70D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99714" y="353160"/>
                <a:ext cx="7091300" cy="898581"/>
              </a:xfrm>
            </p:spPr>
            <p:txBody>
              <a:bodyPr vert="horz" lIns="91440" tIns="45720" rIns="91440" bIns="45720" rtlCol="0" anchor="ctr">
                <a:normAutofit fontScale="90000"/>
              </a:bodyPr>
              <a:lstStyle/>
              <a:p>
                <a:r>
                  <a:rPr lang="en-US" sz="4000" b="1" kern="1200" dirty="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</a:rPr>
                  <a:t>Comparing Global</a:t>
                </a:r>
                <a:r>
                  <a:rPr lang="en-US" sz="4000" b="1" dirty="0">
                    <a:solidFill>
                      <a:srgbClr val="FFFFFF"/>
                    </a:solidFill>
                  </a:rPr>
                  <a:t>-</a:t>
                </a:r>
                <a:r>
                  <a:rPr lang="en-US" sz="4000" b="1" kern="1200" dirty="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</a:rPr>
                  <a:t>fit results</a:t>
                </a:r>
                <a:r>
                  <a:rPr lang="en-US" sz="4000" b="1" dirty="0">
                    <a:solidFill>
                      <a:srgbClr val="FFFFFF"/>
                    </a:solidFill>
                  </a:rPr>
                  <a:t>: BFPs and 3</a:t>
                </a:r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en-US" sz="4000" b="1" dirty="0">
                    <a:solidFill>
                      <a:srgbClr val="FFFFFF"/>
                    </a:solidFill>
                  </a:rPr>
                  <a:t> ranges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7B8DDE0-B02D-0890-7901-D96D759A70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99714" y="353160"/>
                <a:ext cx="7091300" cy="898581"/>
              </a:xfrm>
              <a:blipFill>
                <a:blip r:embed="rId3"/>
                <a:stretch>
                  <a:fillRect l="-2666" t="-26531" r="-3611" b="-360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630CBA-04C2-E1AD-E1DE-FCFB16242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2002536"/>
            <a:ext cx="4114800" cy="365125"/>
          </a:xfr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100" kern="120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David Vanegas Forero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34F8C4-49F7-4BE4-0FDC-C46E886551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31079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E2D1E89-22F5-4653-AE63-024E3E611A96}" type="datetime1"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 algn="r">
                <a:spcAft>
                  <a:spcPts val="600"/>
                </a:spcAft>
              </a:pPr>
              <a:t>11/27/2025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325A60-B44B-BEA2-7704-C38DB1B02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31079"/>
            <a:ext cx="44805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324D266-E281-4534-A919-A24FC95A45D5}" type="slidenum"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49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Picture 6" descr="A screenshot of a video game&#10;&#10;Description automatically generated">
            <a:extLst>
              <a:ext uri="{FF2B5EF4-FFF2-40B4-BE49-F238E27FC236}">
                <a16:creationId xmlns:a16="http://schemas.microsoft.com/office/drawing/2014/main" id="{C536E08B-F4CE-7756-5C37-F099903297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110321"/>
            <a:ext cx="5594322" cy="2313859"/>
          </a:xfrm>
          <a:prstGeom prst="rect">
            <a:avLst/>
          </a:prstGeom>
        </p:spPr>
      </p:pic>
      <p:pic>
        <p:nvPicPr>
          <p:cNvPr id="9" name="Picture 8" descr="A screenshot of a video game&#10;&#10;Description automatically generated">
            <a:extLst>
              <a:ext uri="{FF2B5EF4-FFF2-40B4-BE49-F238E27FC236}">
                <a16:creationId xmlns:a16="http://schemas.microsoft.com/office/drawing/2014/main" id="{B4316E54-B505-F1A0-8BAC-F20D30BCC22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2255" y="4472740"/>
            <a:ext cx="5580610" cy="2294053"/>
          </a:xfrm>
          <a:prstGeom prst="rect">
            <a:avLst/>
          </a:prstGeom>
        </p:spPr>
      </p:pic>
      <p:pic>
        <p:nvPicPr>
          <p:cNvPr id="11" name="Picture 10" descr="A screenshot of a computer&#10;&#10;Description automatically generated">
            <a:extLst>
              <a:ext uri="{FF2B5EF4-FFF2-40B4-BE49-F238E27FC236}">
                <a16:creationId xmlns:a16="http://schemas.microsoft.com/office/drawing/2014/main" id="{C7F3C82C-36F1-E8F4-E75E-D64E6F1730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309" y="2110321"/>
            <a:ext cx="5653734" cy="2324113"/>
          </a:xfrm>
          <a:prstGeom prst="rect">
            <a:avLst/>
          </a:prstGeom>
        </p:spPr>
      </p:pic>
      <p:pic>
        <p:nvPicPr>
          <p:cNvPr id="14" name="Picture 13" descr="A screenshot of a video game&#10;&#10;Description automatically generated">
            <a:extLst>
              <a:ext uri="{FF2B5EF4-FFF2-40B4-BE49-F238E27FC236}">
                <a16:creationId xmlns:a16="http://schemas.microsoft.com/office/drawing/2014/main" id="{E6C96C0F-2498-CB7E-07A5-0BD876B4F7C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431" y="4485976"/>
            <a:ext cx="5634612" cy="228081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E174244-41F7-485C-5330-F89B231449FB}"/>
              </a:ext>
            </a:extLst>
          </p:cNvPr>
          <p:cNvSpPr txBox="1"/>
          <p:nvPr/>
        </p:nvSpPr>
        <p:spPr>
          <a:xfrm>
            <a:off x="321426" y="1645881"/>
            <a:ext cx="11720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 Salas et. al arXiv:</a:t>
            </a:r>
            <a:r>
              <a:rPr lang="en-US" dirty="0">
                <a:hlinkClick r:id="rId8"/>
              </a:rPr>
              <a:t>2006.11237</a:t>
            </a:r>
            <a:r>
              <a:rPr lang="en-US" dirty="0"/>
              <a:t> (VLC)       Esteban et. al </a:t>
            </a:r>
            <a:r>
              <a:rPr lang="en-US" dirty="0" err="1"/>
              <a:t>arXiv</a:t>
            </a:r>
            <a:r>
              <a:rPr lang="en-US" dirty="0"/>
              <a:t>: </a:t>
            </a:r>
            <a:r>
              <a:rPr lang="en-US" dirty="0">
                <a:hlinkClick r:id="rId9"/>
              </a:rPr>
              <a:t>2007.14792</a:t>
            </a:r>
            <a:r>
              <a:rPr lang="en-US" dirty="0"/>
              <a:t> (nu-fit)       </a:t>
            </a:r>
            <a:r>
              <a:rPr lang="en-US" dirty="0" err="1"/>
              <a:t>Capozzi</a:t>
            </a:r>
            <a:r>
              <a:rPr lang="en-US" dirty="0"/>
              <a:t> et. al  </a:t>
            </a:r>
            <a:r>
              <a:rPr lang="en-US" dirty="0" err="1"/>
              <a:t>arXiv</a:t>
            </a:r>
            <a:r>
              <a:rPr lang="en-US" dirty="0"/>
              <a:t>: </a:t>
            </a:r>
            <a:r>
              <a:rPr lang="en-US" dirty="0">
                <a:hlinkClick r:id="rId10"/>
              </a:rPr>
              <a:t>2003.08511</a:t>
            </a:r>
            <a:r>
              <a:rPr lang="en-US" dirty="0"/>
              <a:t> (Bari)        </a:t>
            </a:r>
          </a:p>
        </p:txBody>
      </p:sp>
    </p:spTree>
    <p:extLst>
      <p:ext uri="{BB962C8B-B14F-4D97-AF65-F5344CB8AC3E}">
        <p14:creationId xmlns:p14="http://schemas.microsoft.com/office/powerpoint/2010/main" val="1689419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A453BD4-41BC-462D-A25F-D08C7D2CB15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1267320"/>
                <a:ext cx="12192000" cy="5089029"/>
              </a:xfrm>
            </p:spPr>
            <p:txBody>
              <a:bodyPr>
                <a:noAutofit/>
              </a:bodyPr>
              <a:lstStyle/>
              <a:p>
                <a:r>
                  <a:rPr lang="es-CO" sz="2400" dirty="0"/>
                  <a:t>1987 1st (&amp; </a:t>
                </a:r>
                <a:r>
                  <a:rPr lang="es-CO" sz="2400" dirty="0" err="1"/>
                  <a:t>only</a:t>
                </a:r>
                <a:r>
                  <a:rPr lang="es-CO" sz="2400" dirty="0"/>
                  <a:t> </a:t>
                </a:r>
                <a:r>
                  <a:rPr lang="es-CO" sz="2400" dirty="0" err="1"/>
                  <a:t>one</a:t>
                </a:r>
                <a:r>
                  <a:rPr lang="es-CO" sz="2400" dirty="0"/>
                  <a:t>) </a:t>
                </a:r>
                <a:r>
                  <a:rPr lang="es-CO" sz="2400" dirty="0" err="1"/>
                  <a:t>observation</a:t>
                </a:r>
                <a:r>
                  <a:rPr lang="es-CO" sz="2400" dirty="0"/>
                  <a:t> </a:t>
                </a:r>
                <a:r>
                  <a:rPr lang="es-CO" sz="2400" dirty="0" err="1"/>
                  <a:t>of</a:t>
                </a:r>
                <a:r>
                  <a:rPr lang="es-CO" sz="2400" dirty="0"/>
                  <a:t> </a:t>
                </a:r>
                <a:r>
                  <a:rPr lang="es-CO" sz="2400" dirty="0">
                    <a:solidFill>
                      <a:srgbClr val="C00000"/>
                    </a:solidFill>
                  </a:rPr>
                  <a:t>neutrinos </a:t>
                </a:r>
                <a:r>
                  <a:rPr lang="es-CO" sz="2400" dirty="0" err="1">
                    <a:solidFill>
                      <a:srgbClr val="C00000"/>
                    </a:solidFill>
                  </a:rPr>
                  <a:t>emited</a:t>
                </a:r>
                <a:r>
                  <a:rPr lang="es-CO" sz="2400" dirty="0">
                    <a:solidFill>
                      <a:srgbClr val="C00000"/>
                    </a:solidFill>
                  </a:rPr>
                  <a:t> after a                                               </a:t>
                </a:r>
                <a:r>
                  <a:rPr lang="es-CO" sz="2400" dirty="0" err="1">
                    <a:solidFill>
                      <a:srgbClr val="C00000"/>
                    </a:solidFill>
                  </a:rPr>
                  <a:t>SuperNova</a:t>
                </a:r>
                <a:r>
                  <a:rPr lang="es-CO" sz="2400" dirty="0">
                    <a:solidFill>
                      <a:srgbClr val="C00000"/>
                    </a:solidFill>
                  </a:rPr>
                  <a:t> </a:t>
                </a:r>
                <a:r>
                  <a:rPr lang="es-CO" sz="2400" dirty="0" err="1">
                    <a:solidFill>
                      <a:srgbClr val="C00000"/>
                    </a:solidFill>
                  </a:rPr>
                  <a:t>explosion</a:t>
                </a:r>
                <a:r>
                  <a:rPr lang="es-CO" sz="2400" dirty="0"/>
                  <a:t> (</a:t>
                </a:r>
                <a:r>
                  <a:rPr lang="es-CO" sz="2400" dirty="0" err="1"/>
                  <a:t>Kamiokande</a:t>
                </a:r>
                <a:r>
                  <a:rPr lang="es-CO" sz="2400" dirty="0"/>
                  <a:t>, IMB, </a:t>
                </a:r>
                <a:r>
                  <a:rPr lang="es-CO" sz="2400" dirty="0" err="1"/>
                  <a:t>Baksan</a:t>
                </a:r>
                <a:r>
                  <a:rPr lang="es-CO" sz="2400" dirty="0"/>
                  <a:t>), </a:t>
                </a:r>
                <a:r>
                  <a:rPr lang="es-CO" sz="2400" b="1" dirty="0"/>
                  <a:t>PNP 2002</a:t>
                </a:r>
                <a:r>
                  <a:rPr lang="es-CO" sz="2400" dirty="0"/>
                  <a:t> a </a:t>
                </a:r>
                <a:r>
                  <a:rPr lang="es-CO" sz="2400" dirty="0" err="1"/>
                  <a:t>Koshiba</a:t>
                </a:r>
                <a:endParaRPr lang="es-CO" sz="2400" dirty="0">
                  <a:highlight>
                    <a:srgbClr val="C0C0C0"/>
                  </a:highlight>
                </a:endParaRPr>
              </a:p>
              <a:p>
                <a:r>
                  <a:rPr lang="es-CO" sz="2400" dirty="0">
                    <a:highlight>
                      <a:srgbClr val="C0C0C0"/>
                    </a:highlight>
                  </a:rPr>
                  <a:t>1998</a:t>
                </a:r>
                <a:r>
                  <a:rPr lang="es-CO" sz="2400" dirty="0"/>
                  <a:t> </a:t>
                </a:r>
                <a:r>
                  <a:rPr lang="es-CO" sz="2400" dirty="0" err="1"/>
                  <a:t>The</a:t>
                </a:r>
                <a:r>
                  <a:rPr lang="es-CO" sz="2400" dirty="0"/>
                  <a:t> </a:t>
                </a:r>
                <a:r>
                  <a:rPr lang="es-CO" sz="2400" dirty="0" err="1"/>
                  <a:t>observed</a:t>
                </a:r>
                <a:r>
                  <a:rPr lang="es-CO" sz="2400" dirty="0"/>
                  <a:t> </a:t>
                </a:r>
                <a:r>
                  <a:rPr lang="es-CO" sz="2400" b="1" dirty="0" err="1">
                    <a:solidFill>
                      <a:schemeClr val="bg1"/>
                    </a:solidFill>
                    <a:highlight>
                      <a:srgbClr val="000000"/>
                    </a:highlight>
                  </a:rPr>
                  <a:t>deficit</a:t>
                </a:r>
                <a:r>
                  <a:rPr lang="es-CO" sz="2400" b="1" dirty="0">
                    <a:solidFill>
                      <a:schemeClr val="bg1"/>
                    </a:solidFill>
                    <a:highlight>
                      <a:srgbClr val="000000"/>
                    </a:highlight>
                  </a:rPr>
                  <a:t> </a:t>
                </a:r>
                <a:r>
                  <a:rPr lang="es-CO" sz="2400" b="1" dirty="0" err="1">
                    <a:solidFill>
                      <a:schemeClr val="bg1"/>
                    </a:solidFill>
                    <a:highlight>
                      <a:srgbClr val="000000"/>
                    </a:highlight>
                  </a:rPr>
                  <a:t>of</a:t>
                </a:r>
                <a:r>
                  <a:rPr lang="es-CO" sz="2400" b="1" dirty="0">
                    <a:solidFill>
                      <a:schemeClr val="bg1"/>
                    </a:solidFill>
                    <a:highlight>
                      <a:srgbClr val="000000"/>
                    </a:highlight>
                  </a:rPr>
                  <a:t> </a:t>
                </a:r>
                <a:r>
                  <a:rPr lang="es-CO" sz="2400" b="1" dirty="0" err="1">
                    <a:solidFill>
                      <a:schemeClr val="bg1"/>
                    </a:solidFill>
                    <a:highlight>
                      <a:srgbClr val="000000"/>
                    </a:highlight>
                  </a:rPr>
                  <a:t>atmospheric</a:t>
                </a:r>
                <a:r>
                  <a:rPr lang="es-CO" sz="2400" b="1" dirty="0">
                    <a:solidFill>
                      <a:schemeClr val="bg1"/>
                    </a:solidFill>
                    <a:highlight>
                      <a:srgbClr val="000000"/>
                    </a:highlight>
                  </a:rPr>
                  <a:t> neutrinos </a:t>
                </a:r>
                <a:r>
                  <a:rPr lang="es-CO" sz="2400" b="1" dirty="0" err="1">
                    <a:solidFill>
                      <a:schemeClr val="bg1"/>
                    </a:solidFill>
                    <a:highlight>
                      <a:srgbClr val="000000"/>
                    </a:highlight>
                  </a:rPr>
                  <a:t>is</a:t>
                </a:r>
                <a:r>
                  <a:rPr lang="es-CO" sz="2400" b="1" dirty="0">
                    <a:solidFill>
                      <a:schemeClr val="bg1"/>
                    </a:solidFill>
                    <a:highlight>
                      <a:srgbClr val="000000"/>
                    </a:highlight>
                  </a:rPr>
                  <a:t> </a:t>
                </a:r>
                <a:r>
                  <a:rPr lang="es-CO" sz="2400" b="1" dirty="0" err="1">
                    <a:solidFill>
                      <a:schemeClr val="bg1"/>
                    </a:solidFill>
                    <a:highlight>
                      <a:srgbClr val="000000"/>
                    </a:highlight>
                  </a:rPr>
                  <a:t>explained</a:t>
                </a:r>
                <a:r>
                  <a:rPr lang="es-CO" sz="2400" b="1" dirty="0">
                    <a:solidFill>
                      <a:schemeClr val="bg1"/>
                    </a:solidFill>
                    <a:highlight>
                      <a:srgbClr val="000000"/>
                    </a:highlight>
                  </a:rPr>
                  <a:t> </a:t>
                </a:r>
                <a:r>
                  <a:rPr lang="es-CO" sz="2400" b="1" dirty="0">
                    <a:solidFill>
                      <a:schemeClr val="accent6">
                        <a:lumMod val="50000"/>
                      </a:schemeClr>
                    </a:solidFill>
                  </a:rPr>
                  <a:t>as                                            </a:t>
                </a:r>
                <a:r>
                  <a:rPr lang="es-CO" sz="2400" dirty="0">
                    <a:solidFill>
                      <a:srgbClr val="C00000"/>
                    </a:solidFill>
                  </a:rPr>
                  <a:t>muon neutrino </a:t>
                </a:r>
                <a:r>
                  <a:rPr lang="es-CO" sz="2400" dirty="0" err="1">
                    <a:solidFill>
                      <a:srgbClr val="C00000"/>
                    </a:solidFill>
                  </a:rPr>
                  <a:t>to</a:t>
                </a:r>
                <a:r>
                  <a:rPr lang="es-CO" sz="2400" dirty="0"/>
                  <a:t> tau neutrino </a:t>
                </a:r>
                <a:r>
                  <a:rPr lang="es-CO" sz="2400" dirty="0" err="1">
                    <a:solidFill>
                      <a:srgbClr val="FF0000"/>
                    </a:solidFill>
                  </a:rPr>
                  <a:t>oscillation</a:t>
                </a:r>
                <a:r>
                  <a:rPr lang="es-CO" sz="2400" dirty="0"/>
                  <a:t> (</a:t>
                </a:r>
                <a:r>
                  <a:rPr lang="es-CO" sz="2400" dirty="0" err="1"/>
                  <a:t>SuperKamiokande</a:t>
                </a:r>
                <a:r>
                  <a:rPr lang="es-CO" sz="2400" dirty="0"/>
                  <a:t>), </a:t>
                </a:r>
                <a:r>
                  <a:rPr lang="es-CO" sz="2400" b="1" dirty="0"/>
                  <a:t>PNP 2015</a:t>
                </a:r>
                <a:r>
                  <a:rPr lang="es-CO" sz="2400" dirty="0"/>
                  <a:t> (</a:t>
                </a:r>
                <a:r>
                  <a:rPr lang="es-CO" sz="2400" dirty="0" err="1"/>
                  <a:t>Kajita</a:t>
                </a:r>
                <a:r>
                  <a:rPr lang="es-CO" sz="2400" dirty="0"/>
                  <a:t>)</a:t>
                </a:r>
              </a:p>
              <a:p>
                <a:r>
                  <a:rPr lang="es-CO" sz="2400" dirty="0">
                    <a:highlight>
                      <a:srgbClr val="C0C0C0"/>
                    </a:highlight>
                  </a:rPr>
                  <a:t>2001</a:t>
                </a:r>
                <a:r>
                  <a:rPr lang="es-CO" sz="2400" dirty="0"/>
                  <a:t> </a:t>
                </a:r>
                <a:r>
                  <a:rPr lang="es-CO" sz="2400" dirty="0" err="1"/>
                  <a:t>The</a:t>
                </a:r>
                <a:r>
                  <a:rPr lang="es-CO" sz="2400" dirty="0"/>
                  <a:t> </a:t>
                </a:r>
                <a:r>
                  <a:rPr lang="es-CO" sz="2400" dirty="0" err="1"/>
                  <a:t>observed</a:t>
                </a:r>
                <a:r>
                  <a:rPr lang="es-CO" sz="2400" dirty="0"/>
                  <a:t> </a:t>
                </a:r>
                <a:r>
                  <a:rPr lang="es-CO" sz="2400" b="1" dirty="0">
                    <a:solidFill>
                      <a:schemeClr val="bg1"/>
                    </a:solidFill>
                    <a:highlight>
                      <a:srgbClr val="000000"/>
                    </a:highlight>
                  </a:rPr>
                  <a:t>déficit </a:t>
                </a:r>
                <a:r>
                  <a:rPr lang="es-CO" sz="2400" b="1" dirty="0" err="1">
                    <a:solidFill>
                      <a:schemeClr val="bg1"/>
                    </a:solidFill>
                    <a:highlight>
                      <a:srgbClr val="000000"/>
                    </a:highlight>
                  </a:rPr>
                  <a:t>of</a:t>
                </a:r>
                <a:r>
                  <a:rPr lang="es-CO" sz="2400" b="1" dirty="0">
                    <a:solidFill>
                      <a:schemeClr val="bg1"/>
                    </a:solidFill>
                    <a:highlight>
                      <a:srgbClr val="000000"/>
                    </a:highlight>
                  </a:rPr>
                  <a:t> solar neutrinos </a:t>
                </a:r>
                <a:r>
                  <a:rPr lang="es-CO" sz="2400" b="1" dirty="0" err="1">
                    <a:solidFill>
                      <a:schemeClr val="bg1"/>
                    </a:solidFill>
                    <a:highlight>
                      <a:srgbClr val="000000"/>
                    </a:highlight>
                  </a:rPr>
                  <a:t>is</a:t>
                </a:r>
                <a:r>
                  <a:rPr lang="es-CO" sz="2400" b="1" dirty="0">
                    <a:solidFill>
                      <a:schemeClr val="bg1"/>
                    </a:solidFill>
                    <a:highlight>
                      <a:srgbClr val="000000"/>
                    </a:highlight>
                  </a:rPr>
                  <a:t> </a:t>
                </a:r>
                <a:r>
                  <a:rPr lang="es-CO" sz="2400" b="1" dirty="0" err="1">
                    <a:solidFill>
                      <a:schemeClr val="bg1"/>
                    </a:solidFill>
                    <a:highlight>
                      <a:srgbClr val="000000"/>
                    </a:highlight>
                  </a:rPr>
                  <a:t>explained</a:t>
                </a:r>
                <a:r>
                  <a:rPr lang="es-CO" sz="2400" b="1" dirty="0">
                    <a:solidFill>
                      <a:schemeClr val="bg1"/>
                    </a:solidFill>
                    <a:highlight>
                      <a:srgbClr val="000000"/>
                    </a:highlight>
                  </a:rPr>
                  <a:t> </a:t>
                </a:r>
                <a:r>
                  <a:rPr lang="es-CO" sz="2400" b="1" dirty="0">
                    <a:solidFill>
                      <a:schemeClr val="accent6">
                        <a:lumMod val="50000"/>
                      </a:schemeClr>
                    </a:solidFill>
                  </a:rPr>
                  <a:t>as</a:t>
                </a:r>
                <a:r>
                  <a:rPr lang="es-CO" sz="2400" dirty="0"/>
                  <a:t>, neutrino </a:t>
                </a:r>
                <a:r>
                  <a:rPr lang="es-CO" sz="2400" dirty="0" err="1"/>
                  <a:t>flavor</a:t>
                </a:r>
                <a:r>
                  <a:rPr lang="es-CO" sz="2400" dirty="0"/>
                  <a:t> </a:t>
                </a:r>
                <a:r>
                  <a:rPr lang="es-CO" sz="2400" dirty="0" err="1"/>
                  <a:t>change</a:t>
                </a:r>
                <a:r>
                  <a:rPr lang="es-CO" sz="2400" dirty="0">
                    <a:solidFill>
                      <a:srgbClr val="C00000"/>
                    </a:solidFill>
                  </a:rPr>
                  <a:t>                    ( neutrino-</a:t>
                </a:r>
                <a:r>
                  <a:rPr lang="es-CO" sz="2400" dirty="0" err="1">
                    <a:solidFill>
                      <a:srgbClr val="C00000"/>
                    </a:solidFill>
                  </a:rPr>
                  <a:t>matter</a:t>
                </a:r>
                <a:r>
                  <a:rPr lang="es-CO" sz="2400" dirty="0">
                    <a:solidFill>
                      <a:srgbClr val="C00000"/>
                    </a:solidFill>
                  </a:rPr>
                  <a:t> </a:t>
                </a:r>
                <a:r>
                  <a:rPr lang="es-CO" sz="2400" dirty="0" err="1">
                    <a:solidFill>
                      <a:srgbClr val="C00000"/>
                    </a:solidFill>
                  </a:rPr>
                  <a:t>int</a:t>
                </a:r>
                <a:r>
                  <a:rPr lang="es-CO" sz="2400" dirty="0">
                    <a:solidFill>
                      <a:srgbClr val="C00000"/>
                    </a:solidFill>
                  </a:rPr>
                  <a:t>.)</a:t>
                </a:r>
                <a:r>
                  <a:rPr lang="es-CO" sz="2400" dirty="0"/>
                  <a:t> MSW </a:t>
                </a:r>
                <a:r>
                  <a:rPr lang="es-CO" sz="2400" dirty="0" err="1"/>
                  <a:t>effect</a:t>
                </a:r>
                <a:r>
                  <a:rPr lang="es-CO" sz="2400" dirty="0"/>
                  <a:t>, (SNO) </a:t>
                </a:r>
                <a:r>
                  <a:rPr lang="es-CO" sz="2400" b="1" dirty="0"/>
                  <a:t>PNP 2015</a:t>
                </a:r>
                <a:r>
                  <a:rPr lang="es-CO" sz="2400" dirty="0"/>
                  <a:t> (McDonald).</a:t>
                </a:r>
              </a:p>
              <a:p>
                <a:r>
                  <a:rPr lang="es-CO" sz="2400" dirty="0"/>
                  <a:t>2001 Tau neutrino </a:t>
                </a:r>
                <a:r>
                  <a:rPr lang="es-CO" sz="2400" dirty="0" err="1"/>
                  <a:t>interactions</a:t>
                </a:r>
                <a:r>
                  <a:rPr lang="es-CO" sz="2400" dirty="0"/>
                  <a:t> </a:t>
                </a:r>
                <a:r>
                  <a:rPr lang="es-CO" sz="2400" dirty="0" err="1"/>
                  <a:t>observed</a:t>
                </a:r>
                <a:r>
                  <a:rPr lang="es-CO" sz="2400" dirty="0"/>
                  <a:t> (DONUT)</a:t>
                </a:r>
              </a:p>
              <a:p>
                <a:r>
                  <a:rPr lang="es-CO" sz="2400" dirty="0">
                    <a:highlight>
                      <a:srgbClr val="C0C0C0"/>
                    </a:highlight>
                  </a:rPr>
                  <a:t>2002</a:t>
                </a:r>
                <a:r>
                  <a:rPr lang="es-CO" sz="2400" dirty="0"/>
                  <a:t> </a:t>
                </a:r>
                <a:r>
                  <a:rPr lang="es-CO" sz="2400" dirty="0" err="1"/>
                  <a:t>Observed</a:t>
                </a:r>
                <a:r>
                  <a:rPr lang="es-CO" sz="2400" dirty="0"/>
                  <a:t> reactor antineutrino </a:t>
                </a:r>
                <a:r>
                  <a:rPr lang="es-CO" sz="2400" dirty="0">
                    <a:solidFill>
                      <a:schemeClr val="bg1"/>
                    </a:solidFill>
                    <a:highlight>
                      <a:srgbClr val="000000"/>
                    </a:highlight>
                  </a:rPr>
                  <a:t>déficit </a:t>
                </a:r>
                <a:r>
                  <a:rPr lang="es-CO" sz="2400" dirty="0" err="1">
                    <a:solidFill>
                      <a:schemeClr val="bg1"/>
                    </a:solidFill>
                    <a:highlight>
                      <a:srgbClr val="000000"/>
                    </a:highlight>
                  </a:rPr>
                  <a:t>confirmed</a:t>
                </a:r>
                <a:r>
                  <a:rPr lang="es-CO" sz="2400" dirty="0">
                    <a:solidFill>
                      <a:schemeClr val="bg1"/>
                    </a:solidFill>
                    <a:highlight>
                      <a:srgbClr val="000000"/>
                    </a:highlight>
                  </a:rPr>
                  <a:t> </a:t>
                </a:r>
                <a:r>
                  <a:rPr lang="es-CO" sz="2400" dirty="0">
                    <a:solidFill>
                      <a:srgbClr val="C00000"/>
                    </a:solidFill>
                  </a:rPr>
                  <a:t>solar </a:t>
                </a:r>
                <a:r>
                  <a:rPr lang="es-CO" sz="2400" dirty="0" err="1">
                    <a:solidFill>
                      <a:srgbClr val="C00000"/>
                    </a:solidFill>
                  </a:rPr>
                  <a:t>osc</a:t>
                </a:r>
                <a:r>
                  <a:rPr lang="es-CO" sz="2400" dirty="0">
                    <a:solidFill>
                      <a:srgbClr val="C00000"/>
                    </a:solidFill>
                  </a:rPr>
                  <a:t>. </a:t>
                </a:r>
                <a:r>
                  <a:rPr lang="es-CO" sz="2400" dirty="0" err="1">
                    <a:solidFill>
                      <a:srgbClr val="C00000"/>
                    </a:solidFill>
                  </a:rPr>
                  <a:t>phase</a:t>
                </a:r>
                <a:r>
                  <a:rPr lang="es-CO" sz="2400" dirty="0"/>
                  <a:t>  (</a:t>
                </a:r>
                <a:r>
                  <a:rPr lang="es-CO" sz="2400" dirty="0" err="1"/>
                  <a:t>KamLAND</a:t>
                </a:r>
                <a:r>
                  <a:rPr lang="es-CO" sz="2400" dirty="0"/>
                  <a:t>).</a:t>
                </a:r>
              </a:p>
              <a:p>
                <a:r>
                  <a:rPr lang="es-CO" sz="2400" dirty="0"/>
                  <a:t>2005 1st </a:t>
                </a:r>
                <a:r>
                  <a:rPr lang="es-CO" sz="2400" dirty="0" err="1"/>
                  <a:t>evidence</a:t>
                </a:r>
                <a:r>
                  <a:rPr lang="es-CO" sz="2400" dirty="0"/>
                  <a:t> </a:t>
                </a:r>
                <a:r>
                  <a:rPr lang="es-CO" sz="2400" dirty="0" err="1"/>
                  <a:t>of</a:t>
                </a:r>
                <a:r>
                  <a:rPr lang="es-CO" sz="2400" dirty="0"/>
                  <a:t> </a:t>
                </a:r>
                <a:r>
                  <a:rPr lang="es-CO" sz="2400" dirty="0" err="1"/>
                  <a:t>Earth</a:t>
                </a:r>
                <a:r>
                  <a:rPr lang="es-CO" sz="2400" dirty="0"/>
                  <a:t> </a:t>
                </a:r>
                <a:r>
                  <a:rPr lang="es-CO" sz="2400" dirty="0" err="1"/>
                  <a:t>emitted</a:t>
                </a:r>
                <a:r>
                  <a:rPr lang="es-CO" sz="2400" dirty="0"/>
                  <a:t> antineutrinos, </a:t>
                </a:r>
                <a:r>
                  <a:rPr lang="es-CO" sz="2400" b="1" dirty="0" err="1"/>
                  <a:t>Geoneutrinos</a:t>
                </a:r>
                <a:r>
                  <a:rPr lang="es-CO" sz="2400" dirty="0"/>
                  <a:t> (</a:t>
                </a:r>
                <a:r>
                  <a:rPr lang="es-CO" sz="2400" dirty="0" err="1"/>
                  <a:t>KamLAND</a:t>
                </a:r>
                <a:r>
                  <a:rPr lang="es-CO" sz="2400" dirty="0"/>
                  <a:t>).</a:t>
                </a:r>
              </a:p>
              <a:p>
                <a:r>
                  <a:rPr lang="es-CO" sz="2400" dirty="0">
                    <a:highlight>
                      <a:srgbClr val="C0C0C0"/>
                    </a:highlight>
                  </a:rPr>
                  <a:t>2012</a:t>
                </a:r>
                <a:r>
                  <a:rPr lang="es-CO" sz="2400" dirty="0"/>
                  <a:t> </a:t>
                </a:r>
                <a:r>
                  <a:rPr lang="es-CO" sz="2400" dirty="0" err="1"/>
                  <a:t>Last</a:t>
                </a:r>
                <a:r>
                  <a:rPr lang="es-CO" sz="2400" dirty="0"/>
                  <a:t> </a:t>
                </a:r>
                <a:r>
                  <a:rPr lang="es-CO" sz="2400" dirty="0" err="1"/>
                  <a:t>mixing</a:t>
                </a:r>
                <a:r>
                  <a:rPr lang="es-CO" sz="2400" dirty="0"/>
                  <a:t> angle </a:t>
                </a:r>
                <a:r>
                  <a:rPr lang="es-CO" sz="2400" dirty="0" err="1"/>
                  <a:t>to</a:t>
                </a:r>
                <a:r>
                  <a:rPr lang="es-CO" sz="2400" dirty="0"/>
                  <a:t> be </a:t>
                </a:r>
                <a:r>
                  <a:rPr lang="es-CO" sz="2400" dirty="0" err="1"/>
                  <a:t>measured</a:t>
                </a:r>
                <a:r>
                  <a:rPr lang="es-CO" sz="2400" dirty="0"/>
                  <a:t> “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CO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CO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s-CO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es-CO" sz="2400" dirty="0"/>
                  <a:t> 0”  (reactor DC, DYB &amp; RENO) </a:t>
                </a:r>
                <a:r>
                  <a:rPr lang="es-CO" sz="2400" dirty="0">
                    <a:sym typeface="Wingdings" panose="05000000000000000000" pitchFamily="2" charset="2"/>
                  </a:rPr>
                  <a:t> </a:t>
                </a:r>
                <a:r>
                  <a:rPr lang="es-CO" sz="2400" b="1" dirty="0">
                    <a:ln w="0"/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</a:rPr>
                  <a:t>CP-V. </a:t>
                </a:r>
                <a:r>
                  <a:rPr lang="es-CO" sz="2400" b="1" dirty="0" err="1">
                    <a:ln w="0"/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</a:rPr>
                  <a:t>searches</a:t>
                </a:r>
                <a:endParaRPr lang="es-CO" sz="2400" dirty="0"/>
              </a:p>
              <a:p>
                <a:r>
                  <a:rPr lang="es-CO" sz="2400" dirty="0"/>
                  <a:t>2013 1st </a:t>
                </a:r>
                <a:r>
                  <a:rPr lang="es-CO" sz="2400" dirty="0" err="1"/>
                  <a:t>observation</a:t>
                </a:r>
                <a:r>
                  <a:rPr lang="es-CO" sz="2400" dirty="0"/>
                  <a:t> </a:t>
                </a:r>
                <a:r>
                  <a:rPr lang="es-CO" sz="2400" dirty="0" err="1"/>
                  <a:t>of</a:t>
                </a:r>
                <a:r>
                  <a:rPr lang="es-CO" sz="2400" dirty="0"/>
                  <a:t> </a:t>
                </a:r>
                <a:r>
                  <a:rPr lang="es-CO" sz="2400" dirty="0" err="1"/>
                  <a:t>high</a:t>
                </a:r>
                <a:r>
                  <a:rPr lang="es-CO" sz="2400" dirty="0"/>
                  <a:t> </a:t>
                </a:r>
                <a:r>
                  <a:rPr lang="es-CO" sz="2400" dirty="0" err="1"/>
                  <a:t>energy</a:t>
                </a:r>
                <a:r>
                  <a:rPr lang="es-CO" sz="2400" dirty="0"/>
                  <a:t> neutrinos, </a:t>
                </a:r>
                <a:r>
                  <a:rPr lang="es-CO" sz="2400" dirty="0" err="1"/>
                  <a:t>cosmic</a:t>
                </a:r>
                <a:r>
                  <a:rPr lang="es-CO" sz="2400" dirty="0"/>
                  <a:t> </a:t>
                </a:r>
                <a:r>
                  <a:rPr lang="es-CO" sz="2400" dirty="0" err="1"/>
                  <a:t>origin</a:t>
                </a:r>
                <a:r>
                  <a:rPr lang="es-CO" sz="2400" dirty="0"/>
                  <a:t> (</a:t>
                </a:r>
                <a:r>
                  <a:rPr lang="es-CO" sz="2400" dirty="0" err="1"/>
                  <a:t>IceCube</a:t>
                </a:r>
                <a:r>
                  <a:rPr lang="es-CO" sz="2400" dirty="0"/>
                  <a:t>)</a:t>
                </a:r>
              </a:p>
              <a:p>
                <a:r>
                  <a:rPr lang="es-CO" sz="2400" dirty="0"/>
                  <a:t>2025 NEWS: </a:t>
                </a:r>
                <a:r>
                  <a:rPr lang="es-CO" sz="2400" dirty="0" err="1"/>
                  <a:t>Cosmic</a:t>
                </a:r>
                <a:r>
                  <a:rPr lang="es-CO" sz="2400" dirty="0"/>
                  <a:t> neutrino </a:t>
                </a:r>
                <a:r>
                  <a:rPr lang="es-CO" sz="2400" dirty="0" err="1"/>
                  <a:t>with</a:t>
                </a:r>
                <a:r>
                  <a:rPr lang="es-CO" sz="2400" dirty="0"/>
                  <a:t> 120 </a:t>
                </a:r>
                <a:r>
                  <a:rPr lang="es-CO" sz="2400" dirty="0" err="1"/>
                  <a:t>PeV</a:t>
                </a:r>
                <a:r>
                  <a:rPr lang="es-CO" sz="2400" dirty="0"/>
                  <a:t> </a:t>
                </a:r>
                <a:r>
                  <a:rPr lang="es-CO" sz="2400" dirty="0" err="1"/>
                  <a:t>energy</a:t>
                </a:r>
                <a:r>
                  <a:rPr lang="es-CO" sz="2400" dirty="0"/>
                  <a:t> </a:t>
                </a:r>
                <a:r>
                  <a:rPr lang="es-CO" sz="2400" dirty="0" err="1"/>
                  <a:t>detected</a:t>
                </a:r>
                <a:r>
                  <a:rPr lang="es-CO" sz="2400" dirty="0"/>
                  <a:t> (KM3NeT) 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A453BD4-41BC-462D-A25F-D08C7D2CB15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267320"/>
                <a:ext cx="12192000" cy="5089029"/>
              </a:xfrm>
              <a:blipFill>
                <a:blip r:embed="rId2"/>
                <a:stretch>
                  <a:fillRect l="-650" t="-1677" r="-1100" b="-2036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6702ED-E72C-4A4D-9BB5-BDCFD85AC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600E2-DDD9-4579-8DF9-80FB6D7E9E15}" type="datetime1">
              <a:rPr lang="es-CO" smtClean="0"/>
              <a:t>27/11/2025</a:t>
            </a:fld>
            <a:endParaRPr lang="es-CO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6E45BB-DD4E-4C25-ADAE-936660124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C47BE7-7C51-4FDE-AE3B-8CD743179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5</a:t>
            </a:fld>
            <a:endParaRPr lang="es-CO"/>
          </a:p>
        </p:txBody>
      </p:sp>
      <p:pic>
        <p:nvPicPr>
          <p:cNvPr id="8" name="Picture 7" descr="A person in a suit and tie&#10;&#10;Description automatically generated with low confidence">
            <a:extLst>
              <a:ext uri="{FF2B5EF4-FFF2-40B4-BE49-F238E27FC236}">
                <a16:creationId xmlns:a16="http://schemas.microsoft.com/office/drawing/2014/main" id="{7E270D0E-0539-4E6A-B9D1-3BF0FD7882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2977" y="0"/>
            <a:ext cx="2729023" cy="23568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 descr="A close-up of a gold coin&#10;&#10;Description automatically generated">
            <a:extLst>
              <a:ext uri="{FF2B5EF4-FFF2-40B4-BE49-F238E27FC236}">
                <a16:creationId xmlns:a16="http://schemas.microsoft.com/office/drawing/2014/main" id="{42C2B98B-8FDD-B447-72C6-B0235F8923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3886" y="2582072"/>
            <a:ext cx="683156" cy="683384"/>
          </a:xfrm>
          <a:prstGeom prst="rect">
            <a:avLst/>
          </a:prstGeom>
        </p:spPr>
      </p:pic>
      <p:pic>
        <p:nvPicPr>
          <p:cNvPr id="9" name="Picture 8" descr="A close-up of a gold coin&#10;&#10;Description automatically generated">
            <a:extLst>
              <a:ext uri="{FF2B5EF4-FFF2-40B4-BE49-F238E27FC236}">
                <a16:creationId xmlns:a16="http://schemas.microsoft.com/office/drawing/2014/main" id="{106E9704-D3F7-4E93-67E9-84572C536F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925628"/>
            <a:ext cx="683156" cy="683384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780277E-7079-7FB0-5017-475F934F9AFD}"/>
              </a:ext>
            </a:extLst>
          </p:cNvPr>
          <p:cNvSpPr/>
          <p:nvPr/>
        </p:nvSpPr>
        <p:spPr>
          <a:xfrm>
            <a:off x="9121399" y="5928087"/>
            <a:ext cx="1447660" cy="365126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Yuver</a:t>
            </a:r>
            <a:r>
              <a:rPr lang="es-CO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CO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Talk</a:t>
            </a:r>
            <a:endParaRPr lang="es-CO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6D7FA30-6414-64FB-D992-973DD3332F40}"/>
              </a:ext>
            </a:extLst>
          </p:cNvPr>
          <p:cNvSpPr txBox="1">
            <a:spLocks/>
          </p:cNvSpPr>
          <p:nvPr/>
        </p:nvSpPr>
        <p:spPr>
          <a:xfrm>
            <a:off x="3305698" y="97243"/>
            <a:ext cx="36469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/>
              <a:t> Historical facts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83174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151139A-886F-4B97-8815-729AD3831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B5E08C4-8CDD-4623-A5B8-E998C6DEE3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492"/>
            <a:ext cx="12191998" cy="157595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5F33878-D502-4FFA-8ACE-F2AECDB2A2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35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3539FEE-81D3-4406-802E-60B20B16F4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8" y="-5307777"/>
            <a:ext cx="1576446" cy="12192001"/>
          </a:xfrm>
          <a:prstGeom prst="rect">
            <a:avLst/>
          </a:prstGeom>
          <a:gradFill>
            <a:gsLst>
              <a:gs pos="16000">
                <a:srgbClr val="000000">
                  <a:alpha val="0"/>
                </a:srgbClr>
              </a:gs>
              <a:gs pos="99000">
                <a:srgbClr val="000000">
                  <a:alpha val="87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C701763-729E-462F-A5A8-E0DEFEB1E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986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7B8DDE0-B02D-0890-7901-D96D759A70D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99714" y="353160"/>
                <a:ext cx="7091300" cy="898581"/>
              </a:xfrm>
            </p:spPr>
            <p:txBody>
              <a:bodyPr vert="horz" lIns="91440" tIns="45720" rIns="91440" bIns="45720" rtlCol="0" anchor="ctr">
                <a:normAutofit fontScale="90000"/>
              </a:bodyPr>
              <a:lstStyle/>
              <a:p>
                <a:r>
                  <a:rPr lang="en-US" sz="4000" b="1" kern="1200" dirty="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</a:rPr>
                  <a:t>Comparing Global</a:t>
                </a:r>
                <a:r>
                  <a:rPr lang="en-US" sz="4000" b="1" dirty="0">
                    <a:solidFill>
                      <a:srgbClr val="FFFFFF"/>
                    </a:solidFill>
                  </a:rPr>
                  <a:t>-</a:t>
                </a:r>
                <a:r>
                  <a:rPr lang="en-US" sz="4000" b="1" kern="1200" dirty="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</a:rPr>
                  <a:t>fit results</a:t>
                </a:r>
                <a:r>
                  <a:rPr lang="en-US" sz="4000" b="1" dirty="0">
                    <a:solidFill>
                      <a:srgbClr val="FFFFFF"/>
                    </a:solidFill>
                  </a:rPr>
                  <a:t>: BFPs and 3</a:t>
                </a:r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en-US" sz="4000" b="1" dirty="0">
                    <a:solidFill>
                      <a:srgbClr val="FFFFFF"/>
                    </a:solidFill>
                  </a:rPr>
                  <a:t> ranges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7B8DDE0-B02D-0890-7901-D96D759A70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99714" y="353160"/>
                <a:ext cx="7091300" cy="898581"/>
              </a:xfrm>
              <a:blipFill>
                <a:blip r:embed="rId3"/>
                <a:stretch>
                  <a:fillRect l="-2666" t="-26531" r="-3611" b="-360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630CBA-04C2-E1AD-E1DE-FCFB16242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2002536"/>
            <a:ext cx="4114800" cy="365125"/>
          </a:xfr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100" kern="120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David Vanegas Forero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34F8C4-49F7-4BE4-0FDC-C46E886551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31079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E2D1E89-22F5-4653-AE63-024E3E611A96}" type="datetime1"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 algn="r">
                <a:spcAft>
                  <a:spcPts val="600"/>
                </a:spcAft>
              </a:pPr>
              <a:t>11/27/2025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325A60-B44B-BEA2-7704-C38DB1B02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31079"/>
            <a:ext cx="44805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324D266-E281-4534-A919-A24FC95A45D5}" type="slidenum"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50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E174244-41F7-485C-5330-F89B231449FB}"/>
              </a:ext>
            </a:extLst>
          </p:cNvPr>
          <p:cNvSpPr txBox="1"/>
          <p:nvPr/>
        </p:nvSpPr>
        <p:spPr>
          <a:xfrm>
            <a:off x="321426" y="1645881"/>
            <a:ext cx="11720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 Salas et. al arXiv:</a:t>
            </a:r>
            <a:r>
              <a:rPr lang="en-US" dirty="0">
                <a:hlinkClick r:id="rId4"/>
              </a:rPr>
              <a:t>2006.11237</a:t>
            </a:r>
            <a:r>
              <a:rPr lang="en-US" dirty="0"/>
              <a:t> (VLC)       Esteban et. al </a:t>
            </a:r>
            <a:r>
              <a:rPr lang="en-US" dirty="0" err="1"/>
              <a:t>arXiv</a:t>
            </a:r>
            <a:r>
              <a:rPr lang="en-US" dirty="0"/>
              <a:t>: </a:t>
            </a:r>
            <a:r>
              <a:rPr lang="en-US" dirty="0">
                <a:hlinkClick r:id="rId5"/>
              </a:rPr>
              <a:t>2007.14792</a:t>
            </a:r>
            <a:r>
              <a:rPr lang="en-US" dirty="0"/>
              <a:t> (nu-fit)       </a:t>
            </a:r>
            <a:r>
              <a:rPr lang="en-US" dirty="0" err="1"/>
              <a:t>Capozzi</a:t>
            </a:r>
            <a:r>
              <a:rPr lang="en-US" dirty="0"/>
              <a:t> et. al  </a:t>
            </a:r>
            <a:r>
              <a:rPr lang="en-US" dirty="0" err="1"/>
              <a:t>arXiv</a:t>
            </a:r>
            <a:r>
              <a:rPr lang="en-US" dirty="0"/>
              <a:t>: </a:t>
            </a:r>
            <a:r>
              <a:rPr lang="en-US" dirty="0">
                <a:hlinkClick r:id="rId6"/>
              </a:rPr>
              <a:t>2003.08511</a:t>
            </a:r>
            <a:r>
              <a:rPr lang="en-US" dirty="0"/>
              <a:t> (Bari)        </a:t>
            </a:r>
          </a:p>
        </p:txBody>
      </p:sp>
      <p:pic>
        <p:nvPicPr>
          <p:cNvPr id="8" name="Picture 7" descr="A group of blue and purple lines&#10;&#10;Description automatically generated">
            <a:extLst>
              <a:ext uri="{FF2B5EF4-FFF2-40B4-BE49-F238E27FC236}">
                <a16:creationId xmlns:a16="http://schemas.microsoft.com/office/drawing/2014/main" id="{54F7EF1E-0D59-8136-977C-C1590BDEFB5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0655" y="1962273"/>
            <a:ext cx="5995122" cy="2440715"/>
          </a:xfrm>
          <a:prstGeom prst="rect">
            <a:avLst/>
          </a:prstGeom>
        </p:spPr>
      </p:pic>
      <p:pic>
        <p:nvPicPr>
          <p:cNvPr id="12" name="Picture 11" descr="A screenshot of a video game&#10;&#10;Description automatically generated">
            <a:extLst>
              <a:ext uri="{FF2B5EF4-FFF2-40B4-BE49-F238E27FC236}">
                <a16:creationId xmlns:a16="http://schemas.microsoft.com/office/drawing/2014/main" id="{95498783-B892-68AD-950E-D75AA8EBC46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9569" y="4396568"/>
            <a:ext cx="5814085" cy="2440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810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EA2B304-8CAE-8F37-9D86-61C037A0D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Three and only three active neutrinos: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2.984±0.008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8">
                <a:extLst>
                  <a:ext uri="{FF2B5EF4-FFF2-40B4-BE49-F238E27FC236}">
                    <a16:creationId xmlns:a16="http://schemas.microsoft.com/office/drawing/2014/main" id="{48FD808B-2E51-6D02-5AFC-932BD43B9C67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6518106" y="662781"/>
                <a:ext cx="5181600" cy="5398232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Extra flavor neutrino states have to be </a:t>
                </a:r>
                <a:r>
                  <a:rPr lang="en-US" sz="2400" dirty="0">
                    <a:solidFill>
                      <a:srgbClr val="C00000"/>
                    </a:solidFill>
                  </a:rPr>
                  <a:t>sterile</a:t>
                </a:r>
                <a:r>
                  <a:rPr lang="en-US" sz="2400" dirty="0"/>
                  <a:t>!</a:t>
                </a:r>
              </a:p>
              <a:p>
                <a:r>
                  <a:rPr lang="en-US" sz="2400" b="1" dirty="0"/>
                  <a:t>SBL anomalies </a:t>
                </a:r>
                <a:r>
                  <a:rPr lang="en-US" sz="2400" dirty="0"/>
                  <a:t>motivate light sterile neutrino(s) with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l-GR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~1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/>
              </a:p>
              <a:p>
                <a:pPr lvl="1"/>
                <a:r>
                  <a:rPr lang="en-US" dirty="0"/>
                  <a:t>One economical extension is to introduce one extra sterile neutrino, 3+1 framework.</a:t>
                </a:r>
              </a:p>
              <a:p>
                <a:r>
                  <a:rPr lang="en-US" sz="2400" dirty="0"/>
                  <a:t>Right-handed neutrinos (singlets under SM gauge group) can propagate in hypothesized extra space-time dimensions.</a:t>
                </a:r>
              </a:p>
              <a:p>
                <a:pPr lvl="1"/>
                <a:r>
                  <a:rPr lang="en-US" dirty="0"/>
                  <a:t>In a ‘vanilla’ LED model, similar phenomenology to that of light sterile neutrinos results.</a:t>
                </a:r>
              </a:p>
              <a:p>
                <a:r>
                  <a:rPr lang="en-US" sz="2400" u="sng" dirty="0"/>
                  <a:t>Exp side</a:t>
                </a:r>
                <a:r>
                  <a:rPr lang="en-US" sz="2400" dirty="0"/>
                  <a:t>: </a:t>
                </a:r>
                <a:r>
                  <a:rPr lang="en-US" sz="2400" b="1" dirty="0"/>
                  <a:t>Dedicated SBL neutrino program at FNAL </a:t>
                </a:r>
                <a:r>
                  <a:rPr lang="en-US" sz="2400" dirty="0"/>
                  <a:t>(&amp; Several others)</a:t>
                </a:r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9" name="Content Placeholder 8">
                <a:extLst>
                  <a:ext uri="{FF2B5EF4-FFF2-40B4-BE49-F238E27FC236}">
                    <a16:creationId xmlns:a16="http://schemas.microsoft.com/office/drawing/2014/main" id="{48FD808B-2E51-6D02-5AFC-932BD43B9C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518106" y="662781"/>
                <a:ext cx="5181600" cy="5398232"/>
              </a:xfrm>
              <a:blipFill>
                <a:blip r:embed="rId2"/>
                <a:stretch>
                  <a:fillRect l="-1765" t="-1582" r="-2471" b="-11299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78671F-732A-BD8A-C39E-63A5FC0A7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97459-748C-4CA1-85EE-E5519EFB3D0F}" type="datetime1">
              <a:rPr lang="en-US" smtClean="0"/>
              <a:t>11/27/2025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9A0C0F-8697-189D-9347-5E9E0DE29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553DBA-FAEF-6B76-EBB2-9BAD7DD7F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51</a:t>
            </a:fld>
            <a:endParaRPr lang="es-CO"/>
          </a:p>
        </p:txBody>
      </p:sp>
      <p:pic>
        <p:nvPicPr>
          <p:cNvPr id="11" name="Content Placeholder 10" descr="A graph of an average measurement">
            <a:extLst>
              <a:ext uri="{FF2B5EF4-FFF2-40B4-BE49-F238E27FC236}">
                <a16:creationId xmlns:a16="http://schemas.microsoft.com/office/drawing/2014/main" id="{0DCE3513-5372-AE3C-1F13-EE148B8FAB4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779585" y="1626328"/>
            <a:ext cx="4814445" cy="4838103"/>
          </a:xfrm>
        </p:spPr>
      </p:pic>
    </p:spTree>
    <p:extLst>
      <p:ext uri="{BB962C8B-B14F-4D97-AF65-F5344CB8AC3E}">
        <p14:creationId xmlns:p14="http://schemas.microsoft.com/office/powerpoint/2010/main" val="1173245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DA133-BECA-826E-FF1E-5399CC72E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  <a:ea typeface="Calibri Light"/>
                <a:cs typeface="Calibri Light"/>
              </a:rPr>
              <a:t>¿What do we know about the neutrino?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4E2B97-2B7D-901E-5CE6-32AE42F479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8582" y="1422521"/>
            <a:ext cx="7390582" cy="157007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>
                <a:ea typeface="Calibri"/>
                <a:cs typeface="Calibri"/>
              </a:rPr>
              <a:t>It is a fundamental particle, a fermion</a:t>
            </a:r>
          </a:p>
          <a:p>
            <a:r>
              <a:rPr lang="en-US" dirty="0">
                <a:ea typeface="Calibri"/>
                <a:cs typeface="Calibri"/>
              </a:rPr>
              <a:t>Has no electric charge</a:t>
            </a:r>
          </a:p>
          <a:p>
            <a:r>
              <a:rPr lang="en-US" dirty="0">
                <a:ea typeface="Calibri"/>
                <a:cs typeface="Calibri"/>
              </a:rPr>
              <a:t>Interacts mainly through the </a:t>
            </a:r>
            <a:r>
              <a:rPr lang="en-US" b="1" dirty="0">
                <a:solidFill>
                  <a:srgbClr val="002060"/>
                </a:solidFill>
                <a:ea typeface="Calibri"/>
                <a:cs typeface="Calibri"/>
              </a:rPr>
              <a:t>weak interaction</a:t>
            </a:r>
          </a:p>
          <a:p>
            <a:pPr lvl="1"/>
            <a:r>
              <a:rPr lang="en-US" b="1" u="sng" dirty="0">
                <a:solidFill>
                  <a:srgbClr val="002060"/>
                </a:solidFill>
                <a:ea typeface="Calibri"/>
                <a:cs typeface="Calibri"/>
              </a:rPr>
              <a:t>β-decay (</a:t>
            </a:r>
            <a:r>
              <a:rPr lang="en-US" u="sng" dirty="0">
                <a:solidFill>
                  <a:srgbClr val="0070C0"/>
                </a:solidFill>
                <a:ea typeface="Calibri"/>
                <a:cs typeface="Calibri"/>
              </a:rPr>
              <a:t>fusion &amp; </a:t>
            </a:r>
            <a:r>
              <a:rPr lang="en-US" u="sng" dirty="0" err="1">
                <a:solidFill>
                  <a:srgbClr val="0070C0"/>
                </a:solidFill>
                <a:ea typeface="Calibri"/>
                <a:cs typeface="Calibri"/>
              </a:rPr>
              <a:t>fision</a:t>
            </a:r>
            <a:r>
              <a:rPr lang="en-US" b="1" u="sng" dirty="0">
                <a:solidFill>
                  <a:srgbClr val="002060"/>
                </a:solidFill>
                <a:ea typeface="Calibri"/>
                <a:cs typeface="Calibri"/>
              </a:rPr>
              <a:t>)</a:t>
            </a:r>
            <a:r>
              <a:rPr lang="en-US" b="1" dirty="0">
                <a:solidFill>
                  <a:srgbClr val="002060"/>
                </a:solidFill>
                <a:ea typeface="Calibri"/>
                <a:cs typeface="Calibri"/>
              </a:rPr>
              <a:t>, </a:t>
            </a:r>
            <a:r>
              <a:rPr lang="el-GR" b="1" dirty="0">
                <a:solidFill>
                  <a:srgbClr val="002060"/>
                </a:solidFill>
                <a:ea typeface="Calibri"/>
                <a:cs typeface="Calibri"/>
              </a:rPr>
              <a:t>π</a:t>
            </a:r>
            <a:r>
              <a:rPr lang="en-US" b="1" dirty="0">
                <a:solidFill>
                  <a:srgbClr val="002060"/>
                </a:solidFill>
                <a:ea typeface="Calibri"/>
                <a:cs typeface="Calibri"/>
              </a:rPr>
              <a:t>-decay (</a:t>
            </a:r>
            <a:r>
              <a:rPr lang="en-US" dirty="0">
                <a:solidFill>
                  <a:srgbClr val="0070C0"/>
                </a:solidFill>
                <a:ea typeface="Calibri"/>
                <a:cs typeface="Calibri"/>
              </a:rPr>
              <a:t>cosmic rays</a:t>
            </a:r>
            <a:r>
              <a:rPr lang="en-US" b="1" dirty="0">
                <a:solidFill>
                  <a:srgbClr val="002060"/>
                </a:solidFill>
                <a:ea typeface="Calibri"/>
                <a:cs typeface="Calibri"/>
              </a:rPr>
              <a:t>)</a:t>
            </a:r>
            <a:endParaRPr lang="en-US" dirty="0">
              <a:ea typeface="Calibri"/>
              <a:cs typeface="Calibri"/>
            </a:endParaRPr>
          </a:p>
          <a:p>
            <a:pPr marL="0" indent="0">
              <a:buNone/>
            </a:pPr>
            <a:endParaRPr lang="en-US" dirty="0">
              <a:ea typeface="Calibri"/>
              <a:cs typeface="Calibri"/>
            </a:endParaRPr>
          </a:p>
          <a:p>
            <a:pPr marL="0" indent="0">
              <a:buNone/>
            </a:pPr>
            <a:endParaRPr lang="en-US" dirty="0">
              <a:ea typeface="Calibri"/>
              <a:cs typeface="Calibri"/>
            </a:endParaRPr>
          </a:p>
          <a:p>
            <a:pPr marL="0" indent="0">
              <a:buNone/>
            </a:pPr>
            <a:endParaRPr lang="en-US" dirty="0">
              <a:ea typeface="Calibri"/>
              <a:cs typeface="Calibri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51D370-6471-5FC9-B13F-24CDB49D5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9C2D1-F822-4998-951B-E91752BB5C35}" type="datetime1">
              <a:rPr lang="es-CO" smtClean="0"/>
              <a:t>27/11/2025</a:t>
            </a:fld>
            <a:endParaRPr lang="es-C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A6A38B-C227-D40C-FA44-B854E65EA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0E3DFA-9141-7B43-DBC7-73936773B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6</a:t>
            </a:fld>
            <a:endParaRPr lang="es-CO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67CDE81-F2FC-889F-588E-B8AECCA0A4E3}"/>
              </a:ext>
            </a:extLst>
          </p:cNvPr>
          <p:cNvSpPr txBox="1"/>
          <p:nvPr/>
        </p:nvSpPr>
        <p:spPr>
          <a:xfrm>
            <a:off x="118582" y="4710542"/>
            <a:ext cx="1117387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highlight>
                  <a:srgbClr val="000000"/>
                </a:highlight>
                <a:ea typeface="Calibri"/>
                <a:cs typeface="Calibri"/>
              </a:rPr>
              <a:t>C</a:t>
            </a:r>
            <a:r>
              <a:rPr lang="en-US" sz="2800" i="1" dirty="0">
                <a:solidFill>
                  <a:schemeClr val="bg1"/>
                </a:solidFill>
                <a:highlight>
                  <a:srgbClr val="000000"/>
                </a:highlight>
                <a:ea typeface="Calibri"/>
                <a:cs typeface="Calibri"/>
              </a:rPr>
              <a:t>hanges its flavor</a:t>
            </a:r>
            <a:r>
              <a:rPr lang="en-US" sz="2800" dirty="0">
                <a:solidFill>
                  <a:schemeClr val="bg1"/>
                </a:solidFill>
                <a:highlight>
                  <a:srgbClr val="000000"/>
                </a:highlight>
                <a:ea typeface="Calibri"/>
                <a:cs typeface="Calibri"/>
              </a:rPr>
              <a:t> during  propagation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ea typeface="Calibri"/>
                <a:cs typeface="Calibri"/>
              </a:rPr>
              <a:t>Explained by </a:t>
            </a:r>
            <a:r>
              <a:rPr lang="en-US" sz="2800" b="1" dirty="0">
                <a:solidFill>
                  <a:srgbClr val="C00000"/>
                </a:solidFill>
                <a:ea typeface="Calibri"/>
                <a:cs typeface="Calibri"/>
              </a:rPr>
              <a:t>neutrino oscillations</a:t>
            </a:r>
            <a:endParaRPr lang="en-US" sz="2800" dirty="0">
              <a:ea typeface="Calibri"/>
              <a:cs typeface="Calibri"/>
            </a:endParaRP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800" dirty="0">
                <a:ea typeface="Calibri"/>
                <a:cs typeface="Calibri"/>
              </a:rPr>
              <a:t>Mixing and tiny </a:t>
            </a:r>
            <a:r>
              <a:rPr lang="en-US" sz="2800" b="1" dirty="0">
                <a:ea typeface="Calibri"/>
                <a:cs typeface="Calibri"/>
              </a:rPr>
              <a:t>non-zero neutrino masses 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ea typeface="Calibri"/>
                <a:cs typeface="Calibri"/>
              </a:rPr>
              <a:t>Most abundant massive particle in the Universe</a:t>
            </a:r>
          </a:p>
          <a:p>
            <a:endParaRPr lang="en-US" sz="28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C05253D-AA35-2D75-5944-06DF0D34F99B}"/>
              </a:ext>
            </a:extLst>
          </p:cNvPr>
          <p:cNvGrpSpPr/>
          <p:nvPr/>
        </p:nvGrpSpPr>
        <p:grpSpPr>
          <a:xfrm>
            <a:off x="457941" y="3229332"/>
            <a:ext cx="8595479" cy="1658357"/>
            <a:chOff x="457941" y="3229332"/>
            <a:chExt cx="8595479" cy="1658357"/>
          </a:xfrm>
        </p:grpSpPr>
        <p:pic>
          <p:nvPicPr>
            <p:cNvPr id="9" name="Picture 8" descr="A picture containing company name&#10;&#10;Description automatically generated">
              <a:extLst>
                <a:ext uri="{FF2B5EF4-FFF2-40B4-BE49-F238E27FC236}">
                  <a16:creationId xmlns:a16="http://schemas.microsoft.com/office/drawing/2014/main" id="{2E76B68C-A3B6-6182-FCDA-AAE984546F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31349" y="3429000"/>
              <a:ext cx="1522071" cy="122603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2" name="Arrow: Right 11">
              <a:extLst>
                <a:ext uri="{FF2B5EF4-FFF2-40B4-BE49-F238E27FC236}">
                  <a16:creationId xmlns:a16="http://schemas.microsoft.com/office/drawing/2014/main" id="{75BC9A50-453C-0B4D-7123-84626DD79887}"/>
                </a:ext>
              </a:extLst>
            </p:cNvPr>
            <p:cNvSpPr/>
            <p:nvPr/>
          </p:nvSpPr>
          <p:spPr>
            <a:xfrm>
              <a:off x="457941" y="3229332"/>
              <a:ext cx="7051223" cy="1658357"/>
            </a:xfrm>
            <a:prstGeom prst="rightArrow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Comes in </a:t>
              </a:r>
              <a:r>
                <a:rPr lang="en-US" sz="2400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three flavors</a:t>
              </a:r>
              <a:r>
                <a:rPr lang="en-US" sz="2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, associated to each charged lepton (e, μ, τ)</a:t>
              </a:r>
            </a:p>
          </p:txBody>
        </p:sp>
      </p:grpSp>
      <p:pic>
        <p:nvPicPr>
          <p:cNvPr id="4" name="Picture 3" descr="A diagram of a molecule">
            <a:extLst>
              <a:ext uri="{FF2B5EF4-FFF2-40B4-BE49-F238E27FC236}">
                <a16:creationId xmlns:a16="http://schemas.microsoft.com/office/drawing/2014/main" id="{520342BA-5CBA-B979-5FD0-FD78EC723F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6343" y="1595343"/>
            <a:ext cx="4985657" cy="1461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A625C29-8DB6-E1F3-7A97-3E4455C901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0825" y="4448007"/>
            <a:ext cx="2978972" cy="20744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93257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large room with rows of cans&#10;&#10;Description automatically generated">
            <a:extLst>
              <a:ext uri="{FF2B5EF4-FFF2-40B4-BE49-F238E27FC236}">
                <a16:creationId xmlns:a16="http://schemas.microsoft.com/office/drawing/2014/main" id="{AF95A87F-53FD-9430-BED9-74EB20F54842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38"/>
            <a:ext cx="12192000" cy="6678627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819C86-564C-4D53-8987-F16A9DA6E7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93ADE8F6-85BF-4BE3-B250-EC349FF2BC6D}" type="datetime1">
              <a:rPr lang="en-US" smtClean="0"/>
              <a:t>11/27/2025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E11A32-9EA8-408E-B710-5313C65FC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s-CO"/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1E1E3A-75C2-495B-8A76-2BBF456B3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324D266-E281-4534-A919-A24FC95A45D5}" type="slidenum">
              <a:rPr lang="es-CO" smtClean="0"/>
              <a:pPr>
                <a:spcAft>
                  <a:spcPts val="600"/>
                </a:spcAft>
              </a:pPr>
              <a:t>7</a:t>
            </a:fld>
            <a:endParaRPr lang="es-CO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52A7402-94EF-1F76-C323-8AE240394095}"/>
              </a:ext>
            </a:extLst>
          </p:cNvPr>
          <p:cNvGrpSpPr/>
          <p:nvPr/>
        </p:nvGrpSpPr>
        <p:grpSpPr>
          <a:xfrm>
            <a:off x="173378" y="1515328"/>
            <a:ext cx="3055959" cy="4657964"/>
            <a:chOff x="208688" y="1669541"/>
            <a:chExt cx="3107063" cy="4249250"/>
          </a:xfrm>
        </p:grpSpPr>
        <p:pic>
          <p:nvPicPr>
            <p:cNvPr id="19" name="Graphic 18" descr="Partial sun with solid fill">
              <a:extLst>
                <a:ext uri="{FF2B5EF4-FFF2-40B4-BE49-F238E27FC236}">
                  <a16:creationId xmlns:a16="http://schemas.microsoft.com/office/drawing/2014/main" id="{78405891-9E71-AC39-B61C-B749AE5430C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344250" y="4027089"/>
              <a:ext cx="2108332" cy="1891702"/>
            </a:xfrm>
            <a:prstGeom prst="rect">
              <a:avLst/>
            </a:prstGeom>
          </p:spPr>
        </p:pic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E8B70753-3FCF-B25E-81B0-E41156EF2B32}"/>
                </a:ext>
              </a:extLst>
            </p:cNvPr>
            <p:cNvSpPr/>
            <p:nvPr/>
          </p:nvSpPr>
          <p:spPr>
            <a:xfrm>
              <a:off x="208688" y="1669541"/>
              <a:ext cx="3107063" cy="2418896"/>
            </a:xfrm>
            <a:prstGeom prst="round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/>
                <a:t>Neutrinos produced from a </a:t>
              </a:r>
              <a:r>
                <a:rPr lang="en-US" sz="3200" dirty="0">
                  <a:solidFill>
                    <a:srgbClr val="00B0F0"/>
                  </a:solidFill>
                </a:rPr>
                <a:t>power</a:t>
              </a:r>
              <a:r>
                <a:rPr lang="en-US" sz="3200" dirty="0"/>
                <a:t>ful “characterized source”</a:t>
              </a:r>
            </a:p>
          </p:txBody>
        </p:sp>
      </p:grp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4696A5E7-96DD-5728-4B77-94B3DD0BED94}"/>
              </a:ext>
            </a:extLst>
          </p:cNvPr>
          <p:cNvSpPr/>
          <p:nvPr/>
        </p:nvSpPr>
        <p:spPr>
          <a:xfrm>
            <a:off x="7075714" y="1604162"/>
            <a:ext cx="4942908" cy="4347245"/>
          </a:xfrm>
          <a:prstGeom prst="round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3200" dirty="0"/>
              <a:t>A “giant” </a:t>
            </a:r>
            <a:r>
              <a:rPr lang="en-US" sz="3200" dirty="0">
                <a:solidFill>
                  <a:srgbClr val="00B0F0"/>
                </a:solidFill>
              </a:rPr>
              <a:t>mass</a:t>
            </a:r>
            <a:r>
              <a:rPr lang="en-US" sz="3200" dirty="0"/>
              <a:t>ive detector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3200" dirty="0"/>
              <a:t>Properly instrumented to detect neutrinos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3200" dirty="0" err="1"/>
              <a:t>Estrategically</a:t>
            </a:r>
            <a:r>
              <a:rPr lang="en-US" sz="3200" dirty="0"/>
              <a:t> located &amp; </a:t>
            </a:r>
            <a:r>
              <a:rPr lang="en-US" sz="3200" dirty="0">
                <a:solidFill>
                  <a:srgbClr val="FFFF00"/>
                </a:solidFill>
              </a:rPr>
              <a:t>optimized distance </a:t>
            </a:r>
            <a:r>
              <a:rPr lang="en-US" sz="3200" dirty="0"/>
              <a:t>from source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53C662-9FC5-5E2D-799B-31BD9C181DF0}"/>
              </a:ext>
            </a:extLst>
          </p:cNvPr>
          <p:cNvSpPr txBox="1"/>
          <p:nvPr/>
        </p:nvSpPr>
        <p:spPr>
          <a:xfrm>
            <a:off x="5861793" y="6058476"/>
            <a:ext cx="57856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The Exp. Has to run for a couple </a:t>
            </a:r>
            <a:r>
              <a:rPr lang="en-US" sz="2800" b="1" dirty="0">
                <a:solidFill>
                  <a:srgbClr val="00B0F0"/>
                </a:solidFill>
              </a:rPr>
              <a:t>years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50328E4-C563-7D92-7612-CBD52325111B}"/>
              </a:ext>
            </a:extLst>
          </p:cNvPr>
          <p:cNvSpPr/>
          <p:nvPr/>
        </p:nvSpPr>
        <p:spPr>
          <a:xfrm>
            <a:off x="1868677" y="-114429"/>
            <a:ext cx="79862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CO" sz="54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How</a:t>
            </a:r>
            <a:r>
              <a:rPr lang="es-CO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r>
              <a:rPr lang="es-CO" sz="54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to</a:t>
            </a:r>
            <a:r>
              <a:rPr lang="es-CO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“</a:t>
            </a:r>
            <a:r>
              <a:rPr lang="es-CO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catch</a:t>
            </a:r>
            <a:r>
              <a:rPr lang="es-CO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” a neutrino?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58497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Shape&#10;&#10;Description automatically generated with medium confidence">
            <a:extLst>
              <a:ext uri="{FF2B5EF4-FFF2-40B4-BE49-F238E27FC236}">
                <a16:creationId xmlns:a16="http://schemas.microsoft.com/office/drawing/2014/main" id="{FA51AB9D-A096-4E2D-B62E-EF1BD6F534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E776B6-2A64-44ED-B959-1B30639066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EBC8C84F-21EB-4C2F-99DA-A7A1D2F5FC2D}" type="datetime1">
              <a:rPr lang="en-US">
                <a:solidFill>
                  <a:srgbClr val="FFFFFF"/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11/27/2025</a:t>
            </a:fld>
            <a:endParaRPr lang="en-US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837E3-F7C5-4E94-9C14-C2A967323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kern="1200">
                <a:solidFill>
                  <a:srgbClr val="FFFFFF"/>
                </a:solidFill>
                <a:latin typeface="Calibri" panose="020F0502020204030204"/>
                <a:ea typeface="+mn-ea"/>
                <a:cs typeface="+mn-cs"/>
              </a:rPr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2B955D-8A7C-4B39-A6D5-03703BFDF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324D266-E281-4534-A919-A24FC95A45D5}" type="slidenum">
              <a:rPr lang="en-US">
                <a:solidFill>
                  <a:srgbClr val="FFFFFF"/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8</a:t>
            </a:fld>
            <a:endParaRPr lang="en-US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15CEAC3-0D2A-4CC4-B640-8A61D5AA2131}"/>
              </a:ext>
            </a:extLst>
          </p:cNvPr>
          <p:cNvSpPr txBox="1"/>
          <p:nvPr/>
        </p:nvSpPr>
        <p:spPr>
          <a:xfrm>
            <a:off x="10191566" y="6607831"/>
            <a:ext cx="20067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200" dirty="0">
                <a:solidFill>
                  <a:schemeClr val="bg2"/>
                </a:solidFill>
              </a:rPr>
              <a:t>www.symmetrymagazine.org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A487592-879F-4315-AA5D-A39A4940A2BE}"/>
              </a:ext>
            </a:extLst>
          </p:cNvPr>
          <p:cNvSpPr txBox="1"/>
          <p:nvPr/>
        </p:nvSpPr>
        <p:spPr>
          <a:xfrm>
            <a:off x="343801" y="77741"/>
            <a:ext cx="13065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dirty="0">
                <a:solidFill>
                  <a:srgbClr val="C00000"/>
                </a:solidFill>
              </a:rPr>
              <a:t>Reactor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123C43-2F8F-4136-BF4F-5E3432DFCCBB}"/>
              </a:ext>
            </a:extLst>
          </p:cNvPr>
          <p:cNvSpPr txBox="1"/>
          <p:nvPr/>
        </p:nvSpPr>
        <p:spPr>
          <a:xfrm>
            <a:off x="212115" y="3500218"/>
            <a:ext cx="7280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dirty="0" err="1">
                <a:solidFill>
                  <a:srgbClr val="C00000"/>
                </a:solidFill>
              </a:rPr>
              <a:t>Sun</a:t>
            </a:r>
            <a:endParaRPr lang="es-CO" sz="2800" dirty="0">
              <a:solidFill>
                <a:srgbClr val="C0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92593A3-54A2-4ADA-ADB7-DF99613C4C97}"/>
              </a:ext>
            </a:extLst>
          </p:cNvPr>
          <p:cNvSpPr txBox="1"/>
          <p:nvPr/>
        </p:nvSpPr>
        <p:spPr>
          <a:xfrm>
            <a:off x="4189311" y="3643296"/>
            <a:ext cx="9593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dirty="0" err="1">
                <a:solidFill>
                  <a:srgbClr val="C00000"/>
                </a:solidFill>
              </a:rPr>
              <a:t>Earth</a:t>
            </a:r>
            <a:endParaRPr lang="es-CO" sz="2800" dirty="0">
              <a:solidFill>
                <a:srgbClr val="C0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D20810A-4C86-4FBD-9988-FE3DA8BB352C}"/>
              </a:ext>
            </a:extLst>
          </p:cNvPr>
          <p:cNvSpPr txBox="1"/>
          <p:nvPr/>
        </p:nvSpPr>
        <p:spPr>
          <a:xfrm>
            <a:off x="8153400" y="38099"/>
            <a:ext cx="29856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dirty="0" err="1"/>
              <a:t>Particle</a:t>
            </a:r>
            <a:r>
              <a:rPr lang="es-CO" sz="2800" dirty="0"/>
              <a:t> </a:t>
            </a:r>
            <a:r>
              <a:rPr lang="es-CO" sz="2800" dirty="0" err="1"/>
              <a:t>accelerator</a:t>
            </a:r>
            <a:endParaRPr lang="es-CO" sz="28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3CCF23B-8669-4A12-A0FB-95F4ACABA9F3}"/>
              </a:ext>
            </a:extLst>
          </p:cNvPr>
          <p:cNvSpPr txBox="1"/>
          <p:nvPr/>
        </p:nvSpPr>
        <p:spPr>
          <a:xfrm>
            <a:off x="8321779" y="3643296"/>
            <a:ext cx="13227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dirty="0">
                <a:solidFill>
                  <a:schemeClr val="bg2"/>
                </a:solidFill>
              </a:rPr>
              <a:t>Cosmos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8066A3A-C393-42FD-95AD-1C66AE269606}"/>
              </a:ext>
            </a:extLst>
          </p:cNvPr>
          <p:cNvSpPr/>
          <p:nvPr/>
        </p:nvSpPr>
        <p:spPr>
          <a:xfrm>
            <a:off x="4038600" y="0"/>
            <a:ext cx="4105418" cy="35002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/>
              <a:t>Fuentes de neutrinos</a:t>
            </a:r>
            <a:endParaRPr lang="es-CO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3C7746-9CEF-480A-899F-4C3E13C5F632}"/>
              </a:ext>
            </a:extLst>
          </p:cNvPr>
          <p:cNvSpPr txBox="1"/>
          <p:nvPr/>
        </p:nvSpPr>
        <p:spPr>
          <a:xfrm>
            <a:off x="4725721" y="921311"/>
            <a:ext cx="234872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Neutrino</a:t>
            </a:r>
          </a:p>
          <a:p>
            <a:r>
              <a:rPr lang="en-US" sz="4400" b="1" dirty="0"/>
              <a:t>Sources</a:t>
            </a:r>
            <a:endParaRPr lang="es-CO" sz="4400" dirty="0"/>
          </a:p>
        </p:txBody>
      </p:sp>
      <p:pic>
        <p:nvPicPr>
          <p:cNvPr id="2" name="Graphic 1" descr="Power Plant with solid fill">
            <a:extLst>
              <a:ext uri="{FF2B5EF4-FFF2-40B4-BE49-F238E27FC236}">
                <a16:creationId xmlns:a16="http://schemas.microsoft.com/office/drawing/2014/main" id="{82E1E74C-99C8-8DAA-643C-62C0EA28F8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551903" y="-17260"/>
            <a:ext cx="545935" cy="655427"/>
          </a:xfrm>
          <a:prstGeom prst="rect">
            <a:avLst/>
          </a:prstGeom>
        </p:spPr>
      </p:pic>
      <p:pic>
        <p:nvPicPr>
          <p:cNvPr id="3" name="Graphic 2" descr="Sun with solid fill">
            <a:extLst>
              <a:ext uri="{FF2B5EF4-FFF2-40B4-BE49-F238E27FC236}">
                <a16:creationId xmlns:a16="http://schemas.microsoft.com/office/drawing/2014/main" id="{7770620E-C9BA-10E8-2FBD-B53CDB75A2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65497" y="3476891"/>
            <a:ext cx="672319" cy="672319"/>
          </a:xfrm>
          <a:prstGeom prst="rect">
            <a:avLst/>
          </a:prstGeom>
        </p:spPr>
      </p:pic>
      <p:pic>
        <p:nvPicPr>
          <p:cNvPr id="7" name="Graphic 6" descr="Circles with arrows outline">
            <a:extLst>
              <a:ext uri="{FF2B5EF4-FFF2-40B4-BE49-F238E27FC236}">
                <a16:creationId xmlns:a16="http://schemas.microsoft.com/office/drawing/2014/main" id="{E09C9147-73D0-53DD-D6E4-7F7297B6B81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087057" y="38099"/>
            <a:ext cx="914400" cy="914400"/>
          </a:xfrm>
          <a:prstGeom prst="rect">
            <a:avLst/>
          </a:prstGeom>
        </p:spPr>
      </p:pic>
      <p:pic>
        <p:nvPicPr>
          <p:cNvPr id="13" name="Graphic 12" descr="Cloud with solid fill">
            <a:extLst>
              <a:ext uri="{FF2B5EF4-FFF2-40B4-BE49-F238E27FC236}">
                <a16:creationId xmlns:a16="http://schemas.microsoft.com/office/drawing/2014/main" id="{6CF28C19-0E1E-21FD-C8F8-D098B1578C8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208097" y="3444005"/>
            <a:ext cx="672319" cy="672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800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A2FCF07-6918-45A6-B28F-1025FEBA7A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green and white lights in the sky">
            <a:extLst>
              <a:ext uri="{FF2B5EF4-FFF2-40B4-BE49-F238E27FC236}">
                <a16:creationId xmlns:a16="http://schemas.microsoft.com/office/drawing/2014/main" id="{95303E22-107A-3346-BD2F-CD8EAD395F4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1"/>
          <a:stretch/>
        </p:blipFill>
        <p:spPr>
          <a:xfrm>
            <a:off x="20" y="10"/>
            <a:ext cx="12191980" cy="6861323"/>
          </a:xfrm>
          <a:prstGeom prst="rect">
            <a:avLst/>
          </a:prstGeom>
        </p:spPr>
      </p:pic>
      <p:pic>
        <p:nvPicPr>
          <p:cNvPr id="5" name="Picture 4" descr="A diagram of the solar system&#10;&#10;Description automatically generated">
            <a:extLst>
              <a:ext uri="{FF2B5EF4-FFF2-40B4-BE49-F238E27FC236}">
                <a16:creationId xmlns:a16="http://schemas.microsoft.com/office/drawing/2014/main" id="{E307DB36-A774-E880-EE02-1AC8E375CA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1" y="0"/>
            <a:ext cx="4572000" cy="3429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6ED16A2-ADB1-3547-F517-0ACB9EED1345}"/>
              </a:ext>
            </a:extLst>
          </p:cNvPr>
          <p:cNvSpPr/>
          <p:nvPr/>
        </p:nvSpPr>
        <p:spPr>
          <a:xfrm>
            <a:off x="416811" y="0"/>
            <a:ext cx="7203190" cy="144655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none" spc="0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sz="4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particle shower</a:t>
            </a:r>
            <a:r>
              <a:rPr lang="en-US" sz="4400" b="1" cap="none" spc="0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at the Earth</a:t>
            </a:r>
            <a:r>
              <a:rPr lang="en-US" sz="4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surface</a:t>
            </a:r>
            <a:endParaRPr lang="en-US" sz="4400" b="1" cap="none" spc="0" dirty="0">
              <a:ln w="12700">
                <a:solidFill>
                  <a:schemeClr val="tx1"/>
                </a:solidFill>
                <a:prstDash val="solid"/>
              </a:ln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4A50D60-EBC7-A724-649E-AA6C29B0E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BBB87-DA6E-4B04-9AC8-16B926E2261F}" type="datetime1">
              <a:rPr lang="en-US" smtClean="0"/>
              <a:t>11/27/2025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DF951A-49BA-B601-FEEE-8A433E5E6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V. Forero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EEB960-A7F6-0CD5-867F-BBF5320CF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8358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MatrixVTI">
  <a:themeElements>
    <a:clrScheme name="AnalogousFromRegularSeedLeftStep">
      <a:dk1>
        <a:srgbClr val="000000"/>
      </a:dk1>
      <a:lt1>
        <a:srgbClr val="FFFFFF"/>
      </a:lt1>
      <a:dk2>
        <a:srgbClr val="1C2431"/>
      </a:dk2>
      <a:lt2>
        <a:srgbClr val="F1F3F0"/>
      </a:lt2>
      <a:accent1>
        <a:srgbClr val="9A2EE2"/>
      </a:accent1>
      <a:accent2>
        <a:srgbClr val="5032D5"/>
      </a:accent2>
      <a:accent3>
        <a:srgbClr val="2E58E2"/>
      </a:accent3>
      <a:accent4>
        <a:srgbClr val="1C91D0"/>
      </a:accent4>
      <a:accent5>
        <a:srgbClr val="27BFB5"/>
      </a:accent5>
      <a:accent6>
        <a:srgbClr val="1BC573"/>
      </a:accent6>
      <a:hlink>
        <a:srgbClr val="5D9B33"/>
      </a:hlink>
      <a:folHlink>
        <a:srgbClr val="7F7F7F"/>
      </a:folHlink>
    </a:clrScheme>
    <a:fontScheme name="Custom 4">
      <a:majorFont>
        <a:latin typeface="Bahnschrift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trixVTI" id="{A2576CCC-A559-4FD4-A542-772649F65A84}" vid="{5CBC41A9-80A0-44C6-90CD-6D8630343525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2bbf933d-857a-4427-b12f-7b31d1f40c1a}" enabled="0" method="" siteId="{2bbf933d-857a-4427-b12f-7b31d1f40c1a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14440</TotalTime>
  <Words>3297</Words>
  <Application>Microsoft Office PowerPoint</Application>
  <PresentationFormat>Widescreen</PresentationFormat>
  <Paragraphs>628</Paragraphs>
  <Slides>51</Slides>
  <Notes>15</Notes>
  <HiddenSlides>0</HiddenSlides>
  <MMClips>1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51</vt:i4>
      </vt:variant>
    </vt:vector>
  </HeadingPairs>
  <TitlesOfParts>
    <vt:vector size="66" baseType="lpstr">
      <vt:lpstr>Aharoni</vt:lpstr>
      <vt:lpstr>Arial</vt:lpstr>
      <vt:lpstr>Avenir Next LT Pro</vt:lpstr>
      <vt:lpstr>Bahnschrift</vt:lpstr>
      <vt:lpstr>Calibri</vt:lpstr>
      <vt:lpstr>Calibri Light</vt:lpstr>
      <vt:lpstr>Cambria Math</vt:lpstr>
      <vt:lpstr>Courier New</vt:lpstr>
      <vt:lpstr>Roboto</vt:lpstr>
      <vt:lpstr>Wingdings</vt:lpstr>
      <vt:lpstr>Office Theme</vt:lpstr>
      <vt:lpstr>Office Theme</vt:lpstr>
      <vt:lpstr>Office Theme</vt:lpstr>
      <vt:lpstr>Office Theme</vt:lpstr>
      <vt:lpstr>MatrixVTI</vt:lpstr>
      <vt:lpstr>Neutrino Physics Overview</vt:lpstr>
      <vt:lpstr>PowerPoint Presentation</vt:lpstr>
      <vt:lpstr>PowerPoint Presentation</vt:lpstr>
      <vt:lpstr> Historical facts</vt:lpstr>
      <vt:lpstr>PowerPoint Presentation</vt:lpstr>
      <vt:lpstr>¿What do we know about the neutrino?</vt:lpstr>
      <vt:lpstr>PowerPoint Presentation</vt:lpstr>
      <vt:lpstr>PowerPoint Presentation</vt:lpstr>
      <vt:lpstr>PowerPoint Presentation</vt:lpstr>
      <vt:lpstr>PowerPoint Presentation</vt:lpstr>
      <vt:lpstr>Neutrino Sources    Oscillation Energy Window :  ~1 MeV -- ~100 GeVs </vt:lpstr>
      <vt:lpstr>Neutrino Interactions  </vt:lpstr>
      <vt:lpstr>PowerPoint Presentation</vt:lpstr>
      <vt:lpstr>¿How a neutrino is “seen” in a detector?</vt:lpstr>
      <vt:lpstr>PowerPoint Presentation</vt:lpstr>
      <vt:lpstr>Neutrino oscillation experiment, the concept</vt:lpstr>
      <vt:lpstr> Neutrino oscillations ‘in a Nutshell’</vt:lpstr>
      <vt:lpstr>Probabilidad de Oscilación (dos neutrinos en vacío)</vt:lpstr>
      <vt:lpstr>Neutrino Oscill. Experiments (by their source) </vt:lpstr>
      <vt:lpstr>Three-active neutrino paradigm                      ├ |ν_α ⟩=∑_(k=1)^3▒U_αk^∗ |├ ν_k ⟩</vt:lpstr>
      <vt:lpstr>PowerPoint Presentation</vt:lpstr>
      <vt:lpstr>The problem of the Neutrino Mass</vt:lpstr>
      <vt:lpstr>Absolute Neutrino Mass Limits</vt:lpstr>
      <vt:lpstr>P. Neutrino Nature (related to neutrino mass) The search for 0νββ</vt:lpstr>
      <vt:lpstr>PowerPoint Presentation</vt:lpstr>
      <vt:lpstr>Neutrino Osc. Experiments (by their source) </vt:lpstr>
      <vt:lpstr>Three-active neutrino paradigm                      ├ |ν_α ⟩=∑_(k=1)^3▒U_αk^∗ |├ ν_k ⟩</vt:lpstr>
      <vt:lpstr>Neutrino Oscillation Channels</vt:lpstr>
      <vt:lpstr>Global-fit results, Δχ^2-profiles https://globalfit.astroparticles.es/</vt:lpstr>
      <vt:lpstr>Global-fit results, lepton mixing</vt:lpstr>
      <vt:lpstr>Lepton mixing pattern</vt:lpstr>
      <vt:lpstr>Where we stand so far</vt:lpstr>
      <vt:lpstr>MAIN Current &amp;Near Future Neutrino Oscillation Experiments</vt:lpstr>
      <vt:lpstr>PowerPoint Presentation</vt:lpstr>
      <vt:lpstr>PowerPoint Presentation</vt:lpstr>
      <vt:lpstr>Some REMARKS</vt:lpstr>
      <vt:lpstr>Published Papers by Experimental Collaborations (LBL, Reactor) on BSM physics searches 2008-2024</vt:lpstr>
      <vt:lpstr>BSM scenarios Impacting neutrino flavor</vt:lpstr>
      <vt:lpstr> New Experiments and “Some” Old Questions</vt:lpstr>
      <vt:lpstr>Any Other avenue, besides  3ν-oscillations, 0νββ,  active-Sterile mixing?</vt:lpstr>
      <vt:lpstr>PowerPoint Presentation</vt:lpstr>
      <vt:lpstr>PowerPoint Presentation</vt:lpstr>
      <vt:lpstr>PowerPoint Presentation</vt:lpstr>
      <vt:lpstr>PowerPoint Presentation</vt:lpstr>
      <vt:lpstr>What neutrinos are good for?</vt:lpstr>
      <vt:lpstr>Conclusions &amp; Final remarks</vt:lpstr>
      <vt:lpstr>PowerPoint Presentation</vt:lpstr>
      <vt:lpstr>BACK UP</vt:lpstr>
      <vt:lpstr>Comparing Global-fit results: BFPs and 3σ ranges</vt:lpstr>
      <vt:lpstr>Comparing Global-fit results: BFPs and 3σ ranges</vt:lpstr>
      <vt:lpstr>Three and only three active neutrinos: 2.984±0.008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Semillero de investigación</dc:title>
  <dc:creator>David Vanegas Forero</dc:creator>
  <cp:lastModifiedBy>David Vanegas Forero</cp:lastModifiedBy>
  <cp:revision>1040</cp:revision>
  <dcterms:created xsi:type="dcterms:W3CDTF">2021-02-18T22:27:35Z</dcterms:created>
  <dcterms:modified xsi:type="dcterms:W3CDTF">2025-11-28T03:48:31Z</dcterms:modified>
</cp:coreProperties>
</file>