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1" r:id="rId7"/>
    <p:sldId id="265" r:id="rId8"/>
    <p:sldId id="266" r:id="rId9"/>
    <p:sldId id="268" r:id="rId10"/>
    <p:sldId id="269" r:id="rId11"/>
    <p:sldId id="271" r:id="rId12"/>
    <p:sldId id="270" r:id="rId13"/>
    <p:sldId id="272" r:id="rId14"/>
    <p:sldId id="275" r:id="rId15"/>
    <p:sldId id="274" r:id="rId16"/>
    <p:sldId id="279" r:id="rId17"/>
    <p:sldId id="276" r:id="rId18"/>
    <p:sldId id="280" r:id="rId19"/>
    <p:sldId id="282" r:id="rId20"/>
    <p:sldId id="283" r:id="rId21"/>
    <p:sldId id="281" r:id="rId22"/>
    <p:sldId id="278" r:id="rId23"/>
    <p:sldId id="307" r:id="rId24"/>
    <p:sldId id="284" r:id="rId25"/>
    <p:sldId id="285" r:id="rId26"/>
    <p:sldId id="286" r:id="rId27"/>
    <p:sldId id="287" r:id="rId28"/>
    <p:sldId id="288" r:id="rId29"/>
    <p:sldId id="289" r:id="rId30"/>
    <p:sldId id="298" r:id="rId31"/>
    <p:sldId id="290" r:id="rId32"/>
    <p:sldId id="291" r:id="rId33"/>
    <p:sldId id="294" r:id="rId34"/>
    <p:sldId id="295" r:id="rId35"/>
    <p:sldId id="297" r:id="rId36"/>
    <p:sldId id="296" r:id="rId37"/>
    <p:sldId id="300" r:id="rId38"/>
    <p:sldId id="301" r:id="rId39"/>
    <p:sldId id="302" r:id="rId40"/>
    <p:sldId id="303" r:id="rId41"/>
    <p:sldId id="304" r:id="rId42"/>
    <p:sldId id="299" r:id="rId43"/>
    <p:sldId id="305" r:id="rId44"/>
    <p:sldId id="306" r:id="rId45"/>
    <p:sldId id="267" r:id="rId4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5E7794-1666-2A17-AE11-A0A0F1B88940}" v="32" dt="2025-11-25T10:11:07.178"/>
    <p1510:client id="{72CF420D-77FC-30DE-982B-BDB69C5E6642}" v="110" dt="2025-11-25T10:23:44.660"/>
    <p1510:client id="{8EC1300B-2461-FA42-5FD8-F57D18F84A7D}" v="983" dt="2025-11-26T16:54:10.085"/>
    <p1510:client id="{B051D533-3950-95E4-2855-9E77010B0333}" v="1836" dt="2025-11-25T19:43:47.291"/>
    <p1510:client id="{DC3D1E60-D443-73C8-22D1-9BA158DF1D43}" v="1392" dt="2025-11-26T15:08:36.842"/>
    <p1510:client id="{FE71F23D-B614-8E12-9493-4BCDCB815E11}" v="420" dt="2025-11-24T18:17:47.0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819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86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509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817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70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029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39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65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37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044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0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771E8B-6CA5-40B2-8038-0E112F3DAC1C}" type="datetimeFigureOut">
              <a:rPr lang="es-ES" smtClean="0"/>
              <a:t>26/11/2025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1556C4-DFC3-4611-A7CC-780699185E2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11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svg"/><Relationship Id="rId7" Type="http://schemas.openxmlformats.org/officeDocument/2006/relationships/image" Target="../media/image20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22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svg"/><Relationship Id="rId7" Type="http://schemas.openxmlformats.org/officeDocument/2006/relationships/image" Target="../media/image20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2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7" Type="http://schemas.openxmlformats.org/officeDocument/2006/relationships/image" Target="../media/image28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Relationship Id="rId9" Type="http://schemas.openxmlformats.org/officeDocument/2006/relationships/image" Target="../media/image38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7" Type="http://schemas.openxmlformats.org/officeDocument/2006/relationships/image" Target="../media/image55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8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svg"/><Relationship Id="rId7" Type="http://schemas.openxmlformats.org/officeDocument/2006/relationships/image" Target="../media/image68.sv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svg"/><Relationship Id="rId4" Type="http://schemas.openxmlformats.org/officeDocument/2006/relationships/image" Target="../media/image65.png"/><Relationship Id="rId9" Type="http://schemas.openxmlformats.org/officeDocument/2006/relationships/image" Target="../media/image70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svg"/><Relationship Id="rId7" Type="http://schemas.openxmlformats.org/officeDocument/2006/relationships/image" Target="../media/image68.sv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sv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svg"/><Relationship Id="rId7" Type="http://schemas.openxmlformats.org/officeDocument/2006/relationships/image" Target="../media/image68.sv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sv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sv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svg"/><Relationship Id="rId7" Type="http://schemas.openxmlformats.org/officeDocument/2006/relationships/image" Target="../media/image77.sv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svg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svg"/><Relationship Id="rId7" Type="http://schemas.openxmlformats.org/officeDocument/2006/relationships/image" Target="../media/image83.png"/><Relationship Id="rId12" Type="http://schemas.openxmlformats.org/officeDocument/2006/relationships/image" Target="../media/image86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svg"/><Relationship Id="rId11" Type="http://schemas.openxmlformats.org/officeDocument/2006/relationships/image" Target="../media/image75.svg"/><Relationship Id="rId5" Type="http://schemas.openxmlformats.org/officeDocument/2006/relationships/image" Target="../media/image81.png"/><Relationship Id="rId10" Type="http://schemas.openxmlformats.org/officeDocument/2006/relationships/image" Target="../media/image74.png"/><Relationship Id="rId4" Type="http://schemas.openxmlformats.org/officeDocument/2006/relationships/image" Target="../media/image80.png"/><Relationship Id="rId9" Type="http://schemas.openxmlformats.org/officeDocument/2006/relationships/image" Target="../media/image85.sv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svg"/><Relationship Id="rId7" Type="http://schemas.openxmlformats.org/officeDocument/2006/relationships/image" Target="../media/image92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openxmlformats.org/officeDocument/2006/relationships/image" Target="../media/image96.svg"/><Relationship Id="rId5" Type="http://schemas.openxmlformats.org/officeDocument/2006/relationships/image" Target="../media/image90.sv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svg"/><Relationship Id="rId4" Type="http://schemas.openxmlformats.org/officeDocument/2006/relationships/image" Target="../media/image8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svg"/><Relationship Id="rId7" Type="http://schemas.openxmlformats.org/officeDocument/2006/relationships/image" Target="../media/image92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svg"/><Relationship Id="rId4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svg"/><Relationship Id="rId7" Type="http://schemas.openxmlformats.org/officeDocument/2006/relationships/image" Target="../media/image92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svg"/><Relationship Id="rId4" Type="http://schemas.openxmlformats.org/officeDocument/2006/relationships/image" Target="../media/image89.png"/><Relationship Id="rId9" Type="http://schemas.openxmlformats.org/officeDocument/2006/relationships/image" Target="../media/image94.sv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svg"/><Relationship Id="rId7" Type="http://schemas.openxmlformats.org/officeDocument/2006/relationships/image" Target="../media/image92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openxmlformats.org/officeDocument/2006/relationships/image" Target="../media/image98.svg"/><Relationship Id="rId5" Type="http://schemas.openxmlformats.org/officeDocument/2006/relationships/image" Target="../media/image90.svg"/><Relationship Id="rId10" Type="http://schemas.openxmlformats.org/officeDocument/2006/relationships/image" Target="../media/image97.png"/><Relationship Id="rId4" Type="http://schemas.openxmlformats.org/officeDocument/2006/relationships/image" Target="../media/image89.png"/><Relationship Id="rId9" Type="http://schemas.openxmlformats.org/officeDocument/2006/relationships/image" Target="../media/image94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0911.0058" TargetMode="External"/><Relationship Id="rId2" Type="http://schemas.openxmlformats.org/officeDocument/2006/relationships/hyperlink" Target="https://www.phys.ufl.edu/~mitselmakher/teaching/ParticlePhysics2/Note_10_Ch7-2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201.053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2A397E7-BF60-45B2-84C7-B074B76C3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441983-EEE1-453E-6D2C-13DA725E46E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11079" r="25788"/>
          <a:stretch>
            <a:fillRect/>
          </a:stretch>
        </p:blipFill>
        <p:spPr>
          <a:xfrm>
            <a:off x="4283902" y="10"/>
            <a:ext cx="7908098" cy="68579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90DEF05-784E-4B61-89E4-04C4ECF4E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6000">
                <a:schemeClr val="tx1">
                  <a:lumMod val="95000"/>
                  <a:lumOff val="5000"/>
                </a:schemeClr>
              </a:gs>
              <a:gs pos="81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28663" y="1115219"/>
            <a:ext cx="5505449" cy="2387600"/>
          </a:xfrm>
        </p:spPr>
        <p:txBody>
          <a:bodyPr>
            <a:normAutofit/>
          </a:bodyPr>
          <a:lstStyle/>
          <a:p>
            <a:pPr algn="l"/>
            <a:r>
              <a:rPr lang="es-ES" sz="5000">
                <a:solidFill>
                  <a:schemeClr val="bg1"/>
                </a:solidFill>
              </a:rPr>
              <a:t>El Modelo Estándar</a:t>
            </a:r>
            <a:br>
              <a:rPr lang="es-ES" sz="5000">
                <a:solidFill>
                  <a:schemeClr val="bg1"/>
                </a:solidFill>
              </a:rPr>
            </a:br>
            <a:r>
              <a:rPr lang="es-ES" sz="5000">
                <a:solidFill>
                  <a:schemeClr val="bg1"/>
                </a:solidFill>
              </a:rPr>
              <a:t>2nd </a:t>
            </a:r>
            <a:r>
              <a:rPr lang="es-ES" sz="5000" err="1">
                <a:solidFill>
                  <a:schemeClr val="bg1"/>
                </a:solidFill>
              </a:rPr>
              <a:t>Conhep</a:t>
            </a:r>
            <a:r>
              <a:rPr lang="es-ES" sz="5000">
                <a:solidFill>
                  <a:schemeClr val="bg1"/>
                </a:solidFill>
              </a:rPr>
              <a:t> </a:t>
            </a:r>
            <a:r>
              <a:rPr lang="es-ES" sz="5000" err="1">
                <a:solidFill>
                  <a:schemeClr val="bg1"/>
                </a:solidFill>
              </a:rPr>
              <a:t>School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28663" y="3902075"/>
            <a:ext cx="5505449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s-ES" sz="2000">
                <a:solidFill>
                  <a:schemeClr val="bg1"/>
                </a:solidFill>
              </a:rPr>
              <a:t>Por Dr. Amalia Betancur</a:t>
            </a:r>
          </a:p>
          <a:p>
            <a:pPr algn="l"/>
            <a:endParaRPr lang="es-ES" sz="2000">
              <a:solidFill>
                <a:schemeClr val="bg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41BAEC7-F7B0-4224-8B18-8F74B7D87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28585" y="3681408"/>
            <a:ext cx="1193482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B58DD02E-C151-A29B-F051-03A0F4BC1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07" y="4729073"/>
            <a:ext cx="19431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73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AB6F60-9DF8-14C9-C5F1-18F8466FF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BDEB1D4-EE0B-3407-271E-255891F23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F23C951-220C-8A04-26F0-C5103B167F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7FDC977-D64D-F84F-3DD8-892BFDBE20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4EAFBBA-CF65-D7A9-3C72-825A85188F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DC5DBCA-C48C-EE1F-70EE-4D6D4E2508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FD1338E-4C47-C285-A460-5B24037C1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Simetrías y el principio gauge local: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E4AA919-FB19-B0AC-D713-5A1B5390F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3447" y="2294259"/>
            <a:ext cx="4565251" cy="9510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1B9C04-0CDD-3396-37E5-5171A1638922}"/>
              </a:ext>
            </a:extLst>
          </p:cNvPr>
          <p:cNvSpPr txBox="1"/>
          <p:nvPr/>
        </p:nvSpPr>
        <p:spPr>
          <a:xfrm>
            <a:off x="6604000" y="2184400"/>
            <a:ext cx="274320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Consideramos</a:t>
            </a:r>
            <a:r>
              <a:rPr lang="en-US"/>
              <a:t> </a:t>
            </a:r>
            <a:r>
              <a:rPr lang="en-US" err="1"/>
              <a:t>transformaciones</a:t>
            </a:r>
            <a:r>
              <a:rPr lang="en-US"/>
              <a:t> locales. El </a:t>
            </a:r>
            <a:r>
              <a:rPr lang="en-US" err="1"/>
              <a:t>parámetro</a:t>
            </a:r>
            <a:r>
              <a:rPr lang="en-US"/>
              <a:t> de </a:t>
            </a:r>
            <a:r>
              <a:rPr lang="en-US" err="1"/>
              <a:t>transformación</a:t>
            </a:r>
            <a:r>
              <a:rPr lang="en-US"/>
              <a:t> cambia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cada</a:t>
            </a:r>
            <a:r>
              <a:rPr lang="en-US"/>
              <a:t> punto del </a:t>
            </a:r>
            <a:r>
              <a:rPr lang="en-US" err="1"/>
              <a:t>espacio</a:t>
            </a:r>
            <a:r>
              <a:rPr lang="en-US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627013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8926B9-6810-F2CF-59D3-58139C4BB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DBCC695-9400-ED20-31E0-F98621C833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281FCA6-4176-4119-E5CB-A51687158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35E1042-3197-8A3D-15B9-6EEA0E17CB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71DD9E7-078F-7D11-7D3E-507246F6B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1DC5264-E518-F36D-E5C4-698EB08968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7CAD1BF-F8AE-6057-0041-0FAAE5407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Simetrías y el principio gauge local: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C4152BD-BE24-2047-E277-29209C01E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3447" y="2294259"/>
            <a:ext cx="4565251" cy="9510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E58851-7B98-DE6D-8EF2-28EE8CD0B4A1}"/>
              </a:ext>
            </a:extLst>
          </p:cNvPr>
          <p:cNvSpPr txBox="1"/>
          <p:nvPr/>
        </p:nvSpPr>
        <p:spPr>
          <a:xfrm>
            <a:off x="6604000" y="2184400"/>
            <a:ext cx="274320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Consideramos</a:t>
            </a:r>
            <a:r>
              <a:rPr lang="en-US"/>
              <a:t> </a:t>
            </a:r>
            <a:r>
              <a:rPr lang="en-US" err="1"/>
              <a:t>transformaciones</a:t>
            </a:r>
            <a:r>
              <a:rPr lang="en-US"/>
              <a:t> locales. El </a:t>
            </a:r>
            <a:r>
              <a:rPr lang="en-US" err="1"/>
              <a:t>parámetro</a:t>
            </a:r>
            <a:r>
              <a:rPr lang="en-US"/>
              <a:t> de </a:t>
            </a:r>
            <a:r>
              <a:rPr lang="en-US" err="1"/>
              <a:t>transformación</a:t>
            </a:r>
            <a:r>
              <a:rPr lang="en-US"/>
              <a:t> cambia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cada</a:t>
            </a:r>
            <a:r>
              <a:rPr lang="en-US"/>
              <a:t> punto del </a:t>
            </a:r>
            <a:r>
              <a:rPr lang="en-US" err="1"/>
              <a:t>espacio</a:t>
            </a:r>
            <a:r>
              <a:rPr lang="en-US"/>
              <a:t>. 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EA1A3BF-AE7A-F83E-C1BD-E457321374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2783" y="4120102"/>
            <a:ext cx="6282546" cy="12344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C074AA-5335-9AA4-4651-877CF4FFD353}"/>
              </a:ext>
            </a:extLst>
          </p:cNvPr>
          <p:cNvSpPr txBox="1"/>
          <p:nvPr/>
        </p:nvSpPr>
        <p:spPr>
          <a:xfrm>
            <a:off x="6915509" y="4564811"/>
            <a:ext cx="4111925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ptos"/>
                <a:cs typeface="Segoe UI"/>
              </a:rPr>
              <a:t>La </a:t>
            </a:r>
            <a:r>
              <a:rPr lang="en-US" err="1">
                <a:latin typeface="Aptos"/>
                <a:cs typeface="Segoe UI"/>
              </a:rPr>
              <a:t>ecuación</a:t>
            </a:r>
            <a:r>
              <a:rPr lang="en-US">
                <a:latin typeface="Aptos"/>
                <a:cs typeface="Segoe UI"/>
              </a:rPr>
              <a:t> de </a:t>
            </a:r>
            <a:r>
              <a:rPr lang="en-US" err="1">
                <a:latin typeface="Aptos"/>
                <a:cs typeface="Segoe UI"/>
              </a:rPr>
              <a:t>Schrondinger</a:t>
            </a:r>
            <a:r>
              <a:rPr lang="en-US">
                <a:latin typeface="Aptos"/>
                <a:cs typeface="Segoe UI"/>
              </a:rPr>
              <a:t> para la </a:t>
            </a:r>
            <a:r>
              <a:rPr lang="en-US" err="1">
                <a:latin typeface="Aptos"/>
                <a:cs typeface="Segoe UI"/>
              </a:rPr>
              <a:t>partícula</a:t>
            </a:r>
            <a:r>
              <a:rPr lang="en-US">
                <a:latin typeface="Aptos"/>
                <a:cs typeface="Segoe UI"/>
              </a:rPr>
              <a:t> libre no es </a:t>
            </a:r>
            <a:r>
              <a:rPr lang="en-US" err="1">
                <a:latin typeface="Aptos"/>
                <a:cs typeface="Segoe UI"/>
              </a:rPr>
              <a:t>invariante</a:t>
            </a:r>
            <a:r>
              <a:rPr lang="en-US">
                <a:latin typeface="Aptos"/>
                <a:cs typeface="Segoe UI"/>
              </a:rPr>
              <a:t> bajo </a:t>
            </a:r>
            <a:r>
              <a:rPr lang="en-US" err="1">
                <a:latin typeface="Aptos"/>
                <a:cs typeface="Segoe UI"/>
              </a:rPr>
              <a:t>esta</a:t>
            </a:r>
            <a:r>
              <a:rPr lang="en-US">
                <a:latin typeface="Aptos"/>
                <a:cs typeface="Segoe UI"/>
              </a:rPr>
              <a:t> </a:t>
            </a:r>
            <a:r>
              <a:rPr lang="en-US" err="1">
                <a:latin typeface="Aptos"/>
                <a:cs typeface="Segoe UI"/>
              </a:rPr>
              <a:t>transformación</a:t>
            </a:r>
            <a:r>
              <a:rPr lang="en-US">
                <a:latin typeface="Aptos"/>
                <a:cs typeface="Segoe UI"/>
              </a:rPr>
              <a:t>. </a:t>
            </a:r>
            <a:r>
              <a:rPr lang="en-US" err="1">
                <a:latin typeface="Aptos"/>
                <a:cs typeface="Segoe UI"/>
              </a:rPr>
              <a:t>Debemos</a:t>
            </a:r>
            <a:r>
              <a:rPr lang="en-US">
                <a:latin typeface="Aptos"/>
                <a:cs typeface="Segoe UI"/>
              </a:rPr>
              <a:t> </a:t>
            </a:r>
            <a:r>
              <a:rPr lang="en-US" err="1">
                <a:latin typeface="Aptos"/>
                <a:cs typeface="Segoe UI"/>
              </a:rPr>
              <a:t>añadir</a:t>
            </a:r>
            <a:r>
              <a:rPr lang="en-US">
                <a:latin typeface="Aptos"/>
                <a:cs typeface="Segoe UI"/>
              </a:rPr>
              <a:t> algo </a:t>
            </a:r>
            <a:r>
              <a:rPr lang="en-US" err="1">
                <a:latin typeface="Aptos"/>
                <a:cs typeface="Segoe UI"/>
              </a:rPr>
              <a:t>que</a:t>
            </a:r>
            <a:r>
              <a:rPr lang="en-US">
                <a:latin typeface="Aptos"/>
                <a:cs typeface="Segoe UI"/>
              </a:rPr>
              <a:t> </a:t>
            </a:r>
            <a:r>
              <a:rPr lang="en-US" err="1">
                <a:latin typeface="Aptos"/>
                <a:cs typeface="Segoe UI"/>
              </a:rPr>
              <a:t>cancele</a:t>
            </a:r>
            <a:r>
              <a:rPr lang="en-US">
                <a:latin typeface="Aptos"/>
                <a:cs typeface="Segoe UI"/>
              </a:rPr>
              <a:t> </a:t>
            </a:r>
            <a:r>
              <a:rPr lang="en-US" err="1">
                <a:latin typeface="Aptos"/>
                <a:cs typeface="Segoe UI"/>
              </a:rPr>
              <a:t>los</a:t>
            </a:r>
            <a:r>
              <a:rPr lang="en-US">
                <a:latin typeface="Aptos"/>
                <a:cs typeface="Segoe UI"/>
              </a:rPr>
              <a:t> </a:t>
            </a:r>
            <a:r>
              <a:rPr lang="en-US" err="1">
                <a:latin typeface="Aptos"/>
                <a:cs typeface="Segoe UI"/>
              </a:rPr>
              <a:t>términos</a:t>
            </a:r>
            <a:r>
              <a:rPr lang="en-US">
                <a:latin typeface="Aptos"/>
                <a:cs typeface="Segoe UI"/>
              </a:rPr>
              <a:t> extra </a:t>
            </a:r>
            <a:r>
              <a:rPr lang="en-US" err="1">
                <a:latin typeface="Aptos"/>
                <a:cs typeface="Segoe UI"/>
              </a:rPr>
              <a:t>que</a:t>
            </a:r>
            <a:r>
              <a:rPr lang="en-US">
                <a:latin typeface="Aptos"/>
                <a:cs typeface="Segoe UI"/>
              </a:rPr>
              <a:t> </a:t>
            </a:r>
            <a:r>
              <a:rPr lang="en-US" err="1">
                <a:latin typeface="Aptos"/>
                <a:cs typeface="Segoe UI"/>
              </a:rPr>
              <a:t>aparecen</a:t>
            </a:r>
            <a:r>
              <a:rPr lang="en-US">
                <a:latin typeface="Aptos"/>
                <a:cs typeface="Segoe UI"/>
              </a:rPr>
              <a:t>. </a:t>
            </a:r>
            <a:r>
              <a:rPr lang="en-US" err="1">
                <a:latin typeface="Aptos"/>
                <a:cs typeface="Segoe UI"/>
              </a:rPr>
              <a:t>Necesitamos</a:t>
            </a:r>
            <a:r>
              <a:rPr lang="en-US">
                <a:latin typeface="Aptos"/>
                <a:cs typeface="Segoe UI"/>
              </a:rPr>
              <a:t> algo </a:t>
            </a:r>
            <a:r>
              <a:rPr lang="en-US" err="1">
                <a:latin typeface="Aptos"/>
                <a:cs typeface="Segoe UI"/>
              </a:rPr>
              <a:t>más</a:t>
            </a:r>
            <a:r>
              <a:rPr lang="en-US">
                <a:latin typeface="Aptos"/>
                <a:cs typeface="Segoe UI"/>
              </a:rPr>
              <a:t> </a:t>
            </a:r>
            <a:r>
              <a:rPr lang="en-US" err="1">
                <a:latin typeface="Aptos"/>
                <a:cs typeface="Segoe UI"/>
              </a:rPr>
              <a:t>que</a:t>
            </a:r>
            <a:r>
              <a:rPr lang="en-US">
                <a:latin typeface="Aptos"/>
                <a:cs typeface="Segoe UI"/>
              </a:rPr>
              <a:t> </a:t>
            </a:r>
            <a:r>
              <a:rPr lang="en-US" err="1">
                <a:latin typeface="Aptos"/>
                <a:cs typeface="Segoe UI"/>
              </a:rPr>
              <a:t>una</a:t>
            </a:r>
            <a:r>
              <a:rPr lang="en-US">
                <a:latin typeface="Aptos"/>
                <a:cs typeface="Segoe UI"/>
              </a:rPr>
              <a:t> </a:t>
            </a:r>
            <a:r>
              <a:rPr lang="en-US" err="1">
                <a:latin typeface="Aptos"/>
                <a:cs typeface="Segoe UI"/>
              </a:rPr>
              <a:t>partícula</a:t>
            </a:r>
            <a:r>
              <a:rPr lang="en-US">
                <a:latin typeface="Aptos"/>
                <a:cs typeface="Segoe UI"/>
              </a:rPr>
              <a:t> libre.</a:t>
            </a:r>
            <a:endParaRPr lang="en-US"/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88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627F95-24D3-FFF3-310A-12881CC98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CAD0F8A0-9B69-0620-8A79-A1991A76F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42581-1E5B-5B0B-939E-7AF2D7E45F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AEABFD3-912A-657C-439E-7FEF59FF73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0538662-441C-21A8-6D23-A4566FE748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013E3CD-EAE4-1CF9-1573-8A389E376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67814F2-1499-76AF-2D83-F97A984EB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Simetrías y el principio gauge local: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199F24-2EE5-4F4C-1587-601112F5A56F}"/>
              </a:ext>
            </a:extLst>
          </p:cNvPr>
          <p:cNvSpPr txBox="1"/>
          <p:nvPr/>
        </p:nvSpPr>
        <p:spPr>
          <a:xfrm>
            <a:off x="766792" y="3435230"/>
            <a:ext cx="455474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Si </a:t>
            </a:r>
            <a:r>
              <a:rPr lang="en-US" err="1"/>
              <a:t>esta</a:t>
            </a:r>
            <a:r>
              <a:rPr lang="en-US"/>
              <a:t> es la </a:t>
            </a:r>
            <a:r>
              <a:rPr lang="en-US" err="1"/>
              <a:t>nueva</a:t>
            </a:r>
            <a:r>
              <a:rPr lang="en-US"/>
              <a:t> forma de la </a:t>
            </a:r>
            <a:r>
              <a:rPr lang="en-US" err="1"/>
              <a:t>ecuación</a:t>
            </a:r>
            <a:r>
              <a:rPr lang="en-US"/>
              <a:t>, </a:t>
            </a:r>
            <a:r>
              <a:rPr lang="en-US" err="1"/>
              <a:t>cada</a:t>
            </a:r>
            <a:r>
              <a:rPr lang="en-US"/>
              <a:t> </a:t>
            </a:r>
            <a:r>
              <a:rPr lang="en-US" err="1"/>
              <a:t>parte</a:t>
            </a:r>
            <a:r>
              <a:rPr lang="en-US"/>
              <a:t> </a:t>
            </a:r>
            <a:r>
              <a:rPr lang="en-US" err="1"/>
              <a:t>debe</a:t>
            </a:r>
            <a:r>
              <a:rPr lang="en-US"/>
              <a:t> </a:t>
            </a:r>
            <a:r>
              <a:rPr lang="en-US" err="1"/>
              <a:t>transformar</a:t>
            </a:r>
            <a:r>
              <a:rPr lang="en-US"/>
              <a:t> </a:t>
            </a:r>
            <a:r>
              <a:rPr lang="en-US" err="1"/>
              <a:t>así</a:t>
            </a:r>
            <a:r>
              <a:rPr lang="en-US"/>
              <a:t>: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8A70114-95FD-2503-90B8-0F2471FBDD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150" y="2179158"/>
            <a:ext cx="8126981" cy="101881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5F263155-6BCD-6D74-CB5C-A77515ACB4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3334" y="4263957"/>
            <a:ext cx="4565251" cy="95109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9C4B1181-32C3-0826-C6E2-8755AD6B5E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08490" y="4254262"/>
            <a:ext cx="4748302" cy="1541251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42545D34-07BD-29ED-31CF-94C1400332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0113" y="5370932"/>
            <a:ext cx="3713132" cy="134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98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2D6826-F3EB-96C4-E6AD-9C8BB5D7F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3B3491D-5E58-5842-8B23-AB3496FB0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35C10A2-766C-8839-E5DB-A2B6148FFB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06E7941-E89A-E1D0-7E2C-B409E5C4B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88001C-6D82-E16D-F158-CD484D1187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E583157-2474-9752-12C2-4A4934989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18AE66A-2024-FF08-B10E-4AC39158D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Simetrías y el principio gauge local: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D89D20-524D-3A03-252B-9ED2F3302E83}"/>
              </a:ext>
            </a:extLst>
          </p:cNvPr>
          <p:cNvSpPr txBox="1"/>
          <p:nvPr/>
        </p:nvSpPr>
        <p:spPr>
          <a:xfrm>
            <a:off x="766792" y="3435230"/>
            <a:ext cx="455474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Si </a:t>
            </a:r>
            <a:r>
              <a:rPr lang="en-US" err="1"/>
              <a:t>esta</a:t>
            </a:r>
            <a:r>
              <a:rPr lang="en-US"/>
              <a:t> es la </a:t>
            </a:r>
            <a:r>
              <a:rPr lang="en-US" err="1"/>
              <a:t>nueva</a:t>
            </a:r>
            <a:r>
              <a:rPr lang="en-US"/>
              <a:t> forma de la </a:t>
            </a:r>
            <a:r>
              <a:rPr lang="en-US" err="1"/>
              <a:t>ecuación</a:t>
            </a:r>
            <a:r>
              <a:rPr lang="en-US"/>
              <a:t>, </a:t>
            </a:r>
            <a:r>
              <a:rPr lang="en-US" err="1"/>
              <a:t>cada</a:t>
            </a:r>
            <a:r>
              <a:rPr lang="en-US"/>
              <a:t> </a:t>
            </a:r>
            <a:r>
              <a:rPr lang="en-US" err="1"/>
              <a:t>parte</a:t>
            </a:r>
            <a:r>
              <a:rPr lang="en-US"/>
              <a:t> </a:t>
            </a:r>
            <a:r>
              <a:rPr lang="en-US" err="1"/>
              <a:t>debe</a:t>
            </a:r>
            <a:r>
              <a:rPr lang="en-US"/>
              <a:t> </a:t>
            </a:r>
            <a:r>
              <a:rPr lang="en-US" err="1"/>
              <a:t>transformar</a:t>
            </a:r>
            <a:r>
              <a:rPr lang="en-US"/>
              <a:t> </a:t>
            </a:r>
            <a:r>
              <a:rPr lang="en-US" err="1"/>
              <a:t>así</a:t>
            </a:r>
            <a:r>
              <a:rPr lang="en-US"/>
              <a:t>: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E5FE2DE-6BA1-755C-3774-B8E960FCB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150" y="2179158"/>
            <a:ext cx="8126981" cy="101881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A79F7C2-FF7C-C0D5-5E83-3B0D5F2546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3334" y="4263957"/>
            <a:ext cx="4565251" cy="95109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2215A7B-4211-0D05-EB04-5A0F0ED932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08490" y="4768612"/>
            <a:ext cx="4748302" cy="1541251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20619F7B-AA9C-6990-6C0F-ED971C431B2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0113" y="5370932"/>
            <a:ext cx="3713132" cy="1349494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931C238-07A7-38D2-6EDC-8C8B5710C03B}"/>
              </a:ext>
            </a:extLst>
          </p:cNvPr>
          <p:cNvSpPr/>
          <p:nvPr/>
        </p:nvSpPr>
        <p:spPr>
          <a:xfrm>
            <a:off x="5589127" y="3186572"/>
            <a:ext cx="4085142" cy="155275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1CFD7A-62EA-4D67-4BE7-489C29C8A613}"/>
              </a:ext>
            </a:extLst>
          </p:cNvPr>
          <p:cNvSpPr txBox="1"/>
          <p:nvPr/>
        </p:nvSpPr>
        <p:spPr>
          <a:xfrm>
            <a:off x="5961529" y="3201165"/>
            <a:ext cx="3347048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La </a:t>
            </a:r>
            <a:r>
              <a:rPr lang="en-US" sz="2400" err="1"/>
              <a:t>invarianza</a:t>
            </a:r>
            <a:r>
              <a:rPr lang="en-US" sz="2400"/>
              <a:t> gauge local </a:t>
            </a:r>
            <a:r>
              <a:rPr lang="en-US" sz="2400" err="1"/>
              <a:t>demanda</a:t>
            </a:r>
            <a:r>
              <a:rPr lang="en-US" sz="2400"/>
              <a:t> </a:t>
            </a:r>
            <a:r>
              <a:rPr lang="en-US" sz="2400" err="1"/>
              <a:t>que</a:t>
            </a:r>
            <a:r>
              <a:rPr lang="en-US" sz="2400"/>
              <a:t> </a:t>
            </a:r>
            <a:r>
              <a:rPr lang="en-US" sz="2400" err="1"/>
              <a:t>el</a:t>
            </a:r>
            <a:r>
              <a:rPr lang="en-US" sz="2400"/>
              <a:t> </a:t>
            </a:r>
            <a:r>
              <a:rPr lang="en-US" sz="2400" err="1"/>
              <a:t>electromagnetismo</a:t>
            </a:r>
            <a:r>
              <a:rPr lang="en-US" sz="2400"/>
              <a:t> </a:t>
            </a:r>
            <a:r>
              <a:rPr lang="en-US" sz="2400" err="1"/>
              <a:t>exista</a:t>
            </a:r>
            <a:r>
              <a:rPr lang="en-US" sz="2400"/>
              <a:t> y </a:t>
            </a:r>
            <a:r>
              <a:rPr lang="en-US" sz="2400" err="1"/>
              <a:t>el</a:t>
            </a:r>
            <a:r>
              <a:rPr lang="en-US" sz="2400"/>
              <a:t> </a:t>
            </a:r>
            <a:r>
              <a:rPr lang="en-US" sz="2400" err="1"/>
              <a:t>fotón</a:t>
            </a:r>
            <a:r>
              <a:rPr lang="en-US" sz="240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371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21D615-B334-0099-9162-3B3623852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458D9FF0-A0A2-9054-8F46-0534A9BA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FF5AD7E-9DDE-3666-82C9-DF5660E50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542B219-95E3-8E5B-4AD6-CADB8BB16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2EFFD63-06A4-9F8A-70F6-4155275C3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8F82795-D9D9-69EF-3A65-A8712F8041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A60EF72-7755-33B3-2E2A-FC147F030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Simetrías y el principio gauge local: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64A8EE-EEA7-6ECF-A290-0FE230797449}"/>
              </a:ext>
            </a:extLst>
          </p:cNvPr>
          <p:cNvSpPr txBox="1"/>
          <p:nvPr/>
        </p:nvSpPr>
        <p:spPr>
          <a:xfrm>
            <a:off x="1464235" y="1882588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Las </a:t>
            </a:r>
            <a:r>
              <a:rPr lang="en-US" err="1"/>
              <a:t>fuerzas</a:t>
            </a:r>
            <a:r>
              <a:rPr lang="en-US"/>
              <a:t> son </a:t>
            </a:r>
            <a:r>
              <a:rPr lang="en-US" err="1"/>
              <a:t>consecuencia</a:t>
            </a:r>
            <a:r>
              <a:rPr lang="en-US"/>
              <a:t> de la </a:t>
            </a:r>
            <a:r>
              <a:rPr lang="en-US" err="1"/>
              <a:t>invarianza</a:t>
            </a:r>
            <a:r>
              <a:rPr lang="en-US"/>
              <a:t> gauge local. El </a:t>
            </a:r>
            <a:r>
              <a:rPr lang="en-US" err="1"/>
              <a:t>grupo</a:t>
            </a:r>
            <a:r>
              <a:rPr lang="en-US"/>
              <a:t> de </a:t>
            </a:r>
            <a:r>
              <a:rPr lang="en-US" err="1"/>
              <a:t>simetrías</a:t>
            </a:r>
            <a:r>
              <a:rPr lang="en-US"/>
              <a:t> es: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689BF34-D887-F63D-1236-25FDB7521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5643" y="3180361"/>
            <a:ext cx="7758561" cy="827956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E36082DE-CD36-FB98-042F-6355D49785AD}"/>
              </a:ext>
            </a:extLst>
          </p:cNvPr>
          <p:cNvSpPr/>
          <p:nvPr/>
        </p:nvSpPr>
        <p:spPr>
          <a:xfrm rot="16200000">
            <a:off x="3048453" y="3466920"/>
            <a:ext cx="1133106" cy="262530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CFA1BE2A-95ED-A91C-D217-2EC6D339DC88}"/>
              </a:ext>
            </a:extLst>
          </p:cNvPr>
          <p:cNvSpPr/>
          <p:nvPr/>
        </p:nvSpPr>
        <p:spPr>
          <a:xfrm rot="-5400000">
            <a:off x="7482071" y="4263067"/>
            <a:ext cx="1046844" cy="1058173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4C459B-0E85-4A65-016C-2562C98CB400}"/>
              </a:ext>
            </a:extLst>
          </p:cNvPr>
          <p:cNvSpPr txBox="1"/>
          <p:nvPr/>
        </p:nvSpPr>
        <p:spPr>
          <a:xfrm>
            <a:off x="301642" y="5111856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Simetrías</a:t>
            </a:r>
            <a:r>
              <a:rPr lang="en-US"/>
              <a:t> no </a:t>
            </a:r>
            <a:r>
              <a:rPr lang="en-US" err="1"/>
              <a:t>abelianas</a:t>
            </a:r>
            <a:r>
              <a:rPr lang="en-US"/>
              <a:t>. El </a:t>
            </a:r>
            <a:r>
              <a:rPr lang="en-US" err="1"/>
              <a:t>grupo</a:t>
            </a:r>
            <a:r>
              <a:rPr lang="en-US"/>
              <a:t> SU(N)  es </a:t>
            </a:r>
            <a:r>
              <a:rPr lang="en-US" err="1"/>
              <a:t>el</a:t>
            </a:r>
            <a:r>
              <a:rPr lang="en-US"/>
              <a:t>  </a:t>
            </a:r>
            <a:r>
              <a:rPr lang="en-US" err="1"/>
              <a:t>grupo</a:t>
            </a:r>
            <a:r>
              <a:rPr lang="en-US"/>
              <a:t> de matrices </a:t>
            </a:r>
            <a:r>
              <a:rPr lang="en-US" err="1"/>
              <a:t>especiales</a:t>
            </a:r>
            <a:r>
              <a:rPr lang="en-US"/>
              <a:t> </a:t>
            </a:r>
            <a:r>
              <a:rPr lang="en-US" err="1"/>
              <a:t>unitarias</a:t>
            </a:r>
            <a:r>
              <a:rPr lang="en-US"/>
              <a:t> </a:t>
            </a:r>
            <a:r>
              <a:rPr lang="en-US" err="1"/>
              <a:t>NxN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451561-47A5-43E9-0237-4E557A342093}"/>
              </a:ext>
            </a:extLst>
          </p:cNvPr>
          <p:cNvSpPr txBox="1"/>
          <p:nvPr/>
        </p:nvSpPr>
        <p:spPr>
          <a:xfrm>
            <a:off x="7177965" y="5346968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Simetría</a:t>
            </a:r>
            <a:r>
              <a:rPr lang="en-US"/>
              <a:t> </a:t>
            </a:r>
            <a:r>
              <a:rPr lang="en-US" err="1"/>
              <a:t>abeliana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C69A3DFE-6DD6-BEFA-6D37-10E30CFC2F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02186" y="5706014"/>
            <a:ext cx="3402761" cy="794349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49837E68-6975-D51F-85D3-A3AC0C403D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31262" y="5346581"/>
            <a:ext cx="3438345" cy="49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88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0B08E11-2198-F1EA-F5C1-F99C5C4DA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0B038E1-6488-8169-4D5E-ACE2AAE00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EBD096B-3DDC-67CD-8852-DFA8A92F5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E981EDA-EE44-112C-807A-53EC2AAD0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112EA26-5781-26EB-FB2F-E949A2B78E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67AB785-5613-60DC-A508-82145C5F39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30707F4-B7D4-7CAE-D066-9FBB9E222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 </a:t>
            </a:r>
            <a:r>
              <a:rPr lang="en-US" sz="4000" err="1">
                <a:solidFill>
                  <a:srgbClr val="FFFFFF"/>
                </a:solidFill>
              </a:rPr>
              <a:t>fuerte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BF0F1C-3510-9055-79BD-0156AC02BD11}"/>
              </a:ext>
            </a:extLst>
          </p:cNvPr>
          <p:cNvSpPr txBox="1"/>
          <p:nvPr/>
        </p:nvSpPr>
        <p:spPr>
          <a:xfrm>
            <a:off x="911411" y="2076823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A53D87-473B-9F2F-0CBD-50176BB2E03E}"/>
              </a:ext>
            </a:extLst>
          </p:cNvPr>
          <p:cNvSpPr txBox="1"/>
          <p:nvPr/>
        </p:nvSpPr>
        <p:spPr>
          <a:xfrm>
            <a:off x="618790" y="1659880"/>
            <a:ext cx="5776822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En la </a:t>
            </a:r>
            <a:r>
              <a:rPr lang="en-US" err="1"/>
              <a:t>década</a:t>
            </a:r>
            <a:r>
              <a:rPr lang="en-US"/>
              <a:t> del 40 con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aceleradores</a:t>
            </a:r>
            <a:r>
              <a:rPr lang="en-US"/>
              <a:t>, </a:t>
            </a:r>
            <a:r>
              <a:rPr lang="en-US" err="1"/>
              <a:t>empezaron</a:t>
            </a:r>
            <a:r>
              <a:rPr lang="en-US"/>
              <a:t> a </a:t>
            </a:r>
            <a:r>
              <a:rPr lang="en-US" err="1"/>
              <a:t>aparece</a:t>
            </a:r>
            <a:r>
              <a:rPr lang="en-US"/>
              <a:t> </a:t>
            </a:r>
            <a:r>
              <a:rPr lang="en-US" err="1"/>
              <a:t>una</a:t>
            </a:r>
            <a:r>
              <a:rPr lang="en-US"/>
              <a:t> gran </a:t>
            </a:r>
            <a:r>
              <a:rPr lang="en-US" err="1"/>
              <a:t>cantidad</a:t>
            </a:r>
            <a:r>
              <a:rPr lang="en-US"/>
              <a:t> de </a:t>
            </a:r>
            <a:r>
              <a:rPr lang="en-US" err="1"/>
              <a:t>partículas</a:t>
            </a:r>
            <a:r>
              <a:rPr lang="en-US"/>
              <a:t> </a:t>
            </a:r>
            <a:r>
              <a:rPr lang="en-US" err="1"/>
              <a:t>que</a:t>
            </a:r>
            <a:r>
              <a:rPr lang="en-US"/>
              <a:t> no se </a:t>
            </a:r>
            <a:r>
              <a:rPr lang="en-US" err="1"/>
              <a:t>entendían</a:t>
            </a:r>
            <a:r>
              <a:rPr lang="en-US"/>
              <a:t>. Esto </a:t>
            </a:r>
            <a:r>
              <a:rPr lang="en-US" err="1"/>
              <a:t>por</a:t>
            </a:r>
            <a:r>
              <a:rPr lang="en-US"/>
              <a:t> un </a:t>
            </a:r>
            <a:r>
              <a:rPr lang="en-US" err="1"/>
              <a:t>lado</a:t>
            </a:r>
            <a:r>
              <a:rPr lang="en-US"/>
              <a:t> </a:t>
            </a:r>
            <a:r>
              <a:rPr lang="en-US" err="1"/>
              <a:t>mostraba</a:t>
            </a:r>
            <a:r>
              <a:rPr lang="en-US"/>
              <a:t> </a:t>
            </a:r>
            <a:r>
              <a:rPr lang="en-US" err="1"/>
              <a:t>que</a:t>
            </a:r>
            <a:r>
              <a:rPr lang="en-US"/>
              <a:t> lo </a:t>
            </a:r>
            <a:r>
              <a:rPr lang="en-US" err="1"/>
              <a:t>que</a:t>
            </a:r>
            <a:r>
              <a:rPr lang="en-US"/>
              <a:t> </a:t>
            </a:r>
            <a:r>
              <a:rPr lang="en-US" err="1"/>
              <a:t>constituía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núcleo</a:t>
            </a:r>
            <a:r>
              <a:rPr lang="en-US"/>
              <a:t> no era fundamental. Por </a:t>
            </a:r>
            <a:r>
              <a:rPr lang="en-US" err="1"/>
              <a:t>otro</a:t>
            </a:r>
            <a:r>
              <a:rPr lang="en-US"/>
              <a:t> </a:t>
            </a:r>
            <a:r>
              <a:rPr lang="en-US" err="1"/>
              <a:t>lado</a:t>
            </a:r>
            <a:r>
              <a:rPr lang="en-US"/>
              <a:t>, Murray Gell-Mann y </a:t>
            </a:r>
            <a:r>
              <a:rPr lang="en-US" err="1"/>
              <a:t>Ne'man</a:t>
            </a:r>
            <a:r>
              <a:rPr lang="en-US"/>
              <a:t> </a:t>
            </a:r>
            <a:r>
              <a:rPr lang="en-US" err="1"/>
              <a:t>vieron</a:t>
            </a:r>
            <a:r>
              <a:rPr lang="en-US"/>
              <a:t> un </a:t>
            </a:r>
            <a:r>
              <a:rPr lang="en-US" err="1"/>
              <a:t>patrón</a:t>
            </a:r>
            <a:r>
              <a:rPr lang="en-US"/>
              <a:t>. 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655EEB-7D63-3D09-8914-7A71214CE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246" y="3180721"/>
            <a:ext cx="4096829" cy="28544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241F7B-35C5-B9CB-554A-5A8726DB5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258" y="2072047"/>
            <a:ext cx="4717032" cy="412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37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F992C2-E02F-C311-460F-4FE52D9D0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1F99724-E41A-7524-53CE-8DC308ECA6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B303637-E9FF-5F09-0A53-9C3988EC3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CB6008-4A85-64C3-33EC-F19B4B3CEC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F1EA2DF-3E41-BBD6-E2D9-CCB17143E3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2C138B6-7EF5-B283-18D4-F3523B5B2B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1FD8627-36D0-94A3-EF02-581C465AD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 </a:t>
            </a:r>
            <a:r>
              <a:rPr lang="en-US" sz="4000" err="1">
                <a:solidFill>
                  <a:srgbClr val="FFFFFF"/>
                </a:solidFill>
              </a:rPr>
              <a:t>fuerte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95D143-70B5-88EA-06BD-0985662468DA}"/>
              </a:ext>
            </a:extLst>
          </p:cNvPr>
          <p:cNvSpPr txBox="1"/>
          <p:nvPr/>
        </p:nvSpPr>
        <p:spPr>
          <a:xfrm>
            <a:off x="911411" y="2076823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49C739-48A3-2B44-3196-14C75DC54CC8}"/>
              </a:ext>
            </a:extLst>
          </p:cNvPr>
          <p:cNvSpPr txBox="1"/>
          <p:nvPr/>
        </p:nvSpPr>
        <p:spPr>
          <a:xfrm>
            <a:off x="618790" y="1659880"/>
            <a:ext cx="577682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En la </a:t>
            </a:r>
            <a:r>
              <a:rPr lang="en-US" err="1"/>
              <a:t>década</a:t>
            </a:r>
            <a:r>
              <a:rPr lang="en-US"/>
              <a:t> del 40 con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aceleradores</a:t>
            </a:r>
            <a:r>
              <a:rPr lang="en-US"/>
              <a:t>, </a:t>
            </a:r>
            <a:r>
              <a:rPr lang="en-US" err="1"/>
              <a:t>empezaron</a:t>
            </a:r>
            <a:r>
              <a:rPr lang="en-US"/>
              <a:t> a </a:t>
            </a:r>
            <a:r>
              <a:rPr lang="en-US" err="1"/>
              <a:t>aparece</a:t>
            </a:r>
            <a:r>
              <a:rPr lang="en-US"/>
              <a:t> </a:t>
            </a:r>
            <a:r>
              <a:rPr lang="en-US" err="1"/>
              <a:t>una</a:t>
            </a:r>
            <a:r>
              <a:rPr lang="en-US"/>
              <a:t> gran </a:t>
            </a:r>
            <a:r>
              <a:rPr lang="en-US" err="1"/>
              <a:t>cantidad</a:t>
            </a:r>
            <a:r>
              <a:rPr lang="en-US"/>
              <a:t> de </a:t>
            </a:r>
            <a:r>
              <a:rPr lang="en-US" err="1"/>
              <a:t>partículas</a:t>
            </a:r>
            <a:r>
              <a:rPr lang="en-US"/>
              <a:t> </a:t>
            </a:r>
            <a:r>
              <a:rPr lang="en-US" err="1"/>
              <a:t>que</a:t>
            </a:r>
            <a:r>
              <a:rPr lang="en-US"/>
              <a:t> no se </a:t>
            </a:r>
            <a:r>
              <a:rPr lang="en-US" err="1"/>
              <a:t>entendían</a:t>
            </a:r>
            <a:r>
              <a:rPr lang="en-US"/>
              <a:t>. Pero Murray Gell-Mann y </a:t>
            </a:r>
            <a:r>
              <a:rPr lang="en-US" err="1"/>
              <a:t>Ne'man</a:t>
            </a:r>
            <a:r>
              <a:rPr lang="en-US"/>
              <a:t> </a:t>
            </a:r>
            <a:r>
              <a:rPr lang="en-US" err="1"/>
              <a:t>vieron</a:t>
            </a:r>
            <a:r>
              <a:rPr lang="en-US"/>
              <a:t> un patrón. 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24C3BC-C0F8-BEC0-79C1-1E515052E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246" y="3180721"/>
            <a:ext cx="4096829" cy="28544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C79A93-D165-CC12-BB53-AF9B49596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258" y="2072047"/>
            <a:ext cx="4717032" cy="412288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9D6836E-7B70-C643-4AA2-F79F7E859669}"/>
              </a:ext>
            </a:extLst>
          </p:cNvPr>
          <p:cNvSpPr/>
          <p:nvPr/>
        </p:nvSpPr>
        <p:spPr>
          <a:xfrm>
            <a:off x="8023412" y="5107909"/>
            <a:ext cx="1434352" cy="1090705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54855B-C94C-41F2-23CB-54EADB890D1C}"/>
              </a:ext>
            </a:extLst>
          </p:cNvPr>
          <p:cNvSpPr txBox="1"/>
          <p:nvPr/>
        </p:nvSpPr>
        <p:spPr>
          <a:xfrm>
            <a:off x="6123909" y="6047511"/>
            <a:ext cx="590621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Esta </a:t>
            </a:r>
            <a:r>
              <a:rPr lang="en-US" err="1"/>
              <a:t>partícula</a:t>
            </a:r>
            <a:r>
              <a:rPr lang="en-US"/>
              <a:t> </a:t>
            </a:r>
            <a:r>
              <a:rPr lang="en-US" err="1"/>
              <a:t>implica</a:t>
            </a:r>
            <a:r>
              <a:rPr lang="en-US"/>
              <a:t> </a:t>
            </a:r>
            <a:r>
              <a:rPr lang="en-US" err="1"/>
              <a:t>que</a:t>
            </a:r>
            <a:r>
              <a:rPr lang="en-US"/>
              <a:t> </a:t>
            </a:r>
            <a:r>
              <a:rPr lang="en-US" err="1"/>
              <a:t>debe</a:t>
            </a:r>
            <a:r>
              <a:rPr lang="en-US"/>
              <a:t> </a:t>
            </a:r>
            <a:r>
              <a:rPr lang="en-US" err="1"/>
              <a:t>haber</a:t>
            </a:r>
            <a:r>
              <a:rPr lang="en-US"/>
              <a:t> un </a:t>
            </a:r>
            <a:r>
              <a:rPr lang="en-US" err="1"/>
              <a:t>número</a:t>
            </a:r>
            <a:r>
              <a:rPr lang="en-US"/>
              <a:t> </a:t>
            </a:r>
            <a:r>
              <a:rPr lang="en-US" err="1"/>
              <a:t>cuántico</a:t>
            </a:r>
            <a:r>
              <a:rPr lang="en-US"/>
              <a:t> extra. A </a:t>
            </a:r>
            <a:r>
              <a:rPr lang="en-US" err="1"/>
              <a:t>este</a:t>
            </a:r>
            <a:r>
              <a:rPr lang="en-US"/>
              <a:t> </a:t>
            </a:r>
            <a:r>
              <a:rPr lang="en-US" err="1"/>
              <a:t>número</a:t>
            </a:r>
            <a:r>
              <a:rPr lang="en-US"/>
              <a:t> se le </a:t>
            </a:r>
            <a:r>
              <a:rPr lang="en-US" err="1"/>
              <a:t>llamó</a:t>
            </a:r>
            <a:r>
              <a:rPr lang="en-US"/>
              <a:t> color</a:t>
            </a:r>
          </a:p>
        </p:txBody>
      </p:sp>
    </p:spTree>
    <p:extLst>
      <p:ext uri="{BB962C8B-B14F-4D97-AF65-F5344CB8AC3E}">
        <p14:creationId xmlns:p14="http://schemas.microsoft.com/office/powerpoint/2010/main" val="479915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8EDFE1-89CF-2C4A-0E2A-56AAB2671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F617387-097C-4827-F0ED-B87C305A93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D88C46D-207B-03DB-7E21-6DEEA6E0F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A112D4F-0EB2-D713-ABFA-0EF6B5C17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1713C43-C739-73E6-68EC-D5D4D6DD10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8634037-F6F7-C13F-B093-D8338B31C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9EDF4E-E13C-3937-162D-D359E8D8B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 </a:t>
            </a:r>
            <a:r>
              <a:rPr lang="en-US" sz="4000" err="1">
                <a:solidFill>
                  <a:srgbClr val="FFFFFF"/>
                </a:solidFill>
              </a:rPr>
              <a:t>fuerte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54E330-1C17-CB96-F450-1786B68A70E0}"/>
              </a:ext>
            </a:extLst>
          </p:cNvPr>
          <p:cNvSpPr txBox="1"/>
          <p:nvPr/>
        </p:nvSpPr>
        <p:spPr>
          <a:xfrm>
            <a:off x="1045882" y="2032000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Así</a:t>
            </a:r>
            <a:r>
              <a:rPr lang="en-US"/>
              <a:t> </a:t>
            </a:r>
            <a:r>
              <a:rPr lang="en-US" err="1"/>
              <a:t>cada</a:t>
            </a:r>
            <a:r>
              <a:rPr lang="en-US"/>
              <a:t> quark </a:t>
            </a:r>
            <a:r>
              <a:rPr lang="en-US" err="1"/>
              <a:t>viene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una</a:t>
            </a:r>
            <a:r>
              <a:rPr lang="en-US"/>
              <a:t> </a:t>
            </a:r>
            <a:r>
              <a:rPr lang="en-US" err="1"/>
              <a:t>tripleta</a:t>
            </a:r>
            <a:r>
              <a:rPr lang="en-US"/>
              <a:t> de color, </a:t>
            </a:r>
            <a:r>
              <a:rPr lang="en-US" err="1"/>
              <a:t>por</a:t>
            </a:r>
            <a:r>
              <a:rPr lang="en-US"/>
              <a:t> </a:t>
            </a:r>
            <a:r>
              <a:rPr lang="en-US" err="1"/>
              <a:t>ejemplo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quark up se </a:t>
            </a:r>
            <a:r>
              <a:rPr lang="en-US" err="1"/>
              <a:t>representa</a:t>
            </a:r>
            <a:r>
              <a:rPr lang="en-US"/>
              <a:t>: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72A04B5-63C7-7C8B-51D8-53A04EDF66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9765" y="3952964"/>
            <a:ext cx="2770696" cy="211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78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AE05D5-C580-C4CB-EC27-BE7873C4B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4C1FDA1A-FB66-7913-98DE-6B5C13091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F00216-8C44-C20F-B696-7A098EC2D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DB2890E-E0D0-2A64-9178-F7AEF0839A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A3858D5-C929-A0EB-4A93-C35DB56AF2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3980834-CEAA-1127-EE97-FC42D61016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2F64A1-BAEC-7571-C4E8-B7D7453CA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 </a:t>
            </a:r>
            <a:r>
              <a:rPr lang="en-US" sz="4000" err="1">
                <a:solidFill>
                  <a:srgbClr val="FFFFFF"/>
                </a:solidFill>
              </a:rPr>
              <a:t>fuerte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B056E7-58FC-A8BF-D41C-EC795540098A}"/>
              </a:ext>
            </a:extLst>
          </p:cNvPr>
          <p:cNvSpPr txBox="1"/>
          <p:nvPr/>
        </p:nvSpPr>
        <p:spPr>
          <a:xfrm>
            <a:off x="1045882" y="2032000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Así</a:t>
            </a:r>
            <a:r>
              <a:rPr lang="en-US"/>
              <a:t> </a:t>
            </a:r>
            <a:r>
              <a:rPr lang="en-US" err="1"/>
              <a:t>cada</a:t>
            </a:r>
            <a:r>
              <a:rPr lang="en-US"/>
              <a:t> quark </a:t>
            </a:r>
            <a:r>
              <a:rPr lang="en-US" err="1"/>
              <a:t>viene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una</a:t>
            </a:r>
            <a:r>
              <a:rPr lang="en-US"/>
              <a:t> </a:t>
            </a:r>
            <a:r>
              <a:rPr lang="en-US" err="1"/>
              <a:t>tripleta</a:t>
            </a:r>
            <a:r>
              <a:rPr lang="en-US"/>
              <a:t> de color, </a:t>
            </a:r>
            <a:r>
              <a:rPr lang="en-US" err="1"/>
              <a:t>por</a:t>
            </a:r>
            <a:r>
              <a:rPr lang="en-US"/>
              <a:t> </a:t>
            </a:r>
            <a:r>
              <a:rPr lang="en-US" err="1"/>
              <a:t>ejemplo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quark up se </a:t>
            </a:r>
            <a:r>
              <a:rPr lang="en-US" err="1"/>
              <a:t>representa</a:t>
            </a:r>
            <a:r>
              <a:rPr lang="en-US"/>
              <a:t>: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D9C216E-FC03-E65E-3155-C16CD52DC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9765" y="3952964"/>
            <a:ext cx="2770696" cy="21150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8A2B41-7B45-8CA5-8739-AC53E01F14A8}"/>
              </a:ext>
            </a:extLst>
          </p:cNvPr>
          <p:cNvSpPr txBox="1"/>
          <p:nvPr/>
        </p:nvSpPr>
        <p:spPr>
          <a:xfrm>
            <a:off x="5035176" y="2106705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</a:t>
            </a:r>
            <a:r>
              <a:rPr lang="en-US" err="1"/>
              <a:t>simetría</a:t>
            </a:r>
            <a:r>
              <a:rPr lang="en-US"/>
              <a:t> es:</a:t>
            </a:r>
          </a:p>
          <a:p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4483CCA-217B-3CD8-0078-2848AC9DD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38455" y="2705908"/>
            <a:ext cx="1928183" cy="5260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780C0C4-3284-D624-3FBE-3019ECD2D2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83682" y="3434300"/>
            <a:ext cx="3168410" cy="52136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D006938-603D-F437-7FAF-AAF066B3A82A}"/>
              </a:ext>
            </a:extLst>
          </p:cNvPr>
          <p:cNvCxnSpPr/>
          <p:nvPr/>
        </p:nvCxnSpPr>
        <p:spPr>
          <a:xfrm>
            <a:off x="6157455" y="3953491"/>
            <a:ext cx="16632" cy="7665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1BC3DA3-1342-E907-E46A-D8B0C100CB17}"/>
              </a:ext>
            </a:extLst>
          </p:cNvPr>
          <p:cNvSpPr txBox="1"/>
          <p:nvPr/>
        </p:nvSpPr>
        <p:spPr>
          <a:xfrm>
            <a:off x="5043915" y="4827973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Hay 8 </a:t>
            </a:r>
            <a:r>
              <a:rPr lang="en-US" err="1"/>
              <a:t>gluones</a:t>
            </a:r>
            <a:r>
              <a:rPr lang="en-US"/>
              <a:t>, es </a:t>
            </a:r>
            <a:r>
              <a:rPr lang="en-US" err="1"/>
              <a:t>decir</a:t>
            </a:r>
            <a:endParaRPr lang="en-US"/>
          </a:p>
          <a:p>
            <a:r>
              <a:rPr lang="en-US"/>
              <a:t>8 </a:t>
            </a:r>
            <a:r>
              <a:rPr lang="en-US" err="1"/>
              <a:t>mediadores</a:t>
            </a:r>
            <a:r>
              <a:rPr lang="en-US"/>
              <a:t> de la </a:t>
            </a:r>
            <a:r>
              <a:rPr lang="en-US" err="1"/>
              <a:t>fuerza</a:t>
            </a:r>
            <a:r>
              <a:rPr lang="en-US"/>
              <a:t>. Los </a:t>
            </a:r>
            <a:r>
              <a:rPr lang="en-US" err="1"/>
              <a:t>gluones</a:t>
            </a:r>
            <a:r>
              <a:rPr lang="en-US"/>
              <a:t> también </a:t>
            </a:r>
            <a:r>
              <a:rPr lang="en-US" err="1"/>
              <a:t>tienen</a:t>
            </a:r>
            <a:r>
              <a:rPr lang="en-US"/>
              <a:t> color!</a:t>
            </a:r>
          </a:p>
        </p:txBody>
      </p:sp>
      <p:pic>
        <p:nvPicPr>
          <p:cNvPr id="11" name="Picture 10" descr="representation theory - Is the concept of bicolored gluons mathematically  precise/meaningful? Please explain - Physics Stack Exchange">
            <a:extLst>
              <a:ext uri="{FF2B5EF4-FFF2-40B4-BE49-F238E27FC236}">
                <a16:creationId xmlns:a16="http://schemas.microsoft.com/office/drawing/2014/main" id="{A51C9439-517D-7154-A2C9-33737716EE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77021" y="1718455"/>
            <a:ext cx="3571694" cy="29897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07E894-C91B-0AC9-A59B-79FAA44083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0574" y="4580537"/>
            <a:ext cx="2050212" cy="193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29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06AA96-C6A9-F62D-63BC-61254DD50D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D826556-41FB-28FF-3E5D-D37C7487A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AE679C7-755B-4470-7CD5-2A9BE21D8D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36994FA-6C56-6D45-6635-1729638796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2462D58-68EB-33E6-E219-C625F7D198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BB73A3-A2FC-7264-2843-78DAF1A23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73F50E7-B4C8-4090-1610-B04903E42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 </a:t>
            </a:r>
            <a:r>
              <a:rPr lang="en-US" sz="4000" err="1">
                <a:solidFill>
                  <a:srgbClr val="FFFFFF"/>
                </a:solidFill>
              </a:rPr>
              <a:t>fuerte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pic>
        <p:nvPicPr>
          <p:cNvPr id="4" name="Picture 3" descr="representation theory - Is the concept of bicolored gluons mathematically  precise/meaningful? Please explain - Physics Stack Exchange">
            <a:extLst>
              <a:ext uri="{FF2B5EF4-FFF2-40B4-BE49-F238E27FC236}">
                <a16:creationId xmlns:a16="http://schemas.microsoft.com/office/drawing/2014/main" id="{4ED371A4-D154-B86F-95BE-4E11E1A88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04" y="1934115"/>
            <a:ext cx="3571694" cy="29897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F8B584-27CE-A1A5-77A6-A1BFBC13AF17}"/>
              </a:ext>
            </a:extLst>
          </p:cNvPr>
          <p:cNvSpPr txBox="1"/>
          <p:nvPr/>
        </p:nvSpPr>
        <p:spPr>
          <a:xfrm>
            <a:off x="833247" y="5116741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Notar </a:t>
            </a:r>
            <a:r>
              <a:rPr lang="en-US" sz="2400" err="1"/>
              <a:t>que</a:t>
            </a:r>
            <a:r>
              <a:rPr lang="en-US" sz="2400"/>
              <a:t> </a:t>
            </a:r>
            <a:r>
              <a:rPr lang="en-US" sz="2400">
                <a:solidFill>
                  <a:srgbClr val="FF0000"/>
                </a:solidFill>
              </a:rPr>
              <a:t>r </a:t>
            </a:r>
            <a:r>
              <a:rPr lang="en-US" sz="2400"/>
              <a:t>+</a:t>
            </a:r>
            <a:r>
              <a:rPr lang="en-US" sz="2400">
                <a:solidFill>
                  <a:srgbClr val="000000"/>
                </a:solidFill>
              </a:rPr>
              <a:t> </a:t>
            </a:r>
            <a:r>
              <a:rPr lang="en-US" sz="2400">
                <a:solidFill>
                  <a:schemeClr val="accent3"/>
                </a:solidFill>
              </a:rPr>
              <a:t>g </a:t>
            </a:r>
            <a:r>
              <a:rPr lang="en-US" sz="2400"/>
              <a:t>+</a:t>
            </a:r>
            <a:r>
              <a:rPr lang="en-US" sz="2400">
                <a:solidFill>
                  <a:srgbClr val="000000"/>
                </a:solidFill>
              </a:rPr>
              <a:t> </a:t>
            </a:r>
            <a:r>
              <a:rPr lang="en-US" sz="2400">
                <a:solidFill>
                  <a:srgbClr val="FF0000"/>
                </a:solidFill>
              </a:rPr>
              <a:t> </a:t>
            </a:r>
            <a:r>
              <a:rPr lang="en-US" sz="2400">
                <a:solidFill>
                  <a:schemeClr val="accent1"/>
                </a:solidFill>
              </a:rPr>
              <a:t>b </a:t>
            </a:r>
            <a:r>
              <a:rPr lang="en-US" sz="2400"/>
              <a:t>= </a:t>
            </a:r>
            <a:r>
              <a:rPr lang="en-US" sz="2400" err="1">
                <a:solidFill>
                  <a:srgbClr val="000000"/>
                </a:solidFill>
              </a:rPr>
              <a:t>blanco</a:t>
            </a:r>
            <a:r>
              <a:rPr lang="en-US" sz="2400">
                <a:solidFill>
                  <a:srgbClr val="000000"/>
                </a:solidFill>
              </a:rPr>
              <a:t> (no carga)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F7E406-1788-290C-4FBD-612441D5F8A0}"/>
              </a:ext>
            </a:extLst>
          </p:cNvPr>
          <p:cNvSpPr txBox="1"/>
          <p:nvPr/>
        </p:nvSpPr>
        <p:spPr>
          <a:xfrm>
            <a:off x="4884073" y="1712314"/>
            <a:ext cx="3648973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masa del </a:t>
            </a:r>
            <a:r>
              <a:rPr lang="en-US" err="1"/>
              <a:t>gluón</a:t>
            </a:r>
            <a:r>
              <a:rPr lang="en-US"/>
              <a:t> es cero, 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fuerte</a:t>
            </a:r>
            <a:r>
              <a:rPr lang="en-US"/>
              <a:t> </a:t>
            </a:r>
            <a:r>
              <a:rPr lang="en-US" err="1"/>
              <a:t>debería</a:t>
            </a:r>
            <a:r>
              <a:rPr lang="en-US"/>
              <a:t> ser de largo </a:t>
            </a:r>
            <a:r>
              <a:rPr lang="en-US" err="1"/>
              <a:t>alcance</a:t>
            </a:r>
            <a:r>
              <a:rPr lang="en-US"/>
              <a:t> </a:t>
            </a:r>
            <a:r>
              <a:rPr lang="en-US" err="1"/>
              <a:t>como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electromagnetismo</a:t>
            </a:r>
            <a:r>
              <a:rPr lang="en-US"/>
              <a:t>!</a:t>
            </a:r>
          </a:p>
          <a:p>
            <a:endParaRPr lang="en-US"/>
          </a:p>
          <a:p>
            <a:r>
              <a:rPr lang="en-US"/>
              <a:t>Esto no es lo </a:t>
            </a:r>
            <a:r>
              <a:rPr lang="en-US" err="1"/>
              <a:t>que</a:t>
            </a:r>
            <a:r>
              <a:rPr lang="en-US"/>
              <a:t> se </a:t>
            </a:r>
            <a:r>
              <a:rPr lang="en-US" err="1"/>
              <a:t>observa</a:t>
            </a:r>
            <a:r>
              <a:rPr lang="en-US"/>
              <a:t>. </a:t>
            </a:r>
          </a:p>
          <a:p>
            <a:r>
              <a:rPr lang="en-US"/>
              <a:t>Por </a:t>
            </a:r>
            <a:r>
              <a:rPr lang="en-US" err="1"/>
              <a:t>otro</a:t>
            </a:r>
            <a:r>
              <a:rPr lang="en-US"/>
              <a:t> </a:t>
            </a:r>
            <a:r>
              <a:rPr lang="en-US" err="1"/>
              <a:t>lado</a:t>
            </a:r>
            <a:r>
              <a:rPr lang="en-US"/>
              <a:t>, </a:t>
            </a:r>
            <a:r>
              <a:rPr lang="en-US" err="1"/>
              <a:t>los</a:t>
            </a:r>
            <a:r>
              <a:rPr lang="en-US"/>
              <a:t> quarks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protón</a:t>
            </a:r>
            <a:r>
              <a:rPr lang="en-US"/>
              <a:t> se </a:t>
            </a:r>
            <a:r>
              <a:rPr lang="en-US" err="1"/>
              <a:t>comportan</a:t>
            </a:r>
            <a:r>
              <a:rPr lang="en-US"/>
              <a:t> </a:t>
            </a:r>
            <a:r>
              <a:rPr lang="en-US" err="1"/>
              <a:t>como</a:t>
            </a:r>
            <a:r>
              <a:rPr lang="en-US"/>
              <a:t> </a:t>
            </a:r>
            <a:r>
              <a:rPr lang="en-US" err="1"/>
              <a:t>si</a:t>
            </a:r>
            <a:r>
              <a:rPr lang="en-US"/>
              <a:t> </a:t>
            </a:r>
            <a:r>
              <a:rPr lang="en-US" err="1"/>
              <a:t>fueran</a:t>
            </a:r>
            <a:r>
              <a:rPr lang="en-US"/>
              <a:t> </a:t>
            </a:r>
            <a:r>
              <a:rPr lang="en-US" err="1"/>
              <a:t>partículas</a:t>
            </a:r>
            <a:r>
              <a:rPr lang="en-US"/>
              <a:t> </a:t>
            </a:r>
            <a:r>
              <a:rPr lang="en-US" err="1"/>
              <a:t>libres</a:t>
            </a:r>
            <a:r>
              <a:rPr lang="en-US"/>
              <a:t>. </a:t>
            </a:r>
            <a:r>
              <a:rPr lang="en-US" err="1"/>
              <a:t>Además</a:t>
            </a:r>
            <a:r>
              <a:rPr lang="en-US"/>
              <a:t> la </a:t>
            </a:r>
            <a:r>
              <a:rPr lang="en-US" err="1"/>
              <a:t>teoría</a:t>
            </a:r>
            <a:r>
              <a:rPr lang="en-US"/>
              <a:t> </a:t>
            </a:r>
            <a:r>
              <a:rPr lang="en-US" err="1"/>
              <a:t>presenta</a:t>
            </a:r>
            <a:r>
              <a:rPr lang="en-US"/>
              <a:t> un </a:t>
            </a:r>
            <a:r>
              <a:rPr lang="en-US" err="1"/>
              <a:t>fénomeno</a:t>
            </a:r>
            <a:r>
              <a:rPr lang="en-US"/>
              <a:t> </a:t>
            </a:r>
            <a:r>
              <a:rPr lang="en-US" err="1"/>
              <a:t>llamado</a:t>
            </a:r>
            <a:r>
              <a:rPr lang="en-US"/>
              <a:t> anti-</a:t>
            </a:r>
            <a:r>
              <a:rPr lang="en-US" err="1"/>
              <a:t>apantallamiento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2708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1DC6ABD-215C-4EA8-A483-CEF5B99AB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6CDD32-3EC6-4459-BDC7-DFD8046D2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09" y="679731"/>
            <a:ext cx="4171994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¿Qué es el Modelo Estándar?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781AC5-0CCC-FC77-4AC9-65C1B9DBA459}"/>
              </a:ext>
            </a:extLst>
          </p:cNvPr>
          <p:cNvSpPr txBox="1"/>
          <p:nvPr/>
        </p:nvSpPr>
        <p:spPr>
          <a:xfrm>
            <a:off x="599609" y="4685288"/>
            <a:ext cx="4171994" cy="103578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9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 la mejor descripción que tenemos de los constituyentes fundamentales de todo lo que nos rodea.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AE0B8D0-7F3A-70A6-95EA-43253C2EAB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0572" y="1270401"/>
            <a:ext cx="5608830" cy="420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15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FD48AA-A6C9-9F45-78F4-8DA75C603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CCAEB75-6049-85D9-0E30-0C9F6BEA71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489E812-3C3C-DFA2-AAAA-6A64459EA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5F691D-6612-6580-43EE-AB39E1371B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91A4A3E-2DAA-C3AA-CB10-023B838D8C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20EF1BC-B971-ED0A-1002-1BFDD9E282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AB74900-E78B-5F44-CA82-F8CAB83B1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 </a:t>
            </a:r>
            <a:r>
              <a:rPr lang="en-US" sz="4000" err="1">
                <a:solidFill>
                  <a:srgbClr val="FFFFFF"/>
                </a:solidFill>
              </a:rPr>
              <a:t>fuerte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pic>
        <p:nvPicPr>
          <p:cNvPr id="4" name="Picture 3" descr="representation theory - Is the concept of bicolored gluons mathematically  precise/meaningful? Please explain - Physics Stack Exchange">
            <a:extLst>
              <a:ext uri="{FF2B5EF4-FFF2-40B4-BE49-F238E27FC236}">
                <a16:creationId xmlns:a16="http://schemas.microsoft.com/office/drawing/2014/main" id="{E88A6AD7-2E37-0F32-418C-D49C47599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04" y="1934115"/>
            <a:ext cx="3571694" cy="29897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1EF16F-B24E-6FD6-5826-6E3756045343}"/>
              </a:ext>
            </a:extLst>
          </p:cNvPr>
          <p:cNvSpPr txBox="1"/>
          <p:nvPr/>
        </p:nvSpPr>
        <p:spPr>
          <a:xfrm>
            <a:off x="833247" y="5116741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Notar </a:t>
            </a:r>
            <a:r>
              <a:rPr lang="en-US" sz="2400" err="1"/>
              <a:t>que</a:t>
            </a:r>
            <a:r>
              <a:rPr lang="en-US" sz="2400"/>
              <a:t> </a:t>
            </a:r>
            <a:r>
              <a:rPr lang="en-US" sz="2400">
                <a:solidFill>
                  <a:srgbClr val="FF0000"/>
                </a:solidFill>
              </a:rPr>
              <a:t>r </a:t>
            </a:r>
            <a:r>
              <a:rPr lang="en-US" sz="2400"/>
              <a:t>+</a:t>
            </a:r>
            <a:r>
              <a:rPr lang="en-US" sz="2400">
                <a:solidFill>
                  <a:srgbClr val="000000"/>
                </a:solidFill>
              </a:rPr>
              <a:t> </a:t>
            </a:r>
            <a:r>
              <a:rPr lang="en-US" sz="2400">
                <a:solidFill>
                  <a:schemeClr val="accent3"/>
                </a:solidFill>
              </a:rPr>
              <a:t>g </a:t>
            </a:r>
            <a:r>
              <a:rPr lang="en-US" sz="2400"/>
              <a:t>+</a:t>
            </a:r>
            <a:r>
              <a:rPr lang="en-US" sz="2400">
                <a:solidFill>
                  <a:srgbClr val="000000"/>
                </a:solidFill>
              </a:rPr>
              <a:t> </a:t>
            </a:r>
            <a:r>
              <a:rPr lang="en-US" sz="2400">
                <a:solidFill>
                  <a:srgbClr val="FF0000"/>
                </a:solidFill>
              </a:rPr>
              <a:t> </a:t>
            </a:r>
            <a:r>
              <a:rPr lang="en-US" sz="2400">
                <a:solidFill>
                  <a:schemeClr val="accent1"/>
                </a:solidFill>
              </a:rPr>
              <a:t>b </a:t>
            </a:r>
            <a:r>
              <a:rPr lang="en-US" sz="2400"/>
              <a:t>= </a:t>
            </a:r>
            <a:r>
              <a:rPr lang="en-US" sz="2400" err="1">
                <a:solidFill>
                  <a:srgbClr val="000000"/>
                </a:solidFill>
              </a:rPr>
              <a:t>blanco</a:t>
            </a:r>
            <a:r>
              <a:rPr lang="en-US" sz="2400">
                <a:solidFill>
                  <a:srgbClr val="000000"/>
                </a:solidFill>
              </a:rPr>
              <a:t> (no carga)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916C85-FBCE-3BAA-BF18-21072FEC9DBF}"/>
              </a:ext>
            </a:extLst>
          </p:cNvPr>
          <p:cNvSpPr txBox="1"/>
          <p:nvPr/>
        </p:nvSpPr>
        <p:spPr>
          <a:xfrm>
            <a:off x="4884073" y="1712314"/>
            <a:ext cx="3648973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masa del </a:t>
            </a:r>
            <a:r>
              <a:rPr lang="en-US" err="1"/>
              <a:t>gluón</a:t>
            </a:r>
            <a:r>
              <a:rPr lang="en-US"/>
              <a:t> es cero, 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fuerte</a:t>
            </a:r>
            <a:r>
              <a:rPr lang="en-US"/>
              <a:t> </a:t>
            </a:r>
            <a:r>
              <a:rPr lang="en-US" err="1"/>
              <a:t>debería</a:t>
            </a:r>
            <a:r>
              <a:rPr lang="en-US"/>
              <a:t> ser de largo </a:t>
            </a:r>
            <a:r>
              <a:rPr lang="en-US" err="1"/>
              <a:t>alcance</a:t>
            </a:r>
            <a:r>
              <a:rPr lang="en-US"/>
              <a:t> </a:t>
            </a:r>
            <a:r>
              <a:rPr lang="en-US" err="1"/>
              <a:t>como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electromagnetismo</a:t>
            </a:r>
            <a:r>
              <a:rPr lang="en-US"/>
              <a:t>!</a:t>
            </a:r>
          </a:p>
          <a:p>
            <a:endParaRPr lang="en-US"/>
          </a:p>
          <a:p>
            <a:r>
              <a:rPr lang="en-US"/>
              <a:t>Esto no es lo </a:t>
            </a:r>
            <a:r>
              <a:rPr lang="en-US" err="1"/>
              <a:t>que</a:t>
            </a:r>
            <a:r>
              <a:rPr lang="en-US"/>
              <a:t> se </a:t>
            </a:r>
            <a:r>
              <a:rPr lang="en-US" err="1"/>
              <a:t>observa</a:t>
            </a:r>
            <a:r>
              <a:rPr lang="en-US"/>
              <a:t>. </a:t>
            </a:r>
          </a:p>
          <a:p>
            <a:r>
              <a:rPr lang="en-US"/>
              <a:t>Por </a:t>
            </a:r>
            <a:r>
              <a:rPr lang="en-US" err="1"/>
              <a:t>otro</a:t>
            </a:r>
            <a:r>
              <a:rPr lang="en-US"/>
              <a:t> </a:t>
            </a:r>
            <a:r>
              <a:rPr lang="en-US" err="1"/>
              <a:t>lado</a:t>
            </a:r>
            <a:r>
              <a:rPr lang="en-US"/>
              <a:t>, </a:t>
            </a:r>
            <a:r>
              <a:rPr lang="en-US" err="1"/>
              <a:t>los</a:t>
            </a:r>
            <a:r>
              <a:rPr lang="en-US"/>
              <a:t> quarks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protón</a:t>
            </a:r>
            <a:r>
              <a:rPr lang="en-US"/>
              <a:t> se </a:t>
            </a:r>
            <a:r>
              <a:rPr lang="en-US" err="1"/>
              <a:t>comportan</a:t>
            </a:r>
            <a:r>
              <a:rPr lang="en-US"/>
              <a:t> </a:t>
            </a:r>
            <a:r>
              <a:rPr lang="en-US" err="1"/>
              <a:t>como</a:t>
            </a:r>
            <a:r>
              <a:rPr lang="en-US"/>
              <a:t> </a:t>
            </a:r>
            <a:r>
              <a:rPr lang="en-US" err="1"/>
              <a:t>si</a:t>
            </a:r>
            <a:r>
              <a:rPr lang="en-US"/>
              <a:t> </a:t>
            </a:r>
            <a:r>
              <a:rPr lang="en-US" err="1"/>
              <a:t>fueran</a:t>
            </a:r>
            <a:r>
              <a:rPr lang="en-US"/>
              <a:t> </a:t>
            </a:r>
            <a:r>
              <a:rPr lang="en-US" err="1"/>
              <a:t>partículas</a:t>
            </a:r>
            <a:r>
              <a:rPr lang="en-US"/>
              <a:t> </a:t>
            </a:r>
            <a:r>
              <a:rPr lang="en-US" err="1"/>
              <a:t>libres</a:t>
            </a:r>
            <a:r>
              <a:rPr lang="en-US"/>
              <a:t>. </a:t>
            </a:r>
            <a:r>
              <a:rPr lang="en-US" err="1"/>
              <a:t>Además</a:t>
            </a:r>
            <a:r>
              <a:rPr lang="en-US"/>
              <a:t> la </a:t>
            </a:r>
            <a:r>
              <a:rPr lang="en-US" err="1"/>
              <a:t>teoría</a:t>
            </a:r>
            <a:r>
              <a:rPr lang="en-US"/>
              <a:t> </a:t>
            </a:r>
            <a:r>
              <a:rPr lang="en-US" err="1"/>
              <a:t>presenta</a:t>
            </a:r>
            <a:r>
              <a:rPr lang="en-US"/>
              <a:t> un </a:t>
            </a:r>
            <a:r>
              <a:rPr lang="en-US" err="1"/>
              <a:t>fénomeno</a:t>
            </a:r>
            <a:r>
              <a:rPr lang="en-US"/>
              <a:t> </a:t>
            </a:r>
            <a:r>
              <a:rPr lang="en-US" err="1"/>
              <a:t>llamado</a:t>
            </a:r>
            <a:r>
              <a:rPr lang="en-US"/>
              <a:t> anti-</a:t>
            </a:r>
            <a:r>
              <a:rPr lang="en-US" err="1"/>
              <a:t>apantallamiento</a:t>
            </a:r>
            <a:r>
              <a:rPr lang="en-US"/>
              <a:t>.</a:t>
            </a:r>
          </a:p>
        </p:txBody>
      </p:sp>
      <p:pic>
        <p:nvPicPr>
          <p:cNvPr id="3" name="Picture 2" descr="1">
            <a:extLst>
              <a:ext uri="{FF2B5EF4-FFF2-40B4-BE49-F238E27FC236}">
                <a16:creationId xmlns:a16="http://schemas.microsoft.com/office/drawing/2014/main" id="{B729ADE4-DEDC-D850-4C06-EBE564D75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5849" y="2258953"/>
            <a:ext cx="2516038" cy="23257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F5B23E-721C-BF0A-AF6E-5BB6F1AB1DC0}"/>
              </a:ext>
            </a:extLst>
          </p:cNvPr>
          <p:cNvSpPr txBox="1"/>
          <p:nvPr/>
        </p:nvSpPr>
        <p:spPr>
          <a:xfrm>
            <a:off x="9050693" y="4774163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Apantallamiento de la carga </a:t>
            </a:r>
            <a:r>
              <a:rPr lang="en-US" err="1"/>
              <a:t>en</a:t>
            </a:r>
            <a:r>
              <a:rPr lang="en-US"/>
              <a:t> QED.</a:t>
            </a:r>
          </a:p>
        </p:txBody>
      </p:sp>
    </p:spTree>
    <p:extLst>
      <p:ext uri="{BB962C8B-B14F-4D97-AF65-F5344CB8AC3E}">
        <p14:creationId xmlns:p14="http://schemas.microsoft.com/office/powerpoint/2010/main" val="553436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D09C01-F4A4-CA5D-4341-A7B740703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A8E369F-AF08-7135-40CB-794D9CB441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7B8D020-EB3B-55DB-F201-305F48B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0CA20D3-F13F-893A-ADD6-9B9AFC2F1E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C617105-CB8A-1BF4-10C4-05B4F96711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930663D-C454-B380-C12C-0A6740C89A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FDA890-8A09-6D12-B43B-9822DCAF1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 </a:t>
            </a:r>
            <a:r>
              <a:rPr lang="en-US" sz="4000" err="1">
                <a:solidFill>
                  <a:srgbClr val="FFFFFF"/>
                </a:solidFill>
              </a:rPr>
              <a:t>fuerte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9FC7D7-8F8D-9652-A249-0585CEE21831}"/>
              </a:ext>
            </a:extLst>
          </p:cNvPr>
          <p:cNvSpPr txBox="1"/>
          <p:nvPr/>
        </p:nvSpPr>
        <p:spPr>
          <a:xfrm>
            <a:off x="589472" y="2063151"/>
            <a:ext cx="2458528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Por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otro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lado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,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los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quarks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en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elprotón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se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comportan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como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sifueran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partículas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libres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.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Además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>
                <a:solidFill>
                  <a:srgbClr val="000000"/>
                </a:solidFill>
                <a:latin typeface="Aptos"/>
                <a:ea typeface="Aptos"/>
                <a:cs typeface="Aptos"/>
              </a:rPr>
              <a:t>la </a:t>
            </a:r>
            <a:r>
              <a:rPr lang="en-US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teoría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presenta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un </a:t>
            </a:r>
            <a:r>
              <a:rPr lang="en-US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fénomeno</a:t>
            </a:r>
            <a:r>
              <a:rPr lang="en-US">
                <a:solidFill>
                  <a:srgbClr val="000000"/>
                </a:solidFill>
                <a:latin typeface="Aptos"/>
                <a:ea typeface="Aptos"/>
                <a:cs typeface="Aptos"/>
              </a:rPr>
              <a:t> </a:t>
            </a:r>
            <a:r>
              <a:rPr lang="en-US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llamado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anti-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apantallamiento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.</a:t>
            </a:r>
            <a:endParaRPr lang="en-US"/>
          </a:p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0E03B1-8116-1151-0DF9-877647ED1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599" y="2571929"/>
            <a:ext cx="2045180" cy="39713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36E8B9-32DC-5361-A376-8FCDB36A69FC}"/>
              </a:ext>
            </a:extLst>
          </p:cNvPr>
          <p:cNvSpPr txBox="1"/>
          <p:nvPr/>
        </p:nvSpPr>
        <p:spPr>
          <a:xfrm>
            <a:off x="3810000" y="1697181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solidFill>
                  <a:srgbClr val="002060"/>
                </a:solidFill>
              </a:rPr>
              <a:t>Diagramas</a:t>
            </a:r>
            <a:r>
              <a:rPr lang="en-US">
                <a:solidFill>
                  <a:srgbClr val="002060"/>
                </a:solidFill>
              </a:rPr>
              <a:t> </a:t>
            </a:r>
            <a:r>
              <a:rPr lang="en-US" err="1">
                <a:solidFill>
                  <a:srgbClr val="002060"/>
                </a:solidFill>
              </a:rPr>
              <a:t>que</a:t>
            </a:r>
            <a:r>
              <a:rPr lang="en-US">
                <a:solidFill>
                  <a:srgbClr val="002060"/>
                </a:solidFill>
              </a:rPr>
              <a:t> </a:t>
            </a:r>
            <a:r>
              <a:rPr lang="en-US" err="1">
                <a:solidFill>
                  <a:srgbClr val="002060"/>
                </a:solidFill>
              </a:rPr>
              <a:t>contribuyen</a:t>
            </a:r>
            <a:r>
              <a:rPr lang="en-US">
                <a:solidFill>
                  <a:srgbClr val="002060"/>
                </a:solidFill>
              </a:rPr>
              <a:t> al </a:t>
            </a:r>
            <a:r>
              <a:rPr lang="en-US" err="1">
                <a:solidFill>
                  <a:srgbClr val="002060"/>
                </a:solidFill>
              </a:rPr>
              <a:t>apantallamiento</a:t>
            </a:r>
            <a:r>
              <a:rPr lang="en-US">
                <a:solidFill>
                  <a:srgbClr val="002060"/>
                </a:solidFill>
              </a:rPr>
              <a:t> </a:t>
            </a:r>
            <a:r>
              <a:rPr lang="en-US" err="1">
                <a:solidFill>
                  <a:srgbClr val="002060"/>
                </a:solidFill>
              </a:rPr>
              <a:t>en</a:t>
            </a:r>
            <a:r>
              <a:rPr lang="en-US">
                <a:solidFill>
                  <a:srgbClr val="002060"/>
                </a:solidFill>
              </a:rPr>
              <a:t> QED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874E66-671B-AF35-7CC2-CC220E2B9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619" y="2021816"/>
            <a:ext cx="1789443" cy="47121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444D9F-FFBB-BFCC-E986-2A5D1D107AED}"/>
              </a:ext>
            </a:extLst>
          </p:cNvPr>
          <p:cNvSpPr txBox="1"/>
          <p:nvPr/>
        </p:nvSpPr>
        <p:spPr>
          <a:xfrm>
            <a:off x="9560944" y="2060363"/>
            <a:ext cx="2743200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solidFill>
                  <a:schemeClr val="accent5"/>
                </a:solidFill>
              </a:rPr>
              <a:t>Diagramas</a:t>
            </a:r>
            <a:r>
              <a:rPr lang="en-US">
                <a:solidFill>
                  <a:schemeClr val="accent5"/>
                </a:solidFill>
              </a:rPr>
              <a:t> </a:t>
            </a:r>
            <a:r>
              <a:rPr lang="en-US" err="1">
                <a:solidFill>
                  <a:schemeClr val="accent5"/>
                </a:solidFill>
              </a:rPr>
              <a:t>similares</a:t>
            </a:r>
            <a:r>
              <a:rPr lang="en-US">
                <a:solidFill>
                  <a:schemeClr val="accent5"/>
                </a:solidFill>
              </a:rPr>
              <a:t> a QED, </a:t>
            </a:r>
            <a:r>
              <a:rPr lang="en-US" err="1">
                <a:solidFill>
                  <a:schemeClr val="accent5"/>
                </a:solidFill>
              </a:rPr>
              <a:t>pero</a:t>
            </a:r>
            <a:r>
              <a:rPr lang="en-US">
                <a:solidFill>
                  <a:schemeClr val="accent5"/>
                </a:solidFill>
              </a:rPr>
              <a:t> </a:t>
            </a:r>
            <a:r>
              <a:rPr lang="en-US" err="1">
                <a:solidFill>
                  <a:schemeClr val="accent5"/>
                </a:solidFill>
              </a:rPr>
              <a:t>en</a:t>
            </a:r>
            <a:r>
              <a:rPr lang="en-US">
                <a:solidFill>
                  <a:schemeClr val="accent5"/>
                </a:solidFill>
              </a:rPr>
              <a:t> QCD. El </a:t>
            </a:r>
            <a:r>
              <a:rPr lang="en-US" err="1">
                <a:solidFill>
                  <a:schemeClr val="accent5"/>
                </a:solidFill>
              </a:rPr>
              <a:t>diagrama</a:t>
            </a:r>
            <a:r>
              <a:rPr lang="en-US">
                <a:solidFill>
                  <a:schemeClr val="accent5"/>
                </a:solidFill>
              </a:rPr>
              <a:t> b no </a:t>
            </a:r>
            <a:r>
              <a:rPr lang="en-US" err="1">
                <a:solidFill>
                  <a:schemeClr val="accent5"/>
                </a:solidFill>
              </a:rPr>
              <a:t>existe</a:t>
            </a:r>
            <a:r>
              <a:rPr lang="en-US">
                <a:solidFill>
                  <a:schemeClr val="accent5"/>
                </a:solidFill>
              </a:rPr>
              <a:t> </a:t>
            </a:r>
            <a:r>
              <a:rPr lang="en-US" err="1">
                <a:solidFill>
                  <a:schemeClr val="accent5"/>
                </a:solidFill>
              </a:rPr>
              <a:t>en</a:t>
            </a:r>
            <a:r>
              <a:rPr lang="en-US">
                <a:solidFill>
                  <a:schemeClr val="accent5"/>
                </a:solidFill>
              </a:rPr>
              <a:t> QED. Este </a:t>
            </a:r>
            <a:r>
              <a:rPr lang="en-US" err="1">
                <a:solidFill>
                  <a:schemeClr val="accent5"/>
                </a:solidFill>
              </a:rPr>
              <a:t>diagrama</a:t>
            </a:r>
            <a:r>
              <a:rPr lang="en-US">
                <a:solidFill>
                  <a:schemeClr val="accent5"/>
                </a:solidFill>
              </a:rPr>
              <a:t> </a:t>
            </a:r>
            <a:r>
              <a:rPr lang="en-US" err="1">
                <a:solidFill>
                  <a:schemeClr val="accent5"/>
                </a:solidFill>
              </a:rPr>
              <a:t>hace</a:t>
            </a:r>
            <a:r>
              <a:rPr lang="en-US">
                <a:solidFill>
                  <a:schemeClr val="accent5"/>
                </a:solidFill>
              </a:rPr>
              <a:t> </a:t>
            </a:r>
            <a:r>
              <a:rPr lang="en-US" err="1">
                <a:solidFill>
                  <a:schemeClr val="accent5"/>
                </a:solidFill>
              </a:rPr>
              <a:t>que</a:t>
            </a:r>
            <a:r>
              <a:rPr lang="en-US">
                <a:solidFill>
                  <a:schemeClr val="accent5"/>
                </a:solidFill>
              </a:rPr>
              <a:t> </a:t>
            </a:r>
            <a:r>
              <a:rPr lang="en-US" err="1">
                <a:solidFill>
                  <a:schemeClr val="accent5"/>
                </a:solidFill>
              </a:rPr>
              <a:t>halla</a:t>
            </a:r>
            <a:r>
              <a:rPr lang="en-US">
                <a:solidFill>
                  <a:schemeClr val="accent5"/>
                </a:solidFill>
              </a:rPr>
              <a:t> un anti </a:t>
            </a:r>
            <a:r>
              <a:rPr lang="en-US" err="1">
                <a:solidFill>
                  <a:schemeClr val="accent5"/>
                </a:solidFill>
              </a:rPr>
              <a:t>apantallamiento</a:t>
            </a:r>
            <a:r>
              <a:rPr lang="en-US">
                <a:solidFill>
                  <a:schemeClr val="accent5"/>
                </a:solidFill>
              </a:rPr>
              <a:t>. </a:t>
            </a:r>
            <a:r>
              <a:rPr lang="en-US" b="1">
                <a:solidFill>
                  <a:schemeClr val="accent5"/>
                </a:solidFill>
              </a:rPr>
              <a:t>Esto </a:t>
            </a:r>
            <a:r>
              <a:rPr lang="en-US" b="1" err="1">
                <a:solidFill>
                  <a:schemeClr val="accent5"/>
                </a:solidFill>
              </a:rPr>
              <a:t>lleva</a:t>
            </a:r>
            <a:r>
              <a:rPr lang="en-US" b="1">
                <a:solidFill>
                  <a:schemeClr val="accent5"/>
                </a:solidFill>
              </a:rPr>
              <a:t> a la </a:t>
            </a:r>
            <a:r>
              <a:rPr lang="en-US" b="1" err="1">
                <a:solidFill>
                  <a:schemeClr val="accent5"/>
                </a:solidFill>
              </a:rPr>
              <a:t>libertad</a:t>
            </a:r>
            <a:r>
              <a:rPr lang="en-US" b="1">
                <a:solidFill>
                  <a:schemeClr val="accent5"/>
                </a:solidFill>
              </a:rPr>
              <a:t> </a:t>
            </a:r>
            <a:r>
              <a:rPr lang="en-US" b="1" err="1">
                <a:solidFill>
                  <a:schemeClr val="accent5"/>
                </a:solidFill>
              </a:rPr>
              <a:t>asintótica</a:t>
            </a:r>
            <a:r>
              <a:rPr lang="en-US" b="1">
                <a:solidFill>
                  <a:schemeClr val="accent5"/>
                </a:solidFill>
              </a:rPr>
              <a:t> y al </a:t>
            </a:r>
            <a:r>
              <a:rPr lang="en-US" b="1" err="1">
                <a:solidFill>
                  <a:schemeClr val="accent5"/>
                </a:solidFill>
              </a:rPr>
              <a:t>confinamiento</a:t>
            </a:r>
            <a:r>
              <a:rPr lang="en-US" b="1">
                <a:solidFill>
                  <a:schemeClr val="accent5"/>
                </a:solidFill>
              </a:rPr>
              <a:t>,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EDCB82-029A-4405-188A-DE43C3D9EBB6}"/>
              </a:ext>
            </a:extLst>
          </p:cNvPr>
          <p:cNvSpPr txBox="1"/>
          <p:nvPr/>
        </p:nvSpPr>
        <p:spPr>
          <a:xfrm>
            <a:off x="595926" y="5369209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Imágenes</a:t>
            </a:r>
            <a:r>
              <a:rPr lang="en-US"/>
              <a:t> </a:t>
            </a:r>
            <a:r>
              <a:rPr lang="en-US" err="1"/>
              <a:t>tomadas</a:t>
            </a:r>
            <a:r>
              <a:rPr lang="en-US"/>
              <a:t> de:</a:t>
            </a:r>
          </a:p>
          <a:p>
            <a:r>
              <a:rPr lang="en-US">
                <a:ea typeface="+mn-lt"/>
                <a:cs typeface="+mn-lt"/>
              </a:rPr>
              <a:t>https://www.phys.ufl.edu/~mitselmakher/teaching/ParticlePhysics2/Note_10_Ch7-2.pdf</a:t>
            </a:r>
          </a:p>
        </p:txBody>
      </p:sp>
    </p:spTree>
    <p:extLst>
      <p:ext uri="{BB962C8B-B14F-4D97-AF65-F5344CB8AC3E}">
        <p14:creationId xmlns:p14="http://schemas.microsoft.com/office/powerpoint/2010/main" val="1678288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3C1C3A-412D-C22B-B0E4-CE101B2B25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F2DC091-CA6A-B497-110E-B42E00B73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787CB1C-E4E0-FAC8-B7FB-78CDA101BA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690F1E8-761C-B8D9-6758-40B37EB19E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3BFB54E-618D-A583-BE3F-210D8D6F7E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3312AB2-2E53-E3CC-84D8-71BDEE299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9CABAB-D283-8984-EACC-DF5CD1842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 </a:t>
            </a:r>
            <a:r>
              <a:rPr lang="en-US" sz="4000" err="1">
                <a:solidFill>
                  <a:srgbClr val="FFFFFF"/>
                </a:solidFill>
              </a:rPr>
              <a:t>fuerte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57EA9C-ACE0-D3AC-8B9E-09BC7D2E74C1}"/>
              </a:ext>
            </a:extLst>
          </p:cNvPr>
          <p:cNvSpPr txBox="1"/>
          <p:nvPr/>
        </p:nvSpPr>
        <p:spPr>
          <a:xfrm>
            <a:off x="881529" y="2106705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Debido</a:t>
            </a:r>
            <a:r>
              <a:rPr lang="en-US"/>
              <a:t> al </a:t>
            </a:r>
            <a:r>
              <a:rPr lang="en-US" err="1"/>
              <a:t>confinamiento</a:t>
            </a:r>
            <a:r>
              <a:rPr lang="en-US"/>
              <a:t>, no se </a:t>
            </a:r>
            <a:r>
              <a:rPr lang="en-US" err="1"/>
              <a:t>encuentran</a:t>
            </a:r>
            <a:r>
              <a:rPr lang="en-US"/>
              <a:t> quarks solos.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6C2DD8-3654-A46C-9B3D-88D7382F0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687" y="1720521"/>
            <a:ext cx="6734175" cy="22955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CAEC66-928B-991C-697F-2E56F9EE6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021" y="4337919"/>
            <a:ext cx="676275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36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62CE15-53E3-3764-BE48-457752879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C81AD35-E7F3-3A3A-D78C-78AD441ED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D2AEA1-D786-BE3F-A0F0-2F56B0D05E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BF83BAA-78CA-BEA8-8248-A7FDB82B3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DC5A7C5-58D7-DD81-132F-B8EEA64B4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B858AA3-5622-C9FB-7591-BD6CAEC087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F21CD92-C1B3-6FD9-E96D-0454630D1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 </a:t>
            </a:r>
            <a:r>
              <a:rPr lang="en-US" sz="4000" err="1">
                <a:solidFill>
                  <a:srgbClr val="FFFFFF"/>
                </a:solidFill>
              </a:rPr>
              <a:t>fuerte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D5C1F-92A4-426F-894B-CADF6FAE08D7}"/>
              </a:ext>
            </a:extLst>
          </p:cNvPr>
          <p:cNvSpPr txBox="1"/>
          <p:nvPr/>
        </p:nvSpPr>
        <p:spPr>
          <a:xfrm>
            <a:off x="881529" y="2106705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Debido</a:t>
            </a:r>
            <a:r>
              <a:rPr lang="en-US"/>
              <a:t> al </a:t>
            </a:r>
            <a:r>
              <a:rPr lang="en-US" err="1"/>
              <a:t>confinamiento</a:t>
            </a:r>
            <a:r>
              <a:rPr lang="en-US"/>
              <a:t>, no se </a:t>
            </a:r>
            <a:r>
              <a:rPr lang="en-US" err="1"/>
              <a:t>encuentran</a:t>
            </a:r>
            <a:r>
              <a:rPr lang="en-US"/>
              <a:t> quarks solos.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B8537A-D66E-F992-115E-E3AACCCAD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687" y="1720521"/>
            <a:ext cx="6734175" cy="22955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6CFC24-55B4-01EF-737C-54926EE92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021" y="4337919"/>
            <a:ext cx="676275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8295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FA7958-3C69-D34E-A176-E4316898D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F60B2E4-7D03-62A9-644E-AF70D6034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E160626-7EC5-9776-3BDB-61DCEF30B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5CCE69-1738-0F13-D48E-86CB24E7D3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21FC93E-EB3D-D191-BEFA-B34C36453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33A0ABB-DF97-8E9A-E42C-B5683CD314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050FEC1-BC57-272F-0D70-6BD958C64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E8A919-0621-D78D-CA1C-9A8847D93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087" y="2409016"/>
            <a:ext cx="4857750" cy="33051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80A4AA-FB90-5783-7B9A-C897360B6575}"/>
              </a:ext>
            </a:extLst>
          </p:cNvPr>
          <p:cNvSpPr txBox="1"/>
          <p:nvPr/>
        </p:nvSpPr>
        <p:spPr>
          <a:xfrm>
            <a:off x="882656" y="6082186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Imagen de :</a:t>
            </a:r>
            <a:r>
              <a:rPr lang="en-US" err="1"/>
              <a:t>wikipedia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BCEDB6-61B8-9CAA-2B6A-6519FF775D24}"/>
              </a:ext>
            </a:extLst>
          </p:cNvPr>
          <p:cNvSpPr txBox="1"/>
          <p:nvPr/>
        </p:nvSpPr>
        <p:spPr>
          <a:xfrm>
            <a:off x="5946588" y="1867647"/>
            <a:ext cx="2743200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Una </a:t>
            </a:r>
            <a:r>
              <a:rPr lang="en-US" err="1"/>
              <a:t>manifestación</a:t>
            </a:r>
            <a:r>
              <a:rPr lang="en-US"/>
              <a:t> </a:t>
            </a:r>
            <a:r>
              <a:rPr lang="en-US" err="1"/>
              <a:t>típica</a:t>
            </a:r>
            <a:r>
              <a:rPr lang="en-US"/>
              <a:t> de 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  <a:r>
              <a:rPr lang="en-US"/>
              <a:t> es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decaimiento</a:t>
            </a:r>
            <a:r>
              <a:rPr lang="en-US"/>
              <a:t> beta. Este </a:t>
            </a:r>
            <a:r>
              <a:rPr lang="en-US" err="1"/>
              <a:t>presentaba</a:t>
            </a:r>
            <a:r>
              <a:rPr lang="en-US"/>
              <a:t> un </a:t>
            </a:r>
            <a:r>
              <a:rPr lang="en-US" err="1"/>
              <a:t>problema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espectro</a:t>
            </a:r>
            <a:r>
              <a:rPr lang="en-US"/>
              <a:t> de </a:t>
            </a:r>
            <a:r>
              <a:rPr lang="en-US" err="1"/>
              <a:t>energía</a:t>
            </a:r>
            <a:r>
              <a:rPr lang="en-US"/>
              <a:t>.</a:t>
            </a:r>
          </a:p>
          <a:p>
            <a:endParaRPr lang="en-US"/>
          </a:p>
          <a:p>
            <a:r>
              <a:rPr lang="en-US" err="1"/>
              <a:t>Otro</a:t>
            </a:r>
            <a:r>
              <a:rPr lang="en-US"/>
              <a:t> </a:t>
            </a:r>
            <a:r>
              <a:rPr lang="en-US" err="1"/>
              <a:t>problema</a:t>
            </a:r>
            <a:r>
              <a:rPr lang="en-US"/>
              <a:t> era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comportamiento</a:t>
            </a:r>
            <a:r>
              <a:rPr lang="en-US"/>
              <a:t> del N y Li </a:t>
            </a:r>
            <a:r>
              <a:rPr lang="en-US" err="1"/>
              <a:t>cuya</a:t>
            </a:r>
            <a:r>
              <a:rPr lang="en-US"/>
              <a:t> </a:t>
            </a:r>
            <a:r>
              <a:rPr lang="en-US" err="1"/>
              <a:t>estadísticia</a:t>
            </a:r>
            <a:r>
              <a:rPr lang="en-US"/>
              <a:t> </a:t>
            </a:r>
            <a:r>
              <a:rPr lang="en-US" err="1"/>
              <a:t>debería</a:t>
            </a:r>
            <a:r>
              <a:rPr lang="en-US"/>
              <a:t> ser </a:t>
            </a:r>
            <a:r>
              <a:rPr lang="en-US" err="1"/>
              <a:t>tipó</a:t>
            </a:r>
            <a:r>
              <a:rPr lang="en-US"/>
              <a:t> </a:t>
            </a:r>
            <a:r>
              <a:rPr lang="en-US" err="1"/>
              <a:t>bosón</a:t>
            </a:r>
            <a:r>
              <a:rPr lang="en-US"/>
              <a:t> </a:t>
            </a:r>
            <a:r>
              <a:rPr lang="en-US" err="1"/>
              <a:t>pero</a:t>
            </a:r>
            <a:r>
              <a:rPr lang="en-US"/>
              <a:t> se </a:t>
            </a:r>
            <a:r>
              <a:rPr lang="en-US" err="1"/>
              <a:t>comportaba</a:t>
            </a:r>
            <a:r>
              <a:rPr lang="en-US"/>
              <a:t> </a:t>
            </a:r>
            <a:r>
              <a:rPr lang="en-US" err="1"/>
              <a:t>como</a:t>
            </a:r>
            <a:r>
              <a:rPr lang="en-US"/>
              <a:t> </a:t>
            </a:r>
            <a:r>
              <a:rPr lang="en-US" err="1"/>
              <a:t>fermión</a:t>
            </a:r>
            <a:r>
              <a:rPr lang="en-US"/>
              <a:t>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03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D7DBDF-666F-8454-DE2A-31FCC81E2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D7761D1-DFBE-C368-BD13-60D49F4F61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A250147-99F2-6425-5DFF-9F9FB00B38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CC95CC7-3A7F-E08B-6439-174E26316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0568CA7-B228-D498-5B50-24C2C65906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A7D6134-C8F2-598B-220F-0240EB1F2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9F09BF8-28EC-ABB2-6ADA-37FE3179C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108DCC-1EB5-2875-92EB-0C4B2F828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087" y="2409016"/>
            <a:ext cx="4857750" cy="33051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50A720-871E-7CBD-493B-D8973609E638}"/>
              </a:ext>
            </a:extLst>
          </p:cNvPr>
          <p:cNvSpPr txBox="1"/>
          <p:nvPr/>
        </p:nvSpPr>
        <p:spPr>
          <a:xfrm>
            <a:off x="882656" y="6082186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Imagen de :</a:t>
            </a:r>
            <a:r>
              <a:rPr lang="en-US" err="1"/>
              <a:t>wikipedia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16190D-9D50-5176-3411-CF091841C8A4}"/>
              </a:ext>
            </a:extLst>
          </p:cNvPr>
          <p:cNvSpPr txBox="1"/>
          <p:nvPr/>
        </p:nvSpPr>
        <p:spPr>
          <a:xfrm>
            <a:off x="5946588" y="1867647"/>
            <a:ext cx="2743200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Una </a:t>
            </a:r>
            <a:r>
              <a:rPr lang="en-US" err="1"/>
              <a:t>manifestación</a:t>
            </a:r>
            <a:r>
              <a:rPr lang="en-US"/>
              <a:t> </a:t>
            </a:r>
            <a:r>
              <a:rPr lang="en-US" err="1"/>
              <a:t>típica</a:t>
            </a:r>
            <a:r>
              <a:rPr lang="en-US"/>
              <a:t> de 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  <a:r>
              <a:rPr lang="en-US"/>
              <a:t> es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decaimiento</a:t>
            </a:r>
            <a:r>
              <a:rPr lang="en-US"/>
              <a:t> beta. Este </a:t>
            </a:r>
            <a:r>
              <a:rPr lang="en-US" err="1"/>
              <a:t>presentaba</a:t>
            </a:r>
            <a:r>
              <a:rPr lang="en-US"/>
              <a:t> un </a:t>
            </a:r>
            <a:r>
              <a:rPr lang="en-US" err="1"/>
              <a:t>problema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espectro</a:t>
            </a:r>
            <a:r>
              <a:rPr lang="en-US"/>
              <a:t> de </a:t>
            </a:r>
            <a:r>
              <a:rPr lang="en-US" err="1"/>
              <a:t>energía</a:t>
            </a:r>
            <a:r>
              <a:rPr lang="en-US"/>
              <a:t>.</a:t>
            </a:r>
          </a:p>
          <a:p>
            <a:endParaRPr lang="en-US"/>
          </a:p>
          <a:p>
            <a:r>
              <a:rPr lang="en-US" err="1"/>
              <a:t>Otro</a:t>
            </a:r>
            <a:r>
              <a:rPr lang="en-US"/>
              <a:t> </a:t>
            </a:r>
            <a:r>
              <a:rPr lang="en-US" err="1"/>
              <a:t>problema</a:t>
            </a:r>
            <a:r>
              <a:rPr lang="en-US"/>
              <a:t> era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comportamiento</a:t>
            </a:r>
            <a:r>
              <a:rPr lang="en-US"/>
              <a:t> del N y Li </a:t>
            </a:r>
            <a:r>
              <a:rPr lang="en-US" err="1"/>
              <a:t>cuya</a:t>
            </a:r>
            <a:r>
              <a:rPr lang="en-US"/>
              <a:t> </a:t>
            </a:r>
            <a:r>
              <a:rPr lang="en-US" err="1"/>
              <a:t>estadísticia</a:t>
            </a:r>
            <a:r>
              <a:rPr lang="en-US"/>
              <a:t> </a:t>
            </a:r>
            <a:r>
              <a:rPr lang="en-US" err="1"/>
              <a:t>debería</a:t>
            </a:r>
            <a:r>
              <a:rPr lang="en-US"/>
              <a:t> ser </a:t>
            </a:r>
            <a:r>
              <a:rPr lang="en-US" err="1"/>
              <a:t>tipó</a:t>
            </a:r>
            <a:r>
              <a:rPr lang="en-US"/>
              <a:t> </a:t>
            </a:r>
            <a:r>
              <a:rPr lang="en-US" err="1"/>
              <a:t>bosón</a:t>
            </a:r>
            <a:r>
              <a:rPr lang="en-US"/>
              <a:t> </a:t>
            </a:r>
            <a:r>
              <a:rPr lang="en-US" err="1"/>
              <a:t>pero</a:t>
            </a:r>
            <a:r>
              <a:rPr lang="en-US"/>
              <a:t> se </a:t>
            </a:r>
            <a:r>
              <a:rPr lang="en-US" err="1"/>
              <a:t>comportaba</a:t>
            </a:r>
            <a:r>
              <a:rPr lang="en-US"/>
              <a:t> </a:t>
            </a:r>
            <a:r>
              <a:rPr lang="en-US" err="1"/>
              <a:t>como</a:t>
            </a:r>
            <a:r>
              <a:rPr lang="en-US"/>
              <a:t> </a:t>
            </a:r>
            <a:r>
              <a:rPr lang="en-US" err="1"/>
              <a:t>fermión</a:t>
            </a:r>
            <a:r>
              <a:rPr lang="en-US"/>
              <a:t>:</a:t>
            </a:r>
          </a:p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98AF1D-8B7D-002E-DE06-AD8936E3A828}"/>
              </a:ext>
            </a:extLst>
          </p:cNvPr>
          <p:cNvSpPr txBox="1"/>
          <p:nvPr/>
        </p:nvSpPr>
        <p:spPr>
          <a:xfrm>
            <a:off x="6113196" y="5241816"/>
            <a:ext cx="4123425" cy="1200329"/>
          </a:xfrm>
          <a:prstGeom prst="rect">
            <a:avLst/>
          </a:prstGeom>
          <a:solidFill>
            <a:srgbClr val="FBFF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Dos </a:t>
            </a:r>
            <a:r>
              <a:rPr lang="en-US" sz="2400" err="1"/>
              <a:t>partículas</a:t>
            </a:r>
            <a:r>
              <a:rPr lang="en-US" sz="2400"/>
              <a:t> </a:t>
            </a:r>
            <a:r>
              <a:rPr lang="en-US" sz="2400" err="1"/>
              <a:t>nuevas</a:t>
            </a:r>
            <a:r>
              <a:rPr lang="en-US" sz="2400"/>
              <a:t> </a:t>
            </a:r>
            <a:r>
              <a:rPr lang="en-US" sz="2400" err="1"/>
              <a:t>el</a:t>
            </a:r>
            <a:r>
              <a:rPr lang="en-US" sz="2400"/>
              <a:t> </a:t>
            </a:r>
            <a:r>
              <a:rPr lang="en-US" sz="2400" err="1"/>
              <a:t>neutrón</a:t>
            </a:r>
            <a:r>
              <a:rPr lang="en-US" sz="2400"/>
              <a:t> y </a:t>
            </a:r>
            <a:r>
              <a:rPr lang="en-US" sz="2400" err="1"/>
              <a:t>el</a:t>
            </a:r>
            <a:r>
              <a:rPr lang="en-US" sz="2400"/>
              <a:t> neutrino </a:t>
            </a:r>
            <a:r>
              <a:rPr lang="en-US" sz="2400" err="1"/>
              <a:t>propuestas</a:t>
            </a:r>
            <a:r>
              <a:rPr lang="en-US" sz="2400"/>
              <a:t> </a:t>
            </a:r>
            <a:r>
              <a:rPr lang="en-US" sz="2400" err="1"/>
              <a:t>por</a:t>
            </a:r>
            <a:r>
              <a:rPr lang="en-US" sz="2400"/>
              <a:t> Pauli </a:t>
            </a:r>
            <a:r>
              <a:rPr lang="en-US" sz="2400" err="1"/>
              <a:t>en</a:t>
            </a:r>
            <a:r>
              <a:rPr lang="en-US" sz="2400"/>
              <a:t> 1930.</a:t>
            </a:r>
          </a:p>
        </p:txBody>
      </p:sp>
    </p:spTree>
    <p:extLst>
      <p:ext uri="{BB962C8B-B14F-4D97-AF65-F5344CB8AC3E}">
        <p14:creationId xmlns:p14="http://schemas.microsoft.com/office/powerpoint/2010/main" val="26752487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34866C-B929-491D-2882-6418239AE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5899FEB-F383-0B5E-0FF4-12D55C5DA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2F729F-271F-EED2-B5C5-EB8A2B354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86971E5-EB0B-0858-E648-D3AA94FB0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98B1662-9DFA-AF92-E38F-174EFA49F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201BA96-EAA4-D6F3-DB20-619346E167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4D0556B-EA14-E0D3-D212-7271894EC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BD2061-3430-F68F-B516-20FF113CB48F}"/>
              </a:ext>
            </a:extLst>
          </p:cNvPr>
          <p:cNvSpPr txBox="1"/>
          <p:nvPr/>
        </p:nvSpPr>
        <p:spPr>
          <a:xfrm>
            <a:off x="310664" y="1939534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Fermi </a:t>
            </a:r>
            <a:r>
              <a:rPr lang="en-US" err="1"/>
              <a:t>toma</a:t>
            </a:r>
            <a:r>
              <a:rPr lang="en-US"/>
              <a:t> también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decaimiento</a:t>
            </a:r>
            <a:r>
              <a:rPr lang="en-US"/>
              <a:t> beta y </a:t>
            </a:r>
            <a:r>
              <a:rPr lang="en-US" err="1"/>
              <a:t>construye</a:t>
            </a:r>
            <a:r>
              <a:rPr lang="en-US"/>
              <a:t> </a:t>
            </a:r>
            <a:r>
              <a:rPr lang="en-US" err="1"/>
              <a:t>una</a:t>
            </a:r>
            <a:r>
              <a:rPr lang="en-US"/>
              <a:t> </a:t>
            </a:r>
            <a:r>
              <a:rPr lang="en-US" err="1"/>
              <a:t>teoría</a:t>
            </a:r>
            <a:r>
              <a:rPr lang="en-US"/>
              <a:t> </a:t>
            </a:r>
            <a:r>
              <a:rPr lang="en-US" err="1"/>
              <a:t>que</a:t>
            </a:r>
            <a:r>
              <a:rPr lang="en-US"/>
              <a:t> </a:t>
            </a:r>
            <a:r>
              <a:rPr lang="en-US" err="1"/>
              <a:t>yo</a:t>
            </a:r>
            <a:r>
              <a:rPr lang="en-US"/>
              <a:t> </a:t>
            </a:r>
            <a:r>
              <a:rPr lang="en-US" err="1"/>
              <a:t>llamamos</a:t>
            </a:r>
            <a:r>
              <a:rPr lang="en-US"/>
              <a:t> efectiva: </a:t>
            </a:r>
          </a:p>
          <a:p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A0DD239-44A8-9AAD-48C4-93A8E7D75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8032" y="2451052"/>
            <a:ext cx="7972425" cy="956814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92BBB9B-3B2F-D257-8B5E-4D43FB2E97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18907" y="3409680"/>
            <a:ext cx="300037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4770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95CBF8-C921-39E2-D5ED-1C94CB9FB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A726E53-4EF8-98C9-8A4A-5A0E0677D8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9FD287-BBAE-FD94-B695-77EEB2EB10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9F20CD3-85C2-A8D7-EF0B-69B45EFE4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042FEAE-FC21-9D97-1D5E-47F9A9AC57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4B1958B-75B4-59FA-DCB2-F91D80CA2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920C44F-40A8-F7C1-06CB-B2C883DB7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8112B3-DC2D-9101-D906-99221EBFD83B}"/>
              </a:ext>
            </a:extLst>
          </p:cNvPr>
          <p:cNvSpPr txBox="1"/>
          <p:nvPr/>
        </p:nvSpPr>
        <p:spPr>
          <a:xfrm>
            <a:off x="310664" y="1939534"/>
            <a:ext cx="27432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Fermi </a:t>
            </a:r>
            <a:r>
              <a:rPr lang="en-US" err="1"/>
              <a:t>toma</a:t>
            </a:r>
            <a:r>
              <a:rPr lang="en-US"/>
              <a:t> también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decaimiento</a:t>
            </a:r>
            <a:r>
              <a:rPr lang="en-US"/>
              <a:t> beta y </a:t>
            </a:r>
            <a:r>
              <a:rPr lang="en-US" err="1"/>
              <a:t>construye</a:t>
            </a:r>
            <a:r>
              <a:rPr lang="en-US"/>
              <a:t> </a:t>
            </a:r>
            <a:r>
              <a:rPr lang="en-US" err="1"/>
              <a:t>una</a:t>
            </a:r>
            <a:r>
              <a:rPr lang="en-US"/>
              <a:t> </a:t>
            </a:r>
            <a:r>
              <a:rPr lang="en-US" err="1"/>
              <a:t>teoría</a:t>
            </a:r>
            <a:r>
              <a:rPr lang="en-US"/>
              <a:t> </a:t>
            </a:r>
            <a:r>
              <a:rPr lang="en-US" err="1"/>
              <a:t>que</a:t>
            </a:r>
            <a:r>
              <a:rPr lang="en-US"/>
              <a:t> </a:t>
            </a:r>
            <a:r>
              <a:rPr lang="en-US" err="1"/>
              <a:t>yo</a:t>
            </a:r>
            <a:r>
              <a:rPr lang="en-US"/>
              <a:t> </a:t>
            </a:r>
            <a:r>
              <a:rPr lang="en-US" err="1"/>
              <a:t>llamamos</a:t>
            </a:r>
            <a:r>
              <a:rPr lang="en-US"/>
              <a:t> efectiva: </a:t>
            </a:r>
          </a:p>
          <a:p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F37DCE1-84A2-4089-95F4-E20489991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8032" y="2451052"/>
            <a:ext cx="7972425" cy="956814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AECABC7D-74AC-2E4B-3292-F8339827F6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93360" y="3409680"/>
            <a:ext cx="3000375" cy="30003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26F5A7-317F-CC2A-BB07-41517DDFCC15}"/>
              </a:ext>
            </a:extLst>
          </p:cNvPr>
          <p:cNvSpPr txBox="1"/>
          <p:nvPr/>
        </p:nvSpPr>
        <p:spPr>
          <a:xfrm>
            <a:off x="307844" y="3561919"/>
            <a:ext cx="3289539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Adicionalmente, Lee y Yang </a:t>
            </a:r>
            <a:r>
              <a:rPr lang="en-US" err="1"/>
              <a:t>proponen</a:t>
            </a:r>
            <a:r>
              <a:rPr lang="en-US"/>
              <a:t> </a:t>
            </a:r>
            <a:r>
              <a:rPr lang="en-US" err="1"/>
              <a:t>que</a:t>
            </a:r>
            <a:r>
              <a:rPr lang="en-US"/>
              <a:t> la </a:t>
            </a:r>
            <a:r>
              <a:rPr lang="en-US" err="1"/>
              <a:t>simetría</a:t>
            </a:r>
            <a:r>
              <a:rPr lang="en-US"/>
              <a:t> de </a:t>
            </a:r>
            <a:r>
              <a:rPr lang="en-US" err="1"/>
              <a:t>paridad</a:t>
            </a:r>
            <a:r>
              <a:rPr lang="en-US"/>
              <a:t> no se </a:t>
            </a:r>
            <a:r>
              <a:rPr lang="en-US" err="1"/>
              <a:t>conserva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decaimiento</a:t>
            </a:r>
            <a:r>
              <a:rPr lang="en-US"/>
              <a:t> beta, y </a:t>
            </a:r>
            <a:r>
              <a:rPr lang="en-US" err="1"/>
              <a:t>en</a:t>
            </a:r>
            <a:r>
              <a:rPr lang="en-US"/>
              <a:t> general </a:t>
            </a:r>
            <a:r>
              <a:rPr lang="en-US" err="1"/>
              <a:t>en</a:t>
            </a:r>
            <a:r>
              <a:rPr lang="en-US"/>
              <a:t> 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  <a:r>
              <a:rPr lang="en-US"/>
              <a:t>. Madame Wu lo </a:t>
            </a:r>
            <a:r>
              <a:rPr lang="en-US" err="1"/>
              <a:t>comprueba</a:t>
            </a:r>
            <a:r>
              <a:rPr lang="en-US"/>
              <a:t> con </a:t>
            </a:r>
            <a:r>
              <a:rPr lang="en-US" err="1"/>
              <a:t>decaimiento</a:t>
            </a:r>
            <a:r>
              <a:rPr lang="en-US"/>
              <a:t> beta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Covalto</a:t>
            </a:r>
            <a:r>
              <a:rPr lang="en-US"/>
              <a:t>.  Con </a:t>
            </a:r>
            <a:r>
              <a:rPr lang="en-US" err="1"/>
              <a:t>estos</a:t>
            </a:r>
            <a:r>
              <a:rPr lang="en-US"/>
              <a:t> </a:t>
            </a:r>
            <a:r>
              <a:rPr lang="en-US" err="1"/>
              <a:t>resultados</a:t>
            </a:r>
            <a:r>
              <a:rPr lang="en-US"/>
              <a:t> Lee Yang </a:t>
            </a:r>
            <a:r>
              <a:rPr lang="en-US" err="1"/>
              <a:t>proponen</a:t>
            </a:r>
            <a:r>
              <a:rPr lang="en-US"/>
              <a:t>, </a:t>
            </a:r>
            <a:r>
              <a:rPr lang="en-US" err="1"/>
              <a:t>todos</a:t>
            </a:r>
            <a:r>
              <a:rPr lang="en-US"/>
              <a:t> </a:t>
            </a:r>
            <a:r>
              <a:rPr lang="en-US" err="1"/>
              <a:t>los</a:t>
            </a:r>
            <a:r>
              <a:rPr lang="en-US"/>
              <a:t> neutrinos son L y antineutrinos son 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E00B12-B82A-E292-7CCB-882861C5F9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8009" y="3568371"/>
            <a:ext cx="2132702" cy="32868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CADCD0-865C-0B8A-D504-21849FC292C2}"/>
              </a:ext>
            </a:extLst>
          </p:cNvPr>
          <p:cNvSpPr txBox="1"/>
          <p:nvPr/>
        </p:nvSpPr>
        <p:spPr>
          <a:xfrm>
            <a:off x="5825066" y="6062133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03B899-15B1-B13C-E189-B3AA5F77048A}"/>
              </a:ext>
            </a:extLst>
          </p:cNvPr>
          <p:cNvSpPr txBox="1"/>
          <p:nvPr/>
        </p:nvSpPr>
        <p:spPr>
          <a:xfrm>
            <a:off x="6685471" y="5781615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ea typeface="+mn-lt"/>
                <a:cs typeface="+mn-lt"/>
              </a:rPr>
              <a:t>https://hyperphysics.gsu.edu/hbase/quantum/parity.html</a:t>
            </a:r>
          </a:p>
        </p:txBody>
      </p:sp>
    </p:spTree>
    <p:extLst>
      <p:ext uri="{BB962C8B-B14F-4D97-AF65-F5344CB8AC3E}">
        <p14:creationId xmlns:p14="http://schemas.microsoft.com/office/powerpoint/2010/main" val="13653846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37AEDB-6E05-26E3-4407-3D77C79496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F34D197-8DBE-C517-1317-2CE2F310F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508F61D-7A32-F439-785C-C2BCDC915D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BF55823-29A1-6480-455C-B384F8AE85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90431FF-461D-BBAA-C66D-3E93EF3A6E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30B6DE8-FCC4-CE1D-3336-937CA895A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EDE2992-3439-F458-0D3C-F44221C96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0E208D-62B9-B7F7-1F22-BB6E4854A342}"/>
              </a:ext>
            </a:extLst>
          </p:cNvPr>
          <p:cNvSpPr txBox="1"/>
          <p:nvPr/>
        </p:nvSpPr>
        <p:spPr>
          <a:xfrm>
            <a:off x="175626" y="2055281"/>
            <a:ext cx="2743200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idea de </a:t>
            </a:r>
            <a:r>
              <a:rPr lang="en-US" err="1"/>
              <a:t>helicidad</a:t>
            </a:r>
            <a:r>
              <a:rPr lang="en-US"/>
              <a:t> se </a:t>
            </a:r>
            <a:r>
              <a:rPr lang="en-US" err="1"/>
              <a:t>muestra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la </a:t>
            </a:r>
            <a:r>
              <a:rPr lang="en-US" err="1"/>
              <a:t>figura</a:t>
            </a:r>
            <a:r>
              <a:rPr lang="en-US"/>
              <a:t>. Para </a:t>
            </a:r>
            <a:r>
              <a:rPr lang="en-US" err="1"/>
              <a:t>partículas</a:t>
            </a:r>
            <a:r>
              <a:rPr lang="en-US"/>
              <a:t> con </a:t>
            </a:r>
            <a:r>
              <a:rPr lang="en-US" err="1"/>
              <a:t>masas</a:t>
            </a:r>
            <a:r>
              <a:rPr lang="en-US"/>
              <a:t> </a:t>
            </a:r>
            <a:r>
              <a:rPr lang="en-US" err="1"/>
              <a:t>muy</a:t>
            </a:r>
            <a:r>
              <a:rPr lang="en-US"/>
              <a:t> </a:t>
            </a:r>
            <a:r>
              <a:rPr lang="en-US" err="1"/>
              <a:t>pequeñas</a:t>
            </a:r>
            <a:r>
              <a:rPr lang="en-US"/>
              <a:t> (</a:t>
            </a:r>
            <a:r>
              <a:rPr lang="en-US" err="1"/>
              <a:t>como</a:t>
            </a:r>
            <a:r>
              <a:rPr lang="en-US"/>
              <a:t> </a:t>
            </a:r>
            <a:r>
              <a:rPr lang="en-US" err="1"/>
              <a:t>los</a:t>
            </a:r>
            <a:r>
              <a:rPr lang="en-US"/>
              <a:t> neutrinos) </a:t>
            </a:r>
            <a:r>
              <a:rPr lang="en-US" err="1"/>
              <a:t>helicidad</a:t>
            </a:r>
            <a:r>
              <a:rPr lang="en-US"/>
              <a:t> y </a:t>
            </a:r>
            <a:r>
              <a:rPr lang="en-US" err="1"/>
              <a:t>quiralidad</a:t>
            </a:r>
            <a:r>
              <a:rPr lang="en-US"/>
              <a:t> </a:t>
            </a:r>
            <a:r>
              <a:rPr lang="en-US" err="1"/>
              <a:t>coinciden</a:t>
            </a:r>
            <a:r>
              <a:rPr lang="en-US"/>
              <a:t>:</a:t>
            </a:r>
          </a:p>
          <a:p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1B34B98-68FF-9BBC-FB4C-37BA1453BA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11308" y="2280695"/>
            <a:ext cx="3619500" cy="1143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C90DB61-3825-3660-BD06-E4D7B7DACE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92931" y="4088870"/>
            <a:ext cx="7972425" cy="9568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54807B-2FEA-C231-E787-86751090AD21}"/>
              </a:ext>
            </a:extLst>
          </p:cNvPr>
          <p:cNvSpPr txBox="1"/>
          <p:nvPr/>
        </p:nvSpPr>
        <p:spPr>
          <a:xfrm>
            <a:off x="395468" y="4089721"/>
            <a:ext cx="274319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Con </a:t>
            </a:r>
            <a:r>
              <a:rPr lang="en-US" err="1"/>
              <a:t>todo</a:t>
            </a:r>
            <a:r>
              <a:rPr lang="en-US"/>
              <a:t> lo </a:t>
            </a:r>
            <a:r>
              <a:rPr lang="en-US" err="1"/>
              <a:t>que</a:t>
            </a:r>
            <a:r>
              <a:rPr lang="en-US"/>
              <a:t> se ha </a:t>
            </a:r>
            <a:r>
              <a:rPr lang="en-US" err="1"/>
              <a:t>entendido</a:t>
            </a:r>
            <a:r>
              <a:rPr lang="en-US"/>
              <a:t>, </a:t>
            </a:r>
            <a:r>
              <a:rPr lang="en-US" err="1"/>
              <a:t>cómo</a:t>
            </a:r>
            <a:r>
              <a:rPr lang="en-US"/>
              <a:t> se </a:t>
            </a:r>
            <a:r>
              <a:rPr lang="en-US" err="1"/>
              <a:t>explica</a:t>
            </a:r>
            <a:r>
              <a:rPr lang="en-US"/>
              <a:t> la </a:t>
            </a:r>
            <a:r>
              <a:rPr lang="en-US" err="1"/>
              <a:t>teoría</a:t>
            </a:r>
            <a:r>
              <a:rPr lang="en-US"/>
              <a:t> de Fermi?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29EFC5-A843-1371-2D5F-A8DDD737982F}"/>
              </a:ext>
            </a:extLst>
          </p:cNvPr>
          <p:cNvSpPr txBox="1"/>
          <p:nvPr/>
        </p:nvSpPr>
        <p:spPr>
          <a:xfrm>
            <a:off x="4972050" y="3429000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Imagen de: wikipedia.org</a:t>
            </a:r>
          </a:p>
        </p:txBody>
      </p:sp>
    </p:spTree>
    <p:extLst>
      <p:ext uri="{BB962C8B-B14F-4D97-AF65-F5344CB8AC3E}">
        <p14:creationId xmlns:p14="http://schemas.microsoft.com/office/powerpoint/2010/main" val="10389638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39E484C-03EB-20CC-DF72-FE708005A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5299B4E-68B2-E64E-C1B9-7958EFBDF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ADACD6-118F-1E29-A832-8DD02DE36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7C6169-35CA-C772-B366-3B55F870B5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10F0AB6-028C-A4C8-9E69-3CCDCB6209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D82C1D4-C3B2-06A5-2482-29190818E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A3D581-ADF4-649B-FF79-C275FFBC5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FBF3DC3E-3B62-A953-7C7D-41DBCA294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181" y="1974320"/>
            <a:ext cx="7972425" cy="95681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31E1C09-7E89-F15F-F89E-9E6EEF5526D7}"/>
              </a:ext>
            </a:extLst>
          </p:cNvPr>
          <p:cNvCxnSpPr/>
          <p:nvPr/>
        </p:nvCxnSpPr>
        <p:spPr>
          <a:xfrm flipH="1">
            <a:off x="6810375" y="2838450"/>
            <a:ext cx="28575" cy="4857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phic 12">
            <a:extLst>
              <a:ext uri="{FF2B5EF4-FFF2-40B4-BE49-F238E27FC236}">
                <a16:creationId xmlns:a16="http://schemas.microsoft.com/office/drawing/2014/main" id="{CCE106B6-D162-5B67-D953-37AEADBDA6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33950" y="3328987"/>
            <a:ext cx="5114925" cy="9620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87BBBD2-A68B-5DCA-4564-ACC55BC21131}"/>
              </a:ext>
            </a:extLst>
          </p:cNvPr>
          <p:cNvSpPr txBox="1"/>
          <p:nvPr/>
        </p:nvSpPr>
        <p:spPr>
          <a:xfrm>
            <a:off x="9982200" y="3514725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err="1">
                <a:solidFill>
                  <a:srgbClr val="FF0000"/>
                </a:solidFill>
              </a:rPr>
              <a:t>Acople</a:t>
            </a:r>
            <a:r>
              <a:rPr lang="en-US" b="1">
                <a:solidFill>
                  <a:srgbClr val="FF0000"/>
                </a:solidFill>
              </a:rPr>
              <a:t> V-A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F950387-E052-9EAA-021C-63F21A63E52C}"/>
              </a:ext>
            </a:extLst>
          </p:cNvPr>
          <p:cNvCxnSpPr/>
          <p:nvPr/>
        </p:nvCxnSpPr>
        <p:spPr>
          <a:xfrm>
            <a:off x="7153275" y="4200525"/>
            <a:ext cx="990600" cy="457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Graphic 15">
            <a:extLst>
              <a:ext uri="{FF2B5EF4-FFF2-40B4-BE49-F238E27FC236}">
                <a16:creationId xmlns:a16="http://schemas.microsoft.com/office/drawing/2014/main" id="{A474ADF6-5BE2-70DE-9BB6-B9F2281E0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10562" y="4429125"/>
            <a:ext cx="2533650" cy="6191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F547702-EC24-C0FA-E459-0D2FEB44D86C}"/>
              </a:ext>
            </a:extLst>
          </p:cNvPr>
          <p:cNvSpPr txBox="1"/>
          <p:nvPr/>
        </p:nvSpPr>
        <p:spPr>
          <a:xfrm>
            <a:off x="8315325" y="5200650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  <a:r>
              <a:rPr lang="en-US"/>
              <a:t> </a:t>
            </a:r>
            <a:r>
              <a:rPr lang="en-US" err="1"/>
              <a:t>actúa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las </a:t>
            </a:r>
            <a:r>
              <a:rPr lang="en-US" err="1"/>
              <a:t>partículas</a:t>
            </a:r>
            <a:r>
              <a:rPr lang="en-US"/>
              <a:t> de </a:t>
            </a:r>
            <a:r>
              <a:rPr lang="en-US" err="1"/>
              <a:t>quiralidad</a:t>
            </a:r>
            <a:r>
              <a:rPr lang="en-US"/>
              <a:t> </a:t>
            </a:r>
            <a:r>
              <a:rPr lang="en-US" err="1"/>
              <a:t>izquierda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957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3CEFF1-95FB-8C66-9102-0A15066E9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A0701B0-A046-FAD8-6BA5-489923C11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5C911B-41DF-A615-BFB5-DDD92BA68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09" y="679731"/>
            <a:ext cx="4171994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¿Qué es el Modelo Estándar?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26AE92-952D-FE9C-25B4-3B5B186E14A2}"/>
              </a:ext>
            </a:extLst>
          </p:cNvPr>
          <p:cNvSpPr txBox="1"/>
          <p:nvPr/>
        </p:nvSpPr>
        <p:spPr>
          <a:xfrm>
            <a:off x="599609" y="4685288"/>
            <a:ext cx="4171994" cy="103578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900"/>
              <a:t>El </a:t>
            </a:r>
            <a:r>
              <a:rPr lang="en-US" sz="1900" err="1"/>
              <a:t>contenido</a:t>
            </a:r>
            <a:r>
              <a:rPr lang="en-US" sz="1900"/>
              <a:t> </a:t>
            </a:r>
            <a:r>
              <a:rPr lang="en-US" sz="1900" kern="1200">
                <a:latin typeface="+mn-lt"/>
                <a:ea typeface="+mn-ea"/>
                <a:cs typeface="+mn-cs"/>
              </a:rPr>
              <a:t>de </a:t>
            </a:r>
            <a:r>
              <a:rPr lang="en-US" sz="1900" err="1"/>
              <a:t>materia</a:t>
            </a:r>
            <a:endParaRPr lang="en-US" sz="1900" kern="1200" err="1">
              <a:latin typeface="+mn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FAAE6F1-5FBC-6F19-D781-14BA46805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F7B96DD-EB1B-58CD-BC7C-CE2A12E92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210BDFB-7AF7-3D10-C123-D0758BDC42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355B1FD0-EA00-7A52-FD43-DDBCC1C77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B174591-FA7D-E315-C760-18CC55118D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0572" y="1270401"/>
            <a:ext cx="5608830" cy="42066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664A4F9-1590-F1B1-EF52-3F2FE985D967}"/>
              </a:ext>
            </a:extLst>
          </p:cNvPr>
          <p:cNvSpPr/>
          <p:nvPr/>
        </p:nvSpPr>
        <p:spPr>
          <a:xfrm>
            <a:off x="5210241" y="720559"/>
            <a:ext cx="3959411" cy="506505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288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91DBEA-DA79-7DAE-C38D-22463691D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003211B-1384-44C8-BAB7-BDF6A2E036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21F00D-B821-7629-BDD1-A1BAABE8B9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B49431A-852B-2441-0525-14331D6213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34D67BA-3C92-76E8-A8F6-A3E3FDD6DE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4C89C5D-EB43-E8AA-FCBE-0C605E2621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A0FB10-21E8-FB25-2E0F-87DA84906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E4FF51-F0F8-6608-7FEC-8E065A764757}"/>
              </a:ext>
            </a:extLst>
          </p:cNvPr>
          <p:cNvSpPr txBox="1"/>
          <p:nvPr/>
        </p:nvSpPr>
        <p:spPr>
          <a:xfrm>
            <a:off x="4479049" y="3518995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  <a:r>
              <a:rPr lang="en-US"/>
              <a:t> </a:t>
            </a:r>
            <a:r>
              <a:rPr lang="en-US" err="1"/>
              <a:t>actúa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las </a:t>
            </a:r>
            <a:r>
              <a:rPr lang="en-US" err="1"/>
              <a:t>partículas</a:t>
            </a:r>
            <a:r>
              <a:rPr lang="en-US"/>
              <a:t> de </a:t>
            </a:r>
            <a:r>
              <a:rPr lang="en-US" err="1"/>
              <a:t>quiralidad</a:t>
            </a:r>
            <a:r>
              <a:rPr lang="en-US"/>
              <a:t> </a:t>
            </a:r>
            <a:r>
              <a:rPr lang="en-US" err="1"/>
              <a:t>izquierda</a:t>
            </a:r>
            <a:r>
              <a:rPr lang="en-US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8A536-A9B6-4367-7C72-F60190443E66}"/>
              </a:ext>
            </a:extLst>
          </p:cNvPr>
          <p:cNvSpPr txBox="1"/>
          <p:nvPr/>
        </p:nvSpPr>
        <p:spPr>
          <a:xfrm>
            <a:off x="1104900" y="1781174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Un </a:t>
            </a:r>
            <a:r>
              <a:rPr lang="en-US" err="1"/>
              <a:t>ejemplo</a:t>
            </a:r>
            <a:r>
              <a:rPr lang="en-US"/>
              <a:t>: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decaimiento</a:t>
            </a:r>
            <a:r>
              <a:rPr lang="en-US"/>
              <a:t> del </a:t>
            </a:r>
            <a:r>
              <a:rPr lang="en-US" err="1"/>
              <a:t>muón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E103F1-C420-D843-2418-BBDE80969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209" y="2836973"/>
            <a:ext cx="3295650" cy="264674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ECE0D881-0694-7CDA-CD00-F4C356C043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83652" y="2717581"/>
            <a:ext cx="7545661" cy="7046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B12F5F32-C8F3-C9C9-1583-FA649FC755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43054" y="4759270"/>
            <a:ext cx="1679684" cy="94801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B66D894-4507-4788-9985-B3E8D4900B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838543" y="4917362"/>
            <a:ext cx="943741" cy="5529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8A22D1-504A-A34E-2124-ADE21B52FED9}"/>
              </a:ext>
            </a:extLst>
          </p:cNvPr>
          <p:cNvSpPr txBox="1"/>
          <p:nvPr/>
        </p:nvSpPr>
        <p:spPr>
          <a:xfrm>
            <a:off x="8334375" y="5495925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Las </a:t>
            </a:r>
            <a:r>
              <a:rPr lang="en-US" err="1"/>
              <a:t>partículas</a:t>
            </a:r>
            <a:r>
              <a:rPr lang="en-US"/>
              <a:t> de </a:t>
            </a:r>
            <a:r>
              <a:rPr lang="en-US" err="1"/>
              <a:t>quiralidad</a:t>
            </a:r>
            <a:r>
              <a:rPr lang="en-US"/>
              <a:t> </a:t>
            </a:r>
            <a:r>
              <a:rPr lang="en-US" err="1"/>
              <a:t>derecha</a:t>
            </a:r>
            <a:r>
              <a:rPr lang="en-US"/>
              <a:t> no </a:t>
            </a:r>
            <a:r>
              <a:rPr lang="en-US" err="1"/>
              <a:t>sienten</a:t>
            </a:r>
            <a:r>
              <a:rPr lang="en-US"/>
              <a:t> 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55052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1CCDB1-FC59-BC51-B3DD-F5DD95588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618C559-8D5C-74CB-41BD-F8A380FE3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5E89E1-74BC-3481-C97B-F1A5378C5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26B1B06-5175-C3CA-0A07-C479C26AA0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33670F0-F1EC-6272-FA09-92B309E2E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B4149F-C26A-01E4-B0C2-DDE6A57794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2032882-A636-E81A-F02D-172DA25D6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00EABD-4B09-5B73-E139-77061E22846C}"/>
              </a:ext>
            </a:extLst>
          </p:cNvPr>
          <p:cNvSpPr txBox="1"/>
          <p:nvPr/>
        </p:nvSpPr>
        <p:spPr>
          <a:xfrm>
            <a:off x="175626" y="1897130"/>
            <a:ext cx="51816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  <a:r>
              <a:rPr lang="en-US"/>
              <a:t> </a:t>
            </a:r>
            <a:r>
              <a:rPr lang="en-US" err="1"/>
              <a:t>viene</a:t>
            </a:r>
            <a:r>
              <a:rPr lang="en-US"/>
              <a:t> de </a:t>
            </a:r>
            <a:r>
              <a:rPr lang="en-US" err="1"/>
              <a:t>una</a:t>
            </a:r>
            <a:r>
              <a:rPr lang="en-US"/>
              <a:t> </a:t>
            </a:r>
            <a:r>
              <a:rPr lang="en-US" err="1"/>
              <a:t>simetría</a:t>
            </a:r>
            <a:r>
              <a:rPr lang="en-US"/>
              <a:t> SU(2) (</a:t>
            </a:r>
            <a:r>
              <a:rPr lang="en-US" err="1"/>
              <a:t>grupo</a:t>
            </a:r>
            <a:r>
              <a:rPr lang="en-US"/>
              <a:t> especial de matrices </a:t>
            </a:r>
            <a:r>
              <a:rPr lang="en-US" err="1"/>
              <a:t>unitarias</a:t>
            </a:r>
            <a:r>
              <a:rPr lang="en-US"/>
              <a:t> 2x2). Es no </a:t>
            </a:r>
            <a:r>
              <a:rPr lang="en-US" err="1"/>
              <a:t>abeliano</a:t>
            </a:r>
            <a:r>
              <a:rPr lang="en-US"/>
              <a:t>.</a:t>
            </a:r>
          </a:p>
          <a:p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D1413BA-99F0-E0D4-2CC7-EF5FA98581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7840" y="3097252"/>
            <a:ext cx="2730901" cy="66349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9A71E11-B914-3FCD-7CD8-3D58E8DAD6F1}"/>
              </a:ext>
            </a:extLst>
          </p:cNvPr>
          <p:cNvCxnSpPr/>
          <p:nvPr/>
        </p:nvCxnSpPr>
        <p:spPr>
          <a:xfrm>
            <a:off x="2922607" y="3472404"/>
            <a:ext cx="482278" cy="192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BE16F42-9EBC-A5B1-FA02-31A74B78AEAE}"/>
              </a:ext>
            </a:extLst>
          </p:cNvPr>
          <p:cNvSpPr txBox="1"/>
          <p:nvPr/>
        </p:nvSpPr>
        <p:spPr>
          <a:xfrm>
            <a:off x="3597797" y="3250556"/>
            <a:ext cx="274319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Hay </a:t>
            </a:r>
            <a:r>
              <a:rPr lang="en-US" err="1"/>
              <a:t>tres</a:t>
            </a:r>
            <a:r>
              <a:rPr lang="en-US"/>
              <a:t> </a:t>
            </a:r>
            <a:r>
              <a:rPr lang="en-US" err="1"/>
              <a:t>partículas</a:t>
            </a:r>
            <a:r>
              <a:rPr lang="en-US"/>
              <a:t> </a:t>
            </a:r>
            <a:r>
              <a:rPr lang="en-US" err="1"/>
              <a:t>mediadoras</a:t>
            </a:r>
            <a:r>
              <a:rPr lang="en-US"/>
              <a:t> de 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249B1BE-C641-7BC4-055A-08EEDA6A59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10300" y="3252787"/>
            <a:ext cx="3886200" cy="8477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A0CA54F9-2377-8469-9930-5E9BB993FD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607" y="4428855"/>
            <a:ext cx="2185539" cy="173840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14DDED2A-26E4-AE42-5A24-0D8DB62C94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47910" y="4400101"/>
            <a:ext cx="2199916" cy="176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9457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348783-A527-6CA3-C505-CBE307EE0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7A997CD-BB8B-6845-6F8B-851F4E2F3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71B4152-D340-3E90-C0A4-DF00395417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47C38F-D624-130D-39CE-8E7341624E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AD29265-F2A7-BA82-7408-19C06697BB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36B1E0D-F510-D505-2A0A-0204399DB8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DF26CED-B9C0-A1C7-5164-3D937C1F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53694F-048D-FEC2-17C6-A39924AF30A7}"/>
              </a:ext>
            </a:extLst>
          </p:cNvPr>
          <p:cNvSpPr txBox="1"/>
          <p:nvPr/>
        </p:nvSpPr>
        <p:spPr>
          <a:xfrm>
            <a:off x="175626" y="1897130"/>
            <a:ext cx="51816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  <a:r>
              <a:rPr lang="en-US"/>
              <a:t> </a:t>
            </a:r>
            <a:r>
              <a:rPr lang="en-US" err="1"/>
              <a:t>viene</a:t>
            </a:r>
            <a:r>
              <a:rPr lang="en-US"/>
              <a:t> de </a:t>
            </a:r>
            <a:r>
              <a:rPr lang="en-US" err="1"/>
              <a:t>una</a:t>
            </a:r>
            <a:r>
              <a:rPr lang="en-US"/>
              <a:t> </a:t>
            </a:r>
            <a:r>
              <a:rPr lang="en-US" err="1"/>
              <a:t>simetría</a:t>
            </a:r>
            <a:r>
              <a:rPr lang="en-US"/>
              <a:t> SU(2) (</a:t>
            </a:r>
            <a:r>
              <a:rPr lang="en-US" err="1"/>
              <a:t>grupo</a:t>
            </a:r>
            <a:r>
              <a:rPr lang="en-US"/>
              <a:t> especial de matrices </a:t>
            </a:r>
            <a:r>
              <a:rPr lang="en-US" err="1"/>
              <a:t>unitarias</a:t>
            </a:r>
            <a:r>
              <a:rPr lang="en-US"/>
              <a:t> 2x2). Es no </a:t>
            </a:r>
            <a:r>
              <a:rPr lang="en-US" err="1"/>
              <a:t>abeliano</a:t>
            </a:r>
            <a:r>
              <a:rPr lang="en-US"/>
              <a:t>.</a:t>
            </a:r>
          </a:p>
          <a:p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FB0C11D-082A-69AB-632B-6B409396E1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7840" y="3097252"/>
            <a:ext cx="2730901" cy="66349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669ED07-F351-977A-5144-EF3E8A94A683}"/>
              </a:ext>
            </a:extLst>
          </p:cNvPr>
          <p:cNvCxnSpPr/>
          <p:nvPr/>
        </p:nvCxnSpPr>
        <p:spPr>
          <a:xfrm>
            <a:off x="2922607" y="3472404"/>
            <a:ext cx="482278" cy="192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B089C28-C973-6810-BC85-76CE796DC296}"/>
              </a:ext>
            </a:extLst>
          </p:cNvPr>
          <p:cNvSpPr txBox="1"/>
          <p:nvPr/>
        </p:nvSpPr>
        <p:spPr>
          <a:xfrm>
            <a:off x="3597797" y="3250556"/>
            <a:ext cx="274319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Hay </a:t>
            </a:r>
            <a:r>
              <a:rPr lang="en-US" err="1"/>
              <a:t>tres</a:t>
            </a:r>
            <a:r>
              <a:rPr lang="en-US"/>
              <a:t> </a:t>
            </a:r>
            <a:r>
              <a:rPr lang="en-US" err="1"/>
              <a:t>partículas</a:t>
            </a:r>
            <a:r>
              <a:rPr lang="en-US"/>
              <a:t> </a:t>
            </a:r>
            <a:r>
              <a:rPr lang="en-US" err="1"/>
              <a:t>mediadoras</a:t>
            </a:r>
            <a:r>
              <a:rPr lang="en-US"/>
              <a:t> de 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3130D7C-26ED-48AE-7BB1-A06C84C7F8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10300" y="3252787"/>
            <a:ext cx="3886200" cy="8477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ED6BEDC-77C1-99C0-9F41-FD0AF1237E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607" y="4428855"/>
            <a:ext cx="2185539" cy="173840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16AE7617-3423-335A-E939-E7313E1A47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47910" y="4400101"/>
            <a:ext cx="2199916" cy="17671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74040A-8CDC-78B9-83FE-AE648EB90B84}"/>
              </a:ext>
            </a:extLst>
          </p:cNvPr>
          <p:cNvSpPr txBox="1"/>
          <p:nvPr/>
        </p:nvSpPr>
        <p:spPr>
          <a:xfrm>
            <a:off x="5689600" y="4351866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Con </a:t>
            </a:r>
            <a:r>
              <a:rPr lang="en-US" err="1"/>
              <a:t>el</a:t>
            </a:r>
            <a:r>
              <a:rPr lang="en-US"/>
              <a:t> primer </a:t>
            </a:r>
            <a:r>
              <a:rPr lang="en-US" err="1"/>
              <a:t>vértice</a:t>
            </a:r>
            <a:r>
              <a:rPr lang="en-US"/>
              <a:t> se </a:t>
            </a:r>
            <a:r>
              <a:rPr lang="en-US" err="1"/>
              <a:t>puede</a:t>
            </a:r>
            <a:r>
              <a:rPr lang="en-US"/>
              <a:t> </a:t>
            </a:r>
            <a:r>
              <a:rPr lang="en-US" err="1"/>
              <a:t>formar</a:t>
            </a:r>
            <a:r>
              <a:rPr lang="en-US"/>
              <a:t>: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F5A511-7A18-554C-4AF0-598E3D5F6D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51729" y="4568880"/>
            <a:ext cx="3038475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044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9F7DC2-1978-216E-5CAB-7220FE820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7B8AC0C-F4D0-9DBD-D8B3-FF97385CBE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1C8029E-0AD8-E0DD-AE89-30A20BB60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8520BCD-7FCE-4B42-E3C6-1E8EBF9C1E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90232CD-87B2-C065-5A70-EC3F8A460A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92C7C94-B7F7-73F1-C844-7D96CF4BC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EFCC20A-2C78-0EF3-F2A9-A637932E5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D249E9-2DE4-FDE4-D6DF-0EB313EE2B19}"/>
              </a:ext>
            </a:extLst>
          </p:cNvPr>
          <p:cNvSpPr txBox="1"/>
          <p:nvPr/>
        </p:nvSpPr>
        <p:spPr>
          <a:xfrm>
            <a:off x="175626" y="1897130"/>
            <a:ext cx="51816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  <a:r>
              <a:rPr lang="en-US"/>
              <a:t> </a:t>
            </a:r>
            <a:r>
              <a:rPr lang="en-US" err="1"/>
              <a:t>viene</a:t>
            </a:r>
            <a:r>
              <a:rPr lang="en-US"/>
              <a:t> de </a:t>
            </a:r>
            <a:r>
              <a:rPr lang="en-US" err="1"/>
              <a:t>una</a:t>
            </a:r>
            <a:r>
              <a:rPr lang="en-US"/>
              <a:t> </a:t>
            </a:r>
            <a:r>
              <a:rPr lang="en-US" err="1"/>
              <a:t>simetría</a:t>
            </a:r>
            <a:r>
              <a:rPr lang="en-US"/>
              <a:t> SU(2) (</a:t>
            </a:r>
            <a:r>
              <a:rPr lang="en-US" err="1"/>
              <a:t>grupo</a:t>
            </a:r>
            <a:r>
              <a:rPr lang="en-US"/>
              <a:t> especial de matrices </a:t>
            </a:r>
            <a:r>
              <a:rPr lang="en-US" err="1"/>
              <a:t>unitarias</a:t>
            </a:r>
            <a:r>
              <a:rPr lang="en-US"/>
              <a:t> 2x2). Es no </a:t>
            </a:r>
            <a:r>
              <a:rPr lang="en-US" err="1"/>
              <a:t>abeliano</a:t>
            </a:r>
            <a:r>
              <a:rPr lang="en-US"/>
              <a:t>.</a:t>
            </a:r>
          </a:p>
          <a:p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9C37E71-D7B6-27B9-E213-B20AE7799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7840" y="3097252"/>
            <a:ext cx="2730901" cy="66349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51601D1-BA09-F843-AE03-FB0A95D19A3F}"/>
              </a:ext>
            </a:extLst>
          </p:cNvPr>
          <p:cNvCxnSpPr/>
          <p:nvPr/>
        </p:nvCxnSpPr>
        <p:spPr>
          <a:xfrm>
            <a:off x="2922607" y="3472404"/>
            <a:ext cx="482278" cy="192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47C7F16-BD28-2E36-3A96-CB985F449996}"/>
              </a:ext>
            </a:extLst>
          </p:cNvPr>
          <p:cNvSpPr txBox="1"/>
          <p:nvPr/>
        </p:nvSpPr>
        <p:spPr>
          <a:xfrm>
            <a:off x="3597797" y="3250556"/>
            <a:ext cx="274319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Hay </a:t>
            </a:r>
            <a:r>
              <a:rPr lang="en-US" err="1"/>
              <a:t>tres</a:t>
            </a:r>
            <a:r>
              <a:rPr lang="en-US"/>
              <a:t> </a:t>
            </a:r>
            <a:r>
              <a:rPr lang="en-US" err="1"/>
              <a:t>partículas</a:t>
            </a:r>
            <a:r>
              <a:rPr lang="en-US"/>
              <a:t> </a:t>
            </a:r>
            <a:r>
              <a:rPr lang="en-US" err="1"/>
              <a:t>mediadoras</a:t>
            </a:r>
            <a:r>
              <a:rPr lang="en-US"/>
              <a:t> de la </a:t>
            </a:r>
            <a:r>
              <a:rPr lang="en-US" err="1"/>
              <a:t>fuerza</a:t>
            </a:r>
            <a:r>
              <a:rPr lang="en-US"/>
              <a:t> </a:t>
            </a:r>
            <a:r>
              <a:rPr lang="en-US" err="1"/>
              <a:t>débil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07F04CFF-5EC0-8BCC-046C-B6464E02A5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10300" y="3252787"/>
            <a:ext cx="3886200" cy="8477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9AED900-0FD9-A6E9-425E-38AB93AE31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607" y="4428855"/>
            <a:ext cx="2185539" cy="1738403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EF42A42-531E-F914-A381-9798BA374B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47910" y="4400101"/>
            <a:ext cx="2199916" cy="17671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3A73F1-1863-ECEE-A00F-B98746294838}"/>
              </a:ext>
            </a:extLst>
          </p:cNvPr>
          <p:cNvSpPr txBox="1"/>
          <p:nvPr/>
        </p:nvSpPr>
        <p:spPr>
          <a:xfrm>
            <a:off x="5715876" y="3992763"/>
            <a:ext cx="2970924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Con </a:t>
            </a:r>
            <a:r>
              <a:rPr lang="en-US" err="1"/>
              <a:t>el</a:t>
            </a:r>
            <a:r>
              <a:rPr lang="en-US"/>
              <a:t> primer </a:t>
            </a:r>
            <a:r>
              <a:rPr lang="en-US" err="1"/>
              <a:t>vértice</a:t>
            </a:r>
            <a:r>
              <a:rPr lang="en-US"/>
              <a:t> se </a:t>
            </a:r>
            <a:r>
              <a:rPr lang="en-US" err="1"/>
              <a:t>puede</a:t>
            </a:r>
            <a:r>
              <a:rPr lang="en-US"/>
              <a:t> </a:t>
            </a:r>
            <a:r>
              <a:rPr lang="en-US" err="1"/>
              <a:t>formar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decaimiento</a:t>
            </a:r>
            <a:r>
              <a:rPr lang="en-US"/>
              <a:t> beta y </a:t>
            </a:r>
            <a:r>
              <a:rPr lang="en-US" err="1"/>
              <a:t>por</a:t>
            </a:r>
            <a:r>
              <a:rPr lang="en-US"/>
              <a:t> lo tanto </a:t>
            </a:r>
            <a:r>
              <a:rPr lang="en-US" err="1"/>
              <a:t>entender</a:t>
            </a:r>
            <a:r>
              <a:rPr lang="en-US"/>
              <a:t> </a:t>
            </a:r>
            <a:r>
              <a:rPr lang="en-US" err="1"/>
              <a:t>mejor</a:t>
            </a:r>
            <a:r>
              <a:rPr lang="en-US"/>
              <a:t> la </a:t>
            </a:r>
            <a:r>
              <a:rPr lang="en-US" err="1"/>
              <a:t>interacción</a:t>
            </a:r>
            <a:r>
              <a:rPr lang="en-US"/>
              <a:t> de Fermi. El </a:t>
            </a:r>
            <a:r>
              <a:rPr lang="en-US" err="1"/>
              <a:t>rango</a:t>
            </a:r>
            <a:r>
              <a:rPr lang="en-US"/>
              <a:t> es de 0.01 a 0.1 fm. Al </a:t>
            </a:r>
            <a:r>
              <a:rPr lang="en-US" err="1">
                <a:solidFill>
                  <a:schemeClr val="accent2"/>
                </a:solidFill>
              </a:rPr>
              <a:t>Al</a:t>
            </a:r>
            <a:r>
              <a:rPr lang="en-US">
                <a:solidFill>
                  <a:schemeClr val="accent2"/>
                </a:solidFill>
              </a:rPr>
              <a:t> ser de </a:t>
            </a:r>
            <a:r>
              <a:rPr lang="en-US" err="1">
                <a:solidFill>
                  <a:schemeClr val="accent2"/>
                </a:solidFill>
              </a:rPr>
              <a:t>corto</a:t>
            </a: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 err="1">
                <a:solidFill>
                  <a:schemeClr val="accent2"/>
                </a:solidFill>
              </a:rPr>
              <a:t>alcance</a:t>
            </a: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 err="1">
                <a:solidFill>
                  <a:schemeClr val="accent2"/>
                </a:solidFill>
              </a:rPr>
              <a:t>los</a:t>
            </a: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 err="1">
                <a:solidFill>
                  <a:schemeClr val="accent2"/>
                </a:solidFill>
              </a:rPr>
              <a:t>bosones</a:t>
            </a:r>
            <a:r>
              <a:rPr lang="en-US">
                <a:solidFill>
                  <a:schemeClr val="accent2"/>
                </a:solidFill>
              </a:rPr>
              <a:t> gauge </a:t>
            </a:r>
            <a:r>
              <a:rPr lang="en-US" err="1">
                <a:solidFill>
                  <a:schemeClr val="accent2"/>
                </a:solidFill>
              </a:rPr>
              <a:t>deben</a:t>
            </a:r>
            <a:r>
              <a:rPr lang="en-US">
                <a:solidFill>
                  <a:schemeClr val="accent2"/>
                </a:solidFill>
              </a:rPr>
              <a:t> ser </a:t>
            </a:r>
            <a:r>
              <a:rPr lang="en-US" err="1">
                <a:solidFill>
                  <a:schemeClr val="accent2"/>
                </a:solidFill>
              </a:rPr>
              <a:t>masivos</a:t>
            </a:r>
            <a:r>
              <a:rPr lang="en-US">
                <a:solidFill>
                  <a:schemeClr val="accent2"/>
                </a:solidFill>
              </a:rPr>
              <a:t>, </a:t>
            </a:r>
            <a:r>
              <a:rPr lang="en-US" err="1">
                <a:solidFill>
                  <a:schemeClr val="accent2"/>
                </a:solidFill>
              </a:rPr>
              <a:t>esto</a:t>
            </a: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 err="1">
                <a:solidFill>
                  <a:schemeClr val="accent2"/>
                </a:solidFill>
              </a:rPr>
              <a:t>daña</a:t>
            </a:r>
            <a:r>
              <a:rPr lang="en-US">
                <a:solidFill>
                  <a:schemeClr val="accent2"/>
                </a:solidFill>
              </a:rPr>
              <a:t> las </a:t>
            </a:r>
            <a:r>
              <a:rPr lang="en-US" err="1">
                <a:solidFill>
                  <a:schemeClr val="accent2"/>
                </a:solidFill>
              </a:rPr>
              <a:t>simetrías</a:t>
            </a:r>
            <a:r>
              <a:rPr lang="en-US">
                <a:solidFill>
                  <a:schemeClr val="accent2"/>
                </a:solidFill>
              </a:rPr>
              <a:t> del </a:t>
            </a:r>
            <a:r>
              <a:rPr lang="en-US" err="1">
                <a:solidFill>
                  <a:schemeClr val="accent2"/>
                </a:solidFill>
              </a:rPr>
              <a:t>modelo</a:t>
            </a:r>
            <a:r>
              <a:rPr lang="en-US">
                <a:solidFill>
                  <a:schemeClr val="accent2"/>
                </a:solidFill>
              </a:rPr>
              <a:t>!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AA0B7E0-FCD8-8D1F-A6AE-73BC4D30BC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85104" y="4521255"/>
            <a:ext cx="3038475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222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27E9FE-7968-F312-F555-121EB903F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9EF1394-4EB0-8743-E858-A542F94F3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B67D4C4-6864-D74A-E692-B97E2886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58730CC-E4EE-FC0C-21D1-0DC670B4F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D4A5162-1624-3828-2757-3C46AAAEC2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39D5435-52C2-85EC-3942-04FB8C528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DA11AA-4191-65FC-DB09-A6A123F46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electro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509114-1E1C-37FA-C493-A32DFD2ED83C}"/>
              </a:ext>
            </a:extLst>
          </p:cNvPr>
          <p:cNvSpPr txBox="1"/>
          <p:nvPr/>
        </p:nvSpPr>
        <p:spPr>
          <a:xfrm>
            <a:off x="361950" y="1952625"/>
            <a:ext cx="634365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Poner un </a:t>
            </a:r>
            <a:r>
              <a:rPr lang="en-US" err="1"/>
              <a:t>término</a:t>
            </a:r>
            <a:r>
              <a:rPr lang="en-US"/>
              <a:t> de masa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lagrangiano</a:t>
            </a:r>
            <a:r>
              <a:rPr lang="en-US"/>
              <a:t> </a:t>
            </a:r>
            <a:r>
              <a:rPr lang="en-US" err="1"/>
              <a:t>rompe</a:t>
            </a:r>
            <a:r>
              <a:rPr lang="en-US"/>
              <a:t> la </a:t>
            </a:r>
            <a:r>
              <a:rPr lang="en-US" err="1"/>
              <a:t>simetría</a:t>
            </a:r>
            <a:r>
              <a:rPr lang="en-US"/>
              <a:t> gauge. ¿</a:t>
            </a:r>
            <a:r>
              <a:rPr lang="en-US" err="1"/>
              <a:t>Cómo</a:t>
            </a:r>
            <a:r>
              <a:rPr lang="en-US"/>
              <a:t> se </a:t>
            </a:r>
            <a:r>
              <a:rPr lang="en-US" err="1"/>
              <a:t>puede</a:t>
            </a:r>
            <a:r>
              <a:rPr lang="en-US"/>
              <a:t> </a:t>
            </a:r>
            <a:r>
              <a:rPr lang="en-US" err="1"/>
              <a:t>generar</a:t>
            </a:r>
            <a:r>
              <a:rPr lang="en-US"/>
              <a:t>?</a:t>
            </a:r>
          </a:p>
          <a:p>
            <a:endParaRPr lang="en-US"/>
          </a:p>
          <a:p>
            <a:pPr marL="285750" indent="-285750">
              <a:buFont typeface="Calibri"/>
              <a:buChar char="-"/>
            </a:pPr>
            <a:r>
              <a:rPr lang="en-US"/>
              <a:t>Rompimiento </a:t>
            </a:r>
            <a:r>
              <a:rPr lang="en-US" err="1"/>
              <a:t>espontáneo</a:t>
            </a:r>
            <a:r>
              <a:rPr lang="en-US"/>
              <a:t> de </a:t>
            </a:r>
            <a:r>
              <a:rPr lang="en-US" err="1"/>
              <a:t>simetría</a:t>
            </a:r>
            <a:r>
              <a:rPr lang="en-US"/>
              <a:t>. </a:t>
            </a:r>
            <a:r>
              <a:rPr lang="en-US">
                <a:solidFill>
                  <a:schemeClr val="accent2"/>
                </a:solidFill>
              </a:rPr>
              <a:t>Se genera un </a:t>
            </a:r>
            <a:r>
              <a:rPr lang="en-US" err="1">
                <a:solidFill>
                  <a:schemeClr val="accent2"/>
                </a:solidFill>
              </a:rPr>
              <a:t>bosón</a:t>
            </a:r>
            <a:r>
              <a:rPr lang="en-US">
                <a:solidFill>
                  <a:schemeClr val="accent2"/>
                </a:solidFill>
              </a:rPr>
              <a:t> de Goldstone, de </a:t>
            </a:r>
            <a:r>
              <a:rPr lang="en-US" err="1">
                <a:solidFill>
                  <a:schemeClr val="accent2"/>
                </a:solidFill>
              </a:rPr>
              <a:t>acuerdo</a:t>
            </a:r>
            <a:r>
              <a:rPr lang="en-US">
                <a:solidFill>
                  <a:schemeClr val="accent2"/>
                </a:solidFill>
              </a:rPr>
              <a:t> al </a:t>
            </a:r>
            <a:r>
              <a:rPr lang="en-US" err="1">
                <a:solidFill>
                  <a:schemeClr val="accent2"/>
                </a:solidFill>
              </a:rPr>
              <a:t>teorema</a:t>
            </a:r>
            <a:r>
              <a:rPr lang="en-US">
                <a:solidFill>
                  <a:schemeClr val="accent2"/>
                </a:solidFill>
              </a:rPr>
              <a:t> de Goldstone.</a:t>
            </a:r>
          </a:p>
        </p:txBody>
      </p:sp>
    </p:spTree>
    <p:extLst>
      <p:ext uri="{BB962C8B-B14F-4D97-AF65-F5344CB8AC3E}">
        <p14:creationId xmlns:p14="http://schemas.microsoft.com/office/powerpoint/2010/main" val="32855249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0B592F-DC01-68D7-3B6E-62A875338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22C067E-D10B-6778-DC64-B0CD851EF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B74CC88-E683-5FE4-4687-5CA80AB0E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9CAC9BF-D9EA-8E28-AD9E-5D6A1B6779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4F53EA5-4A8A-52EC-EFE9-4C28E78A11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9D0688F-D172-8247-50F0-F7CA71166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1437E52-6229-EB4B-FFEB-571E7B7FE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electro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67EC5A-5C33-6BDD-56E9-3370EC03856F}"/>
              </a:ext>
            </a:extLst>
          </p:cNvPr>
          <p:cNvSpPr txBox="1"/>
          <p:nvPr/>
        </p:nvSpPr>
        <p:spPr>
          <a:xfrm>
            <a:off x="361950" y="1952625"/>
            <a:ext cx="6343650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Poner un </a:t>
            </a:r>
            <a:r>
              <a:rPr lang="en-US" err="1"/>
              <a:t>término</a:t>
            </a:r>
            <a:r>
              <a:rPr lang="en-US"/>
              <a:t> de masa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lagrangiano</a:t>
            </a:r>
            <a:r>
              <a:rPr lang="en-US"/>
              <a:t> </a:t>
            </a:r>
            <a:r>
              <a:rPr lang="en-US" err="1"/>
              <a:t>rompe</a:t>
            </a:r>
            <a:r>
              <a:rPr lang="en-US"/>
              <a:t> la </a:t>
            </a:r>
            <a:r>
              <a:rPr lang="en-US" err="1"/>
              <a:t>simetría</a:t>
            </a:r>
            <a:r>
              <a:rPr lang="en-US"/>
              <a:t> gauge. ¿</a:t>
            </a:r>
            <a:r>
              <a:rPr lang="en-US" err="1"/>
              <a:t>Cómo</a:t>
            </a:r>
            <a:r>
              <a:rPr lang="en-US"/>
              <a:t> se </a:t>
            </a:r>
            <a:r>
              <a:rPr lang="en-US" err="1"/>
              <a:t>puede</a:t>
            </a:r>
            <a:r>
              <a:rPr lang="en-US"/>
              <a:t> </a:t>
            </a:r>
            <a:r>
              <a:rPr lang="en-US" err="1"/>
              <a:t>generar</a:t>
            </a:r>
            <a:r>
              <a:rPr lang="en-US"/>
              <a:t>?</a:t>
            </a:r>
          </a:p>
          <a:p>
            <a:endParaRPr lang="en-US"/>
          </a:p>
          <a:p>
            <a:pPr marL="285750" indent="-285750">
              <a:buFont typeface="Calibri"/>
              <a:buChar char="-"/>
            </a:pPr>
            <a:r>
              <a:rPr lang="en-US"/>
              <a:t>Rompimiento </a:t>
            </a:r>
            <a:r>
              <a:rPr lang="en-US" err="1"/>
              <a:t>espontáneo</a:t>
            </a:r>
            <a:r>
              <a:rPr lang="en-US"/>
              <a:t> de </a:t>
            </a:r>
            <a:r>
              <a:rPr lang="en-US" err="1"/>
              <a:t>simetría</a:t>
            </a:r>
            <a:r>
              <a:rPr lang="en-US"/>
              <a:t>. </a:t>
            </a:r>
            <a:r>
              <a:rPr lang="en-US">
                <a:solidFill>
                  <a:schemeClr val="accent2"/>
                </a:solidFill>
              </a:rPr>
              <a:t>Se genera un </a:t>
            </a:r>
            <a:r>
              <a:rPr lang="en-US" err="1">
                <a:solidFill>
                  <a:schemeClr val="accent2"/>
                </a:solidFill>
              </a:rPr>
              <a:t>bosón</a:t>
            </a:r>
            <a:r>
              <a:rPr lang="en-US">
                <a:solidFill>
                  <a:schemeClr val="accent2"/>
                </a:solidFill>
              </a:rPr>
              <a:t> de Goldstone (no </a:t>
            </a:r>
            <a:r>
              <a:rPr lang="en-US" err="1">
                <a:solidFill>
                  <a:schemeClr val="accent2"/>
                </a:solidFill>
              </a:rPr>
              <a:t>masivo</a:t>
            </a:r>
            <a:r>
              <a:rPr lang="en-US">
                <a:solidFill>
                  <a:schemeClr val="accent2"/>
                </a:solidFill>
              </a:rPr>
              <a:t> y sin </a:t>
            </a:r>
            <a:r>
              <a:rPr lang="en-US" err="1">
                <a:solidFill>
                  <a:schemeClr val="accent2"/>
                </a:solidFill>
              </a:rPr>
              <a:t>espín</a:t>
            </a:r>
            <a:r>
              <a:rPr lang="en-US">
                <a:solidFill>
                  <a:schemeClr val="accent2"/>
                </a:solidFill>
              </a:rPr>
              <a:t>), de </a:t>
            </a:r>
            <a:r>
              <a:rPr lang="en-US" err="1">
                <a:solidFill>
                  <a:schemeClr val="accent2"/>
                </a:solidFill>
              </a:rPr>
              <a:t>acuerdo</a:t>
            </a:r>
            <a:r>
              <a:rPr lang="en-US">
                <a:solidFill>
                  <a:schemeClr val="accent2"/>
                </a:solidFill>
              </a:rPr>
              <a:t> al </a:t>
            </a:r>
            <a:r>
              <a:rPr lang="en-US" err="1">
                <a:solidFill>
                  <a:schemeClr val="accent2"/>
                </a:solidFill>
              </a:rPr>
              <a:t>teorema</a:t>
            </a:r>
            <a:r>
              <a:rPr lang="en-US">
                <a:solidFill>
                  <a:schemeClr val="accent2"/>
                </a:solidFill>
              </a:rPr>
              <a:t> de Goldstone.</a:t>
            </a:r>
          </a:p>
          <a:p>
            <a:pPr marL="285750" indent="-285750">
              <a:buFont typeface="Calibri"/>
              <a:buChar char="-"/>
            </a:pPr>
            <a:r>
              <a:rPr lang="en-US"/>
              <a:t>Rompimiento </a:t>
            </a:r>
            <a:r>
              <a:rPr lang="en-US" err="1"/>
              <a:t>espontáneo</a:t>
            </a:r>
            <a:r>
              <a:rPr lang="en-US"/>
              <a:t>: </a:t>
            </a:r>
            <a:r>
              <a:rPr lang="en-US" err="1"/>
              <a:t>el</a:t>
            </a:r>
            <a:r>
              <a:rPr lang="en-US"/>
              <a:t> </a:t>
            </a:r>
            <a:r>
              <a:rPr lang="en-US" err="1"/>
              <a:t>modelo</a:t>
            </a:r>
            <a:r>
              <a:rPr lang="en-US"/>
              <a:t> de Weinberg Glashow Salam introduce un nuevo campo:</a:t>
            </a:r>
          </a:p>
          <a:p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B4E6417-517F-62FB-322D-F483B6316203}"/>
              </a:ext>
            </a:extLst>
          </p:cNvPr>
          <p:cNvCxnSpPr/>
          <p:nvPr/>
        </p:nvCxnSpPr>
        <p:spPr>
          <a:xfrm flipV="1">
            <a:off x="3945037" y="5170024"/>
            <a:ext cx="1379316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Graphic 5">
            <a:extLst>
              <a:ext uri="{FF2B5EF4-FFF2-40B4-BE49-F238E27FC236}">
                <a16:creationId xmlns:a16="http://schemas.microsoft.com/office/drawing/2014/main" id="{CBFD1AB1-36C1-2902-F39C-19B574DCF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17953" y="4905616"/>
            <a:ext cx="4562474" cy="614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84D539-D1EB-D6C9-B973-830CA0F38D33}"/>
              </a:ext>
            </a:extLst>
          </p:cNvPr>
          <p:cNvSpPr txBox="1"/>
          <p:nvPr/>
        </p:nvSpPr>
        <p:spPr>
          <a:xfrm>
            <a:off x="3964329" y="4707037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El </a:t>
            </a:r>
            <a:r>
              <a:rPr lang="en-US" err="1"/>
              <a:t>potencial</a:t>
            </a:r>
            <a:r>
              <a:rPr lang="en-US"/>
              <a:t> es: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A6E166E-0294-AC70-CAF3-D738D641F4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4437" y="4538662"/>
            <a:ext cx="1838325" cy="97155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7D60F6CA-CD36-3FF5-BCAE-E40677DA64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7250" y="5743575"/>
            <a:ext cx="294322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0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9A9EA-E956-35C1-1002-E272E4F24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863F64D-C0EF-234C-1946-0CE7C957C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F3E4FEB-9A94-C09F-FA11-5928613761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18E6806-33AD-320B-51EB-007CCB4A1D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2FFBB45-332F-B463-6F3D-DC96AA6B3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3300B2-8DB4-856B-0600-DBFB12950B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01146D-E1AA-5FE1-EC7F-83E6E8D41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Fuerza</a:t>
            </a:r>
            <a:r>
              <a:rPr lang="en-US" sz="4000">
                <a:solidFill>
                  <a:srgbClr val="FFFFFF"/>
                </a:solidFill>
              </a:rPr>
              <a:t> electro </a:t>
            </a:r>
            <a:r>
              <a:rPr lang="en-US" sz="4000" err="1">
                <a:solidFill>
                  <a:srgbClr val="FFFFFF"/>
                </a:solidFill>
              </a:rPr>
              <a:t>débil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5FB0C2-53B4-981C-B049-63DFA9CBB5E4}"/>
              </a:ext>
            </a:extLst>
          </p:cNvPr>
          <p:cNvSpPr txBox="1"/>
          <p:nvPr/>
        </p:nvSpPr>
        <p:spPr>
          <a:xfrm>
            <a:off x="617316" y="2025569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Si: 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724FF6B-2F4B-5F05-5A28-DF6DD7F52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0121" y="2113525"/>
            <a:ext cx="708467" cy="2774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E61A4F-D834-BBFC-3EED-EFD453A41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7759" y="1901114"/>
            <a:ext cx="2739342" cy="18672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E20FCC-1550-BEED-C9DB-0F4CC6C07842}"/>
              </a:ext>
            </a:extLst>
          </p:cNvPr>
          <p:cNvSpPr txBox="1"/>
          <p:nvPr/>
        </p:nvSpPr>
        <p:spPr>
          <a:xfrm>
            <a:off x="472632" y="4475544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Si 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2566503-8C05-5820-15E0-E014BC9BD8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47918" y="4476689"/>
            <a:ext cx="563783" cy="2484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8BDAC9-3190-1ADC-830A-8D198E3012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5278" y="4221323"/>
            <a:ext cx="3810000" cy="250507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BF75A71-5AB6-AB3C-159C-F30D63D31542}"/>
              </a:ext>
            </a:extLst>
          </p:cNvPr>
          <p:cNvSpPr/>
          <p:nvPr/>
        </p:nvSpPr>
        <p:spPr>
          <a:xfrm>
            <a:off x="4041493" y="6047772"/>
            <a:ext cx="57873" cy="4822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9EE780-E1A1-89FC-A828-4A5FF3171B57}"/>
              </a:ext>
            </a:extLst>
          </p:cNvPr>
          <p:cNvSpPr txBox="1"/>
          <p:nvPr/>
        </p:nvSpPr>
        <p:spPr>
          <a:xfrm>
            <a:off x="5478683" y="4224759"/>
            <a:ext cx="274319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La </a:t>
            </a:r>
            <a:r>
              <a:rPr lang="en-US" err="1"/>
              <a:t>simetría</a:t>
            </a:r>
            <a:r>
              <a:rPr lang="en-US"/>
              <a:t> </a:t>
            </a:r>
            <a:r>
              <a:rPr lang="en-US" err="1"/>
              <a:t>está</a:t>
            </a:r>
            <a:r>
              <a:rPr lang="en-US"/>
              <a:t> </a:t>
            </a:r>
            <a:r>
              <a:rPr lang="en-US" err="1"/>
              <a:t>rota</a:t>
            </a:r>
            <a:r>
              <a:rPr lang="en-US"/>
              <a:t> </a:t>
            </a:r>
            <a:r>
              <a:rPr lang="en-US" err="1"/>
              <a:t>espontáneamente</a:t>
            </a:r>
            <a:r>
              <a:rPr lang="en-US"/>
              <a:t>.</a:t>
            </a:r>
          </a:p>
          <a:p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961B44D-14AD-742B-9166-79634A6AAA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20287" y="2838450"/>
            <a:ext cx="1857375" cy="9906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6509FCB-215D-1D9C-5247-B34E70269C27}"/>
              </a:ext>
            </a:extLst>
          </p:cNvPr>
          <p:cNvCxnSpPr/>
          <p:nvPr/>
        </p:nvCxnSpPr>
        <p:spPr>
          <a:xfrm flipV="1">
            <a:off x="9467849" y="3286125"/>
            <a:ext cx="5238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Graphic 15">
            <a:extLst>
              <a:ext uri="{FF2B5EF4-FFF2-40B4-BE49-F238E27FC236}">
                <a16:creationId xmlns:a16="http://schemas.microsoft.com/office/drawing/2014/main" id="{6EEDBF83-C6DA-94AD-08D6-1AFB28CBF4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81887" y="2947987"/>
            <a:ext cx="1838325" cy="9715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77EC6F-22F2-B473-44C2-A37CF3586A5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46477" y="4081517"/>
            <a:ext cx="2808149" cy="18305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CE199C-2B2E-3504-71A5-B1F597B068D8}"/>
              </a:ext>
            </a:extLst>
          </p:cNvPr>
          <p:cNvSpPr txBox="1"/>
          <p:nvPr/>
        </p:nvSpPr>
        <p:spPr>
          <a:xfrm>
            <a:off x="7983483" y="5913711"/>
            <a:ext cx="293588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Imagen </a:t>
            </a:r>
            <a:r>
              <a:rPr lang="en-US" err="1"/>
              <a:t>tomada</a:t>
            </a:r>
            <a:r>
              <a:rPr lang="en-US"/>
              <a:t> de: </a:t>
            </a:r>
            <a:r>
              <a:rPr lang="en-US">
                <a:ea typeface="+mn-lt"/>
                <a:cs typeface="+mn-lt"/>
              </a:rPr>
              <a:t>https://cerncourier.com/a/the-thrill-of-the-chase/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66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F466AA-89EE-5CE7-0C61-B8E5F328A3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8FD50A8-094A-FCA3-3F1D-23D6D5FFB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F121CDD-8727-C99D-84A8-ECB67EC8B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742B772-46A4-E6B8-256B-E4CD1042E6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5D80030-D938-860D-48BA-3A72A7873F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5CC16BB-3934-F02F-0003-A56E9A5B2D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BEFDB3E-7D52-7A7A-7F95-48AF6A6D3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Modelo </a:t>
            </a:r>
            <a:r>
              <a:rPr lang="en-US" sz="4000" err="1">
                <a:solidFill>
                  <a:srgbClr val="FFFFFF"/>
                </a:solidFill>
              </a:rPr>
              <a:t>Estándar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04359E-C584-D46B-6D68-F46103DD4DFE}"/>
              </a:ext>
            </a:extLst>
          </p:cNvPr>
          <p:cNvSpPr txBox="1"/>
          <p:nvPr/>
        </p:nvSpPr>
        <p:spPr>
          <a:xfrm>
            <a:off x="361950" y="1952625"/>
            <a:ext cx="634365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Adicionalmente, </a:t>
            </a:r>
            <a:r>
              <a:rPr lang="en-US" err="1"/>
              <a:t>este</a:t>
            </a:r>
            <a:r>
              <a:rPr lang="en-US"/>
              <a:t> </a:t>
            </a:r>
            <a:r>
              <a:rPr lang="en-US" err="1"/>
              <a:t>mecanismo</a:t>
            </a:r>
            <a:r>
              <a:rPr lang="en-US"/>
              <a:t> es </a:t>
            </a:r>
            <a:r>
              <a:rPr lang="en-US" err="1"/>
              <a:t>el</a:t>
            </a:r>
            <a:r>
              <a:rPr lang="en-US"/>
              <a:t> responsible de </a:t>
            </a:r>
            <a:r>
              <a:rPr lang="en-US" err="1"/>
              <a:t>darle</a:t>
            </a:r>
            <a:r>
              <a:rPr lang="en-US"/>
              <a:t> masa a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fermiones</a:t>
            </a:r>
            <a:r>
              <a:rPr lang="en-US"/>
              <a:t>, </a:t>
            </a:r>
            <a:r>
              <a:rPr lang="en-US" err="1"/>
              <a:t>excepto</a:t>
            </a:r>
            <a:r>
              <a:rPr lang="en-US"/>
              <a:t> a </a:t>
            </a:r>
            <a:r>
              <a:rPr lang="en-US" err="1"/>
              <a:t>los</a:t>
            </a:r>
            <a:r>
              <a:rPr lang="en-US"/>
              <a:t> neutrinos. </a:t>
            </a:r>
          </a:p>
          <a:p>
            <a:endParaRPr lang="en-US"/>
          </a:p>
          <a:p>
            <a:pPr marL="285750" indent="-285750">
              <a:buFont typeface="Calibri"/>
              <a:buChar char="-"/>
            </a:pP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DA21453-5D14-B65A-110B-1A2E5B0B93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1259" y="2677731"/>
            <a:ext cx="7356796" cy="48975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363DE45-E221-E701-DD0B-0B76C40084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016" y="3430326"/>
            <a:ext cx="8104931" cy="58572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318D96B-5D92-0AD1-05A5-5BA6A7D4F4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71" y="4158989"/>
            <a:ext cx="12345123" cy="633111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2717E78-CAAB-BD19-D178-42746CF3A1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7796" y="5065672"/>
            <a:ext cx="8233216" cy="584882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72FAB988-20D0-4A08-A81D-098D72BDB1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5013" y="6005573"/>
            <a:ext cx="7423592" cy="53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2735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28C5C1-E951-9EBD-0F8C-A4A7D45C2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59F0661-0C58-FB0B-8E20-F70355C6A1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5A641D8-63D1-E4BC-0EB1-1663170D7D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ABE1637-89A2-6FB6-923D-0E530FE8B4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8917F37-2878-49E5-0D9E-C620E1FAF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B6CD15F-18B8-7921-0B06-82787E781E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B81E10-8B31-3852-9A94-2668F7874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Modelo </a:t>
            </a:r>
            <a:r>
              <a:rPr lang="en-US" sz="4000" err="1">
                <a:solidFill>
                  <a:srgbClr val="FFFFFF"/>
                </a:solidFill>
              </a:rPr>
              <a:t>Estándar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91CED3-269D-FDF6-F633-8278128FDDB0}"/>
              </a:ext>
            </a:extLst>
          </p:cNvPr>
          <p:cNvSpPr txBox="1"/>
          <p:nvPr/>
        </p:nvSpPr>
        <p:spPr>
          <a:xfrm>
            <a:off x="361950" y="1952625"/>
            <a:ext cx="634365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Adicionalmente, </a:t>
            </a:r>
            <a:r>
              <a:rPr lang="en-US" err="1"/>
              <a:t>este</a:t>
            </a:r>
            <a:r>
              <a:rPr lang="en-US"/>
              <a:t> </a:t>
            </a:r>
            <a:r>
              <a:rPr lang="en-US" err="1"/>
              <a:t>mecanismo</a:t>
            </a:r>
            <a:r>
              <a:rPr lang="en-US"/>
              <a:t> es </a:t>
            </a:r>
            <a:r>
              <a:rPr lang="en-US" err="1"/>
              <a:t>el</a:t>
            </a:r>
            <a:r>
              <a:rPr lang="en-US"/>
              <a:t> responsible de </a:t>
            </a:r>
            <a:r>
              <a:rPr lang="en-US" err="1"/>
              <a:t>darle</a:t>
            </a:r>
            <a:r>
              <a:rPr lang="en-US"/>
              <a:t> masa a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fermiones</a:t>
            </a:r>
            <a:r>
              <a:rPr lang="en-US"/>
              <a:t>, </a:t>
            </a:r>
            <a:r>
              <a:rPr lang="en-US" err="1"/>
              <a:t>excepto</a:t>
            </a:r>
            <a:r>
              <a:rPr lang="en-US"/>
              <a:t> a </a:t>
            </a:r>
            <a:r>
              <a:rPr lang="en-US" err="1"/>
              <a:t>los</a:t>
            </a:r>
            <a:r>
              <a:rPr lang="en-US"/>
              <a:t> neutrinos. </a:t>
            </a:r>
          </a:p>
          <a:p>
            <a:endParaRPr lang="en-US"/>
          </a:p>
          <a:p>
            <a:pPr marL="285750" indent="-285750">
              <a:buFont typeface="Calibri"/>
              <a:buChar char="-"/>
            </a:pP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42F77ED-9EF3-7F5D-2678-0C6D342E54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1259" y="2677731"/>
            <a:ext cx="7356796" cy="48975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CC66093C-E03B-EE28-943C-C5752B6268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016" y="3430326"/>
            <a:ext cx="8104931" cy="5857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2559C3-DAF4-B925-7431-3C1AA10D3C72}"/>
              </a:ext>
            </a:extLst>
          </p:cNvPr>
          <p:cNvSpPr txBox="1"/>
          <p:nvPr/>
        </p:nvSpPr>
        <p:spPr>
          <a:xfrm>
            <a:off x="8734425" y="3409950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Tensor de </a:t>
            </a:r>
            <a:r>
              <a:rPr lang="en-US" err="1"/>
              <a:t>momento</a:t>
            </a:r>
            <a:r>
              <a:rPr lang="en-US"/>
              <a:t> y </a:t>
            </a:r>
            <a:r>
              <a:rPr lang="en-US" err="1"/>
              <a:t>energía</a:t>
            </a:r>
            <a:r>
              <a:rPr lang="en-US"/>
              <a:t> de </a:t>
            </a:r>
            <a:r>
              <a:rPr lang="en-US" err="1"/>
              <a:t>los</a:t>
            </a:r>
            <a:r>
              <a:rPr lang="en-US"/>
              <a:t> campos gauge,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mediadores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38060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6EFF59-5B72-3E81-34DB-B5D97B1A41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4FC260DF-939B-A26E-EDF3-B5465EDEE8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21AB84-61D6-F61F-90CD-BB491D878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17310AD-45CB-5978-BC42-E23B7E6F0B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F647684-370D-E483-9DE7-FA71689E9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94D938-05BA-709B-F5A9-BF1D313BE2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022A94A-D6CE-DC9E-DC47-B00E273C1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Modelo </a:t>
            </a:r>
            <a:r>
              <a:rPr lang="en-US" sz="4000" err="1">
                <a:solidFill>
                  <a:srgbClr val="FFFFFF"/>
                </a:solidFill>
              </a:rPr>
              <a:t>Estándar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CB3A6D-524C-AE4B-C2F2-BAC6C9598703}"/>
              </a:ext>
            </a:extLst>
          </p:cNvPr>
          <p:cNvSpPr txBox="1"/>
          <p:nvPr/>
        </p:nvSpPr>
        <p:spPr>
          <a:xfrm>
            <a:off x="361950" y="1952625"/>
            <a:ext cx="634365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Adicionalmente, </a:t>
            </a:r>
            <a:r>
              <a:rPr lang="en-US" err="1"/>
              <a:t>este</a:t>
            </a:r>
            <a:r>
              <a:rPr lang="en-US"/>
              <a:t> </a:t>
            </a:r>
            <a:r>
              <a:rPr lang="en-US" err="1"/>
              <a:t>mecanismo</a:t>
            </a:r>
            <a:r>
              <a:rPr lang="en-US"/>
              <a:t> es </a:t>
            </a:r>
            <a:r>
              <a:rPr lang="en-US" err="1"/>
              <a:t>el</a:t>
            </a:r>
            <a:r>
              <a:rPr lang="en-US"/>
              <a:t> responsible de </a:t>
            </a:r>
            <a:r>
              <a:rPr lang="en-US" err="1"/>
              <a:t>darle</a:t>
            </a:r>
            <a:r>
              <a:rPr lang="en-US"/>
              <a:t> masa a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fermiones</a:t>
            </a:r>
            <a:r>
              <a:rPr lang="en-US"/>
              <a:t>, </a:t>
            </a:r>
            <a:r>
              <a:rPr lang="en-US" err="1"/>
              <a:t>excepto</a:t>
            </a:r>
            <a:r>
              <a:rPr lang="en-US"/>
              <a:t> a </a:t>
            </a:r>
            <a:r>
              <a:rPr lang="en-US" err="1"/>
              <a:t>los</a:t>
            </a:r>
            <a:r>
              <a:rPr lang="en-US"/>
              <a:t> neutrinos. </a:t>
            </a:r>
          </a:p>
          <a:p>
            <a:endParaRPr lang="en-US"/>
          </a:p>
          <a:p>
            <a:pPr marL="285750" indent="-285750">
              <a:buFont typeface="Calibri"/>
              <a:buChar char="-"/>
            </a:pP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E39FEFC-369A-8336-323C-FCB36DC5C5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1259" y="2677731"/>
            <a:ext cx="7356796" cy="48975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D478381D-6D95-E8CD-C3B7-4D7B7916AB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016" y="3430326"/>
            <a:ext cx="8104931" cy="58572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79823D8-D835-562A-5169-1AA1F73C6F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71" y="4158989"/>
            <a:ext cx="12345123" cy="6331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26D587-CD58-9CFE-E3A4-F1BE4938C686}"/>
              </a:ext>
            </a:extLst>
          </p:cNvPr>
          <p:cNvSpPr txBox="1"/>
          <p:nvPr/>
        </p:nvSpPr>
        <p:spPr>
          <a:xfrm>
            <a:off x="364250" y="4794141"/>
            <a:ext cx="63517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Interacción</a:t>
            </a:r>
            <a:r>
              <a:rPr lang="en-US"/>
              <a:t> de la </a:t>
            </a:r>
            <a:r>
              <a:rPr lang="en-US" err="1"/>
              <a:t>materia</a:t>
            </a:r>
            <a:r>
              <a:rPr lang="en-US"/>
              <a:t> con </a:t>
            </a:r>
            <a:r>
              <a:rPr lang="en-US" err="1"/>
              <a:t>los</a:t>
            </a:r>
            <a:r>
              <a:rPr lang="en-US"/>
              <a:t> campos gauge.</a:t>
            </a:r>
          </a:p>
        </p:txBody>
      </p:sp>
    </p:spTree>
    <p:extLst>
      <p:ext uri="{BB962C8B-B14F-4D97-AF65-F5344CB8AC3E}">
        <p14:creationId xmlns:p14="http://schemas.microsoft.com/office/powerpoint/2010/main" val="278384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06CB75-C698-C0A8-DCBE-7F662B78F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EFD6BEE-8935-177B-EE45-60D28DAF9D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8760DD-0137-67AD-B1F4-6023C84A9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09" y="679731"/>
            <a:ext cx="4171994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¿Qué es el Modelo Estándar?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DE1B94-AE3A-E162-35D9-B632C7BD0C2C}"/>
              </a:ext>
            </a:extLst>
          </p:cNvPr>
          <p:cNvSpPr txBox="1"/>
          <p:nvPr/>
        </p:nvSpPr>
        <p:spPr>
          <a:xfrm>
            <a:off x="599609" y="4685288"/>
            <a:ext cx="4171994" cy="103578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900"/>
              <a:t>Los </a:t>
            </a:r>
            <a:r>
              <a:rPr lang="en-US" sz="1900" err="1"/>
              <a:t>mediadores</a:t>
            </a:r>
            <a:r>
              <a:rPr lang="en-US" sz="1900"/>
              <a:t> de la </a:t>
            </a:r>
            <a:r>
              <a:rPr lang="en-US" sz="1900" err="1"/>
              <a:t>fuerza</a:t>
            </a:r>
            <a:endParaRPr lang="en-US" sz="1900" kern="1200" err="1">
              <a:latin typeface="+mn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07ACE90-8C69-BD93-B80E-EA94B867D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9A8908B-1356-83AA-38E9-716037DD55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A824421-405E-105B-395B-8B1FCD43E2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C4A2FDE6-0CE4-24D2-85DD-304CB57B2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6E1CFF6-B0F8-88E5-DB24-3ADE43C8E6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0572" y="1270401"/>
            <a:ext cx="5608830" cy="42066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5C7EFF3-0542-9E05-8256-576119A96970}"/>
              </a:ext>
            </a:extLst>
          </p:cNvPr>
          <p:cNvSpPr/>
          <p:nvPr/>
        </p:nvSpPr>
        <p:spPr>
          <a:xfrm>
            <a:off x="9054635" y="901827"/>
            <a:ext cx="1180352" cy="5065058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7155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24CA11-6AC2-08F7-6005-FC113630A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19C21CA-68A7-5786-A1A7-FC53188D10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5EF1541-7375-2191-7D55-7208F0B870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4DFA561-AB16-A0C3-9B5E-86EF21D44A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721DBB3-75BC-8DF7-F4DB-EDD6061791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9E3F3D2-AA7C-0E45-21DE-CDCF83A4B7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F7E3EA-2161-20BB-41A2-FCF72DFA5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Modelo </a:t>
            </a:r>
            <a:r>
              <a:rPr lang="en-US" sz="4000" err="1">
                <a:solidFill>
                  <a:srgbClr val="FFFFFF"/>
                </a:solidFill>
              </a:rPr>
              <a:t>Estándar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089A37-4AAD-6149-3C04-75F380F5E92B}"/>
              </a:ext>
            </a:extLst>
          </p:cNvPr>
          <p:cNvSpPr txBox="1"/>
          <p:nvPr/>
        </p:nvSpPr>
        <p:spPr>
          <a:xfrm>
            <a:off x="361950" y="1952625"/>
            <a:ext cx="634365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Adicionalmente, </a:t>
            </a:r>
            <a:r>
              <a:rPr lang="en-US" err="1"/>
              <a:t>este</a:t>
            </a:r>
            <a:r>
              <a:rPr lang="en-US"/>
              <a:t> </a:t>
            </a:r>
            <a:r>
              <a:rPr lang="en-US" err="1"/>
              <a:t>mecanismo</a:t>
            </a:r>
            <a:r>
              <a:rPr lang="en-US"/>
              <a:t> es </a:t>
            </a:r>
            <a:r>
              <a:rPr lang="en-US" err="1"/>
              <a:t>el</a:t>
            </a:r>
            <a:r>
              <a:rPr lang="en-US"/>
              <a:t> responsible de </a:t>
            </a:r>
            <a:r>
              <a:rPr lang="en-US" err="1"/>
              <a:t>darle</a:t>
            </a:r>
            <a:r>
              <a:rPr lang="en-US"/>
              <a:t> masa a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fermiones</a:t>
            </a:r>
            <a:r>
              <a:rPr lang="en-US"/>
              <a:t>, </a:t>
            </a:r>
            <a:r>
              <a:rPr lang="en-US" err="1"/>
              <a:t>excepto</a:t>
            </a:r>
            <a:r>
              <a:rPr lang="en-US"/>
              <a:t> a </a:t>
            </a:r>
            <a:r>
              <a:rPr lang="en-US" err="1"/>
              <a:t>los</a:t>
            </a:r>
            <a:r>
              <a:rPr lang="en-US"/>
              <a:t> neutrinos. </a:t>
            </a:r>
          </a:p>
          <a:p>
            <a:endParaRPr lang="en-US"/>
          </a:p>
          <a:p>
            <a:pPr marL="285750" indent="-285750">
              <a:buFont typeface="Calibri"/>
              <a:buChar char="-"/>
            </a:pP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6683BA0-E0C7-6D48-8A06-650C7B86B0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1259" y="2677731"/>
            <a:ext cx="7356796" cy="48975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62EE492F-00D2-D8BF-F03F-9BF318726E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016" y="3430326"/>
            <a:ext cx="8104931" cy="58572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2511E582-D1A0-F76F-993B-046F8AA224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71" y="4158989"/>
            <a:ext cx="12345123" cy="633111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D5C9F27-4719-45CF-8201-611C9D3B35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7796" y="5065672"/>
            <a:ext cx="8233216" cy="5848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743566-E89A-FE62-E2DB-0B63F3A7C355}"/>
              </a:ext>
            </a:extLst>
          </p:cNvPr>
          <p:cNvSpPr txBox="1"/>
          <p:nvPr/>
        </p:nvSpPr>
        <p:spPr>
          <a:xfrm>
            <a:off x="8943975" y="5067300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Masa para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fermiones</a:t>
            </a:r>
            <a:r>
              <a:rPr lang="en-US"/>
              <a:t> </a:t>
            </a:r>
            <a:r>
              <a:rPr lang="en-US" err="1"/>
              <a:t>debido</a:t>
            </a:r>
            <a:r>
              <a:rPr lang="en-US"/>
              <a:t> al campo de Higgs.</a:t>
            </a:r>
          </a:p>
        </p:txBody>
      </p:sp>
    </p:spTree>
    <p:extLst>
      <p:ext uri="{BB962C8B-B14F-4D97-AF65-F5344CB8AC3E}">
        <p14:creationId xmlns:p14="http://schemas.microsoft.com/office/powerpoint/2010/main" val="957604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423B3B-D3DE-7BCB-5C7E-99DD73748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0F60858-946A-DB4C-C3D4-EF8B80D1D5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360971-BFD5-9FE0-2105-A4B1BB3CF0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29BCA3B-A39F-1F4C-DDEF-200351DBF2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799776C-6392-B830-46A4-EB6461167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B7EB874-270B-9BF4-9C1D-AB51C8B95A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2B2A7B-0369-DE87-088F-DF6924662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Modelo </a:t>
            </a:r>
            <a:r>
              <a:rPr lang="en-US" sz="4000" err="1">
                <a:solidFill>
                  <a:srgbClr val="FFFFFF"/>
                </a:solidFill>
              </a:rPr>
              <a:t>Estándar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D58546-C28E-600D-09EC-C59FD64F059F}"/>
              </a:ext>
            </a:extLst>
          </p:cNvPr>
          <p:cNvSpPr txBox="1"/>
          <p:nvPr/>
        </p:nvSpPr>
        <p:spPr>
          <a:xfrm>
            <a:off x="361950" y="1952625"/>
            <a:ext cx="634365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Adicionalmente, </a:t>
            </a:r>
            <a:r>
              <a:rPr lang="en-US" err="1"/>
              <a:t>este</a:t>
            </a:r>
            <a:r>
              <a:rPr lang="en-US"/>
              <a:t> </a:t>
            </a:r>
            <a:r>
              <a:rPr lang="en-US" err="1"/>
              <a:t>mecanismo</a:t>
            </a:r>
            <a:r>
              <a:rPr lang="en-US"/>
              <a:t> es </a:t>
            </a:r>
            <a:r>
              <a:rPr lang="en-US" err="1"/>
              <a:t>el</a:t>
            </a:r>
            <a:r>
              <a:rPr lang="en-US"/>
              <a:t> responsible de </a:t>
            </a:r>
            <a:r>
              <a:rPr lang="en-US" err="1"/>
              <a:t>darle</a:t>
            </a:r>
            <a:r>
              <a:rPr lang="en-US"/>
              <a:t> masa a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fermiones</a:t>
            </a:r>
            <a:r>
              <a:rPr lang="en-US"/>
              <a:t>, </a:t>
            </a:r>
            <a:r>
              <a:rPr lang="en-US" err="1"/>
              <a:t>excepto</a:t>
            </a:r>
            <a:r>
              <a:rPr lang="en-US"/>
              <a:t> a </a:t>
            </a:r>
            <a:r>
              <a:rPr lang="en-US" err="1"/>
              <a:t>los</a:t>
            </a:r>
            <a:r>
              <a:rPr lang="en-US"/>
              <a:t> neutrinos. </a:t>
            </a:r>
          </a:p>
          <a:p>
            <a:endParaRPr lang="en-US"/>
          </a:p>
          <a:p>
            <a:pPr marL="285750" indent="-285750">
              <a:buFont typeface="Calibri"/>
              <a:buChar char="-"/>
            </a:pP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C52A91F-5FF6-B244-9EDB-5B158072EF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1259" y="2677731"/>
            <a:ext cx="7356796" cy="48975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330F24D-C35E-C266-3AC3-B7BE8CC58A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2016" y="3430326"/>
            <a:ext cx="8104931" cy="58572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2EABEE3-378A-5F71-A331-77EF7CE4CE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71" y="4158989"/>
            <a:ext cx="12345123" cy="633111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D86BD8E-1BBE-307A-B308-2B78C0D840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7796" y="5065672"/>
            <a:ext cx="8233216" cy="5848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F5CF7D-D50E-F9F1-CC54-6F56942B375A}"/>
              </a:ext>
            </a:extLst>
          </p:cNvPr>
          <p:cNvSpPr txBox="1"/>
          <p:nvPr/>
        </p:nvSpPr>
        <p:spPr>
          <a:xfrm>
            <a:off x="8181975" y="5648325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Rompimiento </a:t>
            </a:r>
            <a:r>
              <a:rPr lang="en-US" err="1"/>
              <a:t>espontáneo</a:t>
            </a:r>
            <a:r>
              <a:rPr lang="en-US"/>
              <a:t> de </a:t>
            </a:r>
            <a:r>
              <a:rPr lang="en-US" err="1"/>
              <a:t>simetría</a:t>
            </a:r>
            <a:r>
              <a:rPr lang="en-US"/>
              <a:t> y masa para </a:t>
            </a:r>
            <a:r>
              <a:rPr lang="en-US" err="1"/>
              <a:t>los</a:t>
            </a:r>
            <a:r>
              <a:rPr lang="en-US"/>
              <a:t> </a:t>
            </a:r>
            <a:r>
              <a:rPr lang="en-US" err="1"/>
              <a:t>bosones</a:t>
            </a:r>
            <a:r>
              <a:rPr lang="en-US"/>
              <a:t> gauge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D95F989-2DD7-2D6B-06F9-8683C8B057F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2437" y="5981700"/>
            <a:ext cx="71723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52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00CD634-8BB4-5A6A-2386-D692CE2C4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6F0F04E-C4DF-FF86-AA90-3BAD45A882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20AB214-4393-F9AA-F215-2BF30AB4F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D31B87F-688B-9783-134E-685E399104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949EEF4-CF96-0EB6-24FD-A21D006D99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36B5F80-11DF-5743-8DD0-4D6C54EF4F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C1ED1F5-8CDB-A99D-DB5F-4F306E370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El Modelo </a:t>
            </a:r>
            <a:r>
              <a:rPr lang="en-US" sz="4000" err="1">
                <a:solidFill>
                  <a:srgbClr val="FFFFFF"/>
                </a:solidFill>
              </a:rPr>
              <a:t>Estándar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pic>
        <p:nvPicPr>
          <p:cNvPr id="3" name="Picture 2" descr="Photo from the back of a crowded conference room on the day of the Higgs announcement">
            <a:extLst>
              <a:ext uri="{FF2B5EF4-FFF2-40B4-BE49-F238E27FC236}">
                <a16:creationId xmlns:a16="http://schemas.microsoft.com/office/drawing/2014/main" id="{594EE22A-8142-AC2D-4D2E-6821F98A8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86" y="2568977"/>
            <a:ext cx="2743200" cy="15430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B16AB1-F51F-B09A-2468-E4C103A141FD}"/>
              </a:ext>
            </a:extLst>
          </p:cNvPr>
          <p:cNvSpPr txBox="1"/>
          <p:nvPr/>
        </p:nvSpPr>
        <p:spPr>
          <a:xfrm>
            <a:off x="472633" y="1803721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Descubrimiento</a:t>
            </a:r>
            <a:r>
              <a:rPr lang="en-US"/>
              <a:t> del Higgs</a:t>
            </a:r>
          </a:p>
        </p:txBody>
      </p:sp>
      <p:pic>
        <p:nvPicPr>
          <p:cNvPr id="5" name="Picture 4" descr="HiggsPlot1">
            <a:extLst>
              <a:ext uri="{FF2B5EF4-FFF2-40B4-BE49-F238E27FC236}">
                <a16:creationId xmlns:a16="http://schemas.microsoft.com/office/drawing/2014/main" id="{1DAB9102-3AA2-9AE8-F63A-27440ADDE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021" y="2241175"/>
            <a:ext cx="2743199" cy="2645725"/>
          </a:xfrm>
          <a:prstGeom prst="rect">
            <a:avLst/>
          </a:prstGeom>
        </p:spPr>
      </p:pic>
      <p:pic>
        <p:nvPicPr>
          <p:cNvPr id="6" name="Picture 5" descr="The Standard Model includes the matter particles (quarks and leptons), the force carrying particles (bosons), and the Higgs boson.">
            <a:extLst>
              <a:ext uri="{FF2B5EF4-FFF2-40B4-BE49-F238E27FC236}">
                <a16:creationId xmlns:a16="http://schemas.microsoft.com/office/drawing/2014/main" id="{36DB746A-3147-89A0-2E3C-868C240B7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9995" y="2448882"/>
            <a:ext cx="2743200" cy="251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4282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C71286-C3BB-6A8B-B281-59FAD3681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1AE71D1-47A6-2BF8-39B4-71A52F2C76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BB73174-85B7-BBDC-B2B0-93FD7B9C5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92162B1-AC54-B6C3-A8AB-E5A7FEB422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E815C6F-A124-C373-C5C8-256121B19C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F91C045-0BFF-6386-E3FD-367753E1A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D18FA45-DD73-0A80-43E0-DBB593AE5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El Modelo </a:t>
            </a:r>
            <a:r>
              <a:rPr lang="en-US" sz="4000" err="1">
                <a:solidFill>
                  <a:srgbClr val="FFFFFF"/>
                </a:solidFill>
              </a:rPr>
              <a:t>Estándar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pic>
        <p:nvPicPr>
          <p:cNvPr id="3" name="Picture 2" descr="Photo from the back of a crowded conference room on the day of the Higgs announcement">
            <a:extLst>
              <a:ext uri="{FF2B5EF4-FFF2-40B4-BE49-F238E27FC236}">
                <a16:creationId xmlns:a16="http://schemas.microsoft.com/office/drawing/2014/main" id="{B675B89A-0A43-A07C-13A9-F995C02CC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86" y="2568977"/>
            <a:ext cx="2743200" cy="15430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D37A66-6AF8-A990-C7F4-C7DBF89AD7F1}"/>
              </a:ext>
            </a:extLst>
          </p:cNvPr>
          <p:cNvSpPr txBox="1"/>
          <p:nvPr/>
        </p:nvSpPr>
        <p:spPr>
          <a:xfrm>
            <a:off x="472633" y="1803721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Descubrimiento</a:t>
            </a:r>
            <a:r>
              <a:rPr lang="en-US"/>
              <a:t> del Higgs</a:t>
            </a:r>
          </a:p>
        </p:txBody>
      </p:sp>
      <p:pic>
        <p:nvPicPr>
          <p:cNvPr id="5" name="Picture 4" descr="HiggsPlot1">
            <a:extLst>
              <a:ext uri="{FF2B5EF4-FFF2-40B4-BE49-F238E27FC236}">
                <a16:creationId xmlns:a16="http://schemas.microsoft.com/office/drawing/2014/main" id="{276BB0C2-F3F6-0098-954B-79CEA2349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021" y="2241175"/>
            <a:ext cx="2743199" cy="2645725"/>
          </a:xfrm>
          <a:prstGeom prst="rect">
            <a:avLst/>
          </a:prstGeom>
        </p:spPr>
      </p:pic>
      <p:pic>
        <p:nvPicPr>
          <p:cNvPr id="6" name="Picture 5" descr="The Standard Model includes the matter particles (quarks and leptons), the force carrying particles (bosons), and the Higgs boson.">
            <a:extLst>
              <a:ext uri="{FF2B5EF4-FFF2-40B4-BE49-F238E27FC236}">
                <a16:creationId xmlns:a16="http://schemas.microsoft.com/office/drawing/2014/main" id="{0D829364-4209-BF40-D18D-9E682AFE8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9995" y="2448882"/>
            <a:ext cx="2743200" cy="25196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BCB907-34E8-D4E0-C25F-096ED812C0B3}"/>
              </a:ext>
            </a:extLst>
          </p:cNvPr>
          <p:cNvSpPr txBox="1"/>
          <p:nvPr/>
        </p:nvSpPr>
        <p:spPr>
          <a:xfrm>
            <a:off x="2354317" y="4889938"/>
            <a:ext cx="274320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El Modelo </a:t>
            </a:r>
            <a:r>
              <a:rPr lang="en-US" err="1"/>
              <a:t>Estándar</a:t>
            </a:r>
            <a:r>
              <a:rPr lang="en-US"/>
              <a:t> </a:t>
            </a:r>
            <a:r>
              <a:rPr lang="en-US" err="1"/>
              <a:t>como</a:t>
            </a:r>
            <a:r>
              <a:rPr lang="en-US"/>
              <a:t> </a:t>
            </a:r>
            <a:r>
              <a:rPr lang="en-US" err="1"/>
              <a:t>modelo</a:t>
            </a:r>
            <a:r>
              <a:rPr lang="en-US"/>
              <a:t> se completa con </a:t>
            </a:r>
            <a:r>
              <a:rPr lang="en-US" err="1"/>
              <a:t>el</a:t>
            </a:r>
            <a:r>
              <a:rPr lang="en-US"/>
              <a:t> </a:t>
            </a:r>
            <a:r>
              <a:rPr lang="en-US" err="1"/>
              <a:t>Bosón</a:t>
            </a:r>
            <a:r>
              <a:rPr lang="en-US"/>
              <a:t> de Higgs, </a:t>
            </a:r>
            <a:r>
              <a:rPr lang="en-US" err="1"/>
              <a:t>pero</a:t>
            </a:r>
            <a:r>
              <a:rPr lang="en-US"/>
              <a:t> </a:t>
            </a:r>
            <a:r>
              <a:rPr lang="en-US" err="1"/>
              <a:t>falta</a:t>
            </a:r>
            <a:r>
              <a:rPr lang="en-US"/>
              <a:t>!... </a:t>
            </a:r>
            <a:r>
              <a:rPr lang="en-US" err="1"/>
              <a:t>ver</a:t>
            </a:r>
            <a:r>
              <a:rPr lang="en-US"/>
              <a:t> </a:t>
            </a:r>
            <a:r>
              <a:rPr lang="en-US" err="1"/>
              <a:t>charla</a:t>
            </a:r>
            <a:r>
              <a:rPr lang="en-US"/>
              <a:t> de BSM, Materia </a:t>
            </a:r>
            <a:r>
              <a:rPr lang="en-US" err="1"/>
              <a:t>Oscura</a:t>
            </a:r>
            <a:r>
              <a:rPr lang="en-US"/>
              <a:t>, Neutrinos, etc.</a:t>
            </a:r>
          </a:p>
        </p:txBody>
      </p:sp>
    </p:spTree>
    <p:extLst>
      <p:ext uri="{BB962C8B-B14F-4D97-AF65-F5344CB8AC3E}">
        <p14:creationId xmlns:p14="http://schemas.microsoft.com/office/powerpoint/2010/main" val="35933223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6F1C4A6-A414-BF15-1ADC-F48BF012A5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2703" b="3547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C1B921-193A-E096-2928-40D84B89C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Gracias!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61619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D12D3-F40A-9006-09BB-620DBA059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Referencias</a:t>
            </a:r>
            <a:r>
              <a:rPr lang="en-US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0CB68-CED4-FD1B-25DE-39CD9ED2B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77525" cy="3979863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lnSpc>
                <a:spcPct val="150000"/>
              </a:lnSpc>
              <a:buAutoNum type="alphaUcPeriod"/>
            </a:pPr>
            <a:r>
              <a:rPr lang="en-US"/>
              <a:t>F. </a:t>
            </a:r>
            <a:r>
              <a:rPr lang="en-US" err="1"/>
              <a:t>Wilczeck</a:t>
            </a:r>
            <a:r>
              <a:rPr lang="en-US"/>
              <a:t>, </a:t>
            </a:r>
            <a:r>
              <a:rPr lang="en-US" sz="1800">
                <a:latin typeface="Consolas"/>
              </a:rPr>
              <a:t>Asymptotic freedom: From paradox to paradigm, Review of Modern Physics, 2005. </a:t>
            </a:r>
            <a:endParaRPr lang="en-US"/>
          </a:p>
          <a:p>
            <a:pPr>
              <a:lnSpc>
                <a:spcPct val="150000"/>
              </a:lnSpc>
              <a:buAutoNum type="alphaUcPeriod"/>
            </a:pPr>
            <a:r>
              <a:rPr lang="en-US" sz="1800">
                <a:ea typeface="+mn-lt"/>
                <a:cs typeface="+mn-lt"/>
                <a:hlinkClick r:id="rId2"/>
              </a:rPr>
              <a:t>https://www.phys.ufl.edu/~mitselmakher/teaching/ParticlePhysics2/Note_10_Ch7-2.pdf</a:t>
            </a:r>
            <a:endParaRPr lang="en-US" sz="1800">
              <a:latin typeface="Consolas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1800">
                <a:latin typeface="Aptos"/>
              </a:rPr>
              <a:t>Lesov, </a:t>
            </a:r>
            <a:r>
              <a:rPr lang="en-US" sz="2000" b="1"/>
              <a:t>The Weak Force: From Fermi to Feynman, </a:t>
            </a:r>
            <a:r>
              <a:rPr lang="en-US" sz="2000">
                <a:ea typeface="+mn-lt"/>
                <a:cs typeface="+mn-lt"/>
                <a:hlinkClick r:id="rId3"/>
              </a:rPr>
              <a:t>https://arxiv.org/pdf/0911.0058</a:t>
            </a:r>
            <a:r>
              <a:rPr lang="en-US" sz="2000">
                <a:ea typeface="+mn-lt"/>
                <a:cs typeface="+mn-lt"/>
              </a:rPr>
              <a:t>.</a:t>
            </a:r>
            <a:endParaRPr lang="en-US" sz="2000"/>
          </a:p>
          <a:p>
            <a:pPr>
              <a:lnSpc>
                <a:spcPct val="150000"/>
              </a:lnSpc>
            </a:pPr>
            <a:r>
              <a:rPr lang="en-US" sz="2000">
                <a:latin typeface="Aptos"/>
              </a:rPr>
              <a:t>A. Pich, The Standard Model of Electroweak Interactions, </a:t>
            </a:r>
            <a:r>
              <a:rPr lang="en-US" sz="2000">
                <a:ea typeface="+mn-lt"/>
                <a:cs typeface="+mn-lt"/>
                <a:hlinkClick r:id="rId4"/>
              </a:rPr>
              <a:t>https://arxiv.org/abs/1201.0537</a:t>
            </a:r>
            <a:endParaRPr lang="en-US" sz="2000">
              <a:latin typeface="Aptos"/>
            </a:endParaRPr>
          </a:p>
          <a:p>
            <a:pPr>
              <a:lnSpc>
                <a:spcPct val="150000"/>
              </a:lnSpc>
            </a:pPr>
            <a:r>
              <a:rPr lang="en-US" sz="2000">
                <a:latin typeface="Aptos"/>
              </a:rPr>
              <a:t>D. Griffiths, Introduction to elementary particles, Wiley 1987.</a:t>
            </a:r>
          </a:p>
          <a:p>
            <a:pPr>
              <a:lnSpc>
                <a:spcPct val="150000"/>
              </a:lnSpc>
            </a:pPr>
            <a:r>
              <a:rPr lang="en-US" sz="2000">
                <a:latin typeface="Aptos"/>
              </a:rPr>
              <a:t>W.N </a:t>
            </a:r>
            <a:r>
              <a:rPr lang="en-US" sz="2000" err="1">
                <a:latin typeface="Aptos"/>
              </a:rPr>
              <a:t>Cottinghamm</a:t>
            </a:r>
            <a:r>
              <a:rPr lang="en-US" sz="2000">
                <a:latin typeface="Aptos"/>
              </a:rPr>
              <a:t>, D.A Greenwood, An introduction to the Standard Model of Particle Physics, 2nd ed. Cambridge, 2007.</a:t>
            </a:r>
          </a:p>
          <a:p>
            <a:pPr>
              <a:lnSpc>
                <a:spcPct val="150000"/>
              </a:lnSpc>
            </a:pPr>
            <a:endParaRPr lang="en-US" sz="2000">
              <a:latin typeface="Aptos"/>
            </a:endParaRPr>
          </a:p>
          <a:p>
            <a:pPr marL="342900" indent="-342900">
              <a:buAutoNum type="alphaUcPeriod"/>
            </a:pPr>
            <a:endParaRPr lang="en-US" sz="1800">
              <a:latin typeface="Aptos"/>
            </a:endParaRPr>
          </a:p>
          <a:p>
            <a:pPr>
              <a:buAutoNum type="alphaUcPeriod"/>
            </a:pPr>
            <a:endParaRPr lang="en-US" sz="180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191312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EFDDB5-790E-A9B4-A887-87DDF8C12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66D5CE0-A2E7-B35A-6B22-E4F93907F9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8E4979-5449-EB15-C577-A316D07E8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09" y="679731"/>
            <a:ext cx="4171994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¿Qué es el Modelo Estándar?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39122B-C260-11B0-90AA-383D452CB67A}"/>
              </a:ext>
            </a:extLst>
          </p:cNvPr>
          <p:cNvSpPr txBox="1"/>
          <p:nvPr/>
        </p:nvSpPr>
        <p:spPr>
          <a:xfrm>
            <a:off x="599609" y="4685288"/>
            <a:ext cx="4171994" cy="103578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900"/>
              <a:t>El </a:t>
            </a:r>
            <a:r>
              <a:rPr lang="en-US" sz="1900" err="1"/>
              <a:t>bosón</a:t>
            </a:r>
            <a:r>
              <a:rPr lang="en-US" sz="1900"/>
              <a:t> de Higgs</a:t>
            </a:r>
            <a:endParaRPr lang="en-US" sz="1900" kern="1200">
              <a:latin typeface="+mn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BAF4F5B-591A-5A80-12E7-22D9C4CA4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D45D83F-3074-D020-7E45-502FAC6176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6580E5A-DE37-DA00-1C64-460E82955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42D38-6699-971C-A069-E0119C522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8344F1-F400-CEB4-362E-D412965436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0572" y="1270401"/>
            <a:ext cx="5608830" cy="42066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8C44763-8EEA-7A3F-9F2B-212D949B880A}"/>
              </a:ext>
            </a:extLst>
          </p:cNvPr>
          <p:cNvSpPr/>
          <p:nvPr/>
        </p:nvSpPr>
        <p:spPr>
          <a:xfrm>
            <a:off x="10162536" y="962718"/>
            <a:ext cx="1201497" cy="158150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55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4F716-2343-01D8-0E6D-696DA6468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 </a:t>
            </a:r>
            <a:r>
              <a:rPr lang="en-US" err="1"/>
              <a:t>contenido</a:t>
            </a:r>
            <a:r>
              <a:rPr lang="en-US"/>
              <a:t> de </a:t>
            </a:r>
            <a:r>
              <a:rPr lang="en-US" err="1"/>
              <a:t>materia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048EB10-E484-09FB-6251-70EF3AF486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470" y="1545732"/>
            <a:ext cx="10256268" cy="41922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5102BE-FFCC-2CAA-3133-8000E085DAFE}"/>
              </a:ext>
            </a:extLst>
          </p:cNvPr>
          <p:cNvSpPr txBox="1"/>
          <p:nvPr/>
        </p:nvSpPr>
        <p:spPr>
          <a:xfrm>
            <a:off x="842343" y="5503709"/>
            <a:ext cx="607874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Imagen </a:t>
            </a:r>
            <a:r>
              <a:rPr lang="en-US" err="1"/>
              <a:t>tomada</a:t>
            </a:r>
            <a:r>
              <a:rPr lang="en-US"/>
              <a:t> de. </a:t>
            </a:r>
            <a:r>
              <a:rPr lang="en-US">
                <a:ea typeface="+mn-lt"/>
                <a:cs typeface="+mn-lt"/>
              </a:rPr>
              <a:t>https://www.damtp.cam.ac.uk/user/tong/sm/standardmodel1.pdf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58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D5291-96D6-B070-1318-A93C9C322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883D-4732-F7BC-7BF3-FE8945ED3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 </a:t>
            </a:r>
            <a:r>
              <a:rPr lang="en-US" err="1"/>
              <a:t>contenido</a:t>
            </a:r>
            <a:r>
              <a:rPr lang="en-US"/>
              <a:t> de </a:t>
            </a:r>
            <a:r>
              <a:rPr lang="en-US" err="1"/>
              <a:t>materia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1187CCC-9125-5087-9B20-719DD9AD8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470" y="1545732"/>
            <a:ext cx="10256268" cy="41922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E08357-3107-5E2B-2FF1-E04A6BB5CC58}"/>
              </a:ext>
            </a:extLst>
          </p:cNvPr>
          <p:cNvSpPr txBox="1"/>
          <p:nvPr/>
        </p:nvSpPr>
        <p:spPr>
          <a:xfrm>
            <a:off x="842343" y="5503709"/>
            <a:ext cx="607874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Imagen </a:t>
            </a:r>
            <a:r>
              <a:rPr lang="en-US" err="1"/>
              <a:t>tomada</a:t>
            </a:r>
            <a:r>
              <a:rPr lang="en-US"/>
              <a:t> de. </a:t>
            </a:r>
            <a:r>
              <a:rPr lang="en-US">
                <a:ea typeface="+mn-lt"/>
                <a:cs typeface="+mn-lt"/>
              </a:rPr>
              <a:t>https://www.damtp.cam.ac.uk/user/tong/sm/standardmodel1.pdf</a:t>
            </a:r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0539C3B-4AD2-321B-B4F5-640A821C0693}"/>
              </a:ext>
            </a:extLst>
          </p:cNvPr>
          <p:cNvSpPr/>
          <p:nvPr/>
        </p:nvSpPr>
        <p:spPr>
          <a:xfrm>
            <a:off x="5829596" y="3424348"/>
            <a:ext cx="1763058" cy="911411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87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AD7EF-0546-2164-DB94-8E91F7402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Simetrías</a:t>
            </a:r>
            <a:r>
              <a:rPr lang="en-US"/>
              <a:t>: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26C5C745-5896-9758-2BFF-AA5CF5E0E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79019" y="1718723"/>
            <a:ext cx="4568226" cy="1350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3E46DA-09EE-6446-9367-D5D13FF9B547}"/>
              </a:ext>
            </a:extLst>
          </p:cNvPr>
          <p:cNvSpPr txBox="1"/>
          <p:nvPr/>
        </p:nvSpPr>
        <p:spPr>
          <a:xfrm>
            <a:off x="1270000" y="2015066"/>
            <a:ext cx="3246407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Cuando </a:t>
            </a:r>
            <a:r>
              <a:rPr lang="en-US" err="1"/>
              <a:t>consideramos</a:t>
            </a:r>
            <a:r>
              <a:rPr lang="en-US"/>
              <a:t> </a:t>
            </a:r>
            <a:r>
              <a:rPr lang="en-US" err="1"/>
              <a:t>espín</a:t>
            </a:r>
            <a:r>
              <a:rPr lang="en-US"/>
              <a:t>, </a:t>
            </a:r>
            <a:r>
              <a:rPr lang="en-US" err="1"/>
              <a:t>encontramos</a:t>
            </a:r>
            <a:r>
              <a:rPr lang="en-US"/>
              <a:t> </a:t>
            </a:r>
            <a:r>
              <a:rPr lang="en-US" err="1"/>
              <a:t>que</a:t>
            </a:r>
            <a:r>
              <a:rPr lang="en-US"/>
              <a:t> </a:t>
            </a:r>
            <a:r>
              <a:rPr lang="en-US" err="1"/>
              <a:t>los</a:t>
            </a:r>
            <a:r>
              <a:rPr lang="en-US"/>
              <a:t> </a:t>
            </a:r>
            <a:r>
              <a:rPr lang="en-US" err="1"/>
              <a:t>espinores</a:t>
            </a:r>
            <a:r>
              <a:rPr lang="en-US"/>
              <a:t> </a:t>
            </a:r>
            <a:r>
              <a:rPr lang="en-US" err="1"/>
              <a:t>permanecen</a:t>
            </a:r>
            <a:r>
              <a:rPr lang="en-US"/>
              <a:t> </a:t>
            </a:r>
            <a:r>
              <a:rPr lang="en-US" err="1"/>
              <a:t>invariantes</a:t>
            </a:r>
            <a:r>
              <a:rPr lang="en-US"/>
              <a:t> bajo </a:t>
            </a:r>
            <a:r>
              <a:rPr lang="en-US" err="1"/>
              <a:t>esta</a:t>
            </a:r>
            <a:r>
              <a:rPr lang="en-US"/>
              <a:t> </a:t>
            </a:r>
            <a:r>
              <a:rPr lang="en-US" err="1"/>
              <a:t>transformación</a:t>
            </a:r>
            <a:r>
              <a:rPr lang="en-US"/>
              <a:t> </a:t>
            </a:r>
            <a:r>
              <a:rPr lang="en-US" err="1"/>
              <a:t>unitaria</a:t>
            </a:r>
            <a:r>
              <a:rPr lang="en-US"/>
              <a:t>. </a:t>
            </a:r>
            <a:r>
              <a:rPr lang="en-US" err="1"/>
              <a:t>Siempre</a:t>
            </a:r>
            <a:r>
              <a:rPr lang="en-US"/>
              <a:t> y </a:t>
            </a:r>
            <a:r>
              <a:rPr lang="en-US" err="1"/>
              <a:t>cuando</a:t>
            </a:r>
            <a:r>
              <a:rPr lang="en-US"/>
              <a:t> la </a:t>
            </a:r>
            <a:r>
              <a:rPr lang="en-US" err="1"/>
              <a:t>rotación</a:t>
            </a:r>
            <a:r>
              <a:rPr lang="en-US"/>
              <a:t> sea global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9410E1-67B3-EFDB-B755-BB902534EAA4}"/>
              </a:ext>
            </a:extLst>
          </p:cNvPr>
          <p:cNvSpPr txBox="1"/>
          <p:nvPr/>
        </p:nvSpPr>
        <p:spPr>
          <a:xfrm>
            <a:off x="977660" y="5111151"/>
            <a:ext cx="414068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baseline="0">
                <a:latin typeface="Aptos"/>
                <a:ea typeface="Segoe UI"/>
                <a:cs typeface="Segoe UI"/>
              </a:rPr>
              <a:t>Las </a:t>
            </a:r>
            <a:r>
              <a:rPr lang="en-US" sz="1800" baseline="0" err="1">
                <a:latin typeface="Aptos"/>
                <a:ea typeface="Segoe UI"/>
                <a:cs typeface="Segoe UI"/>
              </a:rPr>
              <a:t>fuerzas</a:t>
            </a:r>
            <a:r>
              <a:rPr lang="en-US" sz="1800" baseline="0">
                <a:latin typeface="Aptos"/>
                <a:ea typeface="Segoe UI"/>
                <a:cs typeface="Segoe UI"/>
              </a:rPr>
              <a:t> </a:t>
            </a:r>
            <a:r>
              <a:rPr lang="en-US" sz="1800" baseline="0" err="1">
                <a:latin typeface="Aptos"/>
                <a:ea typeface="Segoe UI"/>
                <a:cs typeface="Segoe UI"/>
              </a:rPr>
              <a:t>en</a:t>
            </a:r>
            <a:r>
              <a:rPr lang="en-US" sz="1800" baseline="0">
                <a:latin typeface="Aptos"/>
                <a:ea typeface="Segoe UI"/>
                <a:cs typeface="Segoe UI"/>
              </a:rPr>
              <a:t> </a:t>
            </a:r>
            <a:r>
              <a:rPr lang="en-US" sz="1800" baseline="0" err="1">
                <a:latin typeface="Aptos"/>
                <a:ea typeface="Segoe UI"/>
                <a:cs typeface="Segoe UI"/>
              </a:rPr>
              <a:t>cambio</a:t>
            </a:r>
            <a:r>
              <a:rPr lang="en-US" sz="1800" baseline="0">
                <a:latin typeface="Aptos"/>
                <a:ea typeface="Segoe UI"/>
                <a:cs typeface="Segoe UI"/>
              </a:rPr>
              <a:t> </a:t>
            </a:r>
            <a:r>
              <a:rPr lang="en-US">
                <a:latin typeface="Aptos"/>
                <a:ea typeface="Segoe UI"/>
                <a:cs typeface="Segoe UI"/>
              </a:rPr>
              <a:t>se </a:t>
            </a:r>
            <a:r>
              <a:rPr lang="en-US" err="1">
                <a:latin typeface="Aptos"/>
                <a:ea typeface="Segoe UI"/>
                <a:cs typeface="Segoe UI"/>
              </a:rPr>
              <a:t>entienden</a:t>
            </a:r>
            <a:r>
              <a:rPr lang="en-US" sz="1800" baseline="0">
                <a:latin typeface="Aptos"/>
                <a:ea typeface="Segoe UI"/>
                <a:cs typeface="Segoe UI"/>
              </a:rPr>
              <a:t> </a:t>
            </a:r>
            <a:r>
              <a:rPr lang="en-US" err="1">
                <a:latin typeface="Aptos"/>
                <a:ea typeface="Segoe UI"/>
                <a:cs typeface="Segoe UI"/>
              </a:rPr>
              <a:t>como</a:t>
            </a:r>
            <a:r>
              <a:rPr lang="en-US">
                <a:latin typeface="Aptos"/>
                <a:ea typeface="Segoe UI"/>
                <a:cs typeface="Segoe UI"/>
              </a:rPr>
              <a:t> </a:t>
            </a:r>
            <a:r>
              <a:rPr lang="en-US" err="1">
                <a:latin typeface="Aptos"/>
                <a:ea typeface="Segoe UI"/>
                <a:cs typeface="Segoe UI"/>
              </a:rPr>
              <a:t>transformaciones</a:t>
            </a:r>
            <a:r>
              <a:rPr lang="en-US" sz="1800" baseline="0">
                <a:latin typeface="Aptos"/>
                <a:ea typeface="Segoe UI"/>
                <a:cs typeface="Segoe UI"/>
              </a:rPr>
              <a:t> </a:t>
            </a:r>
            <a:r>
              <a:rPr lang="en-US">
                <a:latin typeface="Aptos"/>
                <a:ea typeface="Segoe UI"/>
                <a:cs typeface="Segoe UI"/>
              </a:rPr>
              <a:t>locales. En </a:t>
            </a:r>
            <a:r>
              <a:rPr lang="en-US" err="1">
                <a:latin typeface="Aptos"/>
                <a:ea typeface="Segoe UI"/>
                <a:cs typeface="Segoe UI"/>
              </a:rPr>
              <a:t>este</a:t>
            </a:r>
            <a:r>
              <a:rPr lang="en-US">
                <a:latin typeface="Aptos"/>
                <a:ea typeface="Segoe UI"/>
                <a:cs typeface="Segoe UI"/>
              </a:rPr>
              <a:t> </a:t>
            </a:r>
            <a:r>
              <a:rPr lang="en-US" err="1">
                <a:latin typeface="Aptos"/>
                <a:ea typeface="Segoe UI"/>
                <a:cs typeface="Segoe UI"/>
              </a:rPr>
              <a:t>caso</a:t>
            </a:r>
            <a:r>
              <a:rPr lang="en-US">
                <a:latin typeface="Aptos"/>
                <a:ea typeface="Segoe UI"/>
                <a:cs typeface="Segoe UI"/>
              </a:rPr>
              <a:t> no hay </a:t>
            </a:r>
            <a:r>
              <a:rPr lang="en-US" err="1">
                <a:latin typeface="Aptos"/>
                <a:ea typeface="Segoe UI"/>
                <a:cs typeface="Segoe UI"/>
              </a:rPr>
              <a:t>invarianza</a:t>
            </a:r>
            <a:r>
              <a:rPr lang="en-US">
                <a:latin typeface="Aptos"/>
                <a:ea typeface="Segoe UI"/>
                <a:cs typeface="Segoe UI"/>
              </a:rPr>
              <a:t> </a:t>
            </a:r>
            <a:r>
              <a:rPr lang="en-US" err="1">
                <a:latin typeface="Aptos"/>
                <a:ea typeface="Segoe UI"/>
                <a:cs typeface="Segoe UI"/>
              </a:rPr>
              <a:t>si</a:t>
            </a:r>
            <a:r>
              <a:rPr lang="en-US">
                <a:latin typeface="Aptos"/>
                <a:ea typeface="Segoe UI"/>
                <a:cs typeface="Segoe UI"/>
              </a:rPr>
              <a:t> se </a:t>
            </a:r>
            <a:r>
              <a:rPr lang="en-US" err="1">
                <a:latin typeface="Aptos"/>
                <a:ea typeface="Segoe UI"/>
                <a:cs typeface="Segoe UI"/>
              </a:rPr>
              <a:t>deja</a:t>
            </a:r>
            <a:r>
              <a:rPr lang="en-US">
                <a:latin typeface="Aptos"/>
                <a:ea typeface="Segoe UI"/>
                <a:cs typeface="Segoe UI"/>
              </a:rPr>
              <a:t> </a:t>
            </a:r>
            <a:r>
              <a:rPr lang="en-US" err="1">
                <a:latin typeface="Aptos"/>
                <a:ea typeface="Segoe UI"/>
                <a:cs typeface="Segoe UI"/>
              </a:rPr>
              <a:t>el</a:t>
            </a:r>
            <a:r>
              <a:rPr lang="en-US">
                <a:latin typeface="Aptos"/>
                <a:ea typeface="Segoe UI"/>
                <a:cs typeface="Segoe UI"/>
              </a:rPr>
              <a:t> </a:t>
            </a:r>
            <a:r>
              <a:rPr lang="en-US" err="1">
                <a:latin typeface="Aptos"/>
                <a:ea typeface="Segoe UI"/>
                <a:cs typeface="Segoe UI"/>
              </a:rPr>
              <a:t>Hamiltoniano</a:t>
            </a:r>
            <a:r>
              <a:rPr lang="en-US">
                <a:latin typeface="Aptos"/>
                <a:ea typeface="Segoe UI"/>
                <a:cs typeface="Segoe UI"/>
              </a:rPr>
              <a:t> </a:t>
            </a:r>
            <a:r>
              <a:rPr lang="en-US" err="1">
                <a:latin typeface="Aptos"/>
                <a:ea typeface="Segoe UI"/>
                <a:cs typeface="Segoe UI"/>
              </a:rPr>
              <a:t>igual</a:t>
            </a:r>
            <a:r>
              <a:rPr lang="en-US">
                <a:latin typeface="Aptos"/>
                <a:ea typeface="Segoe UI"/>
                <a:cs typeface="Segoe UI"/>
              </a:rPr>
              <a:t>.</a:t>
            </a:r>
            <a:endParaRPr lang="en-US" err="1"/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43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60FB56-888A-74E2-CEF0-059DDA998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2B3290A-D3BF-4B87-B55B-FD9A98B49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33A715A-0686-440A-8F40-441B42A660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761657F-19F2-425B-B7E9-0118CD13C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27B6634-79D3-4EDD-A77A-1065D6F3A4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681A03F-518E-C3D1-4651-1ABFD03F2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19314"/>
            <a:ext cx="9477377" cy="10305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err="1">
                <a:solidFill>
                  <a:srgbClr val="FFFFFF"/>
                </a:solidFill>
              </a:rPr>
              <a:t>Simetrías</a:t>
            </a:r>
            <a:r>
              <a:rPr lang="en-US" sz="400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FB8F54-F1EB-97A6-C93D-549E10B293B2}"/>
              </a:ext>
            </a:extLst>
          </p:cNvPr>
          <p:cNvSpPr txBox="1"/>
          <p:nvPr/>
        </p:nvSpPr>
        <p:spPr>
          <a:xfrm>
            <a:off x="349850" y="2802627"/>
            <a:ext cx="511546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Cuando </a:t>
            </a:r>
            <a:r>
              <a:rPr lang="en-US" err="1"/>
              <a:t>consideramos</a:t>
            </a:r>
            <a:r>
              <a:rPr lang="en-US"/>
              <a:t> </a:t>
            </a:r>
            <a:r>
              <a:rPr lang="en-US" err="1"/>
              <a:t>espín,encontramos</a:t>
            </a:r>
            <a:r>
              <a:rPr lang="en-US"/>
              <a:t> </a:t>
            </a:r>
            <a:r>
              <a:rPr lang="en-US" err="1"/>
              <a:t>que</a:t>
            </a:r>
            <a:r>
              <a:rPr lang="en-US"/>
              <a:t> </a:t>
            </a:r>
            <a:r>
              <a:rPr lang="en-US" err="1"/>
              <a:t>losespinores</a:t>
            </a:r>
            <a:r>
              <a:rPr lang="en-US"/>
              <a:t> </a:t>
            </a:r>
            <a:r>
              <a:rPr lang="en-US" err="1"/>
              <a:t>permaneceninvariantes</a:t>
            </a:r>
            <a:r>
              <a:rPr lang="en-US"/>
              <a:t> bajo </a:t>
            </a:r>
            <a:r>
              <a:rPr lang="en-US" err="1"/>
              <a:t>estatransformación</a:t>
            </a:r>
            <a:r>
              <a:rPr lang="en-US"/>
              <a:t> </a:t>
            </a:r>
            <a:r>
              <a:rPr lang="en-US" err="1"/>
              <a:t>unitaria.Siempre</a:t>
            </a:r>
            <a:r>
              <a:rPr lang="en-US"/>
              <a:t> y </a:t>
            </a:r>
            <a:r>
              <a:rPr lang="en-US" err="1"/>
              <a:t>cuando</a:t>
            </a:r>
            <a:r>
              <a:rPr lang="en-US"/>
              <a:t> la </a:t>
            </a:r>
            <a:r>
              <a:rPr lang="en-US" err="1"/>
              <a:t>rotaciónsea</a:t>
            </a:r>
            <a:r>
              <a:rPr lang="en-US"/>
              <a:t> global </a:t>
            </a:r>
            <a:r>
              <a:rPr lang="en-US" err="1"/>
              <a:t>espacio</a:t>
            </a:r>
            <a:r>
              <a:rPr lang="en-US"/>
              <a:t>. 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83F2D19-CB77-3BF7-BD45-820A50DF0C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7033" y="1713871"/>
            <a:ext cx="2857139" cy="9142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BA2952-32B3-E751-37C6-FD0CFA470878}"/>
              </a:ext>
            </a:extLst>
          </p:cNvPr>
          <p:cNvSpPr txBox="1"/>
          <p:nvPr/>
        </p:nvSpPr>
        <p:spPr>
          <a:xfrm>
            <a:off x="6584830" y="2796397"/>
            <a:ext cx="5377132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Las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fuerzas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en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cambio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se 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entienden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comotransformaciones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 locales. En 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este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 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caso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 no hay 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invarianza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 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si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 se 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deja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 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el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 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Hamiltoniano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 </a:t>
            </a:r>
            <a:r>
              <a:rPr lang="en-US" sz="1800" b="0" i="0" u="none" strike="noStrike" baseline="0" err="1">
                <a:solidFill>
                  <a:srgbClr val="000000"/>
                </a:solidFill>
                <a:latin typeface="Aptos"/>
                <a:ea typeface="Aptos"/>
                <a:cs typeface="Aptos"/>
              </a:rPr>
              <a:t>igual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Aptos"/>
                <a:ea typeface="Aptos"/>
                <a:cs typeface="Aptos"/>
              </a:rPr>
              <a:t>.</a:t>
            </a:r>
            <a:endParaRPr lang="en-US"/>
          </a:p>
          <a:p>
            <a:pPr algn="ctr"/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4BEAFF7A-66D5-191D-FC23-211C61ECDE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44032" y="1857644"/>
            <a:ext cx="3900577" cy="784824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E46C3DC-597F-38AE-9FD5-AC3E96CB02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56604" y="4266081"/>
            <a:ext cx="6096000" cy="177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829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Tema de Office</vt:lpstr>
      <vt:lpstr>El Modelo Estándar 2nd Conhep School</vt:lpstr>
      <vt:lpstr>¿Qué es el Modelo Estándar?</vt:lpstr>
      <vt:lpstr>¿Qué es el Modelo Estándar?</vt:lpstr>
      <vt:lpstr>¿Qué es el Modelo Estándar?</vt:lpstr>
      <vt:lpstr>¿Qué es el Modelo Estándar?</vt:lpstr>
      <vt:lpstr>El contenido de materia</vt:lpstr>
      <vt:lpstr>El contenido de materia</vt:lpstr>
      <vt:lpstr>Simetrías:</vt:lpstr>
      <vt:lpstr>Simetrías:</vt:lpstr>
      <vt:lpstr>Simetrías y el principio gauge local:</vt:lpstr>
      <vt:lpstr>Simetrías y el principio gauge local:</vt:lpstr>
      <vt:lpstr>Simetrías y el principio gauge local:</vt:lpstr>
      <vt:lpstr>Simetrías y el principio gauge local:</vt:lpstr>
      <vt:lpstr>Simetrías y el principio gauge local:</vt:lpstr>
      <vt:lpstr>Fuerza fuerte:</vt:lpstr>
      <vt:lpstr>Fuerza fuerte:</vt:lpstr>
      <vt:lpstr>Fuerza fuerte:</vt:lpstr>
      <vt:lpstr>Fuerza fuerte:</vt:lpstr>
      <vt:lpstr>Fuerza fuerte:</vt:lpstr>
      <vt:lpstr>Fuerza fuerte:</vt:lpstr>
      <vt:lpstr>Fuerza fuerte:</vt:lpstr>
      <vt:lpstr>Fuerza fuerte:</vt:lpstr>
      <vt:lpstr>Fuerza fuerte:</vt:lpstr>
      <vt:lpstr>Fuerza débil:</vt:lpstr>
      <vt:lpstr>Fuerza débil:</vt:lpstr>
      <vt:lpstr>Fuerza débil:</vt:lpstr>
      <vt:lpstr>Fuerza débil:</vt:lpstr>
      <vt:lpstr>Fuerza débil:</vt:lpstr>
      <vt:lpstr>Fuerza débil:</vt:lpstr>
      <vt:lpstr>Fuerza débil:</vt:lpstr>
      <vt:lpstr>Fuerza débil:</vt:lpstr>
      <vt:lpstr>Fuerza débil:</vt:lpstr>
      <vt:lpstr>Fuerza débil:</vt:lpstr>
      <vt:lpstr>Fuerza electro débil:</vt:lpstr>
      <vt:lpstr>Fuerza electro débil:</vt:lpstr>
      <vt:lpstr>Fuerza electro débil:</vt:lpstr>
      <vt:lpstr>Modelo Estándar:</vt:lpstr>
      <vt:lpstr>Modelo Estándar:</vt:lpstr>
      <vt:lpstr>Modelo Estándar:</vt:lpstr>
      <vt:lpstr>Modelo Estándar:</vt:lpstr>
      <vt:lpstr>Modelo Estándar:</vt:lpstr>
      <vt:lpstr>El Modelo Estándar:</vt:lpstr>
      <vt:lpstr>El Modelo Estándar:</vt:lpstr>
      <vt:lpstr>Gracias!</vt:lpstr>
      <vt:lpstr>Referencias: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3</cp:revision>
  <dcterms:created xsi:type="dcterms:W3CDTF">2025-11-21T19:50:42Z</dcterms:created>
  <dcterms:modified xsi:type="dcterms:W3CDTF">2025-11-26T18:26:03Z</dcterms:modified>
</cp:coreProperties>
</file>