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5434" r:id="rId2"/>
    <p:sldId id="260" r:id="rId3"/>
    <p:sldId id="4469" r:id="rId4"/>
    <p:sldId id="4470" r:id="rId5"/>
    <p:sldId id="4471" r:id="rId6"/>
    <p:sldId id="5435" r:id="rId7"/>
    <p:sldId id="5436" r:id="rId8"/>
    <p:sldId id="5433" r:id="rId9"/>
    <p:sldId id="543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3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34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24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530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35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6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57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2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41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98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82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14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10/08/2025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1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81966/contributions/5041430/attachments/2511783/4317563/EIC_Polarized_Beams_VP.pdf" TargetMode="External"/><Relationship Id="rId3" Type="http://schemas.openxmlformats.org/officeDocument/2006/relationships/hyperlink" Target="https://indico.cern.ch/event/1186798/" TargetMode="External"/><Relationship Id="rId7" Type="http://schemas.openxmlformats.org/officeDocument/2006/relationships/hyperlink" Target="https://indico.cern.ch/event/1181966/contributions/5051859/attachments/2513162/4320326/Signorelli_EPOL22.pdf" TargetMode="External"/><Relationship Id="rId2" Type="http://schemas.openxmlformats.org/officeDocument/2006/relationships/hyperlink" Target="https://indico.cern.ch/event/1181966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1181966/contributions/5051857/attachments/2512404/4318827/epol2022_esr_polarization.pdf" TargetMode="External"/><Relationship Id="rId11" Type="http://schemas.openxmlformats.org/officeDocument/2006/relationships/image" Target="../media/image7.jpeg"/><Relationship Id="rId5" Type="http://schemas.openxmlformats.org/officeDocument/2006/relationships/hyperlink" Target="https://indico.cern.ch/event/1181966/contributions/5051855/attachments/2512297/4319873/EPOL2022.pdf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s://indico.cern.ch/event/1181966" TargetMode="External"/><Relationship Id="rId9" Type="http://schemas.openxmlformats.org/officeDocument/2006/relationships/hyperlink" Target="https://indico.cern.ch/event/1181966/contributions/5041346/attachments/2514889/4323464/EIC-FCC_Synergy.ppt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DB90B08-C678-6F19-17B6-51129B9FE1A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91" t="6930" r="27782" b="25669"/>
          <a:stretch/>
        </p:blipFill>
        <p:spPr>
          <a:xfrm>
            <a:off x="2599781" y="-68094"/>
            <a:ext cx="6992438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F2096B-EA8B-65FD-1F44-0E683B0C321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rcRect t="12724" b="6919"/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A2979B-938F-3B65-C042-C9BD49260F2A}"/>
              </a:ext>
            </a:extLst>
          </p:cNvPr>
          <p:cNvSpPr txBox="1"/>
          <p:nvPr/>
        </p:nvSpPr>
        <p:spPr>
          <a:xfrm>
            <a:off x="87265" y="3894862"/>
            <a:ext cx="120174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F</a:t>
            </a:r>
            <a:r>
              <a:rPr kumimoji="0" lang="en-GB" sz="24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rank Zimmermann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BCCC5D-16AB-7BC7-530F-F7DBA29BA792}"/>
              </a:ext>
            </a:extLst>
          </p:cNvPr>
          <p:cNvSpPr txBox="1"/>
          <p:nvPr/>
        </p:nvSpPr>
        <p:spPr>
          <a:xfrm>
            <a:off x="78065" y="6273225"/>
            <a:ext cx="12026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NAPAC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’25, 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Sacramento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12 August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</a:t>
            </a:r>
            <a:r>
              <a:rPr lang="en-US" sz="3200" b="1" dirty="0">
                <a:solidFill>
                  <a:prstClr val="white"/>
                </a:solidFill>
                <a:latin typeface="Calibri" panose="020F0502020204030204"/>
              </a:rPr>
              <a:t>25</a:t>
            </a:r>
            <a:endParaRPr kumimoji="0" lang="en-GB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B6C39F-F35C-65B3-9000-168ADD38418C}"/>
              </a:ext>
            </a:extLst>
          </p:cNvPr>
          <p:cNvSpPr txBox="1"/>
          <p:nvPr/>
        </p:nvSpPr>
        <p:spPr>
          <a:xfrm>
            <a:off x="2599781" y="672837"/>
            <a:ext cx="6992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>
                <a:solidFill>
                  <a:prstClr val="white"/>
                </a:solidFill>
                <a:latin typeface="Calibri" panose="020F0502020204030204"/>
              </a:rPr>
              <a:t>FCC-EIC Synergies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21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AC1450-B2CA-02A3-6F1D-05DF6E1D46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42" y="1076750"/>
            <a:ext cx="5108891" cy="42187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0FFBA6-8B4B-407E-8589-1A4CC2026DA5}"/>
              </a:ext>
            </a:extLst>
          </p:cNvPr>
          <p:cNvSpPr txBox="1"/>
          <p:nvPr/>
        </p:nvSpPr>
        <p:spPr>
          <a:xfrm>
            <a:off x="484806" y="722807"/>
            <a:ext cx="1631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FCC-</a:t>
            </a:r>
            <a:r>
              <a:rPr lang="en-US" sz="4000" dirty="0" err="1"/>
              <a:t>ee</a:t>
            </a:r>
            <a:endParaRPr lang="en-GB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16EE95-6827-4662-B763-CDE3F6E50372}"/>
                  </a:ext>
                </a:extLst>
              </p:cNvPr>
              <p:cNvSpPr txBox="1"/>
              <p:nvPr/>
            </p:nvSpPr>
            <p:spPr>
              <a:xfrm>
                <a:off x="277167" y="5295548"/>
                <a:ext cx="5962530" cy="23129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90.7 km double ring, 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injection,</a:t>
                </a:r>
              </a:p>
              <a:p>
                <a:r>
                  <a:rPr lang="en-US" sz="2400" dirty="0"/>
                  <a:t>&gt; 1 A beam current (at the Z), </a:t>
                </a:r>
              </a:p>
              <a:p>
                <a:r>
                  <a:rPr lang="en-US" sz="2400" dirty="0"/>
                  <a:t>injection rate Hz, every min. into same bucket,</a:t>
                </a:r>
              </a:p>
              <a:p>
                <a:r>
                  <a:rPr lang="en-US" sz="2400" dirty="0" err="1"/>
                  <a:t>polarised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/>
                  <a:t>pilot bunches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16EE95-6827-4662-B763-CDE3F6E503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67" y="5295548"/>
                <a:ext cx="5962530" cy="2312941"/>
              </a:xfrm>
              <a:prstGeom prst="rect">
                <a:avLst/>
              </a:prstGeom>
              <a:blipFill>
                <a:blip r:embed="rId3"/>
                <a:stretch>
                  <a:fillRect l="-1532" t="-1847" r="-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CD8499A3-9952-4D90-9390-1157C9289A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265" y="1249055"/>
            <a:ext cx="6326735" cy="34752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4B83ED-BAC6-4BAD-9244-EFEF947C3722}"/>
              </a:ext>
            </a:extLst>
          </p:cNvPr>
          <p:cNvSpPr txBox="1"/>
          <p:nvPr/>
        </p:nvSpPr>
        <p:spPr>
          <a:xfrm>
            <a:off x="6111994" y="722807"/>
            <a:ext cx="8386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EIC</a:t>
            </a:r>
            <a:endParaRPr lang="en-GB" sz="40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EDB5707-E16D-14CC-3DF9-C8D35D04E70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>
                <a:latin typeface="Calibri" panose="020F0502020204030204"/>
              </a:rPr>
              <a:t>F</a:t>
            </a:r>
            <a:r>
              <a:rPr lang="en-GB" sz="4000" dirty="0">
                <a:latin typeface="Calibri" panose="020F0502020204030204"/>
              </a:rPr>
              <a:t>CC &amp; EIC similarities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BE561CC2-1770-D594-8683-E457018673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11" name="Picture 2" descr="eic bnl | Inside UCR">
            <a:extLst>
              <a:ext uri="{FF2B5EF4-FFF2-40B4-BE49-F238E27FC236}">
                <a16:creationId xmlns:a16="http://schemas.microsoft.com/office/drawing/2014/main" id="{37E69395-F6B4-896C-9C7E-34593E5C4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690" y="29350"/>
            <a:ext cx="847541" cy="67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BNL | Brand Center | Logo">
            <a:extLst>
              <a:ext uri="{FF2B5EF4-FFF2-40B4-BE49-F238E27FC236}">
                <a16:creationId xmlns:a16="http://schemas.microsoft.com/office/drawing/2014/main" id="{CF0D7DD4-6CF4-F0DF-4471-DFA6506A98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58204"/>
            <a:ext cx="1264448" cy="3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ome">
            <a:extLst>
              <a:ext uri="{FF2B5EF4-FFF2-40B4-BE49-F238E27FC236}">
                <a16:creationId xmlns:a16="http://schemas.microsoft.com/office/drawing/2014/main" id="{67ADEF86-1E9D-249F-4E5F-5FE5327582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383697"/>
            <a:ext cx="1264449" cy="31826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3C5548-FEA2-4866-AD88-7AFF14505DCD}"/>
                  </a:ext>
                </a:extLst>
              </p:cNvPr>
              <p:cNvSpPr txBox="1"/>
              <p:nvPr/>
            </p:nvSpPr>
            <p:spPr>
              <a:xfrm>
                <a:off x="6531339" y="4545059"/>
                <a:ext cx="5300704" cy="23129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3.83 km double ring, </a:t>
                </a:r>
              </a:p>
              <a:p>
                <a:r>
                  <a:rPr lang="en-US" sz="2400" dirty="0"/>
                  <a:t>full-energy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 injection, </a:t>
                </a:r>
              </a:p>
              <a:p>
                <a:r>
                  <a:rPr lang="en-US" sz="2400" dirty="0"/>
                  <a:t>&gt; 2 A beam current (at 10 GeV)),</a:t>
                </a:r>
              </a:p>
              <a:p>
                <a:r>
                  <a:rPr lang="en-US" sz="2400" dirty="0"/>
                  <a:t>injection rate 1 Hz, </a:t>
                </a:r>
              </a:p>
              <a:p>
                <a:r>
                  <a:rPr lang="en-US" sz="2400" dirty="0"/>
                  <a:t>every 1 or 3 min into same bucket,</a:t>
                </a:r>
              </a:p>
              <a:p>
                <a:r>
                  <a:rPr lang="en-US" sz="2400" dirty="0"/>
                  <a:t>polarised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/>
                  <a:t>pilot bunches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3C5548-FEA2-4866-AD88-7AFF14505D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1339" y="4545059"/>
                <a:ext cx="5300704" cy="2312941"/>
              </a:xfrm>
              <a:prstGeom prst="rect">
                <a:avLst/>
              </a:prstGeom>
              <a:blipFill>
                <a:blip r:embed="rId9"/>
                <a:stretch>
                  <a:fillRect l="-1724" t="-2111" b="-50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343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F0C47-B75A-3AE6-60BE-2B751739DBA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 Electron Ion Collider (EIC)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1DEF64E7-0E8B-0329-BB25-AD6CA544C5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4" name="Picture 2" descr="eic bnl | Inside UCR">
            <a:extLst>
              <a:ext uri="{FF2B5EF4-FFF2-40B4-BE49-F238E27FC236}">
                <a16:creationId xmlns:a16="http://schemas.microsoft.com/office/drawing/2014/main" id="{14809D53-C6C4-DC44-0559-815988ECC9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5690" y="29350"/>
            <a:ext cx="847541" cy="67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B7664F-5B79-5210-77AE-D247EDB4CEC3}"/>
              </a:ext>
            </a:extLst>
          </p:cNvPr>
          <p:cNvSpPr txBox="1"/>
          <p:nvPr/>
        </p:nvSpPr>
        <p:spPr>
          <a:xfrm>
            <a:off x="168999" y="4150994"/>
            <a:ext cx="1237542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 areas of common interest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identified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the FCC and EIC design teams, which had been meant to be addressed through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joint EIC-FCC working groups</a:t>
            </a:r>
            <a:r>
              <a:rPr lang="en-GB" sz="2400" dirty="0">
                <a:solidFill>
                  <a:srgbClr val="003399"/>
                </a:solidFill>
                <a:latin typeface="Calibri" panose="020F0502020204030204"/>
              </a:rPr>
              <a:t> – mostly not really active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EIC will start beam operation about a decade prior to FCC-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EIC w</a:t>
            </a:r>
            <a:r>
              <a:rPr lang="en-GB" sz="2400" dirty="0">
                <a:solidFill>
                  <a:srgbClr val="003399"/>
                </a:solidFill>
                <a:latin typeface="Calibri" panose="020F0502020204030204"/>
              </a:rPr>
              <a:t>ill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provide another invaluable opportunity to train next generation of accelerator physicists on an operating collider, to test hardware prototypes, beam control schemes, etc.</a:t>
            </a:r>
          </a:p>
        </p:txBody>
      </p:sp>
      <p:pic>
        <p:nvPicPr>
          <p:cNvPr id="8" name="Picture 4" descr="BNL | Brand Center | Logo">
            <a:extLst>
              <a:ext uri="{FF2B5EF4-FFF2-40B4-BE49-F238E27FC236}">
                <a16:creationId xmlns:a16="http://schemas.microsoft.com/office/drawing/2014/main" id="{EAB47362-38FC-BBBB-376C-48EBE4858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58204"/>
            <a:ext cx="1264448" cy="315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ome">
            <a:extLst>
              <a:ext uri="{FF2B5EF4-FFF2-40B4-BE49-F238E27FC236}">
                <a16:creationId xmlns:a16="http://schemas.microsoft.com/office/drawing/2014/main" id="{A603B844-EA8B-FDB2-EDDC-297A9FFCE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405" y="383697"/>
            <a:ext cx="1264449" cy="318263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4">
                <a:extLst>
                  <a:ext uri="{FF2B5EF4-FFF2-40B4-BE49-F238E27FC236}">
                    <a16:creationId xmlns:a16="http://schemas.microsoft.com/office/drawing/2014/main" id="{D8339A31-4F04-996C-2208-EFFFD34016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8139773"/>
                  </p:ext>
                </p:extLst>
              </p:nvPr>
            </p:nvGraphicFramePr>
            <p:xfrm>
              <a:off x="5283554" y="780783"/>
              <a:ext cx="6823946" cy="39863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317521">
                      <a:extLst>
                        <a:ext uri="{9D8B030D-6E8A-4147-A177-3AD203B41FA5}">
                          <a16:colId xmlns:a16="http://schemas.microsoft.com/office/drawing/2014/main" val="1363057190"/>
                        </a:ext>
                      </a:extLst>
                    </a:gridCol>
                    <a:gridCol w="1285875">
                      <a:extLst>
                        <a:ext uri="{9D8B030D-6E8A-4147-A177-3AD203B41FA5}">
                          <a16:colId xmlns:a16="http://schemas.microsoft.com/office/drawing/2014/main" val="3096345599"/>
                        </a:ext>
                      </a:extLst>
                    </a:gridCol>
                    <a:gridCol w="2220550">
                      <a:extLst>
                        <a:ext uri="{9D8B030D-6E8A-4147-A177-3AD203B41FA5}">
                          <a16:colId xmlns:a16="http://schemas.microsoft.com/office/drawing/2014/main" val="987875484"/>
                        </a:ext>
                      </a:extLst>
                    </a:gridCol>
                  </a:tblGrid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EIC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FCC-</a:t>
                          </a:r>
                          <a:r>
                            <a:rPr lang="en-US" sz="2000" dirty="0" err="1"/>
                            <a:t>ee</a:t>
                          </a:r>
                          <a:r>
                            <a:rPr lang="en-US" sz="2000" dirty="0"/>
                            <a:t>-Z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2411710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energy [GeV]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10  (18)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45.6 (80)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3972158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population [10</a:t>
                          </a:r>
                          <a:r>
                            <a:rPr lang="en-US" sz="2000" baseline="30000" dirty="0"/>
                            <a:t>11</a:t>
                          </a:r>
                          <a:r>
                            <a:rPr lang="en-US" sz="2000" dirty="0"/>
                            <a:t>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1.7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2.2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4520689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spacing [ns]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endParaRPr lang="en-GB" sz="2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25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524150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Rms bunch length [mm]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15.2 (w BS)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2185793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current [A]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2.5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 (0.23)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1.29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7311776"/>
                      </a:ext>
                    </a:extLst>
                  </a:tr>
                  <a:tr h="20859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Beam-beam tune shift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l-GR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0.073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0.002/0.1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0455371"/>
                      </a:ext>
                    </a:extLst>
                  </a:tr>
                  <a:tr h="208591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RF frequency [MHz]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rgbClr val="0000CC"/>
                              </a:solidFill>
                            </a:rPr>
                            <a:t>591</a:t>
                          </a:r>
                          <a:endParaRPr lang="en-GB" sz="20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rgbClr val="0000CC"/>
                              </a:solidFill>
                            </a:rPr>
                            <a:t>400</a:t>
                          </a:r>
                          <a:endParaRPr lang="en-GB" sz="20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3995172"/>
                      </a:ext>
                    </a:extLst>
                  </a:tr>
                  <a:tr h="208591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SR power/beam/meter [W/m]</a:t>
                          </a:r>
                          <a:endParaRPr lang="en-GB" sz="2000" kern="1200" dirty="0">
                            <a:solidFill>
                              <a:schemeClr val="dk1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FF0000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3000</a:t>
                          </a:r>
                          <a:endParaRPr lang="en-GB" sz="2000" b="1" kern="1200" dirty="0">
                            <a:solidFill>
                              <a:srgbClr val="FF0000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0000CC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650</a:t>
                          </a:r>
                          <a:endParaRPr lang="en-GB" sz="2000" b="1" kern="1200" dirty="0">
                            <a:solidFill>
                              <a:srgbClr val="0000CC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7469312"/>
                      </a:ext>
                    </a:extLst>
                  </a:tr>
                  <a:tr h="20859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Critical photon energy [keV]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6.2 (36)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(106)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31291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4">
                <a:extLst>
                  <a:ext uri="{FF2B5EF4-FFF2-40B4-BE49-F238E27FC236}">
                    <a16:creationId xmlns:a16="http://schemas.microsoft.com/office/drawing/2014/main" id="{D8339A31-4F04-996C-2208-EFFFD34016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48139773"/>
                  </p:ext>
                </p:extLst>
              </p:nvPr>
            </p:nvGraphicFramePr>
            <p:xfrm>
              <a:off x="5283554" y="780783"/>
              <a:ext cx="6823946" cy="398634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3317521">
                      <a:extLst>
                        <a:ext uri="{9D8B030D-6E8A-4147-A177-3AD203B41FA5}">
                          <a16:colId xmlns:a16="http://schemas.microsoft.com/office/drawing/2014/main" val="1363057190"/>
                        </a:ext>
                      </a:extLst>
                    </a:gridCol>
                    <a:gridCol w="1285875">
                      <a:extLst>
                        <a:ext uri="{9D8B030D-6E8A-4147-A177-3AD203B41FA5}">
                          <a16:colId xmlns:a16="http://schemas.microsoft.com/office/drawing/2014/main" val="3096345599"/>
                        </a:ext>
                      </a:extLst>
                    </a:gridCol>
                    <a:gridCol w="2220550">
                      <a:extLst>
                        <a:ext uri="{9D8B030D-6E8A-4147-A177-3AD203B41FA5}">
                          <a16:colId xmlns:a16="http://schemas.microsoft.com/office/drawing/2014/main" val="987875484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EIC</a:t>
                          </a:r>
                          <a:endParaRPr lang="en-GB" sz="20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/>
                            <a:t>FCC-</a:t>
                          </a:r>
                          <a:r>
                            <a:rPr lang="en-US" sz="2000" dirty="0" err="1"/>
                            <a:t>ee</a:t>
                          </a:r>
                          <a:r>
                            <a:rPr lang="en-US" sz="2000" dirty="0"/>
                            <a:t>-Z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381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52411710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energy [GeV]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10  (18)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45.6 (80)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381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23972158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population [10</a:t>
                          </a:r>
                          <a:r>
                            <a:rPr lang="en-US" sz="2000" baseline="30000" dirty="0"/>
                            <a:t>11</a:t>
                          </a:r>
                          <a:r>
                            <a:rPr lang="en-US" sz="2000" dirty="0"/>
                            <a:t>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1.7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2.2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84520689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Bunch spacing [ns]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endParaRPr lang="en-GB" sz="20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25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41524150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Rms bunch length [mm]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15.2 (w BS)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2185793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Beam current [A]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2.5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 (0.23)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1.29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7311776"/>
                      </a:ext>
                    </a:extLst>
                  </a:tr>
                  <a:tr h="4201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6"/>
                          <a:stretch>
                            <a:fillRect l="-183" t="-573913" r="-106422" b="-3072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FF0000"/>
                              </a:solidFill>
                            </a:rPr>
                            <a:t>0.073</a:t>
                          </a:r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0.002/0.1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4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10455371"/>
                      </a:ext>
                    </a:extLst>
                  </a:tr>
                  <a:tr h="396240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r>
                            <a:rPr lang="en-US" sz="2000" dirty="0"/>
                            <a:t>RF frequency [MHz]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rgbClr val="0000CC"/>
                              </a:solidFill>
                            </a:rPr>
                            <a:t>591</a:t>
                          </a:r>
                          <a:endParaRPr lang="en-GB" sz="20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2000" dirty="0">
                              <a:solidFill>
                                <a:srgbClr val="0000CC"/>
                              </a:solidFill>
                            </a:rPr>
                            <a:t>400</a:t>
                          </a:r>
                          <a:endParaRPr lang="en-GB" sz="2000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399517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marL="0" algn="l" defTabSz="914400" rtl="0" eaLnBrk="1" latinLnBrk="0" hangingPunct="1"/>
                          <a:r>
                            <a:rPr lang="en-US" sz="2000" kern="1200" dirty="0">
                              <a:solidFill>
                                <a:schemeClr val="dk1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SR power/beam/meter [W/m]</a:t>
                          </a:r>
                          <a:endParaRPr lang="en-GB" sz="2000" kern="1200" dirty="0">
                            <a:solidFill>
                              <a:schemeClr val="dk1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FF0000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3000</a:t>
                          </a:r>
                          <a:endParaRPr lang="en-GB" sz="2000" b="1" kern="1200" dirty="0">
                            <a:solidFill>
                              <a:srgbClr val="FF0000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en-US" sz="2000" b="1" kern="1200" dirty="0">
                              <a:solidFill>
                                <a:srgbClr val="0000CC"/>
                              </a:solidFill>
                              <a:latin typeface="Calibri" panose="020F0502020204030204"/>
                              <a:ea typeface="+mn-ea"/>
                              <a:cs typeface="+mn-cs"/>
                            </a:rPr>
                            <a:t>650</a:t>
                          </a:r>
                          <a:endParaRPr lang="en-GB" sz="2000" b="1" kern="1200" dirty="0">
                            <a:solidFill>
                              <a:srgbClr val="0000CC"/>
                            </a:solidFill>
                            <a:latin typeface="Calibri" panose="020F0502020204030204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CFD5EA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4746931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Critical photon energy [keV]</a:t>
                          </a:r>
                          <a:endParaRPr lang="en-GB" sz="2000" dirty="0"/>
                        </a:p>
                      </a:txBody>
                      <a:tcPr>
                        <a:lnL w="12700" cmpd="sng">
                          <a:solidFill>
                            <a:sysClr val="window" lastClr="FFFFFF"/>
                          </a:solidFill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6.2 (36)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dirty="0">
                              <a:solidFill>
                                <a:srgbClr val="0000CC"/>
                              </a:solidFill>
                            </a:rPr>
                            <a:t>20 (106)</a:t>
                          </a:r>
                          <a:endParaRPr lang="en-GB" sz="2000" b="1" dirty="0">
                            <a:solidFill>
                              <a:srgbClr val="0000CC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solidFill>
                            <a:sysClr val="window" lastClr="FFFFFF"/>
                          </a:solidFill>
                        </a:lnR>
                        <a:lnT w="12700" cmpd="sng">
                          <a:solidFill>
                            <a:sysClr val="window" lastClr="FFFFFF"/>
                          </a:solidFill>
                        </a:lnT>
                        <a:lnB w="12700" cmpd="sng">
                          <a:solidFill>
                            <a:sysClr val="window" lastClr="FFFFFF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4472C4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31291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E2B90507-FACC-5E3E-2BED-57196395AA47}"/>
              </a:ext>
            </a:extLst>
          </p:cNvPr>
          <p:cNvSpPr txBox="1"/>
          <p:nvPr/>
        </p:nvSpPr>
        <p:spPr>
          <a:xfrm>
            <a:off x="84500" y="770698"/>
            <a:ext cx="508207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 EIC Electron Storage Ring similar to, but more challenging than, FCC-ee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parameters almost identical, but twice the maximum electron beam current, or half the bunch spacing, and lower beam energy</a:t>
            </a:r>
          </a:p>
        </p:txBody>
      </p:sp>
    </p:spTree>
    <p:extLst>
      <p:ext uri="{BB962C8B-B14F-4D97-AF65-F5344CB8AC3E}">
        <p14:creationId xmlns:p14="http://schemas.microsoft.com/office/powerpoint/2010/main" val="282663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EC7D73D-EF49-88C8-33F0-42399550B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057968"/>
              </p:ext>
            </p:extLst>
          </p:nvPr>
        </p:nvGraphicFramePr>
        <p:xfrm>
          <a:off x="0" y="702553"/>
          <a:ext cx="12191999" cy="6065841"/>
        </p:xfrm>
        <a:graphic>
          <a:graphicData uri="http://schemas.openxmlformats.org/drawingml/2006/table">
            <a:tbl>
              <a:tblPr firstRow="1" firstCol="1" bandRow="1"/>
              <a:tblGrid>
                <a:gridCol w="2467777">
                  <a:extLst>
                    <a:ext uri="{9D8B030D-6E8A-4147-A177-3AD203B41FA5}">
                      <a16:colId xmlns:a16="http://schemas.microsoft.com/office/drawing/2014/main" val="489383203"/>
                    </a:ext>
                  </a:extLst>
                </a:gridCol>
                <a:gridCol w="2434728">
                  <a:extLst>
                    <a:ext uri="{9D8B030D-6E8A-4147-A177-3AD203B41FA5}">
                      <a16:colId xmlns:a16="http://schemas.microsoft.com/office/drawing/2014/main" val="1761921838"/>
                    </a:ext>
                  </a:extLst>
                </a:gridCol>
                <a:gridCol w="2313543">
                  <a:extLst>
                    <a:ext uri="{9D8B030D-6E8A-4147-A177-3AD203B41FA5}">
                      <a16:colId xmlns:a16="http://schemas.microsoft.com/office/drawing/2014/main" val="1509432876"/>
                    </a:ext>
                  </a:extLst>
                </a:gridCol>
                <a:gridCol w="1586429">
                  <a:extLst>
                    <a:ext uri="{9D8B030D-6E8A-4147-A177-3AD203B41FA5}">
                      <a16:colId xmlns:a16="http://schemas.microsoft.com/office/drawing/2014/main" val="3896139768"/>
                    </a:ext>
                  </a:extLst>
                </a:gridCol>
                <a:gridCol w="2148289">
                  <a:extLst>
                    <a:ext uri="{9D8B030D-6E8A-4147-A177-3AD203B41FA5}">
                      <a16:colId xmlns:a16="http://schemas.microsoft.com/office/drawing/2014/main" val="487761432"/>
                    </a:ext>
                  </a:extLst>
                </a:gridCol>
                <a:gridCol w="1241233">
                  <a:extLst>
                    <a:ext uri="{9D8B030D-6E8A-4147-A177-3AD203B41FA5}">
                      <a16:colId xmlns:a16="http://schemas.microsoft.com/office/drawing/2014/main" val="3617525650"/>
                    </a:ext>
                  </a:extLst>
                </a:gridCol>
              </a:tblGrid>
              <a:tr h="16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Domain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CERN/FCC contacts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BNL/EIC contacts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JLAB/EIC contacts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contacts FCC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Other contacts EIC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2259954"/>
                  </a:ext>
                </a:extLst>
              </a:tr>
              <a:tr h="7084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impedance model, instabilities, HOM, ion instability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Mauro Migliorati (INFN), </a:t>
                      </a:r>
                      <a:r>
                        <a:rPr lang="es-E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Ivan Karpov (CERN)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Blaskiewicz,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Alexei Blednykh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s-E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Silvia Verdu (?)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Alexander Novokhatski (SLAC)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0412"/>
                  </a:ext>
                </a:extLst>
              </a:tr>
              <a:tr h="3539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polarization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Jorg Wenninger (CERN), </a:t>
                      </a:r>
                      <a:r>
                        <a:rPr lang="en-US" sz="1600" b="0" kern="1200" dirty="0">
                          <a:solidFill>
                            <a:srgbClr val="0000CC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Jacqueline Keintzel (CERN)</a:t>
                      </a:r>
                      <a:endParaRPr lang="en-GB" sz="1800" b="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Vadim Ptitsyn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b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Eliana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Gianfelice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(FNAL), 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Guy Wilkinson (Oxford)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44571"/>
                  </a:ext>
                </a:extLst>
              </a:tr>
              <a:tr h="53427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instrumentation, SR monitors (BPMs)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Thibaut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Levefre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(CERN), 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Manfred Wendt (CERN)</a:t>
                      </a:r>
                      <a:endParaRPr lang="en-GB" sz="1800" strike="sngStrike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David Gassner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Dany </a:t>
                      </a:r>
                      <a:r>
                        <a:rPr lang="en-US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Padrazo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Anke Susanne Mueller (KIT)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4769713"/>
                  </a:ext>
                </a:extLst>
              </a:tr>
              <a:tr h="43705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 feedback systems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Wolfgang Hofle (CERN)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Blaskiewicz (BNL)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s-ES" sz="16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Another</a:t>
                      </a:r>
                      <a:r>
                        <a:rPr lang="es-E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?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E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Todd Satogata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John Fox (SU)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2948697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vacuum system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Roberto Kersevan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Cedric Garion (CERN)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Charles Hetzel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Mark Wiseman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9969376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 focus quadrupoles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Brett Parker, Holger Witte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Walter Wittmer</a:t>
                      </a:r>
                      <a:endParaRPr lang="en-GB" sz="1800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Koratzinos (</a:t>
                      </a:r>
                      <a:r>
                        <a:rPr lang="de-DE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MIT, </a:t>
                      </a:r>
                      <a:r>
                        <a:rPr lang="de-DE" sz="1600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PSI</a:t>
                      </a: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493077"/>
                  </a:ext>
                </a:extLst>
              </a:tr>
              <a:tr h="16562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SRF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Erk Jensen</a:t>
                      </a:r>
                      <a:r>
                        <a:rPr lang="de-D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Frank Gerigk, (CERN)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Kevin Smith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Robert Rimmer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925412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MDI, IR shielding, handling equipment </a:t>
                      </a:r>
                      <a:r>
                        <a:rPr lang="en-US" sz="16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associat’d</a:t>
                      </a:r>
                      <a:r>
                        <a:rPr lang="en-US" sz="16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 IR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Manuela Boscolo (INFN), 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Helmut Burkhardt (CERN)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Holger Witte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Walter Wittmer</a:t>
                      </a:r>
                      <a:endParaRPr lang="en-GB" sz="1800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Mike Sullivan (SLAC), John Seeman (SLAC)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609712"/>
                  </a:ext>
                </a:extLst>
              </a:tr>
              <a:tr h="433373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Collimation – beam tails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indent="457200" algn="l"/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­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Andrey Abramov (CERN), </a:t>
                      </a:r>
                      <a:r>
                        <a:rPr lang="en-US" sz="1600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Roderik Bruce (CERN)</a:t>
                      </a:r>
                      <a:endParaRPr lang="en-GB" sz="1800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Dmitry Shatilov (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BINP, </a:t>
                      </a:r>
                      <a:r>
                        <a:rPr lang="en-US" sz="1600" strike="no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NIU</a:t>
                      </a:r>
                      <a:r>
                        <a:rPr lang="en-US" sz="1600" strike="sngStrike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086705"/>
                  </a:ext>
                </a:extLst>
              </a:tr>
              <a:tr h="33890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Beam-beam interactions (limits with multiple IPs)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Xavier Buffat (CERN) 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solidFill>
                            <a:srgbClr val="0000CC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Dmitry Shatilov (</a:t>
                      </a:r>
                      <a:r>
                        <a:rPr kumimoji="0" lang="en-US" sz="1600" b="0" i="0" u="none" strike="sng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BINP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NIU)</a:t>
                      </a:r>
                      <a:endParaRPr lang="en-GB" sz="1800" dirty="0">
                        <a:solidFill>
                          <a:srgbClr val="0000CC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248" marR="662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3629561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8236C4F1-ED0A-94A1-5E24-2F52ECE8A853}"/>
              </a:ext>
            </a:extLst>
          </p:cNvPr>
          <p:cNvSpPr txBox="1">
            <a:spLocks/>
          </p:cNvSpPr>
          <p:nvPr/>
        </p:nvSpPr>
        <p:spPr>
          <a:xfrm>
            <a:off x="0" y="-27384"/>
            <a:ext cx="12192000" cy="72993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FCC – EIC collaboration, contact persons  -  </a:t>
            </a: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be updated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sz="4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DCD12-1991-C49F-C499-BE92CF384229}"/>
              </a:ext>
            </a:extLst>
          </p:cNvPr>
          <p:cNvSpPr txBox="1"/>
          <p:nvPr/>
        </p:nvSpPr>
        <p:spPr>
          <a:xfrm rot="20165670">
            <a:off x="4576488" y="3129605"/>
            <a:ext cx="3710568" cy="830997"/>
          </a:xfrm>
          <a:prstGeom prst="rect">
            <a:avLst/>
          </a:prstGeom>
          <a:solidFill>
            <a:schemeClr val="accent3">
              <a:lumMod val="20000"/>
              <a:lumOff val="80000"/>
              <a:alpha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be updated</a:t>
            </a:r>
            <a:endParaRPr kumimoji="0" lang="en-GB" sz="4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656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CF21D-B592-5741-CAA4-8CC7491BD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40587"/>
          </a:xfrm>
          <a:solidFill>
            <a:schemeClr val="accent5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FFFF00"/>
                </a:solidFill>
                <a:latin typeface="+mn-lt"/>
              </a:rPr>
              <a:t> FCC-EIC Joint Working Meetings</a:t>
            </a:r>
            <a:endParaRPr lang="en-GB" sz="44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D01CB9-F5FE-E24B-0845-0A7E748F5D22}"/>
              </a:ext>
            </a:extLst>
          </p:cNvPr>
          <p:cNvSpPr txBox="1"/>
          <p:nvPr/>
        </p:nvSpPr>
        <p:spPr>
          <a:xfrm>
            <a:off x="217806" y="840587"/>
            <a:ext cx="11756388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r>
              <a:rPr kumimoji="0" lang="en-US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working meeting EIC-FCC on polarized beam operation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19-23 September 2022, in conjunction with the 2</a:t>
            </a:r>
            <a:r>
              <a:rPr kumimoji="0" lang="en-US" sz="3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 EPOL workshop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2"/>
              </a:rPr>
              <a:t>https://indico.cern.ch/event/1181966/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FCC-EIC joint working meeting on beam dynamics, stability, impedances, feedback, vacuum and MDI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17-21 October 2022, in conjunction with the FCC-ee MDI working meeting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https://indico.cern.ch/event/1186798/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3200" b="1" dirty="0">
                <a:solidFill>
                  <a:prstClr val="black"/>
                </a:solidFill>
                <a:latin typeface="Calibri" panose="020F0502020204030204"/>
              </a:rPr>
              <a:t>FCC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Polarisation workshop</a:t>
            </a:r>
          </a:p>
          <a:p>
            <a:pPr marL="457200" lvl="0" indent="-457200">
              <a:buFont typeface="Arial" panose="020B0604020202020204" pitchFamily="34" charset="0"/>
              <a:buChar char="•"/>
              <a:defRPr/>
            </a:pPr>
            <a:r>
              <a:rPr kumimoji="0" lang="en-GB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 </a:t>
            </a:r>
            <a:r>
              <a:rPr lang="en-GB" sz="3200" dirty="0">
                <a:solidFill>
                  <a:prstClr val="black"/>
                </a:solidFill>
              </a:rPr>
              <a:t>19-30 Sept. 2022, </a:t>
            </a:r>
            <a:r>
              <a:rPr lang="en-GB" sz="3200" dirty="0">
                <a:solidFill>
                  <a:prstClr val="black"/>
                </a:solidFill>
                <a:hlinkClick r:id="rId4"/>
              </a:rPr>
              <a:t>https://indico.cern.ch/event/1181966</a:t>
            </a:r>
            <a:r>
              <a:rPr lang="en-GB" sz="3200" dirty="0">
                <a:solidFill>
                  <a:prstClr val="black"/>
                </a:solidFill>
              </a:rPr>
              <a:t> </a:t>
            </a:r>
          </a:p>
          <a:p>
            <a:pPr lvl="0" defTabSz="447675"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Ranjbar: </a:t>
            </a:r>
            <a:r>
              <a:rPr lang="en-GB" sz="2000" dirty="0">
                <a:hlinkClick r:id="rId5"/>
              </a:rPr>
              <a:t>EIC e-Injector Polarization</a:t>
            </a:r>
            <a:r>
              <a:rPr lang="en-GB" sz="2000" dirty="0"/>
              <a:t>; E. </a:t>
            </a:r>
            <a:r>
              <a:rPr lang="en-GB" sz="2000" dirty="0" err="1"/>
              <a:t>Gianfelice</a:t>
            </a:r>
            <a:r>
              <a:rPr lang="en-GB" sz="2000" dirty="0"/>
              <a:t>: </a:t>
            </a:r>
            <a:r>
              <a:rPr lang="en-GB" sz="2000" dirty="0">
                <a:hlinkClick r:id="rId6"/>
              </a:rPr>
              <a:t>EIC </a:t>
            </a:r>
            <a:r>
              <a:rPr lang="en-GB" sz="2000" dirty="0" err="1">
                <a:hlinkClick r:id="rId6"/>
              </a:rPr>
              <a:t>esr</a:t>
            </a:r>
            <a:r>
              <a:rPr lang="en-GB" sz="2000" dirty="0">
                <a:hlinkClick r:id="rId6"/>
              </a:rPr>
              <a:t> Polarization</a:t>
            </a:r>
            <a:r>
              <a:rPr lang="en-GB" sz="2000" dirty="0"/>
              <a:t>; M. Signorelli: </a:t>
            </a:r>
            <a:r>
              <a:rPr lang="en-GB" sz="2000" dirty="0">
                <a:hlinkClick r:id="rId7"/>
              </a:rPr>
              <a:t>EIC ESR Tracking Studies</a:t>
            </a:r>
            <a:r>
              <a:rPr lang="en-GB" sz="2000" dirty="0"/>
              <a:t>;</a:t>
            </a:r>
          </a:p>
          <a:p>
            <a:pPr lvl="0" defTabSz="447675">
              <a:defRPr/>
            </a:pPr>
            <a:r>
              <a:rPr lang="en-GB" sz="2000" dirty="0"/>
              <a:t>V. </a:t>
            </a:r>
            <a:r>
              <a:rPr lang="en-GB" sz="2000" dirty="0" err="1"/>
              <a:t>Ptitsin</a:t>
            </a:r>
            <a:r>
              <a:rPr lang="en-GB" sz="2000" dirty="0"/>
              <a:t>: </a:t>
            </a:r>
            <a:r>
              <a:rPr lang="en-GB" sz="2000" dirty="0">
                <a:hlinkClick r:id="rId8"/>
              </a:rPr>
              <a:t>Physics with polarized beams at the EIC</a:t>
            </a:r>
            <a:r>
              <a:rPr lang="en-GB" sz="2000" dirty="0"/>
              <a:t>; F. Zimmermann, V. </a:t>
            </a:r>
            <a:r>
              <a:rPr lang="en-GB" sz="2000" dirty="0" err="1"/>
              <a:t>Ptitsin</a:t>
            </a:r>
            <a:r>
              <a:rPr lang="en-GB" sz="2000" dirty="0"/>
              <a:t>: </a:t>
            </a:r>
            <a:r>
              <a:rPr lang="en-GB" sz="2000" dirty="0">
                <a:hlinkClick r:id="rId9"/>
              </a:rPr>
              <a:t>Synergies EIC-FCC </a:t>
            </a:r>
            <a:endParaRPr kumimoji="0" lang="en-GB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r>
              <a:rPr kumimoji="0" lang="en-GB" sz="32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rd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FCC-FNAL-US joint working meeting on SRF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8162925" algn="l"/>
              </a:tabLst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FNAL, 29-30 March 2023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800 MHz RF cavities, SRF Cryomodules,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SSA, HOMs</a:t>
            </a:r>
          </a:p>
        </p:txBody>
      </p:sp>
      <p:pic>
        <p:nvPicPr>
          <p:cNvPr id="3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B6999390-1D0B-D496-AF65-F09F34E0AD9A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3074" name="Picture 2" descr="eic bnl | Inside UCR">
            <a:extLst>
              <a:ext uri="{FF2B5EF4-FFF2-40B4-BE49-F238E27FC236}">
                <a16:creationId xmlns:a16="http://schemas.microsoft.com/office/drawing/2014/main" id="{1ECBD2F4-C312-E894-8DED-5AA40ED2E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87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1C50425-9699-8E63-F33C-59F5EE62E8A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FF00"/>
                </a:solidFill>
                <a:latin typeface="+mn-lt"/>
              </a:rPr>
              <a:t>                      topics of common interest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20F621AA-02FB-A094-1D58-349C7811D1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7" name="Picture 2" descr="eic bnl | Inside UCR">
            <a:extLst>
              <a:ext uri="{FF2B5EF4-FFF2-40B4-BE49-F238E27FC236}">
                <a16:creationId xmlns:a16="http://schemas.microsoft.com/office/drawing/2014/main" id="{E4659FD1-4F42-878F-D0E3-9D73CE503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578829-4CBE-7823-9CC4-C14E2B03871F}"/>
              </a:ext>
            </a:extLst>
          </p:cNvPr>
          <p:cNvSpPr txBox="1"/>
          <p:nvPr/>
        </p:nvSpPr>
        <p:spPr>
          <a:xfrm>
            <a:off x="247650" y="756357"/>
            <a:ext cx="461793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simulation code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collaboration on Xsuite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code benchmarking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490A6D-A807-2EFD-B4E9-EA6071CD7E59}"/>
              </a:ext>
            </a:extLst>
          </p:cNvPr>
          <p:cNvSpPr txBox="1"/>
          <p:nvPr/>
        </p:nvSpPr>
        <p:spPr>
          <a:xfrm>
            <a:off x="247650" y="2035082"/>
            <a:ext cx="5903860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/>
              <a:t>polarisation</a:t>
            </a:r>
            <a:endParaRPr lang="en-US" sz="28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simulation &amp; code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suppressing spin resonance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2800" dirty="0"/>
              <a:t>lattice design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GB" sz="2800" dirty="0"/>
              <a:t>knobs: harmonic spin matching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polarisation transport thru booster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resonant depolarisation &amp; spin flip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coherent spin precession as tool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beam-beam effect on polarisation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r>
              <a:rPr lang="en-GB" sz="2800" dirty="0"/>
              <a:t>polarimetry</a:t>
            </a:r>
          </a:p>
          <a:p>
            <a:pPr lvl="2" indent="-457200">
              <a:buFont typeface="Courier New" panose="02070309020205020404" pitchFamily="49" charset="0"/>
              <a:buChar char="o"/>
            </a:pPr>
            <a:r>
              <a:rPr lang="en-GB" sz="2800" dirty="0"/>
              <a:t>integration, detector, </a:t>
            </a:r>
            <a:r>
              <a:rPr lang="en-GB" sz="2800" dirty="0" err="1"/>
              <a:t>bkgd</a:t>
            </a:r>
            <a:r>
              <a:rPr lang="en-GB" sz="2800" dirty="0"/>
              <a:t>, laser</a:t>
            </a:r>
          </a:p>
          <a:p>
            <a:pPr marL="904875" lvl="2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201B0D-508D-AE47-A495-E8E6761D9031}"/>
              </a:ext>
            </a:extLst>
          </p:cNvPr>
          <p:cNvSpPr txBox="1"/>
          <p:nvPr/>
        </p:nvSpPr>
        <p:spPr>
          <a:xfrm>
            <a:off x="6151511" y="798472"/>
            <a:ext cx="60404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MDI concepts &amp; simulations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IR optics, IR magnet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mechanical integration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beam losses and SR in the MDI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collimation, detector backgrounds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tuning, mechanical stabilization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impedance, heat load evaluation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det. solenoid compensation scheme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1E35E3-A814-BB08-8F72-55BB2809E8CF}"/>
              </a:ext>
            </a:extLst>
          </p:cNvPr>
          <p:cNvSpPr txBox="1"/>
          <p:nvPr/>
        </p:nvSpPr>
        <p:spPr>
          <a:xfrm>
            <a:off x="6151511" y="4194349"/>
            <a:ext cx="608981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/>
              <a:t>accelerator design &amp; beam dynamics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DA, tolerances, machine learning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prstClr val="black"/>
                </a:solidFill>
              </a:rPr>
              <a:t>mechanical alignment &amp; BBA 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impedance, collective effects, e-cloud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sudden beam loss events as in SKEKB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m</a:t>
            </a:r>
            <a:r>
              <a:rPr kumimoji="0" lang="en-GB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achine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protection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732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7E397-FCAE-EB6F-10CA-ADCB6F92E3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828533B-00F0-5CD4-8383-56E64DC8A1B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FF00"/>
                </a:solidFill>
                <a:latin typeface="+mn-lt"/>
              </a:rPr>
              <a:t>                   more topics of common interest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D786E260-6EAE-471B-D724-4B36366415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7" name="Picture 2" descr="eic bnl | Inside UCR">
            <a:extLst>
              <a:ext uri="{FF2B5EF4-FFF2-40B4-BE49-F238E27FC236}">
                <a16:creationId xmlns:a16="http://schemas.microsoft.com/office/drawing/2014/main" id="{711D3138-C9F4-B3C0-3347-27A1B2104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3090DD-6190-4A7D-89DE-57A2C4B8F23E}"/>
              </a:ext>
            </a:extLst>
          </p:cNvPr>
          <p:cNvSpPr txBox="1"/>
          <p:nvPr/>
        </p:nvSpPr>
        <p:spPr>
          <a:xfrm>
            <a:off x="169347" y="717897"/>
            <a:ext cx="571265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injector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S-band linac &amp; S-band rf structures</a:t>
            </a:r>
          </a:p>
          <a:p>
            <a:r>
              <a:rPr lang="en-US" sz="2800" dirty="0"/>
              <a:t>	 (FCC/PSI, EIC)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polarised e- source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B3F3A9-E31E-B6BB-18F2-4B9DA8D0985A}"/>
              </a:ext>
            </a:extLst>
          </p:cNvPr>
          <p:cNvSpPr txBox="1"/>
          <p:nvPr/>
        </p:nvSpPr>
        <p:spPr>
          <a:xfrm>
            <a:off x="108769" y="2448762"/>
            <a:ext cx="347704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SRF</a:t>
            </a:r>
            <a:endParaRPr lang="en-GB" sz="2800" dirty="0"/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RF cavities (2-cell?)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RF power source</a:t>
            </a:r>
          </a:p>
          <a:p>
            <a:pPr lvl="3" indent="-457200">
              <a:buFont typeface="Courier New" panose="02070309020205020404" pitchFamily="49" charset="0"/>
              <a:buChar char="o"/>
            </a:pPr>
            <a:r>
              <a:rPr lang="en-GB" sz="2800" dirty="0"/>
              <a:t> tristron R&amp;D</a:t>
            </a:r>
          </a:p>
          <a:p>
            <a:pPr marL="904875" lvl="2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904875" lvl="2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0E42AF-424F-DA04-117F-2E5C07266285}"/>
              </a:ext>
            </a:extLst>
          </p:cNvPr>
          <p:cNvSpPr txBox="1"/>
          <p:nvPr/>
        </p:nvSpPr>
        <p:spPr>
          <a:xfrm>
            <a:off x="6111056" y="840587"/>
            <a:ext cx="59721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MDI hardware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final quadrupole technology</a:t>
            </a:r>
          </a:p>
          <a:p>
            <a:pPr lvl="1"/>
            <a:r>
              <a:rPr lang="en-GB" sz="2800" dirty="0"/>
              <a:t>&amp; production, cryostat design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choice of IR cryogenic temperature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54BA59-C575-578C-5F9E-16733438BCD2}"/>
              </a:ext>
            </a:extLst>
          </p:cNvPr>
          <p:cNvSpPr txBox="1"/>
          <p:nvPr/>
        </p:nvSpPr>
        <p:spPr>
          <a:xfrm>
            <a:off x="6111056" y="5874543"/>
            <a:ext cx="5466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training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working visits of young scientists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921D66-3A14-AA5B-9F08-1F0F1A0846EC}"/>
              </a:ext>
            </a:extLst>
          </p:cNvPr>
          <p:cNvSpPr txBox="1"/>
          <p:nvPr/>
        </p:nvSpPr>
        <p:spPr>
          <a:xfrm>
            <a:off x="169347" y="4218348"/>
            <a:ext cx="516692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beam diagnostics</a:t>
            </a:r>
            <a:endParaRPr lang="en-GB" sz="2800" dirty="0"/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BPMs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BLM system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emittance measurements, halo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bunch length measurement</a:t>
            </a:r>
          </a:p>
          <a:p>
            <a:pPr marL="447675" lvl="2" indent="-447675">
              <a:buFont typeface="Arial" panose="020B0604020202020204" pitchFamily="34" charset="0"/>
              <a:buChar char="•"/>
            </a:pPr>
            <a:r>
              <a:rPr lang="en-GB" sz="2800" dirty="0"/>
              <a:t>polarimeters &amp; lasers</a:t>
            </a:r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47675" lvl="1" indent="-447675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D1981-3C8F-246D-7B9C-36F5EE471993}"/>
              </a:ext>
            </a:extLst>
          </p:cNvPr>
          <p:cNvSpPr txBox="1"/>
          <p:nvPr/>
        </p:nvSpPr>
        <p:spPr>
          <a:xfrm>
            <a:off x="6111056" y="3636983"/>
            <a:ext cx="597217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beam-intercepting devices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primary, secondary &amp; tertiary collimators – design &amp; materials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collision debris collimators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protection devices, beam dumps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4736E4-7140-E5CD-C60D-DFC34521D86C}"/>
              </a:ext>
            </a:extLst>
          </p:cNvPr>
          <p:cNvSpPr txBox="1"/>
          <p:nvPr/>
        </p:nvSpPr>
        <p:spPr>
          <a:xfrm>
            <a:off x="6080945" y="2656469"/>
            <a:ext cx="61110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vacuum 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automated production &amp; NEG coating</a:t>
            </a:r>
          </a:p>
        </p:txBody>
      </p:sp>
    </p:spTree>
    <p:extLst>
      <p:ext uri="{BB962C8B-B14F-4D97-AF65-F5344CB8AC3E}">
        <p14:creationId xmlns:p14="http://schemas.microsoft.com/office/powerpoint/2010/main" val="110347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219CE8-CD88-B543-2302-7A3AEEC1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8</a:t>
            </a:fld>
            <a:endParaRPr lang="en-CH"/>
          </a:p>
        </p:txBody>
      </p:sp>
      <p:sp>
        <p:nvSpPr>
          <p:cNvPr id="6" name="TextShape 2">
            <a:extLst>
              <a:ext uri="{FF2B5EF4-FFF2-40B4-BE49-F238E27FC236}">
                <a16:creationId xmlns:a16="http://schemas.microsoft.com/office/drawing/2014/main" id="{54FCCF4E-0932-82CC-5566-CDA516F3B9CD}"/>
              </a:ext>
            </a:extLst>
          </p:cNvPr>
          <p:cNvSpPr txBox="1"/>
          <p:nvPr/>
        </p:nvSpPr>
        <p:spPr>
          <a:xfrm>
            <a:off x="504000" y="1326600"/>
            <a:ext cx="259200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r>
              <a:rPr lang="en-GB" sz="2400" b="0" strike="noStrike" spc="-1" dirty="0">
                <a:latin typeface="Arial"/>
              </a:rPr>
              <a:t>tests, benchmarking</a:t>
            </a:r>
            <a:r>
              <a:rPr lang="en-GB" sz="2400" spc="-1" dirty="0">
                <a:latin typeface="Arial"/>
              </a:rPr>
              <a:t>,</a:t>
            </a:r>
          </a:p>
          <a:p>
            <a:r>
              <a:rPr lang="en-GB" sz="2400" b="0" strike="noStrike" spc="-1" dirty="0">
                <a:latin typeface="Arial"/>
              </a:rPr>
              <a:t>and first simulation studies ongoing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467998-1131-1F4E-4E16-ABB9EA840512}"/>
              </a:ext>
            </a:extLst>
          </p:cNvPr>
          <p:cNvSpPr txBox="1"/>
          <p:nvPr/>
        </p:nvSpPr>
        <p:spPr>
          <a:xfrm>
            <a:off x="266700" y="791206"/>
            <a:ext cx="89258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u="sng" dirty="0"/>
              <a:t>spin tracking </a:t>
            </a:r>
            <a:r>
              <a:rPr lang="en-US" sz="3200" b="1" dirty="0"/>
              <a:t>newly implemented in Xsuite !  </a:t>
            </a:r>
            <a:endParaRPr lang="en-GB" sz="3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DB64F5-FD79-35F4-3242-57E8365D4F5A}"/>
              </a:ext>
            </a:extLst>
          </p:cNvPr>
          <p:cNvSpPr txBox="1"/>
          <p:nvPr/>
        </p:nvSpPr>
        <p:spPr>
          <a:xfrm>
            <a:off x="365616" y="5418840"/>
            <a:ext cx="1236172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/>
              <a:t>G. Iadarola</a:t>
            </a:r>
            <a:r>
              <a:rPr lang="en-US" sz="1400" dirty="0"/>
              <a:t>,</a:t>
            </a:r>
          </a:p>
          <a:p>
            <a:pPr algn="ctr"/>
            <a:r>
              <a:rPr lang="en-US" sz="1400" u="sng" dirty="0"/>
              <a:t>K. Hock,</a:t>
            </a:r>
          </a:p>
          <a:p>
            <a:pPr algn="ctr"/>
            <a:r>
              <a:rPr lang="en-US" sz="1400" dirty="0"/>
              <a:t>Y. Wu,</a:t>
            </a:r>
          </a:p>
          <a:p>
            <a:pPr algn="ctr"/>
            <a:r>
              <a:rPr lang="en-US" sz="1400" dirty="0"/>
              <a:t>J. Keintzel,</a:t>
            </a:r>
          </a:p>
          <a:p>
            <a:pPr algn="ctr"/>
            <a:r>
              <a:rPr lang="en-US" sz="1400" dirty="0"/>
              <a:t>T. Pieloni,</a:t>
            </a:r>
          </a:p>
          <a:p>
            <a:pPr algn="ctr"/>
            <a:r>
              <a:rPr lang="en-US" sz="1400" dirty="0"/>
              <a:t>J. Wenninger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977E2D1-C7E4-92B1-98CE-D972C05E0D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FF00"/>
                </a:solidFill>
                <a:latin typeface="+mn-lt"/>
              </a:rPr>
              <a:t>                 spin tracking: a success story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12" name="Picture 11" descr="A picture containing icon&#10;&#10;Description automatically generated">
            <a:extLst>
              <a:ext uri="{FF2B5EF4-FFF2-40B4-BE49-F238E27FC236}">
                <a16:creationId xmlns:a16="http://schemas.microsoft.com/office/drawing/2014/main" id="{AB8D2F8F-F3C9-B421-1472-3A3AADBA9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13" name="Picture 2" descr="eic bnl | Inside UCR">
            <a:extLst>
              <a:ext uri="{FF2B5EF4-FFF2-40B4-BE49-F238E27FC236}">
                <a16:creationId xmlns:a16="http://schemas.microsoft.com/office/drawing/2014/main" id="{DF810379-CAE6-7AFB-18EE-65FFBF643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8102AFB-0556-4051-A000-F8381E2C1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89571" y="6986"/>
            <a:ext cx="1872334" cy="46926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400EFE1F-6BB2-6C5E-5F23-2AF4768EB2C3}"/>
              </a:ext>
            </a:extLst>
          </p:cNvPr>
          <p:cNvSpPr txBox="1">
            <a:spLocks/>
          </p:cNvSpPr>
          <p:nvPr/>
        </p:nvSpPr>
        <p:spPr>
          <a:xfrm>
            <a:off x="11717465" y="6702667"/>
            <a:ext cx="385972" cy="2267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BB55E75-C328-D17F-FEC2-821C44F8FA6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5515" y="1651942"/>
            <a:ext cx="4840941" cy="36307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DDCA778-7909-2F3D-9F82-12950C22E03E}"/>
              </a:ext>
            </a:extLst>
          </p:cNvPr>
          <p:cNvSpPr txBox="1"/>
          <p:nvPr/>
        </p:nvSpPr>
        <p:spPr>
          <a:xfrm>
            <a:off x="4247029" y="2115605"/>
            <a:ext cx="369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H" b="1" dirty="0">
                <a:solidFill>
                  <a:prstClr val="black"/>
                </a:solidFill>
                <a:latin typeface="Calibri" panose="020F0502020204030204"/>
              </a:rPr>
              <a:t>Xsuite 2025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7B8D982-C463-9ABC-E181-F95E22C737C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00"/>
          <a:stretch>
            <a:fillRect/>
          </a:stretch>
        </p:blipFill>
        <p:spPr>
          <a:xfrm>
            <a:off x="7017806" y="5644966"/>
            <a:ext cx="3509361" cy="115108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200DF39-BAEE-1A02-66CE-82F024D93247}"/>
              </a:ext>
            </a:extLst>
          </p:cNvPr>
          <p:cNvSpPr txBox="1"/>
          <p:nvPr/>
        </p:nvSpPr>
        <p:spPr>
          <a:xfrm>
            <a:off x="8206127" y="2074460"/>
            <a:ext cx="3697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CH" b="1" dirty="0">
                <a:solidFill>
                  <a:prstClr val="black"/>
                </a:solidFill>
                <a:latin typeface="Calibri" panose="020F0502020204030204"/>
              </a:rPr>
              <a:t>SLIM 1990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9B9E03-8942-3D6B-56F0-F8C312DDC9CD}"/>
              </a:ext>
            </a:extLst>
          </p:cNvPr>
          <p:cNvSpPr txBox="1"/>
          <p:nvPr/>
        </p:nvSpPr>
        <p:spPr>
          <a:xfrm>
            <a:off x="4116116" y="1161868"/>
            <a:ext cx="79223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Benchmarking case of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62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LEP1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with orbit bumps to compensate precession in the experimental solenoids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2962A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good agreement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Wingdings" pitchFamily="2" charset="2"/>
              </a:rPr>
              <a:t> found against SLIM simulations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631F808-9F46-6DD3-A76C-CEF1998E206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922"/>
          <a:stretch>
            <a:fillRect/>
          </a:stretch>
        </p:blipFill>
        <p:spPr>
          <a:xfrm>
            <a:off x="7518588" y="1358757"/>
            <a:ext cx="4944149" cy="478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83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CA5D2-917D-CC28-0E20-665B0EA4F3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653" y="1153814"/>
            <a:ext cx="11210059" cy="4351338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A9D77CB-DF1D-EF02-6AAF-4A2B1E84E52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84058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>
                <a:solidFill>
                  <a:srgbClr val="FFFF00"/>
                </a:solidFill>
                <a:latin typeface="+mn-lt"/>
              </a:rPr>
              <a:t>conclusions &amp; outlook</a:t>
            </a:r>
            <a:endParaRPr lang="en-GB" b="1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CBBAF32C-AB8F-8D07-92DE-1A16896B1C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8" y="29350"/>
            <a:ext cx="1935386" cy="654292"/>
          </a:xfrm>
          <a:prstGeom prst="rect">
            <a:avLst/>
          </a:prstGeom>
        </p:spPr>
      </p:pic>
      <p:pic>
        <p:nvPicPr>
          <p:cNvPr id="6" name="Picture 2" descr="eic bnl | Inside UCR">
            <a:extLst>
              <a:ext uri="{FF2B5EF4-FFF2-40B4-BE49-F238E27FC236}">
                <a16:creationId xmlns:a16="http://schemas.microsoft.com/office/drawing/2014/main" id="{83A928CB-0AE3-2C3D-E071-BB00F6B73B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193" y="29350"/>
            <a:ext cx="1013038" cy="81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F98D6B-E099-8E68-89B5-B5AB53816C06}"/>
              </a:ext>
            </a:extLst>
          </p:cNvPr>
          <p:cNvSpPr txBox="1"/>
          <p:nvPr/>
        </p:nvSpPr>
        <p:spPr>
          <a:xfrm>
            <a:off x="108769" y="840587"/>
            <a:ext cx="12119882" cy="6636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a lot of FCC-EIC synergies in many areas &amp;  mutual interest to collaborate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so far formal agreement between CERN and DOE/NP proved elusive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CERN/FCC has agreement for HEP and with DOE Office of Science 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may common successful work on Xsuite usher in a new era ?</a:t>
            </a:r>
          </a:p>
          <a:p>
            <a:pPr marL="360363" indent="-3603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suggest continuing joint effort on </a:t>
            </a:r>
            <a:r>
              <a:rPr lang="en-US" sz="3200" dirty="0" err="1"/>
              <a:t>polarisation</a:t>
            </a:r>
            <a:r>
              <a:rPr lang="en-US" sz="3200" dirty="0"/>
              <a:t> and adding themes: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S-band linac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collimator design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beam-beam studies</a:t>
            </a:r>
          </a:p>
          <a:p>
            <a:pPr indent="895350">
              <a:lnSpc>
                <a:spcPct val="110000"/>
              </a:lnSpc>
              <a:tabLst>
                <a:tab pos="10223500" algn="l"/>
              </a:tabLst>
            </a:pPr>
            <a:r>
              <a:rPr lang="en-US" sz="2800" dirty="0"/>
              <a:t>- electron-cloud studies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MDI ? </a:t>
            </a:r>
          </a:p>
          <a:p>
            <a:pPr>
              <a:lnSpc>
                <a:spcPct val="110000"/>
              </a:lnSpc>
            </a:pPr>
            <a:r>
              <a:rPr lang="en-US" sz="2800" dirty="0"/>
              <a:t>	- mechanical alignment ?</a:t>
            </a:r>
          </a:p>
          <a:p>
            <a:pPr>
              <a:lnSpc>
                <a:spcPct val="110000"/>
              </a:lnSpc>
            </a:pPr>
            <a:endParaRPr lang="en-US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BE2AAB-F779-AAAD-3B86-34BFFE3C2B98}"/>
              </a:ext>
            </a:extLst>
          </p:cNvPr>
          <p:cNvSpPr txBox="1"/>
          <p:nvPr/>
        </p:nvSpPr>
        <p:spPr>
          <a:xfrm rot="20412760">
            <a:off x="5075778" y="4744320"/>
            <a:ext cx="4378122" cy="1384995"/>
          </a:xfrm>
          <a:prstGeom prst="rect">
            <a:avLst/>
          </a:prstGeom>
          <a:solidFill>
            <a:srgbClr val="E8FF2E">
              <a:lumMod val="20000"/>
              <a:lumOff val="80000"/>
              <a:alpha val="70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Next ECLOUD workshop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in Mérida / Yucatán,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March 2027 ! 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610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6450</TotalTime>
  <Words>1153</Words>
  <Application>Microsoft Office PowerPoint</Application>
  <PresentationFormat>Widescreen</PresentationFormat>
  <Paragraphs>217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 New</vt:lpstr>
      <vt:lpstr>3_Office Theme</vt:lpstr>
      <vt:lpstr>PowerPoint Presentation</vt:lpstr>
      <vt:lpstr>PowerPoint Presentation</vt:lpstr>
      <vt:lpstr>PowerPoint Presentation</vt:lpstr>
      <vt:lpstr>PowerPoint Presentation</vt:lpstr>
      <vt:lpstr> FCC-EIC Joint Working Meetings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FCC-EIC Joint Meetings</dc:title>
  <dc:creator>Frank Zimmermann</dc:creator>
  <cp:lastModifiedBy>Frank Zimmermann</cp:lastModifiedBy>
  <cp:revision>14</cp:revision>
  <dcterms:created xsi:type="dcterms:W3CDTF">2022-09-02T12:18:51Z</dcterms:created>
  <dcterms:modified xsi:type="dcterms:W3CDTF">2025-08-12T21:50:14Z</dcterms:modified>
</cp:coreProperties>
</file>