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tmp" ContentType="image/g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19"/>
  </p:notesMasterIdLst>
  <p:sldIdLst>
    <p:sldId id="256" r:id="rId3"/>
    <p:sldId id="257" r:id="rId4"/>
    <p:sldId id="281" r:id="rId5"/>
    <p:sldId id="259" r:id="rId6"/>
    <p:sldId id="290" r:id="rId7"/>
    <p:sldId id="283" r:id="rId8"/>
    <p:sldId id="262" r:id="rId9"/>
    <p:sldId id="263" r:id="rId10"/>
    <p:sldId id="267" r:id="rId11"/>
    <p:sldId id="268" r:id="rId12"/>
    <p:sldId id="285" r:id="rId13"/>
    <p:sldId id="282" r:id="rId14"/>
    <p:sldId id="289" r:id="rId15"/>
    <p:sldId id="288" r:id="rId16"/>
    <p:sldId id="277" r:id="rId17"/>
    <p:sldId id="260" r:id="rId1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CDC6D9E-A422-471C-ADCC-7A9A5830A16F}">
  <a:tblStyle styleId="{8CDC6D9E-A422-471C-ADCC-7A9A5830A16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4"/>
    <p:restoredTop sz="94684"/>
  </p:normalViewPr>
  <p:slideViewPr>
    <p:cSldViewPr snapToGrid="0">
      <p:cViewPr varScale="1">
        <p:scale>
          <a:sx n="139" d="100"/>
          <a:sy n="139" d="100"/>
        </p:scale>
        <p:origin x="184" y="5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e770d3e79_2_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g35e770d3e79_2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6875d5f636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6875d5f636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6875d5f636_5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9" name="Google Shape;139;g36875d5f636_5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5e770d3e79_2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g35e770d3e79_2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072358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6875d5f636_5_1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2" name="Google Shape;222;g36875d5f636_5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5e770d3e79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5e770d3e79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5e770d3e79_2_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0" name="Google Shape;130;g35e770d3e79_2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84934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687af9c5fb_1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3687af9c5fb_1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e770d3e79_2_8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g35e770d3e79_2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6875d5f636_5_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1" name="Google Shape;151;g36875d5f636_5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5e770d3e79_2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7" name="Google Shape;167;g35e770d3e79_2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5916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e770d3e79_2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g35e770d3e79_2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4" name="Google Shape;174;g35e770d3e79_2_117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3749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5e770d3e79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5e770d3e79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0298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5e770d3e79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5e770d3e79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3781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4056186" y="2092569"/>
            <a:ext cx="4741984" cy="133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4056186" y="3481754"/>
            <a:ext cx="4741984" cy="43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  <a:defRPr sz="2900">
                <a:solidFill>
                  <a:srgbClr val="30519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1014271"/>
            <a:ext cx="7886700" cy="361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365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857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4500"/>
              <a:buFont typeface="Arial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623888" y="3442100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3"/>
          </p:nvPr>
        </p:nvSpPr>
        <p:spPr>
          <a:xfrm>
            <a:off x="4629152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4"/>
          </p:nvPr>
        </p:nvSpPr>
        <p:spPr>
          <a:xfrm>
            <a:off x="4629152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body" idx="1"/>
          </p:nvPr>
        </p:nvSpPr>
        <p:spPr>
          <a:xfrm>
            <a:off x="3887391" y="740572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2"/>
          <p:cNvSpPr>
            <a:spLocks noGrp="1"/>
          </p:cNvSpPr>
          <p:nvPr>
            <p:ph type="pic" idx="2"/>
          </p:nvPr>
        </p:nvSpPr>
        <p:spPr>
          <a:xfrm>
            <a:off x="3887391" y="740572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6" name="Google Shape;106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>
            <a:spLocks noGrp="1"/>
          </p:cNvSpPr>
          <p:nvPr>
            <p:ph type="title"/>
          </p:nvPr>
        </p:nvSpPr>
        <p:spPr>
          <a:xfrm rot="5400000">
            <a:off x="5350075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body" idx="1"/>
          </p:nvPr>
        </p:nvSpPr>
        <p:spPr>
          <a:xfrm rot="5400000">
            <a:off x="1349575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24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4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1 - Bulleted">
  <p:cSld name="Content 1 - Bulleted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body" idx="1"/>
          </p:nvPr>
        </p:nvSpPr>
        <p:spPr>
          <a:xfrm>
            <a:off x="346472" y="697706"/>
            <a:ext cx="8641080" cy="3909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01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641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3300"/>
              <a:buFont typeface="Arial"/>
              <a:buNone/>
              <a:defRPr sz="3300" b="0" i="0" u="none" strike="noStrike" cap="none">
                <a:solidFill>
                  <a:srgbClr val="30519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2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indico.global/event/14314/attachments/57472/110730/EIC%20Input%20to%20the%20European%20Strategy%20for%20Particle%20Physics%20March-31-2025.pdf" TargetMode="External"/><Relationship Id="rId5" Type="http://schemas.openxmlformats.org/officeDocument/2006/relationships/hyperlink" Target="https://indico.global/event/14314/" TargetMode="Externa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indico.global/event/14633/attachments/59291/114207/EIC%20Accelerator%20Collaboration%20Charter%20DRAFT.docx" TargetMode="External"/><Relationship Id="rId5" Type="http://schemas.openxmlformats.org/officeDocument/2006/relationships/hyperlink" Target="https://indico.global/event/14633/attachments/59291/114205/EOI%20EIC%20DRAFT.docx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global/event/14633/timetable/#20250604" TargetMode="Externa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icac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indico.global/category/1222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bnl.gov/category/544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indico.global/category/1224/" TargetMode="External"/><Relationship Id="rId4" Type="http://schemas.openxmlformats.org/officeDocument/2006/relationships/hyperlink" Target="https://indico.bnl.gov/category/556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ctrTitle"/>
          </p:nvPr>
        </p:nvSpPr>
        <p:spPr>
          <a:xfrm>
            <a:off x="1429247" y="678835"/>
            <a:ext cx="7186115" cy="133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6"/>
              <a:buFont typeface="Arial"/>
              <a:buNone/>
            </a:pP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EIC Accelerator Collaboration 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5"/>
          <p:cNvSpPr txBox="1">
            <a:spLocks noGrp="1"/>
          </p:cNvSpPr>
          <p:nvPr>
            <p:ph type="subTitle" idx="1"/>
          </p:nvPr>
        </p:nvSpPr>
        <p:spPr>
          <a:xfrm>
            <a:off x="3344093" y="2088627"/>
            <a:ext cx="5271269" cy="195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r>
              <a:rPr lang="en" sz="1400" dirty="0"/>
              <a:t>Tatiana </a:t>
            </a:r>
            <a:r>
              <a:rPr lang="en" sz="1400" dirty="0" err="1"/>
              <a:t>Pieloni</a:t>
            </a:r>
            <a:r>
              <a:rPr lang="en" sz="1400" dirty="0"/>
              <a:t>, École Polytechnique </a:t>
            </a:r>
            <a:r>
              <a:rPr lang="en" sz="1400" dirty="0" err="1"/>
              <a:t>Fédérale</a:t>
            </a:r>
            <a:r>
              <a:rPr lang="en" sz="1400" dirty="0"/>
              <a:t> de Lausanne, Switzerland</a:t>
            </a:r>
            <a:endParaRPr dirty="0"/>
          </a:p>
          <a:p>
            <a:pPr marL="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r>
              <a:rPr lang="en" sz="1400" dirty="0"/>
              <a:t>Andrei </a:t>
            </a:r>
            <a:r>
              <a:rPr lang="en" sz="1400" dirty="0" err="1"/>
              <a:t>Seryi</a:t>
            </a:r>
            <a:r>
              <a:rPr lang="en" sz="1400" dirty="0"/>
              <a:t>, Jefferson Lab, USA</a:t>
            </a:r>
            <a:br>
              <a:rPr lang="en" sz="1400" dirty="0"/>
            </a:br>
            <a:br>
              <a:rPr lang="en" sz="1400" dirty="0"/>
            </a:br>
            <a:r>
              <a:rPr lang="en" sz="1400" dirty="0"/>
              <a:t>co-chairs of </a:t>
            </a:r>
            <a:br>
              <a:rPr lang="en" sz="1400" dirty="0"/>
            </a:br>
            <a:r>
              <a:rPr lang="en" sz="1400" dirty="0"/>
              <a:t>EIC Accelerator Collaboration </a:t>
            </a:r>
            <a:endParaRPr dirty="0"/>
          </a:p>
          <a:p>
            <a:pPr marL="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r>
              <a:rPr lang="en" sz="1400" dirty="0"/>
              <a:t>NA</a:t>
            </a:r>
            <a:r>
              <a:rPr lang="en" sz="1400" dirty="0">
                <a:latin typeface="Arial"/>
                <a:ea typeface="Arial"/>
                <a:cs typeface="Arial"/>
                <a:sym typeface="Arial"/>
              </a:rPr>
              <a:t>PAC 2025 Sacramento</a:t>
            </a:r>
            <a:endParaRPr dirty="0"/>
          </a:p>
          <a:p>
            <a:pPr marL="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r>
              <a:rPr lang="en" sz="1400" dirty="0">
                <a:latin typeface="Arial"/>
                <a:ea typeface="Arial"/>
                <a:cs typeface="Arial"/>
                <a:sym typeface="Arial"/>
              </a:rPr>
              <a:t>13</a:t>
            </a:r>
            <a:r>
              <a:rPr lang="en" sz="1400" baseline="30000" dirty="0"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" sz="1400" dirty="0">
                <a:latin typeface="Arial"/>
                <a:ea typeface="Arial"/>
                <a:cs typeface="Arial"/>
                <a:sym typeface="Arial"/>
              </a:rPr>
              <a:t> August 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7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Beam-Beam Challenges in EIC</a:t>
            </a:r>
            <a:endParaRPr dirty="0"/>
          </a:p>
        </p:txBody>
      </p:sp>
      <p:pic>
        <p:nvPicPr>
          <p:cNvPr id="208" name="Google Shape;20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100" y="893901"/>
            <a:ext cx="8839200" cy="37799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5923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1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WGs next</a:t>
            </a:r>
            <a:endParaRPr/>
          </a:p>
        </p:txBody>
      </p:sp>
      <p:sp>
        <p:nvSpPr>
          <p:cNvPr id="169" name="Google Shape;169;p31"/>
          <p:cNvSpPr txBox="1">
            <a:spLocks noGrp="1"/>
          </p:cNvSpPr>
          <p:nvPr>
            <p:ph type="body" idx="1"/>
          </p:nvPr>
        </p:nvSpPr>
        <p:spPr>
          <a:xfrm>
            <a:off x="352500" y="776738"/>
            <a:ext cx="8439000" cy="3618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indent="0">
              <a:buNone/>
            </a:pPr>
            <a:r>
              <a:rPr lang="en" b="1" dirty="0"/>
              <a:t>Not a review, nor a workshop </a:t>
            </a:r>
            <a:r>
              <a:rPr lang="en" b="1" dirty="0">
                <a:sym typeface="Wingdings" pitchFamily="2" charset="2"/>
              </a:rPr>
              <a:t> </a:t>
            </a:r>
            <a:r>
              <a:rPr lang="en-US" sz="1800" b="1" dirty="0"/>
              <a:t>Knowledge transfer and maximize performances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Cluster subjects </a:t>
            </a:r>
            <a:r>
              <a:rPr lang="en" dirty="0"/>
              <a:t>that are closely related from a physics perspective and also from an operational perspective. Focus on preparing for a real machine. 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i.e. Beam-Beam + Collective Effects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Build a critical mass </a:t>
            </a:r>
            <a:r>
              <a:rPr lang="en" dirty="0"/>
              <a:t>of expertise, Maintain high-level, frequent scientific discussions creating an ongoing forum for dialogue among different experts</a:t>
            </a:r>
            <a:endParaRPr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dirty="0"/>
              <a:t>Working groups under review to </a:t>
            </a:r>
            <a:r>
              <a:rPr lang="en" b="1" dirty="0"/>
              <a:t>foster a more efficient and productive environment</a:t>
            </a:r>
            <a:r>
              <a:rPr lang="en" dirty="0"/>
              <a:t>!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10647" y="1014273"/>
            <a:ext cx="3294858" cy="327204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8"/>
          <p:cNvSpPr txBox="1">
            <a:spLocks noGrp="1"/>
          </p:cNvSpPr>
          <p:nvPr>
            <p:ph type="title"/>
          </p:nvPr>
        </p:nvSpPr>
        <p:spPr>
          <a:xfrm>
            <a:off x="628649" y="20101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Input to European Strategy for Particle Physics</a:t>
            </a:r>
            <a:endParaRPr/>
          </a:p>
        </p:txBody>
      </p:sp>
      <p:grpSp>
        <p:nvGrpSpPr>
          <p:cNvPr id="143" name="Google Shape;143;p28"/>
          <p:cNvGrpSpPr/>
          <p:nvPr/>
        </p:nvGrpSpPr>
        <p:grpSpPr>
          <a:xfrm>
            <a:off x="1565388" y="2200580"/>
            <a:ext cx="1767103" cy="1731698"/>
            <a:chOff x="5619578" y="1975928"/>
            <a:chExt cx="1746000" cy="1767499"/>
          </a:xfrm>
        </p:grpSpPr>
        <p:pic>
          <p:nvPicPr>
            <p:cNvPr id="144" name="Google Shape;144;p28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826630" y="2283705"/>
              <a:ext cx="1331886" cy="133188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5" name="Google Shape;145;p28"/>
            <p:cNvSpPr txBox="1"/>
            <p:nvPr/>
          </p:nvSpPr>
          <p:spPr>
            <a:xfrm>
              <a:off x="5640592" y="3563427"/>
              <a:ext cx="17040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n" sz="800" b="0" i="0" u="sng" strike="noStrike" cap="none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5"/>
                </a:rPr>
                <a:t>https://indico.global/event/14314/</a:t>
              </a: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28"/>
            <p:cNvSpPr txBox="1"/>
            <p:nvPr/>
          </p:nvSpPr>
          <p:spPr>
            <a:xfrm>
              <a:off x="5619578" y="1975928"/>
              <a:ext cx="1746000" cy="257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Register to endorse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7" name="Google Shape;147;p28"/>
          <p:cNvSpPr txBox="1"/>
          <p:nvPr/>
        </p:nvSpPr>
        <p:spPr>
          <a:xfrm>
            <a:off x="386900" y="4028780"/>
            <a:ext cx="4031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Endorsing can be done any time until European Strategy conclusions converge!</a:t>
            </a:r>
            <a:endParaRPr sz="19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8"/>
          <p:cNvSpPr txBox="1"/>
          <p:nvPr/>
        </p:nvSpPr>
        <p:spPr>
          <a:xfrm>
            <a:off x="4637700" y="4286325"/>
            <a:ext cx="4142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21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Full Document</a:t>
            </a:r>
            <a:endParaRPr sz="2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B55DE4-C244-6AB9-1ED2-754745FBA2FA}"/>
              </a:ext>
            </a:extLst>
          </p:cNvPr>
          <p:cNvSpPr txBox="1"/>
          <p:nvPr/>
        </p:nvSpPr>
        <p:spPr>
          <a:xfrm>
            <a:off x="509108" y="805881"/>
            <a:ext cx="4255366" cy="1345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8108"/>
            </a:pPr>
            <a:r>
              <a:rPr lang="en-GB" b="1" dirty="0"/>
              <a:t>Drafted document as EIC input</a:t>
            </a:r>
          </a:p>
          <a:p>
            <a:pPr marL="635000" lvl="1" indent="-184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31274"/>
              <a:buChar char="•"/>
            </a:pPr>
            <a:r>
              <a:rPr lang="en-GB" dirty="0"/>
              <a:t>Scientific Research</a:t>
            </a:r>
          </a:p>
          <a:p>
            <a:pPr marL="635000" lvl="1" indent="-184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31274"/>
              <a:buChar char="•"/>
            </a:pPr>
            <a:r>
              <a:rPr lang="en-GB" dirty="0"/>
              <a:t>Accelerator Technology</a:t>
            </a:r>
          </a:p>
          <a:p>
            <a:pPr marL="635000" lvl="1" indent="-184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31274"/>
              <a:buChar char="•"/>
            </a:pPr>
            <a:r>
              <a:rPr lang="en-GB" dirty="0"/>
              <a:t>Educational Exchanges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2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81123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Input to European Strategy for Particle Physics</a:t>
            </a:r>
            <a:endParaRPr/>
          </a:p>
        </p:txBody>
      </p:sp>
      <p:sp>
        <p:nvSpPr>
          <p:cNvPr id="242" name="Google Shape;242;p42"/>
          <p:cNvSpPr txBox="1">
            <a:spLocks noGrp="1"/>
          </p:cNvSpPr>
          <p:nvPr>
            <p:ph type="body" idx="1"/>
          </p:nvPr>
        </p:nvSpPr>
        <p:spPr>
          <a:xfrm>
            <a:off x="402956" y="867038"/>
            <a:ext cx="8112394" cy="361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2065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None/>
            </a:pP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We have a unique opportunity to actively shape a new facility by integrating concepts and technologies that align with the goals of the EIC and even extend them in a longer term. </a:t>
            </a:r>
            <a:endParaRPr sz="1800" dirty="0">
              <a:latin typeface="+mn-lt"/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Char char="•"/>
            </a:pP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This facility can become a powerful </a:t>
            </a:r>
            <a:r>
              <a:rPr lang="en" sz="1800" b="1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platform for advancing beam dynamics and diagnostics concepts </a:t>
            </a:r>
            <a:r>
              <a:rPr lang="en" sz="180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already at the conceptual level</a:t>
            </a:r>
            <a:endParaRPr sz="1800" dirty="0">
              <a:latin typeface="+mn-lt"/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Char char="•"/>
            </a:pP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EIC could serve as a </a:t>
            </a:r>
            <a:r>
              <a:rPr lang="en" sz="1800" b="1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dedicated test bench for technology development</a:t>
            </a: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 and exploration relevant to future machines. </a:t>
            </a:r>
            <a:endParaRPr sz="1800" dirty="0">
              <a:latin typeface="+mn-lt"/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Char char="•"/>
            </a:pP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Valuable environment for the </a:t>
            </a:r>
            <a:r>
              <a:rPr lang="en" sz="1800" b="1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education and training </a:t>
            </a: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of the next generation of operators, engineers, and physicists in both hadron and lepton operations—bridging the gap to future colliders/accelerators</a:t>
            </a:r>
            <a:endParaRPr sz="1800" dirty="0">
              <a:latin typeface="+mn-lt"/>
            </a:endParaRPr>
          </a:p>
          <a:p>
            <a:pPr marL="12065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None/>
            </a:pP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This facility will not only support technical innovation but also play a crucial role in </a:t>
            </a:r>
            <a:r>
              <a:rPr lang="en" sz="1800" b="1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developing talent and expertise </a:t>
            </a: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for the future of accelerator science.</a:t>
            </a:r>
            <a:endParaRPr sz="1800" dirty="0">
              <a:latin typeface="+mn-lt"/>
            </a:endParaRPr>
          </a:p>
          <a:p>
            <a: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4335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7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Conclusions and future plans</a:t>
            </a:r>
            <a:endParaRPr/>
          </a:p>
        </p:txBody>
      </p:sp>
      <p:sp>
        <p:nvSpPr>
          <p:cNvPr id="225" name="Google Shape;225;p37"/>
          <p:cNvSpPr txBox="1">
            <a:spLocks noGrp="1"/>
          </p:cNvSpPr>
          <p:nvPr>
            <p:ph type="body" idx="1"/>
          </p:nvPr>
        </p:nvSpPr>
        <p:spPr>
          <a:xfrm>
            <a:off x="271463" y="822328"/>
            <a:ext cx="8638312" cy="3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51652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938"/>
              <a:buChar char="•"/>
            </a:pPr>
            <a:r>
              <a:rPr lang="en" sz="1800" dirty="0"/>
              <a:t>Collaboration keeps growing → first CB meeting to be prepared for this summer</a:t>
            </a:r>
            <a:endParaRPr sz="1800" dirty="0"/>
          </a:p>
          <a:p>
            <a:pPr marL="4572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" sz="1800" dirty="0"/>
              <a:t>ESPP input submitted </a:t>
            </a:r>
            <a:r>
              <a:rPr lang="en" sz="1800" dirty="0">
                <a:sym typeface="Wingdings" pitchFamily="2" charset="2"/>
              </a:rPr>
              <a:t> evident synergies with </a:t>
            </a:r>
            <a:r>
              <a:rPr lang="en-GB" sz="1800" dirty="0">
                <a:sym typeface="Wingdings" pitchFamily="2" charset="2"/>
              </a:rPr>
              <a:t>E</a:t>
            </a:r>
            <a:r>
              <a:rPr lang="en" sz="1800" dirty="0" err="1">
                <a:sym typeface="Wingdings" pitchFamily="2" charset="2"/>
              </a:rPr>
              <a:t>uropean</a:t>
            </a:r>
            <a:r>
              <a:rPr lang="en" sz="1800" dirty="0">
                <a:sym typeface="Wingdings" pitchFamily="2" charset="2"/>
              </a:rPr>
              <a:t> studies (i.e. FCC)</a:t>
            </a:r>
            <a:endParaRPr sz="1800" dirty="0"/>
          </a:p>
          <a:p>
            <a:pPr marL="4572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" sz="1800" dirty="0"/>
              <a:t>IPAC 25 event was successful</a:t>
            </a:r>
            <a:endParaRPr sz="1800" dirty="0"/>
          </a:p>
          <a:p>
            <a:pPr marL="4572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" sz="1800" dirty="0"/>
              <a:t>WGs are kicking off with activities and exchanges → re-optimization ongoing</a:t>
            </a:r>
            <a:endParaRPr sz="1800" dirty="0"/>
          </a:p>
          <a:p>
            <a:pPr marL="4572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" sz="1800" dirty="0"/>
              <a:t>IKC – work in progress and keep increasing</a:t>
            </a:r>
            <a:endParaRPr sz="1800" dirty="0"/>
          </a:p>
          <a:p>
            <a:pPr marL="4572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" sz="1800" dirty="0"/>
              <a:t>Need to establish a framework for funding EIC AC activities to foster research activities among collaborators (EIC/CERN exchange fellowship program). Ideas are under discussion and feedback is needed.</a:t>
            </a:r>
            <a:endParaRPr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35305-91F0-EBD9-6742-2F1F828B2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14271"/>
            <a:ext cx="7886700" cy="473566"/>
          </a:xfrm>
        </p:spPr>
        <p:txBody>
          <a:bodyPr>
            <a:noAutofit/>
          </a:bodyPr>
          <a:lstStyle/>
          <a:p>
            <a:pPr marL="120650" indent="0" algn="ctr">
              <a:buNone/>
            </a:pPr>
            <a:r>
              <a:rPr lang="en-CH" sz="44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861120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9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Collaboration Charter and EIC/MOU</a:t>
            </a:r>
            <a:endParaRPr/>
          </a:p>
        </p:txBody>
      </p:sp>
      <p:pic>
        <p:nvPicPr>
          <p:cNvPr id="152" name="Google Shape;152;p29" title="Screenshot 2025-06-04 at 05.31.1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6399" y="811000"/>
            <a:ext cx="2922924" cy="3392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9" title="Screenshot 2025-06-04 at 05.30.5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000" y="811000"/>
            <a:ext cx="2922925" cy="380706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9"/>
          <p:cNvSpPr txBox="1"/>
          <p:nvPr/>
        </p:nvSpPr>
        <p:spPr>
          <a:xfrm>
            <a:off x="6183575" y="3695325"/>
            <a:ext cx="17985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hlink"/>
                </a:solidFill>
                <a:hlinkClick r:id="rId5"/>
              </a:rPr>
              <a:t>MoU/EoI doc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155" name="Google Shape;155;p29"/>
          <p:cNvSpPr txBox="1"/>
          <p:nvPr/>
        </p:nvSpPr>
        <p:spPr>
          <a:xfrm>
            <a:off x="3380175" y="2495650"/>
            <a:ext cx="1939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hlink"/>
                </a:solidFill>
                <a:hlinkClick r:id="rId6"/>
              </a:rPr>
              <a:t>Coll Charter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 dirty="0"/>
              <a:t>EIC Accelerator Collaboration</a:t>
            </a:r>
            <a:endParaRPr dirty="0"/>
          </a:p>
        </p:txBody>
      </p:sp>
      <p:sp>
        <p:nvSpPr>
          <p:cNvPr id="133" name="Google Shape;133;p26"/>
          <p:cNvSpPr txBox="1">
            <a:spLocks noGrp="1"/>
          </p:cNvSpPr>
          <p:nvPr>
            <p:ph type="body" idx="1"/>
          </p:nvPr>
        </p:nvSpPr>
        <p:spPr>
          <a:xfrm>
            <a:off x="476250" y="855200"/>
            <a:ext cx="8359200" cy="37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17780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The EIC design, construction, and future upgrades offer exciting scientific and technical challenges, creating </a:t>
            </a:r>
            <a:r>
              <a:rPr lang="en" b="1" dirty="0"/>
              <a:t>opportunities</a:t>
            </a:r>
            <a:r>
              <a:rPr lang="en" dirty="0"/>
              <a:t> for closely connected </a:t>
            </a:r>
            <a:r>
              <a:rPr lang="en" b="1" dirty="0"/>
              <a:t>worldwide accelerator R&amp;D</a:t>
            </a:r>
            <a:endParaRPr dirty="0"/>
          </a:p>
          <a:p>
            <a:pPr marL="177800" lvl="0" indent="-76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endParaRPr dirty="0"/>
          </a:p>
          <a:p>
            <a:pPr marL="177800" lvl="0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The </a:t>
            </a:r>
            <a:r>
              <a:rPr lang="en" b="1" dirty="0"/>
              <a:t>EIC Accelerator Collaboration </a:t>
            </a:r>
            <a:r>
              <a:rPr lang="en" dirty="0"/>
              <a:t>will help realize the full potential of these opportunities</a:t>
            </a:r>
            <a:endParaRPr dirty="0"/>
          </a:p>
          <a:p>
            <a:pPr marL="177800" lvl="0" indent="-76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endParaRPr dirty="0"/>
          </a:p>
          <a:p>
            <a:pPr marL="177800" lvl="0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This will benefit the </a:t>
            </a:r>
            <a:r>
              <a:rPr lang="en" dirty="0">
                <a:latin typeface="Arial"/>
                <a:ea typeface="Arial"/>
                <a:cs typeface="Arial"/>
                <a:sym typeface="Arial"/>
              </a:rPr>
              <a:t>EIC project, collaboration partners, and the wider accelerator community. It will also help </a:t>
            </a:r>
            <a:r>
              <a:rPr lang="en" b="1" dirty="0">
                <a:latin typeface="Arial"/>
                <a:ea typeface="Arial"/>
                <a:cs typeface="Arial"/>
                <a:sym typeface="Arial"/>
              </a:rPr>
              <a:t>maximize the ultimate performance of the EIC </a:t>
            </a:r>
            <a:r>
              <a:rPr lang="en" dirty="0">
                <a:latin typeface="Arial"/>
                <a:ea typeface="Arial"/>
                <a:cs typeface="Arial"/>
                <a:sym typeface="Arial"/>
              </a:rPr>
              <a:t>facility on the long-term and </a:t>
            </a:r>
            <a:r>
              <a:rPr lang="en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serve as a </a:t>
            </a:r>
            <a:r>
              <a:rPr lang="en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bridge toward next-generation accelerators.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9891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7"/>
          <p:cNvSpPr txBox="1">
            <a:spLocks noGrp="1"/>
          </p:cNvSpPr>
          <p:nvPr>
            <p:ph type="title"/>
          </p:nvPr>
        </p:nvSpPr>
        <p:spPr>
          <a:xfrm>
            <a:off x="675953" y="79533"/>
            <a:ext cx="7886700" cy="731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"/>
              <a:t>EIC Accelerator Collaboration</a:t>
            </a:r>
            <a:endParaRPr/>
          </a:p>
        </p:txBody>
      </p:sp>
      <p:sp>
        <p:nvSpPr>
          <p:cNvPr id="136" name="Google Shape;136;p27"/>
          <p:cNvSpPr txBox="1">
            <a:spLocks noGrp="1"/>
          </p:cNvSpPr>
          <p:nvPr>
            <p:ph type="body" idx="1"/>
          </p:nvPr>
        </p:nvSpPr>
        <p:spPr>
          <a:xfrm>
            <a:off x="251050" y="697700"/>
            <a:ext cx="8892900" cy="39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85000"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EIC Accelerator Collaboration missions:</a:t>
            </a:r>
            <a:endParaRPr/>
          </a:p>
          <a:p>
            <a:pPr marL="386954" lvl="1" indent="-162182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ct val="108108"/>
              <a:buChar char="•"/>
            </a:pPr>
            <a:r>
              <a:rPr lang="en"/>
              <a:t>Provide a discussion forum and a collaboration vehicle for the EIC accelerator-related working groups and topics;</a:t>
            </a:r>
            <a:endParaRPr/>
          </a:p>
          <a:p>
            <a:pPr marL="386954" lvl="1" indent="-162182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ct val="108108"/>
              <a:buChar char="•"/>
            </a:pPr>
            <a:r>
              <a:rPr lang="en"/>
              <a:t>Identify and create opportunities for US institutions to contribute to the EIC construction project;</a:t>
            </a:r>
            <a:endParaRPr/>
          </a:p>
          <a:p>
            <a:pPr marL="386954" lvl="1" indent="-162182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ct val="108108"/>
              <a:buChar char="•"/>
            </a:pPr>
            <a:r>
              <a:rPr lang="en"/>
              <a:t>Identify and create opportunities for In-Kind contributions to the EIC project and to future upgrades;</a:t>
            </a:r>
            <a:endParaRPr/>
          </a:p>
          <a:p>
            <a:pPr marL="386954" lvl="1" indent="-162182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ct val="108108"/>
              <a:buChar char="•"/>
            </a:pPr>
            <a:r>
              <a:rPr lang="en"/>
              <a:t>Identify and develop future EIC facility upgrades;</a:t>
            </a:r>
            <a:endParaRPr/>
          </a:p>
          <a:p>
            <a:pPr marL="386954" lvl="1" indent="-162182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ct val="108108"/>
              <a:buChar char="•"/>
            </a:pPr>
            <a:r>
              <a:rPr lang="en"/>
              <a:t>Identify and provide accelerator research and development topics and opportunities;</a:t>
            </a:r>
            <a:endParaRPr/>
          </a:p>
          <a:p>
            <a:pPr marL="386954" lvl="1" indent="-162182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ct val="108108"/>
              <a:buChar char="•"/>
            </a:pPr>
            <a:r>
              <a:rPr lang="en"/>
              <a:t>Communicate to EIC stakeholders on behalf of the accelerator R&amp;D community;</a:t>
            </a:r>
            <a:endParaRPr/>
          </a:p>
          <a:p>
            <a:pPr marL="386953" lvl="1" indent="-162182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ct val="108108"/>
              <a:buChar char="•"/>
            </a:pPr>
            <a:r>
              <a:rPr lang="en"/>
              <a:t>Communicate to various long-range planning panels.</a:t>
            </a:r>
            <a:endParaRPr/>
          </a:p>
          <a:p>
            <a:pPr marL="386953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The EIC Accelerator Collaboration will enhance the long-term evolution and performance of the EIC, and should also help us construct the EIC more efficiently.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 txBox="1">
            <a:spLocks noGrp="1"/>
          </p:cNvSpPr>
          <p:nvPr>
            <p:ph type="title"/>
          </p:nvPr>
        </p:nvSpPr>
        <p:spPr>
          <a:xfrm>
            <a:off x="403315" y="245435"/>
            <a:ext cx="394335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Institutional Collaboration Board</a:t>
            </a:r>
            <a:endParaRPr/>
          </a:p>
        </p:txBody>
      </p:sp>
      <p:graphicFrame>
        <p:nvGraphicFramePr>
          <p:cNvPr id="145" name="Google Shape;145;p28"/>
          <p:cNvGraphicFramePr/>
          <p:nvPr>
            <p:extLst>
              <p:ext uri="{D42A27DB-BD31-4B8C-83A1-F6EECF244321}">
                <p14:modId xmlns:p14="http://schemas.microsoft.com/office/powerpoint/2010/main" val="1797518057"/>
              </p:ext>
            </p:extLst>
          </p:nvPr>
        </p:nvGraphicFramePr>
        <p:xfrm>
          <a:off x="5033119" y="146956"/>
          <a:ext cx="3911650" cy="4594800"/>
        </p:xfrm>
        <a:graphic>
          <a:graphicData uri="http://schemas.openxmlformats.org/drawingml/2006/table">
            <a:tbl>
              <a:tblPr>
                <a:noFill/>
                <a:tableStyleId>{8CDC6D9E-A422-471C-ADCC-7A9A5830A16F}</a:tableStyleId>
              </a:tblPr>
              <a:tblGrid>
                <a:gridCol w="1315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8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7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Lin Liu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LNLS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Brazil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Oliver Kester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TRIUMF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Canada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Guillaume Olry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IJCLab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France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Pierre Vedrine 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CEA Saclay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France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Qing Qin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ESRF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France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Ralph Assmann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GSI/FAIR 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Germany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Lucio Rossi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INFN Milano 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Italy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 dirty="0"/>
                        <a:t>Roberto Cimino</a:t>
                      </a:r>
                      <a:endParaRPr sz="8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INFN-LNF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Italy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-GB" sz="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Calibri"/>
                          <a:sym typeface="Arial"/>
                        </a:rPr>
                        <a:t>Moses Chung</a:t>
                      </a:r>
                      <a:endParaRPr sz="8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Pohang Accelerator Lab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South Korea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 dirty="0"/>
                        <a:t>Jose Miguel Jimenez</a:t>
                      </a:r>
                      <a:endParaRPr sz="8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 dirty="0"/>
                        <a:t>CERN</a:t>
                      </a:r>
                      <a:endParaRPr sz="8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Switzerland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Graeme Burt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Lancaster University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UK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Carsten Welsch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University of Liverpool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UK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Nik Templeton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STFC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UK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Phil Burrows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John Adams Institute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UK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Stewart Boogert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Cockcroft Institute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UK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Georg Hoffstaetter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Cornell University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Jean Delayen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Old Dominion University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John Power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ANL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Mei Bai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SLAC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Sam Posen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Fermilab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Sarah Cousineau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ORNL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Soren Prestemon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LBNL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Young-Kee Kim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University of Chicago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 dirty="0"/>
                        <a:t>Yue Hao</a:t>
                      </a:r>
                      <a:endParaRPr sz="8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FRIB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 dirty="0"/>
                        <a:t>United States</a:t>
                      </a:r>
                      <a:endParaRPr sz="8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146" name="Google Shape;146;p28"/>
          <p:cNvSpPr txBox="1"/>
          <p:nvPr/>
        </p:nvSpPr>
        <p:spPr>
          <a:xfrm>
            <a:off x="88174" y="1724296"/>
            <a:ext cx="4944900" cy="1731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54000" marR="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Established the Institutional Collaboration Board: 24 members, 24 Institutes, 9 countries.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0" marR="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Planning to: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 dirty="0"/>
              <a:t>C</a:t>
            </a: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ontinue expanding the ICB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dirty="0">
                <a:solidFill>
                  <a:schemeClr val="dk1"/>
                </a:solidFill>
              </a:rPr>
              <a:t>Organizing the first meeting </a:t>
            </a:r>
            <a:endParaRPr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A8EC9-81DC-2E4F-67AF-A7A042FCB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EIC-AC Events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65D10-EA68-49D2-DBC9-08FBB6E6D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005" y="1005837"/>
            <a:ext cx="8826108" cy="3909060"/>
          </a:xfrm>
        </p:spPr>
        <p:txBody>
          <a:bodyPr>
            <a:noAutofit/>
          </a:bodyPr>
          <a:lstStyle/>
          <a:p>
            <a:pPr marL="457200" lvl="0" indent="-36830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-GB" sz="1800" dirty="0"/>
              <a:t>IPAC 2024 Kick off Event</a:t>
            </a:r>
          </a:p>
          <a:p>
            <a:pPr marL="386953" lvl="1" indent="-177800" algn="l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900"/>
              <a:buChar char="○"/>
            </a:pPr>
            <a:r>
              <a:rPr lang="en-GB" dirty="0"/>
              <a:t>Present the Accelerator Collaboration</a:t>
            </a:r>
          </a:p>
          <a:p>
            <a:pPr marL="386953" lvl="1" indent="-177800" algn="l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900"/>
              <a:buChar char="○"/>
            </a:pPr>
            <a:r>
              <a:rPr lang="en-GB" dirty="0"/>
              <a:t>Collect community and experts inputs for WGs formation</a:t>
            </a:r>
          </a:p>
          <a:p>
            <a:pPr marL="386953" lvl="1" indent="-177800" algn="l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900"/>
              <a:buChar char="○"/>
            </a:pPr>
            <a:r>
              <a:rPr lang="en-GB" dirty="0"/>
              <a:t>Formed the ICB</a:t>
            </a:r>
          </a:p>
          <a:p>
            <a:pPr marL="457200" lvl="0" indent="-22860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</a:pPr>
            <a:endParaRPr lang="en-GB" sz="1800" dirty="0"/>
          </a:p>
          <a:p>
            <a:pPr marL="457200" lvl="0" indent="-36830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2200"/>
              <a:buChar char="●"/>
            </a:pPr>
            <a:r>
              <a:rPr lang="en-GB" sz="1800" dirty="0"/>
              <a:t>IPAC 2025 Taiwan ~ 80 people</a:t>
            </a:r>
          </a:p>
          <a:p>
            <a:pPr marL="914400" lvl="1" indent="-36830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2200"/>
              <a:buChar char="○"/>
            </a:pPr>
            <a:r>
              <a:rPr lang="en-GB" dirty="0"/>
              <a:t>Agenda available with presentations: </a:t>
            </a:r>
            <a:r>
              <a:rPr lang="en-GB" u="sng" dirty="0">
                <a:solidFill>
                  <a:schemeClr val="hlink"/>
                </a:solidFill>
                <a:hlinkClick r:id="rId2"/>
              </a:rPr>
              <a:t>link</a:t>
            </a:r>
            <a:r>
              <a:rPr lang="en-GB" dirty="0"/>
              <a:t> </a:t>
            </a:r>
          </a:p>
          <a:p>
            <a:pPr marL="914400" lvl="1" indent="-36830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2200"/>
              <a:buChar char="○"/>
            </a:pPr>
            <a:r>
              <a:rPr lang="en-GB" dirty="0"/>
              <a:t>Strong interest from both the accelerator community and industrial partners present, with a clear willingness to get involved!</a:t>
            </a:r>
          </a:p>
          <a:p>
            <a:pPr marL="914400" lvl="1" indent="-36830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2200"/>
              <a:buChar char="○"/>
            </a:pPr>
            <a:r>
              <a:rPr lang="en-GB" dirty="0"/>
              <a:t> Several point of contacts for in-kind contributions</a:t>
            </a:r>
          </a:p>
          <a:p>
            <a:pPr marL="914400" lvl="0" indent="0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1018"/>
              <a:buNone/>
            </a:pPr>
            <a:endParaRPr lang="en-GB" sz="1800" dirty="0"/>
          </a:p>
          <a:p>
            <a:pPr marL="457200" lvl="0" indent="-340677" algn="l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SzPts val="1765"/>
              <a:buChar char="●"/>
            </a:pPr>
            <a:r>
              <a:rPr lang="en-GB" sz="1800" b="1" dirty="0"/>
              <a:t>NAPAC 2025 → EIC-FCC discussion</a:t>
            </a:r>
          </a:p>
        </p:txBody>
      </p:sp>
    </p:spTree>
    <p:extLst>
      <p:ext uri="{BB962C8B-B14F-4D97-AF65-F5344CB8AC3E}">
        <p14:creationId xmlns:p14="http://schemas.microsoft.com/office/powerpoint/2010/main" val="4173600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9"/>
          <p:cNvSpPr txBox="1"/>
          <p:nvPr/>
        </p:nvSpPr>
        <p:spPr>
          <a:xfrm>
            <a:off x="264603" y="1135609"/>
            <a:ext cx="4307397" cy="39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Official Webpage </a:t>
            </a:r>
            <a:r>
              <a:rPr lang="en" sz="21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EICAC.org</a:t>
            </a: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9"/>
          <p:cNvSpPr txBox="1"/>
          <p:nvPr/>
        </p:nvSpPr>
        <p:spPr>
          <a:xfrm>
            <a:off x="4587525" y="3478925"/>
            <a:ext cx="4374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WG meetings and material migrated soon to:  </a:t>
            </a:r>
            <a:r>
              <a:rPr lang="en" sz="18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CERN Global Indico 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9"/>
          <p:cNvSpPr txBox="1">
            <a:spLocks noGrp="1"/>
          </p:cNvSpPr>
          <p:nvPr>
            <p:ph type="title"/>
          </p:nvPr>
        </p:nvSpPr>
        <p:spPr>
          <a:xfrm>
            <a:off x="45763" y="127868"/>
            <a:ext cx="4300903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Information flow and Material Sharing</a:t>
            </a:r>
            <a:endParaRPr/>
          </a:p>
        </p:txBody>
      </p:sp>
      <p:pic>
        <p:nvPicPr>
          <p:cNvPr id="156" name="Google Shape;156;p29" title="Screenshot 2025-06-04 at 05.40.43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51200" y="228600"/>
            <a:ext cx="4692803" cy="2747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9" title="Screenshot 2025-06-16 at 21.25.16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1604225"/>
            <a:ext cx="3919590" cy="282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Working Groups on key challenges</a:t>
            </a:r>
            <a:endParaRPr sz="1700"/>
          </a:p>
        </p:txBody>
      </p:sp>
      <p:sp>
        <p:nvSpPr>
          <p:cNvPr id="170" name="Google Shape;170;p31"/>
          <p:cNvSpPr txBox="1">
            <a:spLocks noGrp="1"/>
          </p:cNvSpPr>
          <p:nvPr>
            <p:ph type="body" idx="1"/>
          </p:nvPr>
        </p:nvSpPr>
        <p:spPr>
          <a:xfrm>
            <a:off x="57148" y="861875"/>
            <a:ext cx="8986268" cy="38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3429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b="1" u="sng" dirty="0">
                <a:solidFill>
                  <a:schemeClr val="hlink"/>
                </a:solidFill>
                <a:hlinkClick r:id="rId3"/>
              </a:rPr>
              <a:t>Beam-beam effects</a:t>
            </a:r>
            <a:r>
              <a:rPr lang="en" sz="1800" b="1" dirty="0"/>
              <a:t> </a:t>
            </a:r>
            <a:r>
              <a:rPr lang="en" sz="1800" dirty="0"/>
              <a:t>C. Montag (BNL), X. </a:t>
            </a:r>
            <a:r>
              <a:rPr lang="en" sz="1800" dirty="0" err="1"/>
              <a:t>Buffat</a:t>
            </a:r>
            <a:r>
              <a:rPr lang="en" sz="1800" dirty="0"/>
              <a:t> (CERN)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b="1" u="sng" dirty="0">
                <a:solidFill>
                  <a:schemeClr val="hlink"/>
                </a:solidFill>
                <a:hlinkClick r:id="rId4"/>
              </a:rPr>
              <a:t>Polarized Beams and Polarimetry</a:t>
            </a:r>
            <a:r>
              <a:rPr lang="en" sz="1800" b="1" dirty="0"/>
              <a:t> </a:t>
            </a:r>
            <a:r>
              <a:rPr lang="en" sz="1800" dirty="0"/>
              <a:t>F. </a:t>
            </a:r>
            <a:r>
              <a:rPr lang="en" sz="1800" dirty="0" err="1"/>
              <a:t>Rathmann</a:t>
            </a:r>
            <a:r>
              <a:rPr lang="en" sz="1800" dirty="0"/>
              <a:t> (BNL), G. </a:t>
            </a:r>
            <a:r>
              <a:rPr lang="en" sz="1800" dirty="0" err="1"/>
              <a:t>Hoffstaetter</a:t>
            </a:r>
            <a:r>
              <a:rPr lang="en" sz="1800" dirty="0"/>
              <a:t>(Cornell)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b="1" u="sng" dirty="0">
                <a:solidFill>
                  <a:schemeClr val="hlink"/>
                </a:solidFill>
                <a:hlinkClick r:id="rId5"/>
              </a:rPr>
              <a:t>EIC commissioning Tools</a:t>
            </a:r>
            <a:r>
              <a:rPr lang="en" sz="1800" b="1" dirty="0"/>
              <a:t> </a:t>
            </a:r>
            <a:r>
              <a:rPr lang="en" sz="1800" dirty="0"/>
              <a:t>Y. Hao (MSU/BNL), J.L. </a:t>
            </a:r>
            <a:r>
              <a:rPr lang="en" sz="1800" dirty="0" err="1"/>
              <a:t>Vay</a:t>
            </a:r>
            <a:r>
              <a:rPr lang="en" sz="1800" dirty="0"/>
              <a:t> (LBNL) and tbc (CERN)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GB" sz="1800" dirty="0"/>
              <a:t>Collimation, Machine protection and MDI – A. </a:t>
            </a:r>
            <a:r>
              <a:rPr lang="en-GB" sz="1800" dirty="0" err="1"/>
              <a:t>Natochii</a:t>
            </a:r>
            <a:r>
              <a:rPr lang="en-GB" sz="1800" dirty="0"/>
              <a:t> (BNL) and tbc S. </a:t>
            </a:r>
            <a:r>
              <a:rPr lang="en-GB" sz="1800" dirty="0" err="1"/>
              <a:t>Redaelli</a:t>
            </a:r>
            <a:r>
              <a:rPr lang="en-GB" sz="1800" dirty="0"/>
              <a:t> (CERN)</a:t>
            </a:r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GB" sz="1800" dirty="0"/>
              <a:t>Injection and sources R&amp;D – tbc P. </a:t>
            </a:r>
            <a:r>
              <a:rPr lang="en-GB" sz="1800"/>
              <a:t>Craievich</a:t>
            </a:r>
            <a:r>
              <a:rPr lang="en-GB" sz="1800" dirty="0"/>
              <a:t> (PSI)</a:t>
            </a:r>
            <a:endParaRPr lang="en"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Impedance and Collective effects - tbc S. </a:t>
            </a:r>
            <a:r>
              <a:rPr lang="en" sz="1800" dirty="0" err="1"/>
              <a:t>Antipov</a:t>
            </a:r>
            <a:r>
              <a:rPr lang="en" sz="1800" dirty="0"/>
              <a:t> (DESY) </a:t>
            </a:r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endParaRPr lang="en"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Second Interaction Region recruiting co-chairs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High Energy Beam Cooling  </a:t>
            </a:r>
            <a:r>
              <a:rPr lang="en" sz="1800" dirty="0">
                <a:highlight>
                  <a:schemeClr val="lt1"/>
                </a:highlight>
              </a:rPr>
              <a:t>recruiting </a:t>
            </a:r>
            <a:r>
              <a:rPr lang="en" sz="1800" dirty="0"/>
              <a:t>co-chairs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Forum on EIC Synergies with Current and Future Projects - recruiting co-chairs</a:t>
            </a:r>
            <a:endParaRPr sz="1800" dirty="0"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 dirty="0"/>
              <a:t>More WGs to come → Feel free to propose topics and technologies of interest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1047519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2"/>
          <p:cNvSpPr txBox="1">
            <a:spLocks noGrp="1"/>
          </p:cNvSpPr>
          <p:nvPr>
            <p:ph type="title"/>
          </p:nvPr>
        </p:nvSpPr>
        <p:spPr>
          <a:xfrm>
            <a:off x="171450" y="1"/>
            <a:ext cx="8286750" cy="505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Polarized Beam and Polarimetry WG</a:t>
            </a:r>
            <a:endParaRPr/>
          </a:p>
        </p:txBody>
      </p:sp>
      <p:sp>
        <p:nvSpPr>
          <p:cNvPr id="177" name="Google Shape;177;p32"/>
          <p:cNvSpPr txBox="1"/>
          <p:nvPr/>
        </p:nvSpPr>
        <p:spPr>
          <a:xfrm>
            <a:off x="171450" y="505778"/>
            <a:ext cx="8972700" cy="4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i="0" u="none" strike="noStrike" cap="none" dirty="0">
                <a:solidFill>
                  <a:srgbClr val="000000"/>
                </a:solidFill>
              </a:rPr>
              <a:t>Coordinators:</a:t>
            </a:r>
            <a:r>
              <a:rPr lang="en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Georg </a:t>
            </a:r>
            <a:r>
              <a:rPr lang="en" sz="1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Hoffstaetter</a:t>
            </a:r>
            <a:r>
              <a:rPr lang="en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" sz="1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Torqua</a:t>
            </a:r>
            <a:r>
              <a:rPr lang="en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Frank </a:t>
            </a:r>
            <a:r>
              <a:rPr lang="en" sz="1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Rathmann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Focus on important EIC-specific and general topics of polarized beams such as: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Theory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of spin dynamics in storage rings, including radiative depolarization, spin diffusion, and beam-beam forces.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Spin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simulation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tools for polarized beams.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Polarized beam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manipulation and optimization 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techniques.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Polarized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hadron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atomic beam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sources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for protons, deuterons and Helios.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Theory and technology of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polarimetry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based on pp, dd and 3He-3He scattering.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Polarized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electron sources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"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Electron polarimetry </a:t>
            </a: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based on Compton scattering.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Registered group members: 24 members from 8 institutions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Purpose: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topics for polarized EIC beams that can receive significant attention from outside BNL.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and form groups that attend to pertinent topics.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funding sources (especially outside BNL).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potential and help in manpower development.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Maintain contact to respective BNL groups and experts for polarized beams.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9460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6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Beam-Beam WG</a:t>
            </a:r>
            <a:br>
              <a:rPr lang="en-GB" dirty="0"/>
            </a:br>
            <a:r>
              <a:rPr lang="en" sz="1800" i="0" u="none" strike="noStrike" cap="none" dirty="0">
                <a:solidFill>
                  <a:srgbClr val="000000"/>
                </a:solidFill>
              </a:rPr>
              <a:t>Coordinators: C. Montag, X. </a:t>
            </a:r>
            <a:r>
              <a:rPr lang="en" sz="1800" i="0" u="none" strike="noStrike" cap="none" dirty="0" err="1">
                <a:solidFill>
                  <a:srgbClr val="000000"/>
                </a:solidFill>
              </a:rPr>
              <a:t>Buffat</a:t>
            </a:r>
            <a:endParaRPr lang="en-GB" sz="1800" dirty="0"/>
          </a:p>
        </p:txBody>
      </p:sp>
      <p:pic>
        <p:nvPicPr>
          <p:cNvPr id="202" name="Google Shape;20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175" y="776941"/>
            <a:ext cx="4997038" cy="382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DCAF5BFF-1B62-4D6A-A20F-FD22EFE40FF4">
            <a:extLst>
              <a:ext uri="{FF2B5EF4-FFF2-40B4-BE49-F238E27FC236}">
                <a16:creationId xmlns:a16="http://schemas.microsoft.com/office/drawing/2014/main" id="{4D683D94-E0CE-BB35-3904-88A4EA3D0EC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037" y="1743560"/>
            <a:ext cx="3774788" cy="240249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357FF0A-58D3-3B2E-1E2F-2F4DD3FA84D7}"/>
              </a:ext>
            </a:extLst>
          </p:cNvPr>
          <p:cNvSpPr/>
          <p:nvPr/>
        </p:nvSpPr>
        <p:spPr>
          <a:xfrm>
            <a:off x="224939" y="3578087"/>
            <a:ext cx="4585600" cy="9674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H" sz="1800" b="1" dirty="0">
                <a:solidFill>
                  <a:schemeClr val="tx1"/>
                </a:solidFill>
              </a:rPr>
              <a:t>Beam-beam parameter;</a:t>
            </a:r>
          </a:p>
          <a:p>
            <a:r>
              <a:rPr lang="en-CH" sz="1800" b="1" dirty="0">
                <a:solidFill>
                  <a:schemeClr val="tx1"/>
                </a:solidFill>
              </a:rPr>
              <a:t> x=0.01 for protons and 0.1 for electrons</a:t>
            </a:r>
          </a:p>
        </p:txBody>
      </p:sp>
    </p:spTree>
    <p:extLst>
      <p:ext uri="{BB962C8B-B14F-4D97-AF65-F5344CB8AC3E}">
        <p14:creationId xmlns:p14="http://schemas.microsoft.com/office/powerpoint/2010/main" val="88005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1834</TotalTime>
  <Words>1196</Words>
  <Application>Microsoft Macintosh PowerPoint</Application>
  <PresentationFormat>On-screen Show (16:9)</PresentationFormat>
  <Paragraphs>188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Simple Light</vt:lpstr>
      <vt:lpstr>Office Theme</vt:lpstr>
      <vt:lpstr> EIC Accelerator Collaboration  </vt:lpstr>
      <vt:lpstr>EIC Accelerator Collaboration</vt:lpstr>
      <vt:lpstr>EIC Accelerator Collaboration</vt:lpstr>
      <vt:lpstr>Institutional Collaboration Board</vt:lpstr>
      <vt:lpstr>EIC-AC Events</vt:lpstr>
      <vt:lpstr>Information flow and Material Sharing</vt:lpstr>
      <vt:lpstr>Working Groups on key challenges</vt:lpstr>
      <vt:lpstr>Polarized Beam and Polarimetry WG</vt:lpstr>
      <vt:lpstr>Beam-Beam WG Coordinators: C. Montag, X. Buffat</vt:lpstr>
      <vt:lpstr>Beam-Beam Challenges in EIC</vt:lpstr>
      <vt:lpstr>WGs next</vt:lpstr>
      <vt:lpstr>Input to European Strategy for Particle Physics</vt:lpstr>
      <vt:lpstr>Input to European Strategy for Particle Physics</vt:lpstr>
      <vt:lpstr>Conclusions and future plans</vt:lpstr>
      <vt:lpstr>PowerPoint Presentation</vt:lpstr>
      <vt:lpstr>Collaboration Charter and EIC/MOU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EIC Accelerator Collaboration  </dc:title>
  <cp:lastModifiedBy>Microsoft Office User</cp:lastModifiedBy>
  <cp:revision>59</cp:revision>
  <dcterms:modified xsi:type="dcterms:W3CDTF">2025-08-13T00:51:35Z</dcterms:modified>
</cp:coreProperties>
</file>