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60" r:id="rId4"/>
  </p:sldMasterIdLst>
  <p:notesMasterIdLst>
    <p:notesMasterId r:id="rId23"/>
  </p:notesMasterIdLst>
  <p:handoutMasterIdLst>
    <p:handoutMasterId r:id="rId24"/>
  </p:handoutMasterIdLst>
  <p:sldIdLst>
    <p:sldId id="343" r:id="rId5"/>
    <p:sldId id="5904" r:id="rId6"/>
    <p:sldId id="5933" r:id="rId7"/>
    <p:sldId id="480" r:id="rId8"/>
    <p:sldId id="2147375394" r:id="rId9"/>
    <p:sldId id="2147375430" r:id="rId10"/>
    <p:sldId id="2147375352" r:id="rId11"/>
    <p:sldId id="2147375431" r:id="rId12"/>
    <p:sldId id="5790" r:id="rId13"/>
    <p:sldId id="5891" r:id="rId14"/>
    <p:sldId id="5905" r:id="rId15"/>
    <p:sldId id="5798" r:id="rId16"/>
    <p:sldId id="5908" r:id="rId17"/>
    <p:sldId id="5890" r:id="rId18"/>
    <p:sldId id="2147375432" r:id="rId19"/>
    <p:sldId id="5907" r:id="rId20"/>
    <p:sldId id="5791" r:id="rId21"/>
    <p:sldId id="5910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1FF"/>
    <a:srgbClr val="7F7F7F"/>
    <a:srgbClr val="21A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56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gaitsev, Sergei" userId="405c3a62-91b3-4c27-8eb4-1d4aa88eca23" providerId="ADAL" clId="{59D6D67D-EABB-4F43-B654-B22968F56136}"/>
    <pc:docChg chg="custSel addSld delSld modSld modMainMaster">
      <pc:chgData name="Nagaitsev, Sergei" userId="405c3a62-91b3-4c27-8eb4-1d4aa88eca23" providerId="ADAL" clId="{59D6D67D-EABB-4F43-B654-B22968F56136}" dt="2025-08-13T00:54:54.721" v="651" actId="478"/>
      <pc:docMkLst>
        <pc:docMk/>
      </pc:docMkLst>
      <pc:sldChg chg="modSp mod">
        <pc:chgData name="Nagaitsev, Sergei" userId="405c3a62-91b3-4c27-8eb4-1d4aa88eca23" providerId="ADAL" clId="{59D6D67D-EABB-4F43-B654-B22968F56136}" dt="2025-08-12T23:11:45.076" v="561" actId="20577"/>
        <pc:sldMkLst>
          <pc:docMk/>
          <pc:sldMk cId="3458321132" sldId="343"/>
        </pc:sldMkLst>
        <pc:spChg chg="mod">
          <ac:chgData name="Nagaitsev, Sergei" userId="405c3a62-91b3-4c27-8eb4-1d4aa88eca23" providerId="ADAL" clId="{59D6D67D-EABB-4F43-B654-B22968F56136}" dt="2025-08-12T23:11:45.076" v="561" actId="20577"/>
          <ac:spMkLst>
            <pc:docMk/>
            <pc:sldMk cId="3458321132" sldId="343"/>
            <ac:spMk id="2" creationId="{2381F5B5-4B25-C469-87BE-41A75A7120BC}"/>
          </ac:spMkLst>
        </pc:spChg>
        <pc:spChg chg="mod">
          <ac:chgData name="Nagaitsev, Sergei" userId="405c3a62-91b3-4c27-8eb4-1d4aa88eca23" providerId="ADAL" clId="{59D6D67D-EABB-4F43-B654-B22968F56136}" dt="2025-08-12T21:34:19.456" v="14" actId="20577"/>
          <ac:spMkLst>
            <pc:docMk/>
            <pc:sldMk cId="3458321132" sldId="343"/>
            <ac:spMk id="3" creationId="{7DD984CA-F83A-B1FD-C7E1-1E5A30ADD38F}"/>
          </ac:spMkLst>
        </pc:spChg>
      </pc:sldChg>
      <pc:sldChg chg="modSp add mod">
        <pc:chgData name="Nagaitsev, Sergei" userId="405c3a62-91b3-4c27-8eb4-1d4aa88eca23" providerId="ADAL" clId="{59D6D67D-EABB-4F43-B654-B22968F56136}" dt="2025-08-13T00:53:57.065" v="642" actId="20577"/>
        <pc:sldMkLst>
          <pc:docMk/>
          <pc:sldMk cId="1992882253" sldId="480"/>
        </pc:sldMkLst>
        <pc:spChg chg="mod">
          <ac:chgData name="Nagaitsev, Sergei" userId="405c3a62-91b3-4c27-8eb4-1d4aa88eca23" providerId="ADAL" clId="{59D6D67D-EABB-4F43-B654-B22968F56136}" dt="2025-08-13T00:53:57.065" v="642" actId="20577"/>
          <ac:spMkLst>
            <pc:docMk/>
            <pc:sldMk cId="1992882253" sldId="480"/>
            <ac:spMk id="2" creationId="{83D7F87F-4417-AE66-F0C1-881F752A1CE2}"/>
          </ac:spMkLst>
        </pc:spChg>
        <pc:spChg chg="mod">
          <ac:chgData name="Nagaitsev, Sergei" userId="405c3a62-91b3-4c27-8eb4-1d4aa88eca23" providerId="ADAL" clId="{59D6D67D-EABB-4F43-B654-B22968F56136}" dt="2025-08-13T00:53:00.734" v="630"/>
          <ac:spMkLst>
            <pc:docMk/>
            <pc:sldMk cId="1992882253" sldId="480"/>
            <ac:spMk id="8" creationId="{5EB42563-6E5A-9F78-3A5E-7BA9A7F13AE7}"/>
          </ac:spMkLst>
        </pc:spChg>
      </pc:sldChg>
      <pc:sldChg chg="del">
        <pc:chgData name="Nagaitsev, Sergei" userId="405c3a62-91b3-4c27-8eb4-1d4aa88eca23" providerId="ADAL" clId="{59D6D67D-EABB-4F43-B654-B22968F56136}" dt="2025-08-12T21:39:58.163" v="111" actId="47"/>
        <pc:sldMkLst>
          <pc:docMk/>
          <pc:sldMk cId="403188576" sldId="3959"/>
        </pc:sldMkLst>
      </pc:sldChg>
      <pc:sldChg chg="delSp modSp mod">
        <pc:chgData name="Nagaitsev, Sergei" userId="405c3a62-91b3-4c27-8eb4-1d4aa88eca23" providerId="ADAL" clId="{59D6D67D-EABB-4F43-B654-B22968F56136}" dt="2025-08-12T23:10:56.544" v="559" actId="20577"/>
        <pc:sldMkLst>
          <pc:docMk/>
          <pc:sldMk cId="3241980841" sldId="5791"/>
        </pc:sldMkLst>
        <pc:spChg chg="mod">
          <ac:chgData name="Nagaitsev, Sergei" userId="405c3a62-91b3-4c27-8eb4-1d4aa88eca23" providerId="ADAL" clId="{59D6D67D-EABB-4F43-B654-B22968F56136}" dt="2025-08-12T23:10:56.544" v="559" actId="20577"/>
          <ac:spMkLst>
            <pc:docMk/>
            <pc:sldMk cId="3241980841" sldId="5791"/>
            <ac:spMk id="3" creationId="{2EA7255A-551F-0826-858B-AE3D6DF3C2AF}"/>
          </ac:spMkLst>
        </pc:spChg>
        <pc:spChg chg="mod">
          <ac:chgData name="Nagaitsev, Sergei" userId="405c3a62-91b3-4c27-8eb4-1d4aa88eca23" providerId="ADAL" clId="{59D6D67D-EABB-4F43-B654-B22968F56136}" dt="2025-08-12T21:46:52.626" v="251" actId="20577"/>
          <ac:spMkLst>
            <pc:docMk/>
            <pc:sldMk cId="3241980841" sldId="5791"/>
            <ac:spMk id="4" creationId="{14F0E5FA-87A1-ED2C-5476-13E6FCD23123}"/>
          </ac:spMkLst>
        </pc:spChg>
        <pc:spChg chg="del">
          <ac:chgData name="Nagaitsev, Sergei" userId="405c3a62-91b3-4c27-8eb4-1d4aa88eca23" providerId="ADAL" clId="{59D6D67D-EABB-4F43-B654-B22968F56136}" dt="2025-08-12T21:43:00.459" v="155" actId="478"/>
          <ac:spMkLst>
            <pc:docMk/>
            <pc:sldMk cId="3241980841" sldId="5791"/>
            <ac:spMk id="5" creationId="{3BF50558-BD86-A9E0-24A8-A6F590575745}"/>
          </ac:spMkLst>
        </pc:spChg>
        <pc:spChg chg="del">
          <ac:chgData name="Nagaitsev, Sergei" userId="405c3a62-91b3-4c27-8eb4-1d4aa88eca23" providerId="ADAL" clId="{59D6D67D-EABB-4F43-B654-B22968F56136}" dt="2025-08-12T21:42:58.087" v="154" actId="478"/>
          <ac:spMkLst>
            <pc:docMk/>
            <pc:sldMk cId="3241980841" sldId="5791"/>
            <ac:spMk id="6" creationId="{A43405E7-EF39-4CFD-CBC8-775F3167D60D}"/>
          </ac:spMkLst>
        </pc:spChg>
        <pc:spChg chg="del">
          <ac:chgData name="Nagaitsev, Sergei" userId="405c3a62-91b3-4c27-8eb4-1d4aa88eca23" providerId="ADAL" clId="{59D6D67D-EABB-4F43-B654-B22968F56136}" dt="2025-08-12T21:43:14.091" v="156" actId="478"/>
          <ac:spMkLst>
            <pc:docMk/>
            <pc:sldMk cId="3241980841" sldId="5791"/>
            <ac:spMk id="7" creationId="{8909EA65-172C-31DA-ACE3-A380A5321906}"/>
          </ac:spMkLst>
        </pc:spChg>
        <pc:spChg chg="del mod">
          <ac:chgData name="Nagaitsev, Sergei" userId="405c3a62-91b3-4c27-8eb4-1d4aa88eca23" providerId="ADAL" clId="{59D6D67D-EABB-4F43-B654-B22968F56136}" dt="2025-08-12T21:43:19.425" v="158" actId="478"/>
          <ac:spMkLst>
            <pc:docMk/>
            <pc:sldMk cId="3241980841" sldId="5791"/>
            <ac:spMk id="8" creationId="{E66235B1-C82A-D363-A315-5EA58154BD62}"/>
          </ac:spMkLst>
        </pc:spChg>
      </pc:sldChg>
      <pc:sldChg chg="del">
        <pc:chgData name="Nagaitsev, Sergei" userId="405c3a62-91b3-4c27-8eb4-1d4aa88eca23" providerId="ADAL" clId="{59D6D67D-EABB-4F43-B654-B22968F56136}" dt="2025-08-12T21:39:57.139" v="110" actId="47"/>
        <pc:sldMkLst>
          <pc:docMk/>
          <pc:sldMk cId="2607327292" sldId="5794"/>
        </pc:sldMkLst>
      </pc:sldChg>
      <pc:sldChg chg="modSp mod">
        <pc:chgData name="Nagaitsev, Sergei" userId="405c3a62-91b3-4c27-8eb4-1d4aa88eca23" providerId="ADAL" clId="{59D6D67D-EABB-4F43-B654-B22968F56136}" dt="2025-08-12T23:09:45.120" v="510" actId="20577"/>
        <pc:sldMkLst>
          <pc:docMk/>
          <pc:sldMk cId="2451113692" sldId="5890"/>
        </pc:sldMkLst>
        <pc:spChg chg="mod">
          <ac:chgData name="Nagaitsev, Sergei" userId="405c3a62-91b3-4c27-8eb4-1d4aa88eca23" providerId="ADAL" clId="{59D6D67D-EABB-4F43-B654-B22968F56136}" dt="2025-08-12T23:09:45.120" v="510" actId="20577"/>
          <ac:spMkLst>
            <pc:docMk/>
            <pc:sldMk cId="2451113692" sldId="5890"/>
            <ac:spMk id="5" creationId="{2477D2FA-ABC3-E8BA-5F3A-9078CD12CC18}"/>
          </ac:spMkLst>
        </pc:spChg>
      </pc:sldChg>
      <pc:sldChg chg="del">
        <pc:chgData name="Nagaitsev, Sergei" userId="405c3a62-91b3-4c27-8eb4-1d4aa88eca23" providerId="ADAL" clId="{59D6D67D-EABB-4F43-B654-B22968F56136}" dt="2025-08-12T23:01:02.598" v="331" actId="47"/>
        <pc:sldMkLst>
          <pc:docMk/>
          <pc:sldMk cId="3202133619" sldId="5892"/>
        </pc:sldMkLst>
      </pc:sldChg>
      <pc:sldChg chg="del">
        <pc:chgData name="Nagaitsev, Sergei" userId="405c3a62-91b3-4c27-8eb4-1d4aa88eca23" providerId="ADAL" clId="{59D6D67D-EABB-4F43-B654-B22968F56136}" dt="2025-08-12T21:34:26.742" v="15" actId="47"/>
        <pc:sldMkLst>
          <pc:docMk/>
          <pc:sldMk cId="2067748368" sldId="5903"/>
        </pc:sldMkLst>
      </pc:sldChg>
      <pc:sldChg chg="modSp mod">
        <pc:chgData name="Nagaitsev, Sergei" userId="405c3a62-91b3-4c27-8eb4-1d4aa88eca23" providerId="ADAL" clId="{59D6D67D-EABB-4F43-B654-B22968F56136}" dt="2025-08-12T23:13:48.276" v="614" actId="14100"/>
        <pc:sldMkLst>
          <pc:docMk/>
          <pc:sldMk cId="2808721568" sldId="5904"/>
        </pc:sldMkLst>
        <pc:spChg chg="mod">
          <ac:chgData name="Nagaitsev, Sergei" userId="405c3a62-91b3-4c27-8eb4-1d4aa88eca23" providerId="ADAL" clId="{59D6D67D-EABB-4F43-B654-B22968F56136}" dt="2025-08-12T21:36:39.162" v="46" actId="20577"/>
          <ac:spMkLst>
            <pc:docMk/>
            <pc:sldMk cId="2808721568" sldId="5904"/>
            <ac:spMk id="2" creationId="{F1781F0C-2882-59F4-DE5B-6A13DA20C7EA}"/>
          </ac:spMkLst>
        </pc:spChg>
        <pc:spChg chg="mod">
          <ac:chgData name="Nagaitsev, Sergei" userId="405c3a62-91b3-4c27-8eb4-1d4aa88eca23" providerId="ADAL" clId="{59D6D67D-EABB-4F43-B654-B22968F56136}" dt="2025-08-12T23:12:09.564" v="579" actId="5793"/>
          <ac:spMkLst>
            <pc:docMk/>
            <pc:sldMk cId="2808721568" sldId="5904"/>
            <ac:spMk id="3" creationId="{7D6DB4E5-68A0-B8D5-61A8-AEFF3320A7A4}"/>
          </ac:spMkLst>
        </pc:spChg>
        <pc:picChg chg="mod">
          <ac:chgData name="Nagaitsev, Sergei" userId="405c3a62-91b3-4c27-8eb4-1d4aa88eca23" providerId="ADAL" clId="{59D6D67D-EABB-4F43-B654-B22968F56136}" dt="2025-08-12T23:13:48.276" v="614" actId="14100"/>
          <ac:picMkLst>
            <pc:docMk/>
            <pc:sldMk cId="2808721568" sldId="5904"/>
            <ac:picMk id="4" creationId="{2558F105-383B-5B82-9DF0-40935307B18B}"/>
          </ac:picMkLst>
        </pc:picChg>
      </pc:sldChg>
      <pc:sldChg chg="del">
        <pc:chgData name="Nagaitsev, Sergei" userId="405c3a62-91b3-4c27-8eb4-1d4aa88eca23" providerId="ADAL" clId="{59D6D67D-EABB-4F43-B654-B22968F56136}" dt="2025-08-12T21:40:03.204" v="112" actId="47"/>
        <pc:sldMkLst>
          <pc:docMk/>
          <pc:sldMk cId="2972258352" sldId="5906"/>
        </pc:sldMkLst>
      </pc:sldChg>
      <pc:sldChg chg="modSp mod">
        <pc:chgData name="Nagaitsev, Sergei" userId="405c3a62-91b3-4c27-8eb4-1d4aa88eca23" providerId="ADAL" clId="{59D6D67D-EABB-4F43-B654-B22968F56136}" dt="2025-08-12T21:48:00.954" v="329" actId="20577"/>
        <pc:sldMkLst>
          <pc:docMk/>
          <pc:sldMk cId="838519704" sldId="5907"/>
        </pc:sldMkLst>
        <pc:spChg chg="mod">
          <ac:chgData name="Nagaitsev, Sergei" userId="405c3a62-91b3-4c27-8eb4-1d4aa88eca23" providerId="ADAL" clId="{59D6D67D-EABB-4F43-B654-B22968F56136}" dt="2025-08-12T21:48:00.954" v="329" actId="20577"/>
          <ac:spMkLst>
            <pc:docMk/>
            <pc:sldMk cId="838519704" sldId="5907"/>
            <ac:spMk id="3" creationId="{2FAC6DDC-B625-C6D0-0704-F1328799DD01}"/>
          </ac:spMkLst>
        </pc:spChg>
      </pc:sldChg>
      <pc:sldChg chg="modSp mod">
        <pc:chgData name="Nagaitsev, Sergei" userId="405c3a62-91b3-4c27-8eb4-1d4aa88eca23" providerId="ADAL" clId="{59D6D67D-EABB-4F43-B654-B22968F56136}" dt="2025-08-12T23:01:38.163" v="352" actId="20577"/>
        <pc:sldMkLst>
          <pc:docMk/>
          <pc:sldMk cId="3225113146" sldId="5908"/>
        </pc:sldMkLst>
        <pc:spChg chg="mod">
          <ac:chgData name="Nagaitsev, Sergei" userId="405c3a62-91b3-4c27-8eb4-1d4aa88eca23" providerId="ADAL" clId="{59D6D67D-EABB-4F43-B654-B22968F56136}" dt="2025-08-12T23:01:38.163" v="352" actId="20577"/>
          <ac:spMkLst>
            <pc:docMk/>
            <pc:sldMk cId="3225113146" sldId="5908"/>
            <ac:spMk id="2" creationId="{30EFC21D-5D23-5763-DA4C-B80209A06C45}"/>
          </ac:spMkLst>
        </pc:spChg>
      </pc:sldChg>
      <pc:sldChg chg="del">
        <pc:chgData name="Nagaitsev, Sergei" userId="405c3a62-91b3-4c27-8eb4-1d4aa88eca23" providerId="ADAL" clId="{59D6D67D-EABB-4F43-B654-B22968F56136}" dt="2025-08-12T21:47:11.462" v="252" actId="47"/>
        <pc:sldMkLst>
          <pc:docMk/>
          <pc:sldMk cId="2313942536" sldId="5909"/>
        </pc:sldMkLst>
      </pc:sldChg>
      <pc:sldChg chg="add">
        <pc:chgData name="Nagaitsev, Sergei" userId="405c3a62-91b3-4c27-8eb4-1d4aa88eca23" providerId="ADAL" clId="{59D6D67D-EABB-4F43-B654-B22968F56136}" dt="2025-08-13T00:51:26.043" v="629"/>
        <pc:sldMkLst>
          <pc:docMk/>
          <pc:sldMk cId="3761671370" sldId="5933"/>
        </pc:sldMkLst>
      </pc:sldChg>
      <pc:sldChg chg="add">
        <pc:chgData name="Nagaitsev, Sergei" userId="405c3a62-91b3-4c27-8eb4-1d4aa88eca23" providerId="ADAL" clId="{59D6D67D-EABB-4F43-B654-B22968F56136}" dt="2025-08-12T21:52:25.506" v="330"/>
        <pc:sldMkLst>
          <pc:docMk/>
          <pc:sldMk cId="2944476904" sldId="2147375352"/>
        </pc:sldMkLst>
      </pc:sldChg>
      <pc:sldChg chg="delSp modSp add mod">
        <pc:chgData name="Nagaitsev, Sergei" userId="405c3a62-91b3-4c27-8eb4-1d4aa88eca23" providerId="ADAL" clId="{59D6D67D-EABB-4F43-B654-B22968F56136}" dt="2025-08-13T00:54:54.721" v="651" actId="478"/>
        <pc:sldMkLst>
          <pc:docMk/>
          <pc:sldMk cId="1372861405" sldId="2147375394"/>
        </pc:sldMkLst>
        <pc:spChg chg="mod">
          <ac:chgData name="Nagaitsev, Sergei" userId="405c3a62-91b3-4c27-8eb4-1d4aa88eca23" providerId="ADAL" clId="{59D6D67D-EABB-4F43-B654-B22968F56136}" dt="2025-08-13T00:54:46.570" v="650" actId="20577"/>
          <ac:spMkLst>
            <pc:docMk/>
            <pc:sldMk cId="1372861405" sldId="2147375394"/>
            <ac:spMk id="2" creationId="{48D9BE96-861F-7F77-BAAA-CF1AD0040E03}"/>
          </ac:spMkLst>
        </pc:spChg>
        <pc:spChg chg="del">
          <ac:chgData name="Nagaitsev, Sergei" userId="405c3a62-91b3-4c27-8eb4-1d4aa88eca23" providerId="ADAL" clId="{59D6D67D-EABB-4F43-B654-B22968F56136}" dt="2025-08-13T00:54:54.721" v="651" actId="478"/>
          <ac:spMkLst>
            <pc:docMk/>
            <pc:sldMk cId="1372861405" sldId="2147375394"/>
            <ac:spMk id="3" creationId="{7BCC6D42-58B1-A2CE-2D16-2154F3706BCC}"/>
          </ac:spMkLst>
        </pc:spChg>
        <pc:spChg chg="mod">
          <ac:chgData name="Nagaitsev, Sergei" userId="405c3a62-91b3-4c27-8eb4-1d4aa88eca23" providerId="ADAL" clId="{59D6D67D-EABB-4F43-B654-B22968F56136}" dt="2025-08-13T00:53:45.699" v="631"/>
          <ac:spMkLst>
            <pc:docMk/>
            <pc:sldMk cId="1372861405" sldId="2147375394"/>
            <ac:spMk id="6" creationId="{6793F547-6AA7-A0A6-C0CA-D29DB19749A5}"/>
          </ac:spMkLst>
        </pc:spChg>
      </pc:sldChg>
      <pc:sldChg chg="modSp add mod">
        <pc:chgData name="Nagaitsev, Sergei" userId="405c3a62-91b3-4c27-8eb4-1d4aa88eca23" providerId="ADAL" clId="{59D6D67D-EABB-4F43-B654-B22968F56136}" dt="2025-08-12T23:12:43.426" v="612" actId="20577"/>
        <pc:sldMkLst>
          <pc:docMk/>
          <pc:sldMk cId="1112138521" sldId="2147375430"/>
        </pc:sldMkLst>
        <pc:spChg chg="mod">
          <ac:chgData name="Nagaitsev, Sergei" userId="405c3a62-91b3-4c27-8eb4-1d4aa88eca23" providerId="ADAL" clId="{59D6D67D-EABB-4F43-B654-B22968F56136}" dt="2025-08-12T23:12:43.426" v="612" actId="20577"/>
          <ac:spMkLst>
            <pc:docMk/>
            <pc:sldMk cId="1112138521" sldId="2147375430"/>
            <ac:spMk id="3" creationId="{D96D02DD-7C92-6688-1CE3-FC81C4C64614}"/>
          </ac:spMkLst>
        </pc:spChg>
      </pc:sldChg>
      <pc:sldChg chg="add">
        <pc:chgData name="Nagaitsev, Sergei" userId="405c3a62-91b3-4c27-8eb4-1d4aa88eca23" providerId="ADAL" clId="{59D6D67D-EABB-4F43-B654-B22968F56136}" dt="2025-08-12T21:52:25.506" v="330"/>
        <pc:sldMkLst>
          <pc:docMk/>
          <pc:sldMk cId="169438081" sldId="2147375431"/>
        </pc:sldMkLst>
      </pc:sldChg>
      <pc:sldChg chg="modSp new mod">
        <pc:chgData name="Nagaitsev, Sergei" userId="405c3a62-91b3-4c27-8eb4-1d4aa88eca23" providerId="ADAL" clId="{59D6D67D-EABB-4F43-B654-B22968F56136}" dt="2025-08-12T23:09:32.612" v="503" actId="5793"/>
        <pc:sldMkLst>
          <pc:docMk/>
          <pc:sldMk cId="992309594" sldId="2147375432"/>
        </pc:sldMkLst>
        <pc:spChg chg="mod">
          <ac:chgData name="Nagaitsev, Sergei" userId="405c3a62-91b3-4c27-8eb4-1d4aa88eca23" providerId="ADAL" clId="{59D6D67D-EABB-4F43-B654-B22968F56136}" dt="2025-08-12T23:07:00.126" v="390" actId="20577"/>
          <ac:spMkLst>
            <pc:docMk/>
            <pc:sldMk cId="992309594" sldId="2147375432"/>
            <ac:spMk id="2" creationId="{33942407-30C0-45FD-BBFD-701560A7C15D}"/>
          </ac:spMkLst>
        </pc:spChg>
        <pc:spChg chg="mod">
          <ac:chgData name="Nagaitsev, Sergei" userId="405c3a62-91b3-4c27-8eb4-1d4aa88eca23" providerId="ADAL" clId="{59D6D67D-EABB-4F43-B654-B22968F56136}" dt="2025-08-12T23:09:32.612" v="503" actId="5793"/>
          <ac:spMkLst>
            <pc:docMk/>
            <pc:sldMk cId="992309594" sldId="2147375432"/>
            <ac:spMk id="3" creationId="{D4848B56-E8B3-E077-4405-D6A815A879AF}"/>
          </ac:spMkLst>
        </pc:spChg>
      </pc:sldChg>
      <pc:sldMasterChg chg="modSp mod">
        <pc:chgData name="Nagaitsev, Sergei" userId="405c3a62-91b3-4c27-8eb4-1d4aa88eca23" providerId="ADAL" clId="{59D6D67D-EABB-4F43-B654-B22968F56136}" dt="2025-08-12T23:19:27.603" v="628" actId="20577"/>
        <pc:sldMasterMkLst>
          <pc:docMk/>
          <pc:sldMasterMk cId="544521178" sldId="2147483660"/>
        </pc:sldMasterMkLst>
        <pc:spChg chg="mod">
          <ac:chgData name="Nagaitsev, Sergei" userId="405c3a62-91b3-4c27-8eb4-1d4aa88eca23" providerId="ADAL" clId="{59D6D67D-EABB-4F43-B654-B22968F56136}" dt="2025-08-12T23:19:27.603" v="628" actId="20577"/>
          <ac:spMkLst>
            <pc:docMk/>
            <pc:sldMasterMk cId="544521178" sldId="2147483660"/>
            <ac:spMk id="4" creationId="{3BCFEFF2-44B8-687E-DAB3-7026DB467298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F6B566-8F4F-2297-E09A-EC0A5919D7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FEF84F-FF67-CFE6-EE39-7622459E9C4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5C532-7310-4D0E-A33E-9CFB32DA313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3D95DF-83FA-FE96-2EE5-1174D2E87D6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Ferdinand Willeke, Accelerator and CD3A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967F68-58BC-4765-5D43-302ABEE7BA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BC339-4610-4F10-854C-D2930A4EB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6889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Ferdinand Willeke, Accelerator and CD3A status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2920" y="1174478"/>
            <a:ext cx="10962105" cy="1240412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ct val="100000"/>
              </a:lnSpc>
              <a:defRPr sz="4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Title from Agenda</a:t>
            </a:r>
            <a:br>
              <a:rPr lang="en-US"/>
            </a:br>
            <a:r>
              <a:rPr lang="en-US"/>
              <a:t>Continuation of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2920" y="5074920"/>
            <a:ext cx="4363736" cy="10196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SC-x Identifier</a:t>
            </a:r>
          </a:p>
          <a:p>
            <a:r>
              <a:rPr lang="en-US"/>
              <a:t>EIC CD-3A Review</a:t>
            </a:r>
          </a:p>
          <a:p>
            <a:r>
              <a:rPr lang="en-US"/>
              <a:t>November 14-16,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2920" y="3288714"/>
            <a:ext cx="10962105" cy="4489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8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Presenter Name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99D03B-F4BD-85C1-5955-B2BB7ACF4A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26314" y="472833"/>
            <a:ext cx="1632203" cy="45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6D9F0E-4B80-0FD1-A24A-1C1B60A4BB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566183" y="472833"/>
            <a:ext cx="1787236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496317-0189-6060-26F4-32FD0508897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67685" y="472833"/>
            <a:ext cx="1825604" cy="4572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12F870F-A3EC-0442-4A49-50365EE5DD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2920" y="2423582"/>
            <a:ext cx="10962105" cy="501650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28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80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z="2800"/>
              <a:t>Secondary title if needed</a:t>
            </a:r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FD74062-0C2E-090F-07DF-75D428DE15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02920" y="4233687"/>
            <a:ext cx="10962105" cy="3795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WBS 6.0x.xxx WBS Name (Exact from WBS)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DFAD954-7DFC-3150-35B3-444AB26BD5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920" y="3738425"/>
            <a:ext cx="10962105" cy="477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Project Role or Organizational Role if not Project</a:t>
            </a:r>
          </a:p>
        </p:txBody>
      </p:sp>
    </p:spTree>
    <p:extLst>
      <p:ext uri="{BB962C8B-B14F-4D97-AF65-F5344CB8AC3E}">
        <p14:creationId xmlns:p14="http://schemas.microsoft.com/office/powerpoint/2010/main" val="34199463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>
          <p15:clr>
            <a:srgbClr val="FBAE40"/>
          </p15:clr>
        </p15:guide>
        <p15:guide id="8" pos="3840">
          <p15:clr>
            <a:srgbClr val="FBAE40"/>
          </p15:clr>
        </p15:guide>
        <p15:guide id="9" orient="horz" pos="3888">
          <p15:clr>
            <a:srgbClr val="FBAE40"/>
          </p15:clr>
        </p15:guide>
        <p15:guide id="10" pos="360">
          <p15:clr>
            <a:srgbClr val="FBAE40"/>
          </p15:clr>
        </p15:guide>
        <p15:guide id="11" pos="7320">
          <p15:clr>
            <a:srgbClr val="FBAE40"/>
          </p15:clr>
        </p15:guide>
        <p15:guide id="12" orient="horz" pos="398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2 Scope W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1" y="0"/>
            <a:ext cx="8229600" cy="81486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L2 Scope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DB1CA04-87E2-D953-3DF8-10B743CAB7F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438236" y="0"/>
            <a:ext cx="2514600" cy="814388"/>
          </a:xfrm>
        </p:spPr>
        <p:txBody>
          <a:bodyPr/>
          <a:lstStyle>
            <a:lvl1pPr marL="0" indent="0" algn="r">
              <a:buFontTx/>
              <a:buNone/>
              <a:defRPr b="1"/>
            </a:lvl1pPr>
          </a:lstStyle>
          <a:p>
            <a:pPr lvl="0"/>
            <a:r>
              <a:rPr lang="en-US"/>
              <a:t>Accelerator</a:t>
            </a:r>
          </a:p>
          <a:p>
            <a:pPr lvl="0"/>
            <a:r>
              <a:rPr lang="en-US"/>
              <a:t>SC-x Breakout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B8EACF-4276-290B-9B2F-314CC8D8D2B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63035" y="5576840"/>
            <a:ext cx="7315200" cy="685800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/>
              <a:t>Breakout Session Reference</a:t>
            </a:r>
          </a:p>
        </p:txBody>
      </p:sp>
    </p:spTree>
    <p:extLst>
      <p:ext uri="{BB962C8B-B14F-4D97-AF65-F5344CB8AC3E}">
        <p14:creationId xmlns:p14="http://schemas.microsoft.com/office/powerpoint/2010/main" val="1789550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D91B-7801-B3EC-7CA4-44C5BF1D94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3" y="0"/>
            <a:ext cx="11499234" cy="81486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Title Only</a:t>
            </a:r>
          </a:p>
        </p:txBody>
      </p:sp>
    </p:spTree>
    <p:extLst>
      <p:ext uri="{BB962C8B-B14F-4D97-AF65-F5344CB8AC3E}">
        <p14:creationId xmlns:p14="http://schemas.microsoft.com/office/powerpoint/2010/main" val="29891686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36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Section Separator – Title Line 1</a:t>
            </a:r>
          </a:p>
          <a:p>
            <a:pPr lvl="0"/>
            <a:r>
              <a:rPr lang="en-US"/>
              <a:t>Section Separator – Title Line 2</a:t>
            </a:r>
          </a:p>
          <a:p>
            <a:pPr lvl="0"/>
            <a:r>
              <a:rPr lang="en-US"/>
              <a:t>Section Separator – Title Line 3</a:t>
            </a:r>
          </a:p>
        </p:txBody>
      </p:sp>
    </p:spTree>
    <p:extLst>
      <p:ext uri="{BB962C8B-B14F-4D97-AF65-F5344CB8AC3E}">
        <p14:creationId xmlns:p14="http://schemas.microsoft.com/office/powerpoint/2010/main" val="3966283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3051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4C6E50E-3840-229D-97E9-6585956B40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3" y="981075"/>
            <a:ext cx="11499850" cy="5065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5709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9E28F-0508-9961-9A70-DAEE981E0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39321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21CBE-0BDC-FAF6-A30B-32A159F71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218438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0AA83-7E83-4FB5-3DDF-745DA400A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3177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2534C-C126-30DA-C8A1-2CD510D2E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04498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5F7EA-FE97-4BBF-7A71-5CA98872B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4060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About Me – Presenter Name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Level 1 – Arial 20</a:t>
            </a:r>
          </a:p>
          <a:p>
            <a:pPr lvl="1"/>
            <a:r>
              <a:rPr lang="en-US"/>
              <a:t>Level 2 – Arial 16</a:t>
            </a:r>
          </a:p>
          <a:p>
            <a:pPr lvl="2"/>
            <a:r>
              <a:rPr lang="en-US"/>
              <a:t>Level 3 – Arial 16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35610536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46789-C580-5220-2A69-234EC9BE0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31150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03665"/>
            <a:ext cx="115824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3600">
                <a:solidFill>
                  <a:srgbClr val="154D8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1" y="1043047"/>
            <a:ext cx="11563351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600018" y="6515100"/>
            <a:ext cx="1435100" cy="241300"/>
          </a:xfrm>
        </p:spPr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fld id="{A8BAA062-F72A-D54C-921F-996C411C59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6230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F9C81-63DD-4350-8187-F5429EC0C9F3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92C7-2ECB-45BC-8145-4DCF487226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006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92B54326-9283-87C5-2211-07467D15288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>
            <a:normAutofit/>
          </a:bodyPr>
          <a:lstStyle>
            <a:lvl1pPr marL="346075" indent="-346075">
              <a:buFont typeface="+mj-lt"/>
              <a:buAutoNum type="arabicPeriod"/>
              <a:defRPr sz="2000"/>
            </a:lvl1pPr>
            <a:lvl2pPr marL="684212" indent="-457200">
              <a:buFont typeface="+mj-lt"/>
              <a:buAutoNum type="alphaUcPeriod"/>
              <a:defRPr/>
            </a:lvl2pPr>
            <a:lvl3pPr marL="803275" indent="-342900">
              <a:buFont typeface="+mj-lt"/>
              <a:buAutoNum type="romanLcPeriod"/>
              <a:defRPr/>
            </a:lvl3pPr>
            <a:lvl4pPr marL="1030287" indent="-342900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Charges – Arial 20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B03C22F-5552-870B-477F-48CD037483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3" y="0"/>
            <a:ext cx="11499234" cy="81486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Charge Questions Addressed</a:t>
            </a:r>
          </a:p>
        </p:txBody>
      </p:sp>
    </p:spTree>
    <p:extLst>
      <p:ext uri="{BB962C8B-B14F-4D97-AF65-F5344CB8AC3E}">
        <p14:creationId xmlns:p14="http://schemas.microsoft.com/office/powerpoint/2010/main" val="269555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 -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1 – Bulleted]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3145978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-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2 – Bulleted]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256032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4ECC0389-6BCD-C4BC-4A17-EA2DACAE7E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1963" y="3606002"/>
            <a:ext cx="11521440" cy="256032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3726713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-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3 – Bulleted]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5669280" cy="521208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508D84F-3665-CC5D-F2A2-B3A6B09A70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1917" y="930199"/>
            <a:ext cx="5669280" cy="521208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2261282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1 – Numbered]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U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</p:spTree>
    <p:extLst>
      <p:ext uri="{BB962C8B-B14F-4D97-AF65-F5344CB8AC3E}">
        <p14:creationId xmlns:p14="http://schemas.microsoft.com/office/powerpoint/2010/main" val="58694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2 – Numbered]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256032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U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41A4CDE2-F4A5-3B66-CC2E-03CEF69ADB2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1963" y="3600611"/>
            <a:ext cx="11521440" cy="256032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U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</p:spTree>
    <p:extLst>
      <p:ext uri="{BB962C8B-B14F-4D97-AF65-F5344CB8AC3E}">
        <p14:creationId xmlns:p14="http://schemas.microsoft.com/office/powerpoint/2010/main" val="281835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3 – Numbered]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5669280" cy="521208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U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6E5A896B-E227-B141-AB5C-4CC68DDA833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1917" y="930274"/>
            <a:ext cx="5669280" cy="521208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U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</p:spTree>
    <p:extLst>
      <p:ext uri="{BB962C8B-B14F-4D97-AF65-F5344CB8AC3E}">
        <p14:creationId xmlns:p14="http://schemas.microsoft.com/office/powerpoint/2010/main" val="576095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B150B5-704F-CF21-3183-8DB97C07706C}"/>
              </a:ext>
            </a:extLst>
          </p:cNvPr>
          <p:cNvCxnSpPr>
            <a:cxnSpLocks/>
          </p:cNvCxnSpPr>
          <p:nvPr userDrawn="1"/>
        </p:nvCxnSpPr>
        <p:spPr>
          <a:xfrm>
            <a:off x="462579" y="825178"/>
            <a:ext cx="11499925" cy="0"/>
          </a:xfrm>
          <a:prstGeom prst="line">
            <a:avLst/>
          </a:prstGeom>
          <a:ln w="25400">
            <a:gradFill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3BCFEFF2-44B8-687E-DAB3-7026DB467298}"/>
              </a:ext>
            </a:extLst>
          </p:cNvPr>
          <p:cNvSpPr txBox="1"/>
          <p:nvPr userDrawn="1"/>
        </p:nvSpPr>
        <p:spPr>
          <a:xfrm>
            <a:off x="365760" y="6490194"/>
            <a:ext cx="110431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dirty="0"/>
              <a:t>Aug 12, 2025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AB3137-4B00-CEAB-DCD1-3B470E06EA17}"/>
              </a:ext>
            </a:extLst>
          </p:cNvPr>
          <p:cNvSpPr txBox="1"/>
          <p:nvPr userDrawn="1"/>
        </p:nvSpPr>
        <p:spPr>
          <a:xfrm>
            <a:off x="11541499" y="6490193"/>
            <a:ext cx="513209" cy="30777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fld id="{E5E7E6BA-9547-40BA-BC84-EED48D8D50C1}" type="slidenum">
              <a:rPr lang="en-US" sz="1400" b="0" smtClean="0">
                <a:solidFill>
                  <a:schemeClr val="tx1"/>
                </a:solidFill>
              </a:rPr>
              <a:pPr algn="r"/>
              <a:t>‹#›</a:t>
            </a:fld>
            <a:endParaRPr lang="en-US" sz="1400" b="0">
              <a:solidFill>
                <a:schemeClr val="tx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93395C-F7F6-5A6A-DA24-169AA14F65DF}"/>
              </a:ext>
            </a:extLst>
          </p:cNvPr>
          <p:cNvCxnSpPr/>
          <p:nvPr userDrawn="1"/>
        </p:nvCxnSpPr>
        <p:spPr>
          <a:xfrm>
            <a:off x="461963" y="6260638"/>
            <a:ext cx="1149923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E7866077-7D9B-4430-B0C0-7F253295F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3" y="0"/>
            <a:ext cx="11499234" cy="8148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CB0C19D-3CAB-5E13-FAF8-C95DA56F6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577" y="908852"/>
            <a:ext cx="1149862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08E25F-84A1-8590-D67F-7B72802CACE8}"/>
              </a:ext>
            </a:extLst>
          </p:cNvPr>
          <p:cNvSpPr txBox="1"/>
          <p:nvPr userDrawn="1"/>
        </p:nvSpPr>
        <p:spPr>
          <a:xfrm>
            <a:off x="4333506" y="6490194"/>
            <a:ext cx="37561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S. Nagaitsev</a:t>
            </a:r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89" r:id="rId2"/>
    <p:sldLayoutId id="2147483681" r:id="rId3"/>
    <p:sldLayoutId id="2147483682" r:id="rId4"/>
    <p:sldLayoutId id="2147483691" r:id="rId5"/>
    <p:sldLayoutId id="2147483690" r:id="rId6"/>
    <p:sldLayoutId id="2147483686" r:id="rId7"/>
    <p:sldLayoutId id="2147483692" r:id="rId8"/>
    <p:sldLayoutId id="2147483693" r:id="rId9"/>
    <p:sldLayoutId id="2147483698" r:id="rId10"/>
    <p:sldLayoutId id="2147483701" r:id="rId11"/>
    <p:sldLayoutId id="2147483685" r:id="rId12"/>
    <p:sldLayoutId id="2147483700" r:id="rId13"/>
    <p:sldLayoutId id="2147483702" r:id="rId14"/>
    <p:sldLayoutId id="2147483705" r:id="rId15"/>
    <p:sldLayoutId id="2147483706" r:id="rId16"/>
    <p:sldLayoutId id="2147483707" r:id="rId17"/>
    <p:sldLayoutId id="2147483708" r:id="rId18"/>
    <p:sldLayoutId id="2147483709" r:id="rId19"/>
    <p:sldLayoutId id="2147483710" r:id="rId20"/>
    <p:sldLayoutId id="2147483715" r:id="rId21"/>
    <p:sldLayoutId id="2147483716" r:id="rId2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u="none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23336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7388" indent="-22701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701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1413" indent="-22701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icug.org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1F5B5-4B25-C469-87BE-41A75A7120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0481" y="1484721"/>
            <a:ext cx="10962105" cy="1240412"/>
          </a:xfrm>
        </p:spPr>
        <p:txBody>
          <a:bodyPr anchor="b">
            <a:normAutofit fontScale="90000"/>
          </a:bodyPr>
          <a:lstStyle/>
          <a:p>
            <a:r>
              <a:rPr lang="en-US" b="1" dirty="0">
                <a:effectLst/>
              </a:rPr>
              <a:t>Electron-Ion Collider </a:t>
            </a:r>
            <a:r>
              <a:rPr lang="en-US" dirty="0"/>
              <a:t>Accelerator Collaboration</a:t>
            </a:r>
            <a:r>
              <a:rPr lang="en-US" b="1" dirty="0">
                <a:effectLst/>
              </a:rPr>
              <a:t>: status and opportunities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D984CA-F83A-B1FD-C7E1-1E5A30ADD3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920" y="5074920"/>
            <a:ext cx="4363736" cy="1019620"/>
          </a:xfrm>
        </p:spPr>
        <p:txBody>
          <a:bodyPr anchor="ctr">
            <a:noAutofit/>
          </a:bodyPr>
          <a:lstStyle/>
          <a:p>
            <a:r>
              <a:rPr lang="en-US" dirty="0"/>
              <a:t>Aug 12, 2025</a:t>
            </a:r>
          </a:p>
          <a:p>
            <a:r>
              <a:rPr lang="en-US" b="1" dirty="0"/>
              <a:t>NAPAC 2025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1A2A0F-F73E-004D-868A-1A4D79DBE1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2920" y="3307632"/>
            <a:ext cx="10962105" cy="448978"/>
          </a:xfrm>
        </p:spPr>
        <p:txBody>
          <a:bodyPr anchor="ctr"/>
          <a:lstStyle/>
          <a:p>
            <a:r>
              <a:rPr lang="en-US" dirty="0"/>
              <a:t>Sergei Nagaitsev</a:t>
            </a:r>
          </a:p>
          <a:p>
            <a:r>
              <a:rPr lang="en-US" dirty="0"/>
              <a:t>EIC Technical Director</a:t>
            </a:r>
          </a:p>
        </p:txBody>
      </p:sp>
    </p:spTree>
    <p:extLst>
      <p:ext uri="{BB962C8B-B14F-4D97-AF65-F5344CB8AC3E}">
        <p14:creationId xmlns:p14="http://schemas.microsoft.com/office/powerpoint/2010/main" val="3458321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5725D-2416-2C5B-1C61-3D5119E183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39CE84D-8FB5-97D7-741D-A52C7345A6FF}"/>
              </a:ext>
            </a:extLst>
          </p:cNvPr>
          <p:cNvSpPr txBox="1">
            <a:spLocks/>
          </p:cNvSpPr>
          <p:nvPr/>
        </p:nvSpPr>
        <p:spPr>
          <a:xfrm>
            <a:off x="459307" y="0"/>
            <a:ext cx="10036571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u="none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4000" dirty="0"/>
              <a:t>Overview of IKC for the </a:t>
            </a:r>
            <a:r>
              <a:rPr lang="en-US" sz="4000" dirty="0" err="1"/>
              <a:t>ePIC</a:t>
            </a:r>
            <a:r>
              <a:rPr lang="en-US" sz="4000" dirty="0"/>
              <a:t> </a:t>
            </a:r>
            <a:r>
              <a:rPr lang="en-US" sz="4000" dirty="0">
                <a:solidFill>
                  <a:schemeClr val="accent3"/>
                </a:solidFill>
              </a:rPr>
              <a:t>Detector 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E9039286-6104-D6FD-B455-BB8E6806046D}"/>
              </a:ext>
            </a:extLst>
          </p:cNvPr>
          <p:cNvSpPr txBox="1">
            <a:spLocks/>
          </p:cNvSpPr>
          <p:nvPr/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z="1000" smtClean="0"/>
              <a:pPr/>
              <a:t>10</a:t>
            </a:fld>
            <a:endParaRPr lang="en-US" sz="1000" dirty="0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04808E42-70C8-F7D3-FFAA-4C4E99194CDB}"/>
              </a:ext>
            </a:extLst>
          </p:cNvPr>
          <p:cNvSpPr txBox="1">
            <a:spLocks/>
          </p:cNvSpPr>
          <p:nvPr/>
        </p:nvSpPr>
        <p:spPr>
          <a:xfrm>
            <a:off x="459307" y="896275"/>
            <a:ext cx="11358319" cy="18078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698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0238" indent="-1730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698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7438" indent="-1730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 dirty="0"/>
              <a:t>Italy and France IKCs for the Detector Solenoid magnet, procurement and design respectively.</a:t>
            </a:r>
          </a:p>
          <a:p>
            <a:r>
              <a:rPr lang="en-US" sz="1900" dirty="0"/>
              <a:t>UK, Italy, France, Korea, Canada, and Japan have identified scope for IKCs in several Detector areas.</a:t>
            </a:r>
          </a:p>
          <a:p>
            <a:r>
              <a:rPr lang="en-US" sz="1900" dirty="0"/>
              <a:t>Other IKCs are being discussed with India, Israel, Taiwan and potentially others could follow.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FEA9DA49-D8A4-8A29-4BA7-6C8DFC588FAC}"/>
              </a:ext>
            </a:extLst>
          </p:cNvPr>
          <p:cNvSpPr txBox="1">
            <a:spLocks/>
          </p:cNvSpPr>
          <p:nvPr/>
        </p:nvSpPr>
        <p:spPr>
          <a:xfrm>
            <a:off x="6493881" y="2203337"/>
            <a:ext cx="2186421" cy="2206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698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0238" indent="-1730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698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7438" indent="-1730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 defTabSz="685800" hangingPunct="0"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000000"/>
              </a:solidFill>
              <a:latin typeface="Arial" panose="020B0604020202020204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19359C-1A65-730B-4C8A-4ECA4066C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415" y="2409721"/>
            <a:ext cx="5807585" cy="31762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DD660F-63D4-6E5B-BC79-532D7AFDFF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5428" y="2409721"/>
            <a:ext cx="5807585" cy="3092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954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45412-C40F-E0E2-B2B3-0FEFDB279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847" y="1665171"/>
            <a:ext cx="11499234" cy="814866"/>
          </a:xfrm>
        </p:spPr>
        <p:txBody>
          <a:bodyPr>
            <a:normAutofit fontScale="90000"/>
          </a:bodyPr>
          <a:lstStyle/>
          <a:p>
            <a:r>
              <a:rPr lang="en-US" dirty="0"/>
              <a:t>Can we organize the EIC Accelerator Collaboration </a:t>
            </a:r>
            <a:br>
              <a:rPr lang="en-US" dirty="0"/>
            </a:br>
            <a:r>
              <a:rPr lang="en-US" dirty="0"/>
              <a:t>in a similar manner?</a:t>
            </a:r>
          </a:p>
        </p:txBody>
      </p:sp>
    </p:spTree>
    <p:extLst>
      <p:ext uri="{BB962C8B-B14F-4D97-AF65-F5344CB8AC3E}">
        <p14:creationId xmlns:p14="http://schemas.microsoft.com/office/powerpoint/2010/main" val="4214763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DB749-159F-6C8B-BDB3-B59E9700E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Accelerator Collaboration?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2FE34E9-C672-017D-6D68-95110C24F0A1}"/>
              </a:ext>
            </a:extLst>
          </p:cNvPr>
          <p:cNvSpPr/>
          <p:nvPr/>
        </p:nvSpPr>
        <p:spPr>
          <a:xfrm>
            <a:off x="744230" y="981075"/>
            <a:ext cx="10934700" cy="4895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B119BE-2FC4-D8EE-7183-B9BAF4437093}"/>
              </a:ext>
            </a:extLst>
          </p:cNvPr>
          <p:cNvSpPr txBox="1"/>
          <p:nvPr/>
        </p:nvSpPr>
        <p:spPr>
          <a:xfrm>
            <a:off x="4018167" y="994301"/>
            <a:ext cx="7793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EIC Accelerator Science and Technology Space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8C1DD48-5780-45EA-4F76-C40AE7AADC12}"/>
              </a:ext>
            </a:extLst>
          </p:cNvPr>
          <p:cNvSpPr/>
          <p:nvPr/>
        </p:nvSpPr>
        <p:spPr>
          <a:xfrm>
            <a:off x="877204" y="1152525"/>
            <a:ext cx="4399910" cy="43053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EIC Construction Project (funded by the DOE)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4DCB77A-8C2F-A519-819D-B0E12F06205F}"/>
              </a:ext>
            </a:extLst>
          </p:cNvPr>
          <p:cNvSpPr/>
          <p:nvPr/>
        </p:nvSpPr>
        <p:spPr>
          <a:xfrm>
            <a:off x="3801753" y="1841954"/>
            <a:ext cx="2409827" cy="890109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In-kind contributions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4398419-D56E-9DE1-75DB-213166EEA3AF}"/>
              </a:ext>
            </a:extLst>
          </p:cNvPr>
          <p:cNvSpPr/>
          <p:nvPr/>
        </p:nvSpPr>
        <p:spPr>
          <a:xfrm>
            <a:off x="3314700" y="4161770"/>
            <a:ext cx="2781300" cy="10477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Industry Partnerships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5AAA8B2-61C9-33A6-7D52-F6D0589E50EF}"/>
              </a:ext>
            </a:extLst>
          </p:cNvPr>
          <p:cNvSpPr/>
          <p:nvPr/>
        </p:nvSpPr>
        <p:spPr>
          <a:xfrm>
            <a:off x="7378766" y="1555143"/>
            <a:ext cx="3514725" cy="154305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EIC Upgrades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18A008A-495E-52F5-0E7D-F25BA5F0B0D5}"/>
              </a:ext>
            </a:extLst>
          </p:cNvPr>
          <p:cNvSpPr/>
          <p:nvPr/>
        </p:nvSpPr>
        <p:spPr>
          <a:xfrm>
            <a:off x="4924425" y="2811788"/>
            <a:ext cx="3609071" cy="143636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Accelerator Science and Technology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F3CC3F-F263-EA80-41D1-A752A0B40243}"/>
              </a:ext>
            </a:extLst>
          </p:cNvPr>
          <p:cNvSpPr/>
          <p:nvPr/>
        </p:nvSpPr>
        <p:spPr>
          <a:xfrm>
            <a:off x="7347602" y="4114145"/>
            <a:ext cx="3936030" cy="9239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AST Education and Training</a:t>
            </a:r>
          </a:p>
        </p:txBody>
      </p:sp>
    </p:spTree>
    <p:extLst>
      <p:ext uri="{BB962C8B-B14F-4D97-AF65-F5344CB8AC3E}">
        <p14:creationId xmlns:p14="http://schemas.microsoft.com/office/powerpoint/2010/main" val="40273892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FC21D-5D23-5763-DA4C-B80209A06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Funding scenarios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1B8779-B8DB-3989-8B09-98ABB428A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US Nat Labs and universities</a:t>
            </a:r>
          </a:p>
          <a:p>
            <a:pPr lvl="1"/>
            <a:r>
              <a:rPr lang="en-US" dirty="0"/>
              <a:t>On-project and off-project – different approaches</a:t>
            </a:r>
          </a:p>
          <a:p>
            <a:pPr lvl="1"/>
            <a:r>
              <a:rPr lang="en-US" dirty="0"/>
              <a:t>LDRDs, DOE ECA grants, FOAs</a:t>
            </a:r>
          </a:p>
          <a:p>
            <a:r>
              <a:rPr lang="en-US" dirty="0"/>
              <a:t>Non-US partners</a:t>
            </a:r>
          </a:p>
          <a:p>
            <a:r>
              <a:rPr lang="en-US" dirty="0"/>
              <a:t>CERN</a:t>
            </a:r>
          </a:p>
          <a:p>
            <a:r>
              <a:rPr lang="en-US" dirty="0"/>
              <a:t>Industrial partners</a:t>
            </a:r>
          </a:p>
          <a:p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Every case is going to be unique.  Every conversation should start with science and technology impacts, not with funding.</a:t>
            </a:r>
          </a:p>
        </p:txBody>
      </p:sp>
    </p:spTree>
    <p:extLst>
      <p:ext uri="{BB962C8B-B14F-4D97-AF65-F5344CB8AC3E}">
        <p14:creationId xmlns:p14="http://schemas.microsoft.com/office/powerpoint/2010/main" val="32251131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0AC830-2BDF-CBEE-942D-7D05D2E03C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024">
            <a:extLst>
              <a:ext uri="{FF2B5EF4-FFF2-40B4-BE49-F238E27FC236}">
                <a16:creationId xmlns:a16="http://schemas.microsoft.com/office/drawing/2014/main" id="{4492CC99-772C-D228-50C7-68E5F030C0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2801" y="1615876"/>
            <a:ext cx="2758044" cy="241092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F7544B8-B875-EA66-2292-A419A4AC5953}"/>
              </a:ext>
            </a:extLst>
          </p:cNvPr>
          <p:cNvSpPr txBox="1">
            <a:spLocks/>
          </p:cNvSpPr>
          <p:nvPr/>
        </p:nvSpPr>
        <p:spPr>
          <a:xfrm>
            <a:off x="459307" y="0"/>
            <a:ext cx="10036571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u="none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4000" dirty="0"/>
              <a:t>Overview of Accelerator IKC under discussions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2477D2FA-ABC3-E8BA-5F3A-9078CD12CC18}"/>
              </a:ext>
            </a:extLst>
          </p:cNvPr>
          <p:cNvSpPr txBox="1">
            <a:spLocks/>
          </p:cNvSpPr>
          <p:nvPr/>
        </p:nvSpPr>
        <p:spPr>
          <a:xfrm>
            <a:off x="6357282" y="4268809"/>
            <a:ext cx="5669172" cy="2099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698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0238" indent="-1730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698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7438" indent="-1730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Be beam pipe, 200 MHz NC cavities, 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b="1" dirty="0">
              <a:solidFill>
                <a:schemeClr val="accent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F24DBD-32EE-0D40-AD26-8C01322E64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4754" y="1373679"/>
            <a:ext cx="3129315" cy="1851510"/>
          </a:xfrm>
          <a:prstGeom prst="rect">
            <a:avLst/>
          </a:prstGeom>
        </p:spPr>
      </p:pic>
      <p:pic>
        <p:nvPicPr>
          <p:cNvPr id="10" name="Picture 9" descr="A silver metal object with nozzles&#10;&#10;Description automatically generated with medium confidence">
            <a:extLst>
              <a:ext uri="{FF2B5EF4-FFF2-40B4-BE49-F238E27FC236}">
                <a16:creationId xmlns:a16="http://schemas.microsoft.com/office/drawing/2014/main" id="{B000AEB8-B326-FB58-5E92-EDBB3D4504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643" y="3011862"/>
            <a:ext cx="2318053" cy="15705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87A72C-DB8B-A1AC-FA22-84176BE220E5}"/>
              </a:ext>
            </a:extLst>
          </p:cNvPr>
          <p:cNvSpPr txBox="1"/>
          <p:nvPr/>
        </p:nvSpPr>
        <p:spPr>
          <a:xfrm>
            <a:off x="2809573" y="4179717"/>
            <a:ext cx="26315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394 MHz Crab CMs,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328457-FC11-A45E-5CBB-C6E042D40844}"/>
              </a:ext>
            </a:extLst>
          </p:cNvPr>
          <p:cNvSpPr txBox="1"/>
          <p:nvPr/>
        </p:nvSpPr>
        <p:spPr>
          <a:xfrm>
            <a:off x="1996102" y="1019736"/>
            <a:ext cx="3481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591 MHz 5-cell CM for RCS, </a:t>
            </a:r>
            <a:endParaRPr lang="en-US" sz="2000" b="1" dirty="0">
              <a:solidFill>
                <a:srgbClr val="00B050"/>
              </a:solidFill>
            </a:endParaRPr>
          </a:p>
          <a:p>
            <a:r>
              <a:rPr lang="en-US" sz="2000" b="1" dirty="0">
                <a:solidFill>
                  <a:srgbClr val="00B050"/>
                </a:solidFill>
              </a:rPr>
              <a:t>2 CMs + </a:t>
            </a:r>
            <a:r>
              <a:rPr lang="en-US" sz="2000" b="1" dirty="0" err="1">
                <a:solidFill>
                  <a:srgbClr val="00B050"/>
                </a:solidFill>
              </a:rPr>
              <a:t>cryo</a:t>
            </a:r>
            <a:r>
              <a:rPr lang="en-US" sz="2000" b="1" dirty="0">
                <a:solidFill>
                  <a:srgbClr val="00B050"/>
                </a:solidFill>
              </a:rPr>
              <a:t> box</a:t>
            </a:r>
          </a:p>
        </p:txBody>
      </p:sp>
      <p:pic>
        <p:nvPicPr>
          <p:cNvPr id="18" name="Picture 2" descr="Flag of Canada - Wikipedia">
            <a:extLst>
              <a:ext uri="{FF2B5EF4-FFF2-40B4-BE49-F238E27FC236}">
                <a16:creationId xmlns:a16="http://schemas.microsoft.com/office/drawing/2014/main" id="{F238868D-85E5-4169-6C69-2DF511654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150" y="4920713"/>
            <a:ext cx="1180372" cy="78929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63D99A88-1BC6-9F02-F69E-ECB29E041FC8}"/>
              </a:ext>
            </a:extLst>
          </p:cNvPr>
          <p:cNvSpPr>
            <a:spLocks/>
          </p:cNvSpPr>
          <p:nvPr/>
        </p:nvSpPr>
        <p:spPr>
          <a:xfrm>
            <a:off x="3157593" y="4880265"/>
            <a:ext cx="1158507" cy="772339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solidFill>
              <a:schemeClr val="accent6">
                <a:alpha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9BE3A80-D9D3-0318-29C2-1BE5955BF0F4}"/>
              </a:ext>
            </a:extLst>
          </p:cNvPr>
          <p:cNvSpPr>
            <a:spLocks noChangeAspect="1"/>
          </p:cNvSpPr>
          <p:nvPr/>
        </p:nvSpPr>
        <p:spPr>
          <a:xfrm>
            <a:off x="516829" y="1322073"/>
            <a:ext cx="1158507" cy="772339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solidFill>
              <a:schemeClr val="accent6">
                <a:alpha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47834AEA-8C56-E2A3-61D8-D7059291F141}"/>
              </a:ext>
            </a:extLst>
          </p:cNvPr>
          <p:cNvSpPr txBox="1">
            <a:spLocks/>
          </p:cNvSpPr>
          <p:nvPr/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z="1000" smtClean="0"/>
              <a:pPr/>
              <a:t>14</a:t>
            </a:fld>
            <a:endParaRPr lang="en-US" sz="1000" dirty="0"/>
          </a:p>
        </p:txBody>
      </p:sp>
      <p:pic>
        <p:nvPicPr>
          <p:cNvPr id="1026" name="Picture 2" descr="The beam pipe at the heart of the CMS experiment is installed inside the detector’s pixel tracker.">
            <a:extLst>
              <a:ext uri="{FF2B5EF4-FFF2-40B4-BE49-F238E27FC236}">
                <a16:creationId xmlns:a16="http://schemas.microsoft.com/office/drawing/2014/main" id="{B9085498-CDEF-9134-B0E4-75EDBC0543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9884" y="4651087"/>
            <a:ext cx="2853298" cy="160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A blue square with white text&#10;&#10;Description automatically generated">
            <a:extLst>
              <a:ext uri="{FF2B5EF4-FFF2-40B4-BE49-F238E27FC236}">
                <a16:creationId xmlns:a16="http://schemas.microsoft.com/office/drawing/2014/main" id="{E7DAFD56-8FCE-FB74-1F47-5A5DFCB377C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97951" y="5318351"/>
            <a:ext cx="1170305" cy="78020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8" name="Text Placeholder 5">
            <a:extLst>
              <a:ext uri="{FF2B5EF4-FFF2-40B4-BE49-F238E27FC236}">
                <a16:creationId xmlns:a16="http://schemas.microsoft.com/office/drawing/2014/main" id="{22C98E8B-F2D7-C7D4-74FD-39C74ABE111F}"/>
              </a:ext>
            </a:extLst>
          </p:cNvPr>
          <p:cNvSpPr txBox="1">
            <a:spLocks/>
          </p:cNvSpPr>
          <p:nvPr/>
        </p:nvSpPr>
        <p:spPr>
          <a:xfrm>
            <a:off x="611706" y="1017114"/>
            <a:ext cx="5292137" cy="5331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698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0238" indent="-1730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698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7438" indent="-1730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i="1" u="sng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11175D04-58B7-A916-7CF5-6BF9636A0D5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365914" y="1554159"/>
            <a:ext cx="1660540" cy="1035033"/>
          </a:xfrm>
          <a:prstGeom prst="rect">
            <a:avLst/>
          </a:prstGeom>
        </p:spPr>
      </p:pic>
      <p:sp>
        <p:nvSpPr>
          <p:cNvPr id="31" name="Text Placeholder 5">
            <a:extLst>
              <a:ext uri="{FF2B5EF4-FFF2-40B4-BE49-F238E27FC236}">
                <a16:creationId xmlns:a16="http://schemas.microsoft.com/office/drawing/2014/main" id="{AECCFB61-E588-E93E-FD97-82F2067BD262}"/>
              </a:ext>
            </a:extLst>
          </p:cNvPr>
          <p:cNvSpPr txBox="1">
            <a:spLocks/>
          </p:cNvSpPr>
          <p:nvPr/>
        </p:nvSpPr>
        <p:spPr>
          <a:xfrm>
            <a:off x="6413551" y="1017114"/>
            <a:ext cx="5292137" cy="5331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698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0238" indent="-1730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698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7438" indent="-1730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Laser for the Electron Source of EIC,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B050"/>
                </a:solidFill>
              </a:rPr>
              <a:t>1 + 1 hot spare</a:t>
            </a:r>
          </a:p>
        </p:txBody>
      </p:sp>
      <p:pic>
        <p:nvPicPr>
          <p:cNvPr id="1028" name="Picture 1027">
            <a:extLst>
              <a:ext uri="{FF2B5EF4-FFF2-40B4-BE49-F238E27FC236}">
                <a16:creationId xmlns:a16="http://schemas.microsoft.com/office/drawing/2014/main" id="{58C02757-58F2-4EFF-F4E8-E8ABED76046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44329" y="2862670"/>
            <a:ext cx="1503711" cy="965704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B89D9A6D-9368-1058-3D36-3E32369090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972" y="2152684"/>
            <a:ext cx="1158509" cy="772339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11136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42407-30C0-45FD-BBFD-701560A7C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discussions / opportunities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848B56-E8B3-E077-4405-D6A815A879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7200" lvl="0" indent="-36195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</a:pPr>
            <a:r>
              <a:rPr lang="en-US" dirty="0"/>
              <a:t>Korea – NC linac or BAR</a:t>
            </a:r>
          </a:p>
          <a:p>
            <a:pPr marL="457200" lvl="0" indent="-36195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</a:pPr>
            <a:r>
              <a:rPr lang="en-US" dirty="0"/>
              <a:t>Taiwan – ESR swap-out kickers</a:t>
            </a:r>
          </a:p>
          <a:p>
            <a:pPr marL="457200" lvl="0" indent="-36195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</a:pPr>
            <a:r>
              <a:rPr lang="en-US" dirty="0"/>
              <a:t>UK – RCS beam diagnostics and beam-based alignment</a:t>
            </a:r>
          </a:p>
          <a:p>
            <a:pPr marL="95250" lvl="0" indent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3095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858E2-0D75-4538-5ED3-5D270ABB8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potential IKC opportunities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AC6DDC-B625-C6D0-0704-F1328799DD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SC spin rotators (high-field solenoids)</a:t>
            </a:r>
          </a:p>
          <a:p>
            <a:endParaRPr lang="en-US" dirty="0"/>
          </a:p>
          <a:p>
            <a:r>
              <a:rPr lang="en-US" dirty="0"/>
              <a:t>ESR swap-out injection kickers</a:t>
            </a:r>
          </a:p>
          <a:p>
            <a:pPr lvl="1"/>
            <a:r>
              <a:rPr lang="en-US" dirty="0"/>
              <a:t>High-power water-cooled strip-line</a:t>
            </a:r>
          </a:p>
          <a:p>
            <a:pPr lvl="1"/>
            <a:r>
              <a:rPr lang="en-US" dirty="0"/>
              <a:t>Qty: 8 + 2 spares</a:t>
            </a:r>
          </a:p>
          <a:p>
            <a:r>
              <a:rPr lang="en-US" dirty="0"/>
              <a:t>ESR kicker pulsers:</a:t>
            </a:r>
          </a:p>
          <a:p>
            <a:pPr lvl="1"/>
            <a:r>
              <a:rPr lang="en-US" dirty="0"/>
              <a:t>25-30 kV, 10 ns FW, 1 Hz</a:t>
            </a:r>
          </a:p>
          <a:p>
            <a:r>
              <a:rPr lang="en-US" dirty="0"/>
              <a:t>HSR transverse instability dampers at injection (25 GeV)</a:t>
            </a:r>
          </a:p>
          <a:p>
            <a:r>
              <a:rPr lang="en-US" dirty="0"/>
              <a:t>Diagnostics (various items)</a:t>
            </a:r>
          </a:p>
          <a:p>
            <a:r>
              <a:rPr lang="en-US" dirty="0"/>
              <a:t>RCS beam-based alignment during ramp (polarization preservation)</a:t>
            </a:r>
          </a:p>
          <a:p>
            <a:r>
              <a:rPr lang="en-US" dirty="0"/>
              <a:t>IR SC magnets</a:t>
            </a:r>
          </a:p>
          <a:p>
            <a:r>
              <a:rPr lang="en-US" dirty="0"/>
              <a:t>Collimation systems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63E812-ACF6-0A6C-3532-9F48B1CCCD7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1957" b="22709"/>
          <a:stretch>
            <a:fillRect/>
          </a:stretch>
        </p:blipFill>
        <p:spPr>
          <a:xfrm>
            <a:off x="6222683" y="930274"/>
            <a:ext cx="5512244" cy="2092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5197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DDC7AD-7A9A-6449-B11D-14DB969AF0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A7255A-551F-0826-858B-AE3D6DF3C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still ‘at play’ in the EIC project and upgrades?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F0E5FA-87A1-ED2C-5476-13E6FCD231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6075" y="849812"/>
            <a:ext cx="11499850" cy="600818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Understanding of beam-beam interactions (</a:t>
            </a:r>
            <a:r>
              <a:rPr lang="en-US" dirty="0">
                <a:latin typeface="Symbol" panose="05050102010706020507" pitchFamily="18" charset="2"/>
              </a:rPr>
              <a:t>x</a:t>
            </a:r>
            <a:r>
              <a:rPr lang="en-US" baseline="-25000" dirty="0"/>
              <a:t>e</a:t>
            </a:r>
            <a:r>
              <a:rPr lang="en-US" dirty="0"/>
              <a:t>=0.1, </a:t>
            </a:r>
            <a:r>
              <a:rPr lang="en-US" dirty="0">
                <a:latin typeface="Symbol" panose="05050102010706020507" pitchFamily="18" charset="2"/>
              </a:rPr>
              <a:t>x</a:t>
            </a:r>
            <a:r>
              <a:rPr lang="en-US" baseline="-25000" dirty="0"/>
              <a:t>p </a:t>
            </a:r>
            <a:r>
              <a:rPr lang="en-US" dirty="0"/>
              <a:t>=0.015)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Full understanding of a 25-mrad crossing angle, compensated by crab cavities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Highly polarized electron and hadron beams, including novel polarized He3+ beams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Hadron cooling at collisions to maintain hadron beam brightness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Various feed-forwards and feed-backs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Maintaining an option for the 2</a:t>
            </a:r>
            <a:r>
              <a:rPr lang="en-US" baseline="30000" dirty="0"/>
              <a:t>nd</a:t>
            </a:r>
            <a:r>
              <a:rPr lang="en-US" dirty="0"/>
              <a:t> IR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Swap-out injection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Modern control system and instrumentation</a:t>
            </a:r>
          </a:p>
        </p:txBody>
      </p:sp>
    </p:spTree>
    <p:extLst>
      <p:ext uri="{BB962C8B-B14F-4D97-AF65-F5344CB8AC3E}">
        <p14:creationId xmlns:p14="http://schemas.microsoft.com/office/powerpoint/2010/main" val="32419808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EDF44-8DDF-7ACD-8BD7-2097DB19A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working groups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139B9F-9CFB-2A34-9E9E-DABA055E6E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Hadron beam cooling</a:t>
            </a:r>
          </a:p>
          <a:p>
            <a:pPr lvl="1"/>
            <a:r>
              <a:rPr lang="en-US" dirty="0"/>
              <a:t>COOL25 workshop at Stony Brook, Oct 27-31, 2025 </a:t>
            </a:r>
          </a:p>
          <a:p>
            <a:r>
              <a:rPr lang="en-US" dirty="0"/>
              <a:t>2nd IR</a:t>
            </a:r>
          </a:p>
          <a:p>
            <a:r>
              <a:rPr lang="en-US" dirty="0"/>
              <a:t>FCC-EIC forum</a:t>
            </a:r>
          </a:p>
          <a:p>
            <a:r>
              <a:rPr lang="en-US" dirty="0"/>
              <a:t>Collimation and machine protection</a:t>
            </a:r>
          </a:p>
          <a:p>
            <a:r>
              <a:rPr lang="en-US" dirty="0"/>
              <a:t>EIC upgrades</a:t>
            </a:r>
          </a:p>
          <a:p>
            <a:r>
              <a:rPr lang="en-US" dirty="0"/>
              <a:t>Optics</a:t>
            </a:r>
          </a:p>
          <a:p>
            <a:r>
              <a:rPr lang="en-US" dirty="0"/>
              <a:t>Collective effects</a:t>
            </a:r>
          </a:p>
        </p:txBody>
      </p:sp>
    </p:spTree>
    <p:extLst>
      <p:ext uri="{BB962C8B-B14F-4D97-AF65-F5344CB8AC3E}">
        <p14:creationId xmlns:p14="http://schemas.microsoft.com/office/powerpoint/2010/main" val="3802554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81F0C-2882-59F4-DE5B-6A13DA20C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concept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58F105-383B-5B82-9DF0-40935307B1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2872" y="201023"/>
            <a:ext cx="6586327" cy="658632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6DB4E5-68A0-B8D5-61A8-AEFF3320A7A4}"/>
              </a:ext>
            </a:extLst>
          </p:cNvPr>
          <p:cNvSpPr txBox="1"/>
          <p:nvPr/>
        </p:nvSpPr>
        <p:spPr>
          <a:xfrm>
            <a:off x="375385" y="1896177"/>
            <a:ext cx="367280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Construction timeline for planning </a:t>
            </a:r>
          </a:p>
          <a:p>
            <a:r>
              <a:rPr lang="en-US" dirty="0"/>
              <a:t>purposes:</a:t>
            </a:r>
          </a:p>
          <a:p>
            <a:r>
              <a:rPr lang="en-US" dirty="0"/>
              <a:t>Mid-2026 </a:t>
            </a:r>
            <a:r>
              <a:rPr lang="en-US" dirty="0">
                <a:sym typeface="Wingdings" panose="05000000000000000000" pitchFamily="2" charset="2"/>
              </a:rPr>
              <a:t> 2035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We will have several sub-projects:</a:t>
            </a:r>
          </a:p>
          <a:p>
            <a:pPr marL="285750" indent="-285750">
              <a:buFontTx/>
              <a:buChar char="-"/>
            </a:pPr>
            <a:r>
              <a:rPr lang="en-US" dirty="0">
                <a:sym typeface="Wingdings" panose="05000000000000000000" pitchFamily="2" charset="2"/>
              </a:rPr>
              <a:t>Collider rings</a:t>
            </a:r>
          </a:p>
          <a:p>
            <a:pPr marL="285750" indent="-285750">
              <a:buFontTx/>
              <a:buChar char="-"/>
            </a:pPr>
            <a:r>
              <a:rPr lang="en-US" dirty="0">
                <a:sym typeface="Wingdings" panose="05000000000000000000" pitchFamily="2" charset="2"/>
              </a:rPr>
              <a:t>IR</a:t>
            </a:r>
          </a:p>
          <a:p>
            <a:pPr marL="285750" indent="-285750">
              <a:buFontTx/>
              <a:buChar char="-"/>
            </a:pPr>
            <a:r>
              <a:rPr lang="en-US" dirty="0">
                <a:sym typeface="Wingdings" panose="05000000000000000000" pitchFamily="2" charset="2"/>
              </a:rPr>
              <a:t>Detector</a:t>
            </a:r>
          </a:p>
          <a:p>
            <a:pPr marL="285750" indent="-285750">
              <a:buFontTx/>
              <a:buChar char="-"/>
            </a:pPr>
            <a:r>
              <a:rPr lang="en-US" dirty="0">
                <a:sym typeface="Wingdings" panose="05000000000000000000" pitchFamily="2" charset="2"/>
              </a:rPr>
              <a:t>Electron Injector</a:t>
            </a:r>
          </a:p>
          <a:p>
            <a:pPr marL="285750" indent="-285750">
              <a:buFontTx/>
              <a:buChar char="-"/>
            </a:pPr>
            <a:r>
              <a:rPr lang="en-US" dirty="0">
                <a:sym typeface="Wingdings" panose="05000000000000000000" pitchFamily="2" charset="2"/>
              </a:rPr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721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29A1C-E5B9-47F6-9007-8EEE8C96A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Project: Critical Decisions and Plans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71C32F-5CEA-4F09-B3C4-0F5255AB7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7"/>
            <a:ext cx="432487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82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6B004B-BE8C-4208-A5A1-89701B722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251" y="898504"/>
            <a:ext cx="11029518" cy="39030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2AAD5F2-23CC-4DEE-B246-EB60FA934835}"/>
              </a:ext>
            </a:extLst>
          </p:cNvPr>
          <p:cNvSpPr txBox="1"/>
          <p:nvPr/>
        </p:nvSpPr>
        <p:spPr>
          <a:xfrm>
            <a:off x="2418167" y="4666530"/>
            <a:ext cx="90641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>
                <a:cs typeface="Arial"/>
              </a:rPr>
              <a:t>2019</a:t>
            </a:r>
            <a:endParaRPr lang="en-US" sz="1200" b="1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C6D871-3D90-4C71-BDD6-DEAF3C18BB55}"/>
              </a:ext>
            </a:extLst>
          </p:cNvPr>
          <p:cNvSpPr txBox="1"/>
          <p:nvPr/>
        </p:nvSpPr>
        <p:spPr>
          <a:xfrm>
            <a:off x="4003247" y="4666531"/>
            <a:ext cx="83555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>
                <a:cs typeface="Arial"/>
              </a:rPr>
              <a:t>2021</a:t>
            </a:r>
            <a:endParaRPr lang="en-US" sz="1600" b="1" dirty="0">
              <a:cs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772580-A649-43C5-9911-F1F818105885}"/>
              </a:ext>
            </a:extLst>
          </p:cNvPr>
          <p:cNvSpPr txBox="1"/>
          <p:nvPr/>
        </p:nvSpPr>
        <p:spPr>
          <a:xfrm>
            <a:off x="586251" y="5266671"/>
            <a:ext cx="10573219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600" b="1" dirty="0">
                <a:cs typeface="Arial"/>
              </a:rPr>
              <a:t>CD-3A, Long-Lead Procurement, approved March 2024.  Excellent use of IRA funding.</a:t>
            </a:r>
            <a:endParaRPr lang="en-US" sz="1600" dirty="0"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1600" b="1" dirty="0">
                <a:cs typeface="Arial"/>
              </a:rPr>
              <a:t>CD-3B, Long-Lead Procurement, approval planned for 2025.</a:t>
            </a:r>
            <a:endParaRPr lang="en-US" sz="1600" b="1" dirty="0">
              <a:solidFill>
                <a:srgbClr val="444444"/>
              </a:solidFill>
              <a:latin typeface="Arial"/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0AD916-19AD-4C63-89DF-3DD434DDF2F9}"/>
              </a:ext>
            </a:extLst>
          </p:cNvPr>
          <p:cNvSpPr txBox="1"/>
          <p:nvPr/>
        </p:nvSpPr>
        <p:spPr>
          <a:xfrm>
            <a:off x="5638800" y="4666530"/>
            <a:ext cx="2754086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cs typeface="Arial"/>
              </a:rPr>
              <a:t>CD-2 and CD-3 in Preparation</a:t>
            </a:r>
            <a:endParaRPr lang="en-US" sz="1200" dirty="0"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80A66D-C39F-4814-8D52-416475A2C340}"/>
              </a:ext>
            </a:extLst>
          </p:cNvPr>
          <p:cNvSpPr txBox="1"/>
          <p:nvPr/>
        </p:nvSpPr>
        <p:spPr>
          <a:xfrm>
            <a:off x="8801962" y="4666530"/>
            <a:ext cx="1781371" cy="27699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>
                <a:cs typeface="Arial"/>
              </a:rPr>
              <a:t>CD-4 EF = 2034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671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ble&#10;&#10;Description automatically generated">
            <a:extLst>
              <a:ext uri="{FF2B5EF4-FFF2-40B4-BE49-F238E27FC236}">
                <a16:creationId xmlns:a16="http://schemas.microsoft.com/office/drawing/2014/main" id="{80815EEA-289E-8828-A998-4B88E79B6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02" y="1204833"/>
            <a:ext cx="10311555" cy="36460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D7F87F-4417-AE66-F0C1-881F752A1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3" y="0"/>
            <a:ext cx="11499234" cy="814866"/>
          </a:xfrm>
        </p:spPr>
        <p:txBody>
          <a:bodyPr/>
          <a:lstStyle/>
          <a:p>
            <a:r>
              <a:rPr lang="en-US" dirty="0"/>
              <a:t>CD-3A Long-Lead Procurements (Approved)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F1DDDF-61C6-33E3-CED4-05693F02FB61}"/>
              </a:ext>
            </a:extLst>
          </p:cNvPr>
          <p:cNvSpPr/>
          <p:nvPr/>
        </p:nvSpPr>
        <p:spPr>
          <a:xfrm>
            <a:off x="10014251" y="4595192"/>
            <a:ext cx="1327490" cy="2556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4B3818-CC32-7BD5-EB96-5C11861D7711}"/>
              </a:ext>
            </a:extLst>
          </p:cNvPr>
          <p:cNvSpPr txBox="1"/>
          <p:nvPr/>
        </p:nvSpPr>
        <p:spPr>
          <a:xfrm>
            <a:off x="6295072" y="3880388"/>
            <a:ext cx="53838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1F04D9-910D-0B20-E93B-90D0E1AB6AAB}"/>
              </a:ext>
            </a:extLst>
          </p:cNvPr>
          <p:cNvSpPr txBox="1"/>
          <p:nvPr/>
        </p:nvSpPr>
        <p:spPr>
          <a:xfrm>
            <a:off x="829316" y="5191502"/>
            <a:ext cx="10311555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/>
              <a:t>The Beam Screen material now includes roll-forming which increases the cost by 4.4M.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EB42563-6E5A-9F78-3A5E-7BA9A7F13A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882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E4B2BD-135D-9B83-A276-A1DF749E2E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BE96-861F-7F77-BAAA-CF1AD0040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3" y="0"/>
            <a:ext cx="11499234" cy="814866"/>
          </a:xfrm>
        </p:spPr>
        <p:txBody>
          <a:bodyPr/>
          <a:lstStyle/>
          <a:p>
            <a:r>
              <a:rPr lang="en-US" dirty="0"/>
              <a:t>CD-3B Request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93F547-6AA7-A0A6-C0CA-D29DB19749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97778E-F66C-39AB-6680-DF01404E00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248" y="904382"/>
            <a:ext cx="9779503" cy="444522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3537CF2-D561-CE94-9D58-075BFFD89620}"/>
              </a:ext>
            </a:extLst>
          </p:cNvPr>
          <p:cNvSpPr/>
          <p:nvPr/>
        </p:nvSpPr>
        <p:spPr>
          <a:xfrm>
            <a:off x="1141171" y="1508391"/>
            <a:ext cx="9934042" cy="1439636"/>
          </a:xfrm>
          <a:prstGeom prst="rect">
            <a:avLst/>
          </a:prstGeom>
          <a:solidFill>
            <a:srgbClr val="00B0F0">
              <a:alpha val="1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861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0C4C23-54F0-68B9-1CF5-6DF711E7B0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AI-generated content may be incorrect.">
            <a:extLst>
              <a:ext uri="{FF2B5EF4-FFF2-40B4-BE49-F238E27FC236}">
                <a16:creationId xmlns:a16="http://schemas.microsoft.com/office/drawing/2014/main" id="{E276CC13-FBED-3EC4-7A41-D56B6CAB7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884" y="825178"/>
            <a:ext cx="5245116" cy="524511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63F1E8-EEA5-676E-FD9B-DC2B7AC884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33A556B-7C63-244D-9B7C-B0EA8042B330}" type="slidenum">
              <a:rPr lang="en-US" smtClean="0"/>
              <a:pPr algn="ctr"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6D02DD-7C92-6688-1CE3-FC81C4C64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Subproject Strategy (recent development)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2F780C-19B4-657D-2C75-B9ECB4C09F89}"/>
              </a:ext>
            </a:extLst>
          </p:cNvPr>
          <p:cNvSpPr txBox="1"/>
          <p:nvPr/>
        </p:nvSpPr>
        <p:spPr>
          <a:xfrm>
            <a:off x="284244" y="989957"/>
            <a:ext cx="670972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Subproject strategy follows the maturity status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FF"/>
                </a:solidFill>
              </a:rPr>
              <a:t>Accelerator Storage Rings (lowest risk)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C000"/>
                </a:solidFill>
              </a:rPr>
              <a:t>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C000"/>
                </a:solidFill>
              </a:rPr>
              <a:t>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9051"/>
                </a:solidFill>
              </a:rPr>
              <a:t>Electron Injector</a:t>
            </a:r>
          </a:p>
          <a:p>
            <a:pPr marL="3486150" lvl="7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Start Science Program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F0"/>
                </a:solidFill>
              </a:rPr>
              <a:t>Energy and Luminosity Ramp-up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Integrated Project Office and Global Commissioning</a:t>
            </a:r>
          </a:p>
          <a:p>
            <a:endParaRPr lang="en-US" sz="2000" dirty="0"/>
          </a:p>
          <a:p>
            <a:r>
              <a:rPr lang="en-US" sz="2000" b="1" dirty="0">
                <a:solidFill>
                  <a:srgbClr val="009051"/>
                </a:solidFill>
              </a:rPr>
              <a:t>Subprojects minimize dependencies, create well-defined interfaces, and well-defined physical boundaries.</a:t>
            </a:r>
          </a:p>
          <a:p>
            <a:endParaRPr lang="en-US" sz="2000" b="1" dirty="0">
              <a:solidFill>
                <a:srgbClr val="009051"/>
              </a:solidFill>
            </a:endParaRPr>
          </a:p>
          <a:p>
            <a:r>
              <a:rPr lang="en-US" sz="2000" b="1" dirty="0">
                <a:solidFill>
                  <a:srgbClr val="009051"/>
                </a:solidFill>
              </a:rPr>
              <a:t>The roll-up of subproject scope progressively elaborate a complete EIC facility.</a:t>
            </a:r>
          </a:p>
          <a:p>
            <a:endParaRPr lang="en-US" sz="2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1DEB793-6899-1ACB-9CE5-94073942A990}"/>
              </a:ext>
            </a:extLst>
          </p:cNvPr>
          <p:cNvSpPr/>
          <p:nvPr/>
        </p:nvSpPr>
        <p:spPr>
          <a:xfrm>
            <a:off x="8603407" y="3760563"/>
            <a:ext cx="803669" cy="643935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37402EC-618F-B338-4007-65548BFFA048}"/>
              </a:ext>
            </a:extLst>
          </p:cNvPr>
          <p:cNvSpPr/>
          <p:nvPr/>
        </p:nvSpPr>
        <p:spPr>
          <a:xfrm rot="-3540000">
            <a:off x="10272708" y="2700272"/>
            <a:ext cx="1609417" cy="1129032"/>
          </a:xfrm>
          <a:prstGeom prst="rect">
            <a:avLst/>
          </a:prstGeom>
          <a:noFill/>
          <a:ln w="7620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artial Circle 6">
            <a:extLst>
              <a:ext uri="{FF2B5EF4-FFF2-40B4-BE49-F238E27FC236}">
                <a16:creationId xmlns:a16="http://schemas.microsoft.com/office/drawing/2014/main" id="{D2F8DCC2-05E1-7BAA-6042-A6DF2CB47C09}"/>
              </a:ext>
            </a:extLst>
          </p:cNvPr>
          <p:cNvSpPr/>
          <p:nvPr/>
        </p:nvSpPr>
        <p:spPr>
          <a:xfrm rot="8100000">
            <a:off x="7314920" y="1070437"/>
            <a:ext cx="3400741" cy="3351040"/>
          </a:xfrm>
          <a:prstGeom prst="pie">
            <a:avLst>
              <a:gd name="adj1" fmla="val 20145150"/>
              <a:gd name="adj2" fmla="val 17528724"/>
            </a:avLst>
          </a:prstGeom>
          <a:noFill/>
          <a:ln w="76200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14">
            <a:extLst>
              <a:ext uri="{FF2B5EF4-FFF2-40B4-BE49-F238E27FC236}">
                <a16:creationId xmlns:a16="http://schemas.microsoft.com/office/drawing/2014/main" id="{DCB6D95D-D41B-4276-857D-7CA54EE4D9F7}"/>
              </a:ext>
            </a:extLst>
          </p:cNvPr>
          <p:cNvSpPr txBox="1"/>
          <p:nvPr/>
        </p:nvSpPr>
        <p:spPr>
          <a:xfrm>
            <a:off x="7312679" y="1281024"/>
            <a:ext cx="59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CM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11C4849-7CA2-49D6-90B8-D4139B93A7CE}"/>
              </a:ext>
            </a:extLst>
          </p:cNvPr>
          <p:cNvSpPr/>
          <p:nvPr/>
        </p:nvSpPr>
        <p:spPr>
          <a:xfrm>
            <a:off x="7334939" y="1139206"/>
            <a:ext cx="920839" cy="831036"/>
          </a:xfrm>
          <a:prstGeom prst="ellips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TextBox 14">
            <a:extLst>
              <a:ext uri="{FF2B5EF4-FFF2-40B4-BE49-F238E27FC236}">
                <a16:creationId xmlns:a16="http://schemas.microsoft.com/office/drawing/2014/main" id="{DCB6D95D-D41B-4276-857D-7CA54EE4D9F7}"/>
              </a:ext>
            </a:extLst>
          </p:cNvPr>
          <p:cNvSpPr txBox="1"/>
          <p:nvPr/>
        </p:nvSpPr>
        <p:spPr>
          <a:xfrm>
            <a:off x="11172906" y="2149990"/>
            <a:ext cx="59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CM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11C4849-7CA2-49D6-90B8-D4139B93A7CE}"/>
              </a:ext>
            </a:extLst>
          </p:cNvPr>
          <p:cNvSpPr/>
          <p:nvPr/>
        </p:nvSpPr>
        <p:spPr>
          <a:xfrm>
            <a:off x="11054918" y="2127869"/>
            <a:ext cx="920839" cy="831036"/>
          </a:xfrm>
          <a:prstGeom prst="ellips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TextBox 14">
            <a:extLst>
              <a:ext uri="{FF2B5EF4-FFF2-40B4-BE49-F238E27FC236}">
                <a16:creationId xmlns:a16="http://schemas.microsoft.com/office/drawing/2014/main" id="{DCB6D95D-D41B-4276-857D-7CA54EE4D9F7}"/>
              </a:ext>
            </a:extLst>
          </p:cNvPr>
          <p:cNvSpPr txBox="1"/>
          <p:nvPr/>
        </p:nvSpPr>
        <p:spPr>
          <a:xfrm>
            <a:off x="9247738" y="4222267"/>
            <a:ext cx="59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CM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11C4849-7CA2-49D6-90B8-D4139B93A7CE}"/>
              </a:ext>
            </a:extLst>
          </p:cNvPr>
          <p:cNvSpPr/>
          <p:nvPr/>
        </p:nvSpPr>
        <p:spPr>
          <a:xfrm>
            <a:off x="9041994" y="3760563"/>
            <a:ext cx="920839" cy="831036"/>
          </a:xfrm>
          <a:prstGeom prst="ellips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11C4849-7CA2-49D6-90B8-D4139B93A7CE}"/>
              </a:ext>
            </a:extLst>
          </p:cNvPr>
          <p:cNvSpPr/>
          <p:nvPr/>
        </p:nvSpPr>
        <p:spPr>
          <a:xfrm>
            <a:off x="9201108" y="1160834"/>
            <a:ext cx="920839" cy="831036"/>
          </a:xfrm>
          <a:prstGeom prst="ellips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5D8F16D-FBC4-BAC7-BC16-E9D92D9A8567}"/>
              </a:ext>
            </a:extLst>
          </p:cNvPr>
          <p:cNvSpPr/>
          <p:nvPr/>
        </p:nvSpPr>
        <p:spPr>
          <a:xfrm>
            <a:off x="9829956" y="1762835"/>
            <a:ext cx="920839" cy="831036"/>
          </a:xfrm>
          <a:prstGeom prst="ellips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8608A8C-C9BA-8A2D-2269-CE4EB486D6A9}"/>
              </a:ext>
            </a:extLst>
          </p:cNvPr>
          <p:cNvSpPr/>
          <p:nvPr/>
        </p:nvSpPr>
        <p:spPr>
          <a:xfrm>
            <a:off x="10674690" y="4615087"/>
            <a:ext cx="920839" cy="831036"/>
          </a:xfrm>
          <a:prstGeom prst="ellips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TextBox 13">
            <a:extLst>
              <a:ext uri="{FF2B5EF4-FFF2-40B4-BE49-F238E27FC236}">
                <a16:creationId xmlns:a16="http://schemas.microsoft.com/office/drawing/2014/main" id="{59800A97-AC7C-4B82-A460-EC03862A80B1}"/>
              </a:ext>
            </a:extLst>
          </p:cNvPr>
          <p:cNvSpPr txBox="1"/>
          <p:nvPr/>
        </p:nvSpPr>
        <p:spPr>
          <a:xfrm>
            <a:off x="10576721" y="4752083"/>
            <a:ext cx="1336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Cryoplant</a:t>
            </a:r>
            <a:r>
              <a:rPr lang="en-US" dirty="0"/>
              <a:t> &amp; </a:t>
            </a:r>
            <a:r>
              <a:rPr lang="en-US" dirty="0" err="1"/>
              <a:t>Bldg</a:t>
            </a:r>
            <a:endParaRPr lang="en-US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66EF7E4-80E5-7BB3-01B0-277326CFF905}"/>
              </a:ext>
            </a:extLst>
          </p:cNvPr>
          <p:cNvCxnSpPr/>
          <p:nvPr/>
        </p:nvCxnSpPr>
        <p:spPr>
          <a:xfrm>
            <a:off x="379306" y="3129280"/>
            <a:ext cx="319701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138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5" grpId="0" animBg="1"/>
      <p:bldP spid="7" grpId="0"/>
      <p:bldP spid="12" grpId="0" animBg="1"/>
      <p:bldP spid="13" grpId="0"/>
      <p:bldP spid="14" grpId="0" animBg="1"/>
      <p:bldP spid="16" grpId="0" animBg="1"/>
      <p:bldP spid="17" grpId="0" animBg="1"/>
      <p:bldP spid="18" grpId="0" animBg="1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0A193-98D5-9047-85ED-99C5179EA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cs typeface="Arial" panose="020B0604020202020204" pitchFamily="34" charset="0"/>
              </a:rPr>
              <a:t>Proposal for EIC Science Program in the First Years </a:t>
            </a:r>
            <a:endParaRPr lang="en-US" sz="3600" dirty="0"/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10760064-9766-7948-AAD6-7133A0CFE818}"/>
              </a:ext>
            </a:extLst>
          </p:cNvPr>
          <p:cNvSpPr/>
          <p:nvPr/>
        </p:nvSpPr>
        <p:spPr>
          <a:xfrm>
            <a:off x="461963" y="612189"/>
            <a:ext cx="11499234" cy="477760"/>
          </a:xfrm>
          <a:prstGeom prst="rightArrow">
            <a:avLst>
              <a:gd name="adj1" fmla="val 50000"/>
              <a:gd name="adj2" fmla="val 70000"/>
            </a:avLst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54956EF-CFB7-D040-821F-CC908DB51AC2}"/>
              </a:ext>
            </a:extLst>
          </p:cNvPr>
          <p:cNvCxnSpPr/>
          <p:nvPr/>
        </p:nvCxnSpPr>
        <p:spPr bwMode="auto">
          <a:xfrm>
            <a:off x="750277" y="609600"/>
            <a:ext cx="0" cy="60960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A230823-90F4-FA43-BCBE-BD67CA0AA6BF}"/>
              </a:ext>
            </a:extLst>
          </p:cNvPr>
          <p:cNvSpPr txBox="1"/>
          <p:nvPr/>
        </p:nvSpPr>
        <p:spPr>
          <a:xfrm>
            <a:off x="247545" y="1137139"/>
            <a:ext cx="100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Year - 1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E0D4-F16B-F941-B737-056020471C69}"/>
              </a:ext>
            </a:extLst>
          </p:cNvPr>
          <p:cNvSpPr txBox="1"/>
          <p:nvPr/>
        </p:nvSpPr>
        <p:spPr>
          <a:xfrm>
            <a:off x="244286" y="1500963"/>
            <a:ext cx="208696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Start EIC Science</a:t>
            </a:r>
          </a:p>
          <a:p>
            <a:endParaRPr lang="en-US" sz="14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r>
              <a:rPr lang="en-US" sz="1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New Capability:</a:t>
            </a:r>
          </a:p>
          <a:p>
            <a:r>
              <a:rPr lang="en-US" sz="1400" dirty="0"/>
              <a:t>Commission electron polarization in parallel</a:t>
            </a:r>
          </a:p>
          <a:p>
            <a:endParaRPr lang="en-US" sz="1400" b="1" dirty="0">
              <a:solidFill>
                <a:srgbClr val="3333FF"/>
              </a:solidFill>
            </a:endParaRPr>
          </a:p>
          <a:p>
            <a:r>
              <a:rPr lang="en-US" sz="1400" b="1" dirty="0">
                <a:solidFill>
                  <a:srgbClr val="3333FF"/>
                </a:solidFill>
              </a:rPr>
              <a:t>Collider:</a:t>
            </a:r>
          </a:p>
          <a:p>
            <a:r>
              <a:rPr lang="en-US" sz="1400" dirty="0"/>
              <a:t>10 GeV electrons on 115 GeV/u heavy ion beams  (Ag or Nb) </a:t>
            </a:r>
          </a:p>
          <a:p>
            <a:endParaRPr lang="en-US" sz="1400" b="1" dirty="0">
              <a:solidFill>
                <a:srgbClr val="FF40FF"/>
              </a:solidFill>
              <a:sym typeface="Wingdings" pitchFamily="2" charset="2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33D9231-4CE4-F548-8B28-E048AC6418C4}"/>
              </a:ext>
            </a:extLst>
          </p:cNvPr>
          <p:cNvCxnSpPr/>
          <p:nvPr/>
        </p:nvCxnSpPr>
        <p:spPr bwMode="auto">
          <a:xfrm>
            <a:off x="3133989" y="574542"/>
            <a:ext cx="0" cy="60960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C87AED3-7B9E-534F-918A-17475D229209}"/>
              </a:ext>
            </a:extLst>
          </p:cNvPr>
          <p:cNvSpPr txBox="1"/>
          <p:nvPr/>
        </p:nvSpPr>
        <p:spPr>
          <a:xfrm>
            <a:off x="2631257" y="1102081"/>
            <a:ext cx="100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Year - 2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CD4B23-8A38-F34D-99F3-3BB78FC8A621}"/>
              </a:ext>
            </a:extLst>
          </p:cNvPr>
          <p:cNvSpPr txBox="1"/>
          <p:nvPr/>
        </p:nvSpPr>
        <p:spPr>
          <a:xfrm>
            <a:off x="2219358" y="1442570"/>
            <a:ext cx="234117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+Long. electron polarization</a:t>
            </a:r>
          </a:p>
          <a:p>
            <a:endParaRPr lang="en-US" sz="14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r>
              <a:rPr lang="en-US" sz="1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New Capability:</a:t>
            </a:r>
          </a:p>
          <a:p>
            <a:r>
              <a:rPr lang="en-US" sz="1400" dirty="0"/>
              <a:t>Commission proton polarization in parallel</a:t>
            </a:r>
          </a:p>
          <a:p>
            <a:endParaRPr lang="en-US" sz="1400" b="1" dirty="0">
              <a:solidFill>
                <a:srgbClr val="3333FF"/>
              </a:solidFill>
            </a:endParaRPr>
          </a:p>
          <a:p>
            <a:r>
              <a:rPr lang="en-US" sz="1400" b="1" dirty="0">
                <a:solidFill>
                  <a:srgbClr val="3333FF"/>
                </a:solidFill>
              </a:rPr>
              <a:t>Collider (base goal):</a:t>
            </a:r>
          </a:p>
          <a:p>
            <a:r>
              <a:rPr lang="en-US" sz="1400" dirty="0"/>
              <a:t>10 GeV long. polarized electrons on 130 GeV/u Deuterium</a:t>
            </a:r>
          </a:p>
          <a:p>
            <a:endParaRPr lang="en-US" sz="1400" b="1" dirty="0">
              <a:solidFill>
                <a:srgbClr val="FF40FF"/>
              </a:solidFill>
              <a:sym typeface="Wingdings" pitchFamily="2" charset="2"/>
            </a:endParaRPr>
          </a:p>
          <a:p>
            <a:r>
              <a:rPr lang="en-US" sz="1400" b="1" dirty="0">
                <a:solidFill>
                  <a:srgbClr val="3333FF"/>
                </a:solidFill>
                <a:sym typeface="Wingdings" pitchFamily="2" charset="2"/>
              </a:rPr>
              <a:t>Collider (stretch goal):</a:t>
            </a:r>
          </a:p>
          <a:p>
            <a:r>
              <a:rPr lang="en-US" sz="1400" dirty="0"/>
              <a:t>Last weeks: 10 GeV long. polarized electrons and 130 GeV polarized protons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A276410-07ED-0149-88FA-924EE72E786B}"/>
              </a:ext>
            </a:extLst>
          </p:cNvPr>
          <p:cNvCxnSpPr/>
          <p:nvPr/>
        </p:nvCxnSpPr>
        <p:spPr bwMode="auto">
          <a:xfrm>
            <a:off x="5345775" y="539373"/>
            <a:ext cx="0" cy="60960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8321531-A91E-5B45-A726-3BDA04710A43}"/>
              </a:ext>
            </a:extLst>
          </p:cNvPr>
          <p:cNvSpPr txBox="1"/>
          <p:nvPr/>
        </p:nvSpPr>
        <p:spPr>
          <a:xfrm>
            <a:off x="4843043" y="1102081"/>
            <a:ext cx="100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Year - 3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17E07A-0DBE-E642-AACE-87EC180EBA10}"/>
              </a:ext>
            </a:extLst>
          </p:cNvPr>
          <p:cNvSpPr txBox="1"/>
          <p:nvPr/>
        </p:nvSpPr>
        <p:spPr>
          <a:xfrm>
            <a:off x="4423089" y="1465905"/>
            <a:ext cx="23411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+Long. electron polarization</a:t>
            </a:r>
          </a:p>
          <a:p>
            <a:r>
              <a:rPr lang="en-US" sz="1400" dirty="0"/>
              <a:t>+ Proton polarization</a:t>
            </a:r>
          </a:p>
          <a:p>
            <a:endParaRPr lang="en-US" sz="14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r>
              <a:rPr lang="en-US" sz="1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New Capability:</a:t>
            </a:r>
          </a:p>
          <a:p>
            <a:r>
              <a:rPr lang="en-US" sz="1400" dirty="0"/>
              <a:t>Commission hadron spin rotators</a:t>
            </a:r>
          </a:p>
          <a:p>
            <a:endParaRPr lang="en-US" sz="1400" b="1" dirty="0">
              <a:solidFill>
                <a:srgbClr val="3333FF"/>
              </a:solidFill>
            </a:endParaRPr>
          </a:p>
          <a:p>
            <a:r>
              <a:rPr lang="en-US" sz="1400" b="1" dirty="0">
                <a:solidFill>
                  <a:srgbClr val="3333FF"/>
                </a:solidFill>
              </a:rPr>
              <a:t>Collider (base goal):</a:t>
            </a:r>
          </a:p>
          <a:p>
            <a:r>
              <a:rPr lang="en-US" sz="1400" dirty="0"/>
              <a:t>10 GeV long. polarized electrons on 130 GeV transverse-polarized protons</a:t>
            </a:r>
          </a:p>
          <a:p>
            <a:pPr>
              <a:buClr>
                <a:schemeClr val="bg2"/>
              </a:buClr>
            </a:pPr>
            <a:endParaRPr lang="en-US" sz="1400" b="1" dirty="0">
              <a:solidFill>
                <a:srgbClr val="3333FF"/>
              </a:solidFill>
              <a:sym typeface="Wingdings" pitchFamily="2" charset="2"/>
            </a:endParaRPr>
          </a:p>
          <a:p>
            <a:pPr>
              <a:buClr>
                <a:schemeClr val="bg2"/>
              </a:buClr>
            </a:pPr>
            <a:r>
              <a:rPr lang="en-US" sz="1400" b="1" dirty="0">
                <a:solidFill>
                  <a:srgbClr val="3333FF"/>
                </a:solidFill>
                <a:sym typeface="Wingdings" pitchFamily="2" charset="2"/>
              </a:rPr>
              <a:t>Collider (stretch goal):</a:t>
            </a:r>
          </a:p>
          <a:p>
            <a:r>
              <a:rPr lang="en-US" sz="1400" dirty="0"/>
              <a:t>Last weeks switch to longitudinal proton polarization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6DE94F1-5BAC-A146-B68D-852606A4A65A}"/>
              </a:ext>
            </a:extLst>
          </p:cNvPr>
          <p:cNvCxnSpPr/>
          <p:nvPr/>
        </p:nvCxnSpPr>
        <p:spPr bwMode="auto">
          <a:xfrm>
            <a:off x="7643526" y="563758"/>
            <a:ext cx="0" cy="60960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F28E9E9-4BD2-1543-A780-64123BD911FF}"/>
              </a:ext>
            </a:extLst>
          </p:cNvPr>
          <p:cNvSpPr txBox="1"/>
          <p:nvPr/>
        </p:nvSpPr>
        <p:spPr>
          <a:xfrm>
            <a:off x="7140794" y="1126466"/>
            <a:ext cx="100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Year - 4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AFE867-F6E4-ED4F-8A4D-AD652ED19B20}"/>
              </a:ext>
            </a:extLst>
          </p:cNvPr>
          <p:cNvSpPr txBox="1"/>
          <p:nvPr/>
        </p:nvSpPr>
        <p:spPr>
          <a:xfrm>
            <a:off x="6730686" y="1490290"/>
            <a:ext cx="251767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+ Long. electron polarization</a:t>
            </a:r>
          </a:p>
          <a:p>
            <a:r>
              <a:rPr lang="en-US" sz="1400" dirty="0"/>
              <a:t>+ Proton polarization</a:t>
            </a:r>
          </a:p>
          <a:p>
            <a:r>
              <a:rPr lang="en-US" sz="1400" dirty="0"/>
              <a:t>+ Hadron spin rotators</a:t>
            </a:r>
          </a:p>
          <a:p>
            <a:endParaRPr lang="en-US" sz="14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r>
              <a:rPr lang="en-US" sz="1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New Capability:</a:t>
            </a:r>
          </a:p>
          <a:p>
            <a:r>
              <a:rPr lang="en-US" sz="1400" dirty="0"/>
              <a:t>Commission hadron accelerator to operate with off-center orbits</a:t>
            </a:r>
          </a:p>
          <a:p>
            <a:endParaRPr lang="en-US" sz="1400" b="1" dirty="0">
              <a:solidFill>
                <a:srgbClr val="3333FF"/>
              </a:solidFill>
            </a:endParaRPr>
          </a:p>
          <a:p>
            <a:r>
              <a:rPr lang="en-US" sz="1400" b="1" dirty="0">
                <a:solidFill>
                  <a:srgbClr val="3333FF"/>
                </a:solidFill>
              </a:rPr>
              <a:t>Collider (base goal):</a:t>
            </a:r>
          </a:p>
          <a:p>
            <a:r>
              <a:rPr lang="en-US" sz="1400" dirty="0"/>
              <a:t>10 GeV long. polarized electrons on 100 GeV Au</a:t>
            </a:r>
          </a:p>
          <a:p>
            <a:endParaRPr lang="en-US" sz="1400" b="1" dirty="0">
              <a:solidFill>
                <a:srgbClr val="3333FF"/>
              </a:solidFill>
            </a:endParaRPr>
          </a:p>
          <a:p>
            <a:r>
              <a:rPr lang="en-US" sz="1400" b="1" dirty="0">
                <a:solidFill>
                  <a:srgbClr val="3333FF"/>
                </a:solidFill>
                <a:sym typeface="Wingdings" pitchFamily="2" charset="2"/>
              </a:rPr>
              <a:t>Collider (stretch goal):</a:t>
            </a:r>
          </a:p>
          <a:p>
            <a:r>
              <a:rPr lang="en-US" sz="1400" dirty="0"/>
              <a:t>10 GeV long. polarized electrons on 250 GeV transverse and longitudinal polarized protons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97288E5-ED9B-7048-8BA8-495C7496E309}"/>
              </a:ext>
            </a:extLst>
          </p:cNvPr>
          <p:cNvCxnSpPr/>
          <p:nvPr/>
        </p:nvCxnSpPr>
        <p:spPr bwMode="auto">
          <a:xfrm>
            <a:off x="10178743" y="620738"/>
            <a:ext cx="0" cy="60960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55E531B-41F8-DB40-9B81-740A9C75BD44}"/>
              </a:ext>
            </a:extLst>
          </p:cNvPr>
          <p:cNvSpPr txBox="1"/>
          <p:nvPr/>
        </p:nvSpPr>
        <p:spPr>
          <a:xfrm>
            <a:off x="9676011" y="1183446"/>
            <a:ext cx="100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Year - 5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42A075-1D2D-9E46-8B19-84F6FFE27713}"/>
              </a:ext>
            </a:extLst>
          </p:cNvPr>
          <p:cNvSpPr txBox="1"/>
          <p:nvPr/>
        </p:nvSpPr>
        <p:spPr>
          <a:xfrm>
            <a:off x="9287185" y="1500963"/>
            <a:ext cx="254863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+ Long. electron polarization</a:t>
            </a:r>
          </a:p>
          <a:p>
            <a:r>
              <a:rPr lang="en-US" sz="1400" dirty="0"/>
              <a:t>+ Proton polarization</a:t>
            </a:r>
          </a:p>
          <a:p>
            <a:r>
              <a:rPr lang="en-US" sz="1400" dirty="0"/>
              <a:t>+ Hadron spin rotators</a:t>
            </a:r>
          </a:p>
          <a:p>
            <a:r>
              <a:rPr lang="en-US" sz="1400" dirty="0"/>
              <a:t>+ Hadron beams with off-center orbits</a:t>
            </a:r>
          </a:p>
          <a:p>
            <a:endParaRPr lang="en-US" sz="1400" b="1" dirty="0">
              <a:solidFill>
                <a:srgbClr val="3333FF"/>
              </a:solidFill>
            </a:endParaRPr>
          </a:p>
          <a:p>
            <a:r>
              <a:rPr lang="en-US" sz="1400" b="1" dirty="0">
                <a:solidFill>
                  <a:srgbClr val="3333FF"/>
                </a:solidFill>
              </a:rPr>
              <a:t>Collider (base goal):</a:t>
            </a:r>
          </a:p>
          <a:p>
            <a:r>
              <a:rPr lang="en-US" sz="1400" dirty="0"/>
              <a:t>10 GeV long. polarized electrons on 100 GeV Au</a:t>
            </a:r>
          </a:p>
          <a:p>
            <a:endParaRPr lang="en-US" sz="1400" b="1" dirty="0">
              <a:solidFill>
                <a:srgbClr val="3333FF"/>
              </a:solidFill>
            </a:endParaRPr>
          </a:p>
          <a:p>
            <a:r>
              <a:rPr lang="en-US" sz="1400" b="1" dirty="0">
                <a:solidFill>
                  <a:srgbClr val="3333FF"/>
                </a:solidFill>
                <a:sym typeface="Wingdings" pitchFamily="2" charset="2"/>
              </a:rPr>
              <a:t>Collider (stretch goal):</a:t>
            </a:r>
          </a:p>
          <a:p>
            <a:r>
              <a:rPr lang="en-US" sz="1400" dirty="0"/>
              <a:t>10 GeV long. polarized electrons on 166 GeV transverse and longitudinal polarized He-3</a:t>
            </a: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7CE2647B-4539-A449-81CF-F58CFF2F2389}"/>
              </a:ext>
            </a:extLst>
          </p:cNvPr>
          <p:cNvSpPr/>
          <p:nvPr/>
        </p:nvSpPr>
        <p:spPr>
          <a:xfrm rot="5400000">
            <a:off x="9102259" y="3026123"/>
            <a:ext cx="276858" cy="5020005"/>
          </a:xfrm>
          <a:prstGeom prst="rightBrac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75DEC0A-E68C-154F-BEF2-2B22DAC2D1EC}"/>
              </a:ext>
            </a:extLst>
          </p:cNvPr>
          <p:cNvSpPr txBox="1"/>
          <p:nvPr/>
        </p:nvSpPr>
        <p:spPr>
          <a:xfrm>
            <a:off x="7254702" y="5783107"/>
            <a:ext cx="3971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Time to construct the ELR subproject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35FF666-E198-9C01-0A1B-33C0016A2B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476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  <p:bldP spid="15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BCF600-139A-489A-B88F-17F4E3B124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7"/>
            <a:ext cx="432487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82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87CC52F-3D82-4617-8FF1-9B7F0B381F61}"/>
              </a:ext>
            </a:extLst>
          </p:cNvPr>
          <p:cNvSpPr txBox="1">
            <a:spLocks/>
          </p:cNvSpPr>
          <p:nvPr/>
        </p:nvSpPr>
        <p:spPr>
          <a:xfrm>
            <a:off x="462579" y="71999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u="none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Strong Support from Partners &amp; Collaborators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338CF0B5-BA7E-4AA1-8567-5AEE793AF449}"/>
              </a:ext>
            </a:extLst>
          </p:cNvPr>
          <p:cNvSpPr txBox="1">
            <a:spLocks/>
          </p:cNvSpPr>
          <p:nvPr/>
        </p:nvSpPr>
        <p:spPr>
          <a:xfrm>
            <a:off x="11247450" y="6488667"/>
            <a:ext cx="369935" cy="34465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6D9922-87B3-6043-9531-5184EA303DC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C6FF0D07-0DCA-4746-9EEB-D7071603E026}"/>
              </a:ext>
            </a:extLst>
          </p:cNvPr>
          <p:cNvSpPr txBox="1">
            <a:spLocks/>
          </p:cNvSpPr>
          <p:nvPr/>
        </p:nvSpPr>
        <p:spPr>
          <a:xfrm>
            <a:off x="11530018" y="6316597"/>
            <a:ext cx="432487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82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A110DE86-7F4E-48FA-8D3D-A265B0A6DB75}"/>
              </a:ext>
            </a:extLst>
          </p:cNvPr>
          <p:cNvSpPr txBox="1">
            <a:spLocks/>
          </p:cNvSpPr>
          <p:nvPr/>
        </p:nvSpPr>
        <p:spPr>
          <a:xfrm>
            <a:off x="11247450" y="6488667"/>
            <a:ext cx="369935" cy="34465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6D9922-87B3-6043-9531-5184EA303DC1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3" name="Picture 2" descr="John Hill and Ruqaiyah Patel shaking hands in agreement">
            <a:extLst>
              <a:ext uri="{FF2B5EF4-FFF2-40B4-BE49-F238E27FC236}">
                <a16:creationId xmlns:a16="http://schemas.microsoft.com/office/drawing/2014/main" id="{C7071E8B-EFD2-41AA-8299-3D9FB8C417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04266" y="3478962"/>
            <a:ext cx="3341012" cy="2235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919CD45-5AB4-4862-B84B-4820A78B9E2C}"/>
              </a:ext>
            </a:extLst>
          </p:cNvPr>
          <p:cNvSpPr/>
          <p:nvPr/>
        </p:nvSpPr>
        <p:spPr>
          <a:xfrm>
            <a:off x="395923" y="864503"/>
            <a:ext cx="4108343" cy="467820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ea typeface="MS Minch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ea typeface="MS Mincho"/>
              </a:rPr>
              <a:t>New York State </a:t>
            </a:r>
            <a:r>
              <a:rPr lang="en-US" sz="2000" dirty="0">
                <a:ea typeface="MS Mincho"/>
              </a:rPr>
              <a:t>committed </a:t>
            </a:r>
            <a:r>
              <a:rPr lang="en-US" sz="2000" b="1" dirty="0">
                <a:ea typeface="MS Mincho"/>
              </a:rPr>
              <a:t>$100M </a:t>
            </a:r>
            <a:r>
              <a:rPr lang="en-US" sz="2000" dirty="0">
                <a:ea typeface="MS Mincho"/>
              </a:rPr>
              <a:t>toward construction of EIC buildings and infrastructure. </a:t>
            </a:r>
            <a:br>
              <a:rPr lang="en-US" sz="2000" dirty="0">
                <a:ea typeface="MS Mincho"/>
              </a:rPr>
            </a:br>
            <a:endParaRPr lang="en-US" sz="2000" dirty="0">
              <a:ea typeface="MS Mincho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EIC Accelerator Collaboration </a:t>
            </a:r>
            <a:r>
              <a:rPr lang="en-US" sz="2000" dirty="0"/>
              <a:t>kicked off at IPAC’24 with over 150 participants expressing interest in contributing to the global EIC effort.</a:t>
            </a:r>
            <a:endParaRPr lang="en-US" sz="2000" dirty="0">
              <a:cs typeface="Arial"/>
            </a:endParaRPr>
          </a:p>
          <a:p>
            <a:endParaRPr lang="en-US" sz="2000" b="1" dirty="0">
              <a:ea typeface="MS Minch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ea typeface="MS Mincho"/>
              </a:rPr>
              <a:t>UK</a:t>
            </a:r>
            <a:r>
              <a:rPr lang="en-US" sz="2000" dirty="0">
                <a:ea typeface="MS Mincho"/>
              </a:rPr>
              <a:t> announced £58 million (</a:t>
            </a:r>
            <a:r>
              <a:rPr lang="en-US" sz="2000" b="1" dirty="0">
                <a:ea typeface="MS Mincho"/>
              </a:rPr>
              <a:t>$75M</a:t>
            </a:r>
            <a:r>
              <a:rPr lang="en-US" sz="2000" dirty="0">
                <a:ea typeface="MS Mincho"/>
              </a:rPr>
              <a:t>) for the EIC.</a:t>
            </a:r>
            <a:br>
              <a:rPr lang="en-US" sz="2000" dirty="0">
                <a:ea typeface="MS Mincho"/>
              </a:rPr>
            </a:br>
            <a:r>
              <a:rPr lang="en-US" sz="2000" dirty="0">
                <a:ea typeface="MS Mincho"/>
              </a:rPr>
              <a:t> </a:t>
            </a:r>
            <a:endParaRPr lang="en-US" sz="2000" dirty="0">
              <a:ea typeface="TimesNewRomanPSMT"/>
              <a:cs typeface="Arial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B2FBCC2-4B16-4A19-8DE1-90E9C4C725FC}"/>
              </a:ext>
            </a:extLst>
          </p:cNvPr>
          <p:cNvSpPr/>
          <p:nvPr/>
        </p:nvSpPr>
        <p:spPr>
          <a:xfrm>
            <a:off x="8137185" y="3572878"/>
            <a:ext cx="3825319" cy="233602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EIC Resource Review Board </a:t>
            </a:r>
            <a:r>
              <a:rPr lang="en-US" dirty="0"/>
              <a:t>Meetings in Rome in May 2024 and at BNL in Oct. 2024</a:t>
            </a:r>
            <a:r>
              <a:rPr lang="en-US" b="1" dirty="0"/>
              <a:t>. </a:t>
            </a:r>
            <a:r>
              <a:rPr lang="en-US" dirty="0"/>
              <a:t>Strong participation from </a:t>
            </a:r>
            <a:r>
              <a:rPr lang="en-US" b="1" dirty="0"/>
              <a:t>Canada, Czech Republic, France, India, Israel, Italy, Japan, Poland, South Korea, United Kingdom, </a:t>
            </a:r>
            <a:r>
              <a:rPr lang="en-US" dirty="0"/>
              <a:t>and</a:t>
            </a:r>
            <a:r>
              <a:rPr lang="en-US" b="1" dirty="0"/>
              <a:t> Taiwan. </a:t>
            </a:r>
            <a:r>
              <a:rPr lang="en-US" dirty="0">
                <a:cs typeface="Arial"/>
              </a:rPr>
              <a:t>Recent meeting held in Prague in June 2025.</a:t>
            </a:r>
            <a:endParaRPr lang="en-US" sz="1600" dirty="0">
              <a:cs typeface="Arial"/>
            </a:endParaRPr>
          </a:p>
        </p:txBody>
      </p:sp>
      <p:pic>
        <p:nvPicPr>
          <p:cNvPr id="17" name="Picture 16" descr="A person signing a document&#10;&#10;Description automatically generated">
            <a:extLst>
              <a:ext uri="{FF2B5EF4-FFF2-40B4-BE49-F238E27FC236}">
                <a16:creationId xmlns:a16="http://schemas.microsoft.com/office/drawing/2014/main" id="{7C2D47DD-8891-48D7-934C-45F460E2CE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2035" y="981576"/>
            <a:ext cx="3341012" cy="21538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9D9BE14-71BD-4712-B06F-75B39E4F12E3}"/>
              </a:ext>
            </a:extLst>
          </p:cNvPr>
          <p:cNvSpPr txBox="1"/>
          <p:nvPr/>
        </p:nvSpPr>
        <p:spPr>
          <a:xfrm>
            <a:off x="194927" y="6121862"/>
            <a:ext cx="11994038" cy="400110"/>
          </a:xfrm>
          <a:prstGeom prst="rect">
            <a:avLst/>
          </a:prstGeom>
          <a:solidFill>
            <a:schemeClr val="tx2"/>
          </a:solidFill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In-kind contribution goals represent ~30% of the Detector and ~5% of the Accelerator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D1E2858-49F6-4D5B-A79F-349F1EDC8E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1611" y="942535"/>
            <a:ext cx="3780893" cy="2458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38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1187B-78BF-4B73-6D37-F326A9946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cs typeface="Arial"/>
              </a:rPr>
              <a:t>The EIC Users Group – a </a:t>
            </a:r>
            <a:r>
              <a:rPr lang="en-US" dirty="0">
                <a:cs typeface="Arial"/>
              </a:rPr>
              <a:t>v</a:t>
            </a:r>
            <a:r>
              <a:rPr lang="en-US" sz="3600" b="1" dirty="0">
                <a:cs typeface="Arial"/>
              </a:rPr>
              <a:t>ibrant </a:t>
            </a:r>
            <a:r>
              <a:rPr lang="en-US" dirty="0">
                <a:cs typeface="Arial"/>
              </a:rPr>
              <a:t>c</a:t>
            </a:r>
            <a:r>
              <a:rPr lang="en-US" sz="3600" b="1" dirty="0">
                <a:cs typeface="Arial"/>
              </a:rPr>
              <a:t>ommunity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EB6256-711B-FEA2-1237-D37E68045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7344" y="3446192"/>
            <a:ext cx="4103112" cy="22303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10F4EE7-4FA3-DEFB-EC12-DFD1AF7E6701}"/>
              </a:ext>
            </a:extLst>
          </p:cNvPr>
          <p:cNvSpPr txBox="1"/>
          <p:nvPr/>
        </p:nvSpPr>
        <p:spPr>
          <a:xfrm>
            <a:off x="449841" y="2700720"/>
            <a:ext cx="7217783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cs typeface="Arial"/>
              </a:rPr>
              <a:t>The EIC Users Group has been growing rapidly—more than 1,400 scientists from more than 296 institutions in 40 countries around the world.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cs typeface="Arial"/>
                <a:hlinkClick r:id="rId3"/>
              </a:rPr>
              <a:t>www.eicug.org</a:t>
            </a:r>
            <a:r>
              <a:rPr lang="en-US" sz="2400" dirty="0">
                <a:cs typeface="Arial"/>
              </a:rPr>
              <a:t> </a:t>
            </a:r>
          </a:p>
          <a:p>
            <a:endParaRPr lang="en-US" sz="2400" dirty="0">
              <a:cs typeface="Arial"/>
            </a:endParaRPr>
          </a:p>
        </p:txBody>
      </p:sp>
      <p:pic>
        <p:nvPicPr>
          <p:cNvPr id="7" name="Picture 6" descr="A map of the united states with blue pins&#10;&#10;Description automatically generated">
            <a:extLst>
              <a:ext uri="{FF2B5EF4-FFF2-40B4-BE49-F238E27FC236}">
                <a16:creationId xmlns:a16="http://schemas.microsoft.com/office/drawing/2014/main" id="{7670FF2D-902A-9049-326F-4CBA512312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7343" y="845542"/>
            <a:ext cx="4103112" cy="25699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9A71E9E-F461-A501-B6CB-C55C2117FD66}"/>
              </a:ext>
            </a:extLst>
          </p:cNvPr>
          <p:cNvSpPr txBox="1"/>
          <p:nvPr/>
        </p:nvSpPr>
        <p:spPr>
          <a:xfrm>
            <a:off x="490992" y="1187237"/>
            <a:ext cx="69575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Nine national labs and 99 U.S. universities and institutions, as well as 139 international partners, will participate in the EIC.</a:t>
            </a:r>
          </a:p>
        </p:txBody>
      </p:sp>
    </p:spTree>
    <p:extLst>
      <p:ext uri="{BB962C8B-B14F-4D97-AF65-F5344CB8AC3E}">
        <p14:creationId xmlns:p14="http://schemas.microsoft.com/office/powerpoint/2010/main" val="3303211874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IC_PPT_Template_Widescreen_0923" id="{B3C6C6E8-A343-9F46-9C14-8D262507CB52}" vid="{B0F72776-BFD3-D14D-97CB-9DB1BA4DAEE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D70558AC79641AC36496E6FEE9A6E" ma:contentTypeVersion="4" ma:contentTypeDescription="Create a new document." ma:contentTypeScope="" ma:versionID="c836d54df9ad875ddbfe2777157cbad1">
  <xsd:schema xmlns:xsd="http://www.w3.org/2001/XMLSchema" xmlns:xs="http://www.w3.org/2001/XMLSchema" xmlns:p="http://schemas.microsoft.com/office/2006/metadata/properties" xmlns:ns2="7598c3d8-57a9-49d9-87da-8d2ac3199484" targetNamespace="http://schemas.microsoft.com/office/2006/metadata/properties" ma:root="true" ma:fieldsID="a1dcfe6a7be53e253488c469644543b2" ns2:_="">
    <xsd:import namespace="7598c3d8-57a9-49d9-87da-8d2ac31994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98c3d8-57a9-49d9-87da-8d2ac31994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CBF2917-0BE1-49A1-BA87-237FD735D308}">
  <ds:schemaRefs>
    <ds:schemaRef ds:uri="7598c3d8-57a9-49d9-87da-8d2ac319948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0F209D19-ECD3-440E-A44C-BD3D2F26689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65637A3-DEB1-4C7D-9F81-D2184D65C3B4}">
  <ds:schemaRefs>
    <ds:schemaRef ds:uri="7598c3d8-57a9-49d9-87da-8d2ac319948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EIC Long Lead Procurement Widescreen PPT Template</Template>
  <TotalTime>6351</TotalTime>
  <Words>1038</Words>
  <Application>Microsoft Office PowerPoint</Application>
  <PresentationFormat>Widescreen</PresentationFormat>
  <Paragraphs>191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Wingdings</vt:lpstr>
      <vt:lpstr>TimesNewRomanPSMT</vt:lpstr>
      <vt:lpstr>Arial</vt:lpstr>
      <vt:lpstr>Calibri</vt:lpstr>
      <vt:lpstr>MS Mincho</vt:lpstr>
      <vt:lpstr>Times New Roman</vt:lpstr>
      <vt:lpstr>Symbol</vt:lpstr>
      <vt:lpstr>BNL</vt:lpstr>
      <vt:lpstr>Electron-Ion Collider Accelerator Collaboration: status and opportunities</vt:lpstr>
      <vt:lpstr>EIC concept</vt:lpstr>
      <vt:lpstr>EIC Project: Critical Decisions and Plans </vt:lpstr>
      <vt:lpstr>CD-3A Long-Lead Procurements (Approved)</vt:lpstr>
      <vt:lpstr>CD-3B Request </vt:lpstr>
      <vt:lpstr>Subproject Strategy (recent development)</vt:lpstr>
      <vt:lpstr>Proposal for EIC Science Program in the First Years </vt:lpstr>
      <vt:lpstr>PowerPoint Presentation</vt:lpstr>
      <vt:lpstr>The EIC Users Group – a vibrant community</vt:lpstr>
      <vt:lpstr>PowerPoint Presentation</vt:lpstr>
      <vt:lpstr>Can we organize the EIC Accelerator Collaboration  in a similar manner?</vt:lpstr>
      <vt:lpstr>EIC Accelerator Collaboration?</vt:lpstr>
      <vt:lpstr>Funding scenarios</vt:lpstr>
      <vt:lpstr>PowerPoint Presentation</vt:lpstr>
      <vt:lpstr>Early discussions / opportunities</vt:lpstr>
      <vt:lpstr>Other potential IKC opportunities</vt:lpstr>
      <vt:lpstr>What is still ‘at play’ in the EIC project and upgrades?</vt:lpstr>
      <vt:lpstr>New working groups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&lt;LLP WBS – LLP Description&gt; CD-3A Director’s Review</dc:title>
  <dc:subject/>
  <dc:creator>ksmith@bnl.gov</dc:creator>
  <cp:keywords/>
  <dc:description/>
  <cp:lastModifiedBy>Nagaitsev, Sergei</cp:lastModifiedBy>
  <cp:revision>33</cp:revision>
  <dcterms:created xsi:type="dcterms:W3CDTF">2023-09-12T20:43:32Z</dcterms:created>
  <dcterms:modified xsi:type="dcterms:W3CDTF">2025-08-13T00:55:04Z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0x01010064DC25A386985D4D9C8290A9164CEF14</vt:lpwstr>
  </property>
</Properties>
</file>