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6" r:id="rId1"/>
    <p:sldMasterId id="2147483678" r:id="rId2"/>
  </p:sldMasterIdLst>
  <p:notesMasterIdLst>
    <p:notesMasterId r:id="rId14"/>
  </p:notesMasterIdLst>
  <p:sldIdLst>
    <p:sldId id="260" r:id="rId3"/>
    <p:sldId id="460" r:id="rId4"/>
    <p:sldId id="461" r:id="rId5"/>
    <p:sldId id="463" r:id="rId6"/>
    <p:sldId id="464" r:id="rId7"/>
    <p:sldId id="466" r:id="rId8"/>
    <p:sldId id="467" r:id="rId9"/>
    <p:sldId id="452" r:id="rId10"/>
    <p:sldId id="465" r:id="rId11"/>
    <p:sldId id="462" r:id="rId12"/>
    <p:sldId id="468" r:id="rId13"/>
  </p:sldIdLst>
  <p:sldSz cx="9144000" cy="5143500" type="screen16x9"/>
  <p:notesSz cx="7315200" cy="9601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58"/>
    <p:restoredTop sz="94620"/>
  </p:normalViewPr>
  <p:slideViewPr>
    <p:cSldViewPr>
      <p:cViewPr varScale="1">
        <p:scale>
          <a:sx n="114" d="100"/>
          <a:sy n="114" d="100"/>
        </p:scale>
        <p:origin x="1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wrap="square" lIns="96645" tIns="96645" rIns="96645" bIns="9664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wrap="square" lIns="96645" tIns="96645" rIns="96645" bIns="96645" anchor="ctr" anchorCtr="0">
            <a:noAutofit/>
          </a:bodyPr>
          <a:lstStyle/>
          <a:p>
            <a:pPr>
              <a:buNone/>
            </a:pPr>
            <a:endParaRPr dirty="0"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241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 Image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571499" y="2571988"/>
            <a:ext cx="7917982" cy="67794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3300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400"/>
            </a:lvl2pPr>
            <a:lvl3pPr lvl="2" indent="0">
              <a:spcBef>
                <a:spcPts val="0"/>
              </a:spcBef>
              <a:buSzPct val="78571"/>
              <a:buNone/>
              <a:defRPr sz="1400"/>
            </a:lvl3pPr>
            <a:lvl4pPr lvl="3" indent="0">
              <a:spcBef>
                <a:spcPts val="0"/>
              </a:spcBef>
              <a:buSzPct val="78571"/>
              <a:buNone/>
              <a:defRPr sz="1400"/>
            </a:lvl4pPr>
            <a:lvl5pPr lvl="4" indent="0">
              <a:spcBef>
                <a:spcPts val="0"/>
              </a:spcBef>
              <a:buSzPct val="78571"/>
              <a:buNone/>
              <a:defRPr sz="1400"/>
            </a:lvl5pPr>
            <a:lvl6pPr lvl="5" indent="0">
              <a:spcBef>
                <a:spcPts val="0"/>
              </a:spcBef>
              <a:buSzPct val="78571"/>
              <a:buNone/>
              <a:defRPr sz="1400"/>
            </a:lvl6pPr>
            <a:lvl7pPr lvl="6" indent="0">
              <a:spcBef>
                <a:spcPts val="0"/>
              </a:spcBef>
              <a:buSzPct val="78571"/>
              <a:buNone/>
              <a:defRPr sz="1400"/>
            </a:lvl7pPr>
            <a:lvl8pPr lvl="7" indent="0">
              <a:spcBef>
                <a:spcPts val="0"/>
              </a:spcBef>
              <a:buSzPct val="78571"/>
              <a:buNone/>
              <a:defRPr sz="1400"/>
            </a:lvl8pPr>
            <a:lvl9pPr lvl="8" indent="0">
              <a:spcBef>
                <a:spcPts val="0"/>
              </a:spcBef>
              <a:buSzPct val="78571"/>
              <a:buNone/>
              <a:defRPr sz="14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571499" y="3318987"/>
            <a:ext cx="7917982" cy="933212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buClr>
                <a:srgbClr val="7F7F7F"/>
              </a:buClr>
              <a:buSzPct val="100000"/>
              <a:buFont typeface="Arial"/>
              <a:buNone/>
              <a:defRPr sz="21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59" name="Shape 59"/>
          <p:cNvGrpSpPr/>
          <p:nvPr/>
        </p:nvGrpSpPr>
        <p:grpSpPr>
          <a:xfrm>
            <a:off x="0" y="595952"/>
            <a:ext cx="9141074" cy="1835951"/>
            <a:chOff x="0" y="1074510"/>
            <a:chExt cx="9141074" cy="1835951"/>
          </a:xfrm>
        </p:grpSpPr>
        <p:pic>
          <p:nvPicPr>
            <p:cNvPr id="60" name="Shape 60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084587"/>
              <a:ext cx="1823679" cy="18236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Shape 6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28800" y="1074510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Shape 6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57600" y="1084587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Shape 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486400" y="1084587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Shape 6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315200" y="1084587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Slide_OneColumnBulle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297611" y="424066"/>
            <a:ext cx="8531162" cy="39113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2600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400"/>
            </a:lvl2pPr>
            <a:lvl3pPr lvl="2" indent="0">
              <a:spcBef>
                <a:spcPts val="0"/>
              </a:spcBef>
              <a:buSzPct val="78571"/>
              <a:buNone/>
              <a:defRPr sz="1400"/>
            </a:lvl3pPr>
            <a:lvl4pPr lvl="3" indent="0">
              <a:spcBef>
                <a:spcPts val="0"/>
              </a:spcBef>
              <a:buSzPct val="78571"/>
              <a:buNone/>
              <a:defRPr sz="1400"/>
            </a:lvl4pPr>
            <a:lvl5pPr lvl="4" indent="0">
              <a:spcBef>
                <a:spcPts val="0"/>
              </a:spcBef>
              <a:buSzPct val="78571"/>
              <a:buNone/>
              <a:defRPr sz="1400"/>
            </a:lvl5pPr>
            <a:lvl6pPr lvl="5" indent="0">
              <a:spcBef>
                <a:spcPts val="0"/>
              </a:spcBef>
              <a:buSzPct val="78571"/>
              <a:buNone/>
              <a:defRPr sz="1400"/>
            </a:lvl6pPr>
            <a:lvl7pPr lvl="6" indent="0">
              <a:spcBef>
                <a:spcPts val="0"/>
              </a:spcBef>
              <a:buSzPct val="78571"/>
              <a:buNone/>
              <a:defRPr sz="1400"/>
            </a:lvl7pPr>
            <a:lvl8pPr lvl="7" indent="0">
              <a:spcBef>
                <a:spcPts val="0"/>
              </a:spcBef>
              <a:buSzPct val="78571"/>
              <a:buNone/>
              <a:defRPr sz="1400"/>
            </a:lvl8pPr>
            <a:lvl9pPr lvl="8" indent="0">
              <a:spcBef>
                <a:spcPts val="0"/>
              </a:spcBef>
              <a:buSzPct val="78571"/>
              <a:buNone/>
              <a:defRPr sz="1400"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ubTitle" idx="1"/>
          </p:nvPr>
        </p:nvSpPr>
        <p:spPr>
          <a:xfrm>
            <a:off x="297611" y="899332"/>
            <a:ext cx="8531162" cy="316993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buClr>
                <a:srgbClr val="7F7F7F"/>
              </a:buClr>
              <a:buSzPct val="100000"/>
              <a:buFont typeface="Arial"/>
              <a:buNone/>
              <a:defRPr sz="18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2"/>
          </p:nvPr>
        </p:nvSpPr>
        <p:spPr>
          <a:xfrm>
            <a:off x="297611" y="1369219"/>
            <a:ext cx="8531162" cy="310789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342900" marR="0" lvl="0" indent="-279400" algn="l" rtl="0">
              <a:lnSpc>
                <a:spcPct val="90000"/>
              </a:lnSpc>
              <a:spcBef>
                <a:spcPts val="800"/>
              </a:spcBef>
              <a:buClr>
                <a:srgbClr val="0066A1"/>
              </a:buClr>
              <a:buSzPct val="60000"/>
              <a:buFont typeface="Merriweather Sans"/>
              <a:buChar char="▶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96900" marR="0" lvl="1" indent="-1651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9800" marR="0" lvl="2" indent="-1778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44600" marR="0" lvl="3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87500" marR="0" lvl="4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marR="0" lvl="5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marR="0" lvl="6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marR="0" lvl="7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marR="0" lvl="8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Shape 5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2" cy="5132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60858"/>
            <a:ext cx="9144000" cy="1380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9105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 txBox="1"/>
          <p:nvPr/>
        </p:nvSpPr>
        <p:spPr>
          <a:xfrm>
            <a:off x="284909" y="4628375"/>
            <a:ext cx="154305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" name="Shape 55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1"/>
          <a:stretch/>
        </p:blipFill>
        <p:spPr>
          <a:xfrm>
            <a:off x="8038947" y="4560577"/>
            <a:ext cx="857754" cy="49941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284909" y="4628375"/>
            <a:ext cx="154305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900" b="0" i="0" u="none" strike="noStrike" cap="none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3349" y="4553785"/>
            <a:ext cx="859278" cy="26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5" y="0"/>
            <a:ext cx="9140333" cy="68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57700"/>
            <a:ext cx="9140333" cy="6855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-20955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</a:pPr>
            <a:r>
              <a:rPr lang="en-US" sz="3300" b="1" i="0" u="none" strike="noStrike" cap="none" dirty="0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rPr>
              <a:t>Inspiring Examples</a:t>
            </a:r>
            <a:endParaRPr sz="3300" b="1" i="0" u="none" strike="noStrike" cap="none" dirty="0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571499" y="3562350"/>
            <a:ext cx="7917982" cy="933212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-133350" algn="l" rtl="0">
              <a:lnSpc>
                <a:spcPct val="90000"/>
              </a:lnSpc>
              <a:spcBef>
                <a:spcPts val="0"/>
              </a:spcBef>
              <a:buClr>
                <a:srgbClr val="7F7F7F"/>
              </a:buClr>
              <a:buSzPct val="100000"/>
              <a:buFont typeface="Arial"/>
              <a:buNone/>
            </a:pPr>
            <a:r>
              <a:rPr lang="en-US" sz="2100" b="1" i="1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Martin Grossmann</a:t>
            </a:r>
          </a:p>
          <a:p>
            <a:pPr marL="0" marR="0" lvl="0" indent="-133350" algn="l" rtl="0">
              <a:lnSpc>
                <a:spcPct val="90000"/>
              </a:lnSpc>
              <a:spcBef>
                <a:spcPts val="0"/>
              </a:spcBef>
              <a:buClr>
                <a:srgbClr val="7F7F7F"/>
              </a:buClr>
              <a:buSzPct val="100000"/>
              <a:buFont typeface="Arial"/>
              <a:buNone/>
            </a:pPr>
            <a:r>
              <a:rPr lang="en-US" dirty="0"/>
              <a:t>December 05, 2025</a:t>
            </a:r>
            <a:endParaRPr sz="2100" b="1" i="1" u="none" strike="noStrike" cap="none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0854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D68B6-D9F9-F15A-8ED6-FF21CC752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newsletter.ieee-npss.org/wp-content/uploads/2025/08/Picture4.jpg">
            <a:extLst>
              <a:ext uri="{FF2B5EF4-FFF2-40B4-BE49-F238E27FC236}">
                <a16:creationId xmlns:a16="http://schemas.microsoft.com/office/drawing/2014/main" id="{EF40820D-A2A9-628F-DE07-776F1BA1F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66750"/>
            <a:ext cx="484909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9DA4386-3CE4-7C71-D95C-BC68935B4C4E}"/>
              </a:ext>
            </a:extLst>
          </p:cNvPr>
          <p:cNvSpPr/>
          <p:nvPr/>
        </p:nvSpPr>
        <p:spPr>
          <a:xfrm>
            <a:off x="2002172" y="1351850"/>
            <a:ext cx="990600" cy="990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C696DD-958F-E3B7-3857-C5F23F701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971550"/>
            <a:ext cx="5105400" cy="382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53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EF7A90-14DA-24CE-64C4-D8C1053FA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19150"/>
            <a:ext cx="6654292" cy="397178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E323E4C-3B96-53A0-1C8D-74AC72AFD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/>
              <a:t>NSS-MIC Conference Yokohama, Japan – November 2025</a:t>
            </a:r>
          </a:p>
        </p:txBody>
      </p:sp>
    </p:spTree>
    <p:extLst>
      <p:ext uri="{BB962C8B-B14F-4D97-AF65-F5344CB8AC3E}">
        <p14:creationId xmlns:p14="http://schemas.microsoft.com/office/powerpoint/2010/main" val="2727466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1B5C-BBE5-A766-41D9-23DB659DE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/>
              <a:t>Aziza </a:t>
            </a:r>
            <a:r>
              <a:rPr lang="de-CH" dirty="0" err="1"/>
              <a:t>Zendour</a:t>
            </a:r>
            <a:br>
              <a:rPr lang="de-CH" dirty="0"/>
            </a:br>
            <a:r>
              <a:rPr lang="de-CH" dirty="0" err="1"/>
              <a:t>EduCom</a:t>
            </a:r>
            <a:r>
              <a:rPr lang="de-CH" dirty="0"/>
              <a:t> School Dakar, Senegal – November 2022</a:t>
            </a:r>
          </a:p>
        </p:txBody>
      </p:sp>
      <p:pic>
        <p:nvPicPr>
          <p:cNvPr id="5" name="Inhaltsplatzhalter 10">
            <a:extLst>
              <a:ext uri="{FF2B5EF4-FFF2-40B4-BE49-F238E27FC236}">
                <a16:creationId xmlns:a16="http://schemas.microsoft.com/office/drawing/2014/main" id="{2B0AAF0A-105B-2E9E-B694-3A79E4E0A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95589"/>
            <a:ext cx="4114800" cy="3417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8">
            <a:extLst>
              <a:ext uri="{FF2B5EF4-FFF2-40B4-BE49-F238E27FC236}">
                <a16:creationId xmlns:a16="http://schemas.microsoft.com/office/drawing/2014/main" id="{C56DD734-12D0-2216-04F1-A71062576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171669"/>
            <a:ext cx="2286000" cy="366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265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17526-BA1A-FFF6-61BF-1FB58D43F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F0D631D-F570-BD22-B9B8-7C6AA7A53533}"/>
              </a:ext>
            </a:extLst>
          </p:cNvPr>
          <p:cNvGrpSpPr/>
          <p:nvPr/>
        </p:nvGrpSpPr>
        <p:grpSpPr>
          <a:xfrm>
            <a:off x="381000" y="514350"/>
            <a:ext cx="7447503" cy="2928938"/>
            <a:chOff x="381000" y="514350"/>
            <a:chExt cx="7447503" cy="2928938"/>
          </a:xfrm>
        </p:grpSpPr>
        <p:pic>
          <p:nvPicPr>
            <p:cNvPr id="7" name="Grafik 5">
              <a:extLst>
                <a:ext uri="{FF2B5EF4-FFF2-40B4-BE49-F238E27FC236}">
                  <a16:creationId xmlns:a16="http://schemas.microsoft.com/office/drawing/2014/main" id="{D5DEAF39-4917-373D-CE69-BD991CC27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" y="590550"/>
              <a:ext cx="3810000" cy="285273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539BB89-66F2-8DF4-44EF-22A71013CDF5}"/>
                </a:ext>
              </a:extLst>
            </p:cNvPr>
            <p:cNvSpPr txBox="1"/>
            <p:nvPr/>
          </p:nvSpPr>
          <p:spPr>
            <a:xfrm>
              <a:off x="4419600" y="514350"/>
              <a:ext cx="34089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dirty="0"/>
                <a:t>Summer Student, PSI, June 2023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BAD29CB-5670-E8D5-AAAB-9B1DD8057529}"/>
              </a:ext>
            </a:extLst>
          </p:cNvPr>
          <p:cNvGrpSpPr/>
          <p:nvPr/>
        </p:nvGrpSpPr>
        <p:grpSpPr>
          <a:xfrm>
            <a:off x="1337345" y="2190750"/>
            <a:ext cx="7542049" cy="2356433"/>
            <a:chOff x="1337345" y="2190750"/>
            <a:chExt cx="7542049" cy="2356433"/>
          </a:xfrm>
        </p:grpSpPr>
        <p:pic>
          <p:nvPicPr>
            <p:cNvPr id="8" name="Grafik 2">
              <a:extLst>
                <a:ext uri="{FF2B5EF4-FFF2-40B4-BE49-F238E27FC236}">
                  <a16:creationId xmlns:a16="http://schemas.microsoft.com/office/drawing/2014/main" id="{9AC43BFC-E281-A310-31EA-63033D50F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400" y="2190750"/>
              <a:ext cx="4154994" cy="233718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372E03-D63D-C7FE-8E02-EBDEBAA35528}"/>
                </a:ext>
              </a:extLst>
            </p:cNvPr>
            <p:cNvSpPr txBox="1"/>
            <p:nvPr/>
          </p:nvSpPr>
          <p:spPr>
            <a:xfrm>
              <a:off x="1337345" y="4208629"/>
              <a:ext cx="3200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dirty="0"/>
                <a:t>PhD Student, PSI, </a:t>
              </a:r>
              <a:r>
                <a:rPr lang="de-CH" sz="1600" dirty="0" err="1"/>
                <a:t>January</a:t>
              </a:r>
              <a:r>
                <a:rPr lang="de-CH" sz="1600" dirty="0"/>
                <a:t> 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877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C460B-DB9E-03C7-4058-0943FA8D1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A7563-9210-D0E9-1EA3-A1A53A212F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 err="1"/>
              <a:t>Mustapah</a:t>
            </a:r>
            <a:r>
              <a:rPr lang="de-CH" dirty="0"/>
              <a:t> </a:t>
            </a:r>
            <a:r>
              <a:rPr lang="de-CH" dirty="0" err="1"/>
              <a:t>Chaoui</a:t>
            </a:r>
            <a:br>
              <a:rPr lang="de-CH" dirty="0"/>
            </a:br>
            <a:r>
              <a:rPr lang="de-CH" dirty="0" err="1"/>
              <a:t>EduCom</a:t>
            </a:r>
            <a:r>
              <a:rPr lang="de-CH" dirty="0"/>
              <a:t> School Rabat, </a:t>
            </a:r>
            <a:r>
              <a:rPr lang="de-CH" dirty="0" err="1"/>
              <a:t>Morocco</a:t>
            </a:r>
            <a:r>
              <a:rPr lang="de-CH" dirty="0"/>
              <a:t> – </a:t>
            </a:r>
            <a:r>
              <a:rPr lang="de-CH" dirty="0" err="1"/>
              <a:t>July</a:t>
            </a:r>
            <a:r>
              <a:rPr lang="de-CH" dirty="0"/>
              <a:t> 2024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9EFCC0-241E-8D6E-6A82-B8A46B7BB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478836"/>
            <a:ext cx="2971800" cy="22288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416E4E-C9A4-B247-258C-71F4408EB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345" y="1126868"/>
            <a:ext cx="2842123" cy="17496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15CE6F-636B-9680-E02E-5E72DAD3D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1152676"/>
            <a:ext cx="3328255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94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B385D-14B9-2294-1EB2-E4BDEFB96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932C2-5CC9-1FF9-15B6-F73C5544B3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/>
              <a:t>Travel Award </a:t>
            </a:r>
            <a:r>
              <a:rPr lang="de-CH" dirty="0" err="1"/>
              <a:t>to</a:t>
            </a:r>
            <a:r>
              <a:rPr lang="de-CH" dirty="0"/>
              <a:t> NSS-MIC Tampa, USA – November 2024</a:t>
            </a:r>
          </a:p>
        </p:txBody>
      </p:sp>
      <p:pic>
        <p:nvPicPr>
          <p:cNvPr id="3" name="Grafik 4">
            <a:extLst>
              <a:ext uri="{FF2B5EF4-FFF2-40B4-BE49-F238E27FC236}">
                <a16:creationId xmlns:a16="http://schemas.microsoft.com/office/drawing/2014/main" id="{B68CA04B-B1A1-5F59-21A0-DBC498520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895350"/>
            <a:ext cx="2438400" cy="3703320"/>
          </a:xfrm>
          <a:prstGeom prst="rect">
            <a:avLst/>
          </a:prstGeom>
        </p:spPr>
      </p:pic>
      <p:pic>
        <p:nvPicPr>
          <p:cNvPr id="5" name="Grafik 6">
            <a:extLst>
              <a:ext uri="{FF2B5EF4-FFF2-40B4-BE49-F238E27FC236}">
                <a16:creationId xmlns:a16="http://schemas.microsoft.com/office/drawing/2014/main" id="{59790267-7AA9-B442-B34C-FE340AE30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895350"/>
            <a:ext cx="2778575" cy="370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72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CBFB3-CF30-851C-4623-FD42B8604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F7120-AA1E-F8D5-415C-055B9D0717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 err="1"/>
              <a:t>EduCom</a:t>
            </a:r>
            <a:r>
              <a:rPr lang="de-CH" dirty="0"/>
              <a:t> School Prague, </a:t>
            </a:r>
            <a:r>
              <a:rPr lang="de-CH" dirty="0" err="1"/>
              <a:t>Czechia</a:t>
            </a:r>
            <a:r>
              <a:rPr lang="de-CH" dirty="0"/>
              <a:t> – </a:t>
            </a:r>
            <a:r>
              <a:rPr lang="de-CH" dirty="0" err="1"/>
              <a:t>July</a:t>
            </a:r>
            <a:r>
              <a:rPr lang="de-CH" dirty="0"/>
              <a:t> 2025</a:t>
            </a:r>
          </a:p>
        </p:txBody>
      </p:sp>
      <p:pic>
        <p:nvPicPr>
          <p:cNvPr id="3" name="Grafik 3">
            <a:extLst>
              <a:ext uri="{FF2B5EF4-FFF2-40B4-BE49-F238E27FC236}">
                <a16:creationId xmlns:a16="http://schemas.microsoft.com/office/drawing/2014/main" id="{B4EC0644-0D71-178E-90D3-93D712F15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856771"/>
            <a:ext cx="2895600" cy="3658986"/>
          </a:xfrm>
          <a:prstGeom prst="rect">
            <a:avLst/>
          </a:prstGeom>
        </p:spPr>
      </p:pic>
      <p:pic>
        <p:nvPicPr>
          <p:cNvPr id="7" name="Grafik 5">
            <a:extLst>
              <a:ext uri="{FF2B5EF4-FFF2-40B4-BE49-F238E27FC236}">
                <a16:creationId xmlns:a16="http://schemas.microsoft.com/office/drawing/2014/main" id="{D9B99794-91F1-89E6-D0BA-D82B07470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872106"/>
            <a:ext cx="3263251" cy="1820282"/>
          </a:xfrm>
          <a:prstGeom prst="rect">
            <a:avLst/>
          </a:prstGeom>
        </p:spPr>
      </p:pic>
      <p:pic>
        <p:nvPicPr>
          <p:cNvPr id="8" name="Grafik 13">
            <a:extLst>
              <a:ext uri="{FF2B5EF4-FFF2-40B4-BE49-F238E27FC236}">
                <a16:creationId xmlns:a16="http://schemas.microsoft.com/office/drawing/2014/main" id="{2DE75EBC-FE1C-CF1E-B62C-14A35A8BE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943" y="2882346"/>
            <a:ext cx="1950724" cy="1935484"/>
          </a:xfrm>
          <a:prstGeom prst="rect">
            <a:avLst/>
          </a:prstGeom>
        </p:spPr>
      </p:pic>
      <p:pic>
        <p:nvPicPr>
          <p:cNvPr id="4" name="Grafik 4">
            <a:extLst>
              <a:ext uri="{FF2B5EF4-FFF2-40B4-BE49-F238E27FC236}">
                <a16:creationId xmlns:a16="http://schemas.microsoft.com/office/drawing/2014/main" id="{44C8E7A0-8376-F112-A827-5D18707E9E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1" y="2292970"/>
            <a:ext cx="3544461" cy="19937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931470-17DD-EC59-EB8D-2090736A87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7073" y="106125"/>
            <a:ext cx="6553200" cy="497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5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3D38506-DE5B-635A-8CAE-70380ED93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38149"/>
            <a:ext cx="2590800" cy="34530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849BD3-FB3A-1F6B-D527-01DBE69CA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038350"/>
            <a:ext cx="3327400" cy="24955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56D061-9118-0F9B-0EC0-746CA8DD9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28" y="361950"/>
            <a:ext cx="3245382" cy="432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57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234655-9E08-85CF-1A39-89347879B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430" y="258888"/>
            <a:ext cx="8806370" cy="391130"/>
          </a:xfrm>
        </p:spPr>
        <p:txBody>
          <a:bodyPr/>
          <a:lstStyle/>
          <a:p>
            <a:r>
              <a:rPr lang="de-CH" dirty="0"/>
              <a:t>Radiation </a:t>
            </a:r>
            <a:r>
              <a:rPr lang="de-CH" dirty="0" err="1"/>
              <a:t>Measurements</a:t>
            </a:r>
            <a:r>
              <a:rPr lang="de-CH" dirty="0"/>
              <a:t> School, Fukushima Japan – </a:t>
            </a:r>
            <a:r>
              <a:rPr lang="de-CH" dirty="0" err="1"/>
              <a:t>July</a:t>
            </a:r>
            <a:r>
              <a:rPr lang="de-CH" dirty="0"/>
              <a:t> 2025</a:t>
            </a:r>
          </a:p>
        </p:txBody>
      </p:sp>
      <p:pic>
        <p:nvPicPr>
          <p:cNvPr id="1026" name="Picture 2" descr="https://newsletter.ieee-npss.org/wp-content/uploads/2025/08/Pictur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71551"/>
            <a:ext cx="2819400" cy="186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2266950"/>
            <a:ext cx="2670719" cy="238289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936897"/>
            <a:ext cx="3228885" cy="2149227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2952749"/>
            <a:ext cx="3228169" cy="204282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F93CA61-4273-3FC0-7986-1B2684B477E8}"/>
              </a:ext>
            </a:extLst>
          </p:cNvPr>
          <p:cNvGrpSpPr/>
          <p:nvPr/>
        </p:nvGrpSpPr>
        <p:grpSpPr>
          <a:xfrm>
            <a:off x="2243397" y="742274"/>
            <a:ext cx="5308750" cy="3981563"/>
            <a:chOff x="2243397" y="742274"/>
            <a:chExt cx="5308750" cy="398156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D305E3A-4C9B-938E-2C18-A95C5FD9D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43397" y="742274"/>
              <a:ext cx="5308750" cy="3981563"/>
            </a:xfrm>
            <a:prstGeom prst="rect">
              <a:avLst/>
            </a:prstGeom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DF48A1DC-9D5C-6657-9553-D7644CA6286A}"/>
                </a:ext>
              </a:extLst>
            </p:cNvPr>
            <p:cNvSpPr/>
            <p:nvPr/>
          </p:nvSpPr>
          <p:spPr>
            <a:xfrm>
              <a:off x="6138100" y="2382086"/>
              <a:ext cx="1253300" cy="1180264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</p:grpSp>
    </p:spTree>
    <p:extLst>
      <p:ext uri="{BB962C8B-B14F-4D97-AF65-F5344CB8AC3E}">
        <p14:creationId xmlns:p14="http://schemas.microsoft.com/office/powerpoint/2010/main" val="190293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75B17-897B-C004-FACF-DAA0A86E5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B7576-5AAD-B613-7B88-9AEB8361B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/>
              <a:t>Lin Tzu-</a:t>
            </a:r>
            <a:r>
              <a:rPr lang="de-CH" dirty="0" err="1"/>
              <a:t>Hsiang</a:t>
            </a:r>
            <a:br>
              <a:rPr lang="de-CH" dirty="0"/>
            </a:br>
            <a:r>
              <a:rPr lang="de-CH" dirty="0"/>
              <a:t>NSS-MIC Conference Tampa, USA – November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7A4989-7899-07C0-E7AF-263F61C98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9" y="1090394"/>
            <a:ext cx="6730492" cy="378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6260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On-screen Show (16:9)</PresentationFormat>
  <Paragraphs>12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Noto Sans Symbols</vt:lpstr>
      <vt:lpstr>Arial</vt:lpstr>
      <vt:lpstr>Calibri</vt:lpstr>
      <vt:lpstr>Merriweather Sans</vt:lpstr>
      <vt:lpstr>Title Slides</vt:lpstr>
      <vt:lpstr>Content Slides</vt:lpstr>
      <vt:lpstr>Inspiring Examples</vt:lpstr>
      <vt:lpstr>Aziza Zendour EduCom School Dakar, Senegal – November 2022</vt:lpstr>
      <vt:lpstr>PowerPoint Presentation</vt:lpstr>
      <vt:lpstr>Mustapah Chaoui EduCom School Rabat, Morocco – July 2024 </vt:lpstr>
      <vt:lpstr>Travel Award to NSS-MIC Tampa, USA – November 2024</vt:lpstr>
      <vt:lpstr>EduCom School Prague, Czechia – July 2025</vt:lpstr>
      <vt:lpstr>PowerPoint Presentation</vt:lpstr>
      <vt:lpstr>Radiation Measurements School, Fukushima Japan – July 2025</vt:lpstr>
      <vt:lpstr>Lin Tzu-Hsiang NSS-MIC Conference Tampa, USA – November 2024</vt:lpstr>
      <vt:lpstr>PowerPoint Presentation</vt:lpstr>
      <vt:lpstr>NSS-MIC Conference Yokohama, Japan – November 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Faith A Agnew</dc:creator>
  <cp:lastModifiedBy>Grossmann Handschin, Martin</cp:lastModifiedBy>
  <cp:revision>358</cp:revision>
  <cp:lastPrinted>2025-10-13T09:20:52Z</cp:lastPrinted>
  <dcterms:modified xsi:type="dcterms:W3CDTF">2025-12-05T15:29:23Z</dcterms:modified>
</cp:coreProperties>
</file>