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62" r:id="rId3"/>
    <p:sldId id="265" r:id="rId4"/>
    <p:sldId id="267" r:id="rId5"/>
    <p:sldId id="266" r:id="rId6"/>
    <p:sldId id="263" r:id="rId7"/>
    <p:sldId id="264" r:id="rId8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409"/>
    <p:restoredTop sz="94707"/>
  </p:normalViewPr>
  <p:slideViewPr>
    <p:cSldViewPr snapToGrid="0">
      <p:cViewPr varScale="1">
        <p:scale>
          <a:sx n="81" d="100"/>
          <a:sy n="81" d="100"/>
        </p:scale>
        <p:origin x="216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A47CF8-85BA-3D43-849E-F68A8F6229E8}" type="datetimeFigureOut">
              <a:rPr lang="es-ES" smtClean="0"/>
              <a:t>1/12/25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363FE3-39D2-2141-8A7C-7AEBDB06D25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41043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363FE3-39D2-2141-8A7C-7AEBDB06D25F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95749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363FE3-39D2-2141-8A7C-7AEBDB06D25F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2777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0E7E37-F618-C78D-0560-E22DB8AE81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7BCE166-4767-9116-BFCC-845781A8E5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6FF4E06-62DB-A65E-2F57-8D2327C9C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7D8C8-0969-1D44-8751-E4EF1405515B}" type="datetimeFigureOut">
              <a:rPr lang="es-ES" smtClean="0"/>
              <a:t>1/12/25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721AF2D-9B45-BC6C-AA43-B375ADF50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95376E8-3518-9E5C-3E11-B5F38540D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25663-B682-2942-8149-380C76CE43E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14174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4597DE-AE1A-A4DB-E028-5E04B0618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7A6FB70-4534-EBC2-0B8E-EC39CD58EF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B83AE83-0CCD-0191-2F2C-27E1B96D5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7D8C8-0969-1D44-8751-E4EF1405515B}" type="datetimeFigureOut">
              <a:rPr lang="es-ES" smtClean="0"/>
              <a:t>1/12/25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7675D3B-61C3-9661-74E6-EF0EB878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D75F18E-758F-C2F9-75E8-EADB92263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25663-B682-2942-8149-380C76CE43E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8691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BBB4A869-78EC-3AE6-A148-F7799DD34C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F5DAF7C-D372-B3AA-2DEE-19985597CB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894CBAA-5940-1C29-7322-1AD18CF53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7D8C8-0969-1D44-8751-E4EF1405515B}" type="datetimeFigureOut">
              <a:rPr lang="es-ES" smtClean="0"/>
              <a:t>1/12/25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0110FC4-3CE0-AF24-52E2-EF890DD354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3FD30F-031F-7D14-DE9C-B7CE21D6F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25663-B682-2942-8149-380C76CE43E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8905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775C1D-49D8-8776-BE20-680E158C17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B08C3D9-D47E-EE4A-D499-E9C7D4A12C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CC14EBD-AA9E-54B0-B17C-9095A46894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7D8C8-0969-1D44-8751-E4EF1405515B}" type="datetimeFigureOut">
              <a:rPr lang="es-ES" smtClean="0"/>
              <a:t>1/12/25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0CAC506-C200-3090-DA4E-F6E70A8D1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98373D3-BD10-A898-425E-95BB0C5FCF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25663-B682-2942-8149-380C76CE43E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7077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1EF845-2FAD-7F8F-ABEF-E34D596B02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CE734B4-7496-502F-13F5-C85B6700E0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DE0941E-9696-B810-C3EF-1AD4D9F14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7D8C8-0969-1D44-8751-E4EF1405515B}" type="datetimeFigureOut">
              <a:rPr lang="es-ES" smtClean="0"/>
              <a:t>1/12/25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D6791C4-687D-72C8-EBDF-281D02130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9749C43-2108-F21F-FA8C-FA107F0FE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25663-B682-2942-8149-380C76CE43E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18386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4C87C9-8083-F7B5-EDDE-99F6F3CFF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C9B0880-07C8-785C-7442-E8D2F2A740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BBBE8D2-BC5D-A984-D85D-5AB6D4EA47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D604ADD-06F9-CB5D-9D7E-5A3498743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7D8C8-0969-1D44-8751-E4EF1405515B}" type="datetimeFigureOut">
              <a:rPr lang="es-ES" smtClean="0"/>
              <a:t>1/12/25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05FA588-6449-7436-FFDC-5625395D9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FE62582-2585-3A95-0034-97BAD03DA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25663-B682-2942-8149-380C76CE43E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9707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33BF91-3870-0728-78D2-4F7F54A832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7881303-8947-8E30-348B-544810F7EA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548D093-9545-3097-13AB-6C490F7B7D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9EBE2FD8-E76A-4C67-446F-C6ED3839F3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D948AE81-B5C8-3D39-B6B6-621B6E9EB8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1283AEB4-C1BC-C3CD-306C-79D0E953C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7D8C8-0969-1D44-8751-E4EF1405515B}" type="datetimeFigureOut">
              <a:rPr lang="es-ES" smtClean="0"/>
              <a:t>1/12/25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44D69A43-7166-DD5E-4908-1983BDEAD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033CED5-0475-2EB3-37AC-FA8B25D9C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25663-B682-2942-8149-380C76CE43E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05037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C316B6-356A-C3D5-7E64-91D8ABCB78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AD3DDC43-E52C-AB59-F236-E32870830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7D8C8-0969-1D44-8751-E4EF1405515B}" type="datetimeFigureOut">
              <a:rPr lang="es-ES" smtClean="0"/>
              <a:t>1/12/25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3FBA2FFD-8F0E-840F-2C1E-6449D4A17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751DF27-DE39-8831-F6A6-D8199C133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25663-B682-2942-8149-380C76CE43E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51898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79B55C3-CD19-9F20-DE03-7C919F034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7D8C8-0969-1D44-8751-E4EF1405515B}" type="datetimeFigureOut">
              <a:rPr lang="es-ES" smtClean="0"/>
              <a:t>1/12/25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10728285-D99A-4207-F795-1FDA8E1A5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3C93376-C511-1A3F-47AE-E6A3806CC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25663-B682-2942-8149-380C76CE43E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19449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E0CC6C-E804-1571-F938-D2C5628396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50394A1-A942-7D5B-E95A-CF920DD3B7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62043D3-A7FB-9958-69F3-805AAC1EF9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A66AB34-53C1-1BC4-AB64-76E289769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7D8C8-0969-1D44-8751-E4EF1405515B}" type="datetimeFigureOut">
              <a:rPr lang="es-ES" smtClean="0"/>
              <a:t>1/12/25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5D1D949-DC21-9B02-04C4-C1437A485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FFBF6C2-2A2F-4586-9D0E-5992F9FDA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25663-B682-2942-8149-380C76CE43E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5877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8EE9321-9A67-E32F-25B5-3817AD76B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9ACC52D-85CB-A6F2-B624-C4BC54561B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C72379C-48B7-E1EE-E110-62C8181817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C5DDA0D-AFE8-724B-8F0D-4D8E3F215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7D8C8-0969-1D44-8751-E4EF1405515B}" type="datetimeFigureOut">
              <a:rPr lang="es-ES" smtClean="0"/>
              <a:t>1/12/25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6C13B72-1F3E-C392-30FC-76CFCAAC9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FDA447D-2BE5-7A94-A8FE-0273A8D67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25663-B682-2942-8149-380C76CE43E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81820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36DDBCBC-85F8-F0C5-9EFE-29F820B0B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3428CCF-E1E9-B500-90BE-57ED866488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A90B616-CA4B-301D-DBE8-75C368F068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17D8C8-0969-1D44-8751-E4EF1405515B}" type="datetimeFigureOut">
              <a:rPr lang="es-ES" smtClean="0"/>
              <a:t>1/12/25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36178FF-F841-9D9A-1A43-3946EC9C5A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8E8505D-ACFA-9E19-F325-1C2A1F702A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925663-B682-2942-8149-380C76CE43E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10330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erc.europa.eu/sites/default/files/2023-02/boost%20your%20research%20career-NC0822310ENN.pdf?utm_source=chatgpt.com" TargetMode="External"/><Relationship Id="rId5" Type="http://schemas.openxmlformats.org/officeDocument/2006/relationships/hyperlink" Target="https://education.ec.europa.eu/es/study-in-europe/planning-your-studies/scholarships-and-funding?utm" TargetMode="External"/><Relationship Id="rId10" Type="http://schemas.openxmlformats.org/officeDocument/2006/relationships/image" Target="../media/image6.png"/><Relationship Id="rId4" Type="http://schemas.openxmlformats.org/officeDocument/2006/relationships/hyperlink" Target="https://www.eeas.europa.eu/sites/default/files/msca_brochure_en.pdf?utm" TargetMode="External"/><Relationship Id="rId9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hyperlink" Target="https://fulbright.es/programas-y-becas/convocatorias/u-s-scholar-awards/2026/1933/" TargetMode="External"/><Relationship Id="rId7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hyperlink" Target="https://www.hertzfoundation.org/hertz-fellowship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jpeg"/><Relationship Id="rId9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hyperlink" Target="https://education.ec.europa.eu/news/research-opportunities-in-europe?u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059A3C26-1390-45FE-EBD6-E6E1857DE226}"/>
              </a:ext>
            </a:extLst>
          </p:cNvPr>
          <p:cNvSpPr/>
          <p:nvPr/>
        </p:nvSpPr>
        <p:spPr>
          <a:xfrm>
            <a:off x="12357" y="0"/>
            <a:ext cx="12192000" cy="76784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ES" dirty="0">
              <a:solidFill>
                <a:srgbClr val="B017C1"/>
              </a:solidFill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5A7AE8C-C266-07BB-6FE0-8052EC43DE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94"/>
            <a:ext cx="2264244" cy="767847"/>
          </a:xfrm>
          <a:prstGeom prst="rect">
            <a:avLst/>
          </a:prstGeom>
        </p:spPr>
      </p:pic>
      <p:sp>
        <p:nvSpPr>
          <p:cNvPr id="6" name="CuadroTexto 14">
            <a:extLst>
              <a:ext uri="{FF2B5EF4-FFF2-40B4-BE49-F238E27FC236}">
                <a16:creationId xmlns:a16="http://schemas.microsoft.com/office/drawing/2014/main" id="{EE351F95-578A-AEB6-4F94-B3C37B3D8EB3}"/>
              </a:ext>
            </a:extLst>
          </p:cNvPr>
          <p:cNvSpPr txBox="1"/>
          <p:nvPr/>
        </p:nvSpPr>
        <p:spPr>
          <a:xfrm>
            <a:off x="6733454" y="796"/>
            <a:ext cx="545854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noProof="0" dirty="0">
                <a:solidFill>
                  <a:schemeClr val="bg1"/>
                </a:solidFill>
                <a:latin typeface="Arial" panose="020B0604020202020204" pitchFamily="34" charset="0"/>
              </a:rPr>
              <a:t>PhD Funding options</a:t>
            </a:r>
            <a:endParaRPr lang="en-US" sz="4400" noProof="0" dirty="0">
              <a:solidFill>
                <a:schemeClr val="bg1"/>
              </a:solidFill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D5828DB4-F25F-060F-D853-297F55FA23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438" y="1038725"/>
            <a:ext cx="12023124" cy="5663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en-US" b="1" i="0" u="none" strike="noStrike" cap="none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PhD as an employment / paid position</a:t>
            </a:r>
            <a:endParaRPr kumimoji="0" lang="en-US" b="0" i="0" u="none" strike="noStrike" cap="none" normalizeH="0" baseline="0" noProof="0" dirty="0">
              <a:ln>
                <a:noFill/>
              </a:ln>
              <a:solidFill>
                <a:srgbClr val="0070C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 several countries PhD candidates are often employed by the university or research institute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This means you get a </a:t>
            </a:r>
            <a:r>
              <a:rPr kumimoji="0" lang="en-US" b="0" i="1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salary</a:t>
            </a:r>
            <a:r>
              <a:rPr kumimoji="0" lang="en-US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(or stipend that is treated like a salary) + employee benefits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This model is like a research job, not just a student scholarship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b="0" i="0" u="none" strike="noStrike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2"/>
              <a:tabLst/>
            </a:pPr>
            <a:r>
              <a:rPr kumimoji="0" lang="en-US" b="1" i="0" u="none" strike="noStrike" cap="none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Scholarship / Grant-Based PhD</a:t>
            </a:r>
            <a:endParaRPr kumimoji="0" lang="en-US" b="0" i="0" u="none" strike="noStrike" cap="none" normalizeH="0" baseline="0" noProof="0" dirty="0">
              <a:ln>
                <a:noFill/>
              </a:ln>
              <a:solidFill>
                <a:srgbClr val="0070C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These are more traditional “scholarships”: money is given to you to support your PhD, but you’re not necessarily an employee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Funding might cover a stipend (living costs), tuition (if there is any), travel, research expenses, </a:t>
            </a:r>
            <a:r>
              <a:rPr kumimoji="0" lang="en-US" b="0" i="0" u="none" strike="noStrike" cap="none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etc</a:t>
            </a:r>
            <a:endParaRPr kumimoji="0" lang="en-US" b="0" i="0" u="none" strike="noStrike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b="0" i="0" u="none" strike="noStrike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3"/>
              <a:tabLst/>
            </a:pPr>
            <a:r>
              <a:rPr kumimoji="0" lang="en-US" b="1" i="0" u="none" strike="noStrike" cap="none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Doctoral Networks / Consortia</a:t>
            </a:r>
            <a:endParaRPr kumimoji="0" lang="en-US" b="0" i="0" u="none" strike="noStrike" cap="none" normalizeH="0" baseline="0" noProof="0" dirty="0">
              <a:ln>
                <a:noFill/>
              </a:ln>
              <a:solidFill>
                <a:srgbClr val="0070C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Programs to fund doctoral networks: these are usually structured PhD programs </a:t>
            </a:r>
            <a:br>
              <a:rPr kumimoji="0" lang="en-US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kumimoji="0" lang="en-US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involving multiple institutions or sectors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These are very competitive but often provide excellent support (salary, mobility, </a:t>
            </a:r>
            <a:b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kumimoji="0" lang="en-US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training, research costs)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b="0" i="0" u="none" strike="noStrike" cap="none" normalizeH="0" baseline="0" noProof="0" dirty="0">
              <a:ln>
                <a:noFill/>
              </a:ln>
              <a:solidFill>
                <a:srgbClr val="0070C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4"/>
              <a:tabLst/>
            </a:pPr>
            <a:r>
              <a:rPr kumimoji="0" lang="en-US" b="1" i="0" u="none" strike="noStrike" cap="none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National Funding Bodies</a:t>
            </a:r>
            <a:endParaRPr kumimoji="0" lang="en-US" b="0" i="0" u="none" strike="noStrike" cap="none" normalizeH="0" baseline="0" noProof="0" dirty="0">
              <a:ln>
                <a:noFill/>
              </a:ln>
              <a:solidFill>
                <a:srgbClr val="0070C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Many countries have their own national research funding organizations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Also, non-governmental foundations may provide PhD scholarships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noProof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7" name="Picture 3" descr="PhD Programme">
            <a:extLst>
              <a:ext uri="{FF2B5EF4-FFF2-40B4-BE49-F238E27FC236}">
                <a16:creationId xmlns:a16="http://schemas.microsoft.com/office/drawing/2014/main" id="{33FE8B38-C9A3-6D2C-5BF2-9A50FD2316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80" r="26008"/>
          <a:stretch>
            <a:fillRect/>
          </a:stretch>
        </p:blipFill>
        <p:spPr bwMode="auto">
          <a:xfrm>
            <a:off x="9462727" y="3870269"/>
            <a:ext cx="2520779" cy="269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42932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8359F0-9ED6-0520-8ED6-FB124A2A27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80A833DF-A378-1BD9-4D7A-6678A48F18E5}"/>
              </a:ext>
            </a:extLst>
          </p:cNvPr>
          <p:cNvSpPr/>
          <p:nvPr/>
        </p:nvSpPr>
        <p:spPr>
          <a:xfrm>
            <a:off x="12357" y="0"/>
            <a:ext cx="12192000" cy="76784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ES" dirty="0">
              <a:solidFill>
                <a:srgbClr val="B017C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007FF25-0D71-6B96-5367-93154B8B48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94"/>
            <a:ext cx="2264244" cy="767847"/>
          </a:xfrm>
          <a:prstGeom prst="rect">
            <a:avLst/>
          </a:prstGeom>
        </p:spPr>
      </p:pic>
      <p:sp>
        <p:nvSpPr>
          <p:cNvPr id="6" name="CuadroTexto 14">
            <a:extLst>
              <a:ext uri="{FF2B5EF4-FFF2-40B4-BE49-F238E27FC236}">
                <a16:creationId xmlns:a16="http://schemas.microsoft.com/office/drawing/2014/main" id="{B9C02254-2D74-C35A-282E-8BB10450E9E9}"/>
              </a:ext>
            </a:extLst>
          </p:cNvPr>
          <p:cNvSpPr txBox="1"/>
          <p:nvPr/>
        </p:nvSpPr>
        <p:spPr>
          <a:xfrm>
            <a:off x="3035642" y="796"/>
            <a:ext cx="91563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>
              <a:defRPr sz="440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noProof="0">
                <a:latin typeface="Calibri" panose="020F0502020204030204" pitchFamily="34" charset="0"/>
                <a:cs typeface="Calibri" panose="020F0502020204030204" pitchFamily="34" charset="0"/>
              </a:rPr>
              <a:t>Major European-Wide / EU Funding</a:t>
            </a: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853A4CD2-7C77-E081-1683-325FB63899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516183"/>
            <a:ext cx="1202312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noProof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6667F2EA-CE5A-0225-D4A3-3F33DD8ED170}"/>
              </a:ext>
            </a:extLst>
          </p:cNvPr>
          <p:cNvSpPr txBox="1"/>
          <p:nvPr/>
        </p:nvSpPr>
        <p:spPr>
          <a:xfrm>
            <a:off x="156004" y="930860"/>
            <a:ext cx="11711115" cy="56015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noProof="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b="1" noProof="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b="1" noProof="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Marie Skłodowska-Curie Actions (MSCA)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Very important program for PhD-level funding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Covers things like living allowance, mobility, family, research/training costs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Many Doctoral Networks funded via MSCA are open for PhD candidates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i="1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1600" i="1" noProof="0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https://www.eeas.europa.eu/sites/default/files/msca_brochure_en.pdf?utm</a:t>
            </a:r>
            <a:endParaRPr lang="en-US" sz="1600" i="1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b="1" noProof="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(ii) EURAXESS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A portal by the European Commission focused on researcher careers. You can find PhD job listings, funding calls, and researcher resources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Very helpful to track funded PhD scholarships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1600" i="1" noProof="0" dirty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https://education.ec.europa.eu/es/study-in-europe/planning-your-studies/scholarships-and-funding?utm</a:t>
            </a:r>
            <a:endParaRPr lang="en-US" sz="1600" i="1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US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b="1" noProof="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(iii) European Research Council (ERC)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Though more known for postdocs / advanced research grants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ERC funding tends to be for high-level researchers, but it’s good to be aware of their programs for later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i="1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1600" i="1" noProof="0" dirty="0"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https://erc.europa.eu/sites/default/files/2023-02/boost%20your%20research%20career-NC0822310ENN.pdf?utm</a:t>
            </a:r>
            <a:endParaRPr lang="en-US" sz="1600" i="1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56" name="Picture 8" descr="European Union Flag 3x5ft House Flag EU Flag | eBay">
            <a:extLst>
              <a:ext uri="{FF2B5EF4-FFF2-40B4-BE49-F238E27FC236}">
                <a16:creationId xmlns:a16="http://schemas.microsoft.com/office/drawing/2014/main" id="{2A7CEB9D-C63C-AC53-3539-EAE5D5A20D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9971" y="888023"/>
            <a:ext cx="2216025" cy="132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NIC">
            <a:extLst>
              <a:ext uri="{FF2B5EF4-FFF2-40B4-BE49-F238E27FC236}">
                <a16:creationId xmlns:a16="http://schemas.microsoft.com/office/drawing/2014/main" id="{4716ECD4-A007-335F-E8F4-BDD1C1CC1C1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30" t="18556" b="12367"/>
          <a:stretch>
            <a:fillRect/>
          </a:stretch>
        </p:blipFill>
        <p:spPr bwMode="auto">
          <a:xfrm>
            <a:off x="128972" y="5551700"/>
            <a:ext cx="1190882" cy="1156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EURAXESS |">
            <a:extLst>
              <a:ext uri="{FF2B5EF4-FFF2-40B4-BE49-F238E27FC236}">
                <a16:creationId xmlns:a16="http://schemas.microsoft.com/office/drawing/2014/main" id="{2A1854BB-7023-2B2B-C132-036A275EA5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9683" y="3928352"/>
            <a:ext cx="1407436" cy="740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ACCIONES MARIE SKLODOWSKA-CURIE (MSCA) – OFICINA DE PROYECTOS EUROPEOS E  INTERNACIONALES DE INVESTIGACIÓN">
            <a:extLst>
              <a:ext uri="{FF2B5EF4-FFF2-40B4-BE49-F238E27FC236}">
                <a16:creationId xmlns:a16="http://schemas.microsoft.com/office/drawing/2014/main" id="{8AA498A5-F196-38A9-5140-DCECC247E2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878" y="2137444"/>
            <a:ext cx="1790015" cy="599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6555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763453-6FD0-3526-4C28-086B8CBC18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9D15D2D7-78A3-247B-F7A9-DCC868F7EBF8}"/>
              </a:ext>
            </a:extLst>
          </p:cNvPr>
          <p:cNvSpPr/>
          <p:nvPr/>
        </p:nvSpPr>
        <p:spPr>
          <a:xfrm>
            <a:off x="12357" y="0"/>
            <a:ext cx="12192000" cy="76784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ES" dirty="0">
              <a:solidFill>
                <a:srgbClr val="B017C1"/>
              </a:solidFill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85D34F2-1FFA-ECD2-BEF6-52D213318A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94"/>
            <a:ext cx="2264244" cy="767847"/>
          </a:xfrm>
          <a:prstGeom prst="rect">
            <a:avLst/>
          </a:prstGeom>
        </p:spPr>
      </p:pic>
      <p:sp>
        <p:nvSpPr>
          <p:cNvPr id="6" name="CuadroTexto 14">
            <a:extLst>
              <a:ext uri="{FF2B5EF4-FFF2-40B4-BE49-F238E27FC236}">
                <a16:creationId xmlns:a16="http://schemas.microsoft.com/office/drawing/2014/main" id="{02E8DAF2-9DA4-7EE6-3470-432B81839775}"/>
              </a:ext>
            </a:extLst>
          </p:cNvPr>
          <p:cNvSpPr txBox="1"/>
          <p:nvPr/>
        </p:nvSpPr>
        <p:spPr>
          <a:xfrm>
            <a:off x="3731741" y="796"/>
            <a:ext cx="84602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>
              <a:defRPr sz="440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noProof="0" dirty="0"/>
              <a:t>Major USA PhD Funding Options</a:t>
            </a: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AF1F1F23-8B09-BDFB-82F6-C75127C622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516183"/>
            <a:ext cx="1202312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noProof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93ADD805-CD7D-E833-8355-53DE85529C9E}"/>
              </a:ext>
            </a:extLst>
          </p:cNvPr>
          <p:cNvSpPr txBox="1"/>
          <p:nvPr/>
        </p:nvSpPr>
        <p:spPr>
          <a:xfrm>
            <a:off x="156004" y="930860"/>
            <a:ext cx="11711115" cy="55399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noProof="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b="1" noProof="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b="1" noProof="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University Funding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Teaching Assistantships (TA)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Research Assistantships (RA)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Fellowships (university-wide or departmental)</a:t>
            </a:r>
          </a:p>
          <a:p>
            <a:pPr lvl="1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	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These usually require 10–20 hours/week of teaching or research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noProof="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(ii) External Fellowships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Fulbright</a:t>
            </a:r>
          </a:p>
          <a:p>
            <a:pPr algn="ctr"/>
            <a:r>
              <a:rPr lang="en-US" sz="1600" i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https://fulbright.es/programas-y-becas/convocatorias/u-s-scholar-awards/2026/1933/</a:t>
            </a:r>
            <a:endParaRPr lang="en-US" sz="1600" i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Ford Foundation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Hertz Fellowship (STEM)</a:t>
            </a:r>
          </a:p>
          <a:p>
            <a:pPr algn="ctr"/>
            <a:r>
              <a:rPr lang="en-US" sz="1600" i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https://www.hertzfoundation.org/hertz-fellowship/</a:t>
            </a:r>
            <a:endParaRPr lang="en-US" sz="1600" i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US" sz="1600" i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NDSEG (US citizens, defense-related research)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International fellowships (various countries sponsor overseas study)</a:t>
            </a:r>
          </a:p>
          <a:p>
            <a:endParaRPr lang="en-US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noProof="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(iii) Government or Home-Country Funding (for international students)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National scholarships (e.g., CSC, DAAD, Fulbright Foreign Student Program)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Sponsor programs (e.g., Saudi Aramco, Kuwait Cultural Office)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48B0D40-4817-008D-16CD-4E89CF5F39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61870" y="1903283"/>
            <a:ext cx="4061253" cy="103321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122" name="Picture 2">
            <a:extLst>
              <a:ext uri="{FF2B5EF4-FFF2-40B4-BE49-F238E27FC236}">
                <a16:creationId xmlns:a16="http://schemas.microsoft.com/office/drawing/2014/main" id="{3F26D60D-5319-F7C0-03F9-08966637B2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7254" y="843855"/>
            <a:ext cx="1849394" cy="972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ABCDC426-55E9-FBFB-595C-BA193ECD130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17909" y="4207914"/>
            <a:ext cx="1109151" cy="419313"/>
          </a:xfrm>
          <a:prstGeom prst="rect">
            <a:avLst/>
          </a:prstGeom>
        </p:spPr>
      </p:pic>
      <p:pic>
        <p:nvPicPr>
          <p:cNvPr id="5124" name="Picture 4" descr="Pacifica Graduate Institute Fulbright U.S. Student Program">
            <a:extLst>
              <a:ext uri="{FF2B5EF4-FFF2-40B4-BE49-F238E27FC236}">
                <a16:creationId xmlns:a16="http://schemas.microsoft.com/office/drawing/2014/main" id="{4A924A3E-AC1D-182F-7DA3-58FE64AB6A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098" y="3166417"/>
            <a:ext cx="1233124" cy="473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917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7483CD-5371-BFA7-3A93-9008701A16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751AA832-7C23-D1DA-8D50-6B209A93A302}"/>
              </a:ext>
            </a:extLst>
          </p:cNvPr>
          <p:cNvSpPr/>
          <p:nvPr/>
        </p:nvSpPr>
        <p:spPr>
          <a:xfrm>
            <a:off x="12357" y="0"/>
            <a:ext cx="12192000" cy="76784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ES" dirty="0">
              <a:solidFill>
                <a:srgbClr val="B017C1"/>
              </a:solidFill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48FE1B3-9123-F5B5-5080-FA30E5070C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94"/>
            <a:ext cx="2264244" cy="767847"/>
          </a:xfrm>
          <a:prstGeom prst="rect">
            <a:avLst/>
          </a:prstGeom>
        </p:spPr>
      </p:pic>
      <p:sp>
        <p:nvSpPr>
          <p:cNvPr id="6" name="CuadroTexto 14">
            <a:extLst>
              <a:ext uri="{FF2B5EF4-FFF2-40B4-BE49-F238E27FC236}">
                <a16:creationId xmlns:a16="http://schemas.microsoft.com/office/drawing/2014/main" id="{53760664-C37F-D02E-5673-6AB23A7BEDCA}"/>
              </a:ext>
            </a:extLst>
          </p:cNvPr>
          <p:cNvSpPr txBox="1"/>
          <p:nvPr/>
        </p:nvSpPr>
        <p:spPr>
          <a:xfrm>
            <a:off x="2458995" y="796"/>
            <a:ext cx="97330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>
              <a:defRPr sz="440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noProof="0" dirty="0"/>
              <a:t>Major Canadian PhD Funding Options</a:t>
            </a: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2E3C6762-4E38-B2B4-ED39-1DF89BA1EC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516183"/>
            <a:ext cx="1202312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noProof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05F8F887-21D3-22C3-19BA-9042283E2FA0}"/>
              </a:ext>
            </a:extLst>
          </p:cNvPr>
          <p:cNvSpPr txBox="1"/>
          <p:nvPr/>
        </p:nvSpPr>
        <p:spPr>
          <a:xfrm>
            <a:off x="156004" y="858888"/>
            <a:ext cx="11711115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noProof="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b="1" noProof="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b="1" noProof="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Major National Scholarships (Canada-Wide)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Vanier Canada Graduate Scholarships</a:t>
            </a:r>
          </a:p>
          <a:p>
            <a:pPr algn="ctr"/>
            <a:endParaRPr lang="en-US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i="1" u="sng" noProof="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https://</a:t>
            </a:r>
            <a:r>
              <a:rPr lang="en-US" i="1" u="sng" noProof="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vanier.gc.ca</a:t>
            </a:r>
            <a:r>
              <a:rPr lang="en-US" i="1" u="sng" noProof="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US" i="1" u="sng" noProof="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</a:t>
            </a:r>
            <a:r>
              <a:rPr lang="en-US" i="1" u="sng" noProof="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/home-</a:t>
            </a:r>
            <a:r>
              <a:rPr lang="en-US" i="1" u="sng" noProof="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accueil.html</a:t>
            </a:r>
            <a:endParaRPr lang="en-US" i="1" u="sng" noProof="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US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US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US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noProof="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(ii) Provincial Funding Programs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Ontario Graduate Scholarship (OGS)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Quebec: FRQNT, FRQSC, FRQS (depending on discipline).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Alberta Graduate Excellence Scholarship (AGES)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90D30F20-9894-E828-6003-AA4D84E201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4872" y="4086860"/>
            <a:ext cx="6488251" cy="243190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170" name="Picture 2">
            <a:extLst>
              <a:ext uri="{FF2B5EF4-FFF2-40B4-BE49-F238E27FC236}">
                <a16:creationId xmlns:a16="http://schemas.microsoft.com/office/drawing/2014/main" id="{9728BD7C-A01D-EC6A-521F-0EDCA30732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131" y="783390"/>
            <a:ext cx="2377992" cy="1188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Vanier Canada Graduate Scholarship (Vanier CGS) 2026 – Scholarship Roar">
            <a:extLst>
              <a:ext uri="{FF2B5EF4-FFF2-40B4-BE49-F238E27FC236}">
                <a16:creationId xmlns:a16="http://schemas.microsoft.com/office/drawing/2014/main" id="{171BA702-9EEC-E3BC-77C3-13623DC7D2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395" y="1505877"/>
            <a:ext cx="1666103" cy="933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4384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F2B785-980C-F422-8083-7DE7DB14CA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BBE43575-E0DB-9331-D9C0-DB97C980215C}"/>
              </a:ext>
            </a:extLst>
          </p:cNvPr>
          <p:cNvSpPr/>
          <p:nvPr/>
        </p:nvSpPr>
        <p:spPr>
          <a:xfrm>
            <a:off x="12357" y="0"/>
            <a:ext cx="12192000" cy="76784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noProof="0" dirty="0">
              <a:solidFill>
                <a:srgbClr val="B017C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EA5617C-63D2-5BE4-C347-223F0998A6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94"/>
            <a:ext cx="2264244" cy="767847"/>
          </a:xfrm>
          <a:prstGeom prst="rect">
            <a:avLst/>
          </a:prstGeom>
        </p:spPr>
      </p:pic>
      <p:sp>
        <p:nvSpPr>
          <p:cNvPr id="6" name="CuadroTexto 14">
            <a:extLst>
              <a:ext uri="{FF2B5EF4-FFF2-40B4-BE49-F238E27FC236}">
                <a16:creationId xmlns:a16="http://schemas.microsoft.com/office/drawing/2014/main" id="{C1E6470B-68C2-6F18-C6E2-9694A83DC6D3}"/>
              </a:ext>
            </a:extLst>
          </p:cNvPr>
          <p:cNvSpPr txBox="1"/>
          <p:nvPr/>
        </p:nvSpPr>
        <p:spPr>
          <a:xfrm>
            <a:off x="3731741" y="796"/>
            <a:ext cx="84602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>
              <a:defRPr sz="440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Major ASIA PhD Funding Options</a:t>
            </a: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1A1FE8D4-3EC9-0CEA-7DAB-BD33AE237A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417327"/>
            <a:ext cx="1202312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noProof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97215858-D38D-87A9-9CA3-B689533374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41" y="506005"/>
            <a:ext cx="9679459" cy="1415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pPr lvl="0"/>
            <a:r>
              <a:rPr lang="en-US" b="1" noProof="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b="1" noProof="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b="1" noProof="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China</a:t>
            </a:r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 is one of the largest providers of fully funded PhD spots to international students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noProof="0" dirty="0">
                <a:latin typeface="Calibri" panose="020F0502020204030204" pitchFamily="34" charset="0"/>
                <a:cs typeface="Calibri" panose="020F0502020204030204" pitchFamily="34" charset="0"/>
              </a:rPr>
              <a:t>CSC Scholarship (China Government Scholarship)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noProof="0" dirty="0">
                <a:latin typeface="Calibri" panose="020F0502020204030204" pitchFamily="34" charset="0"/>
                <a:cs typeface="Calibri" panose="020F0502020204030204" pitchFamily="34" charset="0"/>
              </a:rPr>
              <a:t>University scholarships</a:t>
            </a:r>
            <a:b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609BAF0C-DFF4-12E5-8398-143104F6E7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57" y="1569416"/>
            <a:ext cx="6944145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(ii) </a:t>
            </a:r>
            <a:r>
              <a:rPr lang="en-US" b="1" noProof="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Japan</a:t>
            </a:r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 offers highly prestigious government-funded PhD scholarships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noProof="0" dirty="0">
                <a:latin typeface="Calibri" panose="020F0502020204030204" pitchFamily="34" charset="0"/>
                <a:cs typeface="Calibri" panose="020F0502020204030204" pitchFamily="34" charset="0"/>
              </a:rPr>
              <a:t>MEXT Scholarship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noProof="0" dirty="0">
                <a:latin typeface="Calibri" panose="020F0502020204030204" pitchFamily="34" charset="0"/>
                <a:cs typeface="Calibri" panose="020F0502020204030204" pitchFamily="34" charset="0"/>
              </a:rPr>
              <a:t>University-funded RA/TA positions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0546BDD1-78EE-F22F-B3A5-7943A84AC2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57" y="2414776"/>
            <a:ext cx="10026656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noProof="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(iii) South Korea </a:t>
            </a:r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increasingly funds international doctoral students, especially in science and engineering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noProof="0" dirty="0">
                <a:latin typeface="Calibri" panose="020F0502020204030204" pitchFamily="34" charset="0"/>
                <a:cs typeface="Calibri" panose="020F0502020204030204" pitchFamily="34" charset="0"/>
              </a:rPr>
              <a:t>KGSP (Global Korea Scholarship)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noProof="0" dirty="0">
                <a:latin typeface="Calibri" panose="020F0502020204030204" pitchFamily="34" charset="0"/>
                <a:cs typeface="Calibri" panose="020F0502020204030204" pitchFamily="34" charset="0"/>
              </a:rPr>
              <a:t>University research assistantships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1B3419E2-C7C9-92C2-3404-A58A1F4293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275991"/>
            <a:ext cx="10383292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noProof="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(iv) Singapore</a:t>
            </a:r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 is one of the best-funded PhD environments in Asia, with salaries similar to Western countries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noProof="0" dirty="0">
                <a:latin typeface="Calibri" panose="020F0502020204030204" pitchFamily="34" charset="0"/>
                <a:cs typeface="Calibri" panose="020F0502020204030204" pitchFamily="34" charset="0"/>
              </a:rPr>
              <a:t>SINGA Scholarship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noProof="0" dirty="0">
                <a:latin typeface="Calibri" panose="020F0502020204030204" pitchFamily="34" charset="0"/>
                <a:cs typeface="Calibri" panose="020F0502020204030204" pitchFamily="34" charset="0"/>
              </a:rPr>
              <a:t>MOE-funded Research Assistantships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F57DF90F-AD5A-E6E2-82AB-890204FD78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198991"/>
            <a:ext cx="7047570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(v) </a:t>
            </a:r>
            <a:r>
              <a:rPr lang="en-US" b="1" noProof="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Hong Kong </a:t>
            </a:r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is competitive, prestigious, and well-funded opportunities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noProof="0" dirty="0">
                <a:latin typeface="Calibri" panose="020F0502020204030204" pitchFamily="34" charset="0"/>
                <a:cs typeface="Calibri" panose="020F0502020204030204" pitchFamily="34" charset="0"/>
              </a:rPr>
              <a:t>HKPFS (Hong Kong PhD Fellowship Scheme)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noProof="0" dirty="0">
                <a:latin typeface="Calibri" panose="020F0502020204030204" pitchFamily="34" charset="0"/>
                <a:cs typeface="Calibri" panose="020F0502020204030204" pitchFamily="34" charset="0"/>
              </a:rPr>
              <a:t>Available at HKU, HKUST, CUHK, </a:t>
            </a:r>
            <a:r>
              <a:rPr lang="en-US" sz="1600" noProof="0" dirty="0" err="1">
                <a:latin typeface="Calibri" panose="020F0502020204030204" pitchFamily="34" charset="0"/>
                <a:cs typeface="Calibri" panose="020F0502020204030204" pitchFamily="34" charset="0"/>
              </a:rPr>
              <a:t>CityU</a:t>
            </a:r>
            <a:endParaRPr lang="en-US" sz="1600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148A7185-0419-8C2C-1AAC-7EDC1821FB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059031"/>
            <a:ext cx="6275244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(vi) </a:t>
            </a:r>
            <a:r>
              <a:rPr lang="en-US" b="1" noProof="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India</a:t>
            </a:r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 has become more internationalized, especially in STEM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noProof="0" dirty="0">
                <a:latin typeface="Calibri" panose="020F0502020204030204" pitchFamily="34" charset="0"/>
                <a:cs typeface="Calibri" panose="020F0502020204030204" pitchFamily="34" charset="0"/>
              </a:rPr>
              <a:t>ICCR Scholarships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noProof="0" dirty="0">
                <a:latin typeface="Calibri" panose="020F0502020204030204" pitchFamily="34" charset="0"/>
                <a:cs typeface="Calibri" panose="020F0502020204030204" pitchFamily="34" charset="0"/>
              </a:rPr>
              <a:t>UGC-JRF/NET fellowships</a:t>
            </a:r>
          </a:p>
        </p:txBody>
      </p:sp>
      <p:sp>
        <p:nvSpPr>
          <p:cNvPr id="14" name="Rectangle 7">
            <a:extLst>
              <a:ext uri="{FF2B5EF4-FFF2-40B4-BE49-F238E27FC236}">
                <a16:creationId xmlns:a16="http://schemas.microsoft.com/office/drawing/2014/main" id="{BAB3CDB3-29C5-EA8A-A73C-14D6EC5F40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6473" y="5888265"/>
            <a:ext cx="7930569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(vii) </a:t>
            </a:r>
            <a:r>
              <a:rPr lang="en-US" b="1" noProof="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Malaysia</a:t>
            </a:r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 attractive for international students with English-language programs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noProof="0" dirty="0" err="1">
                <a:latin typeface="Calibri" panose="020F0502020204030204" pitchFamily="34" charset="0"/>
                <a:cs typeface="Calibri" panose="020F0502020204030204" pitchFamily="34" charset="0"/>
              </a:rPr>
              <a:t>MyBrain</a:t>
            </a:r>
            <a:r>
              <a:rPr lang="en-US" sz="1600" noProof="0" dirty="0">
                <a:latin typeface="Calibri" panose="020F0502020204030204" pitchFamily="34" charset="0"/>
                <a:cs typeface="Calibri" panose="020F0502020204030204" pitchFamily="34" charset="0"/>
              </a:rPr>
              <a:t> Scholarship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noProof="0" dirty="0">
                <a:latin typeface="Calibri" panose="020F0502020204030204" pitchFamily="34" charset="0"/>
                <a:cs typeface="Calibri" panose="020F0502020204030204" pitchFamily="34" charset="0"/>
              </a:rPr>
              <a:t>UM Graduate Fellowship (University of Malaya), UTM, USM university scholarships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EFACDA50-2E66-2AE7-E01D-DCD2C45E71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7460" y="4003483"/>
            <a:ext cx="4555664" cy="1796856"/>
          </a:xfrm>
          <a:prstGeom prst="rect">
            <a:avLst/>
          </a:prstGeom>
          <a:ln w="15875">
            <a:solidFill>
              <a:schemeClr val="accent1"/>
            </a:solidFill>
          </a:ln>
        </p:spPr>
      </p:pic>
      <p:pic>
        <p:nvPicPr>
          <p:cNvPr id="6153" name="Picture 9" descr="CHINA FLAG 5' x 3' Chinese National Flags Asia Asian Country Flag | eBay UK">
            <a:extLst>
              <a:ext uri="{FF2B5EF4-FFF2-40B4-BE49-F238E27FC236}">
                <a16:creationId xmlns:a16="http://schemas.microsoft.com/office/drawing/2014/main" id="{F64D6A6B-4FD2-709C-9554-422A10C555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9729" y="1159784"/>
            <a:ext cx="518238" cy="310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5" name="Picture 11">
            <a:extLst>
              <a:ext uri="{FF2B5EF4-FFF2-40B4-BE49-F238E27FC236}">
                <a16:creationId xmlns:a16="http://schemas.microsoft.com/office/drawing/2014/main" id="{CF7E9AB3-A9D6-4D2F-991E-23D7899AFE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4468" y="1928513"/>
            <a:ext cx="670324" cy="446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7" name="Picture 13">
            <a:extLst>
              <a:ext uri="{FF2B5EF4-FFF2-40B4-BE49-F238E27FC236}">
                <a16:creationId xmlns:a16="http://schemas.microsoft.com/office/drawing/2014/main" id="{3525647E-EFEA-1CB4-AA22-A9C7D197C9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8014" y="2754913"/>
            <a:ext cx="616778" cy="410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9" name="Picture 15">
            <a:extLst>
              <a:ext uri="{FF2B5EF4-FFF2-40B4-BE49-F238E27FC236}">
                <a16:creationId xmlns:a16="http://schemas.microsoft.com/office/drawing/2014/main" id="{EE001B6E-DFD7-C1D6-436D-0BC904076F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3012" y="3659039"/>
            <a:ext cx="620484" cy="412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1" name="Picture 17">
            <a:extLst>
              <a:ext uri="{FF2B5EF4-FFF2-40B4-BE49-F238E27FC236}">
                <a16:creationId xmlns:a16="http://schemas.microsoft.com/office/drawing/2014/main" id="{AC5AEAE5-FCD3-477E-55D8-462F416747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2791" y="4572427"/>
            <a:ext cx="579557" cy="385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3" name="Picture 19">
            <a:extLst>
              <a:ext uri="{FF2B5EF4-FFF2-40B4-BE49-F238E27FC236}">
                <a16:creationId xmlns:a16="http://schemas.microsoft.com/office/drawing/2014/main" id="{5E773FA6-3FD1-9A32-FD68-6F0198CD8A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0331" y="5438699"/>
            <a:ext cx="498303" cy="331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5" name="Picture 21">
            <a:extLst>
              <a:ext uri="{FF2B5EF4-FFF2-40B4-BE49-F238E27FC236}">
                <a16:creationId xmlns:a16="http://schemas.microsoft.com/office/drawing/2014/main" id="{AE23B13C-5DD7-04CA-6919-CBB80F3BB6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5859" y="6187857"/>
            <a:ext cx="531763" cy="265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3210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BEA09B-F9DF-12A3-76BE-D1AE967DE4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17568425-F60D-BA2C-23F7-A6655EACA964}"/>
              </a:ext>
            </a:extLst>
          </p:cNvPr>
          <p:cNvSpPr/>
          <p:nvPr/>
        </p:nvSpPr>
        <p:spPr>
          <a:xfrm>
            <a:off x="0" y="0"/>
            <a:ext cx="12192000" cy="76784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ES" dirty="0">
              <a:solidFill>
                <a:srgbClr val="B017C1"/>
              </a:solidFill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1A216C1E-A281-D3B3-3603-3446DD115D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94"/>
            <a:ext cx="2264244" cy="767847"/>
          </a:xfrm>
          <a:prstGeom prst="rect">
            <a:avLst/>
          </a:prstGeom>
        </p:spPr>
      </p:pic>
      <p:sp>
        <p:nvSpPr>
          <p:cNvPr id="6" name="CuadroTexto 14">
            <a:extLst>
              <a:ext uri="{FF2B5EF4-FFF2-40B4-BE49-F238E27FC236}">
                <a16:creationId xmlns:a16="http://schemas.microsoft.com/office/drawing/2014/main" id="{2B26EC4D-3D96-9C57-BAA2-F3AC34DF3AAC}"/>
              </a:ext>
            </a:extLst>
          </p:cNvPr>
          <p:cNvSpPr txBox="1"/>
          <p:nvPr/>
        </p:nvSpPr>
        <p:spPr>
          <a:xfrm>
            <a:off x="3356916" y="0"/>
            <a:ext cx="88350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>
              <a:defRPr sz="440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noProof="0" dirty="0"/>
              <a:t>Practical Tips to Find PhD Funding</a:t>
            </a: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EE80EB27-43C4-8AFC-9E96-9517029593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516183"/>
            <a:ext cx="1202312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noProof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A563890B-712A-43C3-855A-10BBD1EA54AA}"/>
              </a:ext>
            </a:extLst>
          </p:cNvPr>
          <p:cNvSpPr txBox="1"/>
          <p:nvPr/>
        </p:nvSpPr>
        <p:spPr>
          <a:xfrm>
            <a:off x="0" y="780204"/>
            <a:ext cx="11711115" cy="58785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noProof="0" dirty="0">
                <a:solidFill>
                  <a:srgbClr val="0070C0"/>
                </a:solidFill>
                <a:latin typeface="Arial" panose="020B0604020202020204" pitchFamily="34" charset="0"/>
              </a:rPr>
              <a:t>1. Use specific websites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noProof="0" dirty="0"/>
              <a:t>Regularly check it for PhD job listings and funding calls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noProof="0" dirty="0"/>
              <a:t>Filter for “PhD funding” / “Doctoral” / “First‐Stage Researcher.”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800" b="1" noProof="0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noProof="0" dirty="0">
                <a:solidFill>
                  <a:srgbClr val="0070C0"/>
                </a:solidFill>
                <a:latin typeface="Arial" panose="020B0604020202020204" pitchFamily="34" charset="0"/>
              </a:rPr>
              <a:t>2. Network &amp; Contact Professors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noProof="0" dirty="0"/>
              <a:t>Find potential supervisors whose research aligns with yours. Email them with a research proposal and ask about funded PhD positions — many funded positions are tied to a specific research grant/project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noProof="0" dirty="0"/>
              <a:t>Sometimes funding is not publicly advertised — contacting PIs can reveal hidden opportunities</a:t>
            </a:r>
          </a:p>
          <a:p>
            <a:endParaRPr lang="en-US" sz="800" noProof="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noProof="0" dirty="0">
                <a:solidFill>
                  <a:srgbClr val="0070C0"/>
                </a:solidFill>
                <a:latin typeface="Arial" panose="020B0604020202020204" pitchFamily="34" charset="0"/>
              </a:rPr>
              <a:t>3. Apply to Doctoral Networks / </a:t>
            </a:r>
            <a:r>
              <a:rPr lang="en-US" sz="1600" b="1" noProof="0" dirty="0" err="1">
                <a:solidFill>
                  <a:srgbClr val="0070C0"/>
                </a:solidFill>
                <a:latin typeface="Arial" panose="020B0604020202020204" pitchFamily="34" charset="0"/>
              </a:rPr>
              <a:t>Programmes</a:t>
            </a:r>
            <a:endParaRPr lang="en-US" sz="1600" b="1" noProof="0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noProof="0" dirty="0"/>
              <a:t>Look for MSCA Doctoral Networks, as they often have open PhD calls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noProof="0" dirty="0"/>
              <a:t>Also check for “European Joint PhD </a:t>
            </a:r>
            <a:r>
              <a:rPr lang="en-US" sz="1600" noProof="0" dirty="0" err="1"/>
              <a:t>Programmes</a:t>
            </a:r>
            <a:r>
              <a:rPr lang="en-US" sz="1600" noProof="0" dirty="0"/>
              <a:t>” which can provide funding + structured training</a:t>
            </a:r>
          </a:p>
          <a:p>
            <a:endParaRPr lang="en-US" sz="800" noProof="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noProof="0" dirty="0">
                <a:solidFill>
                  <a:srgbClr val="0070C0"/>
                </a:solidFill>
                <a:latin typeface="Arial" panose="020B0604020202020204" pitchFamily="34" charset="0"/>
              </a:rPr>
              <a:t>4. Look for National Scholarships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noProof="0" dirty="0"/>
              <a:t>Search for the national research funding agency of the country where you want to do your PhD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noProof="0" dirty="0"/>
              <a:t>Check university websites: many have dedicated PhD funding pages</a:t>
            </a:r>
          </a:p>
          <a:p>
            <a:endParaRPr lang="en-US" sz="800" noProof="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noProof="0" dirty="0">
                <a:solidFill>
                  <a:srgbClr val="0070C0"/>
                </a:solidFill>
                <a:latin typeface="Arial" panose="020B0604020202020204" pitchFamily="34" charset="0"/>
              </a:rPr>
              <a:t>5. Prepare a Strong Application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noProof="0" dirty="0"/>
              <a:t>Research proposal: Clear, well-justified, with a good plan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noProof="0" dirty="0"/>
              <a:t>CV + academic transcripts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noProof="0" dirty="0"/>
              <a:t>Recommendation letters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noProof="0" dirty="0"/>
              <a:t>Possibly a motivation letter explaining why you want to do a PhD in that specific program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800" noProof="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noProof="0" dirty="0">
                <a:solidFill>
                  <a:srgbClr val="0070C0"/>
                </a:solidFill>
                <a:latin typeface="Arial" panose="020B0604020202020204" pitchFamily="34" charset="0"/>
              </a:rPr>
              <a:t>6. Be Aware of Deadlines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noProof="0" dirty="0"/>
              <a:t>Funding calls have deadlines that vary widely by country and </a:t>
            </a:r>
            <a:r>
              <a:rPr lang="en-US" sz="1600" noProof="0" dirty="0" err="1"/>
              <a:t>programme</a:t>
            </a:r>
            <a:endParaRPr lang="en-US" sz="1600" noProof="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noProof="0" dirty="0"/>
              <a:t>Start your search at least 6–12 months before you want to begin your PhD</a:t>
            </a:r>
          </a:p>
        </p:txBody>
      </p:sp>
      <p:pic>
        <p:nvPicPr>
          <p:cNvPr id="3078" name="Picture 6" descr="Tips and creative ideas. business innovation isolated flat design element.  problem solution, advice, | Premium Vector">
            <a:extLst>
              <a:ext uri="{FF2B5EF4-FFF2-40B4-BE49-F238E27FC236}">
                <a16:creationId xmlns:a16="http://schemas.microsoft.com/office/drawing/2014/main" id="{CBDCC405-B6EC-CEB2-61AD-02A69BD168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4620" y="4148416"/>
            <a:ext cx="3492500" cy="232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570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D84FDA-FBEE-968C-7132-1DA6B01C77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774D2C57-75C4-2DBD-4F88-8EE572C63D83}"/>
              </a:ext>
            </a:extLst>
          </p:cNvPr>
          <p:cNvSpPr/>
          <p:nvPr/>
        </p:nvSpPr>
        <p:spPr>
          <a:xfrm>
            <a:off x="0" y="0"/>
            <a:ext cx="12192000" cy="76784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ES" dirty="0">
              <a:solidFill>
                <a:srgbClr val="B017C1"/>
              </a:solidFill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78FCBA3-DD66-094F-9255-8979B973CC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94"/>
            <a:ext cx="2264244" cy="767847"/>
          </a:xfrm>
          <a:prstGeom prst="rect">
            <a:avLst/>
          </a:prstGeom>
        </p:spPr>
      </p:pic>
      <p:sp>
        <p:nvSpPr>
          <p:cNvPr id="6" name="CuadroTexto 14">
            <a:extLst>
              <a:ext uri="{FF2B5EF4-FFF2-40B4-BE49-F238E27FC236}">
                <a16:creationId xmlns:a16="http://schemas.microsoft.com/office/drawing/2014/main" id="{295C2226-F2D1-B061-CE85-5EB6586EAECC}"/>
              </a:ext>
            </a:extLst>
          </p:cNvPr>
          <p:cNvSpPr txBox="1"/>
          <p:nvPr/>
        </p:nvSpPr>
        <p:spPr>
          <a:xfrm>
            <a:off x="3954162" y="0"/>
            <a:ext cx="82378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>
              <a:defRPr sz="440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noProof="0"/>
              <a:t>Things to Consider / Challenges</a:t>
            </a: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8EA9441F-BCB4-CF3D-059C-81D80EEB5B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516183"/>
            <a:ext cx="1202312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noProof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D1991922-F4C8-7B9E-CAB9-DE9ABD386D45}"/>
              </a:ext>
            </a:extLst>
          </p:cNvPr>
          <p:cNvSpPr txBox="1"/>
          <p:nvPr/>
        </p:nvSpPr>
        <p:spPr>
          <a:xfrm>
            <a:off x="0" y="1028343"/>
            <a:ext cx="11711115" cy="47705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1. Competition is High: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Fully funded PhD positions are competitive, especially for prestigious </a:t>
            </a:r>
            <a:r>
              <a:rPr lang="en-US" noProof="0" dirty="0" err="1">
                <a:latin typeface="Calibri" panose="020F0502020204030204" pitchFamily="34" charset="0"/>
                <a:cs typeface="Calibri" panose="020F0502020204030204" pitchFamily="34" charset="0"/>
              </a:rPr>
              <a:t>programmes</a:t>
            </a:r>
            <a:endParaRPr lang="en-US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2. Living Costs: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Even when funded, the stipend/salary must be enough for you to live in the country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3. Tax and Employment Status: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If you are employed, the PhD funding might be taxed; understand what</a:t>
            </a:r>
            <a:b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 “salary” vs “scholarship” means in your host country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4. Visa and Immigration: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As an international student, check visa requirements</a:t>
            </a:r>
          </a:p>
          <a:p>
            <a:pPr algn="ctr"/>
            <a:r>
              <a:rPr lang="en-US" sz="1600" i="1" noProof="0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https://education.ec.europa.eu/news/research-opportunities-in-europe?utm</a:t>
            </a:r>
            <a:r>
              <a:rPr lang="en-US" sz="1600" i="1" noProof="0" dirty="0">
                <a:latin typeface="Calibri" panose="020F0502020204030204" pitchFamily="34" charset="0"/>
                <a:cs typeface="Calibri" panose="020F0502020204030204" pitchFamily="34" charset="0"/>
              </a:rPr>
              <a:t> (For the EU)</a:t>
            </a:r>
          </a:p>
          <a:p>
            <a:pPr algn="ctr"/>
            <a:endParaRPr lang="en-US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5. Duration: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PhD programs in Europe vary in length — some are 3 years, others longer (especially in the UK, but many continental European PhDs are ~3–4 years)</a:t>
            </a:r>
          </a:p>
        </p:txBody>
      </p:sp>
      <p:pic>
        <p:nvPicPr>
          <p:cNvPr id="4099" name="Picture 3" descr="Consideration: Why it Matters for Your Employment Contract | Vey Willetts  LLP | Employment Law | Ottawa">
            <a:extLst>
              <a:ext uri="{FF2B5EF4-FFF2-40B4-BE49-F238E27FC236}">
                <a16:creationId xmlns:a16="http://schemas.microsoft.com/office/drawing/2014/main" id="{95584256-71E2-0BCA-89FE-67B344ECDC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7024" y="957813"/>
            <a:ext cx="3086100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2232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</TotalTime>
  <Words>1110</Words>
  <Application>Microsoft Macintosh PowerPoint</Application>
  <PresentationFormat>Panorámica</PresentationFormat>
  <Paragraphs>136</Paragraphs>
  <Slides>7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Andrea González Montoro</dc:creator>
  <cp:lastModifiedBy>Andrea González Montoro</cp:lastModifiedBy>
  <cp:revision>12</cp:revision>
  <dcterms:created xsi:type="dcterms:W3CDTF">2025-11-20T11:52:09Z</dcterms:created>
  <dcterms:modified xsi:type="dcterms:W3CDTF">2025-12-02T03:54:22Z</dcterms:modified>
</cp:coreProperties>
</file>