
<file path=[Content_Types].xml><?xml version="1.0" encoding="utf-8"?>
<Types xmlns="http://schemas.openxmlformats.org/package/2006/content-types">
  <Default Extension="gif" ContentType="image/gif"/>
  <Default Extension="jpeg" ContentType="image/jpeg"/>
  <Default Extension="mkv" ContentType="video/unknown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43"/>
  </p:notesMasterIdLst>
  <p:sldIdLst>
    <p:sldId id="337" r:id="rId2"/>
    <p:sldId id="1015" r:id="rId3"/>
    <p:sldId id="430" r:id="rId4"/>
    <p:sldId id="546" r:id="rId5"/>
    <p:sldId id="1016" r:id="rId6"/>
    <p:sldId id="1045" r:id="rId7"/>
    <p:sldId id="1020" r:id="rId8"/>
    <p:sldId id="1021" r:id="rId9"/>
    <p:sldId id="1022" r:id="rId10"/>
    <p:sldId id="1025" r:id="rId11"/>
    <p:sldId id="1026" r:id="rId12"/>
    <p:sldId id="1027" r:id="rId13"/>
    <p:sldId id="1028" r:id="rId14"/>
    <p:sldId id="1029" r:id="rId15"/>
    <p:sldId id="574" r:id="rId16"/>
    <p:sldId id="558" r:id="rId17"/>
    <p:sldId id="1030" r:id="rId18"/>
    <p:sldId id="560" r:id="rId19"/>
    <p:sldId id="563" r:id="rId20"/>
    <p:sldId id="564" r:id="rId21"/>
    <p:sldId id="565" r:id="rId22"/>
    <p:sldId id="567" r:id="rId23"/>
    <p:sldId id="571" r:id="rId24"/>
    <p:sldId id="535" r:id="rId25"/>
    <p:sldId id="537" r:id="rId26"/>
    <p:sldId id="1031" r:id="rId27"/>
    <p:sldId id="1033" r:id="rId28"/>
    <p:sldId id="1034" r:id="rId29"/>
    <p:sldId id="1035" r:id="rId30"/>
    <p:sldId id="1041" r:id="rId31"/>
    <p:sldId id="1036" r:id="rId32"/>
    <p:sldId id="1038" r:id="rId33"/>
    <p:sldId id="465" r:id="rId34"/>
    <p:sldId id="1040" r:id="rId35"/>
    <p:sldId id="467" r:id="rId36"/>
    <p:sldId id="542" r:id="rId37"/>
    <p:sldId id="1046" r:id="rId38"/>
    <p:sldId id="1047" r:id="rId39"/>
    <p:sldId id="1042" r:id="rId40"/>
    <p:sldId id="411" r:id="rId41"/>
    <p:sldId id="48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99"/>
    <a:srgbClr val="61D6FF"/>
    <a:srgbClr val="DD8047"/>
    <a:srgbClr val="000000"/>
    <a:srgbClr val="A7E8FF"/>
    <a:srgbClr val="FF5B5B"/>
    <a:srgbClr val="2D2B35"/>
    <a:srgbClr val="F3C5DC"/>
    <a:srgbClr val="E37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4" autoAdjust="0"/>
    <p:restoredTop sz="97101" autoAdjust="0"/>
  </p:normalViewPr>
  <p:slideViewPr>
    <p:cSldViewPr>
      <p:cViewPr varScale="1">
        <p:scale>
          <a:sx n="79" d="100"/>
          <a:sy n="79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1DCFE2-BFFC-40E0-9271-7BB4C412CF66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B4C9DF8-DF18-43C4-BFC5-A82A171154CA}">
      <dgm:prSet phldrT="[Text]" custT="1"/>
      <dgm:spPr/>
      <dgm:t>
        <a:bodyPr/>
        <a:lstStyle/>
        <a:p>
          <a:r>
            <a:rPr lang="en-US" sz="1200" b="1" dirty="0">
              <a:latin typeface="Arial" panose="020B0604020202020204" pitchFamily="34" charset="0"/>
              <a:cs typeface="Arial" panose="020B0604020202020204" pitchFamily="34" charset="0"/>
            </a:rPr>
            <a:t>User Layer</a:t>
          </a:r>
        </a:p>
      </dgm:t>
    </dgm:pt>
    <dgm:pt modelId="{0810C454-DF79-41E5-AF3A-002FA120096C}" type="parTrans" cxnId="{3B49EB85-27B9-47C6-A199-F39477A420A0}">
      <dgm:prSet/>
      <dgm:spPr/>
      <dgm:t>
        <a:bodyPr/>
        <a:lstStyle/>
        <a:p>
          <a:endParaRPr lang="en-US" sz="1200"/>
        </a:p>
      </dgm:t>
    </dgm:pt>
    <dgm:pt modelId="{6D7149E5-E999-406A-AA84-A61D6E9FBC9F}" type="sibTrans" cxnId="{3B49EB85-27B9-47C6-A199-F39477A420A0}">
      <dgm:prSet/>
      <dgm:spPr/>
      <dgm:t>
        <a:bodyPr/>
        <a:lstStyle/>
        <a:p>
          <a:endParaRPr lang="en-US" sz="1200"/>
        </a:p>
      </dgm:t>
    </dgm:pt>
    <dgm:pt modelId="{8D00FFA2-859A-4C72-A210-5E0F45B152F5}">
      <dgm:prSet phldrT="[Text]" custT="1"/>
      <dgm:spPr/>
      <dgm:t>
        <a:bodyPr/>
        <a:lstStyle/>
        <a:p>
          <a:r>
            <a:rPr lang="en-US" sz="1200" b="1" dirty="0">
              <a:latin typeface="Arial" panose="020B0604020202020204" pitchFamily="34" charset="0"/>
              <a:cs typeface="Arial" panose="020B0604020202020204" pitchFamily="34" charset="0"/>
            </a:rPr>
            <a:t>Application Layer</a:t>
          </a:r>
        </a:p>
      </dgm:t>
    </dgm:pt>
    <dgm:pt modelId="{FF42A268-FF46-4737-88EA-77B03B3833B1}" type="parTrans" cxnId="{250A4BC5-5B48-408E-96FA-12E96CE45CCF}">
      <dgm:prSet/>
      <dgm:spPr/>
      <dgm:t>
        <a:bodyPr/>
        <a:lstStyle/>
        <a:p>
          <a:endParaRPr lang="en-US" sz="1200"/>
        </a:p>
      </dgm:t>
    </dgm:pt>
    <dgm:pt modelId="{E7B6AFA8-801C-4BB2-8AC1-E104EB1F74CB}" type="sibTrans" cxnId="{250A4BC5-5B48-408E-96FA-12E96CE45CCF}">
      <dgm:prSet/>
      <dgm:spPr/>
      <dgm:t>
        <a:bodyPr/>
        <a:lstStyle/>
        <a:p>
          <a:endParaRPr lang="en-US" sz="1200"/>
        </a:p>
      </dgm:t>
    </dgm:pt>
    <dgm:pt modelId="{A275E0BB-66E3-4E0F-9194-4476C65B74FF}">
      <dgm:prSet phldrT="[Text]" custT="1"/>
      <dgm:spPr/>
      <dgm:t>
        <a:bodyPr/>
        <a:lstStyle/>
        <a:p>
          <a:r>
            <a:rPr lang="en-US" sz="1200" b="1" dirty="0">
              <a:latin typeface="Arial" panose="020B0604020202020204" pitchFamily="34" charset="0"/>
              <a:cs typeface="Arial" panose="020B0604020202020204" pitchFamily="34" charset="0"/>
            </a:rPr>
            <a:t>Core Layer</a:t>
          </a:r>
        </a:p>
      </dgm:t>
    </dgm:pt>
    <dgm:pt modelId="{AD9B8861-068B-4602-B877-439A14FBE5D6}" type="parTrans" cxnId="{6E971267-77C9-4157-9A2C-1472721FE3B8}">
      <dgm:prSet/>
      <dgm:spPr/>
      <dgm:t>
        <a:bodyPr/>
        <a:lstStyle/>
        <a:p>
          <a:endParaRPr lang="en-US" sz="1200"/>
        </a:p>
      </dgm:t>
    </dgm:pt>
    <dgm:pt modelId="{C68E42C2-32AF-4451-B744-87ED45C471F0}" type="sibTrans" cxnId="{6E971267-77C9-4157-9A2C-1472721FE3B8}">
      <dgm:prSet/>
      <dgm:spPr/>
      <dgm:t>
        <a:bodyPr/>
        <a:lstStyle/>
        <a:p>
          <a:endParaRPr lang="en-US" sz="1200"/>
        </a:p>
      </dgm:t>
    </dgm:pt>
    <dgm:pt modelId="{6F0C8697-6685-4137-9E99-384006869927}">
      <dgm:prSet phldrT="[Text]" custT="1"/>
      <dgm:spPr/>
      <dgm:t>
        <a:bodyPr/>
        <a:lstStyle/>
        <a:p>
          <a:r>
            <a:rPr lang="en-US" sz="1200" b="1" dirty="0">
              <a:latin typeface="Arial" panose="020B0604020202020204" pitchFamily="34" charset="0"/>
              <a:cs typeface="Arial" panose="020B0604020202020204" pitchFamily="34" charset="0"/>
            </a:rPr>
            <a:t>Geant4</a:t>
          </a:r>
        </a:p>
      </dgm:t>
    </dgm:pt>
    <dgm:pt modelId="{8B5C7D6D-E00E-4D8B-A8AF-CA3930F2734E}" type="parTrans" cxnId="{78844991-4817-4130-AFD1-E0B6002B87C9}">
      <dgm:prSet/>
      <dgm:spPr/>
      <dgm:t>
        <a:bodyPr/>
        <a:lstStyle/>
        <a:p>
          <a:endParaRPr lang="en-US" sz="1200"/>
        </a:p>
      </dgm:t>
    </dgm:pt>
    <dgm:pt modelId="{1DE4FFF4-72EC-4EC0-AA9F-EB065FFD97A6}" type="sibTrans" cxnId="{78844991-4817-4130-AFD1-E0B6002B87C9}">
      <dgm:prSet/>
      <dgm:spPr/>
      <dgm:t>
        <a:bodyPr/>
        <a:lstStyle/>
        <a:p>
          <a:endParaRPr lang="en-US" sz="1200"/>
        </a:p>
      </dgm:t>
    </dgm:pt>
    <dgm:pt modelId="{0B3BFBB7-F75B-4672-8E4F-174207453CFD}" type="pres">
      <dgm:prSet presAssocID="{431DCFE2-BFFC-40E0-9271-7BB4C412CF66}" presName="Name0" presStyleCnt="0">
        <dgm:presLayoutVars>
          <dgm:chMax val="7"/>
          <dgm:resizeHandles val="exact"/>
        </dgm:presLayoutVars>
      </dgm:prSet>
      <dgm:spPr/>
    </dgm:pt>
    <dgm:pt modelId="{763641EB-D54D-477F-B6FC-9104A2376C65}" type="pres">
      <dgm:prSet presAssocID="{431DCFE2-BFFC-40E0-9271-7BB4C412CF66}" presName="comp1" presStyleCnt="0"/>
      <dgm:spPr/>
    </dgm:pt>
    <dgm:pt modelId="{A0C20EFC-B2E1-4A13-B5A7-5DCCC3AF6E89}" type="pres">
      <dgm:prSet presAssocID="{431DCFE2-BFFC-40E0-9271-7BB4C412CF66}" presName="circle1" presStyleLbl="node1" presStyleIdx="0" presStyleCnt="4" custScaleX="133998" custLinFactNeighborX="-3" custLinFactNeighborY="-1857"/>
      <dgm:spPr/>
    </dgm:pt>
    <dgm:pt modelId="{4A41E865-5AE7-4DDE-8768-982F2B224765}" type="pres">
      <dgm:prSet presAssocID="{431DCFE2-BFFC-40E0-9271-7BB4C412CF66}" presName="c1text" presStyleLbl="node1" presStyleIdx="0" presStyleCnt="4">
        <dgm:presLayoutVars>
          <dgm:bulletEnabled val="1"/>
        </dgm:presLayoutVars>
      </dgm:prSet>
      <dgm:spPr/>
    </dgm:pt>
    <dgm:pt modelId="{FFBDCC16-C0FD-4085-982A-ED426B177C0A}" type="pres">
      <dgm:prSet presAssocID="{431DCFE2-BFFC-40E0-9271-7BB4C412CF66}" presName="comp2" presStyleCnt="0"/>
      <dgm:spPr/>
    </dgm:pt>
    <dgm:pt modelId="{7AC390DD-F8CC-4CCE-B55C-214DA5D9F934}" type="pres">
      <dgm:prSet presAssocID="{431DCFE2-BFFC-40E0-9271-7BB4C412CF66}" presName="circle2" presStyleLbl="node1" presStyleIdx="1" presStyleCnt="4" custScaleX="144300"/>
      <dgm:spPr/>
    </dgm:pt>
    <dgm:pt modelId="{6FA7A900-1710-4E4A-8BF7-FE53C19CBEC4}" type="pres">
      <dgm:prSet presAssocID="{431DCFE2-BFFC-40E0-9271-7BB4C412CF66}" presName="c2text" presStyleLbl="node1" presStyleIdx="1" presStyleCnt="4">
        <dgm:presLayoutVars>
          <dgm:bulletEnabled val="1"/>
        </dgm:presLayoutVars>
      </dgm:prSet>
      <dgm:spPr/>
    </dgm:pt>
    <dgm:pt modelId="{DE5375B6-B636-4F80-B689-B364D59600C1}" type="pres">
      <dgm:prSet presAssocID="{431DCFE2-BFFC-40E0-9271-7BB4C412CF66}" presName="comp3" presStyleCnt="0"/>
      <dgm:spPr/>
    </dgm:pt>
    <dgm:pt modelId="{A6285E22-ADE1-4F15-84F2-1428AC1D8A29}" type="pres">
      <dgm:prSet presAssocID="{431DCFE2-BFFC-40E0-9271-7BB4C412CF66}" presName="circle3" presStyleLbl="node1" presStyleIdx="2" presStyleCnt="4" custScaleX="139152" custLinFactNeighborX="-16" custLinFactNeighborY="13051"/>
      <dgm:spPr/>
    </dgm:pt>
    <dgm:pt modelId="{1B238FCD-220A-4ECE-99E8-B2F9CE8B9C3B}" type="pres">
      <dgm:prSet presAssocID="{431DCFE2-BFFC-40E0-9271-7BB4C412CF66}" presName="c3text" presStyleLbl="node1" presStyleIdx="2" presStyleCnt="4">
        <dgm:presLayoutVars>
          <dgm:bulletEnabled val="1"/>
        </dgm:presLayoutVars>
      </dgm:prSet>
      <dgm:spPr/>
    </dgm:pt>
    <dgm:pt modelId="{D85FB712-472D-44AD-A18C-3BEC375F0F14}" type="pres">
      <dgm:prSet presAssocID="{431DCFE2-BFFC-40E0-9271-7BB4C412CF66}" presName="comp4" presStyleCnt="0"/>
      <dgm:spPr/>
    </dgm:pt>
    <dgm:pt modelId="{EDD4267E-29BF-4C57-B14D-129FDC2510F6}" type="pres">
      <dgm:prSet presAssocID="{431DCFE2-BFFC-40E0-9271-7BB4C412CF66}" presName="circle4" presStyleLbl="node1" presStyleIdx="3" presStyleCnt="4"/>
      <dgm:spPr/>
    </dgm:pt>
    <dgm:pt modelId="{1381F10E-D546-4AFA-A054-BB9A3097FD74}" type="pres">
      <dgm:prSet presAssocID="{431DCFE2-BFFC-40E0-9271-7BB4C412CF66}" presName="c4text" presStyleLbl="node1" presStyleIdx="3" presStyleCnt="4">
        <dgm:presLayoutVars>
          <dgm:bulletEnabled val="1"/>
        </dgm:presLayoutVars>
      </dgm:prSet>
      <dgm:spPr/>
    </dgm:pt>
  </dgm:ptLst>
  <dgm:cxnLst>
    <dgm:cxn modelId="{2AEFF311-217D-4EA5-99AB-DE97F7F2EBA0}" type="presOf" srcId="{EB4C9DF8-DF18-43C4-BFC5-A82A171154CA}" destId="{4A41E865-5AE7-4DDE-8768-982F2B224765}" srcOrd="1" destOrd="0" presId="urn:microsoft.com/office/officeart/2005/8/layout/venn2"/>
    <dgm:cxn modelId="{234F7C14-9E22-496F-9D7A-AC4D2ED1EAEA}" type="presOf" srcId="{8D00FFA2-859A-4C72-A210-5E0F45B152F5}" destId="{7AC390DD-F8CC-4CCE-B55C-214DA5D9F934}" srcOrd="0" destOrd="0" presId="urn:microsoft.com/office/officeart/2005/8/layout/venn2"/>
    <dgm:cxn modelId="{23567E1B-B33D-4557-8A97-C7C50D4F8793}" type="presOf" srcId="{431DCFE2-BFFC-40E0-9271-7BB4C412CF66}" destId="{0B3BFBB7-F75B-4672-8E4F-174207453CFD}" srcOrd="0" destOrd="0" presId="urn:microsoft.com/office/officeart/2005/8/layout/venn2"/>
    <dgm:cxn modelId="{A384F13E-E845-49DC-8ACD-B58D7D068261}" type="presOf" srcId="{A275E0BB-66E3-4E0F-9194-4476C65B74FF}" destId="{1B238FCD-220A-4ECE-99E8-B2F9CE8B9C3B}" srcOrd="1" destOrd="0" presId="urn:microsoft.com/office/officeart/2005/8/layout/venn2"/>
    <dgm:cxn modelId="{6E971267-77C9-4157-9A2C-1472721FE3B8}" srcId="{431DCFE2-BFFC-40E0-9271-7BB4C412CF66}" destId="{A275E0BB-66E3-4E0F-9194-4476C65B74FF}" srcOrd="2" destOrd="0" parTransId="{AD9B8861-068B-4602-B877-439A14FBE5D6}" sibTransId="{C68E42C2-32AF-4451-B744-87ED45C471F0}"/>
    <dgm:cxn modelId="{50F47951-B3A3-4970-84F9-007FD9F851E8}" type="presOf" srcId="{6F0C8697-6685-4137-9E99-384006869927}" destId="{1381F10E-D546-4AFA-A054-BB9A3097FD74}" srcOrd="1" destOrd="0" presId="urn:microsoft.com/office/officeart/2005/8/layout/venn2"/>
    <dgm:cxn modelId="{3B49EB85-27B9-47C6-A199-F39477A420A0}" srcId="{431DCFE2-BFFC-40E0-9271-7BB4C412CF66}" destId="{EB4C9DF8-DF18-43C4-BFC5-A82A171154CA}" srcOrd="0" destOrd="0" parTransId="{0810C454-DF79-41E5-AF3A-002FA120096C}" sibTransId="{6D7149E5-E999-406A-AA84-A61D6E9FBC9F}"/>
    <dgm:cxn modelId="{944D638A-E725-4A0C-8C3C-C288AB4F50F7}" type="presOf" srcId="{A275E0BB-66E3-4E0F-9194-4476C65B74FF}" destId="{A6285E22-ADE1-4F15-84F2-1428AC1D8A29}" srcOrd="0" destOrd="0" presId="urn:microsoft.com/office/officeart/2005/8/layout/venn2"/>
    <dgm:cxn modelId="{78844991-4817-4130-AFD1-E0B6002B87C9}" srcId="{431DCFE2-BFFC-40E0-9271-7BB4C412CF66}" destId="{6F0C8697-6685-4137-9E99-384006869927}" srcOrd="3" destOrd="0" parTransId="{8B5C7D6D-E00E-4D8B-A8AF-CA3930F2734E}" sibTransId="{1DE4FFF4-72EC-4EC0-AA9F-EB065FFD97A6}"/>
    <dgm:cxn modelId="{50E8C795-81BC-465D-9567-9B847769BCEB}" type="presOf" srcId="{8D00FFA2-859A-4C72-A210-5E0F45B152F5}" destId="{6FA7A900-1710-4E4A-8BF7-FE53C19CBEC4}" srcOrd="1" destOrd="0" presId="urn:microsoft.com/office/officeart/2005/8/layout/venn2"/>
    <dgm:cxn modelId="{250A4BC5-5B48-408E-96FA-12E96CE45CCF}" srcId="{431DCFE2-BFFC-40E0-9271-7BB4C412CF66}" destId="{8D00FFA2-859A-4C72-A210-5E0F45B152F5}" srcOrd="1" destOrd="0" parTransId="{FF42A268-FF46-4737-88EA-77B03B3833B1}" sibTransId="{E7B6AFA8-801C-4BB2-8AC1-E104EB1F74CB}"/>
    <dgm:cxn modelId="{58BF70EB-8464-4194-8B71-1278C44FCF52}" type="presOf" srcId="{6F0C8697-6685-4137-9E99-384006869927}" destId="{EDD4267E-29BF-4C57-B14D-129FDC2510F6}" srcOrd="0" destOrd="0" presId="urn:microsoft.com/office/officeart/2005/8/layout/venn2"/>
    <dgm:cxn modelId="{FC32B7ED-ACE2-4542-BF57-75947A9799FA}" type="presOf" srcId="{EB4C9DF8-DF18-43C4-BFC5-A82A171154CA}" destId="{A0C20EFC-B2E1-4A13-B5A7-5DCCC3AF6E89}" srcOrd="0" destOrd="0" presId="urn:microsoft.com/office/officeart/2005/8/layout/venn2"/>
    <dgm:cxn modelId="{B5D1E603-89D6-4FED-BAA9-DCCD2614D9C3}" type="presParOf" srcId="{0B3BFBB7-F75B-4672-8E4F-174207453CFD}" destId="{763641EB-D54D-477F-B6FC-9104A2376C65}" srcOrd="0" destOrd="0" presId="urn:microsoft.com/office/officeart/2005/8/layout/venn2"/>
    <dgm:cxn modelId="{7151B81F-0CFE-43E4-8A35-C1E711E18591}" type="presParOf" srcId="{763641EB-D54D-477F-B6FC-9104A2376C65}" destId="{A0C20EFC-B2E1-4A13-B5A7-5DCCC3AF6E89}" srcOrd="0" destOrd="0" presId="urn:microsoft.com/office/officeart/2005/8/layout/venn2"/>
    <dgm:cxn modelId="{DDE76905-7159-4F4B-A2A0-207855A31790}" type="presParOf" srcId="{763641EB-D54D-477F-B6FC-9104A2376C65}" destId="{4A41E865-5AE7-4DDE-8768-982F2B224765}" srcOrd="1" destOrd="0" presId="urn:microsoft.com/office/officeart/2005/8/layout/venn2"/>
    <dgm:cxn modelId="{19C592D6-556F-4011-BB1F-7CC2DCF3CD21}" type="presParOf" srcId="{0B3BFBB7-F75B-4672-8E4F-174207453CFD}" destId="{FFBDCC16-C0FD-4085-982A-ED426B177C0A}" srcOrd="1" destOrd="0" presId="urn:microsoft.com/office/officeart/2005/8/layout/venn2"/>
    <dgm:cxn modelId="{7A4EA6DB-E38E-404D-B254-B87BBF9838B1}" type="presParOf" srcId="{FFBDCC16-C0FD-4085-982A-ED426B177C0A}" destId="{7AC390DD-F8CC-4CCE-B55C-214DA5D9F934}" srcOrd="0" destOrd="0" presId="urn:microsoft.com/office/officeart/2005/8/layout/venn2"/>
    <dgm:cxn modelId="{2023E89F-9284-4896-AFE4-46B8618F1530}" type="presParOf" srcId="{FFBDCC16-C0FD-4085-982A-ED426B177C0A}" destId="{6FA7A900-1710-4E4A-8BF7-FE53C19CBEC4}" srcOrd="1" destOrd="0" presId="urn:microsoft.com/office/officeart/2005/8/layout/venn2"/>
    <dgm:cxn modelId="{7E382816-41B7-42CB-93D7-A49FD10C41FB}" type="presParOf" srcId="{0B3BFBB7-F75B-4672-8E4F-174207453CFD}" destId="{DE5375B6-B636-4F80-B689-B364D59600C1}" srcOrd="2" destOrd="0" presId="urn:microsoft.com/office/officeart/2005/8/layout/venn2"/>
    <dgm:cxn modelId="{52631E17-12AD-4F13-9028-F3222996EDD2}" type="presParOf" srcId="{DE5375B6-B636-4F80-B689-B364D59600C1}" destId="{A6285E22-ADE1-4F15-84F2-1428AC1D8A29}" srcOrd="0" destOrd="0" presId="urn:microsoft.com/office/officeart/2005/8/layout/venn2"/>
    <dgm:cxn modelId="{042F1EC7-0DCD-42C2-949E-7AFD47C4D681}" type="presParOf" srcId="{DE5375B6-B636-4F80-B689-B364D59600C1}" destId="{1B238FCD-220A-4ECE-99E8-B2F9CE8B9C3B}" srcOrd="1" destOrd="0" presId="urn:microsoft.com/office/officeart/2005/8/layout/venn2"/>
    <dgm:cxn modelId="{85547488-C70E-49F0-B809-A432B211E52E}" type="presParOf" srcId="{0B3BFBB7-F75B-4672-8E4F-174207453CFD}" destId="{D85FB712-472D-44AD-A18C-3BEC375F0F14}" srcOrd="3" destOrd="0" presId="urn:microsoft.com/office/officeart/2005/8/layout/venn2"/>
    <dgm:cxn modelId="{DECE8618-0FA1-45FD-9FFB-43A945BF586A}" type="presParOf" srcId="{D85FB712-472D-44AD-A18C-3BEC375F0F14}" destId="{EDD4267E-29BF-4C57-B14D-129FDC2510F6}" srcOrd="0" destOrd="0" presId="urn:microsoft.com/office/officeart/2005/8/layout/venn2"/>
    <dgm:cxn modelId="{40F78430-7E8B-43F2-9089-390B398231ED}" type="presParOf" srcId="{D85FB712-472D-44AD-A18C-3BEC375F0F14}" destId="{1381F10E-D546-4AFA-A054-BB9A3097FD7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2EB20A-FF0A-4FAE-9AE1-D8D4B923B75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DFE255B-A47B-4B5A-9BE5-EE9ED93ABB6C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1: Initialization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510B92-59BD-4DE1-8326-7FC7A4487D6C}" type="parTrans" cxnId="{BD9A123C-791B-4D2B-87CB-97DC6A68DF3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ED7CC5-5D38-4298-AB32-3D27010B7DA8}" type="sibTrans" cxnId="{BD9A123C-791B-4D2B-87CB-97DC6A68DF3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01A801-FE70-44F2-9431-28CAF30706FE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Define the simulation environment</a:t>
          </a:r>
        </a:p>
      </dgm:t>
    </dgm:pt>
    <dgm:pt modelId="{5932E1B5-ACE6-4084-85B8-49D980D7359D}" type="parTrans" cxnId="{F7718C1E-ADBE-48F9-94D4-51CAA51BFD3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4E2ACF-6DA7-4C58-B0E0-0A99B49AE108}" type="sibTrans" cxnId="{F7718C1E-ADBE-48F9-94D4-51CAA51BFD3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50DC36-8A24-4341-ABB7-CD6649D46501}">
      <dgm:prSet phldrT="[Text]" custT="1"/>
      <dgm:spPr/>
      <dgm:t>
        <a:bodyPr/>
        <a:lstStyle/>
        <a:p>
          <a:pPr>
            <a:buNone/>
          </a:pP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: Particle Generation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C51979-FAF5-4293-AA43-9DFE1E564BDB}" type="sibTrans" cxnId="{3E899240-7E0F-47E0-B059-45116076B96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FB6C6C-5509-4ACB-B28D-56B672451679}" type="parTrans" cxnId="{3E899240-7E0F-47E0-B059-45116076B96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EFB35D-9CF3-48C8-8F8E-98CFA8920474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: Step-by-Step Tracking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4C46F-8319-4072-974B-E0F978309064}" type="sibTrans" cxnId="{623EE6A9-71DF-4D99-AAAC-B31628175E6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F58001-AEC0-4D61-99F7-52C850B8CFD5}" type="parTrans" cxnId="{623EE6A9-71DF-4D99-AAAC-B31628175E6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7AEDBC-3693-4E3A-B445-5AD5F94E576D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Select Interaction Modeling</a:t>
          </a:r>
        </a:p>
      </dgm:t>
    </dgm:pt>
    <dgm:pt modelId="{32DACB13-7E90-4F2F-91FE-5454F532F338}" type="parTrans" cxnId="{7E621BA5-557E-4F65-8555-28258F5299C4}">
      <dgm:prSet/>
      <dgm:spPr/>
      <dgm:t>
        <a:bodyPr/>
        <a:lstStyle/>
        <a:p>
          <a:endParaRPr lang="en-US"/>
        </a:p>
      </dgm:t>
    </dgm:pt>
    <dgm:pt modelId="{0F792F14-43B9-46F7-98A8-0EFFFBE02C34}" type="sibTrans" cxnId="{7E621BA5-557E-4F65-8555-28258F5299C4}">
      <dgm:prSet/>
      <dgm:spPr/>
      <dgm:t>
        <a:bodyPr/>
        <a:lstStyle/>
        <a:p>
          <a:endParaRPr lang="en-US"/>
        </a:p>
      </dgm:t>
    </dgm:pt>
    <dgm:pt modelId="{51F66599-7C6B-4A48-8A49-AE032BF34611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Create initial particles</a:t>
          </a:r>
          <a:endParaRPr lang="vi-VN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611894-7DF0-4540-8E45-0ABE17023F43}" type="parTrans" cxnId="{C039A1FC-D1F1-4C59-90DE-C790FED36D5A}">
      <dgm:prSet/>
      <dgm:spPr/>
      <dgm:t>
        <a:bodyPr/>
        <a:lstStyle/>
        <a:p>
          <a:endParaRPr lang="en-US"/>
        </a:p>
      </dgm:t>
    </dgm:pt>
    <dgm:pt modelId="{07D5A4D0-617A-42AE-80A8-747172BE3D32}" type="sibTrans" cxnId="{C039A1FC-D1F1-4C59-90DE-C790FED36D5A}">
      <dgm:prSet/>
      <dgm:spPr/>
      <dgm:t>
        <a:bodyPr/>
        <a:lstStyle/>
        <a:p>
          <a:endParaRPr lang="en-US"/>
        </a:p>
      </dgm:t>
    </dgm:pt>
    <dgm:pt modelId="{125E943D-D6A6-4C2E-858A-8A79D8A5A172}">
      <dgm:prSet phldrT="[Text]" custT="1"/>
      <dgm:spPr/>
      <dgm:t>
        <a:bodyPr/>
        <a:lstStyle/>
        <a:p>
          <a:r>
            <a:rPr lang="vi-VN" sz="1800" dirty="0">
              <a:latin typeface="Arial" panose="020B0604020202020204" pitchFamily="34" charset="0"/>
              <a:cs typeface="Arial" panose="020B0604020202020204" pitchFamily="34" charset="0"/>
            </a:rPr>
            <a:t>Define </a:t>
          </a:r>
          <a:r>
            <a:rPr lang="en-US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Digitizer and </a:t>
          </a:r>
          <a:r>
            <a:rPr lang="vi-VN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R</a:t>
          </a:r>
          <a:r>
            <a:rPr lang="en-US" sz="1800" dirty="0" err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eadout</a:t>
          </a:r>
          <a:endParaRPr lang="en-US" sz="18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3FAA93-066B-4280-9EC4-63AD760AF812}" type="parTrans" cxnId="{B392E236-0877-48C1-B8C0-5AD1FB25C564}">
      <dgm:prSet/>
      <dgm:spPr/>
      <dgm:t>
        <a:bodyPr/>
        <a:lstStyle/>
        <a:p>
          <a:endParaRPr lang="en-US"/>
        </a:p>
      </dgm:t>
    </dgm:pt>
    <dgm:pt modelId="{84641EA3-76A3-415D-8A73-E69AFEA53545}" type="sibTrans" cxnId="{B392E236-0877-48C1-B8C0-5AD1FB25C564}">
      <dgm:prSet/>
      <dgm:spPr/>
      <dgm:t>
        <a:bodyPr/>
        <a:lstStyle/>
        <a:p>
          <a:endParaRPr lang="en-US"/>
        </a:p>
      </dgm:t>
    </dgm:pt>
    <dgm:pt modelId="{CE1C6725-7D3D-48F3-A598-7A09F3189264}" type="pres">
      <dgm:prSet presAssocID="{722EB20A-FF0A-4FAE-9AE1-D8D4B923B75F}" presName="rootnode" presStyleCnt="0">
        <dgm:presLayoutVars>
          <dgm:chMax/>
          <dgm:chPref/>
          <dgm:dir/>
          <dgm:animLvl val="lvl"/>
        </dgm:presLayoutVars>
      </dgm:prSet>
      <dgm:spPr/>
    </dgm:pt>
    <dgm:pt modelId="{CE5D3283-CB14-4CC3-8D07-198241EC81AF}" type="pres">
      <dgm:prSet presAssocID="{2DFE255B-A47B-4B5A-9BE5-EE9ED93ABB6C}" presName="composite" presStyleCnt="0"/>
      <dgm:spPr/>
    </dgm:pt>
    <dgm:pt modelId="{60CFB1A9-8FBE-412F-8CC2-F7B2BC79A870}" type="pres">
      <dgm:prSet presAssocID="{2DFE255B-A47B-4B5A-9BE5-EE9ED93ABB6C}" presName="bentUpArrow1" presStyleLbl="alignImgPlace1" presStyleIdx="0" presStyleCnt="2" custLinFactNeighborX="-68139" custLinFactNeighborY="7751"/>
      <dgm:spPr/>
    </dgm:pt>
    <dgm:pt modelId="{31A1D8FC-98FD-4AEE-BF3C-EFFD7D7D46E6}" type="pres">
      <dgm:prSet presAssocID="{2DFE255B-A47B-4B5A-9BE5-EE9ED93ABB6C}" presName="ParentText" presStyleLbl="node1" presStyleIdx="0" presStyleCnt="3" custScaleX="209701">
        <dgm:presLayoutVars>
          <dgm:chMax val="1"/>
          <dgm:chPref val="1"/>
          <dgm:bulletEnabled val="1"/>
        </dgm:presLayoutVars>
      </dgm:prSet>
      <dgm:spPr/>
    </dgm:pt>
    <dgm:pt modelId="{E468E153-55DD-496D-85DE-DE56721F9C08}" type="pres">
      <dgm:prSet presAssocID="{2DFE255B-A47B-4B5A-9BE5-EE9ED93ABB6C}" presName="ChildText" presStyleLbl="revTx" presStyleIdx="0" presStyleCnt="2" custScaleX="394706" custLinFactX="100000" custLinFactNeighborX="126632" custLinFactNeighborY="-628">
        <dgm:presLayoutVars>
          <dgm:chMax val="0"/>
          <dgm:chPref val="0"/>
          <dgm:bulletEnabled val="1"/>
        </dgm:presLayoutVars>
      </dgm:prSet>
      <dgm:spPr/>
    </dgm:pt>
    <dgm:pt modelId="{FD8AEC74-172A-4351-B97A-69FF26B9AD53}" type="pres">
      <dgm:prSet presAssocID="{2AED7CC5-5D38-4298-AB32-3D27010B7DA8}" presName="sibTrans" presStyleCnt="0"/>
      <dgm:spPr/>
    </dgm:pt>
    <dgm:pt modelId="{11036A3A-4246-4E24-BE7B-C9A9A0D60E7E}" type="pres">
      <dgm:prSet presAssocID="{4250DC36-8A24-4341-ABB7-CD6649D46501}" presName="composite" presStyleCnt="0"/>
      <dgm:spPr/>
    </dgm:pt>
    <dgm:pt modelId="{1DAF7C73-FC25-4512-8174-DD1A07CC37E4}" type="pres">
      <dgm:prSet presAssocID="{4250DC36-8A24-4341-ABB7-CD6649D46501}" presName="bentUpArrow1" presStyleLbl="alignImgPlace1" presStyleIdx="1" presStyleCnt="2" custLinFactX="-78534" custLinFactNeighborX="-100000" custLinFactNeighborY="11386"/>
      <dgm:spPr/>
    </dgm:pt>
    <dgm:pt modelId="{F4C5F845-F8E8-49A8-9002-DE17326ECE0B}" type="pres">
      <dgm:prSet presAssocID="{4250DC36-8A24-4341-ABB7-CD6649D46501}" presName="ParentText" presStyleLbl="node1" presStyleIdx="1" presStyleCnt="3" custScaleX="234964" custLinFactNeighborX="-67593" custLinFactNeighborY="1613">
        <dgm:presLayoutVars>
          <dgm:chMax val="1"/>
          <dgm:chPref val="1"/>
          <dgm:bulletEnabled val="1"/>
        </dgm:presLayoutVars>
      </dgm:prSet>
      <dgm:spPr/>
    </dgm:pt>
    <dgm:pt modelId="{A2C11789-8681-4D48-814F-2C6683038BF0}" type="pres">
      <dgm:prSet presAssocID="{4250DC36-8A24-4341-ABB7-CD6649D46501}" presName="ChildText" presStyleLbl="revTx" presStyleIdx="1" presStyleCnt="2" custScaleX="252120" custLinFactNeighborX="78993" custLinFactNeighborY="-625">
        <dgm:presLayoutVars>
          <dgm:chMax val="0"/>
          <dgm:chPref val="0"/>
          <dgm:bulletEnabled val="1"/>
        </dgm:presLayoutVars>
      </dgm:prSet>
      <dgm:spPr/>
    </dgm:pt>
    <dgm:pt modelId="{99563D37-908D-4E30-9C5C-32EF914CF410}" type="pres">
      <dgm:prSet presAssocID="{05C51979-FAF5-4293-AA43-9DFE1E564BDB}" presName="sibTrans" presStyleCnt="0"/>
      <dgm:spPr/>
    </dgm:pt>
    <dgm:pt modelId="{B6405FCC-D55C-4917-B635-8ABA5F25E74C}" type="pres">
      <dgm:prSet presAssocID="{88EFB35D-9CF3-48C8-8F8E-98CFA8920474}" presName="composite" presStyleCnt="0"/>
      <dgm:spPr/>
    </dgm:pt>
    <dgm:pt modelId="{F438CD95-E91B-4C3A-AAB8-4DBE60A6CF30}" type="pres">
      <dgm:prSet presAssocID="{88EFB35D-9CF3-48C8-8F8E-98CFA8920474}" presName="ParentText" presStyleLbl="node1" presStyleIdx="2" presStyleCnt="3" custScaleX="263321" custLinFactX="-28014" custLinFactNeighborX="-100000" custLinFactNeighborY="8202">
        <dgm:presLayoutVars>
          <dgm:chMax val="1"/>
          <dgm:chPref val="1"/>
          <dgm:bulletEnabled val="1"/>
        </dgm:presLayoutVars>
      </dgm:prSet>
      <dgm:spPr/>
    </dgm:pt>
  </dgm:ptLst>
  <dgm:cxnLst>
    <dgm:cxn modelId="{FCB60706-5555-4811-AC05-C8FFACA3CD07}" type="presOf" srcId="{E17AEDBC-3693-4E3A-B445-5AD5F94E576D}" destId="{E468E153-55DD-496D-85DE-DE56721F9C08}" srcOrd="0" destOrd="1" presId="urn:microsoft.com/office/officeart/2005/8/layout/StepDownProcess"/>
    <dgm:cxn modelId="{F7718C1E-ADBE-48F9-94D4-51CAA51BFD3A}" srcId="{2DFE255B-A47B-4B5A-9BE5-EE9ED93ABB6C}" destId="{F901A801-FE70-44F2-9431-28CAF30706FE}" srcOrd="0" destOrd="0" parTransId="{5932E1B5-ACE6-4084-85B8-49D980D7359D}" sibTransId="{C94E2ACF-6DA7-4C58-B0E0-0A99B49AE108}"/>
    <dgm:cxn modelId="{B392E236-0877-48C1-B8C0-5AD1FB25C564}" srcId="{2DFE255B-A47B-4B5A-9BE5-EE9ED93ABB6C}" destId="{125E943D-D6A6-4C2E-858A-8A79D8A5A172}" srcOrd="2" destOrd="0" parTransId="{313FAA93-066B-4280-9EC4-63AD760AF812}" sibTransId="{84641EA3-76A3-415D-8A73-E69AFEA53545}"/>
    <dgm:cxn modelId="{BD9A123C-791B-4D2B-87CB-97DC6A68DF33}" srcId="{722EB20A-FF0A-4FAE-9AE1-D8D4B923B75F}" destId="{2DFE255B-A47B-4B5A-9BE5-EE9ED93ABB6C}" srcOrd="0" destOrd="0" parTransId="{20510B92-59BD-4DE1-8326-7FC7A4487D6C}" sibTransId="{2AED7CC5-5D38-4298-AB32-3D27010B7DA8}"/>
    <dgm:cxn modelId="{3E899240-7E0F-47E0-B059-45116076B969}" srcId="{722EB20A-FF0A-4FAE-9AE1-D8D4B923B75F}" destId="{4250DC36-8A24-4341-ABB7-CD6649D46501}" srcOrd="1" destOrd="0" parTransId="{52FB6C6C-5509-4ACB-B28D-56B672451679}" sibTransId="{05C51979-FAF5-4293-AA43-9DFE1E564BDB}"/>
    <dgm:cxn modelId="{D8C83350-44D3-45A9-AE7C-41E361AB0682}" type="presOf" srcId="{4250DC36-8A24-4341-ABB7-CD6649D46501}" destId="{F4C5F845-F8E8-49A8-9002-DE17326ECE0B}" srcOrd="0" destOrd="0" presId="urn:microsoft.com/office/officeart/2005/8/layout/StepDownProcess"/>
    <dgm:cxn modelId="{7E621BA5-557E-4F65-8555-28258F5299C4}" srcId="{2DFE255B-A47B-4B5A-9BE5-EE9ED93ABB6C}" destId="{E17AEDBC-3693-4E3A-B445-5AD5F94E576D}" srcOrd="1" destOrd="0" parTransId="{32DACB13-7E90-4F2F-91FE-5454F532F338}" sibTransId="{0F792F14-43B9-46F7-98A8-0EFFFBE02C34}"/>
    <dgm:cxn modelId="{623EE6A9-71DF-4D99-AAAC-B31628175E62}" srcId="{722EB20A-FF0A-4FAE-9AE1-D8D4B923B75F}" destId="{88EFB35D-9CF3-48C8-8F8E-98CFA8920474}" srcOrd="2" destOrd="0" parTransId="{73F58001-AEC0-4D61-99F7-52C850B8CFD5}" sibTransId="{E864C46F-8319-4072-974B-E0F978309064}"/>
    <dgm:cxn modelId="{B1F6CFAC-4298-4E6D-8A09-CC469979A86D}" type="presOf" srcId="{51F66599-7C6B-4A48-8A49-AE032BF34611}" destId="{A2C11789-8681-4D48-814F-2C6683038BF0}" srcOrd="0" destOrd="0" presId="urn:microsoft.com/office/officeart/2005/8/layout/StepDownProcess"/>
    <dgm:cxn modelId="{B4D0D3B0-2050-4D5B-BA2C-6268C397C7E2}" type="presOf" srcId="{125E943D-D6A6-4C2E-858A-8A79D8A5A172}" destId="{E468E153-55DD-496D-85DE-DE56721F9C08}" srcOrd="0" destOrd="2" presId="urn:microsoft.com/office/officeart/2005/8/layout/StepDownProcess"/>
    <dgm:cxn modelId="{F6C26DC5-5121-4C2C-846B-CBAB5738552B}" type="presOf" srcId="{F901A801-FE70-44F2-9431-28CAF30706FE}" destId="{E468E153-55DD-496D-85DE-DE56721F9C08}" srcOrd="0" destOrd="0" presId="urn:microsoft.com/office/officeart/2005/8/layout/StepDownProcess"/>
    <dgm:cxn modelId="{A6FC76C5-1AE0-4A8A-956C-886965E54189}" type="presOf" srcId="{2DFE255B-A47B-4B5A-9BE5-EE9ED93ABB6C}" destId="{31A1D8FC-98FD-4AEE-BF3C-EFFD7D7D46E6}" srcOrd="0" destOrd="0" presId="urn:microsoft.com/office/officeart/2005/8/layout/StepDownProcess"/>
    <dgm:cxn modelId="{5AFE10D4-4F32-4A5F-B970-B7A68B025981}" type="presOf" srcId="{722EB20A-FF0A-4FAE-9AE1-D8D4B923B75F}" destId="{CE1C6725-7D3D-48F3-A598-7A09F3189264}" srcOrd="0" destOrd="0" presId="urn:microsoft.com/office/officeart/2005/8/layout/StepDownProcess"/>
    <dgm:cxn modelId="{C039A1FC-D1F1-4C59-90DE-C790FED36D5A}" srcId="{4250DC36-8A24-4341-ABB7-CD6649D46501}" destId="{51F66599-7C6B-4A48-8A49-AE032BF34611}" srcOrd="0" destOrd="0" parTransId="{6B611894-7DF0-4540-8E45-0ABE17023F43}" sibTransId="{07D5A4D0-617A-42AE-80A8-747172BE3D32}"/>
    <dgm:cxn modelId="{B85FBFFF-3B75-4DCE-A758-06CC1134C5BD}" type="presOf" srcId="{88EFB35D-9CF3-48C8-8F8E-98CFA8920474}" destId="{F438CD95-E91B-4C3A-AAB8-4DBE60A6CF30}" srcOrd="0" destOrd="0" presId="urn:microsoft.com/office/officeart/2005/8/layout/StepDownProcess"/>
    <dgm:cxn modelId="{51B11AFC-22E2-44EB-8283-55B4A7BC91E8}" type="presParOf" srcId="{CE1C6725-7D3D-48F3-A598-7A09F3189264}" destId="{CE5D3283-CB14-4CC3-8D07-198241EC81AF}" srcOrd="0" destOrd="0" presId="urn:microsoft.com/office/officeart/2005/8/layout/StepDownProcess"/>
    <dgm:cxn modelId="{73935E5F-5086-4CFC-9512-FA8317ABF04E}" type="presParOf" srcId="{CE5D3283-CB14-4CC3-8D07-198241EC81AF}" destId="{60CFB1A9-8FBE-412F-8CC2-F7B2BC79A870}" srcOrd="0" destOrd="0" presId="urn:microsoft.com/office/officeart/2005/8/layout/StepDownProcess"/>
    <dgm:cxn modelId="{ED2EE843-6A92-4DBD-956F-2DC9110A7BCF}" type="presParOf" srcId="{CE5D3283-CB14-4CC3-8D07-198241EC81AF}" destId="{31A1D8FC-98FD-4AEE-BF3C-EFFD7D7D46E6}" srcOrd="1" destOrd="0" presId="urn:microsoft.com/office/officeart/2005/8/layout/StepDownProcess"/>
    <dgm:cxn modelId="{BD562157-01D4-4303-B681-00C748260787}" type="presParOf" srcId="{CE5D3283-CB14-4CC3-8D07-198241EC81AF}" destId="{E468E153-55DD-496D-85DE-DE56721F9C08}" srcOrd="2" destOrd="0" presId="urn:microsoft.com/office/officeart/2005/8/layout/StepDownProcess"/>
    <dgm:cxn modelId="{DD32C2A4-9777-4798-AAA2-1A74CC1CA6EA}" type="presParOf" srcId="{CE1C6725-7D3D-48F3-A598-7A09F3189264}" destId="{FD8AEC74-172A-4351-B97A-69FF26B9AD53}" srcOrd="1" destOrd="0" presId="urn:microsoft.com/office/officeart/2005/8/layout/StepDownProcess"/>
    <dgm:cxn modelId="{0453B50F-0074-427F-86EE-B84CE81F3909}" type="presParOf" srcId="{CE1C6725-7D3D-48F3-A598-7A09F3189264}" destId="{11036A3A-4246-4E24-BE7B-C9A9A0D60E7E}" srcOrd="2" destOrd="0" presId="urn:microsoft.com/office/officeart/2005/8/layout/StepDownProcess"/>
    <dgm:cxn modelId="{6DB90E77-F5AB-4181-893C-C9F1C6D86AC5}" type="presParOf" srcId="{11036A3A-4246-4E24-BE7B-C9A9A0D60E7E}" destId="{1DAF7C73-FC25-4512-8174-DD1A07CC37E4}" srcOrd="0" destOrd="0" presId="urn:microsoft.com/office/officeart/2005/8/layout/StepDownProcess"/>
    <dgm:cxn modelId="{19038CF7-8258-4B18-840C-44E729EE9F8D}" type="presParOf" srcId="{11036A3A-4246-4E24-BE7B-C9A9A0D60E7E}" destId="{F4C5F845-F8E8-49A8-9002-DE17326ECE0B}" srcOrd="1" destOrd="0" presId="urn:microsoft.com/office/officeart/2005/8/layout/StepDownProcess"/>
    <dgm:cxn modelId="{89B5731F-F44B-48E4-85C5-44E927DB016D}" type="presParOf" srcId="{11036A3A-4246-4E24-BE7B-C9A9A0D60E7E}" destId="{A2C11789-8681-4D48-814F-2C6683038BF0}" srcOrd="2" destOrd="0" presId="urn:microsoft.com/office/officeart/2005/8/layout/StepDownProcess"/>
    <dgm:cxn modelId="{4CE7690A-76B0-40DC-85C0-F455E6B2EC0A}" type="presParOf" srcId="{CE1C6725-7D3D-48F3-A598-7A09F3189264}" destId="{99563D37-908D-4E30-9C5C-32EF914CF410}" srcOrd="3" destOrd="0" presId="urn:microsoft.com/office/officeart/2005/8/layout/StepDownProcess"/>
    <dgm:cxn modelId="{44171127-D99C-4A05-9D75-9F6C7BBCB02B}" type="presParOf" srcId="{CE1C6725-7D3D-48F3-A598-7A09F3189264}" destId="{B6405FCC-D55C-4917-B635-8ABA5F25E74C}" srcOrd="4" destOrd="0" presId="urn:microsoft.com/office/officeart/2005/8/layout/StepDownProcess"/>
    <dgm:cxn modelId="{D94840A0-5DF4-4690-B7F9-5A0FC7385708}" type="presParOf" srcId="{B6405FCC-D55C-4917-B635-8ABA5F25E74C}" destId="{F438CD95-E91B-4C3A-AAB8-4DBE60A6CF3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2EB20A-FF0A-4FAE-9AE1-D8D4B923B75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DFE255B-A47B-4B5A-9BE5-EE9ED93ABB6C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1: Initialization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510B92-59BD-4DE1-8326-7FC7A4487D6C}" type="parTrans" cxnId="{BD9A123C-791B-4D2B-87CB-97DC6A68DF3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ED7CC5-5D38-4298-AB32-3D27010B7DA8}" type="sibTrans" cxnId="{BD9A123C-791B-4D2B-87CB-97DC6A68DF3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01A801-FE70-44F2-9431-28CAF30706FE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Define the simulation environment</a:t>
          </a:r>
        </a:p>
      </dgm:t>
    </dgm:pt>
    <dgm:pt modelId="{5932E1B5-ACE6-4084-85B8-49D980D7359D}" type="parTrans" cxnId="{F7718C1E-ADBE-48F9-94D4-51CAA51BFD3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4E2ACF-6DA7-4C58-B0E0-0A99B49AE108}" type="sibTrans" cxnId="{F7718C1E-ADBE-48F9-94D4-51CAA51BFD3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50DC36-8A24-4341-ABB7-CD6649D46501}">
      <dgm:prSet phldrT="[Text]" custT="1"/>
      <dgm:spPr/>
      <dgm:t>
        <a:bodyPr/>
        <a:lstStyle/>
        <a:p>
          <a:pPr>
            <a:buNone/>
          </a:pP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: Particle Generation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C51979-FAF5-4293-AA43-9DFE1E564BDB}" type="sibTrans" cxnId="{3E899240-7E0F-47E0-B059-45116076B96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FB6C6C-5509-4ACB-B28D-56B672451679}" type="parTrans" cxnId="{3E899240-7E0F-47E0-B059-45116076B96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EFB35D-9CF3-48C8-8F8E-98CFA8920474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: Step-by-Step Tracking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4C46F-8319-4072-974B-E0F978309064}" type="sibTrans" cxnId="{623EE6A9-71DF-4D99-AAAC-B31628175E6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F58001-AEC0-4D61-99F7-52C850B8CFD5}" type="parTrans" cxnId="{623EE6A9-71DF-4D99-AAAC-B31628175E6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7AEDBC-3693-4E3A-B445-5AD5F94E576D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Select Interaction Modeling</a:t>
          </a:r>
        </a:p>
      </dgm:t>
    </dgm:pt>
    <dgm:pt modelId="{32DACB13-7E90-4F2F-91FE-5454F532F338}" type="parTrans" cxnId="{7E621BA5-557E-4F65-8555-28258F5299C4}">
      <dgm:prSet/>
      <dgm:spPr/>
      <dgm:t>
        <a:bodyPr/>
        <a:lstStyle/>
        <a:p>
          <a:endParaRPr lang="en-US"/>
        </a:p>
      </dgm:t>
    </dgm:pt>
    <dgm:pt modelId="{0F792F14-43B9-46F7-98A8-0EFFFBE02C34}" type="sibTrans" cxnId="{7E621BA5-557E-4F65-8555-28258F5299C4}">
      <dgm:prSet/>
      <dgm:spPr/>
      <dgm:t>
        <a:bodyPr/>
        <a:lstStyle/>
        <a:p>
          <a:endParaRPr lang="en-US"/>
        </a:p>
      </dgm:t>
    </dgm:pt>
    <dgm:pt modelId="{51F66599-7C6B-4A48-8A49-AE032BF34611}">
      <dgm:prSet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Create initial particles</a:t>
          </a:r>
          <a:endParaRPr lang="vi-VN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611894-7DF0-4540-8E45-0ABE17023F43}" type="parTrans" cxnId="{C039A1FC-D1F1-4C59-90DE-C790FED36D5A}">
      <dgm:prSet/>
      <dgm:spPr/>
      <dgm:t>
        <a:bodyPr/>
        <a:lstStyle/>
        <a:p>
          <a:endParaRPr lang="en-US"/>
        </a:p>
      </dgm:t>
    </dgm:pt>
    <dgm:pt modelId="{07D5A4D0-617A-42AE-80A8-747172BE3D32}" type="sibTrans" cxnId="{C039A1FC-D1F1-4C59-90DE-C790FED36D5A}">
      <dgm:prSet/>
      <dgm:spPr/>
      <dgm:t>
        <a:bodyPr/>
        <a:lstStyle/>
        <a:p>
          <a:endParaRPr lang="en-US"/>
        </a:p>
      </dgm:t>
    </dgm:pt>
    <dgm:pt modelId="{2BD8E7FE-2CC1-4F97-BD99-9D7D55B7D518}">
      <dgm:prSet phldrT="[Text]" custT="1"/>
      <dgm:spPr/>
      <dgm:t>
        <a:bodyPr/>
        <a:lstStyle/>
        <a:p>
          <a:r>
            <a:rPr lang="vi-VN" sz="1800" dirty="0">
              <a:latin typeface="Arial" panose="020B0604020202020204" pitchFamily="34" charset="0"/>
              <a:cs typeface="Arial" panose="020B0604020202020204" pitchFamily="34" charset="0"/>
            </a:rPr>
            <a:t>Define </a:t>
          </a:r>
          <a:r>
            <a: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Digitizer and </a:t>
          </a:r>
          <a:r>
            <a:rPr lang="vi-VN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</a:t>
          </a:r>
          <a:r>
            <a:rPr lang="en-US" sz="18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eadout</a:t>
          </a:r>
          <a:endParaRPr lang="en-US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B63FBD-5ACE-4962-9E17-C3B8261AC36C}" type="parTrans" cxnId="{582F10F3-6BB8-49DC-AD2D-5032C5A63165}">
      <dgm:prSet/>
      <dgm:spPr/>
      <dgm:t>
        <a:bodyPr/>
        <a:lstStyle/>
        <a:p>
          <a:endParaRPr lang="en-US"/>
        </a:p>
      </dgm:t>
    </dgm:pt>
    <dgm:pt modelId="{009144B4-FD78-4FEB-9742-A9119D872832}" type="sibTrans" cxnId="{582F10F3-6BB8-49DC-AD2D-5032C5A63165}">
      <dgm:prSet/>
      <dgm:spPr/>
      <dgm:t>
        <a:bodyPr/>
        <a:lstStyle/>
        <a:p>
          <a:endParaRPr lang="en-US"/>
        </a:p>
      </dgm:t>
    </dgm:pt>
    <dgm:pt modelId="{CE1C6725-7D3D-48F3-A598-7A09F3189264}" type="pres">
      <dgm:prSet presAssocID="{722EB20A-FF0A-4FAE-9AE1-D8D4B923B75F}" presName="rootnode" presStyleCnt="0">
        <dgm:presLayoutVars>
          <dgm:chMax/>
          <dgm:chPref/>
          <dgm:dir/>
          <dgm:animLvl val="lvl"/>
        </dgm:presLayoutVars>
      </dgm:prSet>
      <dgm:spPr/>
    </dgm:pt>
    <dgm:pt modelId="{CE5D3283-CB14-4CC3-8D07-198241EC81AF}" type="pres">
      <dgm:prSet presAssocID="{2DFE255B-A47B-4B5A-9BE5-EE9ED93ABB6C}" presName="composite" presStyleCnt="0"/>
      <dgm:spPr/>
    </dgm:pt>
    <dgm:pt modelId="{60CFB1A9-8FBE-412F-8CC2-F7B2BC79A870}" type="pres">
      <dgm:prSet presAssocID="{2DFE255B-A47B-4B5A-9BE5-EE9ED93ABB6C}" presName="bentUpArrow1" presStyleLbl="alignImgPlace1" presStyleIdx="0" presStyleCnt="2" custLinFactNeighborX="-68139" custLinFactNeighborY="7751"/>
      <dgm:spPr/>
    </dgm:pt>
    <dgm:pt modelId="{31A1D8FC-98FD-4AEE-BF3C-EFFD7D7D46E6}" type="pres">
      <dgm:prSet presAssocID="{2DFE255B-A47B-4B5A-9BE5-EE9ED93ABB6C}" presName="ParentText" presStyleLbl="node1" presStyleIdx="0" presStyleCnt="3" custScaleX="209701">
        <dgm:presLayoutVars>
          <dgm:chMax val="1"/>
          <dgm:chPref val="1"/>
          <dgm:bulletEnabled val="1"/>
        </dgm:presLayoutVars>
      </dgm:prSet>
      <dgm:spPr/>
    </dgm:pt>
    <dgm:pt modelId="{E468E153-55DD-496D-85DE-DE56721F9C08}" type="pres">
      <dgm:prSet presAssocID="{2DFE255B-A47B-4B5A-9BE5-EE9ED93ABB6C}" presName="ChildText" presStyleLbl="revTx" presStyleIdx="0" presStyleCnt="2" custScaleX="394706" custLinFactX="100000" custLinFactNeighborX="126632" custLinFactNeighborY="-628">
        <dgm:presLayoutVars>
          <dgm:chMax val="0"/>
          <dgm:chPref val="0"/>
          <dgm:bulletEnabled val="1"/>
        </dgm:presLayoutVars>
      </dgm:prSet>
      <dgm:spPr/>
    </dgm:pt>
    <dgm:pt modelId="{FD8AEC74-172A-4351-B97A-69FF26B9AD53}" type="pres">
      <dgm:prSet presAssocID="{2AED7CC5-5D38-4298-AB32-3D27010B7DA8}" presName="sibTrans" presStyleCnt="0"/>
      <dgm:spPr/>
    </dgm:pt>
    <dgm:pt modelId="{11036A3A-4246-4E24-BE7B-C9A9A0D60E7E}" type="pres">
      <dgm:prSet presAssocID="{4250DC36-8A24-4341-ABB7-CD6649D46501}" presName="composite" presStyleCnt="0"/>
      <dgm:spPr/>
    </dgm:pt>
    <dgm:pt modelId="{1DAF7C73-FC25-4512-8174-DD1A07CC37E4}" type="pres">
      <dgm:prSet presAssocID="{4250DC36-8A24-4341-ABB7-CD6649D46501}" presName="bentUpArrow1" presStyleLbl="alignImgPlace1" presStyleIdx="1" presStyleCnt="2" custLinFactX="-78534" custLinFactNeighborX="-100000" custLinFactNeighborY="11386"/>
      <dgm:spPr>
        <a:solidFill>
          <a:schemeClr val="bg1"/>
        </a:solidFill>
        <a:ln>
          <a:solidFill>
            <a:schemeClr val="bg1"/>
          </a:solidFill>
        </a:ln>
      </dgm:spPr>
    </dgm:pt>
    <dgm:pt modelId="{F4C5F845-F8E8-49A8-9002-DE17326ECE0B}" type="pres">
      <dgm:prSet presAssocID="{4250DC36-8A24-4341-ABB7-CD6649D46501}" presName="ParentText" presStyleLbl="node1" presStyleIdx="1" presStyleCnt="3" custScaleX="234964" custLinFactNeighborX="-67593" custLinFactNeighborY="1613">
        <dgm:presLayoutVars>
          <dgm:chMax val="1"/>
          <dgm:chPref val="1"/>
          <dgm:bulletEnabled val="1"/>
        </dgm:presLayoutVars>
      </dgm:prSet>
      <dgm:spPr/>
    </dgm:pt>
    <dgm:pt modelId="{A2C11789-8681-4D48-814F-2C6683038BF0}" type="pres">
      <dgm:prSet presAssocID="{4250DC36-8A24-4341-ABB7-CD6649D46501}" presName="ChildText" presStyleLbl="revTx" presStyleIdx="1" presStyleCnt="2" custScaleX="252120" custLinFactNeighborX="78993" custLinFactNeighborY="-625">
        <dgm:presLayoutVars>
          <dgm:chMax val="0"/>
          <dgm:chPref val="0"/>
          <dgm:bulletEnabled val="1"/>
        </dgm:presLayoutVars>
      </dgm:prSet>
      <dgm:spPr/>
    </dgm:pt>
    <dgm:pt modelId="{99563D37-908D-4E30-9C5C-32EF914CF410}" type="pres">
      <dgm:prSet presAssocID="{05C51979-FAF5-4293-AA43-9DFE1E564BDB}" presName="sibTrans" presStyleCnt="0"/>
      <dgm:spPr/>
    </dgm:pt>
    <dgm:pt modelId="{B6405FCC-D55C-4917-B635-8ABA5F25E74C}" type="pres">
      <dgm:prSet presAssocID="{88EFB35D-9CF3-48C8-8F8E-98CFA8920474}" presName="composite" presStyleCnt="0"/>
      <dgm:spPr/>
    </dgm:pt>
    <dgm:pt modelId="{F438CD95-E91B-4C3A-AAB8-4DBE60A6CF30}" type="pres">
      <dgm:prSet presAssocID="{88EFB35D-9CF3-48C8-8F8E-98CFA8920474}" presName="ParentText" presStyleLbl="node1" presStyleIdx="2" presStyleCnt="3" custScaleX="263321" custLinFactX="-28014" custLinFactNeighborX="-100000" custLinFactNeighborY="8202">
        <dgm:presLayoutVars>
          <dgm:chMax val="1"/>
          <dgm:chPref val="1"/>
          <dgm:bulletEnabled val="1"/>
        </dgm:presLayoutVars>
      </dgm:prSet>
      <dgm:spPr/>
    </dgm:pt>
  </dgm:ptLst>
  <dgm:cxnLst>
    <dgm:cxn modelId="{FCB60706-5555-4811-AC05-C8FFACA3CD07}" type="presOf" srcId="{E17AEDBC-3693-4E3A-B445-5AD5F94E576D}" destId="{E468E153-55DD-496D-85DE-DE56721F9C08}" srcOrd="0" destOrd="1" presId="urn:microsoft.com/office/officeart/2005/8/layout/StepDownProcess"/>
    <dgm:cxn modelId="{F7718C1E-ADBE-48F9-94D4-51CAA51BFD3A}" srcId="{2DFE255B-A47B-4B5A-9BE5-EE9ED93ABB6C}" destId="{F901A801-FE70-44F2-9431-28CAF30706FE}" srcOrd="0" destOrd="0" parTransId="{5932E1B5-ACE6-4084-85B8-49D980D7359D}" sibTransId="{C94E2ACF-6DA7-4C58-B0E0-0A99B49AE108}"/>
    <dgm:cxn modelId="{BD9A123C-791B-4D2B-87CB-97DC6A68DF33}" srcId="{722EB20A-FF0A-4FAE-9AE1-D8D4B923B75F}" destId="{2DFE255B-A47B-4B5A-9BE5-EE9ED93ABB6C}" srcOrd="0" destOrd="0" parTransId="{20510B92-59BD-4DE1-8326-7FC7A4487D6C}" sibTransId="{2AED7CC5-5D38-4298-AB32-3D27010B7DA8}"/>
    <dgm:cxn modelId="{3E899240-7E0F-47E0-B059-45116076B969}" srcId="{722EB20A-FF0A-4FAE-9AE1-D8D4B923B75F}" destId="{4250DC36-8A24-4341-ABB7-CD6649D46501}" srcOrd="1" destOrd="0" parTransId="{52FB6C6C-5509-4ACB-B28D-56B672451679}" sibTransId="{05C51979-FAF5-4293-AA43-9DFE1E564BDB}"/>
    <dgm:cxn modelId="{D8C83350-44D3-45A9-AE7C-41E361AB0682}" type="presOf" srcId="{4250DC36-8A24-4341-ABB7-CD6649D46501}" destId="{F4C5F845-F8E8-49A8-9002-DE17326ECE0B}" srcOrd="0" destOrd="0" presId="urn:microsoft.com/office/officeart/2005/8/layout/StepDownProcess"/>
    <dgm:cxn modelId="{385D95A3-EEA1-419B-903D-BB833B429783}" type="presOf" srcId="{2BD8E7FE-2CC1-4F97-BD99-9D7D55B7D518}" destId="{E468E153-55DD-496D-85DE-DE56721F9C08}" srcOrd="0" destOrd="2" presId="urn:microsoft.com/office/officeart/2005/8/layout/StepDownProcess"/>
    <dgm:cxn modelId="{7E621BA5-557E-4F65-8555-28258F5299C4}" srcId="{2DFE255B-A47B-4B5A-9BE5-EE9ED93ABB6C}" destId="{E17AEDBC-3693-4E3A-B445-5AD5F94E576D}" srcOrd="1" destOrd="0" parTransId="{32DACB13-7E90-4F2F-91FE-5454F532F338}" sibTransId="{0F792F14-43B9-46F7-98A8-0EFFFBE02C34}"/>
    <dgm:cxn modelId="{623EE6A9-71DF-4D99-AAAC-B31628175E62}" srcId="{722EB20A-FF0A-4FAE-9AE1-D8D4B923B75F}" destId="{88EFB35D-9CF3-48C8-8F8E-98CFA8920474}" srcOrd="2" destOrd="0" parTransId="{73F58001-AEC0-4D61-99F7-52C850B8CFD5}" sibTransId="{E864C46F-8319-4072-974B-E0F978309064}"/>
    <dgm:cxn modelId="{B1F6CFAC-4298-4E6D-8A09-CC469979A86D}" type="presOf" srcId="{51F66599-7C6B-4A48-8A49-AE032BF34611}" destId="{A2C11789-8681-4D48-814F-2C6683038BF0}" srcOrd="0" destOrd="0" presId="urn:microsoft.com/office/officeart/2005/8/layout/StepDownProcess"/>
    <dgm:cxn modelId="{F6C26DC5-5121-4C2C-846B-CBAB5738552B}" type="presOf" srcId="{F901A801-FE70-44F2-9431-28CAF30706FE}" destId="{E468E153-55DD-496D-85DE-DE56721F9C08}" srcOrd="0" destOrd="0" presId="urn:microsoft.com/office/officeart/2005/8/layout/StepDownProcess"/>
    <dgm:cxn modelId="{A6FC76C5-1AE0-4A8A-956C-886965E54189}" type="presOf" srcId="{2DFE255B-A47B-4B5A-9BE5-EE9ED93ABB6C}" destId="{31A1D8FC-98FD-4AEE-BF3C-EFFD7D7D46E6}" srcOrd="0" destOrd="0" presId="urn:microsoft.com/office/officeart/2005/8/layout/StepDownProcess"/>
    <dgm:cxn modelId="{5AFE10D4-4F32-4A5F-B970-B7A68B025981}" type="presOf" srcId="{722EB20A-FF0A-4FAE-9AE1-D8D4B923B75F}" destId="{CE1C6725-7D3D-48F3-A598-7A09F3189264}" srcOrd="0" destOrd="0" presId="urn:microsoft.com/office/officeart/2005/8/layout/StepDownProcess"/>
    <dgm:cxn modelId="{582F10F3-6BB8-49DC-AD2D-5032C5A63165}" srcId="{2DFE255B-A47B-4B5A-9BE5-EE9ED93ABB6C}" destId="{2BD8E7FE-2CC1-4F97-BD99-9D7D55B7D518}" srcOrd="2" destOrd="0" parTransId="{E5B63FBD-5ACE-4962-9E17-C3B8261AC36C}" sibTransId="{009144B4-FD78-4FEB-9742-A9119D872832}"/>
    <dgm:cxn modelId="{C039A1FC-D1F1-4C59-90DE-C790FED36D5A}" srcId="{4250DC36-8A24-4341-ABB7-CD6649D46501}" destId="{51F66599-7C6B-4A48-8A49-AE032BF34611}" srcOrd="0" destOrd="0" parTransId="{6B611894-7DF0-4540-8E45-0ABE17023F43}" sibTransId="{07D5A4D0-617A-42AE-80A8-747172BE3D32}"/>
    <dgm:cxn modelId="{B85FBFFF-3B75-4DCE-A758-06CC1134C5BD}" type="presOf" srcId="{88EFB35D-9CF3-48C8-8F8E-98CFA8920474}" destId="{F438CD95-E91B-4C3A-AAB8-4DBE60A6CF30}" srcOrd="0" destOrd="0" presId="urn:microsoft.com/office/officeart/2005/8/layout/StepDownProcess"/>
    <dgm:cxn modelId="{51B11AFC-22E2-44EB-8283-55B4A7BC91E8}" type="presParOf" srcId="{CE1C6725-7D3D-48F3-A598-7A09F3189264}" destId="{CE5D3283-CB14-4CC3-8D07-198241EC81AF}" srcOrd="0" destOrd="0" presId="urn:microsoft.com/office/officeart/2005/8/layout/StepDownProcess"/>
    <dgm:cxn modelId="{73935E5F-5086-4CFC-9512-FA8317ABF04E}" type="presParOf" srcId="{CE5D3283-CB14-4CC3-8D07-198241EC81AF}" destId="{60CFB1A9-8FBE-412F-8CC2-F7B2BC79A870}" srcOrd="0" destOrd="0" presId="urn:microsoft.com/office/officeart/2005/8/layout/StepDownProcess"/>
    <dgm:cxn modelId="{ED2EE843-6A92-4DBD-956F-2DC9110A7BCF}" type="presParOf" srcId="{CE5D3283-CB14-4CC3-8D07-198241EC81AF}" destId="{31A1D8FC-98FD-4AEE-BF3C-EFFD7D7D46E6}" srcOrd="1" destOrd="0" presId="urn:microsoft.com/office/officeart/2005/8/layout/StepDownProcess"/>
    <dgm:cxn modelId="{BD562157-01D4-4303-B681-00C748260787}" type="presParOf" srcId="{CE5D3283-CB14-4CC3-8D07-198241EC81AF}" destId="{E468E153-55DD-496D-85DE-DE56721F9C08}" srcOrd="2" destOrd="0" presId="urn:microsoft.com/office/officeart/2005/8/layout/StepDownProcess"/>
    <dgm:cxn modelId="{DD32C2A4-9777-4798-AAA2-1A74CC1CA6EA}" type="presParOf" srcId="{CE1C6725-7D3D-48F3-A598-7A09F3189264}" destId="{FD8AEC74-172A-4351-B97A-69FF26B9AD53}" srcOrd="1" destOrd="0" presId="urn:microsoft.com/office/officeart/2005/8/layout/StepDownProcess"/>
    <dgm:cxn modelId="{0453B50F-0074-427F-86EE-B84CE81F3909}" type="presParOf" srcId="{CE1C6725-7D3D-48F3-A598-7A09F3189264}" destId="{11036A3A-4246-4E24-BE7B-C9A9A0D60E7E}" srcOrd="2" destOrd="0" presId="urn:microsoft.com/office/officeart/2005/8/layout/StepDownProcess"/>
    <dgm:cxn modelId="{6DB90E77-F5AB-4181-893C-C9F1C6D86AC5}" type="presParOf" srcId="{11036A3A-4246-4E24-BE7B-C9A9A0D60E7E}" destId="{1DAF7C73-FC25-4512-8174-DD1A07CC37E4}" srcOrd="0" destOrd="0" presId="urn:microsoft.com/office/officeart/2005/8/layout/StepDownProcess"/>
    <dgm:cxn modelId="{19038CF7-8258-4B18-840C-44E729EE9F8D}" type="presParOf" srcId="{11036A3A-4246-4E24-BE7B-C9A9A0D60E7E}" destId="{F4C5F845-F8E8-49A8-9002-DE17326ECE0B}" srcOrd="1" destOrd="0" presId="urn:microsoft.com/office/officeart/2005/8/layout/StepDownProcess"/>
    <dgm:cxn modelId="{89B5731F-F44B-48E4-85C5-44E927DB016D}" type="presParOf" srcId="{11036A3A-4246-4E24-BE7B-C9A9A0D60E7E}" destId="{A2C11789-8681-4D48-814F-2C6683038BF0}" srcOrd="2" destOrd="0" presId="urn:microsoft.com/office/officeart/2005/8/layout/StepDownProcess"/>
    <dgm:cxn modelId="{4CE7690A-76B0-40DC-85C0-F455E6B2EC0A}" type="presParOf" srcId="{CE1C6725-7D3D-48F3-A598-7A09F3189264}" destId="{99563D37-908D-4E30-9C5C-32EF914CF410}" srcOrd="3" destOrd="0" presId="urn:microsoft.com/office/officeart/2005/8/layout/StepDownProcess"/>
    <dgm:cxn modelId="{44171127-D99C-4A05-9D75-9F6C7BBCB02B}" type="presParOf" srcId="{CE1C6725-7D3D-48F3-A598-7A09F3189264}" destId="{B6405FCC-D55C-4917-B635-8ABA5F25E74C}" srcOrd="4" destOrd="0" presId="urn:microsoft.com/office/officeart/2005/8/layout/StepDownProcess"/>
    <dgm:cxn modelId="{D94840A0-5DF4-4690-B7F9-5A0FC7385708}" type="presParOf" srcId="{B6405FCC-D55C-4917-B635-8ABA5F25E74C}" destId="{F438CD95-E91B-4C3A-AAB8-4DBE60A6CF3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2EB20A-FF0A-4FAE-9AE1-D8D4B923B75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DFE255B-A47B-4B5A-9BE5-EE9ED93ABB6C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1</a:t>
          </a:r>
          <a:r>
            <a:rPr lang="en-US" sz="1800" b="1">
              <a:latin typeface="Arial" panose="020B0604020202020204" pitchFamily="34" charset="0"/>
              <a:cs typeface="Arial" panose="020B0604020202020204" pitchFamily="34" charset="0"/>
            </a:rPr>
            <a:t>: Initialization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510B92-59BD-4DE1-8326-7FC7A4487D6C}" type="parTrans" cxnId="{BD9A123C-791B-4D2B-87CB-97DC6A68DF3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ED7CC5-5D38-4298-AB32-3D27010B7DA8}" type="sibTrans" cxnId="{BD9A123C-791B-4D2B-87CB-97DC6A68DF3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50DC36-8A24-4341-ABB7-CD6649D46501}">
      <dgm:prSet phldrT="[Text]" custT="1"/>
      <dgm:spPr/>
      <dgm:t>
        <a:bodyPr/>
        <a:lstStyle/>
        <a:p>
          <a:pPr>
            <a:buNone/>
          </a:pP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: Particle Generation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C51979-FAF5-4293-AA43-9DFE1E564BDB}" type="sibTrans" cxnId="{3E899240-7E0F-47E0-B059-45116076B96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FB6C6C-5509-4ACB-B28D-56B672451679}" type="parTrans" cxnId="{3E899240-7E0F-47E0-B059-45116076B96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EFB35D-9CF3-48C8-8F8E-98CFA8920474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: Step-by-Step Tracking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4C46F-8319-4072-974B-E0F978309064}" type="sibTrans" cxnId="{623EE6A9-71DF-4D99-AAAC-B31628175E6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F58001-AEC0-4D61-99F7-52C850B8CFD5}" type="parTrans" cxnId="{623EE6A9-71DF-4D99-AAAC-B31628175E6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4D98A5-7574-4A05-94B9-729F61BB91DC}">
      <dgm:prSet phldrT="[Text]" custT="1"/>
      <dgm:spPr/>
      <dgm:t>
        <a:bodyPr/>
        <a:lstStyle/>
        <a:p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Step 4: Data Analysis</a:t>
          </a:r>
        </a:p>
      </dgm:t>
    </dgm:pt>
    <dgm:pt modelId="{67C703CB-9C07-4E3F-9D96-10B94684CD42}" type="parTrans" cxnId="{4896EF95-0FB5-4C32-B704-C14DBEDA1345}">
      <dgm:prSet/>
      <dgm:spPr/>
      <dgm:t>
        <a:bodyPr/>
        <a:lstStyle/>
        <a:p>
          <a:endParaRPr lang="en-US"/>
        </a:p>
      </dgm:t>
    </dgm:pt>
    <dgm:pt modelId="{2011A82B-BE93-40ED-B3F0-FFD04C031B45}" type="sibTrans" cxnId="{4896EF95-0FB5-4C32-B704-C14DBEDA1345}">
      <dgm:prSet/>
      <dgm:spPr/>
      <dgm:t>
        <a:bodyPr/>
        <a:lstStyle/>
        <a:p>
          <a:endParaRPr lang="en-US"/>
        </a:p>
      </dgm:t>
    </dgm:pt>
    <dgm:pt modelId="{CE1C6725-7D3D-48F3-A598-7A09F3189264}" type="pres">
      <dgm:prSet presAssocID="{722EB20A-FF0A-4FAE-9AE1-D8D4B923B75F}" presName="rootnode" presStyleCnt="0">
        <dgm:presLayoutVars>
          <dgm:chMax/>
          <dgm:chPref/>
          <dgm:dir/>
          <dgm:animLvl val="lvl"/>
        </dgm:presLayoutVars>
      </dgm:prSet>
      <dgm:spPr/>
    </dgm:pt>
    <dgm:pt modelId="{CE5D3283-CB14-4CC3-8D07-198241EC81AF}" type="pres">
      <dgm:prSet presAssocID="{2DFE255B-A47B-4B5A-9BE5-EE9ED93ABB6C}" presName="composite" presStyleCnt="0"/>
      <dgm:spPr/>
    </dgm:pt>
    <dgm:pt modelId="{60CFB1A9-8FBE-412F-8CC2-F7B2BC79A870}" type="pres">
      <dgm:prSet presAssocID="{2DFE255B-A47B-4B5A-9BE5-EE9ED93ABB6C}" presName="bentUpArrow1" presStyleLbl="alignImgPlace1" presStyleIdx="0" presStyleCnt="3" custLinFactNeighborX="-68139" custLinFactNeighborY="7751"/>
      <dgm:spPr/>
    </dgm:pt>
    <dgm:pt modelId="{31A1D8FC-98FD-4AEE-BF3C-EFFD7D7D46E6}" type="pres">
      <dgm:prSet presAssocID="{2DFE255B-A47B-4B5A-9BE5-EE9ED93ABB6C}" presName="ParentText" presStyleLbl="node1" presStyleIdx="0" presStyleCnt="4" custScaleX="269822">
        <dgm:presLayoutVars>
          <dgm:chMax val="1"/>
          <dgm:chPref val="1"/>
          <dgm:bulletEnabled val="1"/>
        </dgm:presLayoutVars>
      </dgm:prSet>
      <dgm:spPr/>
    </dgm:pt>
    <dgm:pt modelId="{E468E153-55DD-496D-85DE-DE56721F9C08}" type="pres">
      <dgm:prSet presAssocID="{2DFE255B-A47B-4B5A-9BE5-EE9ED93ABB6C}" presName="ChildText" presStyleLbl="revTx" presStyleIdx="0" presStyleCnt="3" custScaleX="394706" custLinFactX="100000" custLinFactNeighborX="126632" custLinFactNeighborY="-628">
        <dgm:presLayoutVars>
          <dgm:chMax val="0"/>
          <dgm:chPref val="0"/>
          <dgm:bulletEnabled val="1"/>
        </dgm:presLayoutVars>
      </dgm:prSet>
      <dgm:spPr/>
    </dgm:pt>
    <dgm:pt modelId="{FD8AEC74-172A-4351-B97A-69FF26B9AD53}" type="pres">
      <dgm:prSet presAssocID="{2AED7CC5-5D38-4298-AB32-3D27010B7DA8}" presName="sibTrans" presStyleCnt="0"/>
      <dgm:spPr/>
    </dgm:pt>
    <dgm:pt modelId="{11036A3A-4246-4E24-BE7B-C9A9A0D60E7E}" type="pres">
      <dgm:prSet presAssocID="{4250DC36-8A24-4341-ABB7-CD6649D46501}" presName="composite" presStyleCnt="0"/>
      <dgm:spPr/>
    </dgm:pt>
    <dgm:pt modelId="{1DAF7C73-FC25-4512-8174-DD1A07CC37E4}" type="pres">
      <dgm:prSet presAssocID="{4250DC36-8A24-4341-ABB7-CD6649D46501}" presName="bentUpArrow1" presStyleLbl="alignImgPlace1" presStyleIdx="1" presStyleCnt="3" custLinFactX="-78534" custLinFactNeighborX="-100000" custLinFactNeighborY="11386"/>
      <dgm:spPr/>
    </dgm:pt>
    <dgm:pt modelId="{F4C5F845-F8E8-49A8-9002-DE17326ECE0B}" type="pres">
      <dgm:prSet presAssocID="{4250DC36-8A24-4341-ABB7-CD6649D46501}" presName="ParentText" presStyleLbl="node1" presStyleIdx="1" presStyleCnt="4" custScaleX="325185" custLinFactNeighborX="-47504" custLinFactNeighborY="4126">
        <dgm:presLayoutVars>
          <dgm:chMax val="1"/>
          <dgm:chPref val="1"/>
          <dgm:bulletEnabled val="1"/>
        </dgm:presLayoutVars>
      </dgm:prSet>
      <dgm:spPr/>
    </dgm:pt>
    <dgm:pt modelId="{A2C11789-8681-4D48-814F-2C6683038BF0}" type="pres">
      <dgm:prSet presAssocID="{4250DC36-8A24-4341-ABB7-CD6649D46501}" presName="ChildText" presStyleLbl="revTx" presStyleIdx="1" presStyleCnt="3" custScaleX="252120" custLinFactNeighborX="78993" custLinFactNeighborY="-625">
        <dgm:presLayoutVars>
          <dgm:chMax val="0"/>
          <dgm:chPref val="0"/>
          <dgm:bulletEnabled val="1"/>
        </dgm:presLayoutVars>
      </dgm:prSet>
      <dgm:spPr/>
    </dgm:pt>
    <dgm:pt modelId="{99563D37-908D-4E30-9C5C-32EF914CF410}" type="pres">
      <dgm:prSet presAssocID="{05C51979-FAF5-4293-AA43-9DFE1E564BDB}" presName="sibTrans" presStyleCnt="0"/>
      <dgm:spPr/>
    </dgm:pt>
    <dgm:pt modelId="{B6405FCC-D55C-4917-B635-8ABA5F25E74C}" type="pres">
      <dgm:prSet presAssocID="{88EFB35D-9CF3-48C8-8F8E-98CFA8920474}" presName="composite" presStyleCnt="0"/>
      <dgm:spPr/>
    </dgm:pt>
    <dgm:pt modelId="{A0F8687E-C703-4224-AA1C-64BB6B48CA5A}" type="pres">
      <dgm:prSet presAssocID="{88EFB35D-9CF3-48C8-8F8E-98CFA8920474}" presName="bentUpArrow1" presStyleLbl="alignImgPlace1" presStyleIdx="2" presStyleCnt="3" custLinFactX="-100000" custLinFactNeighborX="-185469" custLinFactNeighborY="17709"/>
      <dgm:spPr/>
    </dgm:pt>
    <dgm:pt modelId="{F438CD95-E91B-4C3A-AAB8-4DBE60A6CF30}" type="pres">
      <dgm:prSet presAssocID="{88EFB35D-9CF3-48C8-8F8E-98CFA8920474}" presName="ParentText" presStyleLbl="node1" presStyleIdx="2" presStyleCnt="4" custScaleX="358598" custLinFactNeighborX="-92554" custLinFactNeighborY="9945">
        <dgm:presLayoutVars>
          <dgm:chMax val="1"/>
          <dgm:chPref val="1"/>
          <dgm:bulletEnabled val="1"/>
        </dgm:presLayoutVars>
      </dgm:prSet>
      <dgm:spPr/>
    </dgm:pt>
    <dgm:pt modelId="{A6DC90D6-C2E2-420B-AB92-0B75BD523E9D}" type="pres">
      <dgm:prSet presAssocID="{88EFB35D-9CF3-48C8-8F8E-98CFA8920474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557D184-3FDA-4BF4-A98B-AFA5E06A943C}" type="pres">
      <dgm:prSet presAssocID="{E864C46F-8319-4072-974B-E0F978309064}" presName="sibTrans" presStyleCnt="0"/>
      <dgm:spPr/>
    </dgm:pt>
    <dgm:pt modelId="{75E23011-6A94-4AC2-82A3-682085986AF3}" type="pres">
      <dgm:prSet presAssocID="{264D98A5-7574-4A05-94B9-729F61BB91DC}" presName="composite" presStyleCnt="0"/>
      <dgm:spPr/>
    </dgm:pt>
    <dgm:pt modelId="{E35EA3F7-E272-40EB-B491-624FA96C8BDC}" type="pres">
      <dgm:prSet presAssocID="{264D98A5-7574-4A05-94B9-729F61BB91DC}" presName="ParentText" presStyleLbl="node1" presStyleIdx="3" presStyleCnt="4" custScaleX="263689" custLinFactX="-49616" custLinFactNeighborX="-100000" custLinFactNeighborY="15764">
        <dgm:presLayoutVars>
          <dgm:chMax val="1"/>
          <dgm:chPref val="1"/>
          <dgm:bulletEnabled val="1"/>
        </dgm:presLayoutVars>
      </dgm:prSet>
      <dgm:spPr/>
    </dgm:pt>
  </dgm:ptLst>
  <dgm:cxnLst>
    <dgm:cxn modelId="{36CCBB0B-70E7-46EB-A8D2-2D657848CA9E}" type="presOf" srcId="{2DFE255B-A47B-4B5A-9BE5-EE9ED93ABB6C}" destId="{31A1D8FC-98FD-4AEE-BF3C-EFFD7D7D46E6}" srcOrd="0" destOrd="0" presId="urn:microsoft.com/office/officeart/2005/8/layout/StepDownProcess"/>
    <dgm:cxn modelId="{80AC440F-AD82-4C2D-8548-469B99DD2C88}" type="presOf" srcId="{4250DC36-8A24-4341-ABB7-CD6649D46501}" destId="{F4C5F845-F8E8-49A8-9002-DE17326ECE0B}" srcOrd="0" destOrd="0" presId="urn:microsoft.com/office/officeart/2005/8/layout/StepDownProcess"/>
    <dgm:cxn modelId="{BD9A123C-791B-4D2B-87CB-97DC6A68DF33}" srcId="{722EB20A-FF0A-4FAE-9AE1-D8D4B923B75F}" destId="{2DFE255B-A47B-4B5A-9BE5-EE9ED93ABB6C}" srcOrd="0" destOrd="0" parTransId="{20510B92-59BD-4DE1-8326-7FC7A4487D6C}" sibTransId="{2AED7CC5-5D38-4298-AB32-3D27010B7DA8}"/>
    <dgm:cxn modelId="{3E899240-7E0F-47E0-B059-45116076B969}" srcId="{722EB20A-FF0A-4FAE-9AE1-D8D4B923B75F}" destId="{4250DC36-8A24-4341-ABB7-CD6649D46501}" srcOrd="1" destOrd="0" parTransId="{52FB6C6C-5509-4ACB-B28D-56B672451679}" sibTransId="{05C51979-FAF5-4293-AA43-9DFE1E564BDB}"/>
    <dgm:cxn modelId="{4896EF95-0FB5-4C32-B704-C14DBEDA1345}" srcId="{722EB20A-FF0A-4FAE-9AE1-D8D4B923B75F}" destId="{264D98A5-7574-4A05-94B9-729F61BB91DC}" srcOrd="3" destOrd="0" parTransId="{67C703CB-9C07-4E3F-9D96-10B94684CD42}" sibTransId="{2011A82B-BE93-40ED-B3F0-FFD04C031B45}"/>
    <dgm:cxn modelId="{75277696-38FA-44EA-AFBC-D953407C754D}" type="presOf" srcId="{88EFB35D-9CF3-48C8-8F8E-98CFA8920474}" destId="{F438CD95-E91B-4C3A-AAB8-4DBE60A6CF30}" srcOrd="0" destOrd="0" presId="urn:microsoft.com/office/officeart/2005/8/layout/StepDownProcess"/>
    <dgm:cxn modelId="{623EE6A9-71DF-4D99-AAAC-B31628175E62}" srcId="{722EB20A-FF0A-4FAE-9AE1-D8D4B923B75F}" destId="{88EFB35D-9CF3-48C8-8F8E-98CFA8920474}" srcOrd="2" destOrd="0" parTransId="{73F58001-AEC0-4D61-99F7-52C850B8CFD5}" sibTransId="{E864C46F-8319-4072-974B-E0F978309064}"/>
    <dgm:cxn modelId="{1921BBC8-C5DD-42D7-8D53-152B111D3389}" type="presOf" srcId="{264D98A5-7574-4A05-94B9-729F61BB91DC}" destId="{E35EA3F7-E272-40EB-B491-624FA96C8BDC}" srcOrd="0" destOrd="0" presId="urn:microsoft.com/office/officeart/2005/8/layout/StepDownProcess"/>
    <dgm:cxn modelId="{5AFE10D4-4F32-4A5F-B970-B7A68B025981}" type="presOf" srcId="{722EB20A-FF0A-4FAE-9AE1-D8D4B923B75F}" destId="{CE1C6725-7D3D-48F3-A598-7A09F3189264}" srcOrd="0" destOrd="0" presId="urn:microsoft.com/office/officeart/2005/8/layout/StepDownProcess"/>
    <dgm:cxn modelId="{0F7A8D26-831E-4158-A024-598DA18006D6}" type="presParOf" srcId="{CE1C6725-7D3D-48F3-A598-7A09F3189264}" destId="{CE5D3283-CB14-4CC3-8D07-198241EC81AF}" srcOrd="0" destOrd="0" presId="urn:microsoft.com/office/officeart/2005/8/layout/StepDownProcess"/>
    <dgm:cxn modelId="{91D3C7F4-8785-4769-BBBC-F0ADB074D0CC}" type="presParOf" srcId="{CE5D3283-CB14-4CC3-8D07-198241EC81AF}" destId="{60CFB1A9-8FBE-412F-8CC2-F7B2BC79A870}" srcOrd="0" destOrd="0" presId="urn:microsoft.com/office/officeart/2005/8/layout/StepDownProcess"/>
    <dgm:cxn modelId="{7965E17E-CFE9-4A20-B093-544F17419618}" type="presParOf" srcId="{CE5D3283-CB14-4CC3-8D07-198241EC81AF}" destId="{31A1D8FC-98FD-4AEE-BF3C-EFFD7D7D46E6}" srcOrd="1" destOrd="0" presId="urn:microsoft.com/office/officeart/2005/8/layout/StepDownProcess"/>
    <dgm:cxn modelId="{6EE14880-1D3D-479C-9530-9C03785EC14B}" type="presParOf" srcId="{CE5D3283-CB14-4CC3-8D07-198241EC81AF}" destId="{E468E153-55DD-496D-85DE-DE56721F9C08}" srcOrd="2" destOrd="0" presId="urn:microsoft.com/office/officeart/2005/8/layout/StepDownProcess"/>
    <dgm:cxn modelId="{D73298AD-1D1B-4341-9087-B25B2F93D3B4}" type="presParOf" srcId="{CE1C6725-7D3D-48F3-A598-7A09F3189264}" destId="{FD8AEC74-172A-4351-B97A-69FF26B9AD53}" srcOrd="1" destOrd="0" presId="urn:microsoft.com/office/officeart/2005/8/layout/StepDownProcess"/>
    <dgm:cxn modelId="{29E60FCB-C110-4CD0-AAA5-47160A7F9966}" type="presParOf" srcId="{CE1C6725-7D3D-48F3-A598-7A09F3189264}" destId="{11036A3A-4246-4E24-BE7B-C9A9A0D60E7E}" srcOrd="2" destOrd="0" presId="urn:microsoft.com/office/officeart/2005/8/layout/StepDownProcess"/>
    <dgm:cxn modelId="{1E4C5EF8-BF66-40A2-AFC4-D3D69255EAF5}" type="presParOf" srcId="{11036A3A-4246-4E24-BE7B-C9A9A0D60E7E}" destId="{1DAF7C73-FC25-4512-8174-DD1A07CC37E4}" srcOrd="0" destOrd="0" presId="urn:microsoft.com/office/officeart/2005/8/layout/StepDownProcess"/>
    <dgm:cxn modelId="{29BA12A3-FDD0-4F41-9446-CEF4EA5B3641}" type="presParOf" srcId="{11036A3A-4246-4E24-BE7B-C9A9A0D60E7E}" destId="{F4C5F845-F8E8-49A8-9002-DE17326ECE0B}" srcOrd="1" destOrd="0" presId="urn:microsoft.com/office/officeart/2005/8/layout/StepDownProcess"/>
    <dgm:cxn modelId="{BB1843CF-3317-4D67-9013-2C4651301904}" type="presParOf" srcId="{11036A3A-4246-4E24-BE7B-C9A9A0D60E7E}" destId="{A2C11789-8681-4D48-814F-2C6683038BF0}" srcOrd="2" destOrd="0" presId="urn:microsoft.com/office/officeart/2005/8/layout/StepDownProcess"/>
    <dgm:cxn modelId="{1AEDAC00-C94F-40A7-A44C-C96E18DC97F7}" type="presParOf" srcId="{CE1C6725-7D3D-48F3-A598-7A09F3189264}" destId="{99563D37-908D-4E30-9C5C-32EF914CF410}" srcOrd="3" destOrd="0" presId="urn:microsoft.com/office/officeart/2005/8/layout/StepDownProcess"/>
    <dgm:cxn modelId="{D800FE5C-0583-42AD-8BB0-5EF81AA846E3}" type="presParOf" srcId="{CE1C6725-7D3D-48F3-A598-7A09F3189264}" destId="{B6405FCC-D55C-4917-B635-8ABA5F25E74C}" srcOrd="4" destOrd="0" presId="urn:microsoft.com/office/officeart/2005/8/layout/StepDownProcess"/>
    <dgm:cxn modelId="{55F72B9F-46A7-4E00-BE2C-2FFD16756243}" type="presParOf" srcId="{B6405FCC-D55C-4917-B635-8ABA5F25E74C}" destId="{A0F8687E-C703-4224-AA1C-64BB6B48CA5A}" srcOrd="0" destOrd="0" presId="urn:microsoft.com/office/officeart/2005/8/layout/StepDownProcess"/>
    <dgm:cxn modelId="{EAC46EE1-09D9-4881-9912-64AA9A43556C}" type="presParOf" srcId="{B6405FCC-D55C-4917-B635-8ABA5F25E74C}" destId="{F438CD95-E91B-4C3A-AAB8-4DBE60A6CF30}" srcOrd="1" destOrd="0" presId="urn:microsoft.com/office/officeart/2005/8/layout/StepDownProcess"/>
    <dgm:cxn modelId="{FAD9ADF5-AC1A-4660-AE92-6E5507F4D38B}" type="presParOf" srcId="{B6405FCC-D55C-4917-B635-8ABA5F25E74C}" destId="{A6DC90D6-C2E2-420B-AB92-0B75BD523E9D}" srcOrd="2" destOrd="0" presId="urn:microsoft.com/office/officeart/2005/8/layout/StepDownProcess"/>
    <dgm:cxn modelId="{768482DA-DFAC-4C55-BD8F-9F4430B76BEA}" type="presParOf" srcId="{CE1C6725-7D3D-48F3-A598-7A09F3189264}" destId="{4557D184-3FDA-4BF4-A98B-AFA5E06A943C}" srcOrd="5" destOrd="0" presId="urn:microsoft.com/office/officeart/2005/8/layout/StepDownProcess"/>
    <dgm:cxn modelId="{2E835493-A860-402E-AA40-9D24A83B33A2}" type="presParOf" srcId="{CE1C6725-7D3D-48F3-A598-7A09F3189264}" destId="{75E23011-6A94-4AC2-82A3-682085986AF3}" srcOrd="6" destOrd="0" presId="urn:microsoft.com/office/officeart/2005/8/layout/StepDownProcess"/>
    <dgm:cxn modelId="{9E0EAB3E-0C1C-4184-A880-A90A78746713}" type="presParOf" srcId="{75E23011-6A94-4AC2-82A3-682085986AF3}" destId="{E35EA3F7-E272-40EB-B491-624FA96C8BD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C20EFC-B2E1-4A13-B5A7-5DCCC3AF6E89}">
      <dsp:nvSpPr>
        <dsp:cNvPr id="0" name=""/>
        <dsp:cNvSpPr/>
      </dsp:nvSpPr>
      <dsp:spPr>
        <a:xfrm>
          <a:off x="131973" y="0"/>
          <a:ext cx="3343899" cy="24954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anose="020B0604020202020204" pitchFamily="34" charset="0"/>
              <a:cs typeface="Arial" panose="020B0604020202020204" pitchFamily="34" charset="0"/>
            </a:rPr>
            <a:t>User Layer</a:t>
          </a:r>
        </a:p>
      </dsp:txBody>
      <dsp:txXfrm>
        <a:off x="1336446" y="124774"/>
        <a:ext cx="934954" cy="374322"/>
      </dsp:txXfrm>
    </dsp:sp>
    <dsp:sp modelId="{7AC390DD-F8CC-4CCE-B55C-214DA5D9F934}">
      <dsp:nvSpPr>
        <dsp:cNvPr id="0" name=""/>
        <dsp:cNvSpPr/>
      </dsp:nvSpPr>
      <dsp:spPr>
        <a:xfrm>
          <a:off x="363604" y="499096"/>
          <a:ext cx="2880787" cy="19963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anose="020B0604020202020204" pitchFamily="34" charset="0"/>
              <a:cs typeface="Arial" panose="020B0604020202020204" pitchFamily="34" charset="0"/>
            </a:rPr>
            <a:t>Application Layer</a:t>
          </a:r>
        </a:p>
      </dsp:txBody>
      <dsp:txXfrm>
        <a:off x="1300580" y="618880"/>
        <a:ext cx="1006835" cy="359349"/>
      </dsp:txXfrm>
    </dsp:sp>
    <dsp:sp modelId="{A6285E22-ADE1-4F15-84F2-1428AC1D8A29}">
      <dsp:nvSpPr>
        <dsp:cNvPr id="0" name=""/>
        <dsp:cNvSpPr/>
      </dsp:nvSpPr>
      <dsp:spPr>
        <a:xfrm>
          <a:off x="762003" y="998193"/>
          <a:ext cx="2083510" cy="1497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anose="020B0604020202020204" pitchFamily="34" charset="0"/>
              <a:cs typeface="Arial" panose="020B0604020202020204" pitchFamily="34" charset="0"/>
            </a:rPr>
            <a:t>Core Layer</a:t>
          </a:r>
        </a:p>
      </dsp:txBody>
      <dsp:txXfrm>
        <a:off x="1318301" y="1110490"/>
        <a:ext cx="970915" cy="336890"/>
      </dsp:txXfrm>
    </dsp:sp>
    <dsp:sp modelId="{EDD4267E-29BF-4C57-B14D-129FDC2510F6}">
      <dsp:nvSpPr>
        <dsp:cNvPr id="0" name=""/>
        <dsp:cNvSpPr/>
      </dsp:nvSpPr>
      <dsp:spPr>
        <a:xfrm>
          <a:off x="1304901" y="1497290"/>
          <a:ext cx="998194" cy="9981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Arial" panose="020B0604020202020204" pitchFamily="34" charset="0"/>
              <a:cs typeface="Arial" panose="020B0604020202020204" pitchFamily="34" charset="0"/>
            </a:rPr>
            <a:t>Geant4</a:t>
          </a:r>
        </a:p>
      </dsp:txBody>
      <dsp:txXfrm>
        <a:off x="1451083" y="1746839"/>
        <a:ext cx="705829" cy="4990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FB1A9-8FBE-412F-8CC2-F7B2BC79A870}">
      <dsp:nvSpPr>
        <dsp:cNvPr id="0" name=""/>
        <dsp:cNvSpPr/>
      </dsp:nvSpPr>
      <dsp:spPr>
        <a:xfrm rot="5400000">
          <a:off x="336686" y="1441406"/>
          <a:ext cx="812601" cy="9251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1D8FC-98FD-4AEE-BF3C-EFFD7D7D46E6}">
      <dsp:nvSpPr>
        <dsp:cNvPr id="0" name=""/>
        <dsp:cNvSpPr/>
      </dsp:nvSpPr>
      <dsp:spPr>
        <a:xfrm>
          <a:off x="1439" y="477636"/>
          <a:ext cx="2868589" cy="957515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1: Initialization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189" y="524386"/>
        <a:ext cx="2775089" cy="864015"/>
      </dsp:txXfrm>
    </dsp:sp>
    <dsp:sp modelId="{E468E153-55DD-496D-85DE-DE56721F9C08}">
      <dsp:nvSpPr>
        <dsp:cNvPr id="0" name=""/>
        <dsp:cNvSpPr/>
      </dsp:nvSpPr>
      <dsp:spPr>
        <a:xfrm>
          <a:off x="2908461" y="564097"/>
          <a:ext cx="3926974" cy="77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Define the simulation environment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Select Interaction Modeling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vi-VN" sz="1800" kern="1200" dirty="0">
              <a:latin typeface="Arial" panose="020B0604020202020204" pitchFamily="34" charset="0"/>
              <a:cs typeface="Arial" panose="020B0604020202020204" pitchFamily="34" charset="0"/>
            </a:rPr>
            <a:t>Define </a:t>
          </a:r>
          <a:r>
            <a:rPr lang="en-US" sz="1800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Digitizer and </a:t>
          </a:r>
          <a:r>
            <a:rPr lang="vi-VN" sz="1800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R</a:t>
          </a:r>
          <a:r>
            <a:rPr lang="en-US" sz="1800" kern="1200" dirty="0" err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eadout</a:t>
          </a:r>
          <a:endParaRPr lang="en-US" sz="180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08461" y="564097"/>
        <a:ext cx="3926974" cy="773906"/>
      </dsp:txXfrm>
    </dsp:sp>
    <dsp:sp modelId="{1DAF7C73-FC25-4512-8174-DD1A07CC37E4}">
      <dsp:nvSpPr>
        <dsp:cNvPr id="0" name=""/>
        <dsp:cNvSpPr/>
      </dsp:nvSpPr>
      <dsp:spPr>
        <a:xfrm rot="5400000">
          <a:off x="1686214" y="2546550"/>
          <a:ext cx="812601" cy="9251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5F845-F8E8-49A8-9002-DE17326ECE0B}">
      <dsp:nvSpPr>
        <dsp:cNvPr id="0" name=""/>
        <dsp:cNvSpPr/>
      </dsp:nvSpPr>
      <dsp:spPr>
        <a:xfrm>
          <a:off x="1274826" y="1568686"/>
          <a:ext cx="3214172" cy="957515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kern="12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: Particle Generation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21576" y="1615436"/>
        <a:ext cx="3120672" cy="864015"/>
      </dsp:txXfrm>
    </dsp:sp>
    <dsp:sp modelId="{A2C11789-8681-4D48-814F-2C6683038BF0}">
      <dsp:nvSpPr>
        <dsp:cNvPr id="0" name=""/>
        <dsp:cNvSpPr/>
      </dsp:nvSpPr>
      <dsp:spPr>
        <a:xfrm>
          <a:off x="4519698" y="1639726"/>
          <a:ext cx="2508370" cy="77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Create initial particles</a:t>
          </a:r>
          <a:endParaRPr lang="vi-VN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19698" y="1639726"/>
        <a:ext cx="2508370" cy="773906"/>
      </dsp:txXfrm>
    </dsp:sp>
    <dsp:sp modelId="{F438CD95-E91B-4C3A-AAB8-4DBE60A6CF30}">
      <dsp:nvSpPr>
        <dsp:cNvPr id="0" name=""/>
        <dsp:cNvSpPr/>
      </dsp:nvSpPr>
      <dsp:spPr>
        <a:xfrm>
          <a:off x="2646321" y="2707383"/>
          <a:ext cx="3602080" cy="957515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kern="1200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: Step-by-Step Tracking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93071" y="2754133"/>
        <a:ext cx="3508580" cy="864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FB1A9-8FBE-412F-8CC2-F7B2BC79A870}">
      <dsp:nvSpPr>
        <dsp:cNvPr id="0" name=""/>
        <dsp:cNvSpPr/>
      </dsp:nvSpPr>
      <dsp:spPr>
        <a:xfrm rot="5400000">
          <a:off x="336686" y="1441406"/>
          <a:ext cx="812601" cy="9251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1D8FC-98FD-4AEE-BF3C-EFFD7D7D46E6}">
      <dsp:nvSpPr>
        <dsp:cNvPr id="0" name=""/>
        <dsp:cNvSpPr/>
      </dsp:nvSpPr>
      <dsp:spPr>
        <a:xfrm>
          <a:off x="1439" y="477636"/>
          <a:ext cx="2868589" cy="957515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1: Initialization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189" y="524386"/>
        <a:ext cx="2775089" cy="864015"/>
      </dsp:txXfrm>
    </dsp:sp>
    <dsp:sp modelId="{E468E153-55DD-496D-85DE-DE56721F9C08}">
      <dsp:nvSpPr>
        <dsp:cNvPr id="0" name=""/>
        <dsp:cNvSpPr/>
      </dsp:nvSpPr>
      <dsp:spPr>
        <a:xfrm>
          <a:off x="2908461" y="564097"/>
          <a:ext cx="3926974" cy="77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Define the simulation environment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Select Interaction Modeling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vi-VN" sz="1800" kern="1200" dirty="0">
              <a:latin typeface="Arial" panose="020B0604020202020204" pitchFamily="34" charset="0"/>
              <a:cs typeface="Arial" panose="020B0604020202020204" pitchFamily="34" charset="0"/>
            </a:rPr>
            <a:t>Define </a:t>
          </a:r>
          <a:r>
            <a:rPr lang="en-US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Digitizer and </a:t>
          </a:r>
          <a:r>
            <a:rPr lang="vi-VN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</a:t>
          </a:r>
          <a:r>
            <a:rPr lang="en-US" sz="18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eadout</a:t>
          </a:r>
          <a:endParaRPr lang="en-US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08461" y="564097"/>
        <a:ext cx="3926974" cy="773906"/>
      </dsp:txXfrm>
    </dsp:sp>
    <dsp:sp modelId="{1DAF7C73-FC25-4512-8174-DD1A07CC37E4}">
      <dsp:nvSpPr>
        <dsp:cNvPr id="0" name=""/>
        <dsp:cNvSpPr/>
      </dsp:nvSpPr>
      <dsp:spPr>
        <a:xfrm rot="5400000">
          <a:off x="1686214" y="2546550"/>
          <a:ext cx="812601" cy="9251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/>
        </a:solidFill>
        <a:ln w="190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5F845-F8E8-49A8-9002-DE17326ECE0B}">
      <dsp:nvSpPr>
        <dsp:cNvPr id="0" name=""/>
        <dsp:cNvSpPr/>
      </dsp:nvSpPr>
      <dsp:spPr>
        <a:xfrm>
          <a:off x="1274826" y="1568686"/>
          <a:ext cx="3214172" cy="957515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kern="12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: Particle Generation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21576" y="1615436"/>
        <a:ext cx="3120672" cy="864015"/>
      </dsp:txXfrm>
    </dsp:sp>
    <dsp:sp modelId="{A2C11789-8681-4D48-814F-2C6683038BF0}">
      <dsp:nvSpPr>
        <dsp:cNvPr id="0" name=""/>
        <dsp:cNvSpPr/>
      </dsp:nvSpPr>
      <dsp:spPr>
        <a:xfrm>
          <a:off x="4519698" y="1639726"/>
          <a:ext cx="2508370" cy="77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Create initial particles</a:t>
          </a:r>
          <a:endParaRPr lang="vi-VN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19698" y="1639726"/>
        <a:ext cx="2508370" cy="773906"/>
      </dsp:txXfrm>
    </dsp:sp>
    <dsp:sp modelId="{F438CD95-E91B-4C3A-AAB8-4DBE60A6CF30}">
      <dsp:nvSpPr>
        <dsp:cNvPr id="0" name=""/>
        <dsp:cNvSpPr/>
      </dsp:nvSpPr>
      <dsp:spPr>
        <a:xfrm>
          <a:off x="2646321" y="2707383"/>
          <a:ext cx="3602080" cy="957515"/>
        </a:xfrm>
        <a:prstGeom prst="roundRect">
          <a:avLst>
            <a:gd name="adj" fmla="val 16670"/>
          </a:avLst>
        </a:prstGeom>
        <a:solidFill>
          <a:schemeClr val="bg1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kern="1200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: Step-by-Step Tracking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93071" y="2754133"/>
        <a:ext cx="3508580" cy="8640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FB1A9-8FBE-412F-8CC2-F7B2BC79A870}">
      <dsp:nvSpPr>
        <dsp:cNvPr id="0" name=""/>
        <dsp:cNvSpPr/>
      </dsp:nvSpPr>
      <dsp:spPr>
        <a:xfrm rot="5400000">
          <a:off x="555147" y="1411866"/>
          <a:ext cx="602059" cy="68542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1D8FC-98FD-4AEE-BF3C-EFFD7D7D46E6}">
      <dsp:nvSpPr>
        <dsp:cNvPr id="0" name=""/>
        <dsp:cNvSpPr/>
      </dsp:nvSpPr>
      <dsp:spPr>
        <a:xfrm>
          <a:off x="2094" y="697805"/>
          <a:ext cx="2734683" cy="709426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1</a:t>
          </a:r>
          <a:r>
            <a:rPr lang="en-US" sz="1800" b="1" kern="1200">
              <a:latin typeface="Arial" panose="020B0604020202020204" pitchFamily="34" charset="0"/>
              <a:cs typeface="Arial" panose="020B0604020202020204" pitchFamily="34" charset="0"/>
            </a:rPr>
            <a:t>: Initialization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732" y="732443"/>
        <a:ext cx="2665407" cy="640150"/>
      </dsp:txXfrm>
    </dsp:sp>
    <dsp:sp modelId="{E468E153-55DD-496D-85DE-DE56721F9C08}">
      <dsp:nvSpPr>
        <dsp:cNvPr id="0" name=""/>
        <dsp:cNvSpPr/>
      </dsp:nvSpPr>
      <dsp:spPr>
        <a:xfrm>
          <a:off x="2460585" y="761864"/>
          <a:ext cx="2909510" cy="5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AF7C73-FC25-4512-8174-DD1A07CC37E4}">
      <dsp:nvSpPr>
        <dsp:cNvPr id="0" name=""/>
        <dsp:cNvSpPr/>
      </dsp:nvSpPr>
      <dsp:spPr>
        <a:xfrm rot="5400000">
          <a:off x="1853792" y="2230671"/>
          <a:ext cx="602059" cy="68542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5F845-F8E8-49A8-9002-DE17326ECE0B}">
      <dsp:nvSpPr>
        <dsp:cNvPr id="0" name=""/>
        <dsp:cNvSpPr/>
      </dsp:nvSpPr>
      <dsp:spPr>
        <a:xfrm>
          <a:off x="1295396" y="1523997"/>
          <a:ext cx="3295795" cy="709426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kern="12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: Particle Generation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30034" y="1558635"/>
        <a:ext cx="3226519" cy="640150"/>
      </dsp:txXfrm>
    </dsp:sp>
    <dsp:sp modelId="{A2C11789-8681-4D48-814F-2C6683038BF0}">
      <dsp:nvSpPr>
        <dsp:cNvPr id="0" name=""/>
        <dsp:cNvSpPr/>
      </dsp:nvSpPr>
      <dsp:spPr>
        <a:xfrm>
          <a:off x="3953131" y="1558802"/>
          <a:ext cx="1858460" cy="5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8687E-C703-4224-AA1C-64BB6B48CA5A}">
      <dsp:nvSpPr>
        <dsp:cNvPr id="0" name=""/>
        <dsp:cNvSpPr/>
      </dsp:nvSpPr>
      <dsp:spPr>
        <a:xfrm rot="5400000">
          <a:off x="3064919" y="3065660"/>
          <a:ext cx="602059" cy="68542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38CD95-E91B-4C3A-AAB8-4DBE60A6CF30}">
      <dsp:nvSpPr>
        <dsp:cNvPr id="0" name=""/>
        <dsp:cNvSpPr/>
      </dsp:nvSpPr>
      <dsp:spPr>
        <a:xfrm>
          <a:off x="2613570" y="2362199"/>
          <a:ext cx="3634440" cy="709426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Step </a:t>
          </a:r>
          <a:r>
            <a:rPr lang="vi-VN" sz="1800" b="1" kern="1200" dirty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: Step-by-Step Tracking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48208" y="2396837"/>
        <a:ext cx="3565164" cy="640150"/>
      </dsp:txXfrm>
    </dsp:sp>
    <dsp:sp modelId="{A6DC90D6-C2E2-420B-AB92-0B75BD523E9D}">
      <dsp:nvSpPr>
        <dsp:cNvPr id="0" name=""/>
        <dsp:cNvSpPr/>
      </dsp:nvSpPr>
      <dsp:spPr>
        <a:xfrm>
          <a:off x="5875595" y="2359306"/>
          <a:ext cx="737133" cy="57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EA3F7-E272-40EB-B491-624FA96C8BDC}">
      <dsp:nvSpPr>
        <dsp:cNvPr id="0" name=""/>
        <dsp:cNvSpPr/>
      </dsp:nvSpPr>
      <dsp:spPr>
        <a:xfrm>
          <a:off x="3810001" y="3200401"/>
          <a:ext cx="2672524" cy="709426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Step 4: Data Analysis</a:t>
          </a:r>
        </a:p>
      </dsp:txBody>
      <dsp:txXfrm>
        <a:off x="3844639" y="3235039"/>
        <a:ext cx="2603248" cy="64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39B6E-4288-495D-BA5E-A88B7BDFD5EA}" type="datetimeFigureOut">
              <a:rPr lang="en-US" smtClean="0"/>
              <a:pPr/>
              <a:t>12/3/2025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4E498-6144-4BCD-873F-3C0E72BEAA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3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B1DE279-C3C1-46EB-9F61-3CFFA0D2C726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31BB-460F-49D6-9560-7442C355AC43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262597-0F5A-4D78-A78C-9D7294A2063E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825626"/>
            <a:ext cx="7886700" cy="3943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1106197"/>
            <a:ext cx="7886700" cy="356843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19500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FD217AB-A287-4E33-83F0-16BF2B864B45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5417-FACD-4C50-8419-5CA1B70FB918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ADEF981-512D-4AFE-8F8A-8EFDDD34A05E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1B63F3-F379-4B21-AD59-3DC30015E73B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FE7F-94A0-4FDD-ACA3-7C6894592F6F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4CC9-0C62-4059-8DFB-7CA27BD5C368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E1F7-9749-4415-9485-6B07DA014C23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4008958-3B70-48FC-954E-1550EFC03322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D622A7-3464-497B-B9BA-C276915DE437}" type="datetime1">
              <a:rPr lang="en-US" smtClean="0"/>
              <a:pPr/>
              <a:t>12/3/2025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325B0F-C24E-43B5-88ED-2703E9E42A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2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engate.readthedocs.io/en/latest/defining_a_system_scanner_ct_pet_spect_optical.html#id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hyperlink" Target="https://geant-val.cern.ch/statcmp/126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89/fphy.2024.1294916" TargetMode="Externa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53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microsoft.com/office/2007/relationships/hdphoto" Target="../media/hdphoto5.wdp"/><Relationship Id="rId9" Type="http://schemas.microsoft.com/office/2007/relationships/diagramDrawing" Target="../diagrams/drawing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6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4" Type="http://schemas.microsoft.com/office/2007/relationships/hdphoto" Target="../media/hdphoto6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gcD4C-4u0Q&amp;list=PLuh62Q4Sv7BUf60vkjePfcOQc8sHxmnDX&amp;index=21" TargetMode="External"/><Relationship Id="rId2" Type="http://schemas.openxmlformats.org/officeDocument/2006/relationships/hyperlink" Target="https://humanhealth.iaea.org/HHW/MedicalPhysics/NuclearMedicine/ImageAnalysis/3Dimagereconstruction/index.html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fld id="{16EAFA54-A252-4B04-8055-0150A1D13CD0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th-TH"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915" y="2474090"/>
            <a:ext cx="9144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kern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Positron Emission Tomography Simulation using GATE/GEANT4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"/>
          </p:nvPr>
        </p:nvSpPr>
        <p:spPr>
          <a:xfrm>
            <a:off x="242515" y="4598432"/>
            <a:ext cx="8686800" cy="137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000099"/>
                </a:solidFill>
              </a:rPr>
              <a:t>Hoang </a:t>
            </a:r>
            <a:r>
              <a:rPr lang="en-US" sz="2200" b="1" dirty="0" err="1">
                <a:solidFill>
                  <a:srgbClr val="000099"/>
                </a:solidFill>
              </a:rPr>
              <a:t>Thi</a:t>
            </a:r>
            <a:r>
              <a:rPr lang="en-US" sz="2200" b="1" dirty="0">
                <a:solidFill>
                  <a:srgbClr val="000099"/>
                </a:solidFill>
              </a:rPr>
              <a:t> Kieu Trang</a:t>
            </a:r>
            <a:endParaRPr lang="en-US" sz="2200" b="1" baseline="30000" dirty="0">
              <a:solidFill>
                <a:srgbClr val="000099"/>
              </a:solidFill>
            </a:endParaRPr>
          </a:p>
          <a:p>
            <a:pPr marL="0" indent="0" algn="ctr">
              <a:buNone/>
            </a:pPr>
            <a:r>
              <a:rPr lang="en-US" sz="2000" i="1" dirty="0"/>
              <a:t>Department of Nuclear Physics, Nuclear Engineering and Medical Physics</a:t>
            </a:r>
          </a:p>
          <a:p>
            <a:pPr marL="0" indent="0" algn="ctr">
              <a:buNone/>
            </a:pPr>
            <a:r>
              <a:rPr lang="en-US" sz="2000" i="1" dirty="0"/>
              <a:t>University of Science, VNU-HCM, Vietnam</a:t>
            </a:r>
          </a:p>
          <a:p>
            <a:pPr marL="0" indent="0" algn="ctr">
              <a:buNone/>
            </a:pPr>
            <a:endParaRPr lang="en-US" sz="2000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31801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IEEE-NPSS School on </a:t>
            </a:r>
            <a:b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Nuclear Instrumentation and Applications for Society</a:t>
            </a:r>
            <a:b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Mexico City 2025 –</a:t>
            </a:r>
            <a:endParaRPr lang="en-US" sz="22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6236732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7030A0"/>
                </a:solidFill>
                <a:latin typeface="Arial" panose="020B0604020202020204" pitchFamily="34" charset="0"/>
                <a:cs typeface="Arial" pitchFamily="34" charset="0"/>
              </a:rPr>
              <a:t>Dec 3</a:t>
            </a:r>
            <a:r>
              <a:rPr lang="en-US" baseline="30000">
                <a:solidFill>
                  <a:srgbClr val="7030A0"/>
                </a:solidFill>
                <a:latin typeface="Arial" panose="020B0604020202020204" pitchFamily="34" charset="0"/>
                <a:cs typeface="Arial" pitchFamily="34" charset="0"/>
              </a:rPr>
              <a:t>rd</a:t>
            </a:r>
            <a:r>
              <a:rPr lang="en-US">
                <a:solidFill>
                  <a:srgbClr val="7030A0"/>
                </a:solidFill>
                <a:latin typeface="Arial" panose="020B0604020202020204" pitchFamily="34" charset="0"/>
                <a:cs typeface="Arial" pitchFamily="34" charset="0"/>
              </a:rPr>
              <a:t> – 5</a:t>
            </a:r>
            <a:r>
              <a:rPr lang="en-US" baseline="30000">
                <a:solidFill>
                  <a:srgbClr val="7030A0"/>
                </a:solidFill>
                <a:latin typeface="Arial" panose="020B0604020202020204" pitchFamily="34" charset="0"/>
                <a:cs typeface="Arial" pitchFamily="34" charset="0"/>
              </a:rPr>
              <a:t>th</a:t>
            </a:r>
            <a:r>
              <a:rPr lang="en-US">
                <a:solidFill>
                  <a:srgbClr val="7030A0"/>
                </a:solidFill>
                <a:latin typeface="Arial" panose="020B0604020202020204" pitchFamily="34" charset="0"/>
                <a:cs typeface="Arial" pitchFamily="34" charset="0"/>
              </a:rPr>
              <a:t>, 2025, Mexico City, Mexico</a:t>
            </a:r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37C16-8D0A-A366-7A47-BDFAEE33F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140760-7EBC-7C9A-7ED8-FD3E8A74C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0C6772D-B37F-6BBB-D9C6-D33CBFF47CA4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8FCE816-05D8-204B-9859-F7F458126B20}"/>
              </a:ext>
            </a:extLst>
          </p:cNvPr>
          <p:cNvSpPr txBox="1">
            <a:spLocks/>
          </p:cNvSpPr>
          <p:nvPr/>
        </p:nvSpPr>
        <p:spPr>
          <a:xfrm>
            <a:off x="381000" y="2993366"/>
            <a:ext cx="4501910" cy="946152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600" dirty="0">
                <a:solidFill>
                  <a:srgbClr val="FF0000"/>
                </a:solidFill>
              </a:rPr>
              <a:t>How do you track particles in the Monte Carlo simulation?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AE2013-4774-04C8-EF1C-5FF419D72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928325"/>
            <a:ext cx="3215919" cy="39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12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7987D-2559-1EBF-8108-A8ADFAA13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CD06AB-636C-434E-F8CA-4D4CBEB5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F093E9C-4EFA-C83F-DAB3-27B5A35B7404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E361737-010E-7B52-4EB3-B59A91FEA8B9}"/>
              </a:ext>
            </a:extLst>
          </p:cNvPr>
          <p:cNvSpPr txBox="1">
            <a:spLocks/>
          </p:cNvSpPr>
          <p:nvPr/>
        </p:nvSpPr>
        <p:spPr>
          <a:xfrm>
            <a:off x="498894" y="1516698"/>
            <a:ext cx="4501910" cy="946152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600" dirty="0">
                <a:solidFill>
                  <a:srgbClr val="FF0000"/>
                </a:solidFill>
              </a:rPr>
              <a:t>How do you track particles in the Monte Carlo simulation?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A28C18-83F9-500E-5AC6-DCE4C75B1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062323"/>
            <a:ext cx="3215919" cy="3947502"/>
          </a:xfrm>
          <a:prstGeom prst="rect">
            <a:avLst/>
          </a:prstGeom>
        </p:spPr>
      </p:pic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073475B3-09FD-650D-D529-A152C291282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2462850"/>
            <a:ext cx="5334000" cy="4038766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Step 1: </a:t>
            </a:r>
            <a:r>
              <a:rPr lang="en-US" sz="1800" b="1" dirty="0">
                <a:solidFill>
                  <a:srgbClr val="0000CC"/>
                </a:solidFill>
              </a:rPr>
              <a:t>Initialization</a:t>
            </a:r>
            <a:endParaRPr lang="en-US" sz="1800" dirty="0"/>
          </a:p>
          <a:p>
            <a:r>
              <a:rPr lang="en-US" sz="1800" dirty="0"/>
              <a:t>Define the simulation environment</a:t>
            </a:r>
          </a:p>
          <a:p>
            <a:pPr lvl="1"/>
            <a:r>
              <a:rPr lang="en-US" sz="1800" dirty="0"/>
              <a:t>Geometry</a:t>
            </a:r>
          </a:p>
          <a:p>
            <a:pPr lvl="1"/>
            <a:r>
              <a:rPr lang="en-US" sz="1800" dirty="0"/>
              <a:t>Materials </a:t>
            </a:r>
          </a:p>
          <a:p>
            <a:pPr lvl="1"/>
            <a:r>
              <a:rPr lang="en-US" sz="1800" dirty="0"/>
              <a:t>Initial conditions for the particles (e.g., photon, energy, beam shape, direction, </a:t>
            </a:r>
            <a:r>
              <a:rPr lang="en-US" sz="1800" dirty="0" err="1"/>
              <a:t>etc</a:t>
            </a:r>
            <a:r>
              <a:rPr lang="en-US" sz="1800" dirty="0"/>
              <a:t>).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68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CCF02-53B9-4BF2-2EF5-12DBD627D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89E93C-C0D8-16E7-2B9D-A569ACE4D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4907D23-6F8C-3605-2C17-E7E40462FD55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AEA43D5-7FE4-4B5D-6AFB-72B781B6B884}"/>
              </a:ext>
            </a:extLst>
          </p:cNvPr>
          <p:cNvSpPr txBox="1">
            <a:spLocks/>
          </p:cNvSpPr>
          <p:nvPr/>
        </p:nvSpPr>
        <p:spPr>
          <a:xfrm>
            <a:off x="228600" y="1516698"/>
            <a:ext cx="8629890" cy="946152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600" dirty="0">
                <a:solidFill>
                  <a:srgbClr val="FF0000"/>
                </a:solidFill>
              </a:rPr>
              <a:t>How do you track particles in the Monte Carlo simulation?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5F64B927-D251-F31E-C5E9-B1282871233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2462850"/>
            <a:ext cx="6477000" cy="4038766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Step 1: </a:t>
            </a:r>
            <a:r>
              <a:rPr lang="en-US" sz="1800" b="1" dirty="0">
                <a:solidFill>
                  <a:srgbClr val="0000CC"/>
                </a:solidFill>
              </a:rPr>
              <a:t>Initialization</a:t>
            </a:r>
            <a:endParaRPr lang="en-US" sz="1800" dirty="0"/>
          </a:p>
          <a:p>
            <a:r>
              <a:rPr lang="en-US" sz="1800" dirty="0"/>
              <a:t>Select </a:t>
            </a:r>
            <a:r>
              <a:rPr lang="en-US" sz="1800" dirty="0">
                <a:solidFill>
                  <a:srgbClr val="FF0000"/>
                </a:solidFill>
              </a:rPr>
              <a:t>Interaction Modeling </a:t>
            </a:r>
            <a:r>
              <a:rPr lang="en-US" sz="1800" dirty="0"/>
              <a:t>based on physical laws.</a:t>
            </a:r>
          </a:p>
          <a:p>
            <a:r>
              <a:rPr lang="en-US" sz="1800" dirty="0"/>
              <a:t>Main processes of interaction of photons with matter:</a:t>
            </a:r>
          </a:p>
          <a:p>
            <a:pPr lvl="1"/>
            <a:r>
              <a:rPr lang="en-US" sz="1800" dirty="0">
                <a:solidFill>
                  <a:srgbClr val="0000CC"/>
                </a:solidFill>
              </a:rPr>
              <a:t>Photoelectric absorption,</a:t>
            </a:r>
          </a:p>
          <a:p>
            <a:pPr lvl="1"/>
            <a:r>
              <a:rPr lang="en-US" sz="1800" dirty="0">
                <a:solidFill>
                  <a:srgbClr val="0000CC"/>
                </a:solidFill>
              </a:rPr>
              <a:t>Compton scattering,</a:t>
            </a:r>
          </a:p>
          <a:p>
            <a:pPr lvl="1"/>
            <a:r>
              <a:rPr lang="en-US" sz="1800" dirty="0">
                <a:solidFill>
                  <a:srgbClr val="0000CC"/>
                </a:solidFill>
              </a:rPr>
              <a:t>Rayleigh scattering,</a:t>
            </a:r>
          </a:p>
          <a:p>
            <a:pPr lvl="1"/>
            <a:r>
              <a:rPr lang="en-US" sz="1800" dirty="0">
                <a:solidFill>
                  <a:srgbClr val="0000CC"/>
                </a:solidFill>
              </a:rPr>
              <a:t>Pair production</a:t>
            </a:r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86C902-FD7D-5141-9130-A371282F7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3581400"/>
            <a:ext cx="4738567" cy="31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42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2F2C4-E733-C170-F3A7-7B805D569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BA5FFB-087F-DD0F-66F4-7EF1193E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371773E-9FA0-91A6-C6EB-23A1B16AB821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C3B3DBE-B40E-712E-FC08-EACB5CB3B31D}"/>
              </a:ext>
            </a:extLst>
          </p:cNvPr>
          <p:cNvSpPr txBox="1">
            <a:spLocks/>
          </p:cNvSpPr>
          <p:nvPr/>
        </p:nvSpPr>
        <p:spPr>
          <a:xfrm>
            <a:off x="228600" y="1516698"/>
            <a:ext cx="8686800" cy="946152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600" dirty="0">
                <a:solidFill>
                  <a:srgbClr val="FF0000"/>
                </a:solidFill>
              </a:rPr>
              <a:t>How do you track particles in the Monte Carlo simulation?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47BAC618-5B25-3BDE-0ACB-D06973E0B87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2462850"/>
            <a:ext cx="5163206" cy="4038766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Step </a:t>
            </a:r>
            <a:r>
              <a:rPr lang="vi-VN" sz="1800" b="1" dirty="0"/>
              <a:t>2</a:t>
            </a:r>
            <a:r>
              <a:rPr lang="en-US" sz="1800" b="1" dirty="0"/>
              <a:t>: </a:t>
            </a:r>
            <a:r>
              <a:rPr lang="en-US" sz="1800" b="1" dirty="0">
                <a:solidFill>
                  <a:srgbClr val="0000CC"/>
                </a:solidFill>
              </a:rPr>
              <a:t>Particle Generation</a:t>
            </a:r>
            <a:endParaRPr lang="en-US" sz="1800" dirty="0"/>
          </a:p>
          <a:p>
            <a:r>
              <a:rPr lang="en-US" sz="1800" dirty="0"/>
              <a:t>Create initial particles based on the defined parameters. </a:t>
            </a:r>
            <a:endParaRPr lang="vi-VN" sz="1800" dirty="0"/>
          </a:p>
          <a:p>
            <a:r>
              <a:rPr lang="en-US" sz="1800" dirty="0"/>
              <a:t>This can include random sampling of positions and energies.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6B0F58-2FAA-B4FD-6B5B-14218DFED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806" y="2590800"/>
            <a:ext cx="3545160" cy="357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10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DF9A1-4577-821F-3A95-A901DF59C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44B4FE-84C2-5667-41CB-74B5067FA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BEA0A54-2D03-8B5F-192E-311621556DBB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632433E-B804-AF3A-2496-019349FD7D5B}"/>
              </a:ext>
            </a:extLst>
          </p:cNvPr>
          <p:cNvSpPr txBox="1">
            <a:spLocks/>
          </p:cNvSpPr>
          <p:nvPr/>
        </p:nvSpPr>
        <p:spPr>
          <a:xfrm>
            <a:off x="228600" y="1516698"/>
            <a:ext cx="8686800" cy="946152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600" dirty="0">
                <a:solidFill>
                  <a:srgbClr val="FF0000"/>
                </a:solidFill>
              </a:rPr>
              <a:t>How do you track particles in the Monte Carlo simulation?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801E6DFD-9B92-4EFA-B01F-327939D10D5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2462850"/>
            <a:ext cx="5334000" cy="4242750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Step </a:t>
            </a:r>
            <a:r>
              <a:rPr lang="vi-VN" sz="1800" b="1" dirty="0"/>
              <a:t>3</a:t>
            </a:r>
            <a:r>
              <a:rPr lang="en-US" sz="1800" b="1" dirty="0"/>
              <a:t>: </a:t>
            </a:r>
            <a:r>
              <a:rPr lang="en-US" sz="1800" b="1" dirty="0">
                <a:solidFill>
                  <a:srgbClr val="0000CC"/>
                </a:solidFill>
              </a:rPr>
              <a:t>Step-by-Step Tracking</a:t>
            </a:r>
            <a:endParaRPr lang="en-US" sz="1800" dirty="0"/>
          </a:p>
          <a:p>
            <a:r>
              <a:rPr lang="en-US" sz="1800" b="1" dirty="0"/>
              <a:t>Calculate Step Length</a:t>
            </a:r>
            <a:r>
              <a:rPr lang="en-US" sz="1800" dirty="0"/>
              <a:t>: Determine how far the particle will travel before an interaction occurs.</a:t>
            </a:r>
          </a:p>
          <a:p>
            <a:r>
              <a:rPr lang="en-US" sz="1800" b="1" dirty="0"/>
              <a:t>Update Position</a:t>
            </a:r>
            <a:r>
              <a:rPr lang="en-US" sz="1800" dirty="0"/>
              <a:t>: Move the particle based on its velocity and the calculated step length.</a:t>
            </a:r>
          </a:p>
          <a:p>
            <a:r>
              <a:rPr lang="en-US" sz="1800" b="1" dirty="0"/>
              <a:t>Handle Interactions</a:t>
            </a:r>
            <a:r>
              <a:rPr lang="en-US" sz="1800" dirty="0"/>
              <a:t>: If an interaction occurs, update the particle's properties (e.g., energy loss, direction change) and possibly generate new secondary particles.</a:t>
            </a:r>
          </a:p>
          <a:p>
            <a:r>
              <a:rPr lang="en-US" sz="1800" b="1" dirty="0"/>
              <a:t>Boundary Conditions</a:t>
            </a:r>
            <a:r>
              <a:rPr lang="en-US" sz="1800" dirty="0"/>
              <a:t>: Check if the particle exits the defined geometry or interacts with a boundary. If it exits, you may record data (such as energy deposition) or terminate its simulation.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2FDE15-A693-631E-892E-6315B7BDE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863377"/>
            <a:ext cx="3461698" cy="376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299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843B-FE57-C7AC-6899-F95125C5D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 result for PET imaging detector">
            <a:extLst>
              <a:ext uri="{FF2B5EF4-FFF2-40B4-BE49-F238E27FC236}">
                <a16:creationId xmlns:a16="http://schemas.microsoft.com/office/drawing/2014/main" id="{8A6156B0-2CB0-743A-CA9E-B958D1EF2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2076"/>
            <a:ext cx="1550919" cy="162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F0603BE-5D90-A1B1-34B9-8BD373E1E9C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810000" y="1499317"/>
                <a:ext cx="5333999" cy="5358683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r>
                  <a:rPr lang="en-US" sz="1800" b="1" dirty="0">
                    <a:solidFill>
                      <a:srgbClr val="0000CC"/>
                    </a:solidFill>
                  </a:rPr>
                  <a:t>Coincidence annihilations </a:t>
                </a:r>
                <a:r>
                  <a:rPr lang="vi-VN" sz="1800" b="1" dirty="0">
                    <a:solidFill>
                      <a:srgbClr val="0000CC"/>
                    </a:solidFill>
                  </a:rPr>
                  <a:t>e</a:t>
                </a:r>
                <a:r>
                  <a:rPr lang="en-US" sz="1800" b="1" dirty="0">
                    <a:solidFill>
                      <a:srgbClr val="0000CC"/>
                    </a:solidFill>
                  </a:rPr>
                  <a:t>vents:</a:t>
                </a:r>
              </a:p>
              <a:p>
                <a:pPr lvl="1"/>
                <a:r>
                  <a:rPr lang="en-US" sz="1800" dirty="0"/>
                  <a:t>Two gamma photons with an energy of 511 keV detected by opposing detectors nearly simultaneously.</a:t>
                </a:r>
                <a:endParaRPr lang="en-US" sz="1800" dirty="0">
                  <a:solidFill>
                    <a:srgbClr val="C00000"/>
                  </a:solidFill>
                </a:endParaRPr>
              </a:p>
              <a:p>
                <a:r>
                  <a:rPr lang="en-US" sz="1800" b="1" dirty="0">
                    <a:solidFill>
                      <a:srgbClr val="0000CC"/>
                    </a:solidFill>
                  </a:rPr>
                  <a:t>Properties of </a:t>
                </a:r>
                <a:r>
                  <a:rPr lang="vi-VN" sz="1800" b="1" dirty="0">
                    <a:solidFill>
                      <a:srgbClr val="0000CC"/>
                    </a:solidFill>
                  </a:rPr>
                  <a:t>g</a:t>
                </a:r>
                <a:r>
                  <a:rPr lang="en-US" sz="1800" b="1" dirty="0">
                    <a:solidFill>
                      <a:srgbClr val="0000CC"/>
                    </a:solidFill>
                  </a:rPr>
                  <a:t>ammas from</a:t>
                </a:r>
                <a:r>
                  <a:rPr lang="vi-VN" sz="1800" b="1" dirty="0">
                    <a:solidFill>
                      <a:srgbClr val="0000CC"/>
                    </a:solidFill>
                  </a:rPr>
                  <a:t> the </a:t>
                </a:r>
                <a:r>
                  <a:rPr lang="en-US" sz="1800" b="1" dirty="0">
                    <a:solidFill>
                      <a:srgbClr val="0000CC"/>
                    </a:solidFill>
                  </a:rPr>
                  <a:t>annihilation </a:t>
                </a:r>
                <a:r>
                  <a:rPr lang="vi-VN" sz="1800" b="1" dirty="0">
                    <a:solidFill>
                      <a:srgbClr val="0000CC"/>
                    </a:solidFill>
                  </a:rPr>
                  <a:t>e</a:t>
                </a:r>
                <a:r>
                  <a:rPr lang="en-US" sz="1800" b="1" dirty="0">
                    <a:solidFill>
                      <a:srgbClr val="0000CC"/>
                    </a:solidFill>
                  </a:rPr>
                  <a:t>vents:</a:t>
                </a:r>
                <a:endParaRPr lang="en-US" sz="1800" dirty="0">
                  <a:solidFill>
                    <a:srgbClr val="0000CC"/>
                  </a:solidFill>
                </a:endParaRPr>
              </a:p>
              <a:p>
                <a:pPr lvl="1"/>
                <a:r>
                  <a:rPr lang="en-US" sz="1800" b="1" dirty="0"/>
                  <a:t>Energy: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=511 </m:t>
                    </m:r>
                    <m:r>
                      <m:rPr>
                        <m:sty m:val="p"/>
                      </m:rPr>
                      <a:rPr lang="en-US" sz="1800" i="0" smtClean="0">
                        <a:latin typeface="Cambria Math" panose="02040503050406030204" pitchFamily="18" charset="0"/>
                      </a:rPr>
                      <m:t>keV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l-GR" sz="180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br>
                  <a:rPr lang="en-US" sz="1800" dirty="0"/>
                </a:br>
                <a14:m>
                  <m:oMath xmlns:m="http://schemas.openxmlformats.org/officeDocument/2006/math">
                    <m:r>
                      <a:rPr lang="el-GR" sz="180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800" dirty="0"/>
                  <a:t> is the energy window.</a:t>
                </a:r>
              </a:p>
              <a:p>
                <a:pPr lvl="1"/>
                <a:r>
                  <a:rPr lang="en-US" sz="1800" b="1" dirty="0"/>
                  <a:t>Direction:</a:t>
                </a:r>
              </a:p>
              <a:p>
                <a:pPr lvl="2"/>
                <a:r>
                  <a:rPr lang="en-US" sz="1800" dirty="0"/>
                  <a:t>Back-to-back emission:</a:t>
                </a:r>
              </a:p>
              <a:p>
                <a:pPr marL="6858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l-GR" sz="180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l-GR" sz="1800" i="1" smtClean="0">
                          <a:latin typeface="Cambria Math" panose="02040503050406030204" pitchFamily="18" charset="0"/>
                        </a:rPr>
                        <m:t>=180∘±</m:t>
                      </m:r>
                      <m:r>
                        <a:rPr lang="el-GR" sz="1800" i="1" smtClean="0">
                          <a:latin typeface="Cambria Math" panose="02040503050406030204" pitchFamily="18" charset="0"/>
                        </a:rPr>
                        <m:t>𝛿𝜙</m:t>
                      </m:r>
                    </m:oMath>
                  </m:oMathPara>
                </a14:m>
                <a:br>
                  <a:rPr lang="el-GR" sz="1800" dirty="0"/>
                </a:br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 panose="02040503050406030204" pitchFamily="18" charset="0"/>
                      </a:rPr>
                      <m:t>𝛿𝜙</m:t>
                    </m:r>
                  </m:oMath>
                </a14:m>
                <a:r>
                  <a:rPr lang="el-GR" sz="1800" dirty="0"/>
                  <a:t> </a:t>
                </a:r>
                <a:r>
                  <a:rPr lang="en-US" sz="1800" dirty="0"/>
                  <a:t>is the angle window.</a:t>
                </a:r>
              </a:p>
              <a:p>
                <a:pPr lvl="1"/>
                <a:r>
                  <a:rPr lang="en-US" sz="1800" b="1" dirty="0"/>
                  <a:t>Time Difference:</a:t>
                </a:r>
                <a:br>
                  <a:rPr lang="en-US" sz="1800" dirty="0"/>
                </a:br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=0±</m:t>
                    </m:r>
                    <m:r>
                      <a:rPr lang="el-GR" sz="180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br>
                  <a:rPr lang="en-US" sz="1800" dirty="0"/>
                </a:br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800" dirty="0"/>
                  <a:t> is the time window 	(approximately 0.3 – 0.5 ns).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F0603BE-5D90-A1B1-34B9-8BD373E1E9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810000" y="1499317"/>
                <a:ext cx="5333999" cy="5358683"/>
              </a:xfrm>
              <a:blipFill>
                <a:blip r:embed="rId3"/>
                <a:stretch>
                  <a:fillRect t="-683" b="-1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482C7E-AA89-C00C-FA5A-C5370EDC7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EC15172-2566-B71D-AD88-2BA7FF46E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3044"/>
            <a:ext cx="4141304" cy="36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EB9C7CAE-5B04-11F9-B8D5-ADE3C8783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6362"/>
            <a:ext cx="4267200" cy="200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B94617-E494-EA1A-A155-4B81D1873BA7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A5E464-6775-43E6-7EA3-87D850B145B7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does the PET system work?</a:t>
            </a:r>
            <a:r>
              <a:rPr lang="en-US" sz="2800" dirty="0">
                <a:solidFill>
                  <a:srgbClr val="0000C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0386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7C52F-3BCD-4176-547D-8BF2E07C9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D4EC2-3CE1-B276-F018-49147A80F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4BA66F7-E536-41C7-4150-7BFFAA9D4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06" y="2488963"/>
            <a:ext cx="2884078" cy="28702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0132C89-AFCE-E736-FB53-44FE67929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472" y="2488964"/>
            <a:ext cx="2709571" cy="28702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6F45D6B-3485-F245-1FFE-629988CEB653}"/>
              </a:ext>
            </a:extLst>
          </p:cNvPr>
          <p:cNvSpPr txBox="1"/>
          <p:nvPr/>
        </p:nvSpPr>
        <p:spPr>
          <a:xfrm>
            <a:off x="5660065" y="2589574"/>
            <a:ext cx="3505200" cy="25853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PET scanner</a:t>
            </a:r>
          </a:p>
          <a:p>
            <a:pPr algn="ctr"/>
            <a:endParaRPr lang="en-US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uses block detector, consisting in an array of 8 x 8 crystals, read by 4 photomultipliers.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blocks are organized along an annular geometry to yield multi-ring detectors.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44C0D02-AF5F-6D84-5B74-8CD8AE69EEB9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5D8BE10-D7D5-05D0-E9FD-5AEC479004BF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 you simulate a PET imaging system?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8338BF-DFAB-1E95-3651-3F1F37D501FF}"/>
              </a:ext>
            </a:extLst>
          </p:cNvPr>
          <p:cNvSpPr txBox="1"/>
          <p:nvPr/>
        </p:nvSpPr>
        <p:spPr>
          <a:xfrm>
            <a:off x="228600" y="6324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4"/>
              </a:rPr>
              <a:t>OpenGate</a:t>
            </a:r>
            <a:r>
              <a:rPr lang="en-US" dirty="0">
                <a:hlinkClick r:id="rId4"/>
              </a:rPr>
              <a:t> Collaboration – Documentation – </a:t>
            </a:r>
            <a:r>
              <a:rPr lang="en-US" dirty="0" err="1">
                <a:hlinkClick r:id="rId4"/>
              </a:rPr>
              <a:t>Ecat</a:t>
            </a:r>
            <a:r>
              <a:rPr lang="en-US" dirty="0">
                <a:hlinkClick r:id="rId4"/>
              </a:rPr>
              <a:t> scanner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9710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96684-D5E3-48B4-60FD-6DF39FA44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15CCA-3346-3B9B-EF4D-A949F5594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A81650F-E666-A562-337A-FD696A1E5FD1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517060A-1328-C68B-D5C6-05D527DD2081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 you simulate a PET imaging system?</a:t>
            </a:r>
            <a:endParaRPr lang="en-US" sz="2800" dirty="0">
              <a:solidFill>
                <a:srgbClr val="0000CC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523F67E-1A64-C85E-188C-45FA9427C4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9561736"/>
              </p:ext>
            </p:extLst>
          </p:nvPr>
        </p:nvGraphicFramePr>
        <p:xfrm>
          <a:off x="685800" y="1516698"/>
          <a:ext cx="800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5652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11DBC-743A-70AC-8739-E1ECFDB5B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569600-AF8C-992B-BBB6-F032259F0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AFF45758-8D04-EB3B-08D2-97BC6B9ABBF5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 Simulation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164742F3-38AE-E2F8-B161-A0BE93690E2A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6E4A78-252A-CF5D-C44C-86216335C380}"/>
              </a:ext>
            </a:extLst>
          </p:cNvPr>
          <p:cNvSpPr txBox="1"/>
          <p:nvPr/>
        </p:nvSpPr>
        <p:spPr>
          <a:xfrm>
            <a:off x="0" y="147884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g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eometry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1986146-2409-37E9-D7E3-FBC697DD9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032" y="1958066"/>
            <a:ext cx="5243014" cy="21718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E2274B9-223A-F7DA-A3CE-D0DA1E966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632" y="4173790"/>
            <a:ext cx="2863964" cy="261299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7B503E36-80F7-1D12-14F0-D6B182D2F272}"/>
              </a:ext>
            </a:extLst>
          </p:cNvPr>
          <p:cNvGrpSpPr/>
          <p:nvPr/>
        </p:nvGrpSpPr>
        <p:grpSpPr>
          <a:xfrm>
            <a:off x="193516" y="3596963"/>
            <a:ext cx="2667000" cy="3189826"/>
            <a:chOff x="762000" y="3611573"/>
            <a:chExt cx="2667000" cy="318982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DCFC2CF-7686-0023-7A34-D8CDFEE80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0" y="3611573"/>
              <a:ext cx="2667000" cy="3189826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E9194B4-86CC-230A-DAFB-33647BE09BC4}"/>
                </a:ext>
              </a:extLst>
            </p:cNvPr>
            <p:cNvSpPr/>
            <p:nvPr/>
          </p:nvSpPr>
          <p:spPr>
            <a:xfrm>
              <a:off x="3124200" y="6175851"/>
              <a:ext cx="304800" cy="301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F8DAE6-28E0-E5BA-57CA-681345CC9AEA}"/>
              </a:ext>
            </a:extLst>
          </p:cNvPr>
          <p:cNvSpPr txBox="1"/>
          <p:nvPr/>
        </p:nvSpPr>
        <p:spPr>
          <a:xfrm>
            <a:off x="2956218" y="4375291"/>
            <a:ext cx="3220414" cy="175432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scanner</a:t>
            </a:r>
          </a:p>
          <a:p>
            <a:pPr algn="ctr"/>
            <a:endParaRPr lang="en-US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block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detector, consisting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 array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8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8 crystals, read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4 photomultipliers.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8E8ED68-A035-B97E-4C54-2A4A9F270CF8}"/>
              </a:ext>
            </a:extLst>
          </p:cNvPr>
          <p:cNvSpPr/>
          <p:nvPr/>
        </p:nvSpPr>
        <p:spPr>
          <a:xfrm>
            <a:off x="202142" y="2027485"/>
            <a:ext cx="2667000" cy="1295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Geometry and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606880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5B732-B565-C5F5-372C-9F3ACC72C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C7E6AE-E3DF-1321-9F4D-28D16886D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41C20894-A453-FA18-753B-A233ECE3E12C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 Simulation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1473A318-1CD3-1C76-6684-B95CBFAB3367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>
                <a:solidFill>
                  <a:srgbClr val="0000CC"/>
                </a:solidFill>
              </a:rPr>
              <a:t>Simulating a PET Scanner Using GATE</a:t>
            </a:r>
            <a:endParaRPr lang="en-US" sz="2800" dirty="0">
              <a:solidFill>
                <a:srgbClr val="0000CC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72074D-69FA-C511-3B95-2D2DAADF65D8}"/>
              </a:ext>
            </a:extLst>
          </p:cNvPr>
          <p:cNvGrpSpPr/>
          <p:nvPr/>
        </p:nvGrpSpPr>
        <p:grpSpPr>
          <a:xfrm>
            <a:off x="2971800" y="1989357"/>
            <a:ext cx="5590641" cy="1581433"/>
            <a:chOff x="2971690" y="1989357"/>
            <a:chExt cx="5590641" cy="15814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86F6C8-0C37-61D6-CCA4-D2145FCC9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690" y="2005584"/>
              <a:ext cx="3796090" cy="154898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EAB544-9078-3FA9-7B2E-640C5CA04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5828" y="1989357"/>
              <a:ext cx="1836503" cy="1581433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3B38532-E559-83DB-79FB-077C64027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972" y="3820953"/>
            <a:ext cx="3333998" cy="2895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FA9E14-FAF8-E877-FDFD-1D9C2EEC6468}"/>
              </a:ext>
            </a:extLst>
          </p:cNvPr>
          <p:cNvSpPr txBox="1"/>
          <p:nvPr/>
        </p:nvSpPr>
        <p:spPr>
          <a:xfrm>
            <a:off x="0" y="147884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g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eometry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72856C-9940-1CE0-BA9F-1C084DEFC940}"/>
              </a:ext>
            </a:extLst>
          </p:cNvPr>
          <p:cNvGrpSpPr/>
          <p:nvPr/>
        </p:nvGrpSpPr>
        <p:grpSpPr>
          <a:xfrm>
            <a:off x="193516" y="3596963"/>
            <a:ext cx="2667000" cy="3189826"/>
            <a:chOff x="762000" y="3611573"/>
            <a:chExt cx="2667000" cy="318982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382BB44-C016-7F60-5BB4-C7A35C569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2000" y="3611573"/>
              <a:ext cx="2667000" cy="318982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1935F0-8E5B-1647-F21F-85D2285DA76B}"/>
                </a:ext>
              </a:extLst>
            </p:cNvPr>
            <p:cNvSpPr/>
            <p:nvPr/>
          </p:nvSpPr>
          <p:spPr>
            <a:xfrm>
              <a:off x="3124200" y="6175851"/>
              <a:ext cx="304800" cy="301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CA2D606-8A93-F7BB-8FBA-0F4B3C6DAA7D}"/>
              </a:ext>
            </a:extLst>
          </p:cNvPr>
          <p:cNvSpPr txBox="1"/>
          <p:nvPr/>
        </p:nvSpPr>
        <p:spPr>
          <a:xfrm>
            <a:off x="2940205" y="3839340"/>
            <a:ext cx="2667000" cy="2031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scanner</a:t>
            </a:r>
          </a:p>
          <a:p>
            <a:pPr algn="ctr"/>
            <a:endParaRPr lang="en-US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block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detector, consisting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 array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8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8 crystals, read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4 photomultipliers.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B9491E7-053C-5552-EB3F-F2FC0DCD3CA8}"/>
              </a:ext>
            </a:extLst>
          </p:cNvPr>
          <p:cNvSpPr/>
          <p:nvPr/>
        </p:nvSpPr>
        <p:spPr>
          <a:xfrm>
            <a:off x="202142" y="2027485"/>
            <a:ext cx="2667000" cy="1295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Geometry and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65713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E784A-6FC3-482A-D5C4-13947CFC78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38AB01-14F9-3804-092D-6A016AA203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1214" y="1524000"/>
            <a:ext cx="8872936" cy="2819400"/>
          </a:xfrm>
          <a:ln w="19050">
            <a:solidFill>
              <a:srgbClr val="61D6FF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1998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Bachelor in Nuclear Physics, University of Science, Vietnam National University, Vietnam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2003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Master in Nuclear Physics, University of Science, Vietnam National University, Vietnam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Ph.D. in Experimental High Energy Physics, Florida State University, USA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5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Experience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1998 – 2005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Teaching Assistant, University of Sciences HCMC, Vietnam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2005 – 2007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Ph.D. Student, Teaching Assistant, Florida State University, USA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2007 – 2012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Ph.D. Student, Research Assistant based at Fermilab, Florida State University, USA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2013 – Present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: Lecturer, University of Science, Vietnam National University Ho Chi Minh City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2022 – 2024: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Project Manager,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NuVirLab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- Virtual Laboratory for Nuclear and Medical Physics</a:t>
            </a:r>
          </a:p>
          <a:p>
            <a:pPr>
              <a:spcBef>
                <a:spcPts val="0"/>
              </a:spcBef>
            </a:pP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2026 – 2028: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Software developer,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EducomPet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project</a:t>
            </a:r>
          </a:p>
          <a:p>
            <a:pPr marL="0" indent="0">
              <a:spcBef>
                <a:spcPts val="0"/>
              </a:spcBef>
            </a:pP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679DC-7533-1602-07FE-24EB5FB8A7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1215" y="304800"/>
            <a:ext cx="7336386" cy="914400"/>
          </a:xfrm>
        </p:spPr>
        <p:txBody>
          <a:bodyPr>
            <a:noAutofit/>
          </a:bodyPr>
          <a:lstStyle/>
          <a:p>
            <a:r>
              <a:rPr lang="en-US" sz="2800" i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Hoang </a:t>
            </a:r>
            <a:r>
              <a:rPr lang="en-US" sz="2800" i="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</a:t>
            </a:r>
            <a:r>
              <a:rPr lang="en-US" sz="2800" i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Kieu Trang (Trang HOANG)</a:t>
            </a:r>
          </a:p>
          <a:p>
            <a:r>
              <a:rPr lang="en-US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Science, VNU-HCM, Vietnam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EBA2B77-3101-ABD8-FAA9-C5422F40E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43800" y="93453"/>
            <a:ext cx="1347933" cy="16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B217A5A9-DCA2-7D40-B3C4-7DB7833062D5}"/>
              </a:ext>
            </a:extLst>
          </p:cNvPr>
          <p:cNvSpPr txBox="1">
            <a:spLocks/>
          </p:cNvSpPr>
          <p:nvPr/>
        </p:nvSpPr>
        <p:spPr>
          <a:xfrm>
            <a:off x="131214" y="4413778"/>
            <a:ext cx="4745586" cy="1289791"/>
          </a:xfrm>
          <a:prstGeom prst="rect">
            <a:avLst/>
          </a:prstGeom>
          <a:ln w="19050">
            <a:solidFill>
              <a:srgbClr val="61D6FF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Interests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</a:t>
            </a:r>
            <a:r>
              <a:rPr lang="en-US"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Processing, AI in image processing</a:t>
            </a: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Medicine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 </a:t>
            </a:r>
            <a:r>
              <a:rPr lang="en-US"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Carlo Simulation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Development (C++, python, web app)</a:t>
            </a:r>
          </a:p>
          <a:p>
            <a:pPr marL="0" indent="0">
              <a:spcBef>
                <a:spcPts val="600"/>
              </a:spcBef>
            </a:pPr>
            <a:endParaRPr lang="en-US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F6A1DB9-9FF8-BA89-CFB8-8605081457CA}"/>
              </a:ext>
            </a:extLst>
          </p:cNvPr>
          <p:cNvSpPr txBox="1">
            <a:spLocks/>
          </p:cNvSpPr>
          <p:nvPr/>
        </p:nvSpPr>
        <p:spPr>
          <a:xfrm>
            <a:off x="4952999" y="4413778"/>
            <a:ext cx="4065527" cy="1289791"/>
          </a:xfrm>
          <a:prstGeom prst="rect">
            <a:avLst/>
          </a:prstGeom>
          <a:ln w="19050">
            <a:solidFill>
              <a:srgbClr val="61D6FF"/>
            </a:solidFill>
          </a:ln>
        </p:spPr>
        <p:txBody>
          <a:bodyPr vert="horz" lIns="91440" tIns="45720" rIns="91440" bIns="45720" numCol="2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Courses Taught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Image Processing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Medicine</a:t>
            </a: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Physics</a:t>
            </a: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Quantum Mechanics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Physics</a:t>
            </a:r>
          </a:p>
          <a:p>
            <a:pPr>
              <a:spcBef>
                <a:spcPts val="0"/>
              </a:spcBef>
            </a:pP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endParaRPr lang="en-US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538FE526-6467-FB2F-58BE-0FDB0CAA5C7D}"/>
              </a:ext>
            </a:extLst>
          </p:cNvPr>
          <p:cNvSpPr txBox="1">
            <a:spLocks/>
          </p:cNvSpPr>
          <p:nvPr/>
        </p:nvSpPr>
        <p:spPr>
          <a:xfrm>
            <a:off x="131215" y="5773947"/>
            <a:ext cx="8872936" cy="990600"/>
          </a:xfrm>
          <a:prstGeom prst="rect">
            <a:avLst/>
          </a:prstGeom>
          <a:ln w="19050">
            <a:solidFill>
              <a:srgbClr val="61D6FF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2002 – Present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Member of the Vietnam Nuclear Science and Technology Association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– Present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Member of the Vietnam Society for Medical Physics</a:t>
            </a:r>
            <a:endParaRPr lang="en-US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– Present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Member of IEEE - Nuclear and Plasma Sciences Society</a:t>
            </a:r>
          </a:p>
        </p:txBody>
      </p:sp>
    </p:spTree>
    <p:extLst>
      <p:ext uri="{BB962C8B-B14F-4D97-AF65-F5344CB8AC3E}">
        <p14:creationId xmlns:p14="http://schemas.microsoft.com/office/powerpoint/2010/main" val="2337167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2FF93-C341-054E-68B5-7FC035929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36FC69-C80A-A9C2-18D2-63FB12469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087AF90E-41E7-F82F-887A-6A97BFCD538D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 Simulation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0DA40EA-0557-D27A-AFAF-F8378E4F14D7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>
                <a:solidFill>
                  <a:srgbClr val="0000CC"/>
                </a:solidFill>
              </a:rPr>
              <a:t>Simulating a PET Scanner Using GATE</a:t>
            </a:r>
            <a:endParaRPr lang="en-US" sz="2800" dirty="0">
              <a:solidFill>
                <a:srgbClr val="0000CC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B2DCCAF-E17B-808A-52EA-F15AF471F4E7}"/>
              </a:ext>
            </a:extLst>
          </p:cNvPr>
          <p:cNvGrpSpPr/>
          <p:nvPr/>
        </p:nvGrpSpPr>
        <p:grpSpPr>
          <a:xfrm>
            <a:off x="3048000" y="2155304"/>
            <a:ext cx="5045548" cy="1181202"/>
            <a:chOff x="104106" y="4445971"/>
            <a:chExt cx="5045548" cy="118120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FF841E2-A83E-AD9D-CA50-D0468C162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106" y="4468833"/>
              <a:ext cx="3337849" cy="115834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14EC3B6-CAA8-73EC-2C96-E592099CC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12143" y="4445971"/>
              <a:ext cx="1737511" cy="1181202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77928E1-3458-B61E-02C6-BC769519A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3365262"/>
            <a:ext cx="3425229" cy="33857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4EE203D-6ADA-15FC-E16E-F3B22C3652DE}"/>
              </a:ext>
            </a:extLst>
          </p:cNvPr>
          <p:cNvSpPr txBox="1"/>
          <p:nvPr/>
        </p:nvSpPr>
        <p:spPr>
          <a:xfrm>
            <a:off x="0" y="147884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g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eometry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A833AC-7589-6570-4A30-9E649E75451C}"/>
              </a:ext>
            </a:extLst>
          </p:cNvPr>
          <p:cNvSpPr txBox="1"/>
          <p:nvPr/>
        </p:nvSpPr>
        <p:spPr>
          <a:xfrm>
            <a:off x="3124200" y="3597629"/>
            <a:ext cx="2286000" cy="2031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scanner</a:t>
            </a:r>
          </a:p>
          <a:p>
            <a:pPr algn="ctr"/>
            <a:endParaRPr lang="en-US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blocks are organized along an annular geometry to yield multi-ring detectors.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76A9F0-10B6-1216-0356-380B60071A4B}"/>
              </a:ext>
            </a:extLst>
          </p:cNvPr>
          <p:cNvGrpSpPr/>
          <p:nvPr/>
        </p:nvGrpSpPr>
        <p:grpSpPr>
          <a:xfrm>
            <a:off x="193516" y="3596963"/>
            <a:ext cx="2667000" cy="3189826"/>
            <a:chOff x="762000" y="3611573"/>
            <a:chExt cx="2667000" cy="31898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98F8BDF-98B8-DE89-2ABD-7632AAEBA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2000" y="3611573"/>
              <a:ext cx="2667000" cy="318982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13D231-050A-2C8A-6B83-DD8E88977BEE}"/>
                </a:ext>
              </a:extLst>
            </p:cNvPr>
            <p:cNvSpPr/>
            <p:nvPr/>
          </p:nvSpPr>
          <p:spPr>
            <a:xfrm>
              <a:off x="3124200" y="6175851"/>
              <a:ext cx="304800" cy="301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FAFF333-AFE7-79D7-2C70-37A269E49570}"/>
              </a:ext>
            </a:extLst>
          </p:cNvPr>
          <p:cNvSpPr/>
          <p:nvPr/>
        </p:nvSpPr>
        <p:spPr>
          <a:xfrm>
            <a:off x="202142" y="2027485"/>
            <a:ext cx="2667000" cy="1295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Geometry and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681828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3C634-4E35-DE2E-D244-8B9CDE989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FA424F-34E7-FD91-F41D-5EAC71B7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E6834C1-71EF-52A3-391A-DEFFD4BD5A8A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 Simulation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05D2652-A469-71DF-6D0B-8E542B3FECA9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>
                <a:solidFill>
                  <a:srgbClr val="0000CC"/>
                </a:solidFill>
              </a:rPr>
              <a:t>Simulating a PET Scanner Using GATE</a:t>
            </a:r>
            <a:endParaRPr lang="en-US" sz="2800" dirty="0">
              <a:solidFill>
                <a:srgbClr val="0000CC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421830-AEC2-56B8-6D92-D662BD54DE9F}"/>
              </a:ext>
            </a:extLst>
          </p:cNvPr>
          <p:cNvGrpSpPr/>
          <p:nvPr/>
        </p:nvGrpSpPr>
        <p:grpSpPr>
          <a:xfrm>
            <a:off x="3048000" y="2179320"/>
            <a:ext cx="4023709" cy="967824"/>
            <a:chOff x="80694" y="4453154"/>
            <a:chExt cx="4023709" cy="96782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9C25323-E379-FB2D-B36E-1311D5F33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94" y="4472206"/>
              <a:ext cx="3208298" cy="92972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F48318A-E8C8-A176-E65A-E2688C789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8992" y="4453154"/>
              <a:ext cx="815411" cy="967824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9578EE7-F250-444F-40C3-32915BC23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7626" y="3780730"/>
            <a:ext cx="3652007" cy="29129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81DAC5-A6E4-AABD-0E4B-A067AF448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6983" y="1789302"/>
            <a:ext cx="1922650" cy="19444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0873F9E-6DE6-297A-D799-88BF2519D081}"/>
              </a:ext>
            </a:extLst>
          </p:cNvPr>
          <p:cNvSpPr txBox="1"/>
          <p:nvPr/>
        </p:nvSpPr>
        <p:spPr>
          <a:xfrm>
            <a:off x="0" y="147884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the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g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eometry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6C45AD-AD63-3A1F-8C3B-EC554F0ECBC5}"/>
              </a:ext>
            </a:extLst>
          </p:cNvPr>
          <p:cNvSpPr txBox="1"/>
          <p:nvPr/>
        </p:nvSpPr>
        <p:spPr>
          <a:xfrm>
            <a:off x="3048000" y="3597629"/>
            <a:ext cx="2362200" cy="31393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scanner</a:t>
            </a:r>
          </a:p>
          <a:p>
            <a:pPr algn="ctr"/>
            <a:endParaRPr lang="en-US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blocks are organized along an annular geometry to yield multi-ring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detectors.</a:t>
            </a:r>
          </a:p>
          <a:p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scanner is equipped with 18,432 crystals organized into 288 blocks.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E7613A0-0B1F-CEC5-3E0F-BB554C964209}"/>
              </a:ext>
            </a:extLst>
          </p:cNvPr>
          <p:cNvGrpSpPr/>
          <p:nvPr/>
        </p:nvGrpSpPr>
        <p:grpSpPr>
          <a:xfrm>
            <a:off x="193516" y="3596963"/>
            <a:ext cx="2667000" cy="3189826"/>
            <a:chOff x="762000" y="3611573"/>
            <a:chExt cx="2667000" cy="318982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ADFDDF2-E844-9F28-B65A-B0A1CE9F5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2000" y="3611573"/>
              <a:ext cx="2667000" cy="3189826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B77BCD-FEF3-28F3-F718-BF18A841601D}"/>
                </a:ext>
              </a:extLst>
            </p:cNvPr>
            <p:cNvSpPr/>
            <p:nvPr/>
          </p:nvSpPr>
          <p:spPr>
            <a:xfrm>
              <a:off x="3124200" y="6175851"/>
              <a:ext cx="304800" cy="301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388DA52-2563-E06C-EB13-9CDB3C6E1EA7}"/>
              </a:ext>
            </a:extLst>
          </p:cNvPr>
          <p:cNvSpPr/>
          <p:nvPr/>
        </p:nvSpPr>
        <p:spPr>
          <a:xfrm>
            <a:off x="202142" y="2027485"/>
            <a:ext cx="2667000" cy="1295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Geometry and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150047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3AB4A-71D6-C938-AADC-A5D2D6B1F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ED3D3-C066-137B-3945-EC0D0BDF6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660D426-6F90-E5A2-C1AF-43B3EB8F708D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 Simulation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85D4E9BA-0655-0359-3B3F-2E8193C860B6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>
                <a:solidFill>
                  <a:srgbClr val="0000CC"/>
                </a:solidFill>
              </a:rPr>
              <a:t>Simulating a PET Scanner Using GATE</a:t>
            </a:r>
            <a:endParaRPr lang="en-US" sz="2800" dirty="0">
              <a:solidFill>
                <a:srgbClr val="0000CC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C64708-27E9-1269-B051-E037139D6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434" y="1966857"/>
            <a:ext cx="4506199" cy="21293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A6AB23-21CD-9CD2-9E79-1F59ACE67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26" y="3766878"/>
            <a:ext cx="2414615" cy="24362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11EF975-A8E4-5F5E-A0D7-9F4BB23D0B43}"/>
              </a:ext>
            </a:extLst>
          </p:cNvPr>
          <p:cNvSpPr txBox="1"/>
          <p:nvPr/>
        </p:nvSpPr>
        <p:spPr>
          <a:xfrm>
            <a:off x="0" y="147884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 containing a source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ACA78F-3888-F235-6E19-57804ADB2A24}"/>
              </a:ext>
            </a:extLst>
          </p:cNvPr>
          <p:cNvSpPr txBox="1"/>
          <p:nvPr/>
        </p:nvSpPr>
        <p:spPr>
          <a:xfrm>
            <a:off x="216519" y="6324600"/>
            <a:ext cx="85464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cylinder phantom</a:t>
            </a:r>
            <a:r>
              <a:rPr lang="vi-V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a </a:t>
            </a:r>
            <a:r>
              <a:rPr lang="en-U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cylinder F-18 source at the center of the phantom</a:t>
            </a:r>
            <a:r>
              <a:rPr lang="vi-V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4759AA-9ADC-A691-522D-C78EE4099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4201388"/>
            <a:ext cx="4778107" cy="212937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0D75809-67ED-B742-0E65-D38262956AF7}"/>
              </a:ext>
            </a:extLst>
          </p:cNvPr>
          <p:cNvSpPr/>
          <p:nvPr/>
        </p:nvSpPr>
        <p:spPr>
          <a:xfrm>
            <a:off x="202142" y="2027485"/>
            <a:ext cx="2667000" cy="1295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Geometry and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9511974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D7BC6-F5FC-B903-D712-08C2225DB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8E4A68-48AE-8414-A8B7-B49F73EA0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0237B878-1EF0-BF5E-4DD5-14038E6D4998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BFCF4A8D-BB07-54C6-6290-1820B4DAA960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A838DD-A5E1-EF58-3612-2BA45F64D610}"/>
              </a:ext>
            </a:extLst>
          </p:cNvPr>
          <p:cNvSpPr txBox="1"/>
          <p:nvPr/>
        </p:nvSpPr>
        <p:spPr>
          <a:xfrm>
            <a:off x="-9525" y="1514211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Physics Model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82A012-AE33-89AE-21AA-358FC4B1D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828" y="2420185"/>
            <a:ext cx="5553261" cy="14174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A08671-578D-A2E1-998E-267074BF11FC}"/>
              </a:ext>
            </a:extLst>
          </p:cNvPr>
          <p:cNvSpPr txBox="1"/>
          <p:nvPr/>
        </p:nvSpPr>
        <p:spPr>
          <a:xfrm>
            <a:off x="564402" y="4292396"/>
            <a:ext cx="84581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Attenuation of photon in water - GEANT4 emstandard_opt4 (line) vs. NIST-</a:t>
            </a:r>
            <a:r>
              <a:rPr lang="en-US" sz="15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Xcom</a:t>
            </a:r>
            <a:r>
              <a:rPr lang="en-US" sz="15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(dot)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EBFFEB8-9454-4D6A-34EA-EE25A8A86FC9}"/>
              </a:ext>
            </a:extLst>
          </p:cNvPr>
          <p:cNvGrpSpPr/>
          <p:nvPr/>
        </p:nvGrpSpPr>
        <p:grpSpPr>
          <a:xfrm>
            <a:off x="2371659" y="4592334"/>
            <a:ext cx="2020129" cy="1755633"/>
            <a:chOff x="-38373" y="4569868"/>
            <a:chExt cx="3120179" cy="2288131"/>
          </a:xfrm>
        </p:grpSpPr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9897624A-D21C-100A-910A-5F58A17F91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373" y="4569868"/>
              <a:ext cx="3120179" cy="2288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1C24FA-4C29-8B78-F42C-5699E2BC787C}"/>
                </a:ext>
              </a:extLst>
            </p:cNvPr>
            <p:cNvSpPr txBox="1"/>
            <p:nvPr/>
          </p:nvSpPr>
          <p:spPr>
            <a:xfrm>
              <a:off x="511120" y="5688667"/>
              <a:ext cx="2021189" cy="681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Rayleigh scattering</a:t>
              </a:r>
              <a:endPara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4C3C9B-FFC5-4990-D03F-3CDBF844B9A1}"/>
              </a:ext>
            </a:extLst>
          </p:cNvPr>
          <p:cNvGrpSpPr/>
          <p:nvPr/>
        </p:nvGrpSpPr>
        <p:grpSpPr>
          <a:xfrm>
            <a:off x="4344404" y="4592335"/>
            <a:ext cx="2437396" cy="1704252"/>
            <a:chOff x="2986292" y="4569869"/>
            <a:chExt cx="3120178" cy="2288131"/>
          </a:xfrm>
        </p:grpSpPr>
        <p:pic>
          <p:nvPicPr>
            <p:cNvPr id="18" name="Picture 8">
              <a:extLst>
                <a:ext uri="{FF2B5EF4-FFF2-40B4-BE49-F238E27FC236}">
                  <a16:creationId xmlns:a16="http://schemas.microsoft.com/office/drawing/2014/main" id="{1A491D26-96FF-760A-A0FA-3C063B2D52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6292" y="4569869"/>
              <a:ext cx="3120178" cy="2288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5D21313-9949-822F-1BA5-357C815845B8}"/>
                </a:ext>
              </a:extLst>
            </p:cNvPr>
            <p:cNvSpPr txBox="1"/>
            <p:nvPr/>
          </p:nvSpPr>
          <p:spPr>
            <a:xfrm>
              <a:off x="3973208" y="4766845"/>
              <a:ext cx="1853368" cy="702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Photoelectric </a:t>
              </a:r>
              <a:r>
                <a:rPr lang="en-US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effect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4DF8C3-7D5F-C4C2-2F9D-437D170AB2EE}"/>
              </a:ext>
            </a:extLst>
          </p:cNvPr>
          <p:cNvGrpSpPr/>
          <p:nvPr/>
        </p:nvGrpSpPr>
        <p:grpSpPr>
          <a:xfrm>
            <a:off x="6781800" y="4607753"/>
            <a:ext cx="2362200" cy="1524000"/>
            <a:chOff x="5909954" y="4495799"/>
            <a:chExt cx="3221181" cy="2362200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F3136386-3A81-CE54-92F6-A7D6DBD623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954" y="4495799"/>
              <a:ext cx="3221181" cy="236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919A87C-A17A-959D-90EA-4D4FBAF24080}"/>
                </a:ext>
              </a:extLst>
            </p:cNvPr>
            <p:cNvSpPr txBox="1"/>
            <p:nvPr/>
          </p:nvSpPr>
          <p:spPr>
            <a:xfrm>
              <a:off x="6487300" y="5634193"/>
              <a:ext cx="1983362" cy="81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Compton scattering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708C940-7961-33FB-0365-76F9980EEDD9}"/>
              </a:ext>
            </a:extLst>
          </p:cNvPr>
          <p:cNvGrpSpPr/>
          <p:nvPr/>
        </p:nvGrpSpPr>
        <p:grpSpPr>
          <a:xfrm>
            <a:off x="80594" y="4611297"/>
            <a:ext cx="2267165" cy="1755634"/>
            <a:chOff x="30027" y="2911968"/>
            <a:chExt cx="2156472" cy="1581412"/>
          </a:xfrm>
        </p:grpSpPr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7B3B3251-4A75-B69C-BAD4-A9741F2286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27" y="2911968"/>
              <a:ext cx="2156472" cy="1581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38524F1-CCE6-069F-6A62-9A397C25CBB3}"/>
                </a:ext>
              </a:extLst>
            </p:cNvPr>
            <p:cNvSpPr txBox="1"/>
            <p:nvPr/>
          </p:nvSpPr>
          <p:spPr>
            <a:xfrm>
              <a:off x="726405" y="3061357"/>
              <a:ext cx="692335" cy="291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38AAD47-5468-EE1D-1880-4798A1AE39FA}"/>
              </a:ext>
            </a:extLst>
          </p:cNvPr>
          <p:cNvSpPr txBox="1"/>
          <p:nvPr/>
        </p:nvSpPr>
        <p:spPr>
          <a:xfrm>
            <a:off x="146839" y="2104411"/>
            <a:ext cx="325498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Processes: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Rayleigh scattering, photoelectric effect, </a:t>
            </a:r>
            <a:b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Bremsstrahlung (charged particle)</a:t>
            </a:r>
            <a:endParaRPr lang="en-US" sz="17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89338D-F24E-2175-663C-45C110BE333D}"/>
              </a:ext>
            </a:extLst>
          </p:cNvPr>
          <p:cNvSpPr txBox="1"/>
          <p:nvPr/>
        </p:nvSpPr>
        <p:spPr>
          <a:xfrm>
            <a:off x="228600" y="6477000"/>
            <a:ext cx="6334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Geant4 Validation Portal – Gamma Attenuation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15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B24E1-2396-49D0-8A06-F0064BBE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CFBA98-4ADC-F791-3B62-BF1780D5B3BE}"/>
              </a:ext>
            </a:extLst>
          </p:cNvPr>
          <p:cNvSpPr txBox="1"/>
          <p:nvPr/>
        </p:nvSpPr>
        <p:spPr>
          <a:xfrm>
            <a:off x="461710" y="1643155"/>
            <a:ext cx="4286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Digitizer and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eadout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557A24-CA90-A2F6-BFE9-71F868DA1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87" y="2057400"/>
            <a:ext cx="4359018" cy="21414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673DA49-E4A2-C62C-4CEF-9E5C17C8FEA2}"/>
              </a:ext>
            </a:extLst>
          </p:cNvPr>
          <p:cNvSpPr/>
          <p:nvPr/>
        </p:nvSpPr>
        <p:spPr>
          <a:xfrm>
            <a:off x="7468765" y="2007612"/>
            <a:ext cx="1371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22F4F8-7ED1-5C37-5F0A-8FD457E92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3000" y="1516698"/>
            <a:ext cx="2693635" cy="5225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568C52-7253-0546-D5F0-0603810FA59F}"/>
              </a:ext>
            </a:extLst>
          </p:cNvPr>
          <p:cNvSpPr txBox="1"/>
          <p:nvPr/>
        </p:nvSpPr>
        <p:spPr>
          <a:xfrm>
            <a:off x="7721670" y="2161445"/>
            <a:ext cx="13716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0" dirty="0">
                <a:solidFill>
                  <a:srgbClr val="0C40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Digitizer collects the hits inside the Sensitive Detector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8BB01B-0733-0C15-2F36-BE5C2C65A3B1}"/>
              </a:ext>
            </a:extLst>
          </p:cNvPr>
          <p:cNvSpPr txBox="1"/>
          <p:nvPr/>
        </p:nvSpPr>
        <p:spPr>
          <a:xfrm>
            <a:off x="6853255" y="4426544"/>
            <a:ext cx="179497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0" dirty="0">
                <a:solidFill>
                  <a:srgbClr val="0C40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Hits are added to</a:t>
            </a:r>
          </a:p>
          <a:p>
            <a:r>
              <a:rPr lang="en-US" sz="1600" i="0" dirty="0">
                <a:solidFill>
                  <a:srgbClr val="0C40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form a pulse per volume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801CD4-D83A-9E60-33A9-82DD6EEA38CC}"/>
              </a:ext>
            </a:extLst>
          </p:cNvPr>
          <p:cNvSpPr txBox="1"/>
          <p:nvPr/>
        </p:nvSpPr>
        <p:spPr>
          <a:xfrm>
            <a:off x="3180831" y="5538413"/>
            <a:ext cx="252847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0" dirty="0">
                <a:solidFill>
                  <a:srgbClr val="0C40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pulses are added to</a:t>
            </a:r>
          </a:p>
          <a:p>
            <a:r>
              <a:rPr lang="en-US" sz="1600" i="0" dirty="0">
                <a:solidFill>
                  <a:srgbClr val="0C40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form a “Singles” event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C28CD6D-03C9-BFB6-B7AA-D33CB2F9D7D0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DAC9A1-FB2B-4CB1-289D-D1A9FAE60420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</p:spTree>
    <p:extLst>
      <p:ext uri="{BB962C8B-B14F-4D97-AF65-F5344CB8AC3E}">
        <p14:creationId xmlns:p14="http://schemas.microsoft.com/office/powerpoint/2010/main" val="3137089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B24E1-2396-49D0-8A06-F0064BBE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73DA49-E4A2-C62C-4CEF-9E5C17C8FEA2}"/>
              </a:ext>
            </a:extLst>
          </p:cNvPr>
          <p:cNvSpPr/>
          <p:nvPr/>
        </p:nvSpPr>
        <p:spPr>
          <a:xfrm>
            <a:off x="7772400" y="2057400"/>
            <a:ext cx="1371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E5FCE1-2EA8-9C51-9343-42EFDD15D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38" y="2169722"/>
            <a:ext cx="6492803" cy="11202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4119B1-CEE3-5AFF-7F0D-C59E03BAD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038" y="3624051"/>
            <a:ext cx="5502117" cy="23852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B545D7-AE51-D775-F237-A8A95ADBF8AD}"/>
              </a:ext>
            </a:extLst>
          </p:cNvPr>
          <p:cNvSpPr txBox="1"/>
          <p:nvPr/>
        </p:nvSpPr>
        <p:spPr>
          <a:xfrm>
            <a:off x="461710" y="1643155"/>
            <a:ext cx="4286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Digitizer and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eadout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41E6674-1F7C-4480-A7AD-069455A4F4AD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D9B102-1741-D53A-DE1D-4995187AA5A5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</p:spTree>
    <p:extLst>
      <p:ext uri="{BB962C8B-B14F-4D97-AF65-F5344CB8AC3E}">
        <p14:creationId xmlns:p14="http://schemas.microsoft.com/office/powerpoint/2010/main" val="8929274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703DE-1362-8B02-1816-4373E9C57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D1904-87DB-2609-532A-7BD76A851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5222C4-A168-C8A1-E27B-0DD8DC2BF8CE}"/>
              </a:ext>
            </a:extLst>
          </p:cNvPr>
          <p:cNvSpPr/>
          <p:nvPr/>
        </p:nvSpPr>
        <p:spPr>
          <a:xfrm>
            <a:off x="7772400" y="2057400"/>
            <a:ext cx="1371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FDE3BB-BE03-E790-358C-A5832A71DCDA}"/>
              </a:ext>
            </a:extLst>
          </p:cNvPr>
          <p:cNvSpPr txBox="1"/>
          <p:nvPr/>
        </p:nvSpPr>
        <p:spPr>
          <a:xfrm>
            <a:off x="461710" y="1643155"/>
            <a:ext cx="4286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Digitizer and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eadout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23559A3-FD2D-0147-D1BB-50B71B951860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803608A-A962-0DE8-610E-9DE77889939F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96A995-5729-6239-15DA-BE2792580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962400"/>
            <a:ext cx="6077170" cy="18812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4F5EFE-F0DA-1B0D-F397-91AA65EA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347" y="2181224"/>
            <a:ext cx="6515665" cy="13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705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34C4E-0B6F-0A9E-A8EB-D6E4C068A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924C7-5938-0ED8-A499-927E15A8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EE0E8B-67A3-1BC6-2D56-46835F68E4B9}"/>
              </a:ext>
            </a:extLst>
          </p:cNvPr>
          <p:cNvSpPr/>
          <p:nvPr/>
        </p:nvSpPr>
        <p:spPr>
          <a:xfrm>
            <a:off x="7772400" y="2057400"/>
            <a:ext cx="1371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0FE4E23-8790-2463-11C8-4BC5E2D89DC6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837AABD-AD93-48AA-9241-76E6FCFC6E2D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D16167-6B0E-2B05-192F-624D83F9E901}"/>
              </a:ext>
            </a:extLst>
          </p:cNvPr>
          <p:cNvSpPr txBox="1"/>
          <p:nvPr/>
        </p:nvSpPr>
        <p:spPr>
          <a:xfrm>
            <a:off x="533400" y="1589247"/>
            <a:ext cx="4286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Digitizer and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eadout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4E19E8-9E32-F967-ECD9-D25BE964E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26738"/>
            <a:ext cx="5296359" cy="12650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733B39-8D44-4600-11E3-68AAB7141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624613"/>
            <a:ext cx="3444538" cy="1265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DA92CF-13B5-5A92-24BB-B13752693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533165"/>
            <a:ext cx="3406435" cy="1356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13F91E-2F90-9333-EF81-0B9AE1A0BA60}"/>
              </a:ext>
            </a:extLst>
          </p:cNvPr>
          <p:cNvSpPr txBox="1"/>
          <p:nvPr/>
        </p:nvSpPr>
        <p:spPr>
          <a:xfrm>
            <a:off x="609600" y="497892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/>
              <a:t>Number of incomming photons: 7</a:t>
            </a:r>
          </a:p>
          <a:p>
            <a:r>
              <a:rPr lang="vi-VN" dirty="0"/>
              <a:t>Number of signals: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6BF963-0763-C0A0-FB90-3E7E1B4A15A6}"/>
              </a:ext>
            </a:extLst>
          </p:cNvPr>
          <p:cNvSpPr txBox="1"/>
          <p:nvPr/>
        </p:nvSpPr>
        <p:spPr>
          <a:xfrm>
            <a:off x="5170317" y="497892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/>
              <a:t>Number of incomming photons: 7</a:t>
            </a:r>
          </a:p>
          <a:p>
            <a:r>
              <a:rPr lang="vi-VN" dirty="0"/>
              <a:t>Number of signals: 1</a:t>
            </a:r>
          </a:p>
        </p:txBody>
      </p:sp>
    </p:spTree>
    <p:extLst>
      <p:ext uri="{BB962C8B-B14F-4D97-AF65-F5344CB8AC3E}">
        <p14:creationId xmlns:p14="http://schemas.microsoft.com/office/powerpoint/2010/main" val="1318968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7073B-EE59-C62C-DD48-4B5A23702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239C2E-23CE-EE06-828E-6232E6958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931F54-629E-51F2-ECA4-439DEC5E56DA}"/>
              </a:ext>
            </a:extLst>
          </p:cNvPr>
          <p:cNvSpPr/>
          <p:nvPr/>
        </p:nvSpPr>
        <p:spPr>
          <a:xfrm>
            <a:off x="7772400" y="2057400"/>
            <a:ext cx="1371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5B98ADA-7333-7A57-0473-0F6949177893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0DFA05-915E-BD8E-7AD2-583A6C02FBC0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18536-2557-947A-C58A-8978575A19E9}"/>
              </a:ext>
            </a:extLst>
          </p:cNvPr>
          <p:cNvSpPr txBox="1"/>
          <p:nvPr/>
        </p:nvSpPr>
        <p:spPr>
          <a:xfrm>
            <a:off x="533400" y="1589247"/>
            <a:ext cx="4286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Digitizer and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eadout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655BD4-4548-83C5-AB30-7AB58CB03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26738"/>
            <a:ext cx="5296359" cy="12650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F1C7A7-9D4F-2EF6-5CAA-AAA59746E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624613"/>
            <a:ext cx="3444538" cy="1265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E270D6-1C48-4626-2CD5-91104C3AC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533165"/>
            <a:ext cx="3406435" cy="1356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2079B7-E463-39A0-4E91-EC9FDC3A21FD}"/>
              </a:ext>
            </a:extLst>
          </p:cNvPr>
          <p:cNvSpPr txBox="1"/>
          <p:nvPr/>
        </p:nvSpPr>
        <p:spPr>
          <a:xfrm>
            <a:off x="609600" y="497892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/>
              <a:t>Number of incomming photons: 7</a:t>
            </a:r>
          </a:p>
          <a:p>
            <a:r>
              <a:rPr lang="vi-VN" dirty="0"/>
              <a:t>Number of signals: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220EDF-9375-A9EB-B4F2-A3B9CC54C732}"/>
              </a:ext>
            </a:extLst>
          </p:cNvPr>
          <p:cNvSpPr txBox="1"/>
          <p:nvPr/>
        </p:nvSpPr>
        <p:spPr>
          <a:xfrm>
            <a:off x="5170317" y="497892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/>
              <a:t>Number of incomming photons: 7</a:t>
            </a:r>
          </a:p>
          <a:p>
            <a:r>
              <a:rPr lang="vi-VN" dirty="0"/>
              <a:t>Number of signals: 1</a:t>
            </a:r>
          </a:p>
        </p:txBody>
      </p:sp>
    </p:spTree>
    <p:extLst>
      <p:ext uri="{BB962C8B-B14F-4D97-AF65-F5344CB8AC3E}">
        <p14:creationId xmlns:p14="http://schemas.microsoft.com/office/powerpoint/2010/main" val="1919599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7396D-5F88-5042-AC6A-D4D332CFD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0460C-196A-3736-9115-A5E7ECB1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B41F53-F81A-6048-B13B-1A3383C8D0AD}"/>
              </a:ext>
            </a:extLst>
          </p:cNvPr>
          <p:cNvSpPr/>
          <p:nvPr/>
        </p:nvSpPr>
        <p:spPr>
          <a:xfrm>
            <a:off x="7772400" y="2057400"/>
            <a:ext cx="1371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B32715F-321F-E84E-79F8-3142665A027C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 Simulation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F96187B-C3D0-26B8-7097-F576ED43C58E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9DB088-3046-1B18-C62C-BDF607A1FB7C}"/>
              </a:ext>
            </a:extLst>
          </p:cNvPr>
          <p:cNvSpPr txBox="1"/>
          <p:nvPr/>
        </p:nvSpPr>
        <p:spPr>
          <a:xfrm>
            <a:off x="533400" y="1589247"/>
            <a:ext cx="4286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Defind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Digitizer and </a:t>
            </a:r>
            <a:r>
              <a:rPr lang="vi-V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eadout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C37413-2EE3-4223-E958-7D7A5776C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49" y="2057400"/>
            <a:ext cx="4016088" cy="21033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1234E5-74CA-D77F-E0F6-F5DF9076E8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51422" y="2270851"/>
            <a:ext cx="4440538" cy="1676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C45A9B-E695-4A0B-109F-FBB427189250}"/>
              </a:ext>
            </a:extLst>
          </p:cNvPr>
          <p:cNvSpPr txBox="1"/>
          <p:nvPr/>
        </p:nvSpPr>
        <p:spPr>
          <a:xfrm>
            <a:off x="533400" y="46482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delay coincidence sorters are used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 realistic data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To replicate the exact data structure and "Prompts minus Delays" correction method used by physical scanners.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 estimation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To providing a statistical way to measure and subtract random coincidences (noise) during image reconstruction.</a:t>
            </a:r>
          </a:p>
        </p:txBody>
      </p:sp>
    </p:spTree>
    <p:extLst>
      <p:ext uri="{BB962C8B-B14F-4D97-AF65-F5344CB8AC3E}">
        <p14:creationId xmlns:p14="http://schemas.microsoft.com/office/powerpoint/2010/main" val="47253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5344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000" dirty="0"/>
              <a:t>What is Monte Carlo Simulation?</a:t>
            </a:r>
            <a:endParaRPr lang="vi-VN" sz="2000" dirty="0">
              <a:solidFill>
                <a:srgbClr val="0000CC"/>
              </a:solidFill>
            </a:endParaRPr>
          </a:p>
          <a:p>
            <a:r>
              <a:rPr lang="en-US" sz="2000" dirty="0">
                <a:solidFill>
                  <a:srgbClr val="0000CC"/>
                </a:solidFill>
              </a:rPr>
              <a:t>How do you track particles in the Monte Carlo simulation?</a:t>
            </a:r>
            <a:endParaRPr lang="vi-VN" sz="2000" dirty="0">
              <a:solidFill>
                <a:srgbClr val="0000CC"/>
              </a:solidFill>
            </a:endParaRPr>
          </a:p>
          <a:p>
            <a:r>
              <a:rPr lang="en-US" sz="2000" dirty="0"/>
              <a:t>How does the PET system work?</a:t>
            </a:r>
          </a:p>
          <a:p>
            <a:r>
              <a:rPr lang="en-US" sz="2000" dirty="0">
                <a:solidFill>
                  <a:srgbClr val="FF0000"/>
                </a:solidFill>
              </a:rPr>
              <a:t>How do you simulate a PET imaging system?</a:t>
            </a:r>
          </a:p>
          <a:p>
            <a:r>
              <a:rPr lang="en-US" sz="2000" dirty="0">
                <a:solidFill>
                  <a:srgbClr val="7030A0"/>
                </a:solidFill>
              </a:rPr>
              <a:t>How do you reconstruct a PET image?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b="1" dirty="0">
                <a:solidFill>
                  <a:srgbClr val="0000CC"/>
                </a:solidFill>
              </a:rPr>
              <a:t>Hands-on exercise: </a:t>
            </a:r>
          </a:p>
          <a:p>
            <a:pPr lvl="1"/>
            <a:r>
              <a:rPr lang="en-US" sz="2000" dirty="0"/>
              <a:t>PET simulation and </a:t>
            </a:r>
          </a:p>
          <a:p>
            <a:pPr lvl="1"/>
            <a:r>
              <a:rPr lang="en-US" sz="2000" dirty="0"/>
              <a:t>Image reconstruction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CC"/>
                </a:solidFill>
              </a:rPr>
              <a:t>Outline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5C703D-A459-BFAB-B85B-39441A15F113}"/>
              </a:ext>
            </a:extLst>
          </p:cNvPr>
          <p:cNvSpPr/>
          <p:nvPr/>
        </p:nvSpPr>
        <p:spPr>
          <a:xfrm>
            <a:off x="623514" y="4038600"/>
            <a:ext cx="8139486" cy="1219200"/>
          </a:xfrm>
          <a:prstGeom prst="rect">
            <a:avLst/>
          </a:prstGeom>
          <a:noFill/>
          <a:ln>
            <a:solidFill>
              <a:srgbClr val="0000CC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44863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BFC67-E7F6-ED86-7AF8-704E5FD31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2125A-ADD1-669A-DC71-B0245252F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3532E6-0954-5EB7-8037-56534A5E5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59C44D-3AEF-EC24-F1CE-FA6F88B57A0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6604769-E606-F431-6387-0AF156A64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863"/>
            <a:ext cx="914400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595D95-1483-CACD-A65B-DEE8E796A7C0}"/>
              </a:ext>
            </a:extLst>
          </p:cNvPr>
          <p:cNvSpPr txBox="1"/>
          <p:nvPr/>
        </p:nvSpPr>
        <p:spPr>
          <a:xfrm>
            <a:off x="1981200" y="239196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Typical data flow diagram for a PET simulation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EC10EC-134F-ADC2-E988-E57B949BFD16}"/>
              </a:ext>
            </a:extLst>
          </p:cNvPr>
          <p:cNvSpPr txBox="1"/>
          <p:nvPr/>
        </p:nvSpPr>
        <p:spPr>
          <a:xfrm>
            <a:off x="282251" y="6292334"/>
            <a:ext cx="4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https://doi.org/10.3389/fphy.2024.1294916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0543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BCFF3-D0DA-CC28-9424-BB84CF16E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3A7E6-F9AB-0832-EDDC-63CC811B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141AB95-6541-E862-2600-EB1DC6DBC9A7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>
                <a:solidFill>
                  <a:srgbClr val="0070C0"/>
                </a:solidFill>
              </a:rPr>
              <a:t>Positron Emission Tomography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8DA8FFD-F673-0448-9A05-8AE804693594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0000CC"/>
                </a:solidFill>
              </a:rPr>
              <a:t>Simulating a PET Scanner Using GATE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CFB4093-FBB4-8317-01FE-1CD3C69179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1424855"/>
              </p:ext>
            </p:extLst>
          </p:nvPr>
        </p:nvGraphicFramePr>
        <p:xfrm>
          <a:off x="631700" y="1217071"/>
          <a:ext cx="800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1FD7FF95-BED4-CEE7-565A-22C3CC690F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701" y="3950557"/>
            <a:ext cx="4595258" cy="17908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41B7BA-6AD7-E2BB-F13F-873DEA35B1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" y="5741412"/>
            <a:ext cx="4458086" cy="11507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D165C3-EA36-BAFE-1836-05AA0EE287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23086" y="5298470"/>
            <a:ext cx="4320914" cy="9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628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6B812-CD1C-58A5-8956-65BAD67CC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105EED-FCCB-4FF4-1FA6-6BA07C778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11" y="4495709"/>
            <a:ext cx="3680399" cy="21801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38530-CC87-DB34-A305-E7CA22E8E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59748" y="2667000"/>
            <a:ext cx="1950889" cy="38865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61B8E-502F-493C-372D-50AF2BD8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0BB882-363B-6512-B31D-C4CE02F6A6A7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BA4959A-DC5A-DB62-AAA3-D1DFDE127317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 you simulate a PET imaging system?</a:t>
            </a:r>
            <a:endParaRPr lang="en-US" sz="2800" dirty="0">
              <a:solidFill>
                <a:srgbClr val="0000CC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4EA533D9-7B3D-4AFB-5B3C-6A85CD6643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2383222"/>
              </p:ext>
            </p:extLst>
          </p:nvPr>
        </p:nvGraphicFramePr>
        <p:xfrm>
          <a:off x="685800" y="1143000"/>
          <a:ext cx="80010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4606EE6-9407-A469-C8E1-8E520EDAE9C6}"/>
              </a:ext>
            </a:extLst>
          </p:cNvPr>
          <p:cNvSpPr txBox="1"/>
          <p:nvPr/>
        </p:nvSpPr>
        <p:spPr>
          <a:xfrm>
            <a:off x="6287758" y="1605577"/>
            <a:ext cx="2819400" cy="830997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output is saved in the root file (list mode)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Energy, position, time, </a:t>
            </a:r>
          </a:p>
        </p:txBody>
      </p:sp>
    </p:spTree>
    <p:extLst>
      <p:ext uri="{BB962C8B-B14F-4D97-AF65-F5344CB8AC3E}">
        <p14:creationId xmlns:p14="http://schemas.microsoft.com/office/powerpoint/2010/main" val="2198398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014" y="1652121"/>
            <a:ext cx="2416660" cy="233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B24E1-2396-49D0-8A06-F0064BBE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FF75A0-D815-4A46-9541-D6DE7680BC1A}"/>
              </a:ext>
            </a:extLst>
          </p:cNvPr>
          <p:cNvGrpSpPr/>
          <p:nvPr/>
        </p:nvGrpSpPr>
        <p:grpSpPr>
          <a:xfrm>
            <a:off x="6514587" y="4267200"/>
            <a:ext cx="2307087" cy="2177432"/>
            <a:chOff x="3392861" y="1272222"/>
            <a:chExt cx="2522914" cy="2092752"/>
          </a:xfrm>
        </p:grpSpPr>
        <p:pic>
          <p:nvPicPr>
            <p:cNvPr id="8" name="Picture 6" descr="R theta line.GIF">
              <a:extLst>
                <a:ext uri="{FF2B5EF4-FFF2-40B4-BE49-F238E27FC236}">
                  <a16:creationId xmlns:a16="http://schemas.microsoft.com/office/drawing/2014/main" id="{27D4E48D-5B6D-4B09-B393-6806B5B26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861" y="1272222"/>
              <a:ext cx="2490257" cy="2092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0D0AE91-897F-4FB2-A5C2-52CF07A0FA34}"/>
                    </a:ext>
                  </a:extLst>
                </p:cNvPr>
                <p:cNvSpPr txBox="1"/>
                <p:nvPr/>
              </p:nvSpPr>
              <p:spPr>
                <a:xfrm>
                  <a:off x="3730784" y="1332665"/>
                  <a:ext cx="2184991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sz="1600">
                      <a:solidFill>
                        <a:srgbClr val="0000CC"/>
                      </a:solidFill>
                      <a:latin typeface="Arial" pitchFamily="34" charset="0"/>
                      <a:cs typeface="Arial" pitchFamily="34" charset="0"/>
                    </a:rPr>
                    <a:t>Hough transform:</a:t>
                  </a:r>
                </a:p>
                <a:p>
                  <a:pPr algn="just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>
                            <a:latin typeface="Cambria Math"/>
                            <a:cs typeface="Arial" pitchFamily="34" charset="0"/>
                          </a:rPr>
                          <m:t>𝑟</m:t>
                        </m:r>
                        <m:r>
                          <a:rPr lang="en-US" sz="1600">
                            <a:latin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1600">
                            <a:latin typeface="Cambria Math"/>
                            <a:cs typeface="Arial" pitchFamily="34" charset="0"/>
                          </a:rPr>
                          <m:t>𝑥</m:t>
                        </m:r>
                        <m:func>
                          <m:func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  <a:cs typeface="Arial" pitchFamily="34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600">
                                <a:latin typeface="Cambria Math"/>
                                <a:cs typeface="Arial" pitchFamily="34" charset="0"/>
                              </a:rPr>
                              <m:t>𝜃</m:t>
                            </m:r>
                          </m:e>
                        </m:func>
                        <m:r>
                          <a:rPr lang="en-US" sz="1600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r>
                          <a:rPr lang="en-US" sz="1600">
                            <a:latin typeface="Cambria Math"/>
                            <a:cs typeface="Arial" pitchFamily="34" charset="0"/>
                          </a:rPr>
                          <m:t>𝑦</m:t>
                        </m:r>
                        <m:func>
                          <m:func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  <a:cs typeface="Arial" pitchFamily="34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1600">
                                <a:latin typeface="Cambria Math"/>
                                <a:cs typeface="Arial" pitchFamily="34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0D0AE91-897F-4FB2-A5C2-52CF07A0FA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0784" y="1332665"/>
                  <a:ext cx="2184991" cy="830997"/>
                </a:xfrm>
                <a:prstGeom prst="rect">
                  <a:avLst/>
                </a:prstGeom>
                <a:blipFill>
                  <a:blip r:embed="rId6"/>
                  <a:stretch>
                    <a:fillRect l="-1676" t="-22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/>
          <p:cNvSpPr txBox="1"/>
          <p:nvPr/>
        </p:nvSpPr>
        <p:spPr>
          <a:xfrm>
            <a:off x="152399" y="4800600"/>
            <a:ext cx="625261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Sinogram: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the angle specific histogram store detected events.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Every event is sorted using the angle and offset characteristic to its detection.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Each LOR has a corresponding angle and offset to indicate its location in the sinogram.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1CF2F6-19AD-409A-8736-2F7A01C9B2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24" y="1628552"/>
            <a:ext cx="5557163" cy="29522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962415F-6A25-B21C-933A-C402DC783988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E31770-03FE-1C67-81BC-94C1ECF7A8BD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 you reconstruct a PET image?</a:t>
            </a:r>
          </a:p>
        </p:txBody>
      </p:sp>
    </p:spTree>
    <p:extLst>
      <p:ext uri="{BB962C8B-B14F-4D97-AF65-F5344CB8AC3E}">
        <p14:creationId xmlns:p14="http://schemas.microsoft.com/office/powerpoint/2010/main" val="23788460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59EE4-C153-4AAC-6865-5BF0AE7ED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2F4B68CB-F9F6-1AFE-75B0-AAE2DDBB8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64181"/>
            <a:ext cx="2416660" cy="233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CD5B9-FD92-835E-19DC-52E62FC2A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93E1506-6112-4F15-914E-BB571DD779D7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460155-011A-D2C9-9724-0ADC80FC5FFE}"/>
              </a:ext>
            </a:extLst>
          </p:cNvPr>
          <p:cNvSpPr txBox="1"/>
          <p:nvPr/>
        </p:nvSpPr>
        <p:spPr>
          <a:xfrm>
            <a:off x="237945" y="4992381"/>
            <a:ext cx="8296455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Back Projection is the simplest method to turn measured / simulated data back into an image.</a:t>
            </a:r>
          </a:p>
          <a:p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Projection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image is constructed from the sum of all projections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Simple back projection creates the 1/r blurring effect - The image is recognizable, but mathematically incorrect and too blurry for medical diagnosis</a:t>
            </a:r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7145CBB-19CD-FDA2-E6BB-5D7B187E8AE1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63880A0-0667-8B0B-3984-7B74CDE634DB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 you reconstruct a PET image?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500941-DC82-9908-3F09-93AC5E2D8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80" y="1657383"/>
            <a:ext cx="5555452" cy="314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9382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128A5A-7A62-493F-9005-4DD15EDA1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618" y="1216510"/>
            <a:ext cx="2342597" cy="243243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8F2C0F-A7C2-4ACF-94A9-BEF0360EF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10C434-416A-4FED-BE9C-8CB9DE42F0AB}"/>
              </a:ext>
            </a:extLst>
          </p:cNvPr>
          <p:cNvSpPr txBox="1"/>
          <p:nvPr/>
        </p:nvSpPr>
        <p:spPr>
          <a:xfrm>
            <a:off x="5562600" y="4267200"/>
            <a:ext cx="357187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Filtered back projection: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 sinogram data are filtered and then back-projected to recover an accurate image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FA58FB-34E9-4F78-A44C-C6518BC05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95" y="1292748"/>
            <a:ext cx="4419600" cy="2347913"/>
          </a:xfrm>
          <a:prstGeom prst="rect">
            <a:avLst/>
          </a:prstGeom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AD1D27D6-E9BB-4980-9973-2E7B9999A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3900352"/>
            <a:ext cx="5465844" cy="290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69CC84-951C-48D0-8445-27D7D83B86A2}"/>
              </a:ext>
            </a:extLst>
          </p:cNvPr>
          <p:cNvSpPr txBox="1"/>
          <p:nvPr/>
        </p:nvSpPr>
        <p:spPr>
          <a:xfrm>
            <a:off x="6876778" y="1213951"/>
            <a:ext cx="2257697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en-US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Ramp filter: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high-pass filter, </a:t>
            </a:r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nhance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edges and sharp details in the image, while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suppressing the low-frequency blurring.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E927A0-560A-749E-4B56-5924A51E0A99}"/>
              </a:ext>
            </a:extLst>
          </p:cNvPr>
          <p:cNvSpPr txBox="1">
            <a:spLocks/>
          </p:cNvSpPr>
          <p:nvPr/>
        </p:nvSpPr>
        <p:spPr>
          <a:xfrm>
            <a:off x="0" y="92076"/>
            <a:ext cx="91440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0070C0"/>
                </a:solidFill>
              </a:rPr>
              <a:t>Positron Emission Tomography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9A2F20D-B343-FF6A-35B4-63BC74865BB7}"/>
              </a:ext>
            </a:extLst>
          </p:cNvPr>
          <p:cNvSpPr txBox="1">
            <a:spLocks/>
          </p:cNvSpPr>
          <p:nvPr/>
        </p:nvSpPr>
        <p:spPr>
          <a:xfrm>
            <a:off x="0" y="682149"/>
            <a:ext cx="9134475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How do you reconstruct a PET image?</a:t>
            </a:r>
          </a:p>
        </p:txBody>
      </p:sp>
    </p:spTree>
    <p:extLst>
      <p:ext uri="{BB962C8B-B14F-4D97-AF65-F5344CB8AC3E}">
        <p14:creationId xmlns:p14="http://schemas.microsoft.com/office/powerpoint/2010/main" val="41933547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D3276-C60E-AE3B-B488-62397A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5707"/>
            <a:ext cx="8229599" cy="7620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0000CC"/>
                </a:solidFill>
              </a:rPr>
              <a:t>Hands-on exercise</a:t>
            </a:r>
            <a:endParaRPr lang="en-US" sz="4000" dirty="0">
              <a:solidFill>
                <a:srgbClr val="0000CC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2BCFD4-653C-E5D5-EDB7-5D66B2D84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CA74F-EE7F-7E06-3034-AA39D678641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4571999" cy="50218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00CC"/>
                </a:solidFill>
              </a:rPr>
              <a:t>PET simulation</a:t>
            </a:r>
          </a:p>
          <a:p>
            <a:r>
              <a:rPr lang="en-US" sz="2000" dirty="0"/>
              <a:t>Ubuntu 24.04.3</a:t>
            </a:r>
          </a:p>
          <a:p>
            <a:r>
              <a:rPr lang="en-US" sz="2000" dirty="0"/>
              <a:t>Gate 10.0.3</a:t>
            </a:r>
          </a:p>
          <a:p>
            <a:r>
              <a:rPr lang="en-US" sz="2000" dirty="0"/>
              <a:t>Exercise 1 and 2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CC"/>
                </a:solidFill>
              </a:rPr>
              <a:t>Image Reconstruction</a:t>
            </a:r>
          </a:p>
          <a:p>
            <a:r>
              <a:rPr lang="en-US" sz="2000" dirty="0"/>
              <a:t>Python and essential libraries</a:t>
            </a:r>
          </a:p>
          <a:p>
            <a:r>
              <a:rPr lang="en-US" sz="2000" dirty="0"/>
              <a:t>Jupiter notebook</a:t>
            </a:r>
          </a:p>
          <a:p>
            <a:endParaRPr lang="en-US" sz="2000" dirty="0">
              <a:solidFill>
                <a:srgbClr val="0000CC"/>
              </a:solidFill>
            </a:endParaRPr>
          </a:p>
          <a:p>
            <a:endParaRPr lang="en-US" sz="2000" dirty="0"/>
          </a:p>
        </p:txBody>
      </p:sp>
      <p:pic>
        <p:nvPicPr>
          <p:cNvPr id="8" name="Picture 7" descr="A flash drive and a tag&#10;&#10;AI-generated content may be incorrect.">
            <a:extLst>
              <a:ext uri="{FF2B5EF4-FFF2-40B4-BE49-F238E27FC236}">
                <a16:creationId xmlns:a16="http://schemas.microsoft.com/office/drawing/2014/main" id="{04CB4165-DC7B-BFAB-B387-A91B82D6AC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76400"/>
            <a:ext cx="3025895" cy="2446876"/>
          </a:xfrm>
          <a:prstGeom prst="rect">
            <a:avLst/>
          </a:prstGeom>
        </p:spPr>
      </p:pic>
      <p:pic>
        <p:nvPicPr>
          <p:cNvPr id="9" name="2024-07-04 07-29-50">
            <a:hlinkClick r:id="" action="ppaction://media"/>
            <a:extLst>
              <a:ext uri="{FF2B5EF4-FFF2-40B4-BE49-F238E27FC236}">
                <a16:creationId xmlns:a16="http://schemas.microsoft.com/office/drawing/2014/main" id="{713D60C2-8D25-1CD9-3245-050BDA6505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896" y="4485190"/>
            <a:ext cx="3934415" cy="22131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19B0F9-CB36-F1AD-02DF-179511D8C6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1311" y="4307668"/>
            <a:ext cx="5105400" cy="258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0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C0EEC-AFCA-6288-8B64-69BBDBFCA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C0209-3FD3-8206-1FDC-C60454D9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354" y="304800"/>
            <a:ext cx="9124404" cy="693102"/>
          </a:xfrm>
        </p:spPr>
        <p:txBody>
          <a:bodyPr>
            <a:noAutofit/>
          </a:bodyPr>
          <a:lstStyle/>
          <a:p>
            <a:pPr marL="914400"/>
            <a:r>
              <a:rPr lang="en-US" sz="2800" dirty="0">
                <a:solidFill>
                  <a:srgbClr val="C00000"/>
                </a:solidFill>
              </a:rPr>
              <a:t>Exercise 1: Time window vs. coincidences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31AB88-192E-F789-A45C-8875FD006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86B0E26-ABC3-8D18-0782-3F4BC4669F5C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81000" y="1450238"/>
                <a:ext cx="8545284" cy="5019085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r>
                  <a:rPr lang="en-US" sz="2000" dirty="0">
                    <a:solidFill>
                      <a:srgbClr val="0000CC"/>
                    </a:solidFill>
                  </a:rPr>
                  <a:t>Change the coincidence time window</a:t>
                </a:r>
              </a:p>
              <a:p>
                <a:r>
                  <a:rPr lang="en-US" sz="2000" dirty="0"/>
                  <a:t>Results file: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0000CC"/>
                    </a:solidFill>
                  </a:rPr>
                  <a:t>      &gt; </a:t>
                </a:r>
                <a:r>
                  <a:rPr lang="en-US" sz="2000" dirty="0" err="1"/>
                  <a:t>Simulation_data</a:t>
                </a:r>
                <a:r>
                  <a:rPr lang="en-US" sz="2000" dirty="0"/>
                  <a:t>/ </a:t>
                </a:r>
                <a:r>
                  <a:rPr lang="en-US" sz="2000" dirty="0" err="1"/>
                  <a:t>EasyPET_sim_Activities</a:t>
                </a:r>
                <a:r>
                  <a:rPr lang="en-US" sz="2000" dirty="0"/>
                  <a:t>/</a:t>
                </a:r>
                <a:r>
                  <a:rPr lang="en-US" sz="2000" dirty="0">
                    <a:solidFill>
                      <a:srgbClr val="FF0000"/>
                    </a:solidFill>
                  </a:rPr>
                  <a:t>Activities</a:t>
                </a:r>
                <a:r>
                  <a:rPr lang="en-US" sz="2000" dirty="0"/>
                  <a:t>/</a:t>
                </a:r>
                <a:r>
                  <a:rPr lang="en-US" sz="2000" dirty="0" err="1"/>
                  <a:t>easyPET.root</a:t>
                </a:r>
                <a:endParaRPr lang="en-US" sz="2000" dirty="0"/>
              </a:p>
              <a:p>
                <a:r>
                  <a:rPr lang="en-US" sz="2000" dirty="0"/>
                  <a:t>Image reconstruction parameters</a:t>
                </a:r>
              </a:p>
              <a:p>
                <a:pPr lvl="1"/>
                <a:r>
                  <a:rPr lang="en-US" sz="2000" dirty="0"/>
                  <a:t>Coincidence window: </a:t>
                </a:r>
                <a:r>
                  <a:rPr lang="en-US" sz="2000" dirty="0">
                    <a:solidFill>
                      <a:srgbClr val="FF0000"/>
                    </a:solidFill>
                  </a:rPr>
                  <a:t>change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from 0.01 ns to 100000 ns</a:t>
                </a:r>
              </a:p>
              <a:p>
                <a:r>
                  <a:rPr lang="en-US" sz="2000" dirty="0">
                    <a:solidFill>
                      <a:srgbClr val="C00000"/>
                    </a:solidFill>
                  </a:rPr>
                  <a:t>Analysis: </a:t>
                </a:r>
                <a:r>
                  <a:rPr lang="en-US" sz="2000" dirty="0"/>
                  <a:t>Check the number of coincidences and image quality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78CF757-9F6F-49EF-B944-F4CE11ACA5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81000" y="1450238"/>
                <a:ext cx="8545284" cy="5019085"/>
              </a:xfrm>
              <a:blipFill>
                <a:blip r:embed="rId2"/>
                <a:stretch>
                  <a:fillRect t="-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6" descr="Image result for back icon">
            <a:hlinkClick r:id="" action="ppaction://noaction"/>
            <a:extLst>
              <a:ext uri="{FF2B5EF4-FFF2-40B4-BE49-F238E27FC236}">
                <a16:creationId xmlns:a16="http://schemas.microsoft.com/office/drawing/2014/main" id="{8229EE6E-1F2A-7BDE-5CEF-CC14B79F2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77200" y="5950527"/>
            <a:ext cx="748145" cy="74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C183C658-83CD-032F-2233-6CDDDB10860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95400" y="3886200"/>
              <a:ext cx="6096000" cy="26693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424342583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74857729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981550705"/>
                        </a:ext>
                      </a:extLst>
                    </a:gridCol>
                  </a:tblGrid>
                  <a:tr h="3371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Activity (uCi)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𝜹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oMath>
                          </a14:m>
                          <a:r>
                            <a:rPr lang="en-US" sz="16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(ns)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Coincidences</a:t>
                          </a:r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815007589"/>
                      </a:ext>
                    </a:extLst>
                  </a:tr>
                  <a:tr h="337127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884525089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1322171375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124392143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541747914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645677788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364015833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100000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41572232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4AD286-0605-48F1-8B32-45C3B7E46C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698743"/>
                  </p:ext>
                </p:extLst>
              </p:nvPr>
            </p:nvGraphicFramePr>
            <p:xfrm>
              <a:off x="1295400" y="3886200"/>
              <a:ext cx="6096000" cy="26693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424342583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748577292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981550705"/>
                        </a:ext>
                      </a:extLst>
                    </a:gridCol>
                  </a:tblGrid>
                  <a:tr h="3371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Activity (uCi)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41564" marB="41564">
                        <a:blipFill>
                          <a:blip r:embed="rId5"/>
                          <a:stretch>
                            <a:fillRect l="-100601" t="-5455" r="-100901" b="-7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Coincidences</a:t>
                          </a:r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815007589"/>
                      </a:ext>
                    </a:extLst>
                  </a:tr>
                  <a:tr h="337127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884525089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1322171375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124392143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541747914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645677788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3364015833"/>
                      </a:ext>
                    </a:extLst>
                  </a:tr>
                  <a:tr h="332509"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100000</a:t>
                          </a:r>
                        </a:p>
                      </a:txBody>
                      <a:tcPr marT="41564" marB="41564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 marT="41564" marB="41564"/>
                    </a:tc>
                    <a:extLst>
                      <a:ext uri="{0D108BD9-81ED-4DB2-BD59-A6C34878D82A}">
                        <a16:rowId xmlns:a16="http://schemas.microsoft.com/office/drawing/2014/main" val="415722320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026093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1588F-883C-9EA1-A015-72E7CFE4F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5578D-BF09-0305-8633-5BA38A266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354" y="304800"/>
            <a:ext cx="9124404" cy="693102"/>
          </a:xfrm>
        </p:spPr>
        <p:txBody>
          <a:bodyPr>
            <a:noAutofit/>
          </a:bodyPr>
          <a:lstStyle/>
          <a:p>
            <a:pPr marL="914400"/>
            <a:r>
              <a:rPr lang="en-US" sz="2800" dirty="0">
                <a:solidFill>
                  <a:srgbClr val="C00000"/>
                </a:solidFill>
              </a:rPr>
              <a:t>Exercise 2: Spatial Resolution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E2341C-F2D0-20D5-857F-F165FDBE3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47198-2D3C-C68A-79FF-C2C9A47D2C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1450238"/>
            <a:ext cx="8545284" cy="5019085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00CC"/>
                </a:solidFill>
              </a:rPr>
              <a:t>Change the source activities</a:t>
            </a:r>
          </a:p>
          <a:p>
            <a:r>
              <a:rPr lang="en-US" sz="2000" dirty="0"/>
              <a:t>Results file: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CC"/>
                </a:solidFill>
              </a:rPr>
              <a:t>      &gt; </a:t>
            </a:r>
            <a:r>
              <a:rPr lang="en-US" sz="2000" dirty="0" err="1"/>
              <a:t>Simulation_data</a:t>
            </a:r>
            <a:r>
              <a:rPr lang="en-US" sz="2000" dirty="0"/>
              <a:t>/ </a:t>
            </a:r>
            <a:r>
              <a:rPr lang="en-US" sz="2000" dirty="0" err="1"/>
              <a:t>EasyPET_sim_Activities</a:t>
            </a:r>
            <a:r>
              <a:rPr lang="en-US" sz="2000" dirty="0"/>
              <a:t>/</a:t>
            </a:r>
            <a:r>
              <a:rPr lang="en-US" sz="2000" dirty="0">
                <a:solidFill>
                  <a:srgbClr val="FF0000"/>
                </a:solidFill>
              </a:rPr>
              <a:t>Activities</a:t>
            </a:r>
            <a:r>
              <a:rPr lang="en-US" sz="2000" dirty="0"/>
              <a:t>/</a:t>
            </a:r>
            <a:r>
              <a:rPr lang="en-US" sz="2000" dirty="0" err="1"/>
              <a:t>easyPET.root</a:t>
            </a:r>
            <a:endParaRPr lang="en-US" sz="2000" dirty="0"/>
          </a:p>
          <a:p>
            <a:r>
              <a:rPr lang="en-US" sz="2000" dirty="0"/>
              <a:t>Image reconstruction parameters</a:t>
            </a:r>
          </a:p>
          <a:p>
            <a:pPr lvl="1"/>
            <a:r>
              <a:rPr lang="en-US" sz="2000" dirty="0"/>
              <a:t>Find the spatial resolution of the image - estimate the full-width-at-half-maximum (FWHM) along the principal directions.</a:t>
            </a:r>
          </a:p>
          <a:p>
            <a:r>
              <a:rPr lang="en-US" sz="2000" dirty="0">
                <a:solidFill>
                  <a:srgbClr val="C00000"/>
                </a:solidFill>
              </a:rPr>
              <a:t>Analysis:</a:t>
            </a:r>
            <a:r>
              <a:rPr lang="en-US" sz="2000" dirty="0"/>
              <a:t> Compare the spatial resolutions for different source activities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0B02C20-381C-C747-A48B-E3069CD98D28}"/>
              </a:ext>
            </a:extLst>
          </p:cNvPr>
          <p:cNvGraphicFramePr>
            <a:graphicFrameLocks noGrp="1"/>
          </p:cNvGraphicFramePr>
          <p:nvPr/>
        </p:nvGraphicFramePr>
        <p:xfrm>
          <a:off x="2133600" y="4267200"/>
          <a:ext cx="4419600" cy="2250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4243425832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981550705"/>
                    </a:ext>
                  </a:extLst>
                </a:gridCol>
              </a:tblGrid>
              <a:tr h="416560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 (uCi)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FWHM</a:t>
                      </a:r>
                      <a:r>
                        <a:rPr lang="vi-VN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(mm)</a:t>
                      </a:r>
                      <a:endParaRPr lang="en-US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00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525089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171375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392143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747914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82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0471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08E0A-B883-F4E1-D919-077C2859A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0BC89-9378-4921-F880-0A7756CA6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5707"/>
            <a:ext cx="8229599" cy="7620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00CC"/>
                </a:solidFill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5BB3E2-3A42-FC2C-56CC-7D97130A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869A3-276D-A2AF-9FD9-26E38558259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1516698"/>
            <a:ext cx="8653365" cy="5181601"/>
          </a:xfrm>
        </p:spPr>
        <p:txBody>
          <a:bodyPr>
            <a:noAutofit/>
          </a:bodyPr>
          <a:lstStyle/>
          <a:p>
            <a:r>
              <a:rPr lang="en-US" sz="1800" dirty="0"/>
              <a:t>Monte Carlo simulation is a computational technique used to model and analyze complex systems through random sampling</a:t>
            </a:r>
          </a:p>
          <a:p>
            <a:r>
              <a:rPr lang="en-US" sz="1800" dirty="0"/>
              <a:t>GATE is a Geant4-based simulation platform for medical physics</a:t>
            </a:r>
          </a:p>
          <a:p>
            <a:pPr lvl="1"/>
            <a:r>
              <a:rPr lang="en-US" sz="1800" dirty="0">
                <a:solidFill>
                  <a:srgbClr val="000099"/>
                </a:solidFill>
              </a:rPr>
              <a:t>design of new medical imaging devices,</a:t>
            </a:r>
          </a:p>
          <a:p>
            <a:pPr lvl="1"/>
            <a:r>
              <a:rPr lang="en-US" sz="1800" dirty="0">
                <a:solidFill>
                  <a:srgbClr val="000099"/>
                </a:solidFill>
              </a:rPr>
              <a:t>optimize of acquisition protocols,</a:t>
            </a:r>
          </a:p>
          <a:p>
            <a:pPr lvl="1"/>
            <a:r>
              <a:rPr lang="en-US" sz="1800" dirty="0">
                <a:solidFill>
                  <a:srgbClr val="000099"/>
                </a:solidFill>
              </a:rPr>
              <a:t>develop / assess image reconstruction algorithms and correction techniques, </a:t>
            </a:r>
          </a:p>
          <a:p>
            <a:pPr lvl="1"/>
            <a:r>
              <a:rPr lang="en-US" sz="1800" dirty="0">
                <a:solidFill>
                  <a:srgbClr val="000099"/>
                </a:solidFill>
              </a:rPr>
              <a:t>dosimetry</a:t>
            </a:r>
          </a:p>
          <a:p>
            <a:r>
              <a:rPr lang="en-US" sz="1800" dirty="0"/>
              <a:t>Simulation workflow</a:t>
            </a:r>
          </a:p>
          <a:p>
            <a:pPr lvl="1"/>
            <a:r>
              <a:rPr lang="en-US" sz="1800" dirty="0">
                <a:solidFill>
                  <a:srgbClr val="000099"/>
                </a:solidFill>
              </a:rPr>
              <a:t>Setup scanner (geometry, materials, physics, sensitive detector)</a:t>
            </a:r>
          </a:p>
          <a:p>
            <a:pPr lvl="1"/>
            <a:r>
              <a:rPr lang="en-US" sz="1800" dirty="0">
                <a:solidFill>
                  <a:srgbClr val="000099"/>
                </a:solidFill>
              </a:rPr>
              <a:t>Simulation: g</a:t>
            </a:r>
            <a:r>
              <a:rPr lang="en-US" sz="18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enerating and tracking optical photons</a:t>
            </a:r>
          </a:p>
          <a:p>
            <a:r>
              <a:rPr lang="en-US" sz="1800" dirty="0"/>
              <a:t>Image reconstruction</a:t>
            </a:r>
          </a:p>
          <a:p>
            <a:pPr lvl="1"/>
            <a:r>
              <a:rPr lang="en-US" altLang="en-US" sz="1800" dirty="0"/>
              <a:t>The image is constructed from the sum of all projections (back-projection)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Corrections: absorption, decay time</a:t>
            </a:r>
          </a:p>
          <a:p>
            <a:pPr lvl="1"/>
            <a:endParaRPr lang="en-US" sz="1800" dirty="0"/>
          </a:p>
          <a:p>
            <a:endParaRPr lang="en-US" sz="1800" dirty="0">
              <a:solidFill>
                <a:srgbClr val="0000CC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69213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09BD9-206C-9969-1F82-DCEA7EDA8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9D24AE-E8BB-8651-9A29-BE97FC03B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61826-4377-9799-D805-4C5DBDFC424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6200" y="2637970"/>
            <a:ext cx="5562600" cy="3229429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Monte Carlo simulation</a:t>
            </a:r>
            <a:r>
              <a:rPr lang="en-US" sz="2000" dirty="0"/>
              <a:t> is a computational technique used to </a:t>
            </a:r>
            <a:r>
              <a:rPr lang="en-US" sz="2000" dirty="0">
                <a:solidFill>
                  <a:srgbClr val="FF0000"/>
                </a:solidFill>
              </a:rPr>
              <a:t>model and analyze</a:t>
            </a:r>
            <a:r>
              <a:rPr lang="en-US" sz="2000" dirty="0"/>
              <a:t> complex systems through </a:t>
            </a:r>
            <a:r>
              <a:rPr lang="en-US" sz="2000" dirty="0">
                <a:solidFill>
                  <a:srgbClr val="FF0000"/>
                </a:solidFill>
              </a:rPr>
              <a:t>random sampling</a:t>
            </a:r>
          </a:p>
          <a:p>
            <a:endParaRPr lang="en-US" sz="2000" b="1" dirty="0">
              <a:solidFill>
                <a:srgbClr val="0000CC"/>
              </a:solidFill>
            </a:endParaRPr>
          </a:p>
          <a:p>
            <a:r>
              <a:rPr lang="en-US" sz="2000" b="1" dirty="0">
                <a:solidFill>
                  <a:srgbClr val="0000CC"/>
                </a:solidFill>
              </a:rPr>
              <a:t>Simulation Capabilities</a:t>
            </a:r>
          </a:p>
          <a:p>
            <a:pPr lvl="1"/>
            <a:r>
              <a:rPr lang="en-US" sz="2000" dirty="0"/>
              <a:t>Modeling System Geometry</a:t>
            </a:r>
          </a:p>
          <a:p>
            <a:pPr lvl="1"/>
            <a:r>
              <a:rPr lang="en-US" sz="2000" dirty="0"/>
              <a:t>Simulating Particle Interaction Processes</a:t>
            </a: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5716B6F-B74B-EF3C-7ED1-ACDD97EE4925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5727F26-AF7F-35E7-AF89-7DE36963CCA5}"/>
              </a:ext>
            </a:extLst>
          </p:cNvPr>
          <p:cNvSpPr txBox="1">
            <a:spLocks/>
          </p:cNvSpPr>
          <p:nvPr/>
        </p:nvSpPr>
        <p:spPr>
          <a:xfrm>
            <a:off x="10064" y="1881735"/>
            <a:ext cx="601980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What is Monte Carlo Simulation?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5260A8-8DDE-BE0B-4B42-0214EF31A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2399259"/>
            <a:ext cx="3124200" cy="422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624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CC"/>
                </a:solidFill>
              </a:rPr>
              <a:t>Literatures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Autofit/>
          </a:bodyPr>
          <a:lstStyle/>
          <a:p>
            <a:r>
              <a:rPr lang="en-US" sz="1600" dirty="0"/>
              <a:t>Cherry S.R., Dahlbom M. (2006) PET: Physics, Instrumentation, and Scanners. In: Phelps M.E. (eds) PET. Springer, New York, NY</a:t>
            </a:r>
          </a:p>
          <a:p>
            <a:r>
              <a:rPr lang="en-US" sz="1600" dirty="0"/>
              <a:t>IAEA, Nuclear Medicine Physics: A Handbook for Teachers and Students, 2014, </a:t>
            </a:r>
            <a:r>
              <a:rPr lang="en-US" sz="1600" dirty="0" err="1"/>
              <a:t>chương</a:t>
            </a:r>
            <a:r>
              <a:rPr lang="en-US" sz="1600" dirty="0"/>
              <a:t> 12-15</a:t>
            </a:r>
            <a:endParaRPr lang="vi-VN" sz="1600" dirty="0"/>
          </a:p>
          <a:p>
            <a:r>
              <a:rPr lang="vi-VN" sz="1600" dirty="0"/>
              <a:t>IAEA, Human Health Campus, </a:t>
            </a:r>
            <a:r>
              <a:rPr lang="en-US" sz="1600" dirty="0"/>
              <a:t>3D image reconstruction</a:t>
            </a:r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https://humanhealth.iaea.org/HHW/MedicalPhysics/NuclearMedicine/ImageAnalysis/3Dimagereconstruction/index.html</a:t>
            </a:r>
            <a:endParaRPr lang="vi-VN" sz="1600" dirty="0"/>
          </a:p>
          <a:p>
            <a:r>
              <a:rPr lang="en-US" altLang="en-US" sz="1600" dirty="0"/>
              <a:t>Adam Kesner and Ida Häggström (2019), Kesner-Häggström Fundamentals of Medical Image Reconstruction Explained with Animations Lecture</a:t>
            </a:r>
          </a:p>
          <a:p>
            <a:r>
              <a:rPr lang="en-US" sz="1600" dirty="0"/>
              <a:t>Rafael C. Gonzalez, Digital image processing, 2008 </a:t>
            </a:r>
          </a:p>
          <a:p>
            <a:r>
              <a:rPr lang="en-US" sz="1600" dirty="0"/>
              <a:t>ECSE-4540 Intro to Digital Image Processing Rich Radke, Rensselaer Polytechnic Institute</a:t>
            </a:r>
            <a:endParaRPr lang="vi-VN" sz="1600" dirty="0"/>
          </a:p>
          <a:p>
            <a:pPr lvl="1"/>
            <a:r>
              <a:rPr lang="en-US" sz="1600" dirty="0"/>
              <a:t>DIP Lecture 18: Reconstruction from parallel projections and the Radon</a:t>
            </a:r>
            <a:r>
              <a:rPr lang="vi-VN" sz="1600" dirty="0"/>
              <a:t> </a:t>
            </a:r>
            <a:r>
              <a:rPr lang="en-US" sz="1600" dirty="0"/>
              <a:t>transform</a:t>
            </a:r>
            <a:endParaRPr lang="vi-VN" sz="1600" dirty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https://www.youtube.com/watch?v=ZgcD4C-4u0Q&amp;list=PLuh62Q4Sv7BUf60vkjePfcOQc8sHxmnDX&amp;index=21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283425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fld id="{16EAFA54-A252-4B04-8055-0150A1D13CD0}" type="slidenum">
              <a:rPr lang="en-US" smtClean="0">
                <a:latin typeface="Arial" pitchFamily="34" charset="0"/>
                <a:cs typeface="Arial" pitchFamily="34" charset="0"/>
              </a:rPr>
              <a:pPr/>
              <a:t>41</a:t>
            </a:fld>
            <a:endParaRPr lang="th-TH">
              <a:latin typeface="Arial" pitchFamily="34" charset="0"/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5486400"/>
            <a:ext cx="8686800" cy="6463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000" i="1">
                <a:solidFill>
                  <a:srgbClr val="0000CC"/>
                </a:solidFill>
              </a:rPr>
              <a:t>Medical Physics is not only involved in medicine and physics, but it also includes mathematics, biology, chemistry, computer science, and arts</a:t>
            </a:r>
            <a:endParaRPr lang="en-US" i="1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>
              <a:solidFill>
                <a:srgbClr val="0000CC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CBBB5-730F-4245-A9F5-12541A791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553" y="2360634"/>
            <a:ext cx="3312893" cy="29822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18F6B6-E6F2-4CA1-A35C-7EF48D63DC76}"/>
              </a:ext>
            </a:extLst>
          </p:cNvPr>
          <p:cNvSpPr/>
          <p:nvPr/>
        </p:nvSpPr>
        <p:spPr>
          <a:xfrm>
            <a:off x="1101292" y="1456230"/>
            <a:ext cx="70542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 for your attention</a:t>
            </a:r>
            <a:endParaRPr lang="en-US" sz="48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6AC24C-A0FF-17A5-8D7B-1873EBB1028F}"/>
              </a:ext>
            </a:extLst>
          </p:cNvPr>
          <p:cNvSpPr txBox="1"/>
          <p:nvPr/>
        </p:nvSpPr>
        <p:spPr>
          <a:xfrm>
            <a:off x="0" y="17127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IEEE-NPSS School on </a:t>
            </a:r>
            <a:b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Nuclear Instrumentation and Applications for Society</a:t>
            </a:r>
            <a:b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en-US" sz="2200" b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Mexico City 2025 –</a:t>
            </a:r>
            <a:endParaRPr lang="en-US" sz="22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16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118C4-2E56-CC16-7E93-9C34D54CC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43E660-2981-10C9-71D0-4CB71BF7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7883D-D5E9-C906-735B-E13C6F901F1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82592" y="2252818"/>
            <a:ext cx="9001664" cy="4430018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Popular Monte Carlo Simulation Codes:</a:t>
            </a:r>
            <a:r>
              <a:rPr lang="en-US" sz="1800" b="1" dirty="0"/>
              <a:t> </a:t>
            </a:r>
          </a:p>
          <a:p>
            <a:r>
              <a:rPr lang="fr-FR" sz="1800" b="1" dirty="0">
                <a:solidFill>
                  <a:srgbClr val="C00000"/>
                </a:solidFill>
              </a:rPr>
              <a:t>GEANT4: </a:t>
            </a:r>
            <a:r>
              <a:rPr lang="en-US" sz="1800" dirty="0"/>
              <a:t>Widely used in high energy physics, astrophysics, and medical physics</a:t>
            </a:r>
            <a:r>
              <a:rPr lang="fr-FR" sz="1800" dirty="0"/>
              <a:t> </a:t>
            </a:r>
          </a:p>
          <a:p>
            <a:r>
              <a:rPr lang="fr-FR" sz="1800" b="1" dirty="0"/>
              <a:t>MCNP(X)</a:t>
            </a:r>
            <a:r>
              <a:rPr lang="fr-FR" sz="1800" dirty="0"/>
              <a:t>: Effective for </a:t>
            </a:r>
            <a:r>
              <a:rPr lang="fr-FR" sz="1800" dirty="0" err="1"/>
              <a:t>simulating</a:t>
            </a:r>
            <a:r>
              <a:rPr lang="fr-FR" sz="1800" dirty="0"/>
              <a:t> the </a:t>
            </a:r>
            <a:r>
              <a:rPr lang="en-US" sz="1800" dirty="0"/>
              <a:t>transport of neutron, electrons and positrons</a:t>
            </a:r>
            <a:endParaRPr lang="fr-FR" sz="1800" dirty="0"/>
          </a:p>
          <a:p>
            <a:r>
              <a:rPr lang="fr-FR" sz="1800" b="1" dirty="0" err="1"/>
              <a:t>EGSnrc</a:t>
            </a:r>
            <a:r>
              <a:rPr lang="fr-FR" sz="1800" dirty="0"/>
              <a:t>: </a:t>
            </a:r>
            <a:r>
              <a:rPr lang="en-US" sz="1800" dirty="0"/>
              <a:t>Focused on radiation transport and dosimetry in medical physics</a:t>
            </a:r>
            <a:endParaRPr lang="fr-FR" sz="1800" dirty="0"/>
          </a:p>
          <a:p>
            <a:r>
              <a:rPr lang="fr-FR" sz="1800" b="1" dirty="0"/>
              <a:t>PENELOPE: </a:t>
            </a:r>
            <a:r>
              <a:rPr lang="en-US" sz="1800" dirty="0"/>
              <a:t>Used for simulating the transport of photons and electrons, particularly in medical applications</a:t>
            </a:r>
            <a:endParaRPr lang="fr-FR" sz="1800" dirty="0"/>
          </a:p>
          <a:p>
            <a:r>
              <a:rPr lang="fr-FR" sz="1800" b="1" dirty="0"/>
              <a:t>FLUKA</a:t>
            </a:r>
            <a:r>
              <a:rPr lang="fr-FR" sz="1800" dirty="0"/>
              <a:t>,</a:t>
            </a:r>
            <a:r>
              <a:rPr lang="fr-FR" sz="1800" b="1" dirty="0"/>
              <a:t> </a:t>
            </a:r>
            <a:r>
              <a:rPr lang="en-US" sz="1800" b="1" dirty="0"/>
              <a:t>PHITS</a:t>
            </a:r>
            <a:r>
              <a:rPr lang="en-US" sz="1800" dirty="0"/>
              <a:t>, </a:t>
            </a:r>
            <a:r>
              <a:rPr lang="fr-FR" sz="1800" dirty="0"/>
              <a:t>etc.</a:t>
            </a:r>
            <a:endParaRPr lang="en-US" sz="1800" dirty="0"/>
          </a:p>
          <a:p>
            <a:pPr marL="0" indent="0">
              <a:buNone/>
            </a:pPr>
            <a:endParaRPr lang="en-US" sz="1800" b="1" dirty="0">
              <a:solidFill>
                <a:srgbClr val="0000CC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AC032FC-BC07-A793-74AE-224B8F832287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E4FBA4-7B13-B0D5-7127-0A8A8E85BA27}"/>
              </a:ext>
            </a:extLst>
          </p:cNvPr>
          <p:cNvSpPr txBox="1">
            <a:spLocks/>
          </p:cNvSpPr>
          <p:nvPr/>
        </p:nvSpPr>
        <p:spPr>
          <a:xfrm>
            <a:off x="457200" y="1503758"/>
            <a:ext cx="862282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What is needed to simulate an experimental system?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D63FBC-A3A7-FD09-27B1-D6F8AB436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5778"/>
            <a:ext cx="9144000" cy="112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593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D2ACF-A1A3-8E4F-16BC-0ABE0BB1D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5D6247-7660-2A51-CA32-BA699E80E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EB169-6CE4-12C5-429E-EA6D8364278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82592" y="2252818"/>
            <a:ext cx="9001664" cy="1023782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Popular Monte Carlo Simulation Codes:</a:t>
            </a:r>
            <a:r>
              <a:rPr lang="en-US" sz="1800" b="1" dirty="0"/>
              <a:t> </a:t>
            </a:r>
          </a:p>
          <a:p>
            <a:r>
              <a:rPr lang="fr-FR" sz="1800" b="1" dirty="0">
                <a:solidFill>
                  <a:srgbClr val="C00000"/>
                </a:solidFill>
              </a:rPr>
              <a:t>GEANT4 </a:t>
            </a:r>
            <a:r>
              <a:rPr lang="en-US" sz="1800" dirty="0"/>
              <a:t>simulates the passage of particles through matter, is primarily written in C++.</a:t>
            </a:r>
          </a:p>
          <a:p>
            <a:r>
              <a:rPr lang="en-US" dirty="0"/>
              <a:t>several initiatives and tools exist to enable interaction with Geant4 functionalities using Python</a:t>
            </a:r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b="1" dirty="0">
              <a:solidFill>
                <a:srgbClr val="0000CC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86031D3-BF5A-496D-17DF-9CDBCEC247D1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C65D315-8986-0C19-52C2-32C837EB7FE3}"/>
              </a:ext>
            </a:extLst>
          </p:cNvPr>
          <p:cNvSpPr txBox="1">
            <a:spLocks/>
          </p:cNvSpPr>
          <p:nvPr/>
        </p:nvSpPr>
        <p:spPr>
          <a:xfrm>
            <a:off x="457200" y="1503758"/>
            <a:ext cx="862282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What is needed to simulate an experimental system?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CE6DDCD5-28BC-6A0E-400D-E2BC96665F3A}"/>
              </a:ext>
            </a:extLst>
          </p:cNvPr>
          <p:cNvSpPr txBox="1">
            <a:spLocks/>
          </p:cNvSpPr>
          <p:nvPr/>
        </p:nvSpPr>
        <p:spPr>
          <a:xfrm>
            <a:off x="263457" y="3365146"/>
            <a:ext cx="4384743" cy="311185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Requirements for Using </a:t>
            </a:r>
            <a:r>
              <a:rPr lang="fr-FR" sz="1800" b="1" dirty="0">
                <a:solidFill>
                  <a:srgbClr val="0000CC"/>
                </a:solidFill>
              </a:rPr>
              <a:t>GEANT4</a:t>
            </a:r>
            <a:r>
              <a:rPr lang="en-US" sz="1800" b="1" dirty="0">
                <a:solidFill>
                  <a:srgbClr val="0000CC"/>
                </a:solidFill>
              </a:rPr>
              <a:t>:</a:t>
            </a:r>
          </a:p>
          <a:p>
            <a:r>
              <a:rPr lang="en-US" sz="1800" dirty="0">
                <a:solidFill>
                  <a:srgbClr val="FF0000"/>
                </a:solidFill>
              </a:rPr>
              <a:t>Solid understanding of physics</a:t>
            </a:r>
          </a:p>
          <a:p>
            <a:r>
              <a:rPr lang="en-US" sz="1800" dirty="0">
                <a:solidFill>
                  <a:srgbClr val="0000CC"/>
                </a:solidFill>
              </a:rPr>
              <a:t>Strong programming skills</a:t>
            </a:r>
          </a:p>
          <a:p>
            <a:r>
              <a:rPr lang="en-US" sz="1800" dirty="0"/>
              <a:t>Access to adequate computing power</a:t>
            </a:r>
          </a:p>
          <a:p>
            <a:endParaRPr lang="en-US" sz="1800" dirty="0"/>
          </a:p>
          <a:p>
            <a:pPr marL="0" indent="0">
              <a:buFont typeface="Wingdings"/>
              <a:buNone/>
            </a:pPr>
            <a:endParaRPr lang="en-US" sz="1800" b="1" dirty="0">
              <a:solidFill>
                <a:srgbClr val="0000CC"/>
              </a:solidFill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E69735F-905C-174A-CD05-9B1A0FEF2AF1}"/>
              </a:ext>
            </a:extLst>
          </p:cNvPr>
          <p:cNvSpPr txBox="1">
            <a:spLocks/>
          </p:cNvSpPr>
          <p:nvPr/>
        </p:nvSpPr>
        <p:spPr>
          <a:xfrm>
            <a:off x="4648200" y="3365146"/>
            <a:ext cx="4384743" cy="311185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Using Python with Geant4: </a:t>
            </a:r>
          </a:p>
          <a:p>
            <a:r>
              <a:rPr lang="en-US" sz="1800" dirty="0"/>
              <a:t>Python's scripting capabilities can simplify configuring complex Geant4 simulations</a:t>
            </a:r>
          </a:p>
          <a:p>
            <a:r>
              <a:rPr lang="en-US" sz="1800" dirty="0"/>
              <a:t>Enhanced analysis with Python's powerful data analysis libraries and visualization tools.</a:t>
            </a:r>
          </a:p>
          <a:p>
            <a:r>
              <a:rPr lang="en-US" sz="1800" dirty="0"/>
              <a:t>Use shells and notebooks to explore functionalities and test configs</a:t>
            </a:r>
          </a:p>
          <a:p>
            <a:pPr marL="0" indent="0">
              <a:buFont typeface="Wingdings"/>
              <a:buNone/>
            </a:pPr>
            <a:endParaRPr lang="en-US" sz="1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39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3C7F8-DA22-CE97-3D50-D7071B771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987FCB-82BE-F168-2C20-26161FC7F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635EE7-7013-9E25-2156-C4CA4418EEB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82592" y="2021282"/>
            <a:ext cx="9001664" cy="4661554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0000CC"/>
                </a:solidFill>
              </a:rPr>
              <a:t>Custom Application Using Geant4 in Medical Physics</a:t>
            </a:r>
          </a:p>
          <a:p>
            <a:pPr lvl="1"/>
            <a:r>
              <a:rPr lang="en-US" sz="1800" dirty="0"/>
              <a:t>Geant4-DNA - Geant4-DNA project</a:t>
            </a:r>
          </a:p>
          <a:p>
            <a:pPr lvl="1"/>
            <a:r>
              <a:rPr lang="en-US" sz="1800" dirty="0"/>
              <a:t>G4MED - Geant4 Medical Physics in Japan</a:t>
            </a:r>
          </a:p>
          <a:p>
            <a:pPr lvl="1"/>
            <a:r>
              <a:rPr lang="en-US" sz="1800" dirty="0"/>
              <a:t>G4NAMU - Geant4 North American Medical User Organization</a:t>
            </a:r>
          </a:p>
          <a:p>
            <a:pPr lvl="1"/>
            <a:r>
              <a:rPr lang="en-US" sz="1800" dirty="0"/>
              <a:t>GAMOS - Geant4-based Architecture for Medicine-Oriented Simulations</a:t>
            </a:r>
          </a:p>
          <a:p>
            <a:pPr lvl="1"/>
            <a:r>
              <a:rPr lang="en-US" sz="1800" b="1" dirty="0">
                <a:solidFill>
                  <a:srgbClr val="C00000"/>
                </a:solidFill>
              </a:rPr>
              <a:t>GATE</a:t>
            </a:r>
            <a:r>
              <a:rPr lang="en-US" sz="1800" dirty="0"/>
              <a:t> - Geant4 Application for Tomographic Emission</a:t>
            </a:r>
          </a:p>
          <a:p>
            <a:pPr lvl="1"/>
            <a:r>
              <a:rPr lang="en-US" sz="1800" dirty="0"/>
              <a:t>GHOST - Human Oncology Simulation Tool</a:t>
            </a:r>
          </a:p>
          <a:p>
            <a:pPr lvl="1"/>
            <a:r>
              <a:rPr lang="en-US" sz="1800" dirty="0"/>
              <a:t>TOPAS - Geant4 Monte Carlo Platform for Medical Application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FCE0D07-A056-44D1-29BE-E330667E4A8D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F603941-ABF3-F3A8-11F2-7FBF9B15DDE7}"/>
              </a:ext>
            </a:extLst>
          </p:cNvPr>
          <p:cNvSpPr txBox="1">
            <a:spLocks/>
          </p:cNvSpPr>
          <p:nvPr/>
        </p:nvSpPr>
        <p:spPr>
          <a:xfrm>
            <a:off x="457200" y="1503758"/>
            <a:ext cx="862282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What is needed to simulate an experimental system?</a:t>
            </a:r>
          </a:p>
        </p:txBody>
      </p:sp>
    </p:spTree>
    <p:extLst>
      <p:ext uri="{BB962C8B-B14F-4D97-AF65-F5344CB8AC3E}">
        <p14:creationId xmlns:p14="http://schemas.microsoft.com/office/powerpoint/2010/main" val="497996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6983E-3520-CC84-A169-87649CB4D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6C9033-700E-BD58-5F9D-BF30474AD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AFDAE-EA29-8947-772D-176082BD8E2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2133600"/>
            <a:ext cx="8851420" cy="4495800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GATE (Geant4 Application for Tomographic Emission) is a Monte Carlo simulation platform built on top of the Geant4 toolkit.</a:t>
            </a:r>
            <a:endParaRPr lang="en-US" sz="1800" b="1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GATE -</a:t>
            </a:r>
            <a:r>
              <a:rPr lang="en-US" sz="1800" b="1" dirty="0"/>
              <a:t> </a:t>
            </a:r>
            <a:r>
              <a:rPr lang="en-US" sz="1800" b="1" dirty="0">
                <a:solidFill>
                  <a:srgbClr val="0000CC"/>
                </a:solidFill>
              </a:rPr>
              <a:t>G</a:t>
            </a:r>
            <a:r>
              <a:rPr lang="en-US" sz="1800" dirty="0"/>
              <a:t>eant4 </a:t>
            </a:r>
            <a:r>
              <a:rPr lang="en-US" sz="1800" b="1" dirty="0">
                <a:solidFill>
                  <a:srgbClr val="0000CC"/>
                </a:solidFill>
              </a:rPr>
              <a:t>A</a:t>
            </a:r>
            <a:r>
              <a:rPr lang="en-US" sz="1800" dirty="0"/>
              <a:t>pplication for </a:t>
            </a:r>
            <a:r>
              <a:rPr lang="en-US" sz="1800" b="1" dirty="0">
                <a:solidFill>
                  <a:srgbClr val="0000CC"/>
                </a:solidFill>
              </a:rPr>
              <a:t>T</a:t>
            </a:r>
            <a:r>
              <a:rPr lang="en-US" sz="1800" dirty="0"/>
              <a:t>omographic </a:t>
            </a:r>
            <a:r>
              <a:rPr lang="en-US" sz="1800" b="1" dirty="0">
                <a:solidFill>
                  <a:srgbClr val="0000CC"/>
                </a:solidFill>
              </a:rPr>
              <a:t>E</a:t>
            </a:r>
            <a:r>
              <a:rPr lang="en-US" sz="1800" dirty="0"/>
              <a:t>mission</a:t>
            </a:r>
            <a:r>
              <a:rPr lang="en-US" sz="1800" b="1" dirty="0"/>
              <a:t> </a:t>
            </a:r>
          </a:p>
          <a:p>
            <a:r>
              <a:rPr lang="en-US" sz="1800" dirty="0"/>
              <a:t>2001 - 2004: first public release</a:t>
            </a:r>
          </a:p>
          <a:p>
            <a:r>
              <a:rPr lang="en-US" sz="1800" dirty="0"/>
              <a:t>Written in C++</a:t>
            </a:r>
          </a:p>
          <a:p>
            <a:pPr marL="0" indent="0">
              <a:buNone/>
            </a:pPr>
            <a:r>
              <a:rPr lang="en-US" sz="1800" dirty="0"/>
              <a:t>GATE</a:t>
            </a:r>
            <a:r>
              <a:rPr lang="en-US" sz="1800" b="1" dirty="0">
                <a:solidFill>
                  <a:srgbClr val="0000CC"/>
                </a:solidFill>
              </a:rPr>
              <a:t> </a:t>
            </a:r>
            <a:r>
              <a:rPr lang="en-US" sz="1800" dirty="0">
                <a:solidFill>
                  <a:srgbClr val="3E4349"/>
                </a:solidFill>
                <a:highlight>
                  <a:srgbClr val="FFFFFF"/>
                </a:highlight>
              </a:rPr>
              <a:t>encapsulates </a:t>
            </a:r>
            <a:r>
              <a:rPr lang="en-US" sz="1800" dirty="0">
                <a:solidFill>
                  <a:srgbClr val="C00000"/>
                </a:solidFill>
                <a:highlight>
                  <a:srgbClr val="FFFFFF"/>
                </a:highlight>
              </a:rPr>
              <a:t>GEANT4 libraries</a:t>
            </a:r>
            <a:endParaRPr lang="en-US" sz="1800" dirty="0">
              <a:solidFill>
                <a:srgbClr val="3E4349"/>
              </a:solidFill>
              <a:highlight>
                <a:srgbClr val="FFFFFF"/>
              </a:highlight>
            </a:endParaRPr>
          </a:p>
          <a:p>
            <a:r>
              <a:rPr lang="en-US" sz="1800" dirty="0"/>
              <a:t>GATE 9.4 (Geant4 11.2) </a:t>
            </a:r>
          </a:p>
          <a:p>
            <a:pPr lvl="1"/>
            <a:r>
              <a:rPr lang="en-US" sz="1800" dirty="0">
                <a:solidFill>
                  <a:srgbClr val="3E4349"/>
                </a:solidFill>
                <a:highlight>
                  <a:srgbClr val="FFFFFF"/>
                </a:highlight>
              </a:rPr>
              <a:t>Does not require C++ programming</a:t>
            </a:r>
          </a:p>
          <a:p>
            <a:pPr lvl="1"/>
            <a:r>
              <a:rPr lang="en-US" sz="1800" dirty="0">
                <a:solidFill>
                  <a:srgbClr val="3E4349"/>
                </a:solidFill>
                <a:highlight>
                  <a:srgbClr val="FFFFFF"/>
                </a:highlight>
              </a:rPr>
              <a:t>Control Monte Carlo simulations using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</a:rPr>
              <a:t>macro language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001D35"/>
                </a:solidFill>
              </a:rPr>
              <a:t>GATE 10 (Geant4 11.3) utilizes a </a:t>
            </a:r>
            <a:r>
              <a:rPr lang="en-US" sz="1800" dirty="0">
                <a:solidFill>
                  <a:srgbClr val="C00000"/>
                </a:solidFill>
              </a:rPr>
              <a:t>python-based interface</a:t>
            </a:r>
            <a:endParaRPr lang="en-US" sz="1800" b="1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1800" dirty="0"/>
              <a:t>GATE can simulate</a:t>
            </a:r>
            <a:r>
              <a:rPr lang="en-US" sz="1800" dirty="0">
                <a:solidFill>
                  <a:srgbClr val="0000CC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time dependent phenomena</a:t>
            </a:r>
            <a:r>
              <a:rPr lang="en-US" sz="1800" dirty="0"/>
              <a:t>:</a:t>
            </a:r>
          </a:p>
          <a:p>
            <a:r>
              <a:rPr lang="en-US" sz="1800" dirty="0"/>
              <a:t>System movements: SPECT, PET or CT detector (rotation/translation)</a:t>
            </a:r>
          </a:p>
          <a:p>
            <a:r>
              <a:rPr lang="en-US" sz="1800" dirty="0"/>
              <a:t>Source decay kinetics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6813BF-1775-10BE-CB00-D38A3B3ABCB7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BD22BAB-C103-22A1-E206-B11F226701D6}"/>
              </a:ext>
            </a:extLst>
          </p:cNvPr>
          <p:cNvSpPr txBox="1">
            <a:spLocks/>
          </p:cNvSpPr>
          <p:nvPr/>
        </p:nvSpPr>
        <p:spPr>
          <a:xfrm>
            <a:off x="457200" y="1503758"/>
            <a:ext cx="862282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What is GATE?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A186CF4-A051-8ED6-4DF0-D91D0AF9C9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608607"/>
              </p:ext>
            </p:extLst>
          </p:nvPr>
        </p:nvGraphicFramePr>
        <p:xfrm>
          <a:off x="5546067" y="2638184"/>
          <a:ext cx="3607997" cy="2495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6249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C53C6-4401-0D15-1BC0-3B3F125FC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01C9B1-A140-6A18-7703-D9ECE0D6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00325B0F-C24E-43B5-88ED-2703E9E42A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0C07B-9A3A-2E89-E273-C2DDDFD9F2D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2133600"/>
            <a:ext cx="8915400" cy="762000"/>
          </a:xfrm>
          <a:solidFill>
            <a:schemeClr val="bg1"/>
          </a:solidFill>
          <a:ln w="2857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GATE’s applications in medical physics are generally divided into two main domains: Diagnostic Imaging and Radiation Therapy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04236C2-1494-6459-59BB-FE244C0BE7FD}"/>
              </a:ext>
            </a:extLst>
          </p:cNvPr>
          <p:cNvSpPr txBox="1">
            <a:spLocks/>
          </p:cNvSpPr>
          <p:nvPr/>
        </p:nvSpPr>
        <p:spPr>
          <a:xfrm>
            <a:off x="10064" y="598647"/>
            <a:ext cx="9144000" cy="517524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4000" dirty="0">
                <a:solidFill>
                  <a:srgbClr val="000099"/>
                </a:solidFill>
              </a:rPr>
              <a:t>Introduction to Monte Carlo Simulation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2EC84C6-58D4-BCCC-7D46-E9C88B41BAAD}"/>
              </a:ext>
            </a:extLst>
          </p:cNvPr>
          <p:cNvSpPr txBox="1">
            <a:spLocks/>
          </p:cNvSpPr>
          <p:nvPr/>
        </p:nvSpPr>
        <p:spPr>
          <a:xfrm>
            <a:off x="228600" y="1503758"/>
            <a:ext cx="8851420" cy="51752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What are the applications of GATE in medical physics?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6A901583-95C9-FFB3-0D99-D5FD35440B74}"/>
              </a:ext>
            </a:extLst>
          </p:cNvPr>
          <p:cNvSpPr txBox="1">
            <a:spLocks/>
          </p:cNvSpPr>
          <p:nvPr/>
        </p:nvSpPr>
        <p:spPr>
          <a:xfrm>
            <a:off x="263457" y="2895600"/>
            <a:ext cx="4384743" cy="358140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Diagnostic Imaging:</a:t>
            </a:r>
          </a:p>
          <a:p>
            <a:r>
              <a:rPr lang="en-US" sz="1800" dirty="0"/>
              <a:t>Emission Tomography</a:t>
            </a:r>
          </a:p>
          <a:p>
            <a:pPr lvl="1"/>
            <a:r>
              <a:rPr lang="en-US" sz="1500" dirty="0"/>
              <a:t>Positron Emission Tomography (PET), </a:t>
            </a:r>
          </a:p>
          <a:p>
            <a:pPr lvl="1"/>
            <a:r>
              <a:rPr lang="en-US" sz="1500" dirty="0"/>
              <a:t>Single Photon Emission Computed Tomography (SPECT) </a:t>
            </a:r>
          </a:p>
          <a:p>
            <a:r>
              <a:rPr lang="en-US" sz="1800" dirty="0"/>
              <a:t>Computed Tomography (CT), </a:t>
            </a:r>
          </a:p>
          <a:p>
            <a:r>
              <a:rPr lang="en-US" sz="1800" dirty="0"/>
              <a:t>Optical Imaging (Bioluminescence and Fluorescence)</a:t>
            </a:r>
          </a:p>
          <a:p>
            <a:endParaRPr lang="en-US" sz="1800" dirty="0"/>
          </a:p>
          <a:p>
            <a:pPr marL="0" indent="0">
              <a:buFont typeface="Wingdings"/>
              <a:buNone/>
            </a:pPr>
            <a:endParaRPr lang="en-US" sz="1800" b="1" dirty="0">
              <a:solidFill>
                <a:srgbClr val="0000CC"/>
              </a:solidFill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BAF2838-6F34-9389-BEB1-277A7A339541}"/>
              </a:ext>
            </a:extLst>
          </p:cNvPr>
          <p:cNvSpPr txBox="1">
            <a:spLocks/>
          </p:cNvSpPr>
          <p:nvPr/>
        </p:nvSpPr>
        <p:spPr>
          <a:xfrm>
            <a:off x="4648200" y="2895600"/>
            <a:ext cx="4384743" cy="381000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0000CC"/>
                </a:solidFill>
              </a:rPr>
              <a:t>Radiation Therapy: </a:t>
            </a:r>
          </a:p>
          <a:p>
            <a:r>
              <a:rPr lang="en-US" sz="1800" dirty="0"/>
              <a:t>GATE is used to calculate radiation dose distributions in External Beam Radiotherapy</a:t>
            </a:r>
          </a:p>
          <a:p>
            <a:r>
              <a:rPr lang="en-US" sz="1800" dirty="0" err="1"/>
              <a:t>Hadrontherapy</a:t>
            </a:r>
            <a:r>
              <a:rPr lang="en-US" sz="1800" dirty="0"/>
              <a:t> (Proton &amp; Ion Therapy):</a:t>
            </a:r>
          </a:p>
          <a:p>
            <a:pPr lvl="1"/>
            <a:r>
              <a:rPr lang="fr-FR" sz="1800" dirty="0" err="1"/>
              <a:t>Gate</a:t>
            </a:r>
            <a:r>
              <a:rPr lang="fr-FR" sz="1800" dirty="0"/>
              <a:t> </a:t>
            </a:r>
            <a:r>
              <a:rPr lang="fr-FR" sz="1800" dirty="0" err="1"/>
              <a:t>handles</a:t>
            </a:r>
            <a:r>
              <a:rPr lang="fr-FR" sz="1800" dirty="0"/>
              <a:t> </a:t>
            </a:r>
            <a:r>
              <a:rPr lang="fr-FR" sz="1800" dirty="0" err="1"/>
              <a:t>complex</a:t>
            </a:r>
            <a:r>
              <a:rPr lang="fr-FR" sz="1800" dirty="0"/>
              <a:t> proton &amp; ion fragmentation </a:t>
            </a:r>
            <a:r>
              <a:rPr lang="fr-FR" sz="1800" dirty="0" err="1"/>
              <a:t>physics</a:t>
            </a:r>
            <a:endParaRPr lang="en-US" sz="1800" dirty="0"/>
          </a:p>
          <a:p>
            <a:pPr lvl="1"/>
            <a:r>
              <a:rPr lang="en-US" sz="1800" dirty="0"/>
              <a:t>In-beam PET monitoring</a:t>
            </a:r>
          </a:p>
          <a:p>
            <a:r>
              <a:rPr lang="en-US" sz="1800" dirty="0"/>
              <a:t>Internal Dosimetry: Determines dose to tumors and Organs at Risk (OARs) over time</a:t>
            </a:r>
          </a:p>
          <a:p>
            <a:endParaRPr lang="en-US" sz="1800" dirty="0"/>
          </a:p>
          <a:p>
            <a:pPr marL="0" indent="0">
              <a:buFont typeface="Wingdings"/>
              <a:buNone/>
            </a:pPr>
            <a:endParaRPr lang="en-US" sz="1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30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15638</TotalTime>
  <Words>2609</Words>
  <Application>Microsoft Office PowerPoint</Application>
  <PresentationFormat>On-screen Show (4:3)</PresentationFormat>
  <Paragraphs>415</Paragraphs>
  <Slides>41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Calibri</vt:lpstr>
      <vt:lpstr>Cambria Math</vt:lpstr>
      <vt:lpstr>Courier New</vt:lpstr>
      <vt:lpstr>Tw Cen MT</vt:lpstr>
      <vt:lpstr>Wingdings</vt:lpstr>
      <vt:lpstr>Wingdings 2</vt:lpstr>
      <vt:lpstr>Median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Hands-on exercise</vt:lpstr>
      <vt:lpstr>Exercise 1: Time window vs. coincidences</vt:lpstr>
      <vt:lpstr>Exercise 2: Spatial Resolution</vt:lpstr>
      <vt:lpstr>Summary</vt:lpstr>
      <vt:lpstr>Literatures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 PHUC</dc:creator>
  <cp:lastModifiedBy>Trang Hoang</cp:lastModifiedBy>
  <cp:revision>1129</cp:revision>
  <dcterms:created xsi:type="dcterms:W3CDTF">2016-03-16T02:35:52Z</dcterms:created>
  <dcterms:modified xsi:type="dcterms:W3CDTF">2025-12-03T06:53:42Z</dcterms:modified>
</cp:coreProperties>
</file>