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54"/>
  </p:notesMasterIdLst>
  <p:sldIdLst>
    <p:sldId id="310" r:id="rId2"/>
    <p:sldId id="406" r:id="rId3"/>
    <p:sldId id="416" r:id="rId4"/>
    <p:sldId id="417" r:id="rId5"/>
    <p:sldId id="494" r:id="rId6"/>
    <p:sldId id="422" r:id="rId7"/>
    <p:sldId id="424" r:id="rId8"/>
    <p:sldId id="256" r:id="rId9"/>
    <p:sldId id="267" r:id="rId10"/>
    <p:sldId id="269" r:id="rId11"/>
    <p:sldId id="465" r:id="rId12"/>
    <p:sldId id="470" r:id="rId13"/>
    <p:sldId id="469" r:id="rId14"/>
    <p:sldId id="472" r:id="rId15"/>
    <p:sldId id="432" r:id="rId16"/>
    <p:sldId id="413" r:id="rId17"/>
    <p:sldId id="431" r:id="rId18"/>
    <p:sldId id="414" r:id="rId19"/>
    <p:sldId id="478" r:id="rId20"/>
    <p:sldId id="481" r:id="rId21"/>
    <p:sldId id="404" r:id="rId22"/>
    <p:sldId id="367" r:id="rId23"/>
    <p:sldId id="376" r:id="rId24"/>
    <p:sldId id="377" r:id="rId25"/>
    <p:sldId id="382" r:id="rId26"/>
    <p:sldId id="412" r:id="rId27"/>
    <p:sldId id="520" r:id="rId28"/>
    <p:sldId id="360" r:id="rId29"/>
    <p:sldId id="344" r:id="rId30"/>
    <p:sldId id="415" r:id="rId31"/>
    <p:sldId id="495" r:id="rId32"/>
    <p:sldId id="409" r:id="rId33"/>
    <p:sldId id="410" r:id="rId34"/>
    <p:sldId id="421" r:id="rId35"/>
    <p:sldId id="525" r:id="rId36"/>
    <p:sldId id="493" r:id="rId37"/>
    <p:sldId id="300" r:id="rId38"/>
    <p:sldId id="518" r:id="rId39"/>
    <p:sldId id="519" r:id="rId40"/>
    <p:sldId id="526" r:id="rId41"/>
    <p:sldId id="527" r:id="rId42"/>
    <p:sldId id="464" r:id="rId43"/>
    <p:sldId id="461" r:id="rId44"/>
    <p:sldId id="425" r:id="rId45"/>
    <p:sldId id="426" r:id="rId46"/>
    <p:sldId id="427" r:id="rId47"/>
    <p:sldId id="428" r:id="rId48"/>
    <p:sldId id="479" r:id="rId49"/>
    <p:sldId id="480" r:id="rId50"/>
    <p:sldId id="463" r:id="rId51"/>
    <p:sldId id="468" r:id="rId52"/>
    <p:sldId id="467" r:id="rId53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66FF33"/>
    <a:srgbClr val="000066"/>
    <a:srgbClr val="A50021"/>
    <a:srgbClr val="CC3300"/>
    <a:srgbClr val="800000"/>
    <a:srgbClr val="FF00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787" autoAdjust="0"/>
    <p:restoredTop sz="94660" autoAdjust="0"/>
  </p:normalViewPr>
  <p:slideViewPr>
    <p:cSldViewPr>
      <p:cViewPr varScale="1">
        <p:scale>
          <a:sx n="109" d="100"/>
          <a:sy n="109" d="100"/>
        </p:scale>
        <p:origin x="1312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28" d="100"/>
          <a:sy n="28" d="100"/>
        </p:scale>
        <p:origin x="-126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0D9941-0536-435A-9100-DC8D0BC28BE6}" type="datetimeFigureOut">
              <a:rPr lang="es-MX" smtClean="0"/>
              <a:pPr/>
              <a:t>02/12/25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E05AD0-983F-4761-A22D-A24D326E68F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092880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DA3C33-9833-45D5-86FF-33F5EFE65970}" type="slidenum">
              <a:rPr lang="es-MX"/>
              <a:pPr/>
              <a:t>15</a:t>
            </a:fld>
            <a:endParaRPr lang="es-MX"/>
          </a:p>
        </p:txBody>
      </p:sp>
      <p:sp>
        <p:nvSpPr>
          <p:cNvPr id="241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1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661649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3880FE-C666-4D22-9ABF-319E0733E630}" type="slidenum">
              <a:rPr lang="es-ES"/>
              <a:pPr/>
              <a:t>17</a:t>
            </a:fld>
            <a:endParaRPr lang="es-ES"/>
          </a:p>
        </p:txBody>
      </p:sp>
      <p:sp>
        <p:nvSpPr>
          <p:cNvPr id="151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4649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996E73-0587-4F12-9535-E39CEE550D70}" type="slidenum">
              <a:rPr lang="es-ES"/>
              <a:pPr/>
              <a:t>18</a:t>
            </a:fld>
            <a:endParaRPr lang="es-ES"/>
          </a:p>
        </p:txBody>
      </p:sp>
      <p:sp>
        <p:nvSpPr>
          <p:cNvPr id="290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5746B3-FB18-4879-8612-19AFBAC9022C}" type="slidenum">
              <a:rPr lang="es-ES"/>
              <a:pPr/>
              <a:t>28</a:t>
            </a:fld>
            <a:endParaRPr lang="es-ES"/>
          </a:p>
        </p:txBody>
      </p:sp>
      <p:sp>
        <p:nvSpPr>
          <p:cNvPr id="157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8A8CD7-1CFD-43C9-B82C-60DDDAA37BD7}" type="slidenum">
              <a:rPr lang="es-ES"/>
              <a:pPr/>
              <a:t>29</a:t>
            </a:fld>
            <a:endParaRPr lang="es-ES"/>
          </a:p>
        </p:txBody>
      </p:sp>
      <p:sp>
        <p:nvSpPr>
          <p:cNvPr id="159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04271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685800"/>
            <a:ext cx="8382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Haga clic para modificar el estilo de título del patrón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886200"/>
            <a:ext cx="6400800" cy="1771650"/>
          </a:xfrm>
        </p:spPr>
        <p:txBody>
          <a:bodyPr/>
          <a:lstStyle>
            <a:lvl1pPr marL="0" indent="0">
              <a:buFont typeface="Monotype Sorts" pitchFamily="2" charset="2"/>
              <a:buNone/>
              <a:defRPr>
                <a:latin typeface="Arial Black" pitchFamily="34" charset="0"/>
              </a:defRPr>
            </a:lvl1pPr>
          </a:lstStyle>
          <a:p>
            <a:r>
              <a:rPr lang="en-US"/>
              <a:t>Haga clic para modificar el estilo de subtítulo del patrón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711200" y="6229350"/>
            <a:ext cx="19304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49600" y="6229350"/>
            <a:ext cx="28448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604000" y="6229350"/>
            <a:ext cx="18288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fld id="{9ABB36F8-A366-42B5-A468-1E0E9028CF1E}" type="slidenum">
              <a:rPr lang="en-US"/>
              <a:pPr/>
              <a:t>‹Nº›</a:t>
            </a:fld>
            <a:endParaRPr lang="en-US"/>
          </a:p>
        </p:txBody>
      </p:sp>
      <p:pic>
        <p:nvPicPr>
          <p:cNvPr id="3079" name="Picture 7" descr="paint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1828800"/>
            <a:ext cx="8229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ACDA60-7007-426E-A5C8-471F5E075C89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16700" y="228600"/>
            <a:ext cx="2070100" cy="58293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06400" y="228600"/>
            <a:ext cx="6057900" cy="5829300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55F6BA-1EE8-450F-97E9-613B035D2EB0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39A23A-BBE6-43B2-A758-C176D74F4DBC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EF1C4B-EF6E-4E1A-AEDA-3F337569A005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885950"/>
            <a:ext cx="4013200" cy="4171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22800" y="1885950"/>
            <a:ext cx="4013200" cy="4171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1BA8B1-609C-44D2-94C7-1AA119341E49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F6EC78-E5E9-478D-88DB-72CE9DF5D467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10FDB5-E6A3-4F37-B042-C160ADAF5D90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F2CE72-F113-493F-9719-ACB8FD9A184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0EE796-50C0-4E63-9808-61D8291DCA0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5FC868-CF39-467F-9080-E5B0B1AA69CC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33CC"/>
            </a:gs>
            <a:gs pos="100000">
              <a:srgbClr val="0033CC">
                <a:gamma/>
                <a:shade val="46275"/>
                <a:invGamma/>
              </a:srgbClr>
            </a:gs>
          </a:gsLst>
          <a:lin ang="5400000" scaled="1"/>
        </a:gra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228600"/>
            <a:ext cx="8280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Haga clic para modificar el estilo de título del patrón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85950"/>
            <a:ext cx="81788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31800" y="62293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50000"/>
              </a:spcBef>
              <a:defRPr sz="1400">
                <a:solidFill>
                  <a:schemeClr val="bg2"/>
                </a:solidFill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2935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solidFill>
                  <a:schemeClr val="bg2"/>
                </a:solidFill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31000" y="62293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solidFill>
                  <a:schemeClr val="bg2"/>
                </a:solidFill>
                <a:latin typeface="Arial" charset="0"/>
              </a:defRPr>
            </a:lvl1pPr>
          </a:lstStyle>
          <a:p>
            <a:fld id="{F490AC31-62FC-4495-9F0C-05813681FF8C}" type="slidenum">
              <a:rPr lang="en-US"/>
              <a:pPr/>
              <a:t>‹Nº›</a:t>
            </a:fld>
            <a:endParaRPr lang="en-US"/>
          </a:p>
        </p:txBody>
      </p:sp>
      <p:pic>
        <p:nvPicPr>
          <p:cNvPr id="2055" name="Picture 7" descr="paint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1314450"/>
            <a:ext cx="8229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z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y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x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indico.global/event/15372/" TargetMode="Externa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pdg.lbl.gov/index.html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e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5.png"/><Relationship Id="rId5" Type="http://schemas.openxmlformats.org/officeDocument/2006/relationships/image" Target="../media/image54.jpg"/><Relationship Id="rId4" Type="http://schemas.openxmlformats.org/officeDocument/2006/relationships/image" Target="../media/image53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62.png"/><Relationship Id="rId7" Type="http://schemas.openxmlformats.org/officeDocument/2006/relationships/image" Target="../media/image66.pn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7" Type="http://schemas.openxmlformats.org/officeDocument/2006/relationships/image" Target="../media/image73.jpe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2.jpeg"/><Relationship Id="rId5" Type="http://schemas.openxmlformats.org/officeDocument/2006/relationships/image" Target="../media/image71.jpeg"/><Relationship Id="rId4" Type="http://schemas.openxmlformats.org/officeDocument/2006/relationships/image" Target="../media/image7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6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2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Rectangle 4099"/>
          <p:cNvSpPr>
            <a:spLocks noChangeArrowheads="1"/>
          </p:cNvSpPr>
          <p:nvPr/>
        </p:nvSpPr>
        <p:spPr bwMode="auto">
          <a:xfrm>
            <a:off x="1259632" y="0"/>
            <a:ext cx="813690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s-MX" sz="3200" b="1" dirty="0">
                <a:solidFill>
                  <a:schemeClr val="bg1"/>
                </a:solidFill>
              </a:rPr>
              <a:t>Uso de muongrafía para obtener </a:t>
            </a:r>
          </a:p>
          <a:p>
            <a:r>
              <a:rPr lang="es-MX" sz="3200" b="1" dirty="0">
                <a:solidFill>
                  <a:schemeClr val="bg1"/>
                </a:solidFill>
              </a:rPr>
              <a:t>imágenes de pirámides</a:t>
            </a:r>
            <a:endParaRPr lang="en-US" sz="4000" dirty="0">
              <a:solidFill>
                <a:schemeClr val="bg1"/>
              </a:solidFill>
            </a:endParaRPr>
          </a:p>
        </p:txBody>
      </p:sp>
      <p:pic>
        <p:nvPicPr>
          <p:cNvPr id="65543" name="Picture 41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88913"/>
            <a:ext cx="1054100" cy="1079500"/>
          </a:xfrm>
          <a:prstGeom prst="rect">
            <a:avLst/>
          </a:prstGeom>
          <a:noFill/>
          <a:ln w="25400">
            <a:solidFill>
              <a:srgbClr val="FFCC00"/>
            </a:solidFill>
            <a:miter lim="800000"/>
            <a:headEnd/>
            <a:tailEnd/>
          </a:ln>
          <a:effectLst/>
        </p:spPr>
      </p:pic>
      <p:pic>
        <p:nvPicPr>
          <p:cNvPr id="6" name="Picture 4" descr="piramso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2019790"/>
            <a:ext cx="3744089" cy="2495440"/>
          </a:xfrm>
          <a:prstGeom prst="rect">
            <a:avLst/>
          </a:prstGeom>
          <a:noFill/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B6EE2D8F-B0CC-1BDE-5352-2F88E5BD43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787" y="3065115"/>
            <a:ext cx="4275699" cy="2232248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52CAE330-3D3C-4AAE-D189-CBD961B723D8}"/>
              </a:ext>
            </a:extLst>
          </p:cNvPr>
          <p:cNvSpPr txBox="1"/>
          <p:nvPr/>
        </p:nvSpPr>
        <p:spPr>
          <a:xfrm>
            <a:off x="1079242" y="4539122"/>
            <a:ext cx="22333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>
                <a:solidFill>
                  <a:srgbClr val="FFFF00"/>
                </a:solidFill>
              </a:rPr>
              <a:t>Pirámide del Sol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FB2F74E-ACF4-1B96-BFCC-D1A0665CBB82}"/>
              </a:ext>
            </a:extLst>
          </p:cNvPr>
          <p:cNvSpPr txBox="1"/>
          <p:nvPr/>
        </p:nvSpPr>
        <p:spPr>
          <a:xfrm>
            <a:off x="5996882" y="2497792"/>
            <a:ext cx="14895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>
                <a:solidFill>
                  <a:srgbClr val="FFFF00"/>
                </a:solidFill>
              </a:rPr>
              <a:t>El Castillo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FA75BD04-1704-7894-449E-46FDFF635EBE}"/>
              </a:ext>
            </a:extLst>
          </p:cNvPr>
          <p:cNvSpPr txBox="1"/>
          <p:nvPr/>
        </p:nvSpPr>
        <p:spPr>
          <a:xfrm>
            <a:off x="1835696" y="5486928"/>
            <a:ext cx="607890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solidFill>
                  <a:srgbClr val="66FF33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IEEE-NPSS School on Nuclear Instrumentation</a:t>
            </a:r>
          </a:p>
          <a:p>
            <a:r>
              <a:rPr lang="es-MX" dirty="0">
                <a:solidFill>
                  <a:srgbClr val="996633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s-MX" dirty="0">
                <a:solidFill>
                  <a:srgbClr val="66FF33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and Applications for Society</a:t>
            </a:r>
            <a:endParaRPr lang="es-MX" dirty="0">
              <a:solidFill>
                <a:srgbClr val="66FF33"/>
              </a:solidFill>
            </a:endParaRPr>
          </a:p>
          <a:p>
            <a:r>
              <a:rPr lang="es-MX" dirty="0">
                <a:solidFill>
                  <a:srgbClr val="66FF33"/>
                </a:solidFill>
              </a:rPr>
              <a:t>IFUNAM, Mexico, 5/12/2025</a:t>
            </a:r>
          </a:p>
          <a:p>
            <a:endParaRPr lang="es-MX" dirty="0">
              <a:solidFill>
                <a:srgbClr val="66FF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8B78C34-E578-AA4A-99A0-78CFEEF751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>
                <a:solidFill>
                  <a:schemeClr val="bg1"/>
                </a:solidFill>
              </a:rPr>
              <a:t>Unidades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81EA09A-66B5-1C4F-81F4-CD63127C0A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226469"/>
            <a:ext cx="8515350" cy="3263504"/>
          </a:xfrm>
        </p:spPr>
        <p:txBody>
          <a:bodyPr>
            <a:normAutofit fontScale="85000" lnSpcReduction="20000"/>
          </a:bodyPr>
          <a:lstStyle/>
          <a:p>
            <a:r>
              <a:rPr lang="es-ES_tradnl" sz="2700" dirty="0">
                <a:highlight>
                  <a:srgbClr val="FFFF00"/>
                </a:highlight>
              </a:rPr>
              <a:t>Nuclear: La energía se mide en </a:t>
            </a:r>
            <a:r>
              <a:rPr lang="es-ES_tradnl" sz="2700" b="1" dirty="0" err="1">
                <a:highlight>
                  <a:srgbClr val="FFFF00"/>
                </a:highlight>
              </a:rPr>
              <a:t>MeV</a:t>
            </a:r>
            <a:r>
              <a:rPr lang="es-ES_tradnl" sz="2700" b="1" dirty="0">
                <a:highlight>
                  <a:srgbClr val="FFFF00"/>
                </a:highlight>
              </a:rPr>
              <a:t>  </a:t>
            </a:r>
            <a:r>
              <a:rPr lang="es-ES_tradnl" sz="2700" dirty="0">
                <a:highlight>
                  <a:srgbClr val="FFFF00"/>
                </a:highlight>
              </a:rPr>
              <a:t>= 10</a:t>
            </a:r>
            <a:r>
              <a:rPr lang="es-ES_tradnl" sz="2700" baseline="30000" dirty="0">
                <a:highlight>
                  <a:srgbClr val="FFFF00"/>
                </a:highlight>
              </a:rPr>
              <a:t>6</a:t>
            </a:r>
            <a:r>
              <a:rPr lang="es-ES_tradnl" sz="2700" dirty="0">
                <a:highlight>
                  <a:srgbClr val="FFFF00"/>
                </a:highlight>
              </a:rPr>
              <a:t> </a:t>
            </a:r>
            <a:r>
              <a:rPr lang="es-ES_tradnl" sz="2700" b="1" dirty="0">
                <a:highlight>
                  <a:srgbClr val="FFFF00"/>
                </a:highlight>
              </a:rPr>
              <a:t>eV</a:t>
            </a:r>
            <a:r>
              <a:rPr lang="es-ES_tradnl" sz="2700" dirty="0">
                <a:highlight>
                  <a:srgbClr val="FFFF00"/>
                </a:highlight>
              </a:rPr>
              <a:t>   (“mega”)</a:t>
            </a:r>
          </a:p>
          <a:p>
            <a:pPr lvl="1"/>
            <a:r>
              <a:rPr lang="es-ES_tradnl" sz="2400" dirty="0">
                <a:solidFill>
                  <a:schemeClr val="accent6">
                    <a:lumMod val="75000"/>
                  </a:schemeClr>
                </a:solidFill>
                <a:highlight>
                  <a:srgbClr val="FFFF00"/>
                </a:highlight>
              </a:rPr>
              <a:t>1 </a:t>
            </a:r>
            <a:r>
              <a:rPr lang="es-ES_tradnl" sz="2400" b="1" dirty="0">
                <a:solidFill>
                  <a:schemeClr val="accent6">
                    <a:lumMod val="75000"/>
                  </a:schemeClr>
                </a:solidFill>
                <a:highlight>
                  <a:srgbClr val="FFFF00"/>
                </a:highlight>
              </a:rPr>
              <a:t>eV</a:t>
            </a:r>
            <a:r>
              <a:rPr lang="es-ES_tradnl" sz="2400" dirty="0">
                <a:solidFill>
                  <a:schemeClr val="accent6">
                    <a:lumMod val="75000"/>
                  </a:schemeClr>
                </a:solidFill>
                <a:highlight>
                  <a:srgbClr val="FFFF00"/>
                </a:highlight>
              </a:rPr>
              <a:t> ≈ Energía de un fotón visible</a:t>
            </a:r>
            <a:endParaRPr lang="es-ES_tradnl" sz="2400" b="1" dirty="0">
              <a:solidFill>
                <a:schemeClr val="accent6">
                  <a:lumMod val="75000"/>
                </a:schemeClr>
              </a:solidFill>
              <a:highlight>
                <a:srgbClr val="FFFF00"/>
              </a:highlight>
            </a:endParaRPr>
          </a:p>
          <a:p>
            <a:r>
              <a:rPr lang="es-ES_tradnl" sz="2700" dirty="0">
                <a:highlight>
                  <a:srgbClr val="FFFF00"/>
                </a:highlight>
              </a:rPr>
              <a:t>En </a:t>
            </a:r>
            <a:r>
              <a:rPr lang="es-ES_tradnl" sz="2700" dirty="0" err="1">
                <a:highlight>
                  <a:srgbClr val="FFFF00"/>
                </a:highlight>
              </a:rPr>
              <a:t>Subnuclear</a:t>
            </a:r>
            <a:r>
              <a:rPr lang="es-ES_tradnl" sz="2700" dirty="0">
                <a:highlight>
                  <a:srgbClr val="FFFF00"/>
                </a:highlight>
              </a:rPr>
              <a:t>: </a:t>
            </a:r>
          </a:p>
          <a:p>
            <a:pPr lvl="1"/>
            <a:r>
              <a:rPr lang="es-ES_tradnl" sz="2400" dirty="0" err="1">
                <a:highlight>
                  <a:srgbClr val="FFFF00"/>
                </a:highlight>
              </a:rPr>
              <a:t>Aceradores</a:t>
            </a:r>
            <a:r>
              <a:rPr lang="es-ES_tradnl" sz="2400" dirty="0">
                <a:highlight>
                  <a:srgbClr val="FFFF00"/>
                </a:highlight>
              </a:rPr>
              <a:t>  terrestres, la energía se mide en </a:t>
            </a:r>
          </a:p>
          <a:p>
            <a:pPr lvl="2"/>
            <a:r>
              <a:rPr lang="es-ES_tradnl" sz="2100" b="1" dirty="0" err="1">
                <a:highlight>
                  <a:srgbClr val="FFFF00"/>
                </a:highlight>
              </a:rPr>
              <a:t>GeV</a:t>
            </a:r>
            <a:r>
              <a:rPr lang="es-ES_tradnl" sz="2100" dirty="0">
                <a:highlight>
                  <a:srgbClr val="FFFF00"/>
                </a:highlight>
              </a:rPr>
              <a:t> (10</a:t>
            </a:r>
            <a:r>
              <a:rPr lang="es-ES_tradnl" sz="2100" baseline="30000" dirty="0">
                <a:highlight>
                  <a:srgbClr val="FFFF00"/>
                </a:highlight>
              </a:rPr>
              <a:t>9</a:t>
            </a:r>
            <a:r>
              <a:rPr lang="es-ES_tradnl" sz="2100" dirty="0">
                <a:highlight>
                  <a:srgbClr val="FFFF00"/>
                </a:highlight>
              </a:rPr>
              <a:t>) y </a:t>
            </a:r>
            <a:r>
              <a:rPr lang="es-ES_tradnl" sz="2100" b="1" dirty="0" err="1">
                <a:highlight>
                  <a:srgbClr val="FFFF00"/>
                </a:highlight>
              </a:rPr>
              <a:t>TeV</a:t>
            </a:r>
            <a:r>
              <a:rPr lang="es-ES_tradnl" sz="2100" dirty="0">
                <a:highlight>
                  <a:srgbClr val="FFFF00"/>
                </a:highlight>
              </a:rPr>
              <a:t> ( 10</a:t>
            </a:r>
            <a:r>
              <a:rPr lang="es-ES_tradnl" sz="2100" baseline="30000" dirty="0">
                <a:highlight>
                  <a:srgbClr val="FFFF00"/>
                </a:highlight>
              </a:rPr>
              <a:t>12</a:t>
            </a:r>
            <a:r>
              <a:rPr lang="es-ES_tradnl" sz="2100" dirty="0">
                <a:highlight>
                  <a:srgbClr val="FFFF00"/>
                </a:highlight>
              </a:rPr>
              <a:t>) </a:t>
            </a:r>
            <a:r>
              <a:rPr lang="es-ES_tradnl" sz="2100" dirty="0">
                <a:solidFill>
                  <a:schemeClr val="accent6">
                    <a:lumMod val="75000"/>
                  </a:schemeClr>
                </a:solidFill>
                <a:highlight>
                  <a:srgbClr val="FFFF00"/>
                </a:highlight>
              </a:rPr>
              <a:t>(“giga” y “</a:t>
            </a:r>
            <a:r>
              <a:rPr lang="es-ES_tradnl" sz="2100" dirty="0" err="1">
                <a:solidFill>
                  <a:schemeClr val="accent6">
                    <a:lumMod val="75000"/>
                  </a:schemeClr>
                </a:solidFill>
                <a:highlight>
                  <a:srgbClr val="FFFF00"/>
                </a:highlight>
              </a:rPr>
              <a:t>tera</a:t>
            </a:r>
            <a:r>
              <a:rPr lang="es-ES_tradnl" sz="2100" dirty="0">
                <a:solidFill>
                  <a:schemeClr val="accent6">
                    <a:lumMod val="75000"/>
                  </a:schemeClr>
                </a:solidFill>
                <a:highlight>
                  <a:srgbClr val="FFFF00"/>
                </a:highlight>
              </a:rPr>
              <a:t>”)</a:t>
            </a:r>
            <a:endParaRPr lang="es-ES_tradnl" dirty="0">
              <a:solidFill>
                <a:schemeClr val="accent6">
                  <a:lumMod val="75000"/>
                </a:schemeClr>
              </a:solidFill>
              <a:highlight>
                <a:srgbClr val="FFFF00"/>
              </a:highlight>
            </a:endParaRPr>
          </a:p>
          <a:p>
            <a:pPr lvl="1"/>
            <a:r>
              <a:rPr lang="es-ES_tradnl" sz="2400" dirty="0">
                <a:highlight>
                  <a:srgbClr val="FFFF00"/>
                </a:highlight>
              </a:rPr>
              <a:t>Rayos cósmicos, E llega a </a:t>
            </a:r>
          </a:p>
          <a:p>
            <a:pPr lvl="2"/>
            <a:r>
              <a:rPr lang="es-ES_tradnl" sz="2100" b="1" dirty="0" err="1">
                <a:highlight>
                  <a:srgbClr val="FFFF00"/>
                </a:highlight>
              </a:rPr>
              <a:t>PeV</a:t>
            </a:r>
            <a:r>
              <a:rPr lang="es-ES_tradnl" sz="2100" dirty="0">
                <a:highlight>
                  <a:srgbClr val="FFFF00"/>
                </a:highlight>
              </a:rPr>
              <a:t> (10</a:t>
            </a:r>
            <a:r>
              <a:rPr lang="es-ES_tradnl" sz="2100" baseline="30000" dirty="0">
                <a:highlight>
                  <a:srgbClr val="FFFF00"/>
                </a:highlight>
              </a:rPr>
              <a:t>15</a:t>
            </a:r>
            <a:r>
              <a:rPr lang="es-ES_tradnl" sz="2100" dirty="0">
                <a:highlight>
                  <a:srgbClr val="FFFF00"/>
                </a:highlight>
              </a:rPr>
              <a:t>) y </a:t>
            </a:r>
            <a:r>
              <a:rPr lang="es-ES_tradnl" sz="2100" b="1" dirty="0" err="1">
                <a:highlight>
                  <a:srgbClr val="FFFF00"/>
                </a:highlight>
              </a:rPr>
              <a:t>EeV</a:t>
            </a:r>
            <a:r>
              <a:rPr lang="es-ES_tradnl" sz="2100" dirty="0">
                <a:highlight>
                  <a:srgbClr val="FFFF00"/>
                </a:highlight>
              </a:rPr>
              <a:t> (10</a:t>
            </a:r>
            <a:r>
              <a:rPr lang="es-ES_tradnl" sz="2100" baseline="30000" dirty="0">
                <a:highlight>
                  <a:srgbClr val="FFFF00"/>
                </a:highlight>
              </a:rPr>
              <a:t>18</a:t>
            </a:r>
            <a:r>
              <a:rPr lang="es-ES_tradnl" sz="2100" dirty="0">
                <a:highlight>
                  <a:srgbClr val="FFFF00"/>
                </a:highlight>
              </a:rPr>
              <a:t>) </a:t>
            </a:r>
            <a:r>
              <a:rPr lang="es-ES_tradnl" sz="2100" dirty="0">
                <a:solidFill>
                  <a:schemeClr val="accent6">
                    <a:lumMod val="75000"/>
                  </a:schemeClr>
                </a:solidFill>
                <a:highlight>
                  <a:srgbClr val="FFFF00"/>
                </a:highlight>
              </a:rPr>
              <a:t>(“peta” y “</a:t>
            </a:r>
            <a:r>
              <a:rPr lang="es-ES_tradnl" sz="2100" dirty="0" err="1">
                <a:solidFill>
                  <a:schemeClr val="accent6">
                    <a:lumMod val="75000"/>
                  </a:schemeClr>
                </a:solidFill>
                <a:highlight>
                  <a:srgbClr val="FFFF00"/>
                </a:highlight>
              </a:rPr>
              <a:t>exa</a:t>
            </a:r>
            <a:r>
              <a:rPr lang="es-ES_tradnl" sz="2100" dirty="0">
                <a:solidFill>
                  <a:schemeClr val="accent6">
                    <a:lumMod val="75000"/>
                  </a:schemeClr>
                </a:solidFill>
                <a:highlight>
                  <a:srgbClr val="FFFF00"/>
                </a:highlight>
              </a:rPr>
              <a:t>”)</a:t>
            </a:r>
          </a:p>
          <a:p>
            <a:r>
              <a:rPr lang="es-ES_tradnl" sz="2700" dirty="0">
                <a:highlight>
                  <a:srgbClr val="FFFF00"/>
                </a:highlight>
              </a:rPr>
              <a:t>Como referencia: M</a:t>
            </a:r>
            <a:r>
              <a:rPr lang="es-ES_tradnl" sz="2700" baseline="-25000" dirty="0">
                <a:highlight>
                  <a:srgbClr val="FFFF00"/>
                </a:highlight>
              </a:rPr>
              <a:t>e</a:t>
            </a:r>
            <a:r>
              <a:rPr lang="es-ES_tradnl" sz="2700" dirty="0">
                <a:highlight>
                  <a:srgbClr val="FFFF00"/>
                </a:highlight>
              </a:rPr>
              <a:t>c</a:t>
            </a:r>
            <a:r>
              <a:rPr lang="es-ES_tradnl" sz="2700" baseline="30000" dirty="0">
                <a:highlight>
                  <a:srgbClr val="FFFF00"/>
                </a:highlight>
              </a:rPr>
              <a:t>2</a:t>
            </a:r>
            <a:r>
              <a:rPr lang="es-ES_tradnl" sz="2700" dirty="0">
                <a:highlight>
                  <a:srgbClr val="FFFF00"/>
                </a:highlight>
              </a:rPr>
              <a:t> = 0.511 </a:t>
            </a:r>
            <a:r>
              <a:rPr lang="es-ES_tradnl" sz="2700" dirty="0" err="1">
                <a:highlight>
                  <a:srgbClr val="FFFF00"/>
                </a:highlight>
              </a:rPr>
              <a:t>MeV</a:t>
            </a:r>
            <a:r>
              <a:rPr lang="es-ES_tradnl" sz="2700" dirty="0">
                <a:highlight>
                  <a:srgbClr val="FFFF00"/>
                </a:highlight>
              </a:rPr>
              <a:t> y </a:t>
            </a:r>
            <a:r>
              <a:rPr lang="es-ES_tradnl" sz="2700" dirty="0" err="1">
                <a:highlight>
                  <a:srgbClr val="FFFF00"/>
                </a:highlight>
              </a:rPr>
              <a:t>M</a:t>
            </a:r>
            <a:r>
              <a:rPr lang="es-ES_tradnl" sz="2700" baseline="-25000" dirty="0" err="1">
                <a:highlight>
                  <a:srgbClr val="FFFF00"/>
                </a:highlight>
              </a:rPr>
              <a:t>p</a:t>
            </a:r>
            <a:r>
              <a:rPr lang="es-ES_tradnl" sz="2700" dirty="0">
                <a:highlight>
                  <a:srgbClr val="FFFF00"/>
                </a:highlight>
              </a:rPr>
              <a:t> c</a:t>
            </a:r>
            <a:r>
              <a:rPr lang="es-ES_tradnl" sz="2700" baseline="30000" dirty="0">
                <a:highlight>
                  <a:srgbClr val="FFFF00"/>
                </a:highlight>
              </a:rPr>
              <a:t>2</a:t>
            </a:r>
            <a:r>
              <a:rPr lang="es-ES_tradnl" sz="2700" dirty="0">
                <a:highlight>
                  <a:srgbClr val="FFFF00"/>
                </a:highlight>
              </a:rPr>
              <a:t> = 938 </a:t>
            </a:r>
            <a:r>
              <a:rPr lang="es-ES_tradnl" sz="2700" dirty="0" err="1">
                <a:highlight>
                  <a:srgbClr val="FFFF00"/>
                </a:highlight>
              </a:rPr>
              <a:t>MeV</a:t>
            </a:r>
            <a:endParaRPr lang="es-ES_tradnl" sz="2700" dirty="0">
              <a:highlight>
                <a:srgbClr val="FFFF00"/>
              </a:highlight>
            </a:endParaRPr>
          </a:p>
          <a:p>
            <a:endParaRPr lang="es-ES_tradnl" sz="2700" dirty="0">
              <a:highlight>
                <a:srgbClr val="FFFF00"/>
              </a:highlight>
            </a:endParaRPr>
          </a:p>
          <a:p>
            <a:r>
              <a:rPr lang="es-ES_tradnl" sz="2700" dirty="0">
                <a:highlight>
                  <a:srgbClr val="C0C0C0"/>
                </a:highlight>
                <a:hlinkClick r:id="rId2"/>
              </a:rPr>
              <a:t>https://pdg.lbl.gov/index.html</a:t>
            </a:r>
            <a:endParaRPr lang="es-ES_tradnl" sz="2700" dirty="0">
              <a:highlight>
                <a:srgbClr val="C0C0C0"/>
              </a:highlight>
            </a:endParaRPr>
          </a:p>
          <a:p>
            <a:endParaRPr lang="es-ES_tradnl" sz="2700" dirty="0">
              <a:highlight>
                <a:srgbClr val="C0C0C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8531576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>
                <a:solidFill>
                  <a:schemeClr val="bg1"/>
                </a:solidFill>
              </a:rPr>
              <a:t>Interacción</a:t>
            </a:r>
            <a:r>
              <a:rPr lang="en-US" dirty="0">
                <a:solidFill>
                  <a:schemeClr val="bg1"/>
                </a:solidFill>
              </a:rPr>
              <a:t> con la </a:t>
            </a:r>
            <a:r>
              <a:rPr lang="en-US" dirty="0" err="1">
                <a:solidFill>
                  <a:schemeClr val="bg1"/>
                </a:solidFill>
              </a:rPr>
              <a:t>materia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(Bethe-Bloch)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12" y="1748309"/>
            <a:ext cx="9144000" cy="4921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8400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>
                <a:solidFill>
                  <a:srgbClr val="FFFFFF"/>
                </a:solidFill>
              </a:rPr>
              <a:t>Espectro</a:t>
            </a: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 err="1">
                <a:solidFill>
                  <a:srgbClr val="FFFFFF"/>
                </a:solidFill>
              </a:rPr>
              <a:t>extendido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1727888"/>
            <a:ext cx="7164288" cy="4690355"/>
          </a:xfrm>
          <a:prstGeom prst="rect">
            <a:avLst/>
          </a:prstGeom>
        </p:spPr>
      </p:pic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F4A8C468-9CEB-D8AF-DAED-54DDAE3FF2ED}"/>
              </a:ext>
            </a:extLst>
          </p:cNvPr>
          <p:cNvCxnSpPr>
            <a:cxnSpLocks/>
          </p:cNvCxnSpPr>
          <p:nvPr/>
        </p:nvCxnSpPr>
        <p:spPr>
          <a:xfrm>
            <a:off x="1979712" y="4653136"/>
            <a:ext cx="532859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uadroTexto 6">
            <a:extLst>
              <a:ext uri="{FF2B5EF4-FFF2-40B4-BE49-F238E27FC236}">
                <a16:creationId xmlns:a16="http://schemas.microsoft.com/office/drawing/2014/main" id="{C76A9463-E7BA-6A76-7AD6-2EA1C1AD8BED}"/>
              </a:ext>
            </a:extLst>
          </p:cNvPr>
          <p:cNvSpPr txBox="1"/>
          <p:nvPr/>
        </p:nvSpPr>
        <p:spPr>
          <a:xfrm>
            <a:off x="-73933" y="4233862"/>
            <a:ext cx="188865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_tradnl" sz="1800" dirty="0">
                <a:solidFill>
                  <a:srgbClr val="FFFF00"/>
                </a:solidFill>
              </a:rPr>
              <a:t>𝛽𝛾 &gt; 3</a:t>
            </a:r>
          </a:p>
          <a:p>
            <a:pPr algn="ctr"/>
            <a:r>
              <a:rPr lang="es-ES_tradnl" sz="1800" dirty="0">
                <a:solidFill>
                  <a:srgbClr val="FFFF00"/>
                </a:solidFill>
              </a:rPr>
              <a:t> ≈  2 </a:t>
            </a:r>
            <a:r>
              <a:rPr lang="es-ES_tradnl" sz="1800" dirty="0" err="1">
                <a:solidFill>
                  <a:srgbClr val="FFFF00"/>
                </a:solidFill>
              </a:rPr>
              <a:t>MeV</a:t>
            </a:r>
            <a:r>
              <a:rPr lang="es-ES_tradnl" sz="1800" dirty="0">
                <a:solidFill>
                  <a:srgbClr val="FFFF00"/>
                </a:solidFill>
              </a:rPr>
              <a:t>/(g/cm</a:t>
            </a:r>
            <a:r>
              <a:rPr lang="es-ES_tradnl" sz="1800" baseline="30000" dirty="0">
                <a:solidFill>
                  <a:srgbClr val="FFFF00"/>
                </a:solidFill>
              </a:rPr>
              <a:t>2</a:t>
            </a:r>
            <a:r>
              <a:rPr lang="es-ES_tradnl" sz="1800" dirty="0">
                <a:solidFill>
                  <a:srgbClr val="FFFF00"/>
                </a:solidFill>
              </a:rPr>
              <a:t>)</a:t>
            </a:r>
          </a:p>
          <a:p>
            <a:pPr algn="ctr"/>
            <a:r>
              <a:rPr lang="es-ES_tradnl" sz="1800" dirty="0">
                <a:solidFill>
                  <a:srgbClr val="FFFF00"/>
                </a:solidFill>
              </a:rPr>
              <a:t>“MIP”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C72BCB1B-9D1D-7A9B-400C-1857241EBA4A}"/>
              </a:ext>
            </a:extLst>
          </p:cNvPr>
          <p:cNvSpPr txBox="1"/>
          <p:nvPr/>
        </p:nvSpPr>
        <p:spPr>
          <a:xfrm>
            <a:off x="-28247" y="5445224"/>
            <a:ext cx="17972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solidFill>
                  <a:srgbClr val="FFFF00"/>
                </a:solidFill>
              </a:rPr>
              <a:t>En tierra</a:t>
            </a:r>
          </a:p>
          <a:p>
            <a:r>
              <a:rPr lang="es-ES_tradnl" dirty="0">
                <a:solidFill>
                  <a:srgbClr val="FFFF00"/>
                </a:solidFill>
              </a:rPr>
              <a:t>≈ </a:t>
            </a:r>
            <a:r>
              <a:rPr lang="es-MX" dirty="0">
                <a:solidFill>
                  <a:srgbClr val="FFFF00"/>
                </a:solidFill>
              </a:rPr>
              <a:t>1 GeV/2m </a:t>
            </a:r>
          </a:p>
        </p:txBody>
      </p:sp>
    </p:spTree>
    <p:extLst>
      <p:ext uri="{BB962C8B-B14F-4D97-AF65-F5344CB8AC3E}">
        <p14:creationId xmlns:p14="http://schemas.microsoft.com/office/powerpoint/2010/main" val="35515605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FFFF"/>
                </a:solidFill>
              </a:rPr>
              <a:t>RPP tables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9290" y="1688640"/>
            <a:ext cx="6411062" cy="5169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1244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>
                <a:solidFill>
                  <a:srgbClr val="FFFFFF"/>
                </a:solidFill>
              </a:rPr>
              <a:t>Penetración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1774872"/>
            <a:ext cx="5284192" cy="5057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47093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9386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2706852"/>
              </p:ext>
            </p:extLst>
          </p:nvPr>
        </p:nvGraphicFramePr>
        <p:xfrm>
          <a:off x="228600" y="1988840"/>
          <a:ext cx="3021013" cy="281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3" imgW="5276190" imgH="3629532" progId="">
                  <p:embed/>
                </p:oleObj>
              </mc:Choice>
              <mc:Fallback>
                <p:oleObj name="Image" r:id="rId3" imgW="5276190" imgH="3629532" progId="">
                  <p:embed/>
                  <p:pic>
                    <p:nvPicPr>
                      <p:cNvPr id="229386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1988840"/>
                        <a:ext cx="3021013" cy="2819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9380" name="Rectangle 4"/>
          <p:cNvSpPr>
            <a:spLocks noGrp="1" noChangeArrowheads="1"/>
          </p:cNvSpPr>
          <p:nvPr>
            <p:ph type="title"/>
          </p:nvPr>
        </p:nvSpPr>
        <p:spPr>
          <a:xfrm>
            <a:off x="431800" y="-47625"/>
            <a:ext cx="8280400" cy="1143000"/>
          </a:xfrm>
        </p:spPr>
        <p:txBody>
          <a:bodyPr/>
          <a:lstStyle/>
          <a:p>
            <a:pPr algn="ctr"/>
            <a:r>
              <a:rPr lang="es-MX" sz="3600" dirty="0">
                <a:solidFill>
                  <a:schemeClr val="bg1"/>
                </a:solidFill>
              </a:rPr>
              <a:t>Dispersión múltiple</a:t>
            </a:r>
          </a:p>
        </p:txBody>
      </p:sp>
      <p:pic>
        <p:nvPicPr>
          <p:cNvPr id="229382" name="Picture 6" descr="moliersca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1920" y="1916832"/>
            <a:ext cx="4987280" cy="2950222"/>
          </a:xfrm>
          <a:prstGeom prst="rect">
            <a:avLst/>
          </a:prstGeom>
          <a:noFill/>
        </p:spPr>
      </p:pic>
      <p:sp>
        <p:nvSpPr>
          <p:cNvPr id="229384" name="Text Box 8"/>
          <p:cNvSpPr txBox="1">
            <a:spLocks noChangeArrowheads="1"/>
          </p:cNvSpPr>
          <p:nvPr/>
        </p:nvSpPr>
        <p:spPr bwMode="auto">
          <a:xfrm>
            <a:off x="1420836" y="5035552"/>
            <a:ext cx="6183103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s-ES_tradnl" sz="4000" dirty="0">
                <a:solidFill>
                  <a:srgbClr val="FFFF00"/>
                </a:solidFill>
                <a:latin typeface="Times New Roman" pitchFamily="18" charset="0"/>
                <a:sym typeface="Symbol" pitchFamily="18" charset="2"/>
              </a:rPr>
              <a:t></a:t>
            </a:r>
            <a:r>
              <a:rPr lang="es-ES_tradnl" sz="4000" baseline="-25000" dirty="0">
                <a:solidFill>
                  <a:srgbClr val="FFFF00"/>
                </a:solidFill>
                <a:latin typeface="Times New Roman" pitchFamily="18" charset="0"/>
                <a:sym typeface="Symbol" pitchFamily="18" charset="2"/>
              </a:rPr>
              <a:t>m</a:t>
            </a:r>
            <a:r>
              <a:rPr lang="es-ES_tradnl" sz="4000" dirty="0">
                <a:solidFill>
                  <a:srgbClr val="FFFF00"/>
                </a:solidFill>
                <a:latin typeface="Times New Roman" pitchFamily="18" charset="0"/>
                <a:sym typeface="Symbol" pitchFamily="18" charset="2"/>
              </a:rPr>
              <a:t> = 13.6(</a:t>
            </a:r>
            <a:r>
              <a:rPr lang="es-ES_tradnl" sz="4000" dirty="0" err="1">
                <a:solidFill>
                  <a:srgbClr val="FFFF00"/>
                </a:solidFill>
                <a:latin typeface="Times New Roman" pitchFamily="18" charset="0"/>
                <a:sym typeface="Symbol" pitchFamily="18" charset="2"/>
              </a:rPr>
              <a:t>cp</a:t>
            </a:r>
            <a:r>
              <a:rPr lang="es-ES_tradnl" sz="4000" dirty="0">
                <a:solidFill>
                  <a:srgbClr val="FFFF00"/>
                </a:solidFill>
                <a:latin typeface="Times New Roman" pitchFamily="18" charset="0"/>
                <a:sym typeface="Symbol" pitchFamily="18" charset="2"/>
              </a:rPr>
              <a:t>)</a:t>
            </a:r>
            <a:r>
              <a:rPr lang="es-ES_tradnl" sz="4000" baseline="30000" dirty="0">
                <a:solidFill>
                  <a:srgbClr val="FFFF00"/>
                </a:solidFill>
                <a:latin typeface="Times New Roman" pitchFamily="18" charset="0"/>
                <a:sym typeface="Symbol" pitchFamily="18" charset="2"/>
              </a:rPr>
              <a:t>-1</a:t>
            </a:r>
            <a:r>
              <a:rPr lang="es-ES_tradnl" sz="4000" dirty="0">
                <a:solidFill>
                  <a:srgbClr val="FFFF00"/>
                </a:solidFill>
                <a:latin typeface="Times New Roman" pitchFamily="18" charset="0"/>
                <a:sym typeface="Symbol" pitchFamily="18" charset="2"/>
              </a:rPr>
              <a:t>   (</a:t>
            </a:r>
            <a:r>
              <a:rPr lang="es-ES_tradnl" sz="4000" dirty="0">
                <a:solidFill>
                  <a:srgbClr val="FFFF00"/>
                </a:solidFill>
                <a:sym typeface="Symbol" pitchFamily="18" charset="2"/>
              </a:rPr>
              <a:t>x</a:t>
            </a:r>
            <a:r>
              <a:rPr lang="es-ES_tradnl" sz="4000" dirty="0">
                <a:solidFill>
                  <a:srgbClr val="FFFF00"/>
                </a:solidFill>
                <a:latin typeface="Times New Roman" pitchFamily="18" charset="0"/>
                <a:sym typeface="Symbol" pitchFamily="18" charset="2"/>
              </a:rPr>
              <a:t>/</a:t>
            </a:r>
            <a:r>
              <a:rPr lang="es-ES_tradnl" sz="4000" dirty="0" err="1">
                <a:solidFill>
                  <a:srgbClr val="FFFF00"/>
                </a:solidFill>
                <a:sym typeface="Symbol" pitchFamily="18" charset="2"/>
              </a:rPr>
              <a:t>x</a:t>
            </a:r>
            <a:r>
              <a:rPr lang="es-ES_tradnl" sz="4000" baseline="-25000" dirty="0" err="1">
                <a:solidFill>
                  <a:srgbClr val="FFFF00"/>
                </a:solidFill>
                <a:latin typeface="Times New Roman" pitchFamily="18" charset="0"/>
                <a:sym typeface="Symbol" pitchFamily="18" charset="2"/>
              </a:rPr>
              <a:t>o</a:t>
            </a:r>
            <a:r>
              <a:rPr lang="es-ES_tradnl" sz="4000" dirty="0">
                <a:solidFill>
                  <a:srgbClr val="FFFF00"/>
                </a:solidFill>
                <a:latin typeface="Times New Roman" pitchFamily="18" charset="0"/>
                <a:sym typeface="Symbol" pitchFamily="18" charset="2"/>
              </a:rPr>
              <a:t>)</a:t>
            </a:r>
            <a:r>
              <a:rPr lang="es-ES_tradnl" sz="4000" baseline="30000" dirty="0">
                <a:solidFill>
                  <a:srgbClr val="FFFF00"/>
                </a:solidFill>
                <a:latin typeface="Times New Roman" pitchFamily="18" charset="0"/>
                <a:sym typeface="Symbol" pitchFamily="18" charset="2"/>
              </a:rPr>
              <a:t>½</a:t>
            </a:r>
            <a:r>
              <a:rPr lang="es-ES_tradnl" sz="4000" dirty="0">
                <a:solidFill>
                  <a:srgbClr val="FFFF00"/>
                </a:solidFill>
                <a:latin typeface="Times New Roman" pitchFamily="18" charset="0"/>
                <a:sym typeface="Symbol" pitchFamily="18" charset="2"/>
              </a:rPr>
              <a:t> </a:t>
            </a:r>
          </a:p>
          <a:p>
            <a:pPr algn="l"/>
            <a:r>
              <a:rPr lang="es-ES_tradnl" sz="4000" dirty="0">
                <a:solidFill>
                  <a:srgbClr val="FFFF00"/>
                </a:solidFill>
                <a:sym typeface="Symbol" pitchFamily="18" charset="2"/>
              </a:rPr>
              <a:t>@Teotihuacán PSF </a:t>
            </a:r>
            <a:r>
              <a:rPr lang="es-ES_tradnl" sz="4000" dirty="0">
                <a:solidFill>
                  <a:srgbClr val="FFFF00"/>
                </a:solidFill>
              </a:rPr>
              <a:t>≈ 50 cm</a:t>
            </a:r>
          </a:p>
          <a:p>
            <a:pPr algn="l"/>
            <a:r>
              <a:rPr lang="es-ES_tradnl" sz="4000" dirty="0">
                <a:solidFill>
                  <a:srgbClr val="FFFF00"/>
                </a:solidFill>
                <a:sym typeface="Symbol" pitchFamily="18" charset="2"/>
              </a:rPr>
              <a:t>@Chichén Itzá PSF </a:t>
            </a:r>
            <a:r>
              <a:rPr lang="es-ES_tradnl" sz="4000" dirty="0">
                <a:solidFill>
                  <a:srgbClr val="FFFF00"/>
                </a:solidFill>
              </a:rPr>
              <a:t>≈ 25 cm</a:t>
            </a:r>
          </a:p>
          <a:p>
            <a:pPr algn="l"/>
            <a:endParaRPr lang="es-ES_tradnl" sz="4000" dirty="0">
              <a:solidFill>
                <a:srgbClr val="FFFF00"/>
              </a:solidFill>
              <a:sym typeface="Symbol" pitchFamily="18" charset="2"/>
            </a:endParaRPr>
          </a:p>
          <a:p>
            <a:pPr eaLnBrk="0" hangingPunct="0"/>
            <a:endParaRPr lang="es-ES_tradnl" sz="2400" dirty="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229387" name="Line 11"/>
          <p:cNvSpPr>
            <a:spLocks noChangeShapeType="1"/>
          </p:cNvSpPr>
          <p:nvPr/>
        </p:nvSpPr>
        <p:spPr bwMode="auto">
          <a:xfrm flipH="1">
            <a:off x="1828800" y="2590800"/>
            <a:ext cx="76200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229389" name="Line 13"/>
          <p:cNvSpPr>
            <a:spLocks noChangeShapeType="1"/>
          </p:cNvSpPr>
          <p:nvPr/>
        </p:nvSpPr>
        <p:spPr bwMode="auto">
          <a:xfrm flipH="1">
            <a:off x="2051050" y="2492375"/>
            <a:ext cx="792163" cy="1368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229390" name="Line 14"/>
          <p:cNvSpPr>
            <a:spLocks noChangeShapeType="1"/>
          </p:cNvSpPr>
          <p:nvPr/>
        </p:nvSpPr>
        <p:spPr bwMode="auto">
          <a:xfrm flipH="1">
            <a:off x="1835150" y="2852738"/>
            <a:ext cx="720725" cy="115252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65133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9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9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9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9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9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2938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93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9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384" grpId="0" autoUpdateAnimBg="0"/>
      <p:bldP spid="22938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>
                <a:solidFill>
                  <a:schemeClr val="bg1"/>
                </a:solidFill>
              </a:rPr>
              <a:t>Atenuación</a:t>
            </a:r>
            <a:r>
              <a:rPr lang="en-US" dirty="0">
                <a:solidFill>
                  <a:schemeClr val="bg1"/>
                </a:solidFill>
              </a:rPr>
              <a:t> de </a:t>
            </a:r>
            <a:r>
              <a:rPr lang="en-US" dirty="0" err="1">
                <a:solidFill>
                  <a:schemeClr val="bg1"/>
                </a:solidFill>
              </a:rPr>
              <a:t>muones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1403648" y="2780928"/>
            <a:ext cx="6480720" cy="252028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4067944" y="3429000"/>
            <a:ext cx="1296144" cy="115212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>
            <a:off x="1835696" y="1844824"/>
            <a:ext cx="0" cy="7920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66FF33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>
            <a:off x="2483768" y="1844824"/>
            <a:ext cx="0" cy="7920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66FF33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>
            <a:off x="3131840" y="1844824"/>
            <a:ext cx="0" cy="7920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66FF33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>
            <a:off x="3707904" y="1844824"/>
            <a:ext cx="0" cy="7920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66FF33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>
            <a:off x="4355976" y="1844824"/>
            <a:ext cx="0" cy="7920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66FF33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>
            <a:off x="5076056" y="1844824"/>
            <a:ext cx="0" cy="7920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66FF33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>
            <a:off x="5796136" y="1844824"/>
            <a:ext cx="0" cy="7920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66FF33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>
            <a:off x="6444208" y="1844824"/>
            <a:ext cx="0" cy="7920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66FF33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>
            <a:off x="7092280" y="1844824"/>
            <a:ext cx="0" cy="7920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66FF33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>
            <a:off x="7668344" y="1844824"/>
            <a:ext cx="0" cy="7920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66FF33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3" name="Straight Arrow Connector 22"/>
          <p:cNvCxnSpPr/>
          <p:nvPr/>
        </p:nvCxnSpPr>
        <p:spPr bwMode="auto">
          <a:xfrm>
            <a:off x="1835696" y="5589240"/>
            <a:ext cx="0" cy="43204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66FF33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Straight Arrow Connector 23"/>
          <p:cNvCxnSpPr/>
          <p:nvPr/>
        </p:nvCxnSpPr>
        <p:spPr bwMode="auto">
          <a:xfrm>
            <a:off x="2483768" y="5589240"/>
            <a:ext cx="0" cy="43204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66FF33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5" name="Straight Arrow Connector 24"/>
          <p:cNvCxnSpPr/>
          <p:nvPr/>
        </p:nvCxnSpPr>
        <p:spPr bwMode="auto">
          <a:xfrm>
            <a:off x="3131840" y="5589240"/>
            <a:ext cx="0" cy="43204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66FF33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Straight Arrow Connector 25"/>
          <p:cNvCxnSpPr/>
          <p:nvPr/>
        </p:nvCxnSpPr>
        <p:spPr bwMode="auto">
          <a:xfrm>
            <a:off x="3707904" y="5589240"/>
            <a:ext cx="0" cy="43204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66FF33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7" name="Straight Arrow Connector 26"/>
          <p:cNvCxnSpPr/>
          <p:nvPr/>
        </p:nvCxnSpPr>
        <p:spPr bwMode="auto">
          <a:xfrm>
            <a:off x="4355976" y="5517232"/>
            <a:ext cx="0" cy="7920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66FF33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>
            <a:off x="5076056" y="5517232"/>
            <a:ext cx="0" cy="7920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66FF33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>
            <a:off x="5796136" y="5589240"/>
            <a:ext cx="0" cy="43204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66FF33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Straight Arrow Connector 29"/>
          <p:cNvCxnSpPr/>
          <p:nvPr/>
        </p:nvCxnSpPr>
        <p:spPr bwMode="auto">
          <a:xfrm>
            <a:off x="6444208" y="5589240"/>
            <a:ext cx="0" cy="43204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66FF33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1" name="Straight Arrow Connector 30"/>
          <p:cNvCxnSpPr/>
          <p:nvPr/>
        </p:nvCxnSpPr>
        <p:spPr bwMode="auto">
          <a:xfrm>
            <a:off x="7092280" y="5589240"/>
            <a:ext cx="0" cy="43204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66FF33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2" name="Straight Arrow Connector 31"/>
          <p:cNvCxnSpPr/>
          <p:nvPr/>
        </p:nvCxnSpPr>
        <p:spPr bwMode="auto">
          <a:xfrm>
            <a:off x="7668344" y="5589240"/>
            <a:ext cx="0" cy="43204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66FF33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5346114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786" name="Picture 2" descr="muon_energy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4138" y="1989138"/>
            <a:ext cx="4035425" cy="3827462"/>
          </a:xfrm>
          <a:prstGeom prst="rect">
            <a:avLst/>
          </a:prstGeom>
          <a:noFill/>
        </p:spPr>
      </p:pic>
      <p:sp>
        <p:nvSpPr>
          <p:cNvPr id="118787" name="Rectangle 3"/>
          <p:cNvSpPr>
            <a:spLocks noChangeArrowheads="1"/>
          </p:cNvSpPr>
          <p:nvPr/>
        </p:nvSpPr>
        <p:spPr bwMode="auto">
          <a:xfrm>
            <a:off x="3203848" y="373063"/>
            <a:ext cx="319510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s-MX" sz="4800" b="1" dirty="0">
                <a:solidFill>
                  <a:schemeClr val="bg1"/>
                </a:solidFill>
              </a:rPr>
              <a:t>Atenuación</a:t>
            </a:r>
          </a:p>
        </p:txBody>
      </p:sp>
      <p:sp>
        <p:nvSpPr>
          <p:cNvPr id="118788" name="Text Box 4"/>
          <p:cNvSpPr txBox="1">
            <a:spLocks noChangeArrowheads="1"/>
          </p:cNvSpPr>
          <p:nvPr/>
        </p:nvSpPr>
        <p:spPr bwMode="auto">
          <a:xfrm flipH="1">
            <a:off x="736600" y="2781300"/>
            <a:ext cx="18907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MX" b="1" dirty="0" err="1">
                <a:solidFill>
                  <a:schemeClr val="folHlink"/>
                </a:solidFill>
              </a:rPr>
              <a:t>Sensitividad</a:t>
            </a:r>
            <a:endParaRPr lang="es-MX" b="1" dirty="0">
              <a:solidFill>
                <a:schemeClr val="folHlink"/>
              </a:solidFill>
            </a:endParaRPr>
          </a:p>
        </p:txBody>
      </p:sp>
      <p:sp>
        <p:nvSpPr>
          <p:cNvPr id="118789" name="Line 5"/>
          <p:cNvSpPr>
            <a:spLocks noChangeShapeType="1"/>
          </p:cNvSpPr>
          <p:nvPr/>
        </p:nvSpPr>
        <p:spPr bwMode="auto">
          <a:xfrm flipH="1">
            <a:off x="6084888" y="4221163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118790" name="Text Box 6"/>
          <p:cNvSpPr txBox="1">
            <a:spLocks noChangeArrowheads="1"/>
          </p:cNvSpPr>
          <p:nvPr/>
        </p:nvSpPr>
        <p:spPr bwMode="auto">
          <a:xfrm>
            <a:off x="6743700" y="3933825"/>
            <a:ext cx="162095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s-MX" b="1" dirty="0">
                <a:solidFill>
                  <a:schemeClr val="folHlink"/>
                </a:solidFill>
              </a:rPr>
              <a:t>Resolución</a:t>
            </a:r>
          </a:p>
        </p:txBody>
      </p:sp>
      <p:sp>
        <p:nvSpPr>
          <p:cNvPr id="118792" name="Line 8"/>
          <p:cNvSpPr>
            <a:spLocks noChangeShapeType="1"/>
          </p:cNvSpPr>
          <p:nvPr/>
        </p:nvSpPr>
        <p:spPr bwMode="auto">
          <a:xfrm>
            <a:off x="2700338" y="3068638"/>
            <a:ext cx="792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584350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6" name="AutoShape 4"/>
          <p:cNvSpPr>
            <a:spLocks noChangeArrowheads="1"/>
          </p:cNvSpPr>
          <p:nvPr/>
        </p:nvSpPr>
        <p:spPr bwMode="auto">
          <a:xfrm>
            <a:off x="1619250" y="4581525"/>
            <a:ext cx="4895850" cy="935038"/>
          </a:xfrm>
          <a:prstGeom prst="parallelogram">
            <a:avLst>
              <a:gd name="adj" fmla="val 1309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  <p:grpSp>
        <p:nvGrpSpPr>
          <p:cNvPr id="289797" name="Group 5"/>
          <p:cNvGrpSpPr>
            <a:grpSpLocks/>
          </p:cNvGrpSpPr>
          <p:nvPr/>
        </p:nvGrpSpPr>
        <p:grpSpPr bwMode="auto">
          <a:xfrm>
            <a:off x="1692275" y="3213100"/>
            <a:ext cx="5038725" cy="1800225"/>
            <a:chOff x="1066" y="2024"/>
            <a:chExt cx="3174" cy="1134"/>
          </a:xfrm>
        </p:grpSpPr>
        <p:sp>
          <p:nvSpPr>
            <p:cNvPr id="289798" name="AutoShape 6"/>
            <p:cNvSpPr>
              <a:spLocks noChangeArrowheads="1"/>
            </p:cNvSpPr>
            <p:nvPr/>
          </p:nvSpPr>
          <p:spPr bwMode="auto">
            <a:xfrm>
              <a:off x="1066" y="2569"/>
              <a:ext cx="3084" cy="589"/>
            </a:xfrm>
            <a:prstGeom prst="parallelogram">
              <a:avLst>
                <a:gd name="adj" fmla="val 1309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r>
                <a:rPr lang="es-ES_tradnl" sz="1800">
                  <a:latin typeface="Tahoma" pitchFamily="34" charset="0"/>
                </a:rPr>
                <a:t>     </a:t>
              </a:r>
              <a:endParaRPr lang="es-MX" sz="1800">
                <a:latin typeface="Tahoma" pitchFamily="34" charset="0"/>
              </a:endParaRPr>
            </a:p>
          </p:txBody>
        </p:sp>
        <p:sp>
          <p:nvSpPr>
            <p:cNvPr id="289799" name="AutoShape 7"/>
            <p:cNvSpPr>
              <a:spLocks noChangeArrowheads="1"/>
            </p:cNvSpPr>
            <p:nvPr/>
          </p:nvSpPr>
          <p:spPr bwMode="auto">
            <a:xfrm>
              <a:off x="1156" y="2297"/>
              <a:ext cx="3084" cy="589"/>
            </a:xfrm>
            <a:prstGeom prst="parallelogram">
              <a:avLst>
                <a:gd name="adj" fmla="val 1309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289800" name="AutoShape 8"/>
            <p:cNvSpPr>
              <a:spLocks noChangeArrowheads="1"/>
            </p:cNvSpPr>
            <p:nvPr/>
          </p:nvSpPr>
          <p:spPr bwMode="auto">
            <a:xfrm>
              <a:off x="1156" y="2024"/>
              <a:ext cx="3084" cy="589"/>
            </a:xfrm>
            <a:prstGeom prst="parallelogram">
              <a:avLst>
                <a:gd name="adj" fmla="val 1309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</p:grpSp>
      <p:sp>
        <p:nvSpPr>
          <p:cNvPr id="289801" name="Rectangle 9"/>
          <p:cNvSpPr>
            <a:spLocks noChangeArrowheads="1"/>
          </p:cNvSpPr>
          <p:nvPr/>
        </p:nvSpPr>
        <p:spPr bwMode="auto">
          <a:xfrm>
            <a:off x="457200" y="115888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kumimoji="1" lang="es-MX" sz="4000" b="1" dirty="0">
                <a:solidFill>
                  <a:schemeClr val="bg1"/>
                </a:solidFill>
                <a:latin typeface="Arial" charset="0"/>
              </a:rPr>
              <a:t>Método experimental</a:t>
            </a:r>
          </a:p>
        </p:txBody>
      </p:sp>
      <p:sp>
        <p:nvSpPr>
          <p:cNvPr id="289802" name="AutoShape 10"/>
          <p:cNvSpPr>
            <a:spLocks noChangeArrowheads="1"/>
          </p:cNvSpPr>
          <p:nvPr/>
        </p:nvSpPr>
        <p:spPr bwMode="auto">
          <a:xfrm>
            <a:off x="1908175" y="2708275"/>
            <a:ext cx="4895850" cy="935038"/>
          </a:xfrm>
          <a:prstGeom prst="parallelogram">
            <a:avLst>
              <a:gd name="adj" fmla="val 1309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  <p:grpSp>
        <p:nvGrpSpPr>
          <p:cNvPr id="289803" name="Group 11"/>
          <p:cNvGrpSpPr>
            <a:grpSpLocks/>
          </p:cNvGrpSpPr>
          <p:nvPr/>
        </p:nvGrpSpPr>
        <p:grpSpPr bwMode="auto">
          <a:xfrm>
            <a:off x="2916238" y="1916113"/>
            <a:ext cx="2519362" cy="4321175"/>
            <a:chOff x="1837" y="1207"/>
            <a:chExt cx="1587" cy="2722"/>
          </a:xfrm>
        </p:grpSpPr>
        <p:sp>
          <p:nvSpPr>
            <p:cNvPr id="289804" name="Line 12"/>
            <p:cNvSpPr>
              <a:spLocks noChangeShapeType="1"/>
            </p:cNvSpPr>
            <p:nvPr/>
          </p:nvSpPr>
          <p:spPr bwMode="auto">
            <a:xfrm>
              <a:off x="2472" y="2296"/>
              <a:ext cx="499" cy="8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MX"/>
            </a:p>
          </p:txBody>
        </p:sp>
        <p:sp>
          <p:nvSpPr>
            <p:cNvPr id="289805" name="Line 13"/>
            <p:cNvSpPr>
              <a:spLocks noChangeShapeType="1"/>
            </p:cNvSpPr>
            <p:nvPr/>
          </p:nvSpPr>
          <p:spPr bwMode="auto">
            <a:xfrm>
              <a:off x="1837" y="1207"/>
              <a:ext cx="499" cy="8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MX"/>
            </a:p>
          </p:txBody>
        </p:sp>
        <p:sp>
          <p:nvSpPr>
            <p:cNvPr id="289806" name="Line 14"/>
            <p:cNvSpPr>
              <a:spLocks noChangeShapeType="1"/>
            </p:cNvSpPr>
            <p:nvPr/>
          </p:nvSpPr>
          <p:spPr bwMode="auto">
            <a:xfrm>
              <a:off x="3152" y="3475"/>
              <a:ext cx="272" cy="4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MX"/>
            </a:p>
          </p:txBody>
        </p:sp>
      </p:grpSp>
      <p:grpSp>
        <p:nvGrpSpPr>
          <p:cNvPr id="289807" name="Group 15"/>
          <p:cNvGrpSpPr>
            <a:grpSpLocks/>
          </p:cNvGrpSpPr>
          <p:nvPr/>
        </p:nvGrpSpPr>
        <p:grpSpPr bwMode="auto">
          <a:xfrm>
            <a:off x="5903913" y="3176588"/>
            <a:ext cx="3060700" cy="1873250"/>
            <a:chOff x="3719" y="2001"/>
            <a:chExt cx="1928" cy="1180"/>
          </a:xfrm>
        </p:grpSpPr>
        <p:cxnSp>
          <p:nvCxnSpPr>
            <p:cNvPr id="289808" name="AutoShape 16"/>
            <p:cNvCxnSpPr>
              <a:cxnSpLocks noChangeShapeType="1"/>
            </p:cNvCxnSpPr>
            <p:nvPr/>
          </p:nvCxnSpPr>
          <p:spPr bwMode="auto">
            <a:xfrm>
              <a:off x="3901" y="2001"/>
              <a:ext cx="929" cy="522"/>
            </a:xfrm>
            <a:prstGeom prst="bentConnector3">
              <a:avLst>
                <a:gd name="adj1" fmla="val 70722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</p:cxnSp>
        <p:cxnSp>
          <p:nvCxnSpPr>
            <p:cNvPr id="289809" name="AutoShape 17"/>
            <p:cNvCxnSpPr>
              <a:cxnSpLocks noChangeShapeType="1"/>
            </p:cNvCxnSpPr>
            <p:nvPr/>
          </p:nvCxnSpPr>
          <p:spPr bwMode="auto">
            <a:xfrm flipV="1">
              <a:off x="3719" y="2614"/>
              <a:ext cx="1111" cy="567"/>
            </a:xfrm>
            <a:prstGeom prst="bentConnector3">
              <a:avLst>
                <a:gd name="adj1" fmla="val 75694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</p:cxnSp>
        <p:grpSp>
          <p:nvGrpSpPr>
            <p:cNvPr id="289810" name="Group 18"/>
            <p:cNvGrpSpPr>
              <a:grpSpLocks/>
            </p:cNvGrpSpPr>
            <p:nvPr/>
          </p:nvGrpSpPr>
          <p:grpSpPr bwMode="auto">
            <a:xfrm>
              <a:off x="4850" y="2478"/>
              <a:ext cx="797" cy="227"/>
              <a:chOff x="4649" y="1835"/>
              <a:chExt cx="797" cy="227"/>
            </a:xfrm>
          </p:grpSpPr>
          <p:sp>
            <p:nvSpPr>
              <p:cNvPr id="289811" name="Rectangle 19"/>
              <p:cNvSpPr>
                <a:spLocks noChangeArrowheads="1"/>
              </p:cNvSpPr>
              <p:nvPr/>
            </p:nvSpPr>
            <p:spPr bwMode="auto">
              <a:xfrm>
                <a:off x="4661" y="1835"/>
                <a:ext cx="772" cy="22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289812" name="Text Box 20"/>
              <p:cNvSpPr txBox="1">
                <a:spLocks noChangeArrowheads="1"/>
              </p:cNvSpPr>
              <p:nvPr/>
            </p:nvSpPr>
            <p:spPr bwMode="auto">
              <a:xfrm>
                <a:off x="4649" y="1842"/>
                <a:ext cx="79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 eaLnBrk="1" hangingPunct="1"/>
                <a:r>
                  <a:rPr lang="en-US" sz="1600" dirty="0" err="1">
                    <a:solidFill>
                      <a:srgbClr val="FFFF99"/>
                    </a:solidFill>
                    <a:latin typeface="Tahoma" pitchFamily="34" charset="0"/>
                  </a:rPr>
                  <a:t>coincidencia</a:t>
                </a:r>
                <a:endParaRPr lang="en-US" sz="1600" dirty="0">
                  <a:solidFill>
                    <a:srgbClr val="FFFF99"/>
                  </a:solidFill>
                  <a:latin typeface="Tahoma" pitchFamily="34" charset="0"/>
                </a:endParaRPr>
              </a:p>
            </p:txBody>
          </p:sp>
        </p:grpSp>
      </p:grpSp>
      <p:grpSp>
        <p:nvGrpSpPr>
          <p:cNvPr id="289813" name="Group 21"/>
          <p:cNvGrpSpPr>
            <a:grpSpLocks/>
          </p:cNvGrpSpPr>
          <p:nvPr/>
        </p:nvGrpSpPr>
        <p:grpSpPr bwMode="auto">
          <a:xfrm>
            <a:off x="3924300" y="3789363"/>
            <a:ext cx="825500" cy="1260475"/>
            <a:chOff x="2472" y="2387"/>
            <a:chExt cx="520" cy="794"/>
          </a:xfrm>
        </p:grpSpPr>
        <p:sp>
          <p:nvSpPr>
            <p:cNvPr id="289814" name="Text Box 22"/>
            <p:cNvSpPr txBox="1">
              <a:spLocks noChangeArrowheads="1"/>
            </p:cNvSpPr>
            <p:nvPr/>
          </p:nvSpPr>
          <p:spPr bwMode="auto">
            <a:xfrm>
              <a:off x="2472" y="2387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/>
              <a:r>
                <a:rPr lang="es-ES_tradnl" sz="2000">
                  <a:solidFill>
                    <a:schemeClr val="bg2"/>
                  </a:solidFill>
                  <a:latin typeface="Tahoma" pitchFamily="34" charset="0"/>
                </a:rPr>
                <a:t>*</a:t>
              </a:r>
              <a:endParaRPr lang="es-MX" sz="2000">
                <a:solidFill>
                  <a:schemeClr val="bg2"/>
                </a:solidFill>
                <a:latin typeface="Tahoma" pitchFamily="34" charset="0"/>
              </a:endParaRPr>
            </a:p>
          </p:txBody>
        </p:sp>
        <p:sp>
          <p:nvSpPr>
            <p:cNvPr id="289815" name="Text Box 23"/>
            <p:cNvSpPr txBox="1">
              <a:spLocks noChangeArrowheads="1"/>
            </p:cNvSpPr>
            <p:nvPr/>
          </p:nvSpPr>
          <p:spPr bwMode="auto">
            <a:xfrm>
              <a:off x="2632" y="2659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/>
              <a:r>
                <a:rPr lang="es-ES_tradnl" sz="2000">
                  <a:solidFill>
                    <a:schemeClr val="bg2"/>
                  </a:solidFill>
                  <a:latin typeface="Tahoma" pitchFamily="34" charset="0"/>
                </a:rPr>
                <a:t>*</a:t>
              </a:r>
              <a:endParaRPr lang="es-MX" sz="2000">
                <a:solidFill>
                  <a:schemeClr val="bg2"/>
                </a:solidFill>
                <a:latin typeface="Tahoma" pitchFamily="34" charset="0"/>
              </a:endParaRPr>
            </a:p>
          </p:txBody>
        </p:sp>
        <p:sp>
          <p:nvSpPr>
            <p:cNvPr id="289816" name="Text Box 24"/>
            <p:cNvSpPr txBox="1">
              <a:spLocks noChangeArrowheads="1"/>
            </p:cNvSpPr>
            <p:nvPr/>
          </p:nvSpPr>
          <p:spPr bwMode="auto">
            <a:xfrm>
              <a:off x="2789" y="2931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/>
              <a:r>
                <a:rPr lang="es-ES_tradnl" sz="2000">
                  <a:solidFill>
                    <a:schemeClr val="bg2"/>
                  </a:solidFill>
                  <a:latin typeface="Tahoma" pitchFamily="34" charset="0"/>
                </a:rPr>
                <a:t>*</a:t>
              </a:r>
              <a:endParaRPr lang="es-MX" sz="2000">
                <a:solidFill>
                  <a:schemeClr val="bg2"/>
                </a:solidFill>
                <a:latin typeface="Tahoma" pitchFamily="34" charset="0"/>
              </a:endParaRPr>
            </a:p>
          </p:txBody>
        </p:sp>
      </p:grpSp>
      <p:grpSp>
        <p:nvGrpSpPr>
          <p:cNvPr id="289817" name="Group 25"/>
          <p:cNvGrpSpPr>
            <a:grpSpLocks/>
          </p:cNvGrpSpPr>
          <p:nvPr/>
        </p:nvGrpSpPr>
        <p:grpSpPr bwMode="auto">
          <a:xfrm>
            <a:off x="1258888" y="3141663"/>
            <a:ext cx="5976937" cy="2016125"/>
            <a:chOff x="793" y="1979"/>
            <a:chExt cx="3765" cy="1270"/>
          </a:xfrm>
        </p:grpSpPr>
        <p:sp>
          <p:nvSpPr>
            <p:cNvPr id="289818" name="Text Box 26"/>
            <p:cNvSpPr txBox="1">
              <a:spLocks noChangeArrowheads="1"/>
            </p:cNvSpPr>
            <p:nvPr/>
          </p:nvSpPr>
          <p:spPr bwMode="auto">
            <a:xfrm>
              <a:off x="4298" y="1979"/>
              <a:ext cx="26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/>
              <a:r>
                <a:rPr lang="es-ES_tradnl" sz="1800" b="1" i="1"/>
                <a:t>X</a:t>
              </a:r>
              <a:r>
                <a:rPr lang="es-ES_tradnl" sz="1800" b="1" i="1" baseline="-25000"/>
                <a:t>1</a:t>
              </a:r>
              <a:endParaRPr lang="es-MX" sz="1800" b="1" i="1" baseline="-25000"/>
            </a:p>
          </p:txBody>
        </p:sp>
        <p:sp>
          <p:nvSpPr>
            <p:cNvPr id="289819" name="Text Box 27"/>
            <p:cNvSpPr txBox="1">
              <a:spLocks noChangeArrowheads="1"/>
            </p:cNvSpPr>
            <p:nvPr/>
          </p:nvSpPr>
          <p:spPr bwMode="auto">
            <a:xfrm>
              <a:off x="839" y="2750"/>
              <a:ext cx="25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/>
              <a:r>
                <a:rPr lang="es-ES_tradnl" sz="1800" b="1" i="1"/>
                <a:t>Y</a:t>
              </a:r>
              <a:r>
                <a:rPr lang="es-ES_tradnl" sz="1800" b="1" i="1" baseline="-25000"/>
                <a:t>2</a:t>
              </a:r>
              <a:endParaRPr lang="es-MX" sz="1800" b="1" i="1" baseline="-25000"/>
            </a:p>
          </p:txBody>
        </p:sp>
        <p:sp>
          <p:nvSpPr>
            <p:cNvPr id="289820" name="Text Box 28"/>
            <p:cNvSpPr txBox="1">
              <a:spLocks noChangeArrowheads="1"/>
            </p:cNvSpPr>
            <p:nvPr/>
          </p:nvSpPr>
          <p:spPr bwMode="auto">
            <a:xfrm>
              <a:off x="4241" y="2247"/>
              <a:ext cx="26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/>
              <a:r>
                <a:rPr lang="es-ES_tradnl" sz="1800" b="1" i="1"/>
                <a:t>X</a:t>
              </a:r>
              <a:r>
                <a:rPr lang="es-ES_tradnl" sz="1800" b="1" i="1" baseline="-25000"/>
                <a:t>2</a:t>
              </a:r>
              <a:endParaRPr lang="es-MX" sz="1800" b="1" i="1" baseline="-25000"/>
            </a:p>
          </p:txBody>
        </p:sp>
        <p:sp>
          <p:nvSpPr>
            <p:cNvPr id="289821" name="Text Box 29"/>
            <p:cNvSpPr txBox="1">
              <a:spLocks noChangeArrowheads="1"/>
            </p:cNvSpPr>
            <p:nvPr/>
          </p:nvSpPr>
          <p:spPr bwMode="auto">
            <a:xfrm>
              <a:off x="4195" y="2519"/>
              <a:ext cx="26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/>
              <a:r>
                <a:rPr lang="es-ES_tradnl" sz="1800" b="1" i="1"/>
                <a:t>X</a:t>
              </a:r>
              <a:r>
                <a:rPr lang="es-ES_tradnl" sz="1800" b="1" i="1" baseline="-25000"/>
                <a:t>3</a:t>
              </a:r>
              <a:endParaRPr lang="es-MX" sz="1800" b="1" i="1" baseline="-25000"/>
            </a:p>
          </p:txBody>
        </p:sp>
        <p:sp>
          <p:nvSpPr>
            <p:cNvPr id="289822" name="Text Box 30"/>
            <p:cNvSpPr txBox="1">
              <a:spLocks noChangeArrowheads="1"/>
            </p:cNvSpPr>
            <p:nvPr/>
          </p:nvSpPr>
          <p:spPr bwMode="auto">
            <a:xfrm>
              <a:off x="884" y="2478"/>
              <a:ext cx="25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/>
              <a:r>
                <a:rPr lang="es-ES_tradnl" sz="1800" b="1" i="1"/>
                <a:t>Y</a:t>
              </a:r>
              <a:r>
                <a:rPr lang="es-ES_tradnl" sz="1800" b="1" i="1" baseline="-25000"/>
                <a:t>1</a:t>
              </a:r>
              <a:endParaRPr lang="es-MX" sz="1800" b="1" i="1" baseline="-25000"/>
            </a:p>
          </p:txBody>
        </p:sp>
        <p:sp>
          <p:nvSpPr>
            <p:cNvPr id="289823" name="Text Box 31"/>
            <p:cNvSpPr txBox="1">
              <a:spLocks noChangeArrowheads="1"/>
            </p:cNvSpPr>
            <p:nvPr/>
          </p:nvSpPr>
          <p:spPr bwMode="auto">
            <a:xfrm>
              <a:off x="793" y="3018"/>
              <a:ext cx="25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/>
              <a:r>
                <a:rPr lang="es-ES_tradnl" sz="1800" b="1" i="1"/>
                <a:t>Y</a:t>
              </a:r>
              <a:r>
                <a:rPr lang="es-ES_tradnl" sz="1800" b="1" i="1" baseline="-25000"/>
                <a:t>3</a:t>
              </a:r>
              <a:endParaRPr lang="es-MX" sz="1800" b="1" i="1" baseline="-25000"/>
            </a:p>
          </p:txBody>
        </p:sp>
      </p:grpSp>
    </p:spTree>
    <p:extLst>
      <p:ext uri="{BB962C8B-B14F-4D97-AF65-F5344CB8AC3E}">
        <p14:creationId xmlns:p14="http://schemas.microsoft.com/office/powerpoint/2010/main" val="1645736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2898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9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89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9796" grpId="0" animBg="1"/>
      <p:bldP spid="28980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>
                <a:solidFill>
                  <a:schemeClr val="bg1"/>
                </a:solidFill>
              </a:rPr>
              <a:t>Detección por centelleo </a:t>
            </a:r>
          </a:p>
        </p:txBody>
      </p:sp>
      <p:sp>
        <p:nvSpPr>
          <p:cNvPr id="5" name="Rectángulo 4"/>
          <p:cNvSpPr/>
          <p:nvPr/>
        </p:nvSpPr>
        <p:spPr bwMode="auto">
          <a:xfrm>
            <a:off x="2051720" y="2924944"/>
            <a:ext cx="1512168" cy="122413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7" name="Conector recto de flecha 6"/>
          <p:cNvCxnSpPr/>
          <p:nvPr/>
        </p:nvCxnSpPr>
        <p:spPr bwMode="auto">
          <a:xfrm>
            <a:off x="1115616" y="3068960"/>
            <a:ext cx="864096" cy="32403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Arco de bloque 9"/>
          <p:cNvSpPr/>
          <p:nvPr/>
        </p:nvSpPr>
        <p:spPr bwMode="auto">
          <a:xfrm rot="10800000">
            <a:off x="3585592" y="3429000"/>
            <a:ext cx="410344" cy="338337"/>
          </a:xfrm>
          <a:prstGeom prst="blockArc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Arco de bloque 13"/>
          <p:cNvSpPr/>
          <p:nvPr/>
        </p:nvSpPr>
        <p:spPr bwMode="auto">
          <a:xfrm rot="209009">
            <a:off x="3935732" y="3441154"/>
            <a:ext cx="410344" cy="338337"/>
          </a:xfrm>
          <a:prstGeom prst="blockArc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Arco de bloque 14"/>
          <p:cNvSpPr/>
          <p:nvPr/>
        </p:nvSpPr>
        <p:spPr bwMode="auto">
          <a:xfrm rot="10800000">
            <a:off x="4283968" y="3450703"/>
            <a:ext cx="410344" cy="338337"/>
          </a:xfrm>
          <a:prstGeom prst="blockArc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Arco de bloque 15"/>
          <p:cNvSpPr/>
          <p:nvPr/>
        </p:nvSpPr>
        <p:spPr bwMode="auto">
          <a:xfrm>
            <a:off x="4593704" y="3450703"/>
            <a:ext cx="410344" cy="338337"/>
          </a:xfrm>
          <a:prstGeom prst="blockArc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107504" y="2852936"/>
            <a:ext cx="9199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rgbClr val="FFFF00"/>
                </a:solidFill>
              </a:rPr>
              <a:t>Muón </a:t>
            </a:r>
          </a:p>
        </p:txBody>
      </p:sp>
      <p:sp>
        <p:nvSpPr>
          <p:cNvPr id="18" name="CuadroTexto 17"/>
          <p:cNvSpPr txBox="1"/>
          <p:nvPr/>
        </p:nvSpPr>
        <p:spPr>
          <a:xfrm>
            <a:off x="1979712" y="3212976"/>
            <a:ext cx="16209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rgbClr val="0000FF"/>
                </a:solidFill>
              </a:rPr>
              <a:t>Centellador</a:t>
            </a:r>
          </a:p>
        </p:txBody>
      </p:sp>
      <p:sp>
        <p:nvSpPr>
          <p:cNvPr id="20" name="CuadroTexto 19"/>
          <p:cNvSpPr txBox="1"/>
          <p:nvPr/>
        </p:nvSpPr>
        <p:spPr>
          <a:xfrm>
            <a:off x="3635896" y="2924944"/>
            <a:ext cx="15607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rgbClr val="FFFF00"/>
                </a:solidFill>
              </a:rPr>
              <a:t>Luz visible</a:t>
            </a:r>
          </a:p>
        </p:txBody>
      </p:sp>
      <p:sp>
        <p:nvSpPr>
          <p:cNvPr id="21" name="Rectángulo 20"/>
          <p:cNvSpPr/>
          <p:nvPr/>
        </p:nvSpPr>
        <p:spPr bwMode="auto">
          <a:xfrm>
            <a:off x="5004048" y="3356992"/>
            <a:ext cx="1512168" cy="504056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23" name="Conector recto 22"/>
          <p:cNvCxnSpPr/>
          <p:nvPr/>
        </p:nvCxnSpPr>
        <p:spPr bwMode="auto">
          <a:xfrm>
            <a:off x="6516216" y="3429000"/>
            <a:ext cx="36004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Conector recto 24"/>
          <p:cNvCxnSpPr/>
          <p:nvPr/>
        </p:nvCxnSpPr>
        <p:spPr bwMode="auto">
          <a:xfrm>
            <a:off x="6516216" y="3573016"/>
            <a:ext cx="36004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Conector recto 25"/>
          <p:cNvCxnSpPr/>
          <p:nvPr/>
        </p:nvCxnSpPr>
        <p:spPr bwMode="auto">
          <a:xfrm>
            <a:off x="6516216" y="3733800"/>
            <a:ext cx="36004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CuadroTexto 27"/>
          <p:cNvSpPr txBox="1"/>
          <p:nvPr/>
        </p:nvSpPr>
        <p:spPr>
          <a:xfrm>
            <a:off x="6755611" y="3327375"/>
            <a:ext cx="19928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rgbClr val="FFFF00"/>
                </a:solidFill>
              </a:rPr>
              <a:t>Señal eléctrica </a:t>
            </a:r>
          </a:p>
        </p:txBody>
      </p:sp>
      <p:sp>
        <p:nvSpPr>
          <p:cNvPr id="29" name="CuadroTexto 28"/>
          <p:cNvSpPr txBox="1"/>
          <p:nvPr/>
        </p:nvSpPr>
        <p:spPr>
          <a:xfrm>
            <a:off x="5427368" y="3365376"/>
            <a:ext cx="6303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rgbClr val="0000FF"/>
                </a:solidFill>
              </a:rPr>
              <a:t>PM</a:t>
            </a:r>
          </a:p>
        </p:txBody>
      </p:sp>
    </p:spTree>
    <p:extLst>
      <p:ext uri="{BB962C8B-B14F-4D97-AF65-F5344CB8AC3E}">
        <p14:creationId xmlns:p14="http://schemas.microsoft.com/office/powerpoint/2010/main" val="2118965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6000" dirty="0">
                <a:solidFill>
                  <a:schemeClr val="bg1"/>
                </a:solidFill>
              </a:rPr>
              <a:t>Contenido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340768"/>
            <a:ext cx="8686800" cy="5287466"/>
          </a:xfrm>
        </p:spPr>
        <p:txBody>
          <a:bodyPr/>
          <a:lstStyle/>
          <a:p>
            <a:pPr>
              <a:buNone/>
            </a:pPr>
            <a:endParaRPr lang="en-US" sz="2400" b="1"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s-MX" sz="2000" dirty="0">
                <a:solidFill>
                  <a:schemeClr val="bg1"/>
                </a:solidFill>
              </a:rPr>
              <a:t>Radiación cósmica</a:t>
            </a:r>
          </a:p>
          <a:p>
            <a:pPr>
              <a:buFont typeface="Wingdings" pitchFamily="2" charset="2"/>
              <a:buChar char="§"/>
            </a:pPr>
            <a:r>
              <a:rPr lang="es-MX" sz="2000" dirty="0">
                <a:solidFill>
                  <a:schemeClr val="bg1"/>
                </a:solidFill>
              </a:rPr>
              <a:t>Atenuación de muones</a:t>
            </a:r>
          </a:p>
          <a:p>
            <a:pPr>
              <a:buFont typeface="Wingdings" pitchFamily="2" charset="2"/>
              <a:buChar char="§"/>
            </a:pPr>
            <a:r>
              <a:rPr lang="es-MX" sz="2000" dirty="0">
                <a:solidFill>
                  <a:schemeClr val="bg1"/>
                </a:solidFill>
              </a:rPr>
              <a:t>Pérdida de energía Bethe-Bloch</a:t>
            </a:r>
          </a:p>
          <a:p>
            <a:pPr>
              <a:buFont typeface="Wingdings" pitchFamily="2" charset="2"/>
              <a:buChar char="§"/>
            </a:pPr>
            <a:r>
              <a:rPr lang="es-MX" sz="2000" dirty="0">
                <a:solidFill>
                  <a:schemeClr val="bg1"/>
                </a:solidFill>
              </a:rPr>
              <a:t>Dispersíon múltple</a:t>
            </a:r>
          </a:p>
          <a:p>
            <a:pPr>
              <a:buFont typeface="Wingdings" pitchFamily="2" charset="2"/>
              <a:buChar char="§"/>
            </a:pPr>
            <a:r>
              <a:rPr lang="es-MX" sz="2000" dirty="0">
                <a:solidFill>
                  <a:schemeClr val="bg1"/>
                </a:solidFill>
              </a:rPr>
              <a:t>Detectores</a:t>
            </a:r>
          </a:p>
          <a:p>
            <a:pPr>
              <a:buFont typeface="Wingdings" pitchFamily="2" charset="2"/>
              <a:buChar char="§"/>
            </a:pPr>
            <a:r>
              <a:rPr lang="es-MX" sz="2000" dirty="0">
                <a:solidFill>
                  <a:schemeClr val="bg1"/>
                </a:solidFill>
              </a:rPr>
              <a:t>Motivación arqueológica (Giza, Teotihuacan y Chichén Itzá)</a:t>
            </a:r>
          </a:p>
          <a:p>
            <a:pPr>
              <a:buFont typeface="Wingdings" pitchFamily="2" charset="2"/>
              <a:buChar char="§"/>
            </a:pPr>
            <a:r>
              <a:rPr lang="es-MX" sz="2000" dirty="0">
                <a:solidFill>
                  <a:schemeClr val="bg1"/>
                </a:solidFill>
              </a:rPr>
              <a:t>Estratégia experimental</a:t>
            </a:r>
          </a:p>
          <a:p>
            <a:pPr>
              <a:buFont typeface="Wingdings" charset="2"/>
              <a:buChar char="§"/>
            </a:pPr>
            <a:r>
              <a:rPr lang="es-MX" sz="2000" dirty="0">
                <a:solidFill>
                  <a:schemeClr val="bg1"/>
                </a:solidFill>
              </a:rPr>
              <a:t>Analysis de datos</a:t>
            </a:r>
          </a:p>
          <a:p>
            <a:pPr>
              <a:buFont typeface="Wingdings" charset="2"/>
              <a:buChar char="§"/>
            </a:pPr>
            <a:r>
              <a:rPr lang="es-MX" sz="2000" dirty="0">
                <a:solidFill>
                  <a:schemeClr val="bg1"/>
                </a:solidFill>
              </a:rPr>
              <a:t>Resultados (Teotihiacán)</a:t>
            </a:r>
          </a:p>
          <a:p>
            <a:pPr>
              <a:buFont typeface="Wingdings" charset="2"/>
              <a:buChar char="§"/>
            </a:pPr>
            <a:r>
              <a:rPr lang="es-MX" sz="2000" dirty="0">
                <a:solidFill>
                  <a:schemeClr val="bg1"/>
                </a:solidFill>
              </a:rPr>
              <a:t>Estado del proyecto (Chichén Itzá)</a:t>
            </a:r>
          </a:p>
          <a:p>
            <a:pPr>
              <a:buFont typeface="Wingdings" charset="2"/>
              <a:buChar char="§"/>
            </a:pPr>
            <a:endParaRPr lang="es-MX" sz="2000"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§"/>
            </a:pPr>
            <a:endParaRPr lang="es-MX" sz="1000"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§"/>
            </a:pPr>
            <a:endParaRPr lang="es-MX" sz="40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s-MX" sz="2400"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§"/>
            </a:pPr>
            <a:endParaRPr lang="es-MX" sz="2400"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§"/>
            </a:pPr>
            <a:endParaRPr lang="es-MX" sz="2000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§"/>
            </a:pPr>
            <a:endParaRPr lang="es-MX" sz="2000"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§"/>
            </a:pPr>
            <a:endParaRPr lang="es-MX" sz="2400"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§"/>
            </a:pPr>
            <a:endParaRPr lang="es-MX" sz="2400"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§"/>
            </a:pPr>
            <a:endParaRPr lang="es-MX"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§"/>
            </a:pPr>
            <a:endParaRPr lang="es-MX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>
                <a:solidFill>
                  <a:srgbClr val="FFFFFF"/>
                </a:solidFill>
              </a:rPr>
              <a:t>Absorción/emisión</a:t>
            </a:r>
          </a:p>
        </p:txBody>
      </p:sp>
      <p:pic>
        <p:nvPicPr>
          <p:cNvPr id="3" name="Imagen 2" descr="Captura de pantalla 2015-07-01 a las 10.46.3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6406" y="2060848"/>
            <a:ext cx="4851858" cy="4073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7345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9" name="Rectangle 11"/>
          <p:cNvSpPr>
            <a:spLocks noGrp="1" noChangeArrowheads="1"/>
          </p:cNvSpPr>
          <p:nvPr>
            <p:ph type="title"/>
          </p:nvPr>
        </p:nvSpPr>
        <p:spPr>
          <a:xfrm>
            <a:off x="-35496" y="53752"/>
            <a:ext cx="9144000" cy="1143000"/>
          </a:xfrm>
        </p:spPr>
        <p:txBody>
          <a:bodyPr/>
          <a:lstStyle/>
          <a:p>
            <a:pPr algn="ctr"/>
            <a:r>
              <a:rPr lang="es-MX" b="1" dirty="0">
                <a:solidFill>
                  <a:schemeClr val="bg1"/>
                </a:solidFill>
              </a:rPr>
              <a:t>Atenuación de muones: antecedentes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206861" name="Rectangle 13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2193925"/>
            <a:ext cx="4038600" cy="411480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s-MX" sz="2400" dirty="0">
                <a:solidFill>
                  <a:schemeClr val="bg1"/>
                </a:solidFill>
              </a:rPr>
              <a:t>E. George, 1955 (</a:t>
            </a:r>
            <a:r>
              <a:rPr lang="es-MX" sz="2400" dirty="0" err="1">
                <a:solidFill>
                  <a:schemeClr val="bg1"/>
                </a:solidFill>
              </a:rPr>
              <a:t>Geophysics</a:t>
            </a:r>
            <a:r>
              <a:rPr lang="es-MX" sz="2400" dirty="0">
                <a:solidFill>
                  <a:schemeClr val="bg1"/>
                </a:solidFill>
              </a:rPr>
              <a:t> </a:t>
            </a:r>
            <a:r>
              <a:rPr lang="es-MX" sz="2400" dirty="0" err="1">
                <a:solidFill>
                  <a:schemeClr val="bg1"/>
                </a:solidFill>
              </a:rPr>
              <a:t>app</a:t>
            </a:r>
            <a:r>
              <a:rPr lang="es-MX" sz="2400" dirty="0">
                <a:solidFill>
                  <a:schemeClr val="bg1"/>
                </a:solidFill>
              </a:rPr>
              <a:t>.)</a:t>
            </a:r>
          </a:p>
          <a:p>
            <a:pPr>
              <a:buFont typeface="Wingdings" pitchFamily="2" charset="2"/>
              <a:buChar char="§"/>
            </a:pPr>
            <a:r>
              <a:rPr lang="es-MX" sz="2400" dirty="0">
                <a:solidFill>
                  <a:schemeClr val="bg1"/>
                </a:solidFill>
              </a:rPr>
              <a:t>L. </a:t>
            </a:r>
            <a:r>
              <a:rPr lang="es-MX" sz="2400" dirty="0" err="1">
                <a:solidFill>
                  <a:schemeClr val="bg1"/>
                </a:solidFill>
              </a:rPr>
              <a:t>Alvarez</a:t>
            </a:r>
            <a:r>
              <a:rPr lang="es-MX" sz="2400" dirty="0">
                <a:solidFill>
                  <a:schemeClr val="bg1"/>
                </a:solidFill>
              </a:rPr>
              <a:t> et al, 1970 (</a:t>
            </a:r>
            <a:r>
              <a:rPr lang="es-MX" sz="2400" dirty="0" err="1">
                <a:solidFill>
                  <a:schemeClr val="bg1"/>
                </a:solidFill>
              </a:rPr>
              <a:t>Chephren</a:t>
            </a:r>
            <a:r>
              <a:rPr lang="es-MX" sz="2400" dirty="0">
                <a:solidFill>
                  <a:schemeClr val="bg1"/>
                </a:solidFill>
              </a:rPr>
              <a:t> </a:t>
            </a:r>
            <a:r>
              <a:rPr lang="es-MX" sz="2400" dirty="0" err="1">
                <a:solidFill>
                  <a:schemeClr val="bg1"/>
                </a:solidFill>
              </a:rPr>
              <a:t>pyramid</a:t>
            </a:r>
            <a:r>
              <a:rPr lang="es-MX" sz="2400" dirty="0">
                <a:solidFill>
                  <a:schemeClr val="bg1"/>
                </a:solidFill>
              </a:rPr>
              <a:t>)</a:t>
            </a:r>
          </a:p>
          <a:p>
            <a:pPr>
              <a:buFont typeface="Wingdings" pitchFamily="2" charset="2"/>
              <a:buChar char="§"/>
            </a:pPr>
            <a:r>
              <a:rPr lang="es-MX" sz="2400" dirty="0">
                <a:solidFill>
                  <a:schemeClr val="bg1"/>
                </a:solidFill>
              </a:rPr>
              <a:t>E. </a:t>
            </a:r>
            <a:r>
              <a:rPr lang="es-MX" sz="2400" dirty="0" err="1">
                <a:solidFill>
                  <a:schemeClr val="bg1"/>
                </a:solidFill>
              </a:rPr>
              <a:t>Caffau</a:t>
            </a:r>
            <a:r>
              <a:rPr lang="es-MX" sz="2400" dirty="0">
                <a:solidFill>
                  <a:schemeClr val="bg1"/>
                </a:solidFill>
              </a:rPr>
              <a:t> et al, 1990’s (Cave </a:t>
            </a:r>
            <a:r>
              <a:rPr lang="es-MX" sz="2400" dirty="0" err="1">
                <a:solidFill>
                  <a:schemeClr val="bg1"/>
                </a:solidFill>
              </a:rPr>
              <a:t>mapping</a:t>
            </a:r>
            <a:r>
              <a:rPr lang="es-MX" sz="2400" dirty="0">
                <a:solidFill>
                  <a:schemeClr val="bg1"/>
                </a:solidFill>
              </a:rPr>
              <a:t>)</a:t>
            </a:r>
          </a:p>
          <a:p>
            <a:pPr>
              <a:buFont typeface="Wingdings" pitchFamily="2" charset="2"/>
              <a:buChar char="§"/>
            </a:pPr>
            <a:r>
              <a:rPr lang="es-MX" sz="2400" dirty="0">
                <a:solidFill>
                  <a:schemeClr val="bg1"/>
                </a:solidFill>
              </a:rPr>
              <a:t>K. </a:t>
            </a:r>
            <a:r>
              <a:rPr lang="es-MX" sz="2400" dirty="0" err="1">
                <a:solidFill>
                  <a:schemeClr val="bg1"/>
                </a:solidFill>
              </a:rPr>
              <a:t>Nagamine</a:t>
            </a:r>
            <a:r>
              <a:rPr lang="es-MX" sz="2400" dirty="0">
                <a:solidFill>
                  <a:schemeClr val="bg1"/>
                </a:solidFill>
              </a:rPr>
              <a:t> at al, 1995 (</a:t>
            </a:r>
            <a:r>
              <a:rPr lang="es-MX" sz="2400" dirty="0" err="1">
                <a:solidFill>
                  <a:schemeClr val="bg1"/>
                </a:solidFill>
              </a:rPr>
              <a:t>Vulcanology</a:t>
            </a:r>
            <a:r>
              <a:rPr lang="es-MX" sz="2400" dirty="0">
                <a:solidFill>
                  <a:schemeClr val="bg1"/>
                </a:solidFill>
              </a:rPr>
              <a:t>)</a:t>
            </a:r>
          </a:p>
          <a:p>
            <a:pPr>
              <a:buFont typeface="Wingdings" pitchFamily="2" charset="2"/>
              <a:buChar char="§"/>
            </a:pPr>
            <a:r>
              <a:rPr lang="es-MX" sz="2400" dirty="0">
                <a:solidFill>
                  <a:schemeClr val="bg1"/>
                </a:solidFill>
              </a:rPr>
              <a:t>K. </a:t>
            </a:r>
            <a:r>
              <a:rPr lang="es-MX" sz="2400" dirty="0" err="1">
                <a:solidFill>
                  <a:schemeClr val="bg1"/>
                </a:solidFill>
              </a:rPr>
              <a:t>Borodzin</a:t>
            </a:r>
            <a:r>
              <a:rPr lang="es-MX" sz="2400" dirty="0">
                <a:solidFill>
                  <a:schemeClr val="bg1"/>
                </a:solidFill>
              </a:rPr>
              <a:t> et al, 2003 (</a:t>
            </a:r>
            <a:r>
              <a:rPr lang="es-MX" sz="2400" dirty="0" err="1">
                <a:solidFill>
                  <a:schemeClr val="bg1"/>
                </a:solidFill>
              </a:rPr>
              <a:t>Homeland</a:t>
            </a:r>
            <a:r>
              <a:rPr lang="es-MX" sz="2400" dirty="0">
                <a:solidFill>
                  <a:schemeClr val="bg1"/>
                </a:solidFill>
              </a:rPr>
              <a:t> </a:t>
            </a:r>
            <a:r>
              <a:rPr lang="es-MX" sz="2400" dirty="0" err="1">
                <a:solidFill>
                  <a:schemeClr val="bg1"/>
                </a:solidFill>
              </a:rPr>
              <a:t>security</a:t>
            </a:r>
            <a:r>
              <a:rPr lang="es-MX" sz="2400" dirty="0">
                <a:solidFill>
                  <a:schemeClr val="bg1"/>
                </a:solidFill>
              </a:rPr>
              <a:t>)</a:t>
            </a:r>
            <a:endParaRPr lang="es-ES" sz="2400" dirty="0">
              <a:solidFill>
                <a:schemeClr val="bg1"/>
              </a:solidFill>
            </a:endParaRPr>
          </a:p>
        </p:txBody>
      </p:sp>
      <p:pic>
        <p:nvPicPr>
          <p:cNvPr id="206853" name="Picture 5" descr="alvares_setupexp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4365625"/>
            <a:ext cx="3455987" cy="2235200"/>
          </a:xfrm>
          <a:noFill/>
          <a:ln/>
        </p:spPr>
      </p:pic>
      <p:pic>
        <p:nvPicPr>
          <p:cNvPr id="206856" name="Picture 8" descr="Alvarez at Giza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8313" y="1989138"/>
            <a:ext cx="3455987" cy="2282825"/>
          </a:xfrm>
          <a:noFill/>
          <a:ln/>
        </p:spPr>
      </p:pic>
      <p:sp>
        <p:nvSpPr>
          <p:cNvPr id="206864" name="AutoShape 16"/>
          <p:cNvSpPr>
            <a:spLocks/>
          </p:cNvSpPr>
          <p:nvPr/>
        </p:nvSpPr>
        <p:spPr bwMode="auto">
          <a:xfrm>
            <a:off x="4140200" y="1989138"/>
            <a:ext cx="360363" cy="2952750"/>
          </a:xfrm>
          <a:prstGeom prst="rightBrace">
            <a:avLst>
              <a:gd name="adj1" fmla="val 68282"/>
              <a:gd name="adj2" fmla="val 50000"/>
            </a:avLst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027256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572144" y="188640"/>
            <a:ext cx="853636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4800" b="1" dirty="0" err="1">
                <a:solidFill>
                  <a:schemeClr val="bg1"/>
                </a:solidFill>
                <a:latin typeface="+mj-lt"/>
              </a:rPr>
              <a:t>Motivación</a:t>
            </a:r>
            <a:r>
              <a:rPr lang="en-GB" sz="48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en-GB" sz="4800" b="1" dirty="0" err="1">
                <a:solidFill>
                  <a:schemeClr val="bg1"/>
                </a:solidFill>
                <a:latin typeface="+mj-lt"/>
              </a:rPr>
              <a:t>arqueológica</a:t>
            </a:r>
            <a:r>
              <a:rPr lang="en-GB" sz="4800" b="1" dirty="0">
                <a:solidFill>
                  <a:schemeClr val="bg1"/>
                </a:solidFill>
                <a:latin typeface="+mj-lt"/>
              </a:rPr>
              <a:t> </a:t>
            </a: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6927850" y="6183313"/>
            <a:ext cx="539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1400" b="1">
                <a:solidFill>
                  <a:srgbClr val="800000"/>
                </a:solidFill>
              </a:rPr>
              <a:t>Giza</a:t>
            </a:r>
            <a:endParaRPr lang="es-ES_tradnl"/>
          </a:p>
        </p:txBody>
      </p:sp>
      <p:pic>
        <p:nvPicPr>
          <p:cNvPr id="2" name="Picture 2" descr="t001">
            <a:extLst>
              <a:ext uri="{FF2B5EF4-FFF2-40B4-BE49-F238E27FC236}">
                <a16:creationId xmlns:a16="http://schemas.microsoft.com/office/drawing/2014/main" id="{2AA59FDC-C1BD-2FA3-9B59-6FC126116B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905000"/>
            <a:ext cx="6432550" cy="4635500"/>
          </a:xfrm>
          <a:prstGeom prst="rect">
            <a:avLst/>
          </a:prstGeom>
          <a:noFill/>
        </p:spPr>
      </p:pic>
      <p:cxnSp>
        <p:nvCxnSpPr>
          <p:cNvPr id="4" name="Conector recto de flecha 3">
            <a:extLst>
              <a:ext uri="{FF2B5EF4-FFF2-40B4-BE49-F238E27FC236}">
                <a16:creationId xmlns:a16="http://schemas.microsoft.com/office/drawing/2014/main" id="{84812413-386D-7840-952B-1B91B6A00F69}"/>
              </a:ext>
            </a:extLst>
          </p:cNvPr>
          <p:cNvCxnSpPr/>
          <p:nvPr/>
        </p:nvCxnSpPr>
        <p:spPr bwMode="auto">
          <a:xfrm>
            <a:off x="1259632" y="2924944"/>
            <a:ext cx="3096344" cy="172819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" name="CuadroTexto 4">
            <a:extLst>
              <a:ext uri="{FF2B5EF4-FFF2-40B4-BE49-F238E27FC236}">
                <a16:creationId xmlns:a16="http://schemas.microsoft.com/office/drawing/2014/main" id="{8F56632F-9920-2190-E7F7-9407268C59AA}"/>
              </a:ext>
            </a:extLst>
          </p:cNvPr>
          <p:cNvSpPr txBox="1"/>
          <p:nvPr/>
        </p:nvSpPr>
        <p:spPr>
          <a:xfrm>
            <a:off x="211749" y="2451577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>
                <a:solidFill>
                  <a:srgbClr val="FFFF00"/>
                </a:solidFill>
              </a:rPr>
              <a:t>Huecos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3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06400" y="44624"/>
            <a:ext cx="8280400" cy="1143000"/>
          </a:xfrm>
        </p:spPr>
        <p:txBody>
          <a:bodyPr/>
          <a:lstStyle/>
          <a:p>
            <a:pPr algn="ctr"/>
            <a:r>
              <a:rPr lang="en-US" sz="4800" dirty="0" err="1">
                <a:solidFill>
                  <a:schemeClr val="bg1"/>
                </a:solidFill>
              </a:rPr>
              <a:t>Resultados</a:t>
            </a:r>
            <a:r>
              <a:rPr lang="en-US" sz="4800" dirty="0">
                <a:solidFill>
                  <a:schemeClr val="bg1"/>
                </a:solidFill>
              </a:rPr>
              <a:t> de </a:t>
            </a:r>
            <a:r>
              <a:rPr lang="en-US" sz="4800" dirty="0" err="1">
                <a:solidFill>
                  <a:schemeClr val="bg1"/>
                </a:solidFill>
              </a:rPr>
              <a:t>Álvarez</a:t>
            </a:r>
            <a:endParaRPr lang="en-US" sz="4800" dirty="0">
              <a:solidFill>
                <a:schemeClr val="bg1"/>
              </a:solidFill>
            </a:endParaRPr>
          </a:p>
        </p:txBody>
      </p:sp>
      <p:pic>
        <p:nvPicPr>
          <p:cNvPr id="14340" name="Picture 4" descr="medidasalvarez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1905000"/>
            <a:ext cx="5257800" cy="4811713"/>
          </a:xfrm>
          <a:prstGeom prst="rect">
            <a:avLst/>
          </a:prstGeom>
          <a:noFill/>
        </p:spPr>
      </p:pic>
      <p:graphicFrame>
        <p:nvGraphicFramePr>
          <p:cNvPr id="14342" name="Object 6"/>
          <p:cNvGraphicFramePr>
            <a:graphicFrameLocks noChangeAspect="1"/>
          </p:cNvGraphicFramePr>
          <p:nvPr/>
        </p:nvGraphicFramePr>
        <p:xfrm>
          <a:off x="228600" y="2438400"/>
          <a:ext cx="3021013" cy="281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3" imgW="5276190" imgH="3629532" progId="">
                  <p:embed/>
                </p:oleObj>
              </mc:Choice>
              <mc:Fallback>
                <p:oleObj name="Image" r:id="rId3" imgW="5276190" imgH="3629532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2438400"/>
                        <a:ext cx="3021013" cy="2819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1904897" y="260648"/>
            <a:ext cx="531452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6000" b="1" dirty="0" err="1">
                <a:solidFill>
                  <a:schemeClr val="bg1"/>
                </a:solidFill>
                <a:latin typeface="+mj-lt"/>
              </a:rPr>
              <a:t>Sensibilidad</a:t>
            </a:r>
            <a:endParaRPr lang="es-ES_tradnl" sz="60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44037" name="Picture 5" descr="puntakefr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2514600"/>
            <a:ext cx="3733800" cy="3390900"/>
          </a:xfrm>
          <a:prstGeom prst="rect">
            <a:avLst/>
          </a:prstGeom>
          <a:noFill/>
        </p:spPr>
      </p:pic>
      <p:pic>
        <p:nvPicPr>
          <p:cNvPr id="44038" name="Picture 6" descr="kefre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2590800"/>
            <a:ext cx="4495800" cy="3354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6000" dirty="0" err="1">
                <a:solidFill>
                  <a:schemeClr val="bg1"/>
                </a:solidFill>
              </a:rPr>
              <a:t>Teotihuacan</a:t>
            </a:r>
            <a:endParaRPr lang="es-MX" sz="6000" dirty="0">
              <a:solidFill>
                <a:schemeClr val="bg1"/>
              </a:solidFill>
            </a:endParaRPr>
          </a:p>
        </p:txBody>
      </p:sp>
      <p:pic>
        <p:nvPicPr>
          <p:cNvPr id="141314" name="Picture 2" descr="C:\Users\Arturo\Documents\piramide\sciam\retocadas\Fig3-Teotihuac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780928"/>
            <a:ext cx="8712968" cy="33018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Text Box 2"/>
          <p:cNvSpPr txBox="1">
            <a:spLocks noChangeArrowheads="1"/>
          </p:cNvSpPr>
          <p:nvPr/>
        </p:nvSpPr>
        <p:spPr bwMode="auto">
          <a:xfrm>
            <a:off x="-104686" y="109081"/>
            <a:ext cx="950122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6000" b="1" dirty="0" err="1">
                <a:solidFill>
                  <a:schemeClr val="bg1"/>
                </a:solidFill>
                <a:latin typeface="+mj-lt"/>
              </a:rPr>
              <a:t>Pirámide</a:t>
            </a:r>
            <a:r>
              <a:rPr lang="en-US" sz="6000" b="1" dirty="0">
                <a:solidFill>
                  <a:schemeClr val="bg1"/>
                </a:solidFill>
                <a:latin typeface="+mj-lt"/>
              </a:rPr>
              <a:t> del sol</a:t>
            </a:r>
          </a:p>
        </p:txBody>
      </p:sp>
      <p:sp>
        <p:nvSpPr>
          <p:cNvPr id="112643" name="Text Box 3"/>
          <p:cNvSpPr txBox="1">
            <a:spLocks noChangeArrowheads="1"/>
          </p:cNvSpPr>
          <p:nvPr/>
        </p:nvSpPr>
        <p:spPr bwMode="auto">
          <a:xfrm>
            <a:off x="381000" y="2743200"/>
            <a:ext cx="56388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MX" b="1">
                <a:solidFill>
                  <a:srgbClr val="660033"/>
                </a:solidFill>
                <a:latin typeface="Arial Unicode MS" pitchFamily="34" charset="-128"/>
              </a:rPr>
              <a:t>- Three man-made tunnels (1920-50): no internal structure. </a:t>
            </a:r>
          </a:p>
          <a:p>
            <a:pPr algn="l">
              <a:spcBef>
                <a:spcPct val="50000"/>
              </a:spcBef>
            </a:pPr>
            <a:r>
              <a:rPr lang="es-MX" b="1">
                <a:solidFill>
                  <a:srgbClr val="660033"/>
                </a:solidFill>
                <a:latin typeface="Arial Unicode MS" pitchFamily="34" charset="-128"/>
              </a:rPr>
              <a:t>- Radón (1997) measurements: no large cavities (?)</a:t>
            </a:r>
          </a:p>
          <a:p>
            <a:pPr algn="l">
              <a:spcBef>
                <a:spcPct val="50000"/>
              </a:spcBef>
            </a:pPr>
            <a:r>
              <a:rPr lang="es-MX" b="1">
                <a:solidFill>
                  <a:srgbClr val="660033"/>
                </a:solidFill>
                <a:latin typeface="Arial Unicode MS" pitchFamily="34" charset="-128"/>
              </a:rPr>
              <a:t>- Moon Pyramide (+2002 results): Internal structure and large tumb!</a:t>
            </a:r>
          </a:p>
        </p:txBody>
      </p:sp>
      <p:pic>
        <p:nvPicPr>
          <p:cNvPr id="112644" name="Picture 4" descr="sol_con_tunel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00240"/>
            <a:ext cx="9144000" cy="4589463"/>
          </a:xfrm>
          <a:prstGeom prst="rect">
            <a:avLst/>
          </a:prstGeom>
          <a:noFill/>
        </p:spPr>
      </p:pic>
      <p:pic>
        <p:nvPicPr>
          <p:cNvPr id="112645" name="Picture 5" descr="tro0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9813" y="4868863"/>
            <a:ext cx="3024187" cy="1708150"/>
          </a:xfrm>
          <a:prstGeom prst="rect">
            <a:avLst/>
          </a:prstGeom>
          <a:noFill/>
        </p:spPr>
      </p:pic>
      <p:sp>
        <p:nvSpPr>
          <p:cNvPr id="112646" name="Line 6"/>
          <p:cNvSpPr>
            <a:spLocks noChangeShapeType="1"/>
          </p:cNvSpPr>
          <p:nvPr/>
        </p:nvSpPr>
        <p:spPr bwMode="auto">
          <a:xfrm>
            <a:off x="4140200" y="4508500"/>
            <a:ext cx="2447925" cy="12969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MX"/>
          </a:p>
        </p:txBody>
      </p:sp>
      <p:cxnSp>
        <p:nvCxnSpPr>
          <p:cNvPr id="8" name="7 Conector recto"/>
          <p:cNvCxnSpPr/>
          <p:nvPr/>
        </p:nvCxnSpPr>
        <p:spPr bwMode="auto">
          <a:xfrm rot="16200000" flipV="1">
            <a:off x="1928794" y="2857496"/>
            <a:ext cx="1500198" cy="150019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9 Conector recto"/>
          <p:cNvCxnSpPr/>
          <p:nvPr/>
        </p:nvCxnSpPr>
        <p:spPr bwMode="auto">
          <a:xfrm rot="5400000" flipH="1" flipV="1">
            <a:off x="3250397" y="2321711"/>
            <a:ext cx="2286016" cy="178595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Rectangle 1"/>
          <p:cNvSpPr/>
          <p:nvPr/>
        </p:nvSpPr>
        <p:spPr bwMode="auto">
          <a:xfrm>
            <a:off x="3563888" y="2924944"/>
            <a:ext cx="504056" cy="504056"/>
          </a:xfrm>
          <a:prstGeom prst="rect">
            <a:avLst/>
          </a:prstGeom>
          <a:solidFill>
            <a:srgbClr val="0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74664" y="2895327"/>
            <a:ext cx="3212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11264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3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12AA7-AB49-EE4B-9807-267487B9C6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>
                <a:solidFill>
                  <a:schemeClr val="bg1"/>
                </a:solidFill>
              </a:rPr>
              <a:t>Participantes</a:t>
            </a:r>
            <a:r>
              <a:rPr lang="en-US" dirty="0">
                <a:solidFill>
                  <a:schemeClr val="bg1"/>
                </a:solidFill>
              </a:rPr>
              <a:t> (UNAM)</a:t>
            </a:r>
            <a:endParaRPr lang="en-US" dirty="0"/>
          </a:p>
        </p:txBody>
      </p:sp>
      <p:pic>
        <p:nvPicPr>
          <p:cNvPr id="4" name="Picture 8" descr="04-Indice">
            <a:extLst>
              <a:ext uri="{FF2B5EF4-FFF2-40B4-BE49-F238E27FC236}">
                <a16:creationId xmlns:a16="http://schemas.microsoft.com/office/drawing/2014/main" id="{24586757-9B05-0A41-BCC3-95CB63E145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916832"/>
            <a:ext cx="6264696" cy="469795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800387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Times New Roman" pitchFamily="18" charset="0"/>
              </a:rPr>
              <a:t>Detector de </a:t>
            </a:r>
            <a:r>
              <a:rPr lang="en-US" sz="4800" dirty="0" err="1">
                <a:solidFill>
                  <a:schemeClr val="bg1"/>
                </a:solidFill>
                <a:latin typeface="Times New Roman" pitchFamily="18" charset="0"/>
              </a:rPr>
              <a:t>muones</a:t>
            </a:r>
            <a:r>
              <a:rPr lang="en-US" sz="4800" dirty="0">
                <a:solidFill>
                  <a:schemeClr val="bg1"/>
                </a:solidFill>
                <a:latin typeface="Times New Roman" pitchFamily="18" charset="0"/>
              </a:rPr>
              <a:t> @ UNAM</a:t>
            </a:r>
            <a:endParaRPr lang="es-ES" sz="48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43365" name="Picture 5" descr="IMG_2434 (Medium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613" y="2060575"/>
            <a:ext cx="5610225" cy="37385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ChangeArrowheads="1"/>
          </p:cNvSpPr>
          <p:nvPr/>
        </p:nvSpPr>
        <p:spPr bwMode="auto">
          <a:xfrm>
            <a:off x="395536" y="-100013"/>
            <a:ext cx="8496944" cy="114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kumimoji="1" lang="en-US" sz="4000" dirty="0" err="1">
                <a:solidFill>
                  <a:schemeClr val="bg1"/>
                </a:solidFill>
                <a:latin typeface="+mj-lt"/>
              </a:rPr>
              <a:t>Trabajo</a:t>
            </a:r>
            <a:r>
              <a:rPr kumimoji="1" lang="en-US" sz="4000" dirty="0">
                <a:solidFill>
                  <a:schemeClr val="bg1"/>
                </a:solidFill>
                <a:latin typeface="+mj-lt"/>
              </a:rPr>
              <a:t> en el </a:t>
            </a:r>
            <a:r>
              <a:rPr kumimoji="1" lang="en-US" sz="4000" dirty="0" err="1">
                <a:solidFill>
                  <a:schemeClr val="bg1"/>
                </a:solidFill>
                <a:latin typeface="+mj-lt"/>
              </a:rPr>
              <a:t>sitio</a:t>
            </a:r>
            <a:endParaRPr kumimoji="1" lang="en-US" sz="40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21859" name="Picture 3" descr="IMG_0099 (Medium)"/>
          <p:cNvPicPr>
            <a:picLocks noChangeAspect="1" noChangeArrowheads="1"/>
          </p:cNvPicPr>
          <p:nvPr/>
        </p:nvPicPr>
        <p:blipFill rotWithShape="1">
          <a:blip r:embed="rId3" cstate="print"/>
          <a:srcRect r="10"/>
          <a:stretch/>
        </p:blipFill>
        <p:spPr bwMode="auto">
          <a:xfrm>
            <a:off x="2267744" y="1770199"/>
            <a:ext cx="3600078" cy="2389188"/>
          </a:xfrm>
          <a:prstGeom prst="rect">
            <a:avLst/>
          </a:prstGeom>
          <a:noFill/>
        </p:spPr>
      </p:pic>
      <p:pic>
        <p:nvPicPr>
          <p:cNvPr id="14" name="Picture 2" descr="F:\imagenes\100_1629.JPG">
            <a:extLst>
              <a:ext uri="{FF2B5EF4-FFF2-40B4-BE49-F238E27FC236}">
                <a16:creationId xmlns:a16="http://schemas.microsoft.com/office/drawing/2014/main" id="{5D34F00D-D7CA-5A44-8BC5-F45BC1A138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6112" y="4244113"/>
            <a:ext cx="3287888" cy="2465540"/>
          </a:xfrm>
          <a:prstGeom prst="rect">
            <a:avLst/>
          </a:prstGeom>
          <a:noFill/>
        </p:spPr>
      </p:pic>
      <p:pic>
        <p:nvPicPr>
          <p:cNvPr id="15" name="Picture 6" descr="100_0835">
            <a:extLst>
              <a:ext uri="{FF2B5EF4-FFF2-40B4-BE49-F238E27FC236}">
                <a16:creationId xmlns:a16="http://schemas.microsoft.com/office/drawing/2014/main" id="{0C8CED27-05CB-B045-A7B1-86759D7AD4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/>
          <a:srcRect l="6593" t="436" r="-391" b="-436"/>
          <a:stretch/>
        </p:blipFill>
        <p:spPr bwMode="auto">
          <a:xfrm>
            <a:off x="6012160" y="1770199"/>
            <a:ext cx="2986183" cy="2389175"/>
          </a:xfrm>
          <a:prstGeom prst="rect">
            <a:avLst/>
          </a:prstGeom>
          <a:noFill/>
        </p:spPr>
      </p:pic>
      <p:pic>
        <p:nvPicPr>
          <p:cNvPr id="16" name="Picture 8" descr="100_0952">
            <a:extLst>
              <a:ext uri="{FF2B5EF4-FFF2-40B4-BE49-F238E27FC236}">
                <a16:creationId xmlns:a16="http://schemas.microsoft.com/office/drawing/2014/main" id="{B1C6629D-5A01-6144-9509-B0FD6184868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/>
          <a:srcRect l="16831" t="439" r="331" b="-439"/>
          <a:stretch/>
        </p:blipFill>
        <p:spPr bwMode="auto">
          <a:xfrm>
            <a:off x="467544" y="4223100"/>
            <a:ext cx="2736305" cy="2486552"/>
          </a:xfrm>
          <a:prstGeom prst="rect">
            <a:avLst/>
          </a:prstGeom>
          <a:noFill/>
        </p:spPr>
      </p:pic>
      <p:pic>
        <p:nvPicPr>
          <p:cNvPr id="17" name="Picture 14" descr="P0000303">
            <a:extLst>
              <a:ext uri="{FF2B5EF4-FFF2-40B4-BE49-F238E27FC236}">
                <a16:creationId xmlns:a16="http://schemas.microsoft.com/office/drawing/2014/main" id="{DAD9A38F-E347-304E-A979-B7ADB6BA84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8415" y="1735304"/>
            <a:ext cx="1584325" cy="2400300"/>
          </a:xfrm>
          <a:prstGeom prst="rect">
            <a:avLst/>
          </a:prstGeom>
          <a:noFill/>
        </p:spPr>
      </p:pic>
      <p:pic>
        <p:nvPicPr>
          <p:cNvPr id="18" name="Picture 6" descr="IMG_2785 (Medium)">
            <a:extLst>
              <a:ext uri="{FF2B5EF4-FFF2-40B4-BE49-F238E27FC236}">
                <a16:creationId xmlns:a16="http://schemas.microsoft.com/office/drawing/2014/main" id="{8976D723-2BB6-A045-97E5-658EA9F7C5F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print"/>
          <a:srcRect l="-1" r="29230"/>
          <a:stretch/>
        </p:blipFill>
        <p:spPr bwMode="auto">
          <a:xfrm>
            <a:off x="3347864" y="4244113"/>
            <a:ext cx="2304256" cy="24431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37670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53741"/>
            <a:ext cx="7965362" cy="4915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06400" y="44624"/>
            <a:ext cx="8280400" cy="1143000"/>
          </a:xfrm>
        </p:spPr>
        <p:txBody>
          <a:bodyPr/>
          <a:lstStyle/>
          <a:p>
            <a:pPr algn="ctr"/>
            <a:r>
              <a:rPr lang="es-MX" sz="5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Rayos cósmicos</a:t>
            </a:r>
          </a:p>
        </p:txBody>
      </p:sp>
    </p:spTree>
    <p:extLst>
      <p:ext uri="{BB962C8B-B14F-4D97-AF65-F5344CB8AC3E}">
        <p14:creationId xmlns:p14="http://schemas.microsoft.com/office/powerpoint/2010/main" val="397479503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45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844824"/>
            <a:ext cx="7008197" cy="451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6000" dirty="0">
                <a:solidFill>
                  <a:schemeClr val="bg1"/>
                </a:solidFill>
              </a:rPr>
              <a:t>Calibración</a:t>
            </a:r>
          </a:p>
        </p:txBody>
      </p:sp>
      <p:cxnSp>
        <p:nvCxnSpPr>
          <p:cNvPr id="5" name="4 Conector recto de flecha"/>
          <p:cNvCxnSpPr/>
          <p:nvPr/>
        </p:nvCxnSpPr>
        <p:spPr bwMode="auto">
          <a:xfrm flipV="1">
            <a:off x="3131840" y="4437112"/>
            <a:ext cx="0" cy="720080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" name="7 Conector recto de flecha"/>
          <p:cNvCxnSpPr/>
          <p:nvPr/>
        </p:nvCxnSpPr>
        <p:spPr bwMode="auto">
          <a:xfrm flipV="1">
            <a:off x="3779912" y="4437112"/>
            <a:ext cx="0" cy="720080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8 Conector recto de flecha"/>
          <p:cNvCxnSpPr/>
          <p:nvPr/>
        </p:nvCxnSpPr>
        <p:spPr bwMode="auto">
          <a:xfrm flipV="1">
            <a:off x="4788024" y="3501008"/>
            <a:ext cx="0" cy="720080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" name="9 Conector recto de flecha"/>
          <p:cNvCxnSpPr/>
          <p:nvPr/>
        </p:nvCxnSpPr>
        <p:spPr bwMode="auto">
          <a:xfrm flipV="1">
            <a:off x="4932040" y="3284984"/>
            <a:ext cx="0" cy="720080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10 Conector recto de flecha"/>
          <p:cNvCxnSpPr/>
          <p:nvPr/>
        </p:nvCxnSpPr>
        <p:spPr bwMode="auto">
          <a:xfrm flipV="1">
            <a:off x="5436096" y="2996952"/>
            <a:ext cx="0" cy="720080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11 Conector recto de flecha"/>
          <p:cNvCxnSpPr/>
          <p:nvPr/>
        </p:nvCxnSpPr>
        <p:spPr bwMode="auto">
          <a:xfrm flipV="1">
            <a:off x="4644008" y="3501008"/>
            <a:ext cx="0" cy="720080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12 Conector recto de flecha"/>
          <p:cNvCxnSpPr/>
          <p:nvPr/>
        </p:nvCxnSpPr>
        <p:spPr bwMode="auto">
          <a:xfrm flipV="1">
            <a:off x="5076056" y="3140968"/>
            <a:ext cx="0" cy="720080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14 Conector recto de flecha"/>
          <p:cNvCxnSpPr/>
          <p:nvPr/>
        </p:nvCxnSpPr>
        <p:spPr bwMode="auto">
          <a:xfrm flipV="1">
            <a:off x="1763688" y="5445224"/>
            <a:ext cx="0" cy="720080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06400" y="-99392"/>
            <a:ext cx="8280400" cy="1143000"/>
          </a:xfrm>
        </p:spPr>
        <p:txBody>
          <a:bodyPr/>
          <a:lstStyle/>
          <a:p>
            <a:pPr algn="ctr"/>
            <a:r>
              <a:rPr lang="es-MX" sz="4800" dirty="0">
                <a:solidFill>
                  <a:schemeClr val="bg1"/>
                </a:solidFill>
              </a:rPr>
              <a:t>Datos</a:t>
            </a:r>
          </a:p>
        </p:txBody>
      </p:sp>
      <p:pic>
        <p:nvPicPr>
          <p:cNvPr id="1863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80" y="1628800"/>
            <a:ext cx="4859660" cy="2837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63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4171822"/>
            <a:ext cx="4788024" cy="2686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2D0D516-0D32-9043-9F57-838CC510D5E0}"/>
              </a:ext>
            </a:extLst>
          </p:cNvPr>
          <p:cNvCxnSpPr/>
          <p:nvPr/>
        </p:nvCxnSpPr>
        <p:spPr bwMode="auto">
          <a:xfrm>
            <a:off x="2195736" y="2492896"/>
            <a:ext cx="0" cy="36004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6724188-BFBB-DB4D-A2B7-34AB7C67D5CB}"/>
              </a:ext>
            </a:extLst>
          </p:cNvPr>
          <p:cNvCxnSpPr/>
          <p:nvPr/>
        </p:nvCxnSpPr>
        <p:spPr bwMode="auto">
          <a:xfrm>
            <a:off x="2483768" y="2564904"/>
            <a:ext cx="0" cy="36004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6191DD4-C46D-474C-89ED-0BE2D0468CAA}"/>
              </a:ext>
            </a:extLst>
          </p:cNvPr>
          <p:cNvCxnSpPr>
            <a:cxnSpLocks/>
          </p:cNvCxnSpPr>
          <p:nvPr/>
        </p:nvCxnSpPr>
        <p:spPr bwMode="auto">
          <a:xfrm>
            <a:off x="2699792" y="2276872"/>
            <a:ext cx="0" cy="864096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CB45388-C492-CF49-AE8A-9C69831821C8}"/>
              </a:ext>
            </a:extLst>
          </p:cNvPr>
          <p:cNvCxnSpPr>
            <a:cxnSpLocks/>
          </p:cNvCxnSpPr>
          <p:nvPr/>
        </p:nvCxnSpPr>
        <p:spPr bwMode="auto">
          <a:xfrm>
            <a:off x="6516216" y="4869160"/>
            <a:ext cx="0" cy="504056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0B23C56-7746-BF46-A6E4-20AA13C97994}"/>
              </a:ext>
            </a:extLst>
          </p:cNvPr>
          <p:cNvCxnSpPr>
            <a:cxnSpLocks/>
          </p:cNvCxnSpPr>
          <p:nvPr/>
        </p:nvCxnSpPr>
        <p:spPr bwMode="auto">
          <a:xfrm>
            <a:off x="6732240" y="5013176"/>
            <a:ext cx="0" cy="288032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6B080C3-A486-B449-88CA-E8049A323A9D}"/>
              </a:ext>
            </a:extLst>
          </p:cNvPr>
          <p:cNvCxnSpPr>
            <a:cxnSpLocks/>
          </p:cNvCxnSpPr>
          <p:nvPr/>
        </p:nvCxnSpPr>
        <p:spPr bwMode="auto">
          <a:xfrm>
            <a:off x="6948264" y="4725144"/>
            <a:ext cx="0" cy="864096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0072" y="-27384"/>
            <a:ext cx="8280400" cy="1143000"/>
          </a:xfrm>
        </p:spPr>
        <p:txBody>
          <a:bodyPr/>
          <a:lstStyle/>
          <a:p>
            <a:pPr algn="ctr"/>
            <a:r>
              <a:rPr lang="es-MX" sz="4800" dirty="0">
                <a:solidFill>
                  <a:schemeClr val="bg1"/>
                </a:solidFill>
              </a:rPr>
              <a:t>Distancia a la superficie</a:t>
            </a:r>
          </a:p>
        </p:txBody>
      </p:sp>
      <p:pic>
        <p:nvPicPr>
          <p:cNvPr id="1832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93905" y="1850281"/>
            <a:ext cx="5942591" cy="489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2582088"/>
            <a:ext cx="2880320" cy="264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6000" dirty="0">
                <a:solidFill>
                  <a:schemeClr val="bg1"/>
                </a:solidFill>
              </a:rPr>
              <a:t>MC vs datos</a:t>
            </a:r>
          </a:p>
        </p:txBody>
      </p:sp>
      <p:pic>
        <p:nvPicPr>
          <p:cNvPr id="1843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2060848"/>
            <a:ext cx="4347343" cy="346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34433" y="1928813"/>
            <a:ext cx="4404133" cy="3660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1534659" y="5661248"/>
            <a:ext cx="13628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FFC000"/>
                </a:solidFill>
              </a:rPr>
              <a:t>Simulado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109759" y="5733256"/>
            <a:ext cx="11416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FFC000"/>
                </a:solidFill>
              </a:rPr>
              <a:t>Medido</a:t>
            </a:r>
            <a:endParaRPr lang="en-US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>
                <a:solidFill>
                  <a:schemeClr val="bg1"/>
                </a:solidFill>
              </a:rPr>
              <a:t>¿Pirámide insolada?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628800"/>
            <a:ext cx="4379937" cy="518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C:\Users\Arturo\Documents\Documentos Arturo\Piramide\Analisis\2D_projang_density_czum_vg.png"/>
          <p:cNvPicPr>
            <a:picLocks noChangeAspect="1" noChangeArrowheads="1"/>
          </p:cNvPicPr>
          <p:nvPr/>
        </p:nvPicPr>
        <p:blipFill>
          <a:blip r:embed="rId3" cstate="print"/>
          <a:srcRect l="10367" t="11195" r="15340" b="9867"/>
          <a:stretch>
            <a:fillRect/>
          </a:stretch>
        </p:blipFill>
        <p:spPr bwMode="auto">
          <a:xfrm rot="15772962">
            <a:off x="3461093" y="3362546"/>
            <a:ext cx="1915659" cy="1898205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628800"/>
            <a:ext cx="4379937" cy="518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Arturo\Documents\piramide\icrc\ICRC-piramide\Nueva carpeta\tetaxz_ex-mc_dif_1_chi_10_t3x3_exc.png"/>
          <p:cNvPicPr>
            <a:picLocks noChangeAspect="1" noChangeArrowheads="1"/>
          </p:cNvPicPr>
          <p:nvPr/>
        </p:nvPicPr>
        <p:blipFill>
          <a:blip r:embed="rId4" cstate="print"/>
          <a:srcRect l="22675" t="23991" r="28747" b="23991"/>
          <a:stretch>
            <a:fillRect/>
          </a:stretch>
        </p:blipFill>
        <p:spPr bwMode="auto">
          <a:xfrm rot="15733028">
            <a:off x="3414849" y="3344408"/>
            <a:ext cx="1994792" cy="1870117"/>
          </a:xfrm>
          <a:prstGeom prst="rect">
            <a:avLst/>
          </a:prstGeom>
          <a:noFill/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D99A3E6-60C1-484E-8612-06F69CCC168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2473548"/>
            <a:ext cx="1947168" cy="2920752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DCD6B0-3E92-17D0-E970-2CBF05D685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B27800E-2BAF-16EC-739D-D0CE8A074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err="1">
                <a:solidFill>
                  <a:schemeClr val="bg1"/>
                </a:solidFill>
              </a:rPr>
              <a:t>NAUM@Chichén-Itzá</a:t>
            </a:r>
            <a:endParaRPr lang="es-ES_tradnl" dirty="0">
              <a:solidFill>
                <a:schemeClr val="bg1"/>
              </a:solidFill>
            </a:endParaRPr>
          </a:p>
        </p:txBody>
      </p:sp>
      <p:pic>
        <p:nvPicPr>
          <p:cNvPr id="3" name="Google Shape;130;p1" descr="A picture containing text, outdoor, sign&#10;&#10;Description automatically generated">
            <a:extLst>
              <a:ext uri="{FF2B5EF4-FFF2-40B4-BE49-F238E27FC236}">
                <a16:creationId xmlns:a16="http://schemas.microsoft.com/office/drawing/2014/main" id="{DB3F0605-2B20-2C4E-9EC0-D1E0079AC033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960355" y="1865172"/>
            <a:ext cx="6788109" cy="36520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A107460B-AAF8-7437-1F20-1E614530EF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7362" y="4444985"/>
            <a:ext cx="2168787" cy="858425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01C9B479-C234-E9A4-95DA-86CDB4F631B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4228" t="13019" r="10819"/>
          <a:stretch/>
        </p:blipFill>
        <p:spPr>
          <a:xfrm>
            <a:off x="686649" y="3711250"/>
            <a:ext cx="1248430" cy="1749735"/>
          </a:xfrm>
          <a:prstGeom prst="rect">
            <a:avLst/>
          </a:prstGeom>
          <a:ln w="41275">
            <a:solidFill>
              <a:schemeClr val="accent2"/>
            </a:solidFill>
          </a:ln>
          <a:effectLst>
            <a:softEdge rad="0"/>
          </a:effectLst>
        </p:spPr>
      </p:pic>
      <p:pic>
        <p:nvPicPr>
          <p:cNvPr id="6" name="Google Shape;111;p1">
            <a:extLst>
              <a:ext uri="{FF2B5EF4-FFF2-40B4-BE49-F238E27FC236}">
                <a16:creationId xmlns:a16="http://schemas.microsoft.com/office/drawing/2014/main" id="{318FF36B-47DC-EB45-08A7-D8EEA17A320E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l="27620" t="9056" r="20924" b="-16755"/>
          <a:stretch/>
        </p:blipFill>
        <p:spPr>
          <a:xfrm>
            <a:off x="686650" y="1910717"/>
            <a:ext cx="1248429" cy="1737808"/>
          </a:xfrm>
          <a:prstGeom prst="rect">
            <a:avLst/>
          </a:prstGeom>
          <a:noFill/>
          <a:ln w="444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</p:pic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0434F05E-08EE-F0F8-2490-0AB12840EDBF}"/>
              </a:ext>
            </a:extLst>
          </p:cNvPr>
          <p:cNvCxnSpPr/>
          <p:nvPr/>
        </p:nvCxnSpPr>
        <p:spPr>
          <a:xfrm flipH="1" flipV="1">
            <a:off x="1477879" y="2644451"/>
            <a:ext cx="575733" cy="550892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358C09DA-3E4E-3503-FDD3-FD1F448C178D}"/>
              </a:ext>
            </a:extLst>
          </p:cNvPr>
          <p:cNvCxnSpPr>
            <a:cxnSpLocks/>
          </p:cNvCxnSpPr>
          <p:nvPr/>
        </p:nvCxnSpPr>
        <p:spPr>
          <a:xfrm flipH="1">
            <a:off x="1706479" y="3711251"/>
            <a:ext cx="347133" cy="951559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uadroTexto 8">
            <a:extLst>
              <a:ext uri="{FF2B5EF4-FFF2-40B4-BE49-F238E27FC236}">
                <a16:creationId xmlns:a16="http://schemas.microsoft.com/office/drawing/2014/main" id="{8C7AA9BD-1CCC-9A6B-DD64-E4646AB93D09}"/>
              </a:ext>
            </a:extLst>
          </p:cNvPr>
          <p:cNvSpPr txBox="1"/>
          <p:nvPr/>
        </p:nvSpPr>
        <p:spPr>
          <a:xfrm>
            <a:off x="699288" y="3292513"/>
            <a:ext cx="1248429" cy="46166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26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r>
              <a:rPr lang="es-ES_tradnl" dirty="0">
                <a:solidFill>
                  <a:schemeClr val="accent1">
                    <a:lumMod val="75000"/>
                  </a:schemeClr>
                </a:solidFill>
              </a:rPr>
              <a:t>Soporte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71491542-EFD7-94B8-DA33-6D21C3ADDAF4}"/>
              </a:ext>
            </a:extLst>
          </p:cNvPr>
          <p:cNvSpPr txBox="1"/>
          <p:nvPr/>
        </p:nvSpPr>
        <p:spPr>
          <a:xfrm>
            <a:off x="659299" y="5089461"/>
            <a:ext cx="1260281" cy="46166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none" rtlCol="0">
            <a:spAutoFit/>
          </a:bodyPr>
          <a:lstStyle/>
          <a:p>
            <a:r>
              <a:rPr lang="es-ES_tradnl" dirty="0">
                <a:solidFill>
                  <a:schemeClr val="accent1">
                    <a:lumMod val="75000"/>
                  </a:schemeClr>
                </a:solidFill>
              </a:rPr>
              <a:t>Maqueta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358A530F-98E4-53E3-8C3D-47909290007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559"/>
          <a:stretch/>
        </p:blipFill>
        <p:spPr>
          <a:xfrm>
            <a:off x="539552" y="5480166"/>
            <a:ext cx="8376961" cy="1117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64399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5EDC101B-95C8-5DD1-EFAA-C7C75206D6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974" y="2204864"/>
            <a:ext cx="8027901" cy="3456384"/>
          </a:xfrm>
          <a:prstGeom prst="rect">
            <a:avLst/>
          </a:prstGeom>
        </p:spPr>
      </p:pic>
      <p:sp>
        <p:nvSpPr>
          <p:cNvPr id="3" name="Text Box 2">
            <a:extLst>
              <a:ext uri="{FF2B5EF4-FFF2-40B4-BE49-F238E27FC236}">
                <a16:creationId xmlns:a16="http://schemas.microsoft.com/office/drawing/2014/main" id="{7756A2C2-3771-3613-F066-5D0E3EF6FB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04686" y="109081"/>
            <a:ext cx="950122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6000" b="1" dirty="0" err="1">
                <a:solidFill>
                  <a:schemeClr val="bg1"/>
                </a:solidFill>
                <a:latin typeface="+mj-lt"/>
              </a:rPr>
              <a:t>Reconstrucción</a:t>
            </a:r>
            <a:r>
              <a:rPr lang="en-US" sz="6000" b="1" dirty="0">
                <a:solidFill>
                  <a:schemeClr val="bg1"/>
                </a:solidFill>
                <a:latin typeface="+mj-lt"/>
              </a:rPr>
              <a:t> laser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28E807DB-051D-9098-6EBB-190A4A1BC9C0}"/>
              </a:ext>
            </a:extLst>
          </p:cNvPr>
          <p:cNvSpPr/>
          <p:nvPr/>
        </p:nvSpPr>
        <p:spPr bwMode="auto">
          <a:xfrm>
            <a:off x="4319972" y="4149080"/>
            <a:ext cx="504056" cy="504056"/>
          </a:xfrm>
          <a:prstGeom prst="rect">
            <a:avLst/>
          </a:prstGeom>
          <a:solidFill>
            <a:srgbClr val="0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TextBox 2">
            <a:extLst>
              <a:ext uri="{FF2B5EF4-FFF2-40B4-BE49-F238E27FC236}">
                <a16:creationId xmlns:a16="http://schemas.microsoft.com/office/drawing/2014/main" id="{51DFAB4B-B6AA-9365-0899-25CE9DBFB9A3}"/>
              </a:ext>
            </a:extLst>
          </p:cNvPr>
          <p:cNvSpPr txBox="1"/>
          <p:nvPr/>
        </p:nvSpPr>
        <p:spPr>
          <a:xfrm>
            <a:off x="4411364" y="4149080"/>
            <a:ext cx="3212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?</a:t>
            </a:r>
          </a:p>
        </p:txBody>
      </p:sp>
      <p:cxnSp>
        <p:nvCxnSpPr>
          <p:cNvPr id="6" name="7 Conector recto">
            <a:extLst>
              <a:ext uri="{FF2B5EF4-FFF2-40B4-BE49-F238E27FC236}">
                <a16:creationId xmlns:a16="http://schemas.microsoft.com/office/drawing/2014/main" id="{04EA87FE-68C5-542C-3DA9-0F96B0687C03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4119625" y="4653136"/>
            <a:ext cx="2684623" cy="67545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7 Conector recto">
            <a:extLst>
              <a:ext uri="{FF2B5EF4-FFF2-40B4-BE49-F238E27FC236}">
                <a16:creationId xmlns:a16="http://schemas.microsoft.com/office/drawing/2014/main" id="{90180EE4-979F-D1B8-ECBD-465A5ABE229E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4572000" y="3933056"/>
            <a:ext cx="2232248" cy="136815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31553722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99870F2-5FC9-5943-A573-4CAB1C7D1A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085" y="1678188"/>
            <a:ext cx="2967425" cy="259989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9002A9B-A16F-9040-B0DF-05B81BE8A5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7994" y="3901934"/>
            <a:ext cx="3862623" cy="266872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6DB30D1-CA58-BD4A-BD07-5FA177AE6B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6610" y="1678249"/>
            <a:ext cx="5025473" cy="217030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539F232-A398-C44D-A49E-3012971791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8431" y="4309241"/>
            <a:ext cx="3698179" cy="221610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42B42E2-01E2-FC4C-B676-0D53C418DE14}"/>
              </a:ext>
            </a:extLst>
          </p:cNvPr>
          <p:cNvSpPr/>
          <p:nvPr/>
        </p:nvSpPr>
        <p:spPr>
          <a:xfrm>
            <a:off x="1807207" y="5424762"/>
            <a:ext cx="353731" cy="3772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1" name="Triangle 10">
            <a:extLst>
              <a:ext uri="{FF2B5EF4-FFF2-40B4-BE49-F238E27FC236}">
                <a16:creationId xmlns:a16="http://schemas.microsoft.com/office/drawing/2014/main" id="{60765105-D20B-404B-A916-A0C6707BB03A}"/>
              </a:ext>
            </a:extLst>
          </p:cNvPr>
          <p:cNvSpPr/>
          <p:nvPr/>
        </p:nvSpPr>
        <p:spPr>
          <a:xfrm>
            <a:off x="1536192" y="5405056"/>
            <a:ext cx="914984" cy="900744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8A2C63D-F29B-F041-A97B-ADFACEEE5C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>
                <a:solidFill>
                  <a:schemeClr val="bg1"/>
                </a:solidFill>
              </a:rPr>
              <a:t>Resistividad eléctrica (2018)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053898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4B61D0B-E69A-2145-8096-F8ACD9D9C6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>
                <a:solidFill>
                  <a:schemeClr val="bg1"/>
                </a:solidFill>
              </a:rPr>
              <a:t>Interior</a:t>
            </a:r>
            <a:endParaRPr lang="es-ES_tradnl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535212B7-C94D-8E44-A133-7221AD7C7E8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444" t="16687" r="16068" b="6853"/>
          <a:stretch/>
        </p:blipFill>
        <p:spPr>
          <a:xfrm>
            <a:off x="1907704" y="1988840"/>
            <a:ext cx="5606614" cy="407602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FBAB3EA-C745-A148-9E40-0A2E0FC448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3" y="4647746"/>
            <a:ext cx="1728192" cy="141711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221B756-3B32-FC48-871D-326E3F48BF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4" y="1988840"/>
            <a:ext cx="1728191" cy="189215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695B96-0F36-A142-97DD-20CCECCE91E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817" y="4902867"/>
            <a:ext cx="1730084" cy="1161997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2A0FB0A-E340-D940-BAA9-B967400FD148}"/>
              </a:ext>
            </a:extLst>
          </p:cNvPr>
          <p:cNvCxnSpPr/>
          <p:nvPr/>
        </p:nvCxnSpPr>
        <p:spPr bwMode="auto">
          <a:xfrm>
            <a:off x="1403648" y="2780928"/>
            <a:ext cx="2376264" cy="110006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CD7DC55-866E-AA48-A636-BC77DF6544CC}"/>
              </a:ext>
            </a:extLst>
          </p:cNvPr>
          <p:cNvCxnSpPr>
            <a:cxnSpLocks/>
          </p:cNvCxnSpPr>
          <p:nvPr/>
        </p:nvCxnSpPr>
        <p:spPr bwMode="auto">
          <a:xfrm flipV="1">
            <a:off x="1187624" y="5013176"/>
            <a:ext cx="1944216" cy="72008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D5AAD4A-970A-9F4C-8B17-4EB6CEEEF732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4283968" y="3491140"/>
            <a:ext cx="3230350" cy="186516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7D674A7E-60A5-FD45-B506-1E243D358C8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9470" y="233612"/>
            <a:ext cx="1281278" cy="206014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2E72E38-ADB0-3642-A26B-8396A8B2DFC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1390" y="2360964"/>
            <a:ext cx="1813709" cy="1100068"/>
          </a:xfrm>
          <a:prstGeom prst="rect">
            <a:avLst/>
          </a:prstGeom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816533D-5ED2-1C49-960F-F3B4FFD2A44C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4436368" y="2780929"/>
            <a:ext cx="3150179" cy="9297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48F636C-0297-FB49-B440-DFB850A03A30}"/>
              </a:ext>
            </a:extLst>
          </p:cNvPr>
          <p:cNvCxnSpPr>
            <a:cxnSpLocks/>
          </p:cNvCxnSpPr>
          <p:nvPr/>
        </p:nvCxnSpPr>
        <p:spPr bwMode="auto">
          <a:xfrm flipH="1">
            <a:off x="4741321" y="547005"/>
            <a:ext cx="3277053" cy="195489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29" name="Picture 28">
            <a:extLst>
              <a:ext uri="{FF2B5EF4-FFF2-40B4-BE49-F238E27FC236}">
                <a16:creationId xmlns:a16="http://schemas.microsoft.com/office/drawing/2014/main" id="{220528EE-8617-C24E-811A-F3391A53CC4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5653" y="3570719"/>
            <a:ext cx="1770248" cy="1178687"/>
          </a:xfrm>
          <a:prstGeom prst="rect">
            <a:avLst/>
          </a:prstGeom>
        </p:spPr>
      </p:pic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1CB98421-4FB1-9A42-96E2-FE0F7B08AD5C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4303791" y="3404866"/>
            <a:ext cx="3210527" cy="36396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76075791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3DE8E9-8708-2F45-892F-8D41890222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>
                <a:solidFill>
                  <a:schemeClr val="bg1"/>
                </a:solidFill>
              </a:rPr>
              <a:t>Instrumentos NAUM</a:t>
            </a:r>
            <a:endParaRPr lang="en-US" dirty="0"/>
          </a:p>
        </p:txBody>
      </p:sp>
      <p:pic>
        <p:nvPicPr>
          <p:cNvPr id="6" name="image4.png">
            <a:extLst>
              <a:ext uri="{FF2B5EF4-FFF2-40B4-BE49-F238E27FC236}">
                <a16:creationId xmlns:a16="http://schemas.microsoft.com/office/drawing/2014/main" id="{B4D69C82-DAE4-134C-B900-2F8137EBF37F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6705390" y="1764308"/>
            <a:ext cx="2438610" cy="2376264"/>
          </a:xfrm>
          <a:prstGeom prst="rect">
            <a:avLst/>
          </a:prstGeom>
          <a:ln/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5C397375-3244-427B-3F9A-1C1B44A756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4248" y="4221088"/>
            <a:ext cx="2152556" cy="2448005"/>
          </a:xfrm>
          <a:prstGeom prst="rect">
            <a:avLst/>
          </a:prstGeom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29F37A66-03E0-922C-1D00-58AD397B26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10"/>
          <a:stretch>
            <a:fillRect/>
          </a:stretch>
        </p:blipFill>
        <p:spPr bwMode="auto">
          <a:xfrm>
            <a:off x="153117" y="1764308"/>
            <a:ext cx="3273923" cy="2410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703C8BC6-8776-73C1-8F46-FEB218D99B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8730" y="1784855"/>
            <a:ext cx="3141502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>
            <a:extLst>
              <a:ext uri="{FF2B5EF4-FFF2-40B4-BE49-F238E27FC236}">
                <a16:creationId xmlns:a16="http://schemas.microsoft.com/office/drawing/2014/main" id="{FC8B69D3-CEB2-A539-B268-2BD6B14344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645" y="4250496"/>
            <a:ext cx="3213397" cy="2410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2550AE1-54A1-CD52-7C01-A6997A93F9F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37" b="7486"/>
          <a:stretch>
            <a:fillRect/>
          </a:stretch>
        </p:blipFill>
        <p:spPr bwMode="auto">
          <a:xfrm>
            <a:off x="3479588" y="4221447"/>
            <a:ext cx="3118416" cy="2439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8351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3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75584" y="1700808"/>
            <a:ext cx="4200872" cy="5068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s-MX" b="1" dirty="0">
                <a:solidFill>
                  <a:schemeClr val="bg1"/>
                </a:solidFill>
                <a:latin typeface="Arial" charset="0"/>
              </a:rPr>
            </a:b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3271800" y="332656"/>
            <a:ext cx="260039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4400" b="1" dirty="0">
                <a:solidFill>
                  <a:schemeClr val="bg1"/>
                </a:solidFill>
                <a:latin typeface="Arial" charset="0"/>
              </a:rPr>
              <a:t>Espectro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179512" y="1772816"/>
            <a:ext cx="21467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solidFill>
                  <a:srgbClr val="FFFF00"/>
                </a:solidFill>
              </a:rPr>
              <a:t>Ley de potencia</a:t>
            </a:r>
          </a:p>
        </p:txBody>
      </p:sp>
      <p:sp>
        <p:nvSpPr>
          <p:cNvPr id="2058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05827" name="Rectangle 3"/>
          <p:cNvSpPr>
            <a:spLocks noChangeArrowheads="1"/>
          </p:cNvSpPr>
          <p:nvPr/>
        </p:nvSpPr>
        <p:spPr bwMode="auto">
          <a:xfrm>
            <a:off x="0" y="1209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828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504" y="2564903"/>
            <a:ext cx="3456384" cy="116478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05830" name="Rectangle 6"/>
          <p:cNvSpPr>
            <a:spLocks noChangeArrowheads="1"/>
          </p:cNvSpPr>
          <p:nvPr/>
        </p:nvSpPr>
        <p:spPr bwMode="auto">
          <a:xfrm>
            <a:off x="0" y="1333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8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058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205833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504" y="3906763"/>
            <a:ext cx="4027229" cy="38633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0583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0583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205837" name="Picture 1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505" y="4293096"/>
            <a:ext cx="4032448" cy="542399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61404810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0378BC29-C9D4-8BE2-4957-C7D834CE30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1447" y="1867001"/>
            <a:ext cx="3168352" cy="2376264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1B5415F3-EC24-78BD-F3DF-862B00326DF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7419"/>
          <a:stretch>
            <a:fillRect/>
          </a:stretch>
        </p:blipFill>
        <p:spPr>
          <a:xfrm>
            <a:off x="5440491" y="1849111"/>
            <a:ext cx="2662062" cy="2376264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7B35BA48-44CE-AFC5-EFCA-73BADA76769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975" t="33406" r="-5975" b="4696"/>
          <a:stretch>
            <a:fillRect/>
          </a:stretch>
        </p:blipFill>
        <p:spPr>
          <a:xfrm>
            <a:off x="1316241" y="4428491"/>
            <a:ext cx="2882481" cy="2378955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4D5B3EA9-28F4-81AA-B4E9-BAB284B485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96473" y="4517531"/>
            <a:ext cx="2806080" cy="210456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98276CE9-548A-687C-8ADC-9CC9A6B4B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>
                <a:solidFill>
                  <a:schemeClr val="bg1"/>
                </a:solidFill>
              </a:rPr>
              <a:t>NAUM@IFUNAM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67028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340AF5F8-0AD3-2ED9-F16D-D3867F0088E3}"/>
              </a:ext>
            </a:extLst>
          </p:cNvPr>
          <p:cNvSpPr txBox="1">
            <a:spLocks/>
          </p:cNvSpPr>
          <p:nvPr/>
        </p:nvSpPr>
        <p:spPr bwMode="auto">
          <a:xfrm>
            <a:off x="683568" y="0"/>
            <a:ext cx="8280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 Black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 Black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 Black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 Black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s-MX" b="1" kern="0" dirty="0">
                <a:solidFill>
                  <a:schemeClr val="bg1"/>
                </a:solidFill>
              </a:rPr>
              <a:t>Continuará</a:t>
            </a:r>
            <a:endParaRPr lang="en-US" kern="0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CC79F848-A9F5-0396-B6C7-AFD324AEF5AF}"/>
              </a:ext>
            </a:extLst>
          </p:cNvPr>
          <p:cNvSpPr txBox="1"/>
          <p:nvPr/>
        </p:nvSpPr>
        <p:spPr>
          <a:xfrm>
            <a:off x="3491880" y="3068960"/>
            <a:ext cx="23006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5400" dirty="0">
                <a:solidFill>
                  <a:srgbClr val="FFFF00"/>
                </a:solidFill>
              </a:rPr>
              <a:t>Gracias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D4895811-C285-6D84-D974-5A4F157B69AC}"/>
              </a:ext>
            </a:extLst>
          </p:cNvPr>
          <p:cNvSpPr txBox="1"/>
          <p:nvPr/>
        </p:nvSpPr>
        <p:spPr>
          <a:xfrm>
            <a:off x="4589633" y="5476128"/>
            <a:ext cx="35910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err="1">
                <a:solidFill>
                  <a:srgbClr val="FF0000"/>
                </a:solidFill>
              </a:rPr>
              <a:t>menchaca@física.unam.mx</a:t>
            </a:r>
            <a:endParaRPr lang="es-ES_tradn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4064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>
                <a:solidFill>
                  <a:srgbClr val="FFFFFF"/>
                </a:solidFill>
              </a:rPr>
              <a:t>Sección</a:t>
            </a:r>
            <a:r>
              <a:rPr lang="en-US" dirty="0">
                <a:solidFill>
                  <a:srgbClr val="FFFFFF"/>
                </a:solidFill>
              </a:rPr>
              <a:t> transversal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2060848"/>
            <a:ext cx="6045200" cy="364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40388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>
                <a:solidFill>
                  <a:srgbClr val="FFFFFF"/>
                </a:solidFill>
              </a:rPr>
              <a:t>Pérdida</a:t>
            </a:r>
            <a:r>
              <a:rPr lang="en-US" dirty="0">
                <a:solidFill>
                  <a:srgbClr val="FFFFFF"/>
                </a:solidFill>
              </a:rPr>
              <a:t> de </a:t>
            </a:r>
            <a:r>
              <a:rPr lang="en-US" dirty="0" err="1">
                <a:solidFill>
                  <a:srgbClr val="FFFFFF"/>
                </a:solidFill>
              </a:rPr>
              <a:t>energía</a:t>
            </a:r>
            <a:r>
              <a:rPr lang="en-US" dirty="0">
                <a:solidFill>
                  <a:srgbClr val="FFFFFF"/>
                </a:solidFill>
              </a:rPr>
              <a:t> (</a:t>
            </a:r>
            <a:r>
              <a:rPr lang="en-US" dirty="0" err="1">
                <a:solidFill>
                  <a:srgbClr val="FFFFFF"/>
                </a:solidFill>
              </a:rPr>
              <a:t>clásica</a:t>
            </a:r>
            <a:r>
              <a:rPr lang="en-US" dirty="0">
                <a:solidFill>
                  <a:srgbClr val="FFFFFF"/>
                </a:solidFill>
              </a:rPr>
              <a:t>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12713"/>
            <a:ext cx="9144000" cy="3780583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 bwMode="auto">
          <a:xfrm>
            <a:off x="3779912" y="4941168"/>
            <a:ext cx="108012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" name="TextBox 5"/>
          <p:cNvSpPr txBox="1"/>
          <p:nvPr/>
        </p:nvSpPr>
        <p:spPr>
          <a:xfrm>
            <a:off x="5000704" y="4653136"/>
            <a:ext cx="35317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Mínima</a:t>
            </a:r>
            <a:r>
              <a:rPr lang="en-US" dirty="0"/>
              <a:t> </a:t>
            </a:r>
            <a:r>
              <a:rPr lang="en-US" dirty="0" err="1"/>
              <a:t>energía</a:t>
            </a:r>
            <a:r>
              <a:rPr lang="en-US" dirty="0"/>
              <a:t> </a:t>
            </a:r>
            <a:r>
              <a:rPr lang="en-US" dirty="0" err="1"/>
              <a:t>transferida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021416" y="5199583"/>
            <a:ext cx="35830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Máxima</a:t>
            </a:r>
            <a:r>
              <a:rPr lang="en-US" dirty="0"/>
              <a:t> </a:t>
            </a:r>
            <a:r>
              <a:rPr lang="en-US" dirty="0" err="1"/>
              <a:t>energía</a:t>
            </a:r>
            <a:r>
              <a:rPr lang="en-US" dirty="0"/>
              <a:t> </a:t>
            </a:r>
            <a:r>
              <a:rPr lang="en-US" dirty="0" err="1"/>
              <a:t>transferida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3779912" y="5445224"/>
            <a:ext cx="108012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30477311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>
                <a:solidFill>
                  <a:srgbClr val="FFFFFF"/>
                </a:solidFill>
              </a:rPr>
              <a:t>Parametrizaciones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8900" y="1772816"/>
            <a:ext cx="6426200" cy="6985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9712" y="2636912"/>
            <a:ext cx="5143500" cy="1054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4900" y="3912344"/>
            <a:ext cx="4394200" cy="812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9600" y="4945856"/>
            <a:ext cx="5384800" cy="78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39352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Efectos locales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2100410"/>
            <a:ext cx="6012160" cy="4586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060848"/>
            <a:ext cx="2664296" cy="216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4365104"/>
            <a:ext cx="2733675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4601151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Variación temporal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38300" y="1990303"/>
            <a:ext cx="5867400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2421414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Modulación solar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776983"/>
            <a:ext cx="7257476" cy="489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95738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>
                <a:solidFill>
                  <a:srgbClr val="FFFFFF"/>
                </a:solidFill>
              </a:rPr>
              <a:t>Tipos de centellador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>
                <a:solidFill>
                  <a:srgbClr val="FFFF00"/>
                </a:solidFill>
              </a:rPr>
              <a:t>Orgánicos (plásticos)</a:t>
            </a:r>
          </a:p>
          <a:p>
            <a:pPr lvl="1"/>
            <a:r>
              <a:rPr lang="es-ES" dirty="0">
                <a:solidFill>
                  <a:srgbClr val="FFFF00"/>
                </a:solidFill>
              </a:rPr>
              <a:t>Baratos y de cualquier tamaño</a:t>
            </a:r>
          </a:p>
          <a:p>
            <a:pPr lvl="1"/>
            <a:r>
              <a:rPr lang="es-ES" dirty="0">
                <a:solidFill>
                  <a:srgbClr val="FFFF00"/>
                </a:solidFill>
              </a:rPr>
              <a:t>Fáciles de maquinar</a:t>
            </a:r>
          </a:p>
          <a:p>
            <a:pPr lvl="1"/>
            <a:r>
              <a:rPr lang="es-ES" dirty="0">
                <a:solidFill>
                  <a:srgbClr val="FFFF00"/>
                </a:solidFill>
              </a:rPr>
              <a:t>Poco luminosos (baja resolución)</a:t>
            </a:r>
          </a:p>
          <a:p>
            <a:r>
              <a:rPr lang="es-ES" dirty="0">
                <a:solidFill>
                  <a:srgbClr val="FFFF00"/>
                </a:solidFill>
              </a:rPr>
              <a:t>Inorgánicos (cristales)</a:t>
            </a:r>
          </a:p>
          <a:p>
            <a:pPr lvl="1"/>
            <a:r>
              <a:rPr lang="es-ES" dirty="0">
                <a:solidFill>
                  <a:srgbClr val="FFFF00"/>
                </a:solidFill>
              </a:rPr>
              <a:t>Caros y pequeños</a:t>
            </a:r>
          </a:p>
          <a:p>
            <a:pPr lvl="1"/>
            <a:r>
              <a:rPr lang="es-ES" dirty="0">
                <a:solidFill>
                  <a:srgbClr val="FFFF00"/>
                </a:solidFill>
              </a:rPr>
              <a:t>Mejor luminosidad (mayor resolución)</a:t>
            </a:r>
          </a:p>
        </p:txBody>
      </p:sp>
    </p:spTree>
    <p:extLst>
      <p:ext uri="{BB962C8B-B14F-4D97-AF65-F5344CB8AC3E}">
        <p14:creationId xmlns:p14="http://schemas.microsoft.com/office/powerpoint/2010/main" val="410252963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>
                <a:solidFill>
                  <a:schemeClr val="bg1"/>
                </a:solidFill>
              </a:rPr>
              <a:t>Orgánicos</a:t>
            </a:r>
          </a:p>
        </p:txBody>
      </p:sp>
      <p:pic>
        <p:nvPicPr>
          <p:cNvPr id="3" name="Imagen 2" descr="Captura de pantalla 2015-07-01 a las 10.34.3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700808"/>
            <a:ext cx="6223000" cy="497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1194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-14536" y="188640"/>
            <a:ext cx="919504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5400" b="1" dirty="0">
                <a:solidFill>
                  <a:schemeClr val="bg1"/>
                </a:solidFill>
                <a:latin typeface="+mj-lt"/>
              </a:rPr>
              <a:t>Radiación secundaria</a:t>
            </a:r>
            <a:endParaRPr lang="es-ES" sz="5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1752600" y="4953000"/>
            <a:ext cx="460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_tradnl"/>
          </a:p>
        </p:txBody>
      </p:sp>
      <p:pic>
        <p:nvPicPr>
          <p:cNvPr id="24581" name="Picture 5" descr="flujocosmic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2160240"/>
            <a:ext cx="4300093" cy="4365104"/>
          </a:xfrm>
          <a:prstGeom prst="rect">
            <a:avLst/>
          </a:prstGeom>
          <a:noFill/>
        </p:spPr>
      </p:pic>
      <p:pic>
        <p:nvPicPr>
          <p:cNvPr id="6" name="Picture 7" descr="show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270451"/>
            <a:ext cx="3168352" cy="4254893"/>
          </a:xfrm>
          <a:prstGeom prst="rect">
            <a:avLst/>
          </a:prstGeom>
          <a:noFill/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1511344" y="1844824"/>
            <a:ext cx="160653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rgbClr val="FFFF00"/>
                </a:solidFill>
              </a:rPr>
              <a:t>Chubascos</a:t>
            </a:r>
            <a:endParaRPr lang="es-MX" b="1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77616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>
                <a:solidFill>
                  <a:srgbClr val="FFFFFF"/>
                </a:solidFill>
              </a:rPr>
              <a:t>Detectores</a:t>
            </a:r>
            <a:r>
              <a:rPr lang="en-US" dirty="0">
                <a:solidFill>
                  <a:srgbClr val="FFFFFF"/>
                </a:solidFill>
              </a:rPr>
              <a:t> “</a:t>
            </a:r>
            <a:r>
              <a:rPr lang="en-US" dirty="0" err="1">
                <a:solidFill>
                  <a:srgbClr val="FFFFFF"/>
                </a:solidFill>
              </a:rPr>
              <a:t>delgados</a:t>
            </a:r>
            <a:r>
              <a:rPr lang="en-US" dirty="0">
                <a:solidFill>
                  <a:srgbClr val="FFFFFF"/>
                </a:solidFill>
              </a:rPr>
              <a:t>"</a:t>
            </a: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2512" y="1994693"/>
            <a:ext cx="5257800" cy="3738563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3276481" y="6093296"/>
            <a:ext cx="30957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FFFFFF"/>
                </a:solidFill>
              </a:rPr>
              <a:t>Distribución</a:t>
            </a:r>
            <a:r>
              <a:rPr lang="en-US" dirty="0">
                <a:solidFill>
                  <a:srgbClr val="FFFFFF"/>
                </a:solidFill>
              </a:rPr>
              <a:t> de Landau</a:t>
            </a:r>
          </a:p>
        </p:txBody>
      </p:sp>
      <p:cxnSp>
        <p:nvCxnSpPr>
          <p:cNvPr id="8" name="Straight Arrow Connector 7"/>
          <p:cNvCxnSpPr/>
          <p:nvPr/>
        </p:nvCxnSpPr>
        <p:spPr bwMode="auto">
          <a:xfrm flipH="1">
            <a:off x="5076056" y="2780928"/>
            <a:ext cx="2664296" cy="208823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7759087" y="2276872"/>
            <a:ext cx="11333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Cola de</a:t>
            </a:r>
          </a:p>
          <a:p>
            <a:r>
              <a:rPr lang="en-US" dirty="0">
                <a:solidFill>
                  <a:srgbClr val="FFFFFF"/>
                </a:solidFill>
              </a:rPr>
              <a:t>Landau</a:t>
            </a:r>
          </a:p>
        </p:txBody>
      </p:sp>
    </p:spTree>
    <p:extLst>
      <p:ext uri="{BB962C8B-B14F-4D97-AF65-F5344CB8AC3E}">
        <p14:creationId xmlns:p14="http://schemas.microsoft.com/office/powerpoint/2010/main" val="340390248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>
                <a:solidFill>
                  <a:srgbClr val="FFFFFF"/>
                </a:solidFill>
              </a:rPr>
              <a:t>Pérdidas</a:t>
            </a: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 err="1">
                <a:solidFill>
                  <a:srgbClr val="FFFFFF"/>
                </a:solidFill>
              </a:rPr>
              <a:t>por</a:t>
            </a: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 err="1">
                <a:solidFill>
                  <a:srgbClr val="FFFFFF"/>
                </a:solidFill>
              </a:rPr>
              <a:t>radiación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59230" b="19524"/>
          <a:stretch/>
        </p:blipFill>
        <p:spPr>
          <a:xfrm>
            <a:off x="683568" y="1727888"/>
            <a:ext cx="2920890" cy="377463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1920" y="1916832"/>
            <a:ext cx="4876800" cy="1168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6568" y="3429744"/>
            <a:ext cx="3987800" cy="129540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 bwMode="auto">
          <a:xfrm flipV="1">
            <a:off x="5292080" y="4509120"/>
            <a:ext cx="360040" cy="86409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3900889" y="5445224"/>
            <a:ext cx="2903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FFFFFF"/>
                </a:solidFill>
              </a:rPr>
              <a:t>Longitud</a:t>
            </a:r>
            <a:r>
              <a:rPr lang="en-US" dirty="0">
                <a:solidFill>
                  <a:srgbClr val="FFFFFF"/>
                </a:solidFill>
              </a:rPr>
              <a:t> de </a:t>
            </a:r>
            <a:r>
              <a:rPr lang="en-US" dirty="0" err="1">
                <a:solidFill>
                  <a:srgbClr val="FFFFFF"/>
                </a:solidFill>
              </a:rPr>
              <a:t>radiación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37600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FFFF"/>
                </a:solidFill>
              </a:rPr>
              <a:t>RPP tables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1700808"/>
            <a:ext cx="6267046" cy="505323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5724128" y="1772816"/>
            <a:ext cx="504056" cy="496855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133AD826-2EC4-265A-31F6-067468A9DA67}"/>
              </a:ext>
            </a:extLst>
          </p:cNvPr>
          <p:cNvSpPr txBox="1"/>
          <p:nvPr/>
        </p:nvSpPr>
        <p:spPr>
          <a:xfrm>
            <a:off x="1475656" y="116632"/>
            <a:ext cx="68194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>
                <a:solidFill>
                  <a:srgbClr val="FF0000"/>
                </a:solidFill>
              </a:rPr>
              <a:t>https://</a:t>
            </a:r>
            <a:r>
              <a:rPr lang="es-ES_tradnl" dirty="0" err="1">
                <a:solidFill>
                  <a:srgbClr val="FF0000"/>
                </a:solidFill>
              </a:rPr>
              <a:t>pdg.lbl.gov</a:t>
            </a:r>
            <a:r>
              <a:rPr lang="es-ES_tradnl" dirty="0">
                <a:solidFill>
                  <a:srgbClr val="FF0000"/>
                </a:solidFill>
              </a:rPr>
              <a:t>/2024/</a:t>
            </a:r>
            <a:r>
              <a:rPr lang="es-ES_tradnl" dirty="0" err="1">
                <a:solidFill>
                  <a:srgbClr val="FF0000"/>
                </a:solidFill>
              </a:rPr>
              <a:t>reviews</a:t>
            </a:r>
            <a:r>
              <a:rPr lang="es-ES_tradnl" dirty="0">
                <a:solidFill>
                  <a:srgbClr val="FF0000"/>
                </a:solidFill>
              </a:rPr>
              <a:t>/</a:t>
            </a:r>
            <a:r>
              <a:rPr lang="es-ES_tradnl" dirty="0" err="1">
                <a:solidFill>
                  <a:srgbClr val="FF0000"/>
                </a:solidFill>
              </a:rPr>
              <a:t>contents_sports.html</a:t>
            </a:r>
            <a:endParaRPr lang="es-ES_tradn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16131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FFFF"/>
                </a:solidFill>
              </a:rPr>
              <a:t>Origen de los </a:t>
            </a:r>
            <a:r>
              <a:rPr lang="en-US" dirty="0" err="1">
                <a:solidFill>
                  <a:srgbClr val="FFFFFF"/>
                </a:solidFill>
              </a:rPr>
              <a:t>muones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06400" y="3797751"/>
            <a:ext cx="849694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l-GR" sz="4400" dirty="0">
                <a:solidFill>
                  <a:srgbClr val="FFFFFF"/>
                </a:solidFill>
              </a:rPr>
              <a:t>π</a:t>
            </a:r>
            <a:r>
              <a:rPr lang="el-GR" sz="4400" baseline="30000" dirty="0">
                <a:solidFill>
                  <a:srgbClr val="FFFFFF"/>
                </a:solidFill>
              </a:rPr>
              <a:t>+</a:t>
            </a:r>
            <a:r>
              <a:rPr lang="en-US" sz="4400" baseline="30000" dirty="0">
                <a:solidFill>
                  <a:srgbClr val="FFFFFF"/>
                </a:solidFill>
              </a:rPr>
              <a:t>/-</a:t>
            </a:r>
            <a:r>
              <a:rPr lang="en-US" sz="4400" dirty="0">
                <a:solidFill>
                  <a:srgbClr val="FFFFFF"/>
                </a:solidFill>
              </a:rPr>
              <a:t> (t</a:t>
            </a:r>
            <a:r>
              <a:rPr lang="en-US" sz="4400" baseline="-25000" dirty="0">
                <a:solidFill>
                  <a:srgbClr val="FFFFFF"/>
                </a:solidFill>
              </a:rPr>
              <a:t>½</a:t>
            </a:r>
            <a:r>
              <a:rPr lang="en-US" sz="4400" dirty="0">
                <a:solidFill>
                  <a:srgbClr val="FFFFFF"/>
                </a:solidFill>
              </a:rPr>
              <a:t>=26 ns) </a:t>
            </a:r>
            <a:r>
              <a:rPr lang="el-GR" sz="4400" dirty="0">
                <a:solidFill>
                  <a:srgbClr val="FFFFFF"/>
                </a:solidFill>
              </a:rPr>
              <a:t>→μ</a:t>
            </a:r>
            <a:r>
              <a:rPr lang="el-GR" sz="4400" baseline="30000" dirty="0">
                <a:solidFill>
                  <a:srgbClr val="FFFFFF"/>
                </a:solidFill>
              </a:rPr>
              <a:t>+</a:t>
            </a:r>
            <a:r>
              <a:rPr lang="en-US" sz="4400" baseline="30000" dirty="0">
                <a:solidFill>
                  <a:srgbClr val="FFFFFF"/>
                </a:solidFill>
              </a:rPr>
              <a:t>/-</a:t>
            </a:r>
            <a:r>
              <a:rPr lang="en-US" sz="4400" dirty="0">
                <a:solidFill>
                  <a:srgbClr val="FFFFFF"/>
                </a:solidFill>
              </a:rPr>
              <a:t> (t</a:t>
            </a:r>
            <a:r>
              <a:rPr lang="en-US" sz="4400" baseline="-25000" dirty="0">
                <a:solidFill>
                  <a:srgbClr val="FFFFFF"/>
                </a:solidFill>
              </a:rPr>
              <a:t>½</a:t>
            </a:r>
            <a:r>
              <a:rPr lang="en-US" sz="4400" dirty="0">
                <a:solidFill>
                  <a:srgbClr val="FFFFFF"/>
                </a:solidFill>
              </a:rPr>
              <a:t>=2.2</a:t>
            </a:r>
            <a:r>
              <a:rPr lang="el-GR" sz="4400" dirty="0">
                <a:solidFill>
                  <a:srgbClr val="FFFFFF"/>
                </a:solidFill>
              </a:rPr>
              <a:t> μ</a:t>
            </a:r>
            <a:r>
              <a:rPr lang="en-US" sz="4400" dirty="0">
                <a:solidFill>
                  <a:srgbClr val="FFFFFF"/>
                </a:solidFill>
              </a:rPr>
              <a:t>s) </a:t>
            </a:r>
            <a:r>
              <a:rPr lang="el-GR" sz="4400" dirty="0">
                <a:solidFill>
                  <a:srgbClr val="FFFFFF"/>
                </a:solidFill>
              </a:rPr>
              <a:t>+</a:t>
            </a:r>
            <a:r>
              <a:rPr lang="en-US" sz="4400" dirty="0">
                <a:solidFill>
                  <a:srgbClr val="FFFFFF"/>
                </a:solidFill>
              </a:rPr>
              <a:t> </a:t>
            </a:r>
            <a:r>
              <a:rPr lang="el-GR" sz="4400" dirty="0" err="1">
                <a:solidFill>
                  <a:srgbClr val="FFFFFF"/>
                </a:solidFill>
              </a:rPr>
              <a:t>ν</a:t>
            </a:r>
            <a:r>
              <a:rPr lang="el-GR" sz="4400" baseline="-25000" dirty="0" err="1">
                <a:solidFill>
                  <a:srgbClr val="FFFFFF"/>
                </a:solidFill>
              </a:rPr>
              <a:t>μ</a:t>
            </a:r>
            <a:endParaRPr lang="el-GR" sz="4400" baseline="-25000" dirty="0">
              <a:solidFill>
                <a:srgbClr val="FFFFFF"/>
              </a:solidFill>
            </a:endParaRPr>
          </a:p>
          <a:p>
            <a:pPr algn="l"/>
            <a:endParaRPr lang="en-US" sz="4400" dirty="0">
              <a:solidFill>
                <a:srgbClr val="FFFF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83675" y="2204864"/>
            <a:ext cx="52806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FFFFFF"/>
                </a:solidFill>
              </a:rPr>
              <a:t>p + N   </a:t>
            </a:r>
            <a:r>
              <a:rPr lang="el-GR" sz="4000" dirty="0">
                <a:solidFill>
                  <a:srgbClr val="FFFFFF"/>
                </a:solidFill>
              </a:rPr>
              <a:t>→  π</a:t>
            </a:r>
            <a:r>
              <a:rPr lang="el-GR" sz="4000" baseline="30000" dirty="0">
                <a:solidFill>
                  <a:srgbClr val="FFFFFF"/>
                </a:solidFill>
              </a:rPr>
              <a:t>+</a:t>
            </a:r>
            <a:r>
              <a:rPr lang="en-US" sz="4000" dirty="0">
                <a:solidFill>
                  <a:srgbClr val="FFFFFF"/>
                </a:solidFill>
              </a:rPr>
              <a:t>  +  π</a:t>
            </a:r>
            <a:r>
              <a:rPr lang="en-US" sz="4000" baseline="30000" dirty="0">
                <a:solidFill>
                  <a:srgbClr val="FFFFFF"/>
                </a:solidFill>
              </a:rPr>
              <a:t>- </a:t>
            </a:r>
            <a:r>
              <a:rPr lang="en-US" sz="4000" dirty="0">
                <a:solidFill>
                  <a:srgbClr val="FFFFFF"/>
                </a:solidFill>
              </a:rPr>
              <a:t> + …</a:t>
            </a:r>
            <a:endParaRPr lang="en-US" sz="4000" baseline="30000" dirty="0"/>
          </a:p>
        </p:txBody>
      </p:sp>
      <p:sp>
        <p:nvSpPr>
          <p:cNvPr id="5" name="TextBox 4"/>
          <p:cNvSpPr txBox="1"/>
          <p:nvPr/>
        </p:nvSpPr>
        <p:spPr>
          <a:xfrm>
            <a:off x="498332" y="5780820"/>
            <a:ext cx="34131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5400" dirty="0">
                <a:solidFill>
                  <a:srgbClr val="FFFFFF"/>
                </a:solidFill>
              </a:rPr>
              <a:t>π</a:t>
            </a:r>
            <a:r>
              <a:rPr lang="en-US" sz="5400" baseline="-25000" dirty="0" err="1">
                <a:solidFill>
                  <a:srgbClr val="FFFFFF"/>
                </a:solidFill>
              </a:rPr>
              <a:t>ct</a:t>
            </a:r>
            <a:r>
              <a:rPr lang="en-US" sz="5400" baseline="-25000" dirty="0">
                <a:solidFill>
                  <a:srgbClr val="FFFFFF"/>
                </a:solidFill>
              </a:rPr>
              <a:t>  </a:t>
            </a:r>
            <a:r>
              <a:rPr lang="en-US" sz="5400" dirty="0">
                <a:solidFill>
                  <a:srgbClr val="FFFFFF"/>
                </a:solidFill>
              </a:rPr>
              <a:t>=  7.8 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49577" y="5780820"/>
            <a:ext cx="383951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5400" dirty="0">
                <a:solidFill>
                  <a:srgbClr val="FFFFFF"/>
                </a:solidFill>
              </a:rPr>
              <a:t> μ </a:t>
            </a:r>
            <a:r>
              <a:rPr lang="en-US" sz="5400" baseline="-25000" dirty="0" err="1">
                <a:solidFill>
                  <a:srgbClr val="FFFFFF"/>
                </a:solidFill>
              </a:rPr>
              <a:t>ct</a:t>
            </a:r>
            <a:r>
              <a:rPr lang="en-US" sz="5400" baseline="-25000" dirty="0">
                <a:solidFill>
                  <a:srgbClr val="FFFFFF"/>
                </a:solidFill>
              </a:rPr>
              <a:t> </a:t>
            </a:r>
            <a:r>
              <a:rPr lang="en-US" sz="5400" dirty="0">
                <a:solidFill>
                  <a:srgbClr val="FFFFFF"/>
                </a:solidFill>
              </a:rPr>
              <a:t>=  669 m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F76B41AE-9B3E-A3BB-55D7-523B7E650D02}"/>
              </a:ext>
            </a:extLst>
          </p:cNvPr>
          <p:cNvSpPr txBox="1"/>
          <p:nvPr/>
        </p:nvSpPr>
        <p:spPr>
          <a:xfrm>
            <a:off x="8388424" y="3717032"/>
            <a:ext cx="4154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baseline="30000" dirty="0">
                <a:solidFill>
                  <a:srgbClr val="FFFFFF"/>
                </a:solidFill>
              </a:rPr>
              <a:t>/</a:t>
            </a:r>
            <a:r>
              <a:rPr lang="el-GR" sz="3200" b="1" baseline="30000" dirty="0">
                <a:solidFill>
                  <a:srgbClr val="FFFFFF"/>
                </a:solidFill>
              </a:rPr>
              <a:t>−</a:t>
            </a:r>
            <a:endParaRPr lang="es-MX" sz="3200" b="1" dirty="0"/>
          </a:p>
        </p:txBody>
      </p:sp>
    </p:spTree>
    <p:extLst>
      <p:ext uri="{BB962C8B-B14F-4D97-AF65-F5344CB8AC3E}">
        <p14:creationId xmlns:p14="http://schemas.microsoft.com/office/powerpoint/2010/main" val="24398712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>
                <a:solidFill>
                  <a:srgbClr val="FFFFFF"/>
                </a:solidFill>
              </a:rPr>
              <a:t>Espectro</a:t>
            </a:r>
            <a:r>
              <a:rPr lang="en-US" dirty="0">
                <a:solidFill>
                  <a:srgbClr val="FFFFFF"/>
                </a:solidFill>
              </a:rPr>
              <a:t> de </a:t>
            </a:r>
            <a:r>
              <a:rPr lang="en-US" dirty="0" err="1">
                <a:solidFill>
                  <a:srgbClr val="FFFFFF"/>
                </a:solidFill>
              </a:rPr>
              <a:t>muones</a:t>
            </a:r>
            <a:r>
              <a:rPr lang="en-US" dirty="0">
                <a:solidFill>
                  <a:srgbClr val="FFFFFF"/>
                </a:solidFill>
              </a:rPr>
              <a:t> (</a:t>
            </a:r>
            <a:r>
              <a:rPr lang="en-US" dirty="0" err="1">
                <a:solidFill>
                  <a:srgbClr val="FFFFFF"/>
                </a:solidFill>
              </a:rPr>
              <a:t>θ</a:t>
            </a:r>
            <a:r>
              <a:rPr lang="en-US" dirty="0">
                <a:solidFill>
                  <a:srgbClr val="FFFFFF"/>
                </a:solidFill>
              </a:rPr>
              <a:t>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151980"/>
            <a:ext cx="5486400" cy="379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6773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C59BE122-B467-6B4D-A214-CE5E82016C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>
                <a:solidFill>
                  <a:schemeClr val="bg1"/>
                </a:solidFill>
              </a:rPr>
              <a:t>Velocidad y momento</a:t>
            </a:r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9A529A50-095A-C347-BF78-D4E5E6F24D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235150"/>
            <a:ext cx="7886700" cy="3892154"/>
          </a:xfrm>
        </p:spPr>
        <p:txBody>
          <a:bodyPr>
            <a:normAutofit fontScale="77500" lnSpcReduction="20000"/>
          </a:bodyPr>
          <a:lstStyle/>
          <a:p>
            <a:r>
              <a:rPr lang="es-ES_tradnl" sz="3300" dirty="0">
                <a:highlight>
                  <a:srgbClr val="FFFF00"/>
                </a:highlight>
              </a:rPr>
              <a:t>Variables relativistas</a:t>
            </a:r>
          </a:p>
          <a:p>
            <a:pPr marL="0" indent="0">
              <a:buNone/>
            </a:pPr>
            <a:endParaRPr lang="es-ES_tradnl" dirty="0">
              <a:highlight>
                <a:srgbClr val="FFFF00"/>
              </a:highlight>
            </a:endParaRPr>
          </a:p>
          <a:p>
            <a:pPr lvl="1"/>
            <a:r>
              <a:rPr lang="es-ES_tradnl" sz="2700" dirty="0">
                <a:highlight>
                  <a:srgbClr val="FFFF00"/>
                </a:highlight>
              </a:rPr>
              <a:t>𝜷 = 𝛝/c  </a:t>
            </a:r>
          </a:p>
          <a:p>
            <a:pPr lvl="1"/>
            <a:endParaRPr lang="es-ES_tradnl" dirty="0">
              <a:highlight>
                <a:srgbClr val="FFFF00"/>
              </a:highlight>
            </a:endParaRPr>
          </a:p>
          <a:p>
            <a:pPr lvl="1"/>
            <a:r>
              <a:rPr lang="es-ES_tradnl" sz="2700" dirty="0">
                <a:highlight>
                  <a:srgbClr val="FFFF00"/>
                </a:highlight>
              </a:rPr>
              <a:t>𝜷 = c </a:t>
            </a:r>
            <a:r>
              <a:rPr lang="es-ES_tradnl" sz="2700" b="1" dirty="0">
                <a:highlight>
                  <a:srgbClr val="FFFF00"/>
                </a:highlight>
              </a:rPr>
              <a:t>p</a:t>
            </a:r>
            <a:r>
              <a:rPr lang="es-ES_tradnl" sz="2700" dirty="0">
                <a:highlight>
                  <a:srgbClr val="FFFF00"/>
                </a:highlight>
              </a:rPr>
              <a:t>/E</a:t>
            </a:r>
            <a:r>
              <a:rPr lang="es-ES_tradnl" sz="2700" baseline="-25000" dirty="0">
                <a:highlight>
                  <a:srgbClr val="FFFF00"/>
                </a:highlight>
              </a:rPr>
              <a:t>t</a:t>
            </a:r>
          </a:p>
          <a:p>
            <a:pPr lvl="1"/>
            <a:endParaRPr lang="es-ES_tradnl" sz="2700" baseline="-25000" dirty="0">
              <a:highlight>
                <a:srgbClr val="FFFF00"/>
              </a:highlight>
            </a:endParaRPr>
          </a:p>
          <a:p>
            <a:pPr lvl="1"/>
            <a:r>
              <a:rPr lang="es-ES_tradnl" sz="2700" dirty="0">
                <a:highlight>
                  <a:srgbClr val="FFFF00"/>
                </a:highlight>
              </a:rPr>
              <a:t>𝛃</a:t>
            </a:r>
            <a:r>
              <a:rPr lang="es-ES_tradnl" sz="2700" baseline="30000" dirty="0">
                <a:highlight>
                  <a:srgbClr val="FFFF00"/>
                </a:highlight>
              </a:rPr>
              <a:t>2</a:t>
            </a:r>
            <a:r>
              <a:rPr lang="es-ES_tradnl" sz="2700" dirty="0">
                <a:highlight>
                  <a:srgbClr val="FFFF00"/>
                </a:highlight>
              </a:rPr>
              <a:t> = [(𝛄</a:t>
            </a:r>
            <a:r>
              <a:rPr lang="es-ES_tradnl" sz="2700" baseline="30000" dirty="0">
                <a:highlight>
                  <a:srgbClr val="FFFF00"/>
                </a:highlight>
              </a:rPr>
              <a:t>2</a:t>
            </a:r>
            <a:r>
              <a:rPr lang="es-ES_tradnl" sz="2700" dirty="0">
                <a:highlight>
                  <a:srgbClr val="FFFF00"/>
                </a:highlight>
              </a:rPr>
              <a:t> – 1)/𝛄</a:t>
            </a:r>
            <a:r>
              <a:rPr lang="es-ES_tradnl" sz="2700" baseline="30000" dirty="0">
                <a:highlight>
                  <a:srgbClr val="FFFF00"/>
                </a:highlight>
              </a:rPr>
              <a:t>2</a:t>
            </a:r>
            <a:r>
              <a:rPr lang="es-ES_tradnl" sz="2700" dirty="0">
                <a:highlight>
                  <a:srgbClr val="FFFF00"/>
                </a:highlight>
              </a:rPr>
              <a:t>]</a:t>
            </a:r>
          </a:p>
          <a:p>
            <a:pPr marL="342900" lvl="1" indent="0">
              <a:buNone/>
            </a:pPr>
            <a:endParaRPr lang="es-ES_tradnl" b="1" baseline="-25000" dirty="0">
              <a:highlight>
                <a:srgbClr val="FFFF00"/>
              </a:highlight>
            </a:endParaRPr>
          </a:p>
          <a:p>
            <a:pPr lvl="1"/>
            <a:r>
              <a:rPr lang="es-ES_tradnl" sz="2700" b="1" dirty="0">
                <a:highlight>
                  <a:srgbClr val="FFFF00"/>
                </a:highlight>
              </a:rPr>
              <a:t>P </a:t>
            </a:r>
            <a:r>
              <a:rPr lang="es-ES_tradnl" sz="2700" dirty="0">
                <a:highlight>
                  <a:srgbClr val="FFFF00"/>
                </a:highlight>
              </a:rPr>
              <a:t> = m</a:t>
            </a:r>
            <a:r>
              <a:rPr lang="es-ES_tradnl" sz="2700" baseline="-25000" dirty="0">
                <a:highlight>
                  <a:srgbClr val="FFFF00"/>
                </a:highlight>
              </a:rPr>
              <a:t>0</a:t>
            </a:r>
            <a:r>
              <a:rPr lang="es-ES_tradnl" sz="2700" dirty="0">
                <a:highlight>
                  <a:srgbClr val="FFFF00"/>
                </a:highlight>
              </a:rPr>
              <a:t> c 𝜷 𝛄 = m</a:t>
            </a:r>
            <a:r>
              <a:rPr lang="es-ES_tradnl" sz="2700" baseline="-25000" dirty="0">
                <a:highlight>
                  <a:srgbClr val="FFFF00"/>
                </a:highlight>
              </a:rPr>
              <a:t>0</a:t>
            </a:r>
            <a:r>
              <a:rPr lang="es-ES_tradnl" sz="2700" dirty="0">
                <a:highlight>
                  <a:srgbClr val="FFFF00"/>
                </a:highlight>
              </a:rPr>
              <a:t> c (𝛄</a:t>
            </a:r>
            <a:r>
              <a:rPr lang="es-ES_tradnl" sz="2700" baseline="30000" dirty="0">
                <a:highlight>
                  <a:srgbClr val="FFFF00"/>
                </a:highlight>
              </a:rPr>
              <a:t>2</a:t>
            </a:r>
            <a:r>
              <a:rPr lang="es-ES_tradnl" sz="2700" dirty="0">
                <a:highlight>
                  <a:srgbClr val="FFFF00"/>
                </a:highlight>
              </a:rPr>
              <a:t> – 1)</a:t>
            </a:r>
            <a:r>
              <a:rPr lang="es-ES_tradnl" sz="2700" baseline="30000" dirty="0">
                <a:highlight>
                  <a:srgbClr val="FFFF00"/>
                </a:highlight>
              </a:rPr>
              <a:t>1/2</a:t>
            </a:r>
            <a:r>
              <a:rPr lang="es-ES_tradnl" sz="2700" dirty="0">
                <a:highlight>
                  <a:srgbClr val="FFFF00"/>
                </a:highlight>
              </a:rPr>
              <a:t>   </a:t>
            </a:r>
          </a:p>
          <a:p>
            <a:pPr lvl="1"/>
            <a:endParaRPr lang="es-ES_tradnl" dirty="0">
              <a:highlight>
                <a:srgbClr val="FFFF00"/>
              </a:highlight>
            </a:endParaRPr>
          </a:p>
          <a:p>
            <a:pPr lvl="1"/>
            <a:r>
              <a:rPr lang="es-ES_tradnl" sz="2700" dirty="0">
                <a:highlight>
                  <a:srgbClr val="FFFF00"/>
                </a:highlight>
              </a:rPr>
              <a:t>𝛄 = (1 - 𝜷</a:t>
            </a:r>
            <a:r>
              <a:rPr lang="es-ES_tradnl" sz="2700" baseline="30000" dirty="0">
                <a:highlight>
                  <a:srgbClr val="FFFF00"/>
                </a:highlight>
              </a:rPr>
              <a:t>2</a:t>
            </a:r>
            <a:r>
              <a:rPr lang="es-ES_tradnl" sz="2700" dirty="0">
                <a:highlight>
                  <a:srgbClr val="FFFF00"/>
                </a:highlight>
              </a:rPr>
              <a:t> )</a:t>
            </a:r>
            <a:r>
              <a:rPr lang="es-ES_tradnl" sz="2700" baseline="30000" dirty="0">
                <a:highlight>
                  <a:srgbClr val="FFFF00"/>
                </a:highlight>
              </a:rPr>
              <a:t>-1/2     </a:t>
            </a:r>
            <a:r>
              <a:rPr lang="es-ES_tradnl" sz="2700" dirty="0">
                <a:highlight>
                  <a:srgbClr val="FFFF00"/>
                </a:highlight>
              </a:rPr>
              <a:t>  		</a:t>
            </a:r>
            <a:r>
              <a:rPr lang="es-ES_tradnl" sz="2700" dirty="0"/>
              <a:t>	   </a:t>
            </a:r>
            <a:r>
              <a:rPr lang="es-ES_tradnl" sz="2700" dirty="0">
                <a:solidFill>
                  <a:schemeClr val="accent6">
                    <a:lumMod val="75000"/>
                  </a:schemeClr>
                </a:solidFill>
              </a:rPr>
              <a:t>= 1 para  𝛝 = 0</a:t>
            </a:r>
            <a:endParaRPr lang="es-ES_tradnl" sz="2700" baseline="30000" dirty="0">
              <a:solidFill>
                <a:schemeClr val="accent6">
                  <a:lumMod val="75000"/>
                </a:schemeClr>
              </a:solidFill>
            </a:endParaRPr>
          </a:p>
          <a:p>
            <a:pPr lvl="1"/>
            <a:endParaRPr lang="es-ES_tradnl" dirty="0">
              <a:solidFill>
                <a:schemeClr val="accent6">
                  <a:lumMod val="75000"/>
                </a:schemeClr>
              </a:solidFill>
            </a:endParaRPr>
          </a:p>
          <a:p>
            <a:pPr lvl="1"/>
            <a:endParaRPr lang="es-ES_tradnl" dirty="0"/>
          </a:p>
          <a:p>
            <a:pPr lvl="1"/>
            <a:endParaRPr lang="es-ES_tradnl" b="1" baseline="30000" dirty="0"/>
          </a:p>
          <a:p>
            <a:pPr lvl="1"/>
            <a:endParaRPr lang="es-ES_tradnl" b="1" baseline="30000" dirty="0"/>
          </a:p>
        </p:txBody>
      </p:sp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CCFEDB88-DDC3-4843-A8DF-5453B012BB33}"/>
              </a:ext>
            </a:extLst>
          </p:cNvPr>
          <p:cNvCxnSpPr>
            <a:cxnSpLocks/>
          </p:cNvCxnSpPr>
          <p:nvPr/>
        </p:nvCxnSpPr>
        <p:spPr>
          <a:xfrm flipH="1">
            <a:off x="2328888" y="2845702"/>
            <a:ext cx="1096979" cy="38886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uadroTexto 7">
            <a:extLst>
              <a:ext uri="{FF2B5EF4-FFF2-40B4-BE49-F238E27FC236}">
                <a16:creationId xmlns:a16="http://schemas.microsoft.com/office/drawing/2014/main" id="{E77EDDE0-E375-7741-AE20-383E6D85FA26}"/>
              </a:ext>
            </a:extLst>
          </p:cNvPr>
          <p:cNvSpPr txBox="1"/>
          <p:nvPr/>
        </p:nvSpPr>
        <p:spPr>
          <a:xfrm>
            <a:off x="3453308" y="2656652"/>
            <a:ext cx="25310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>
                <a:solidFill>
                  <a:schemeClr val="accent6">
                    <a:lumMod val="75000"/>
                  </a:schemeClr>
                </a:solidFill>
              </a:rPr>
              <a:t>Velocidad de la luz</a:t>
            </a:r>
          </a:p>
        </p:txBody>
      </p: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AFB735AF-1C66-F542-AA06-EF9BF0652182}"/>
              </a:ext>
            </a:extLst>
          </p:cNvPr>
          <p:cNvCxnSpPr>
            <a:cxnSpLocks/>
          </p:cNvCxnSpPr>
          <p:nvPr/>
        </p:nvCxnSpPr>
        <p:spPr>
          <a:xfrm flipH="1">
            <a:off x="3206455" y="3762768"/>
            <a:ext cx="1512359" cy="62788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uadroTexto 12">
            <a:extLst>
              <a:ext uri="{FF2B5EF4-FFF2-40B4-BE49-F238E27FC236}">
                <a16:creationId xmlns:a16="http://schemas.microsoft.com/office/drawing/2014/main" id="{B4DED5AE-1FDA-BC4E-B39A-DF0E8AB30469}"/>
              </a:ext>
            </a:extLst>
          </p:cNvPr>
          <p:cNvSpPr txBox="1"/>
          <p:nvPr/>
        </p:nvSpPr>
        <p:spPr>
          <a:xfrm>
            <a:off x="4396971" y="3382552"/>
            <a:ext cx="24545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>
                <a:solidFill>
                  <a:schemeClr val="accent6">
                    <a:lumMod val="75000"/>
                  </a:schemeClr>
                </a:solidFill>
              </a:rPr>
              <a:t>Factor de </a:t>
            </a:r>
            <a:r>
              <a:rPr lang="es-ES_tradnl" dirty="0" err="1">
                <a:solidFill>
                  <a:schemeClr val="accent6">
                    <a:lumMod val="75000"/>
                  </a:schemeClr>
                </a:solidFill>
              </a:rPr>
              <a:t>Loretntz</a:t>
            </a:r>
            <a:endParaRPr lang="es-ES_tradnl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9" name="Conector recto de flecha 18">
            <a:extLst>
              <a:ext uri="{FF2B5EF4-FFF2-40B4-BE49-F238E27FC236}">
                <a16:creationId xmlns:a16="http://schemas.microsoft.com/office/drawing/2014/main" id="{8EAA1BE8-682B-8D42-9D3C-D62014DEA2E2}"/>
              </a:ext>
            </a:extLst>
          </p:cNvPr>
          <p:cNvCxnSpPr>
            <a:cxnSpLocks/>
          </p:cNvCxnSpPr>
          <p:nvPr/>
        </p:nvCxnSpPr>
        <p:spPr>
          <a:xfrm flipH="1">
            <a:off x="3778123" y="5732948"/>
            <a:ext cx="1764843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n 1">
            <a:extLst>
              <a:ext uri="{FF2B5EF4-FFF2-40B4-BE49-F238E27FC236}">
                <a16:creationId xmlns:a16="http://schemas.microsoft.com/office/drawing/2014/main" id="{F70CB445-526C-B89A-F84B-46603560F6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0251" y="1736753"/>
            <a:ext cx="2371326" cy="1591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7826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14D97D-BAD3-E741-87E5-BDEA31036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>
                <a:solidFill>
                  <a:schemeClr val="bg1"/>
                </a:solidFill>
              </a:rPr>
              <a:t>Energía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B86F4E8-55FB-F94F-B7EE-826186A110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s-ES_tradnl" sz="2700" dirty="0"/>
          </a:p>
          <a:p>
            <a:r>
              <a:rPr lang="es-ES_tradnl" sz="2700" dirty="0">
                <a:highlight>
                  <a:srgbClr val="FFFF00"/>
                </a:highlight>
              </a:rPr>
              <a:t>𝛄 = E</a:t>
            </a:r>
            <a:r>
              <a:rPr lang="es-ES_tradnl" sz="2700" baseline="-25000" dirty="0">
                <a:highlight>
                  <a:srgbClr val="FFFF00"/>
                </a:highlight>
              </a:rPr>
              <a:t>t</a:t>
            </a:r>
            <a:r>
              <a:rPr lang="es-ES_tradnl" sz="2700" dirty="0">
                <a:highlight>
                  <a:srgbClr val="FFFF00"/>
                </a:highlight>
              </a:rPr>
              <a:t>/E</a:t>
            </a:r>
            <a:r>
              <a:rPr lang="es-ES_tradnl" sz="2700" baseline="-25000" dirty="0">
                <a:highlight>
                  <a:srgbClr val="FFFF00"/>
                </a:highlight>
              </a:rPr>
              <a:t>r</a:t>
            </a:r>
            <a:r>
              <a:rPr lang="es-ES_tradnl" sz="2700" dirty="0">
                <a:highlight>
                  <a:srgbClr val="FFFF00"/>
                </a:highlight>
              </a:rPr>
              <a:t> = (</a:t>
            </a:r>
            <a:r>
              <a:rPr lang="es-ES_tradnl" sz="2700" dirty="0" err="1">
                <a:highlight>
                  <a:srgbClr val="FFFF00"/>
                </a:highlight>
              </a:rPr>
              <a:t>E</a:t>
            </a:r>
            <a:r>
              <a:rPr lang="es-ES_tradnl" sz="2700" baseline="-25000" dirty="0" err="1">
                <a:highlight>
                  <a:srgbClr val="FFFF00"/>
                </a:highlight>
              </a:rPr>
              <a:t>k</a:t>
            </a:r>
            <a:r>
              <a:rPr lang="es-ES_tradnl" sz="2700" dirty="0">
                <a:highlight>
                  <a:srgbClr val="FFFF00"/>
                </a:highlight>
              </a:rPr>
              <a:t> + E</a:t>
            </a:r>
            <a:r>
              <a:rPr lang="es-ES_tradnl" sz="2700" baseline="-25000" dirty="0">
                <a:highlight>
                  <a:srgbClr val="FFFF00"/>
                </a:highlight>
              </a:rPr>
              <a:t>r</a:t>
            </a:r>
            <a:r>
              <a:rPr lang="es-ES_tradnl" sz="2700" dirty="0">
                <a:highlight>
                  <a:srgbClr val="FFFF00"/>
                </a:highlight>
              </a:rPr>
              <a:t>)/E</a:t>
            </a:r>
            <a:r>
              <a:rPr lang="es-ES_tradnl" sz="2700" baseline="-25000" dirty="0">
                <a:highlight>
                  <a:srgbClr val="FFFF00"/>
                </a:highlight>
              </a:rPr>
              <a:t>r</a:t>
            </a:r>
            <a:r>
              <a:rPr lang="es-ES_tradnl" sz="2700" dirty="0">
                <a:highlight>
                  <a:srgbClr val="FFFF00"/>
                </a:highlight>
              </a:rPr>
              <a:t>  = (</a:t>
            </a:r>
            <a:r>
              <a:rPr lang="es-ES_tradnl" sz="2700" dirty="0" err="1">
                <a:highlight>
                  <a:srgbClr val="FFFF00"/>
                </a:highlight>
              </a:rPr>
              <a:t>E</a:t>
            </a:r>
            <a:r>
              <a:rPr lang="es-ES_tradnl" sz="2700" baseline="-25000" dirty="0" err="1">
                <a:highlight>
                  <a:srgbClr val="FFFF00"/>
                </a:highlight>
              </a:rPr>
              <a:t>k</a:t>
            </a:r>
            <a:r>
              <a:rPr lang="es-ES_tradnl" sz="2700" dirty="0">
                <a:highlight>
                  <a:srgbClr val="FFFF00"/>
                </a:highlight>
              </a:rPr>
              <a:t>/E</a:t>
            </a:r>
            <a:r>
              <a:rPr lang="es-ES_tradnl" sz="2700" baseline="-25000" dirty="0">
                <a:highlight>
                  <a:srgbClr val="FFFF00"/>
                </a:highlight>
              </a:rPr>
              <a:t>r</a:t>
            </a:r>
            <a:r>
              <a:rPr lang="es-ES_tradnl" sz="2700" dirty="0">
                <a:highlight>
                  <a:srgbClr val="FFFF00"/>
                </a:highlight>
              </a:rPr>
              <a:t> ) + 1</a:t>
            </a:r>
          </a:p>
          <a:p>
            <a:endParaRPr lang="es-ES_tradnl" sz="2700" dirty="0">
              <a:highlight>
                <a:srgbClr val="FFFF00"/>
              </a:highlight>
            </a:endParaRPr>
          </a:p>
          <a:p>
            <a:r>
              <a:rPr lang="es-ES_tradnl" sz="2700" dirty="0">
                <a:highlight>
                  <a:srgbClr val="FFFF00"/>
                </a:highlight>
              </a:rPr>
              <a:t>E</a:t>
            </a:r>
            <a:r>
              <a:rPr lang="es-ES_tradnl" sz="2700" baseline="-25000" dirty="0">
                <a:highlight>
                  <a:srgbClr val="FFFF00"/>
                </a:highlight>
              </a:rPr>
              <a:t>r </a:t>
            </a:r>
            <a:r>
              <a:rPr lang="es-ES_tradnl" sz="2700" dirty="0">
                <a:highlight>
                  <a:srgbClr val="FFFF00"/>
                </a:highlight>
              </a:rPr>
              <a:t> = m</a:t>
            </a:r>
            <a:r>
              <a:rPr lang="es-ES_tradnl" sz="2700" baseline="-25000" dirty="0">
                <a:highlight>
                  <a:srgbClr val="FFFF00"/>
                </a:highlight>
              </a:rPr>
              <a:t>0</a:t>
            </a:r>
            <a:r>
              <a:rPr lang="es-ES_tradnl" sz="2700" dirty="0">
                <a:highlight>
                  <a:srgbClr val="FFFF00"/>
                </a:highlight>
              </a:rPr>
              <a:t> c</a:t>
            </a:r>
            <a:r>
              <a:rPr lang="es-ES_tradnl" sz="2700" baseline="30000" dirty="0">
                <a:highlight>
                  <a:srgbClr val="FFFF00"/>
                </a:highlight>
              </a:rPr>
              <a:t>2  </a:t>
            </a:r>
            <a:r>
              <a:rPr lang="es-ES_tradnl" sz="2700" dirty="0">
                <a:highlight>
                  <a:srgbClr val="FFFF00"/>
                </a:highlight>
              </a:rPr>
              <a:t> </a:t>
            </a:r>
          </a:p>
          <a:p>
            <a:endParaRPr lang="es-ES_tradnl" sz="2700" baseline="30000" dirty="0">
              <a:highlight>
                <a:srgbClr val="FFFF00"/>
              </a:highlight>
            </a:endParaRPr>
          </a:p>
          <a:p>
            <a:r>
              <a:rPr lang="es-ES_tradnl" sz="2700" dirty="0">
                <a:highlight>
                  <a:srgbClr val="FFFF00"/>
                </a:highlight>
              </a:rPr>
              <a:t>E</a:t>
            </a:r>
            <a:r>
              <a:rPr lang="es-ES_tradnl" sz="2700" baseline="-25000" dirty="0">
                <a:highlight>
                  <a:srgbClr val="FFFF00"/>
                </a:highlight>
              </a:rPr>
              <a:t>t</a:t>
            </a:r>
            <a:r>
              <a:rPr lang="es-ES_tradnl" sz="2700" dirty="0">
                <a:highlight>
                  <a:srgbClr val="FFFF00"/>
                </a:highlight>
              </a:rPr>
              <a:t>  = (P</a:t>
            </a:r>
            <a:r>
              <a:rPr lang="es-ES_tradnl" sz="2700" baseline="30000" dirty="0">
                <a:highlight>
                  <a:srgbClr val="FFFF00"/>
                </a:highlight>
              </a:rPr>
              <a:t>2</a:t>
            </a:r>
            <a:r>
              <a:rPr lang="es-ES_tradnl" sz="2700" dirty="0">
                <a:highlight>
                  <a:srgbClr val="FFFF00"/>
                </a:highlight>
              </a:rPr>
              <a:t> c</a:t>
            </a:r>
            <a:r>
              <a:rPr lang="es-ES_tradnl" sz="2700" baseline="30000" dirty="0">
                <a:highlight>
                  <a:srgbClr val="FFFF00"/>
                </a:highlight>
              </a:rPr>
              <a:t>2</a:t>
            </a:r>
            <a:r>
              <a:rPr lang="es-ES_tradnl" sz="2700" dirty="0">
                <a:highlight>
                  <a:srgbClr val="FFFF00"/>
                </a:highlight>
              </a:rPr>
              <a:t> + E</a:t>
            </a:r>
            <a:r>
              <a:rPr lang="es-ES_tradnl" sz="2700" baseline="-25000" dirty="0">
                <a:highlight>
                  <a:srgbClr val="FFFF00"/>
                </a:highlight>
              </a:rPr>
              <a:t>r</a:t>
            </a:r>
            <a:r>
              <a:rPr lang="es-ES_tradnl" sz="2700" baseline="30000" dirty="0">
                <a:highlight>
                  <a:srgbClr val="FFFF00"/>
                </a:highlight>
              </a:rPr>
              <a:t>2 </a:t>
            </a:r>
            <a:r>
              <a:rPr lang="es-ES_tradnl" sz="2700" dirty="0">
                <a:highlight>
                  <a:srgbClr val="FFFF00"/>
                </a:highlight>
              </a:rPr>
              <a:t>)</a:t>
            </a:r>
            <a:r>
              <a:rPr lang="es-ES_tradnl" sz="2700" baseline="30000" dirty="0">
                <a:highlight>
                  <a:srgbClr val="FFFF00"/>
                </a:highlight>
              </a:rPr>
              <a:t>1/2</a:t>
            </a:r>
            <a:r>
              <a:rPr lang="es-ES_tradnl" sz="2700" dirty="0">
                <a:highlight>
                  <a:srgbClr val="FFFF00"/>
                </a:highlight>
              </a:rPr>
              <a:t> </a:t>
            </a:r>
          </a:p>
          <a:p>
            <a:endParaRPr lang="es-ES_tradnl" sz="2700" baseline="30000" dirty="0">
              <a:highlight>
                <a:srgbClr val="FFFF00"/>
              </a:highlight>
            </a:endParaRPr>
          </a:p>
          <a:p>
            <a:r>
              <a:rPr lang="es-ES_tradnl" sz="2700" dirty="0" err="1">
                <a:highlight>
                  <a:srgbClr val="FFFF00"/>
                </a:highlight>
              </a:rPr>
              <a:t>E</a:t>
            </a:r>
            <a:r>
              <a:rPr lang="es-ES_tradnl" sz="2700" baseline="-25000" dirty="0" err="1">
                <a:highlight>
                  <a:srgbClr val="FFFF00"/>
                </a:highlight>
              </a:rPr>
              <a:t>k</a:t>
            </a:r>
            <a:r>
              <a:rPr lang="es-ES_tradnl" sz="2700" baseline="-25000" dirty="0">
                <a:highlight>
                  <a:srgbClr val="FFFF00"/>
                </a:highlight>
              </a:rPr>
              <a:t>  </a:t>
            </a:r>
            <a:r>
              <a:rPr lang="es-ES_tradnl" sz="2700" dirty="0">
                <a:highlight>
                  <a:srgbClr val="FFFF00"/>
                </a:highlight>
              </a:rPr>
              <a:t>= E</a:t>
            </a:r>
            <a:r>
              <a:rPr lang="es-ES_tradnl" sz="2700" baseline="-25000" dirty="0">
                <a:highlight>
                  <a:srgbClr val="FFFF00"/>
                </a:highlight>
              </a:rPr>
              <a:t>t </a:t>
            </a:r>
            <a:r>
              <a:rPr lang="es-ES_tradnl" sz="2700" dirty="0">
                <a:highlight>
                  <a:srgbClr val="FFFF00"/>
                </a:highlight>
              </a:rPr>
              <a:t> - E</a:t>
            </a:r>
            <a:r>
              <a:rPr lang="es-ES_tradnl" sz="2700" baseline="-25000" dirty="0">
                <a:highlight>
                  <a:srgbClr val="FFFF00"/>
                </a:highlight>
              </a:rPr>
              <a:t>r</a:t>
            </a:r>
            <a:endParaRPr lang="es-ES_tradnl" sz="2700" baseline="30000" dirty="0">
              <a:highlight>
                <a:srgbClr val="FFFF00"/>
              </a:highlight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1AFBF79-AD9D-4143-8C9A-8B1E999D28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5041" y="3292906"/>
            <a:ext cx="3193526" cy="2298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794249"/>
      </p:ext>
    </p:extLst>
  </p:cSld>
  <p:clrMapOvr>
    <a:masterClrMapping/>
  </p:clrMapOvr>
</p:sld>
</file>

<file path=ppt/theme/theme1.xml><?xml version="1.0" encoding="utf-8"?>
<a:theme xmlns:a="http://schemas.openxmlformats.org/drawingml/2006/main" name="Pincelada">
  <a:themeElements>
    <a:clrScheme name="Pincelada 2">
      <a:dk1>
        <a:srgbClr val="000000"/>
      </a:dk1>
      <a:lt1>
        <a:srgbClr val="FFFFFF"/>
      </a:lt1>
      <a:dk2>
        <a:srgbClr val="000000"/>
      </a:dk2>
      <a:lt2>
        <a:srgbClr val="5E574E"/>
      </a:lt2>
      <a:accent1>
        <a:srgbClr val="FF66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FFB8AA"/>
      </a:accent5>
      <a:accent6>
        <a:srgbClr val="E7B900"/>
      </a:accent6>
      <a:hlink>
        <a:srgbClr val="996633"/>
      </a:hlink>
      <a:folHlink>
        <a:srgbClr val="808000"/>
      </a:folHlink>
    </a:clrScheme>
    <a:fontScheme name="Pincelada">
      <a:majorFont>
        <a:latin typeface="Arial Black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incelada 1">
        <a:dk1>
          <a:srgbClr val="5E574E"/>
        </a:dk1>
        <a:lt1>
          <a:srgbClr val="FFFFCC"/>
        </a:lt1>
        <a:dk2>
          <a:srgbClr val="0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AA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ncelada 2">
        <a:dk1>
          <a:srgbClr val="000000"/>
        </a:dk1>
        <a:lt1>
          <a:srgbClr val="FFFFFF"/>
        </a:lt1>
        <a:dk2>
          <a:srgbClr val="0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996633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ncelada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ncelada 4">
        <a:dk1>
          <a:srgbClr val="000000"/>
        </a:dk1>
        <a:lt1>
          <a:srgbClr val="FFFFFF"/>
        </a:lt1>
        <a:dk2>
          <a:srgbClr val="8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FF0000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ncelada 5">
        <a:dk1>
          <a:srgbClr val="000066"/>
        </a:dk1>
        <a:lt1>
          <a:srgbClr val="FFFFFF"/>
        </a:lt1>
        <a:dk2>
          <a:srgbClr val="0000FF"/>
        </a:dk2>
        <a:lt2>
          <a:srgbClr val="000000"/>
        </a:lt2>
        <a:accent1>
          <a:srgbClr val="0066FF"/>
        </a:accent1>
        <a:accent2>
          <a:srgbClr val="33CCCC"/>
        </a:accent2>
        <a:accent3>
          <a:srgbClr val="FFFFFF"/>
        </a:accent3>
        <a:accent4>
          <a:srgbClr val="000056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ncelada 6">
        <a:dk1>
          <a:srgbClr val="000000"/>
        </a:dk1>
        <a:lt1>
          <a:srgbClr val="FFFFFF"/>
        </a:lt1>
        <a:dk2>
          <a:srgbClr val="000066"/>
        </a:dk2>
        <a:lt2>
          <a:srgbClr val="FFCC00"/>
        </a:lt2>
        <a:accent1>
          <a:srgbClr val="0066FF"/>
        </a:accent1>
        <a:accent2>
          <a:srgbClr val="33CCCC"/>
        </a:accent2>
        <a:accent3>
          <a:srgbClr val="AAAAB8"/>
        </a:accent3>
        <a:accent4>
          <a:srgbClr val="DADADA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ncelada 7">
        <a:dk1>
          <a:srgbClr val="5E574E"/>
        </a:dk1>
        <a:lt1>
          <a:srgbClr val="FFFFCC"/>
        </a:lt1>
        <a:dk2>
          <a:srgbClr val="8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C0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Office\Plantillas\Diseños de presentaciones\Pincelada.pot</Template>
  <TotalTime>10190</TotalTime>
  <Words>688</Words>
  <Application>Microsoft Macintosh PowerPoint</Application>
  <PresentationFormat>Presentación en pantalla (4:3)</PresentationFormat>
  <Paragraphs>182</Paragraphs>
  <Slides>52</Slides>
  <Notes>5</Notes>
  <HiddenSlides>0</HiddenSlides>
  <MMClips>0</MMClips>
  <ScaleCrop>false</ScaleCrop>
  <HeadingPairs>
    <vt:vector size="8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52</vt:i4>
      </vt:variant>
    </vt:vector>
  </HeadingPairs>
  <TitlesOfParts>
    <vt:vector size="63" baseType="lpstr">
      <vt:lpstr>Arial Unicode MS</vt:lpstr>
      <vt:lpstr>Arial</vt:lpstr>
      <vt:lpstr>Arial Black</vt:lpstr>
      <vt:lpstr>Calibri</vt:lpstr>
      <vt:lpstr>Monotype Sorts</vt:lpstr>
      <vt:lpstr>Symbol</vt:lpstr>
      <vt:lpstr>Tahoma</vt:lpstr>
      <vt:lpstr>Times New Roman</vt:lpstr>
      <vt:lpstr>Wingdings</vt:lpstr>
      <vt:lpstr>Pincelada</vt:lpstr>
      <vt:lpstr>Image</vt:lpstr>
      <vt:lpstr>Presentación de PowerPoint</vt:lpstr>
      <vt:lpstr>Contenido</vt:lpstr>
      <vt:lpstr>Rayos cósmicos</vt:lpstr>
      <vt:lpstr> </vt:lpstr>
      <vt:lpstr>Presentación de PowerPoint</vt:lpstr>
      <vt:lpstr>Origen de los muones</vt:lpstr>
      <vt:lpstr>Espectro de muones (θ)</vt:lpstr>
      <vt:lpstr>Velocidad y momento</vt:lpstr>
      <vt:lpstr>Energía</vt:lpstr>
      <vt:lpstr>Unidades</vt:lpstr>
      <vt:lpstr>Interacción con la materia (Bethe-Bloch)</vt:lpstr>
      <vt:lpstr>Espectro extendido</vt:lpstr>
      <vt:lpstr>RPP tables</vt:lpstr>
      <vt:lpstr>Penetración</vt:lpstr>
      <vt:lpstr>Dispersión múltiple</vt:lpstr>
      <vt:lpstr>Atenuación de muones</vt:lpstr>
      <vt:lpstr>Presentación de PowerPoint</vt:lpstr>
      <vt:lpstr>Presentación de PowerPoint</vt:lpstr>
      <vt:lpstr>Detección por centelleo </vt:lpstr>
      <vt:lpstr>Absorción/emisión</vt:lpstr>
      <vt:lpstr>Atenuación de muones: antecedentes</vt:lpstr>
      <vt:lpstr>Presentación de PowerPoint</vt:lpstr>
      <vt:lpstr>Resultados de Álvarez</vt:lpstr>
      <vt:lpstr>Presentación de PowerPoint</vt:lpstr>
      <vt:lpstr>Teotihuacan</vt:lpstr>
      <vt:lpstr>Presentación de PowerPoint</vt:lpstr>
      <vt:lpstr>Participantes (UNAM)</vt:lpstr>
      <vt:lpstr>Detector de muones @ UNAM</vt:lpstr>
      <vt:lpstr>Presentación de PowerPoint</vt:lpstr>
      <vt:lpstr>Calibración</vt:lpstr>
      <vt:lpstr>Datos</vt:lpstr>
      <vt:lpstr>Distancia a la superficie</vt:lpstr>
      <vt:lpstr>MC vs datos</vt:lpstr>
      <vt:lpstr>¿Pirámide insolada?</vt:lpstr>
      <vt:lpstr>NAUM@Chichén-Itzá</vt:lpstr>
      <vt:lpstr>Presentación de PowerPoint</vt:lpstr>
      <vt:lpstr>Resistividad eléctrica (2018)</vt:lpstr>
      <vt:lpstr>Interior</vt:lpstr>
      <vt:lpstr>Instrumentos NAUM</vt:lpstr>
      <vt:lpstr>NAUM@IFUNAM</vt:lpstr>
      <vt:lpstr>Presentación de PowerPoint</vt:lpstr>
      <vt:lpstr>Sección transversal</vt:lpstr>
      <vt:lpstr>Pérdida de energía (clásica)</vt:lpstr>
      <vt:lpstr>Parametrizaciones</vt:lpstr>
      <vt:lpstr>Efectos locales</vt:lpstr>
      <vt:lpstr>Variación temporal</vt:lpstr>
      <vt:lpstr>Modulación solar</vt:lpstr>
      <vt:lpstr>Tipos de centellador</vt:lpstr>
      <vt:lpstr>Orgánicos</vt:lpstr>
      <vt:lpstr>Detectores “delgados"</vt:lpstr>
      <vt:lpstr>Pérdidas por radiación</vt:lpstr>
      <vt:lpstr>RPP tables</vt:lpstr>
    </vt:vector>
  </TitlesOfParts>
  <Company>U.N.A.M.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Homenaje al Dr. Fernando Alba</dc:title>
  <dc:creator>Instituto de Física</dc:creator>
  <cp:lastModifiedBy>Arturo Menchaca</cp:lastModifiedBy>
  <cp:revision>158</cp:revision>
  <cp:lastPrinted>2002-04-11T23:49:00Z</cp:lastPrinted>
  <dcterms:created xsi:type="dcterms:W3CDTF">2002-01-31T16:41:48Z</dcterms:created>
  <dcterms:modified xsi:type="dcterms:W3CDTF">2025-12-02T17:27:10Z</dcterms:modified>
</cp:coreProperties>
</file>