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79" r:id="rId1"/>
    <p:sldMasterId id="2147483696" r:id="rId2"/>
  </p:sldMasterIdLst>
  <p:notesMasterIdLst>
    <p:notesMasterId r:id="rId48"/>
  </p:notesMasterIdLst>
  <p:handoutMasterIdLst>
    <p:handoutMasterId r:id="rId49"/>
  </p:handoutMasterIdLst>
  <p:sldIdLst>
    <p:sldId id="380" r:id="rId3"/>
    <p:sldId id="422" r:id="rId4"/>
    <p:sldId id="397" r:id="rId5"/>
    <p:sldId id="393" r:id="rId6"/>
    <p:sldId id="390" r:id="rId7"/>
    <p:sldId id="392" r:id="rId8"/>
    <p:sldId id="391" r:id="rId9"/>
    <p:sldId id="396" r:id="rId10"/>
    <p:sldId id="402" r:id="rId11"/>
    <p:sldId id="403" r:id="rId12"/>
    <p:sldId id="367" r:id="rId13"/>
    <p:sldId id="369" r:id="rId14"/>
    <p:sldId id="423" r:id="rId15"/>
    <p:sldId id="387" r:id="rId16"/>
    <p:sldId id="388" r:id="rId17"/>
    <p:sldId id="386" r:id="rId18"/>
    <p:sldId id="385" r:id="rId19"/>
    <p:sldId id="427" r:id="rId20"/>
    <p:sldId id="415" r:id="rId21"/>
    <p:sldId id="395" r:id="rId22"/>
    <p:sldId id="417" r:id="rId23"/>
    <p:sldId id="418" r:id="rId24"/>
    <p:sldId id="416" r:id="rId25"/>
    <p:sldId id="428" r:id="rId26"/>
    <p:sldId id="421" r:id="rId27"/>
    <p:sldId id="420" r:id="rId28"/>
    <p:sldId id="345" r:id="rId29"/>
    <p:sldId id="424" r:id="rId30"/>
    <p:sldId id="407" r:id="rId31"/>
    <p:sldId id="413" r:id="rId32"/>
    <p:sldId id="405" r:id="rId33"/>
    <p:sldId id="414" r:id="rId34"/>
    <p:sldId id="406" r:id="rId35"/>
    <p:sldId id="426" r:id="rId36"/>
    <p:sldId id="409" r:id="rId37"/>
    <p:sldId id="408" r:id="rId38"/>
    <p:sldId id="375" r:id="rId39"/>
    <p:sldId id="376" r:id="rId40"/>
    <p:sldId id="379" r:id="rId41"/>
    <p:sldId id="410" r:id="rId42"/>
    <p:sldId id="429" r:id="rId43"/>
    <p:sldId id="412" r:id="rId44"/>
    <p:sldId id="430" r:id="rId45"/>
    <p:sldId id="431" r:id="rId46"/>
    <p:sldId id="389" r:id="rId47"/>
  </p:sldIdLst>
  <p:sldSz cx="12192000" cy="6858000"/>
  <p:notesSz cx="9601200" cy="73152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304">
          <p15:clr>
            <a:srgbClr val="A4A3A4"/>
          </p15:clr>
        </p15:guide>
        <p15:guide id="2" pos="3024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333399"/>
    <a:srgbClr val="ABBCEE"/>
    <a:srgbClr val="FFFFFF"/>
    <a:srgbClr val="FF8D37"/>
    <a:srgbClr val="00B0F0"/>
    <a:srgbClr val="0033CC"/>
    <a:srgbClr val="FF0000"/>
    <a:srgbClr val="0099FF"/>
    <a:srgbClr val="4C004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2103" autoAdjust="0"/>
  </p:normalViewPr>
  <p:slideViewPr>
    <p:cSldViewPr>
      <p:cViewPr varScale="1">
        <p:scale>
          <a:sx n="99" d="100"/>
          <a:sy n="99" d="100"/>
        </p:scale>
        <p:origin x="912" y="84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118" d="100"/>
          <a:sy n="118" d="100"/>
        </p:scale>
        <p:origin x="-2443" y="-67"/>
      </p:cViewPr>
      <p:guideLst>
        <p:guide orient="horz" pos="2304"/>
        <p:guide pos="3024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presProps" Target="presProps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notesMaster" Target="notesMasters/notesMaster1.xml"/><Relationship Id="rId8" Type="http://schemas.openxmlformats.org/officeDocument/2006/relationships/slide" Target="slides/slide6.xml"/><Relationship Id="rId51" Type="http://schemas.openxmlformats.org/officeDocument/2006/relationships/viewProps" Target="viewProps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handoutMaster" Target="handoutMasters/handoutMaster1.xml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g"/><Relationship Id="rId1" Type="http://schemas.openxmlformats.org/officeDocument/2006/relationships/image" Target="../media/image10.jpeg"/><Relationship Id="rId4" Type="http://schemas.openxmlformats.org/officeDocument/2006/relationships/image" Target="../media/image13.jpeg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g"/><Relationship Id="rId1" Type="http://schemas.openxmlformats.org/officeDocument/2006/relationships/image" Target="../media/image10.jpeg"/><Relationship Id="rId4" Type="http://schemas.openxmlformats.org/officeDocument/2006/relationships/image" Target="../media/image13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9211491-1741-490F-9B90-EF86A71B51A3}" type="doc">
      <dgm:prSet loTypeId="urn:microsoft.com/office/officeart/2005/8/layout/vList5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s-ES"/>
        </a:p>
      </dgm:t>
    </dgm:pt>
    <dgm:pt modelId="{AEFF8A64-8505-47CE-88F5-C8D515859787}">
      <dgm:prSet custT="1"/>
      <dgm:spPr>
        <a:solidFill>
          <a:srgbClr val="333399"/>
        </a:solidFill>
      </dgm:spPr>
      <dgm:t>
        <a:bodyPr/>
        <a:lstStyle/>
        <a:p>
          <a:r>
            <a:rPr lang="es-MX" sz="2400" dirty="0"/>
            <a:t>Detectores medicina nuclear:</a:t>
          </a:r>
          <a:endParaRPr lang="es-ES" sz="2400" dirty="0"/>
        </a:p>
      </dgm:t>
    </dgm:pt>
    <dgm:pt modelId="{21AEED2D-B76F-413B-841A-5ADF13023EB3}" type="parTrans" cxnId="{ACBC3B8D-9FA1-425C-84E9-975D68993C68}">
      <dgm:prSet/>
      <dgm:spPr/>
      <dgm:t>
        <a:bodyPr/>
        <a:lstStyle/>
        <a:p>
          <a:endParaRPr lang="es-ES"/>
        </a:p>
      </dgm:t>
    </dgm:pt>
    <dgm:pt modelId="{4AF55650-7609-4FA9-8205-0BAC560B4914}" type="sibTrans" cxnId="{ACBC3B8D-9FA1-425C-84E9-975D68993C68}">
      <dgm:prSet/>
      <dgm:spPr/>
      <dgm:t>
        <a:bodyPr/>
        <a:lstStyle/>
        <a:p>
          <a:endParaRPr lang="es-ES"/>
        </a:p>
      </dgm:t>
    </dgm:pt>
    <dgm:pt modelId="{9A60C039-2B89-44BF-AB45-DA113332EB5E}">
      <dgm:prSet custT="1"/>
      <dgm:spPr>
        <a:solidFill>
          <a:srgbClr val="ABBCEE">
            <a:alpha val="58824"/>
          </a:srgbClr>
        </a:solidFill>
        <a:ln>
          <a:noFill/>
        </a:ln>
      </dgm:spPr>
      <dgm:t>
        <a:bodyPr/>
        <a:lstStyle/>
        <a:p>
          <a:pPr>
            <a:buFont typeface="+mj-lt"/>
            <a:buAutoNum type="arabicPeriod"/>
          </a:pPr>
          <a:r>
            <a:rPr lang="es-MX" sz="2000" dirty="0"/>
            <a:t>Contar el número de eventos detectados</a:t>
          </a:r>
          <a:endParaRPr lang="es-ES" sz="2000" dirty="0"/>
        </a:p>
      </dgm:t>
    </dgm:pt>
    <dgm:pt modelId="{4A61103E-F350-425E-8943-7190E8C3C6D5}" type="parTrans" cxnId="{7BD247FD-DD1E-4449-8F9A-07A8B9365DC6}">
      <dgm:prSet/>
      <dgm:spPr/>
      <dgm:t>
        <a:bodyPr/>
        <a:lstStyle/>
        <a:p>
          <a:endParaRPr lang="es-ES"/>
        </a:p>
      </dgm:t>
    </dgm:pt>
    <dgm:pt modelId="{833C2A27-59A9-4410-9727-1F4803A5DADA}" type="sibTrans" cxnId="{7BD247FD-DD1E-4449-8F9A-07A8B9365DC6}">
      <dgm:prSet/>
      <dgm:spPr/>
      <dgm:t>
        <a:bodyPr/>
        <a:lstStyle/>
        <a:p>
          <a:endParaRPr lang="es-ES"/>
        </a:p>
      </dgm:t>
    </dgm:pt>
    <dgm:pt modelId="{9D22A896-DAEF-435C-B806-8EE6B3D997FB}">
      <dgm:prSet custT="1"/>
      <dgm:spPr>
        <a:solidFill>
          <a:srgbClr val="ABBCEE">
            <a:alpha val="58824"/>
          </a:srgbClr>
        </a:solidFill>
        <a:ln>
          <a:noFill/>
        </a:ln>
      </dgm:spPr>
      <dgm:t>
        <a:bodyPr/>
        <a:lstStyle/>
        <a:p>
          <a:pPr>
            <a:buFont typeface="+mj-lt"/>
            <a:buAutoNum type="arabicPeriod"/>
          </a:pPr>
          <a:r>
            <a:rPr lang="es-MX" sz="2000" dirty="0"/>
            <a:t>Determinar la posición de interacción: imágenes</a:t>
          </a:r>
          <a:endParaRPr lang="es-ES" sz="2000" dirty="0"/>
        </a:p>
      </dgm:t>
    </dgm:pt>
    <dgm:pt modelId="{10ED8C34-9083-42BE-BF2C-B5D7B9AD6582}" type="parTrans" cxnId="{94940F19-AD12-42A5-864F-DC865454EE5C}">
      <dgm:prSet/>
      <dgm:spPr/>
      <dgm:t>
        <a:bodyPr/>
        <a:lstStyle/>
        <a:p>
          <a:endParaRPr lang="es-ES"/>
        </a:p>
      </dgm:t>
    </dgm:pt>
    <dgm:pt modelId="{99396F66-EF24-4A24-9758-D595EAC4569C}" type="sibTrans" cxnId="{94940F19-AD12-42A5-864F-DC865454EE5C}">
      <dgm:prSet/>
      <dgm:spPr/>
      <dgm:t>
        <a:bodyPr/>
        <a:lstStyle/>
        <a:p>
          <a:endParaRPr lang="es-ES"/>
        </a:p>
      </dgm:t>
    </dgm:pt>
    <dgm:pt modelId="{849395BE-F27F-4AC9-B062-EB58DF123EEF}">
      <dgm:prSet custT="1"/>
      <dgm:spPr>
        <a:solidFill>
          <a:srgbClr val="ABBCEE">
            <a:alpha val="58824"/>
          </a:srgbClr>
        </a:solidFill>
        <a:ln>
          <a:noFill/>
        </a:ln>
      </dgm:spPr>
      <dgm:t>
        <a:bodyPr/>
        <a:lstStyle/>
        <a:p>
          <a:pPr>
            <a:buFont typeface="+mj-lt"/>
            <a:buAutoNum type="arabicPeriod"/>
          </a:pPr>
          <a:r>
            <a:rPr lang="es-MX" sz="2000" dirty="0"/>
            <a:t>Indicar de qué energía son: espectroscopía gamma</a:t>
          </a:r>
          <a:endParaRPr lang="es-ES" sz="2000" dirty="0"/>
        </a:p>
      </dgm:t>
    </dgm:pt>
    <dgm:pt modelId="{BBEE728D-6806-4506-8606-6F8BCCC65782}" type="parTrans" cxnId="{139CEDAF-015E-4F0A-937B-4EE032DD2640}">
      <dgm:prSet/>
      <dgm:spPr/>
      <dgm:t>
        <a:bodyPr/>
        <a:lstStyle/>
        <a:p>
          <a:endParaRPr lang="es-ES"/>
        </a:p>
      </dgm:t>
    </dgm:pt>
    <dgm:pt modelId="{6BAC63E2-FFDF-434E-87AC-48BA05074AE4}" type="sibTrans" cxnId="{139CEDAF-015E-4F0A-937B-4EE032DD2640}">
      <dgm:prSet/>
      <dgm:spPr/>
      <dgm:t>
        <a:bodyPr/>
        <a:lstStyle/>
        <a:p>
          <a:endParaRPr lang="es-ES"/>
        </a:p>
      </dgm:t>
    </dgm:pt>
    <dgm:pt modelId="{95F0CF6E-9D88-4C1C-AE73-251BCD8F9722}" type="pres">
      <dgm:prSet presAssocID="{B9211491-1741-490F-9B90-EF86A71B51A3}" presName="Name0" presStyleCnt="0">
        <dgm:presLayoutVars>
          <dgm:dir/>
          <dgm:animLvl val="lvl"/>
          <dgm:resizeHandles val="exact"/>
        </dgm:presLayoutVars>
      </dgm:prSet>
      <dgm:spPr/>
    </dgm:pt>
    <dgm:pt modelId="{D805C7E4-8C75-4907-8534-C57537684F89}" type="pres">
      <dgm:prSet presAssocID="{AEFF8A64-8505-47CE-88F5-C8D515859787}" presName="linNode" presStyleCnt="0"/>
      <dgm:spPr/>
    </dgm:pt>
    <dgm:pt modelId="{F075F432-BB5A-4BA1-8ED6-C1DA0D205C85}" type="pres">
      <dgm:prSet presAssocID="{AEFF8A64-8505-47CE-88F5-C8D515859787}" presName="parentText" presStyleLbl="node1" presStyleIdx="0" presStyleCnt="1">
        <dgm:presLayoutVars>
          <dgm:chMax val="1"/>
          <dgm:bulletEnabled val="1"/>
        </dgm:presLayoutVars>
      </dgm:prSet>
      <dgm:spPr/>
    </dgm:pt>
    <dgm:pt modelId="{84A82FBB-A027-4B6A-802F-6BD74B450C72}" type="pres">
      <dgm:prSet presAssocID="{AEFF8A64-8505-47CE-88F5-C8D515859787}" presName="descendantText" presStyleLbl="alignAccFollowNode1" presStyleIdx="0" presStyleCnt="1">
        <dgm:presLayoutVars>
          <dgm:bulletEnabled val="1"/>
        </dgm:presLayoutVars>
      </dgm:prSet>
      <dgm:spPr/>
    </dgm:pt>
  </dgm:ptLst>
  <dgm:cxnLst>
    <dgm:cxn modelId="{D36E8B15-2E57-475D-A0EE-78BC1407DEC3}" type="presOf" srcId="{AEFF8A64-8505-47CE-88F5-C8D515859787}" destId="{F075F432-BB5A-4BA1-8ED6-C1DA0D205C85}" srcOrd="0" destOrd="0" presId="urn:microsoft.com/office/officeart/2005/8/layout/vList5"/>
    <dgm:cxn modelId="{94940F19-AD12-42A5-864F-DC865454EE5C}" srcId="{AEFF8A64-8505-47CE-88F5-C8D515859787}" destId="{9D22A896-DAEF-435C-B806-8EE6B3D997FB}" srcOrd="1" destOrd="0" parTransId="{10ED8C34-9083-42BE-BF2C-B5D7B9AD6582}" sibTransId="{99396F66-EF24-4A24-9758-D595EAC4569C}"/>
    <dgm:cxn modelId="{B375C758-27C8-4A8A-864E-95334204ED50}" type="presOf" srcId="{B9211491-1741-490F-9B90-EF86A71B51A3}" destId="{95F0CF6E-9D88-4C1C-AE73-251BCD8F9722}" srcOrd="0" destOrd="0" presId="urn:microsoft.com/office/officeart/2005/8/layout/vList5"/>
    <dgm:cxn modelId="{ACBC3B8D-9FA1-425C-84E9-975D68993C68}" srcId="{B9211491-1741-490F-9B90-EF86A71B51A3}" destId="{AEFF8A64-8505-47CE-88F5-C8D515859787}" srcOrd="0" destOrd="0" parTransId="{21AEED2D-B76F-413B-841A-5ADF13023EB3}" sibTransId="{4AF55650-7609-4FA9-8205-0BAC560B4914}"/>
    <dgm:cxn modelId="{3940EFAE-17DD-47BA-B993-C5A3C8B7793E}" type="presOf" srcId="{9A60C039-2B89-44BF-AB45-DA113332EB5E}" destId="{84A82FBB-A027-4B6A-802F-6BD74B450C72}" srcOrd="0" destOrd="0" presId="urn:microsoft.com/office/officeart/2005/8/layout/vList5"/>
    <dgm:cxn modelId="{139CEDAF-015E-4F0A-937B-4EE032DD2640}" srcId="{AEFF8A64-8505-47CE-88F5-C8D515859787}" destId="{849395BE-F27F-4AC9-B062-EB58DF123EEF}" srcOrd="2" destOrd="0" parTransId="{BBEE728D-6806-4506-8606-6F8BCCC65782}" sibTransId="{6BAC63E2-FFDF-434E-87AC-48BA05074AE4}"/>
    <dgm:cxn modelId="{A863AAB4-FD2E-4936-8F92-A074868C0035}" type="presOf" srcId="{9D22A896-DAEF-435C-B806-8EE6B3D997FB}" destId="{84A82FBB-A027-4B6A-802F-6BD74B450C72}" srcOrd="0" destOrd="1" presId="urn:microsoft.com/office/officeart/2005/8/layout/vList5"/>
    <dgm:cxn modelId="{245B82CB-AD11-45B6-9BB5-2F289EC4CA70}" type="presOf" srcId="{849395BE-F27F-4AC9-B062-EB58DF123EEF}" destId="{84A82FBB-A027-4B6A-802F-6BD74B450C72}" srcOrd="0" destOrd="2" presId="urn:microsoft.com/office/officeart/2005/8/layout/vList5"/>
    <dgm:cxn modelId="{7BD247FD-DD1E-4449-8F9A-07A8B9365DC6}" srcId="{AEFF8A64-8505-47CE-88F5-C8D515859787}" destId="{9A60C039-2B89-44BF-AB45-DA113332EB5E}" srcOrd="0" destOrd="0" parTransId="{4A61103E-F350-425E-8943-7190E8C3C6D5}" sibTransId="{833C2A27-59A9-4410-9727-1F4803A5DADA}"/>
    <dgm:cxn modelId="{497FF27F-B79A-4E2A-A405-158A1BC3A739}" type="presParOf" srcId="{95F0CF6E-9D88-4C1C-AE73-251BCD8F9722}" destId="{D805C7E4-8C75-4907-8534-C57537684F89}" srcOrd="0" destOrd="0" presId="urn:microsoft.com/office/officeart/2005/8/layout/vList5"/>
    <dgm:cxn modelId="{2F0126BE-8A1F-46A2-9053-3585AC1653CC}" type="presParOf" srcId="{D805C7E4-8C75-4907-8534-C57537684F89}" destId="{F075F432-BB5A-4BA1-8ED6-C1DA0D205C85}" srcOrd="0" destOrd="0" presId="urn:microsoft.com/office/officeart/2005/8/layout/vList5"/>
    <dgm:cxn modelId="{2635B91C-57C0-43E7-97B7-F88F449F2EFB}" type="presParOf" srcId="{D805C7E4-8C75-4907-8534-C57537684F89}" destId="{84A82FBB-A027-4B6A-802F-6BD74B450C72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6F1ADF1-6CF4-4B8E-ACD8-9925E11C9D4E}" type="doc">
      <dgm:prSet loTypeId="urn:microsoft.com/office/officeart/2005/8/layout/vList4" loCatId="list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BE17BFC7-FEDC-4815-9E89-6E2D666531F6}">
      <dgm:prSet/>
      <dgm:spPr>
        <a:solidFill>
          <a:srgbClr val="0070C0"/>
        </a:solidFill>
      </dgm:spPr>
      <dgm:t>
        <a:bodyPr/>
        <a:lstStyle/>
        <a:p>
          <a:pPr rtl="0"/>
          <a:r>
            <a:rPr lang="es-MX" dirty="0"/>
            <a:t>Formados por cristales centelladores inorgánicos acoplados a fotodetectores (</a:t>
          </a:r>
          <a:r>
            <a:rPr lang="es-MX" dirty="0" err="1"/>
            <a:t>PMTs</a:t>
          </a:r>
          <a:r>
            <a:rPr lang="es-MX" dirty="0"/>
            <a:t> y </a:t>
          </a:r>
          <a:r>
            <a:rPr lang="es-MX" dirty="0" err="1"/>
            <a:t>SiPM</a:t>
          </a:r>
          <a:r>
            <a:rPr lang="es-MX" dirty="0"/>
            <a:t>)</a:t>
          </a:r>
        </a:p>
      </dgm:t>
    </dgm:pt>
    <dgm:pt modelId="{4BE0B3EE-F754-4383-9664-622324136906}" type="parTrans" cxnId="{0A487515-D4E1-4C15-9488-FDB45F8388DC}">
      <dgm:prSet/>
      <dgm:spPr/>
      <dgm:t>
        <a:bodyPr/>
        <a:lstStyle/>
        <a:p>
          <a:endParaRPr lang="es-MX"/>
        </a:p>
      </dgm:t>
    </dgm:pt>
    <dgm:pt modelId="{DD3F4701-2983-4825-967D-938F35E4EC30}" type="sibTrans" cxnId="{0A487515-D4E1-4C15-9488-FDB45F8388DC}">
      <dgm:prSet/>
      <dgm:spPr/>
      <dgm:t>
        <a:bodyPr/>
        <a:lstStyle/>
        <a:p>
          <a:endParaRPr lang="es-MX"/>
        </a:p>
      </dgm:t>
    </dgm:pt>
    <dgm:pt modelId="{5D5212C3-06E9-4B8A-B2D3-6927E754A657}">
      <dgm:prSet/>
      <dgm:spPr>
        <a:solidFill>
          <a:srgbClr val="0070C0"/>
        </a:solidFill>
      </dgm:spPr>
      <dgm:t>
        <a:bodyPr/>
        <a:lstStyle/>
        <a:p>
          <a:pPr rtl="0">
            <a:lnSpc>
              <a:spcPct val="100000"/>
            </a:lnSpc>
            <a:spcAft>
              <a:spcPts val="0"/>
            </a:spcAft>
          </a:pPr>
          <a:r>
            <a:rPr lang="es-MX" dirty="0"/>
            <a:t>Detección de gammas de 140.5 </a:t>
          </a:r>
          <a:r>
            <a:rPr lang="es-MX" dirty="0" err="1"/>
            <a:t>keV</a:t>
          </a:r>
          <a:r>
            <a:rPr lang="es-MX" dirty="0"/>
            <a:t> (</a:t>
          </a:r>
          <a:r>
            <a:rPr lang="es-MX" baseline="30000" dirty="0"/>
            <a:t>99m</a:t>
          </a:r>
          <a:r>
            <a:rPr lang="es-MX" dirty="0"/>
            <a:t>Tc), fotones de aniquilación de 511 </a:t>
          </a:r>
          <a:r>
            <a:rPr lang="es-MX" dirty="0" err="1"/>
            <a:t>keV</a:t>
          </a:r>
          <a:endParaRPr lang="es-MX" dirty="0"/>
        </a:p>
      </dgm:t>
    </dgm:pt>
    <dgm:pt modelId="{CA0FFF2E-7DBF-4A7D-AB4B-314EA0324381}" type="parTrans" cxnId="{87A6C45E-2864-4C6E-A35E-E7FDA8C1ED46}">
      <dgm:prSet/>
      <dgm:spPr/>
      <dgm:t>
        <a:bodyPr/>
        <a:lstStyle/>
        <a:p>
          <a:endParaRPr lang="es-MX"/>
        </a:p>
      </dgm:t>
    </dgm:pt>
    <dgm:pt modelId="{9F036160-E88D-4E69-B3C9-0D78E44CF51B}" type="sibTrans" cxnId="{87A6C45E-2864-4C6E-A35E-E7FDA8C1ED46}">
      <dgm:prSet/>
      <dgm:spPr/>
      <dgm:t>
        <a:bodyPr/>
        <a:lstStyle/>
        <a:p>
          <a:endParaRPr lang="es-MX"/>
        </a:p>
      </dgm:t>
    </dgm:pt>
    <dgm:pt modelId="{C5567392-6B8B-45E4-83FC-6062510BDB51}">
      <dgm:prSet/>
      <dgm:spPr>
        <a:solidFill>
          <a:srgbClr val="0070C0"/>
        </a:solidFill>
      </dgm:spPr>
      <dgm:t>
        <a:bodyPr/>
        <a:lstStyle/>
        <a:p>
          <a:pPr rtl="0"/>
          <a:r>
            <a:rPr lang="es-MX" dirty="0">
              <a:sym typeface="Symbol"/>
            </a:rPr>
            <a:t></a:t>
          </a:r>
          <a:r>
            <a:rPr lang="es-MX" dirty="0"/>
            <a:t> y Z  alto para favorecer el efecto fotoeléctrico</a:t>
          </a:r>
        </a:p>
      </dgm:t>
    </dgm:pt>
    <dgm:pt modelId="{531B3A19-3584-4999-96B0-D9562C33A06D}" type="parTrans" cxnId="{4F99A21F-A6AD-4695-BC96-7D77936FDF0C}">
      <dgm:prSet/>
      <dgm:spPr/>
      <dgm:t>
        <a:bodyPr/>
        <a:lstStyle/>
        <a:p>
          <a:endParaRPr lang="es-MX"/>
        </a:p>
      </dgm:t>
    </dgm:pt>
    <dgm:pt modelId="{2400D889-5F71-4A6B-8E89-17EC8F7B9650}" type="sibTrans" cxnId="{4F99A21F-A6AD-4695-BC96-7D77936FDF0C}">
      <dgm:prSet/>
      <dgm:spPr/>
      <dgm:t>
        <a:bodyPr/>
        <a:lstStyle/>
        <a:p>
          <a:endParaRPr lang="es-MX"/>
        </a:p>
      </dgm:t>
    </dgm:pt>
    <dgm:pt modelId="{FF7AC43C-F7D2-4A3B-AF42-66A3C514CFA8}">
      <dgm:prSet/>
      <dgm:spPr>
        <a:solidFill>
          <a:srgbClr val="0070C0"/>
        </a:solidFill>
      </dgm:spPr>
      <dgm:t>
        <a:bodyPr/>
        <a:lstStyle/>
        <a:p>
          <a:pPr rtl="0"/>
          <a:r>
            <a:rPr lang="es-MX" dirty="0"/>
            <a:t>Luminosidad alta y tiempo de decaimiento de centelleo cortos – importante para detección en coincidencia</a:t>
          </a:r>
        </a:p>
      </dgm:t>
    </dgm:pt>
    <dgm:pt modelId="{6BFB1E0A-85E1-4560-AB42-786C03778B17}" type="parTrans" cxnId="{828B9134-5C73-48AF-8A0F-AA0092772836}">
      <dgm:prSet/>
      <dgm:spPr/>
      <dgm:t>
        <a:bodyPr/>
        <a:lstStyle/>
        <a:p>
          <a:endParaRPr lang="es-MX"/>
        </a:p>
      </dgm:t>
    </dgm:pt>
    <dgm:pt modelId="{9D5AD35C-94D5-49D1-A4E6-C0E3B331E718}" type="sibTrans" cxnId="{828B9134-5C73-48AF-8A0F-AA0092772836}">
      <dgm:prSet/>
      <dgm:spPr/>
      <dgm:t>
        <a:bodyPr/>
        <a:lstStyle/>
        <a:p>
          <a:endParaRPr lang="es-MX"/>
        </a:p>
      </dgm:t>
    </dgm:pt>
    <dgm:pt modelId="{2FE708B6-0798-4107-91B2-3DB423EAC9ED}" type="pres">
      <dgm:prSet presAssocID="{16F1ADF1-6CF4-4B8E-ACD8-9925E11C9D4E}" presName="linear" presStyleCnt="0">
        <dgm:presLayoutVars>
          <dgm:dir/>
          <dgm:resizeHandles val="exact"/>
        </dgm:presLayoutVars>
      </dgm:prSet>
      <dgm:spPr/>
    </dgm:pt>
    <dgm:pt modelId="{D67F2893-D729-4816-9808-9EFE8029567B}" type="pres">
      <dgm:prSet presAssocID="{BE17BFC7-FEDC-4815-9E89-6E2D666531F6}" presName="comp" presStyleCnt="0"/>
      <dgm:spPr/>
    </dgm:pt>
    <dgm:pt modelId="{D287AC27-4E81-4D53-B8CC-BE8BF69C1BD5}" type="pres">
      <dgm:prSet presAssocID="{BE17BFC7-FEDC-4815-9E89-6E2D666531F6}" presName="box" presStyleLbl="node1" presStyleIdx="0" presStyleCnt="4" custLinFactNeighborY="-6940"/>
      <dgm:spPr/>
    </dgm:pt>
    <dgm:pt modelId="{353297D1-8086-412C-8DAA-64A79E31472C}" type="pres">
      <dgm:prSet presAssocID="{BE17BFC7-FEDC-4815-9E89-6E2D666531F6}" presName="img" presStyleLbl="fgImgPlace1" presStyleIdx="0" presStyleCnt="4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23000" b="-23000"/>
          </a:stretch>
        </a:blipFill>
      </dgm:spPr>
    </dgm:pt>
    <dgm:pt modelId="{5FF9A961-B150-42BF-A822-DDA0E34561B0}" type="pres">
      <dgm:prSet presAssocID="{BE17BFC7-FEDC-4815-9E89-6E2D666531F6}" presName="text" presStyleLbl="node1" presStyleIdx="0" presStyleCnt="4">
        <dgm:presLayoutVars>
          <dgm:bulletEnabled val="1"/>
        </dgm:presLayoutVars>
      </dgm:prSet>
      <dgm:spPr/>
    </dgm:pt>
    <dgm:pt modelId="{8D02D9AE-E241-4E94-BC27-ADFAD5E47627}" type="pres">
      <dgm:prSet presAssocID="{DD3F4701-2983-4825-967D-938F35E4EC30}" presName="spacer" presStyleCnt="0"/>
      <dgm:spPr/>
    </dgm:pt>
    <dgm:pt modelId="{A80ECA72-021F-4E4F-9E46-26F7B9336420}" type="pres">
      <dgm:prSet presAssocID="{5D5212C3-06E9-4B8A-B2D3-6927E754A657}" presName="comp" presStyleCnt="0"/>
      <dgm:spPr/>
    </dgm:pt>
    <dgm:pt modelId="{7A00E42E-34CE-4EC4-9993-86056E904824}" type="pres">
      <dgm:prSet presAssocID="{5D5212C3-06E9-4B8A-B2D3-6927E754A657}" presName="box" presStyleLbl="node1" presStyleIdx="1" presStyleCnt="4"/>
      <dgm:spPr/>
    </dgm:pt>
    <dgm:pt modelId="{803499B0-6860-4C2F-84EC-3276A737E7E0}" type="pres">
      <dgm:prSet presAssocID="{5D5212C3-06E9-4B8A-B2D3-6927E754A657}" presName="img" presStyleLbl="fgImgPlace1" presStyleIdx="1" presStyleCnt="4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  <dgm:pt modelId="{57368895-C534-41C8-83C3-0A73C1A4A068}" type="pres">
      <dgm:prSet presAssocID="{5D5212C3-06E9-4B8A-B2D3-6927E754A657}" presName="text" presStyleLbl="node1" presStyleIdx="1" presStyleCnt="4">
        <dgm:presLayoutVars>
          <dgm:bulletEnabled val="1"/>
        </dgm:presLayoutVars>
      </dgm:prSet>
      <dgm:spPr/>
    </dgm:pt>
    <dgm:pt modelId="{AB5382C8-6155-4922-B9A7-2D4D95A2BD41}" type="pres">
      <dgm:prSet presAssocID="{9F036160-E88D-4E69-B3C9-0D78E44CF51B}" presName="spacer" presStyleCnt="0"/>
      <dgm:spPr/>
    </dgm:pt>
    <dgm:pt modelId="{F7C316C9-DBFE-4F9F-84A9-7C75D1C78A76}" type="pres">
      <dgm:prSet presAssocID="{C5567392-6B8B-45E4-83FC-6062510BDB51}" presName="comp" presStyleCnt="0"/>
      <dgm:spPr/>
    </dgm:pt>
    <dgm:pt modelId="{CF832A28-93D3-4DC5-80E7-7CFDCE67141F}" type="pres">
      <dgm:prSet presAssocID="{C5567392-6B8B-45E4-83FC-6062510BDB51}" presName="box" presStyleLbl="node1" presStyleIdx="2" presStyleCnt="4"/>
      <dgm:spPr/>
    </dgm:pt>
    <dgm:pt modelId="{0FBB0DE9-4533-4304-B8A2-02B1BF095C89}" type="pres">
      <dgm:prSet presAssocID="{C5567392-6B8B-45E4-83FC-6062510BDB51}" presName="img" presStyleLbl="fgImgPlace1" presStyleIdx="2" presStyleCnt="4"/>
      <dgm:spPr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1000" b="-11000"/>
          </a:stretch>
        </a:blipFill>
      </dgm:spPr>
    </dgm:pt>
    <dgm:pt modelId="{D95640DC-78F4-48A1-8A4A-A64E0C5BE17C}" type="pres">
      <dgm:prSet presAssocID="{C5567392-6B8B-45E4-83FC-6062510BDB51}" presName="text" presStyleLbl="node1" presStyleIdx="2" presStyleCnt="4">
        <dgm:presLayoutVars>
          <dgm:bulletEnabled val="1"/>
        </dgm:presLayoutVars>
      </dgm:prSet>
      <dgm:spPr/>
    </dgm:pt>
    <dgm:pt modelId="{F61337C7-7ED0-4DA3-AA33-A2DBE505E4B3}" type="pres">
      <dgm:prSet presAssocID="{2400D889-5F71-4A6B-8E89-17EC8F7B9650}" presName="spacer" presStyleCnt="0"/>
      <dgm:spPr/>
    </dgm:pt>
    <dgm:pt modelId="{8CE9E1FE-EADC-440A-AF80-CD7BCA041A6E}" type="pres">
      <dgm:prSet presAssocID="{FF7AC43C-F7D2-4A3B-AF42-66A3C514CFA8}" presName="comp" presStyleCnt="0"/>
      <dgm:spPr/>
    </dgm:pt>
    <dgm:pt modelId="{9C832147-C21E-4206-A47E-D5C6BE43A16A}" type="pres">
      <dgm:prSet presAssocID="{FF7AC43C-F7D2-4A3B-AF42-66A3C514CFA8}" presName="box" presStyleLbl="node1" presStyleIdx="3" presStyleCnt="4"/>
      <dgm:spPr/>
    </dgm:pt>
    <dgm:pt modelId="{9733CD2C-D60E-4234-B7C5-9D65B6714F7A}" type="pres">
      <dgm:prSet presAssocID="{FF7AC43C-F7D2-4A3B-AF42-66A3C514CFA8}" presName="img" presStyleLbl="fgImgPlace1" presStyleIdx="3" presStyleCnt="4"/>
      <dgm:spPr>
        <a:blipFill>
          <a:blip xmlns:r="http://schemas.openxmlformats.org/officeDocument/2006/relationships"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48000" b="-48000"/>
          </a:stretch>
        </a:blipFill>
      </dgm:spPr>
    </dgm:pt>
    <dgm:pt modelId="{D4A50935-4775-4966-B82D-4642D2BA7BB3}" type="pres">
      <dgm:prSet presAssocID="{FF7AC43C-F7D2-4A3B-AF42-66A3C514CFA8}" presName="text" presStyleLbl="node1" presStyleIdx="3" presStyleCnt="4">
        <dgm:presLayoutVars>
          <dgm:bulletEnabled val="1"/>
        </dgm:presLayoutVars>
      </dgm:prSet>
      <dgm:spPr/>
    </dgm:pt>
  </dgm:ptLst>
  <dgm:cxnLst>
    <dgm:cxn modelId="{0A487515-D4E1-4C15-9488-FDB45F8388DC}" srcId="{16F1ADF1-6CF4-4B8E-ACD8-9925E11C9D4E}" destId="{BE17BFC7-FEDC-4815-9E89-6E2D666531F6}" srcOrd="0" destOrd="0" parTransId="{4BE0B3EE-F754-4383-9664-622324136906}" sibTransId="{DD3F4701-2983-4825-967D-938F35E4EC30}"/>
    <dgm:cxn modelId="{53612718-F018-4398-A212-29C5577F2FFE}" type="presOf" srcId="{BE17BFC7-FEDC-4815-9E89-6E2D666531F6}" destId="{D287AC27-4E81-4D53-B8CC-BE8BF69C1BD5}" srcOrd="0" destOrd="0" presId="urn:microsoft.com/office/officeart/2005/8/layout/vList4"/>
    <dgm:cxn modelId="{4F99A21F-A6AD-4695-BC96-7D77936FDF0C}" srcId="{16F1ADF1-6CF4-4B8E-ACD8-9925E11C9D4E}" destId="{C5567392-6B8B-45E4-83FC-6062510BDB51}" srcOrd="2" destOrd="0" parTransId="{531B3A19-3584-4999-96B0-D9562C33A06D}" sibTransId="{2400D889-5F71-4A6B-8E89-17EC8F7B9650}"/>
    <dgm:cxn modelId="{828B9134-5C73-48AF-8A0F-AA0092772836}" srcId="{16F1ADF1-6CF4-4B8E-ACD8-9925E11C9D4E}" destId="{FF7AC43C-F7D2-4A3B-AF42-66A3C514CFA8}" srcOrd="3" destOrd="0" parTransId="{6BFB1E0A-85E1-4560-AB42-786C03778B17}" sibTransId="{9D5AD35C-94D5-49D1-A4E6-C0E3B331E718}"/>
    <dgm:cxn modelId="{BFE59234-56B0-456F-8DAE-588891DDDC77}" type="presOf" srcId="{5D5212C3-06E9-4B8A-B2D3-6927E754A657}" destId="{57368895-C534-41C8-83C3-0A73C1A4A068}" srcOrd="1" destOrd="0" presId="urn:microsoft.com/office/officeart/2005/8/layout/vList4"/>
    <dgm:cxn modelId="{4360443E-87D0-46A9-BCD3-08CACE697942}" type="presOf" srcId="{5D5212C3-06E9-4B8A-B2D3-6927E754A657}" destId="{7A00E42E-34CE-4EC4-9993-86056E904824}" srcOrd="0" destOrd="0" presId="urn:microsoft.com/office/officeart/2005/8/layout/vList4"/>
    <dgm:cxn modelId="{B43A195B-A472-48F6-988C-FDC4C734BA53}" type="presOf" srcId="{C5567392-6B8B-45E4-83FC-6062510BDB51}" destId="{D95640DC-78F4-48A1-8A4A-A64E0C5BE17C}" srcOrd="1" destOrd="0" presId="urn:microsoft.com/office/officeart/2005/8/layout/vList4"/>
    <dgm:cxn modelId="{87A6C45E-2864-4C6E-A35E-E7FDA8C1ED46}" srcId="{16F1ADF1-6CF4-4B8E-ACD8-9925E11C9D4E}" destId="{5D5212C3-06E9-4B8A-B2D3-6927E754A657}" srcOrd="1" destOrd="0" parTransId="{CA0FFF2E-7DBF-4A7D-AB4B-314EA0324381}" sibTransId="{9F036160-E88D-4E69-B3C9-0D78E44CF51B}"/>
    <dgm:cxn modelId="{584B2C4E-B45E-45BB-B7EF-B81A8E06E6BB}" type="presOf" srcId="{C5567392-6B8B-45E4-83FC-6062510BDB51}" destId="{CF832A28-93D3-4DC5-80E7-7CFDCE67141F}" srcOrd="0" destOrd="0" presId="urn:microsoft.com/office/officeart/2005/8/layout/vList4"/>
    <dgm:cxn modelId="{99150C7B-AF15-4349-93CC-B29042122858}" type="presOf" srcId="{BE17BFC7-FEDC-4815-9E89-6E2D666531F6}" destId="{5FF9A961-B150-42BF-A822-DDA0E34561B0}" srcOrd="1" destOrd="0" presId="urn:microsoft.com/office/officeart/2005/8/layout/vList4"/>
    <dgm:cxn modelId="{87B86B84-0898-49B5-AA39-C9415FE6E30D}" type="presOf" srcId="{FF7AC43C-F7D2-4A3B-AF42-66A3C514CFA8}" destId="{9C832147-C21E-4206-A47E-D5C6BE43A16A}" srcOrd="0" destOrd="0" presId="urn:microsoft.com/office/officeart/2005/8/layout/vList4"/>
    <dgm:cxn modelId="{EC3F04AA-964A-4570-A792-C838C48A3A4A}" type="presOf" srcId="{16F1ADF1-6CF4-4B8E-ACD8-9925E11C9D4E}" destId="{2FE708B6-0798-4107-91B2-3DB423EAC9ED}" srcOrd="0" destOrd="0" presId="urn:microsoft.com/office/officeart/2005/8/layout/vList4"/>
    <dgm:cxn modelId="{FB029CAE-BD7C-4045-8D53-D502313C12B2}" type="presOf" srcId="{FF7AC43C-F7D2-4A3B-AF42-66A3C514CFA8}" destId="{D4A50935-4775-4966-B82D-4642D2BA7BB3}" srcOrd="1" destOrd="0" presId="urn:microsoft.com/office/officeart/2005/8/layout/vList4"/>
    <dgm:cxn modelId="{26F798D7-A882-4956-A962-28C0119D35AE}" type="presParOf" srcId="{2FE708B6-0798-4107-91B2-3DB423EAC9ED}" destId="{D67F2893-D729-4816-9808-9EFE8029567B}" srcOrd="0" destOrd="0" presId="urn:microsoft.com/office/officeart/2005/8/layout/vList4"/>
    <dgm:cxn modelId="{8413C4C2-4BAB-4EC5-8355-C977975369A6}" type="presParOf" srcId="{D67F2893-D729-4816-9808-9EFE8029567B}" destId="{D287AC27-4E81-4D53-B8CC-BE8BF69C1BD5}" srcOrd="0" destOrd="0" presId="urn:microsoft.com/office/officeart/2005/8/layout/vList4"/>
    <dgm:cxn modelId="{A4FF07C7-C502-4E31-AE0E-3997BB484A28}" type="presParOf" srcId="{D67F2893-D729-4816-9808-9EFE8029567B}" destId="{353297D1-8086-412C-8DAA-64A79E31472C}" srcOrd="1" destOrd="0" presId="urn:microsoft.com/office/officeart/2005/8/layout/vList4"/>
    <dgm:cxn modelId="{DB6965BE-E17F-40C2-92B2-70F9E0953971}" type="presParOf" srcId="{D67F2893-D729-4816-9808-9EFE8029567B}" destId="{5FF9A961-B150-42BF-A822-DDA0E34561B0}" srcOrd="2" destOrd="0" presId="urn:microsoft.com/office/officeart/2005/8/layout/vList4"/>
    <dgm:cxn modelId="{28F671B2-A096-448D-AE1B-DE6B7E7EF092}" type="presParOf" srcId="{2FE708B6-0798-4107-91B2-3DB423EAC9ED}" destId="{8D02D9AE-E241-4E94-BC27-ADFAD5E47627}" srcOrd="1" destOrd="0" presId="urn:microsoft.com/office/officeart/2005/8/layout/vList4"/>
    <dgm:cxn modelId="{2AB3CBA0-F176-4DD7-AC07-EFBC0568C71D}" type="presParOf" srcId="{2FE708B6-0798-4107-91B2-3DB423EAC9ED}" destId="{A80ECA72-021F-4E4F-9E46-26F7B9336420}" srcOrd="2" destOrd="0" presId="urn:microsoft.com/office/officeart/2005/8/layout/vList4"/>
    <dgm:cxn modelId="{9F189095-68F8-48A9-97B1-7D4B63AB75DD}" type="presParOf" srcId="{A80ECA72-021F-4E4F-9E46-26F7B9336420}" destId="{7A00E42E-34CE-4EC4-9993-86056E904824}" srcOrd="0" destOrd="0" presId="urn:microsoft.com/office/officeart/2005/8/layout/vList4"/>
    <dgm:cxn modelId="{A75D0BC0-E0C5-4502-85A9-1B6AB9BB3050}" type="presParOf" srcId="{A80ECA72-021F-4E4F-9E46-26F7B9336420}" destId="{803499B0-6860-4C2F-84EC-3276A737E7E0}" srcOrd="1" destOrd="0" presId="urn:microsoft.com/office/officeart/2005/8/layout/vList4"/>
    <dgm:cxn modelId="{DD64A979-C781-49EE-AD31-7D00874D8FE5}" type="presParOf" srcId="{A80ECA72-021F-4E4F-9E46-26F7B9336420}" destId="{57368895-C534-41C8-83C3-0A73C1A4A068}" srcOrd="2" destOrd="0" presId="urn:microsoft.com/office/officeart/2005/8/layout/vList4"/>
    <dgm:cxn modelId="{8A4E4C59-A54D-4B2B-8AB9-4B011311D87B}" type="presParOf" srcId="{2FE708B6-0798-4107-91B2-3DB423EAC9ED}" destId="{AB5382C8-6155-4922-B9A7-2D4D95A2BD41}" srcOrd="3" destOrd="0" presId="urn:microsoft.com/office/officeart/2005/8/layout/vList4"/>
    <dgm:cxn modelId="{41C4A1AC-751B-446E-B1C4-2EC359222E6C}" type="presParOf" srcId="{2FE708B6-0798-4107-91B2-3DB423EAC9ED}" destId="{F7C316C9-DBFE-4F9F-84A9-7C75D1C78A76}" srcOrd="4" destOrd="0" presId="urn:microsoft.com/office/officeart/2005/8/layout/vList4"/>
    <dgm:cxn modelId="{095AAE7E-4F3C-405F-A46E-6A9E7CD4CDF4}" type="presParOf" srcId="{F7C316C9-DBFE-4F9F-84A9-7C75D1C78A76}" destId="{CF832A28-93D3-4DC5-80E7-7CFDCE67141F}" srcOrd="0" destOrd="0" presId="urn:microsoft.com/office/officeart/2005/8/layout/vList4"/>
    <dgm:cxn modelId="{A9B3E58E-6B5E-4624-A1AE-FF8744BDB0BF}" type="presParOf" srcId="{F7C316C9-DBFE-4F9F-84A9-7C75D1C78A76}" destId="{0FBB0DE9-4533-4304-B8A2-02B1BF095C89}" srcOrd="1" destOrd="0" presId="urn:microsoft.com/office/officeart/2005/8/layout/vList4"/>
    <dgm:cxn modelId="{4A709A2D-22B2-446C-8EF5-DF9FF61BE82A}" type="presParOf" srcId="{F7C316C9-DBFE-4F9F-84A9-7C75D1C78A76}" destId="{D95640DC-78F4-48A1-8A4A-A64E0C5BE17C}" srcOrd="2" destOrd="0" presId="urn:microsoft.com/office/officeart/2005/8/layout/vList4"/>
    <dgm:cxn modelId="{0ECB09B0-B08A-475A-B494-71DC7D2D926A}" type="presParOf" srcId="{2FE708B6-0798-4107-91B2-3DB423EAC9ED}" destId="{F61337C7-7ED0-4DA3-AA33-A2DBE505E4B3}" srcOrd="5" destOrd="0" presId="urn:microsoft.com/office/officeart/2005/8/layout/vList4"/>
    <dgm:cxn modelId="{AD258FC3-04D2-4DF3-A583-1F700B47BD00}" type="presParOf" srcId="{2FE708B6-0798-4107-91B2-3DB423EAC9ED}" destId="{8CE9E1FE-EADC-440A-AF80-CD7BCA041A6E}" srcOrd="6" destOrd="0" presId="urn:microsoft.com/office/officeart/2005/8/layout/vList4"/>
    <dgm:cxn modelId="{5960A7B5-3C9E-4310-9D70-EB09912AEE51}" type="presParOf" srcId="{8CE9E1FE-EADC-440A-AF80-CD7BCA041A6E}" destId="{9C832147-C21E-4206-A47E-D5C6BE43A16A}" srcOrd="0" destOrd="0" presId="urn:microsoft.com/office/officeart/2005/8/layout/vList4"/>
    <dgm:cxn modelId="{A429D5A8-D53A-48EF-838D-CDD47DAB1248}" type="presParOf" srcId="{8CE9E1FE-EADC-440A-AF80-CD7BCA041A6E}" destId="{9733CD2C-D60E-4234-B7C5-9D65B6714F7A}" srcOrd="1" destOrd="0" presId="urn:microsoft.com/office/officeart/2005/8/layout/vList4"/>
    <dgm:cxn modelId="{CF6D48DD-E36F-419E-B9D9-5E4E07DFDF23}" type="presParOf" srcId="{8CE9E1FE-EADC-440A-AF80-CD7BCA041A6E}" destId="{D4A50935-4775-4966-B82D-4642D2BA7BB3}" srcOrd="2" destOrd="0" presId="urn:microsoft.com/office/officeart/2005/8/layout/vList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2B92A778-F5B2-494B-9169-1B203114BBC8}" type="doc">
      <dgm:prSet loTypeId="urn:microsoft.com/office/officeart/2005/8/layout/hProcess9" loCatId="process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s-ES"/>
        </a:p>
      </dgm:t>
    </dgm:pt>
    <dgm:pt modelId="{CCC34FBA-3184-424E-984C-C1E19340F166}">
      <dgm:prSet custT="1"/>
      <dgm:spPr>
        <a:solidFill>
          <a:schemeClr val="accent5">
            <a:lumMod val="25000"/>
          </a:schemeClr>
        </a:solidFill>
      </dgm:spPr>
      <dgm:t>
        <a:bodyPr/>
        <a:lstStyle/>
        <a:p>
          <a:pPr>
            <a:lnSpc>
              <a:spcPct val="110000"/>
            </a:lnSpc>
          </a:pPr>
          <a:r>
            <a:rPr lang="es-MX" sz="1600" dirty="0"/>
            <a:t>Conocer la energía de los fotones detectados permite seleccionar (discriminar) a los eventos con base en la energía depositada</a:t>
          </a:r>
          <a:endParaRPr lang="es-ES" sz="1600" dirty="0"/>
        </a:p>
      </dgm:t>
    </dgm:pt>
    <dgm:pt modelId="{089B9D89-3A6E-42D2-BABB-6F0576D67842}" type="parTrans" cxnId="{C51BFAAF-F5F6-47D0-9A2C-29A6DFA3A8C2}">
      <dgm:prSet/>
      <dgm:spPr/>
      <dgm:t>
        <a:bodyPr/>
        <a:lstStyle/>
        <a:p>
          <a:endParaRPr lang="es-ES"/>
        </a:p>
      </dgm:t>
    </dgm:pt>
    <dgm:pt modelId="{5DD808DA-1EE1-484B-AA9C-82E3099E3B3E}" type="sibTrans" cxnId="{C51BFAAF-F5F6-47D0-9A2C-29A6DFA3A8C2}">
      <dgm:prSet/>
      <dgm:spPr/>
      <dgm:t>
        <a:bodyPr/>
        <a:lstStyle/>
        <a:p>
          <a:endParaRPr lang="es-ES"/>
        </a:p>
      </dgm:t>
    </dgm:pt>
    <dgm:pt modelId="{7DA87838-EBA7-45AD-B4A8-977795CC4B87}">
      <dgm:prSet custT="1"/>
      <dgm:spPr>
        <a:solidFill>
          <a:srgbClr val="333399"/>
        </a:solidFill>
      </dgm:spPr>
      <dgm:t>
        <a:bodyPr/>
        <a:lstStyle/>
        <a:p>
          <a:pPr algn="ctr">
            <a:lnSpc>
              <a:spcPct val="110000"/>
            </a:lnSpc>
          </a:pPr>
          <a:r>
            <a:rPr lang="es-MX" sz="1600" dirty="0"/>
            <a:t>Permite eliminar a los fotones dispersados (en el paciente, en el </a:t>
          </a:r>
          <a:r>
            <a:rPr lang="es-MX" sz="1600" i="1" dirty="0" err="1"/>
            <a:t>gantry</a:t>
          </a:r>
          <a:r>
            <a:rPr lang="es-MX" sz="1600" dirty="0"/>
            <a:t>, en los detectores)</a:t>
          </a:r>
          <a:endParaRPr lang="es-ES" sz="1600" dirty="0"/>
        </a:p>
      </dgm:t>
    </dgm:pt>
    <dgm:pt modelId="{94264356-B12D-4BA7-B999-2CCD46947E79}" type="parTrans" cxnId="{3954CD74-A455-44A5-B186-B5A045AB22BD}">
      <dgm:prSet/>
      <dgm:spPr/>
      <dgm:t>
        <a:bodyPr/>
        <a:lstStyle/>
        <a:p>
          <a:endParaRPr lang="es-ES"/>
        </a:p>
      </dgm:t>
    </dgm:pt>
    <dgm:pt modelId="{B40FAB7B-B58B-4788-A426-B77CF80B5A9E}" type="sibTrans" cxnId="{3954CD74-A455-44A5-B186-B5A045AB22BD}">
      <dgm:prSet/>
      <dgm:spPr/>
      <dgm:t>
        <a:bodyPr/>
        <a:lstStyle/>
        <a:p>
          <a:endParaRPr lang="es-ES"/>
        </a:p>
      </dgm:t>
    </dgm:pt>
    <dgm:pt modelId="{037AB580-3040-45E3-B24B-9C8E63CCBDFE}">
      <dgm:prSet custT="1"/>
      <dgm:spPr>
        <a:solidFill>
          <a:srgbClr val="333399"/>
        </a:solidFill>
      </dgm:spPr>
      <dgm:t>
        <a:bodyPr/>
        <a:lstStyle/>
        <a:p>
          <a:pPr algn="l">
            <a:lnSpc>
              <a:spcPct val="110000"/>
            </a:lnSpc>
          </a:pPr>
          <a:r>
            <a:rPr lang="es-MX" sz="1600" dirty="0"/>
            <a:t>Ventanas en energía</a:t>
          </a:r>
          <a:endParaRPr lang="es-ES" sz="1600" dirty="0"/>
        </a:p>
      </dgm:t>
    </dgm:pt>
    <dgm:pt modelId="{0AA3D89F-36C1-4D85-9937-00AF2E73DFE5}" type="parTrans" cxnId="{2CA72427-ABF6-45EB-9E1E-6B9AA7F50C56}">
      <dgm:prSet/>
      <dgm:spPr/>
      <dgm:t>
        <a:bodyPr/>
        <a:lstStyle/>
        <a:p>
          <a:endParaRPr lang="es-ES"/>
        </a:p>
      </dgm:t>
    </dgm:pt>
    <dgm:pt modelId="{438C7D17-0555-4D19-8689-3DE6D889E867}" type="sibTrans" cxnId="{2CA72427-ABF6-45EB-9E1E-6B9AA7F50C56}">
      <dgm:prSet/>
      <dgm:spPr/>
      <dgm:t>
        <a:bodyPr/>
        <a:lstStyle/>
        <a:p>
          <a:endParaRPr lang="es-ES"/>
        </a:p>
      </dgm:t>
    </dgm:pt>
    <dgm:pt modelId="{08FB4715-0CB3-403E-84C6-B30AB76F1B68}">
      <dgm:prSet custT="1"/>
      <dgm:spPr/>
      <dgm:t>
        <a:bodyPr/>
        <a:lstStyle/>
        <a:p>
          <a:pPr algn="ctr">
            <a:lnSpc>
              <a:spcPct val="110000"/>
            </a:lnSpc>
          </a:pPr>
          <a:r>
            <a:rPr lang="es-MX" sz="1600" dirty="0"/>
            <a:t>Los fotones dispersados: interacción por efecto Compton – cambio de dirección y de energía</a:t>
          </a:r>
          <a:endParaRPr lang="es-ES" sz="1600" dirty="0"/>
        </a:p>
      </dgm:t>
    </dgm:pt>
    <dgm:pt modelId="{5553849F-C80D-49F9-9A01-A6157D4451AA}" type="parTrans" cxnId="{70C29C4E-0547-46CD-8776-36F6DC453E13}">
      <dgm:prSet/>
      <dgm:spPr/>
      <dgm:t>
        <a:bodyPr/>
        <a:lstStyle/>
        <a:p>
          <a:endParaRPr lang="es-ES"/>
        </a:p>
      </dgm:t>
    </dgm:pt>
    <dgm:pt modelId="{2E408795-52F0-492C-A3D2-FAB1B589AEA9}" type="sibTrans" cxnId="{70C29C4E-0547-46CD-8776-36F6DC453E13}">
      <dgm:prSet/>
      <dgm:spPr/>
      <dgm:t>
        <a:bodyPr/>
        <a:lstStyle/>
        <a:p>
          <a:endParaRPr lang="es-ES"/>
        </a:p>
      </dgm:t>
    </dgm:pt>
    <dgm:pt modelId="{C181716D-3642-4FBB-9CC4-B13E3062A6DE}" type="pres">
      <dgm:prSet presAssocID="{2B92A778-F5B2-494B-9169-1B203114BBC8}" presName="CompostProcess" presStyleCnt="0">
        <dgm:presLayoutVars>
          <dgm:dir/>
          <dgm:resizeHandles val="exact"/>
        </dgm:presLayoutVars>
      </dgm:prSet>
      <dgm:spPr/>
    </dgm:pt>
    <dgm:pt modelId="{0DF814D9-FBFA-4E51-95B5-00A1674B85F9}" type="pres">
      <dgm:prSet presAssocID="{2B92A778-F5B2-494B-9169-1B203114BBC8}" presName="arrow" presStyleLbl="bgShp" presStyleIdx="0" presStyleCnt="1"/>
      <dgm:spPr>
        <a:solidFill>
          <a:schemeClr val="accent5">
            <a:lumMod val="75000"/>
          </a:schemeClr>
        </a:solidFill>
      </dgm:spPr>
    </dgm:pt>
    <dgm:pt modelId="{A4ECFCC7-4BFF-4238-9E91-A75A466822DB}" type="pres">
      <dgm:prSet presAssocID="{2B92A778-F5B2-494B-9169-1B203114BBC8}" presName="linearProcess" presStyleCnt="0"/>
      <dgm:spPr/>
    </dgm:pt>
    <dgm:pt modelId="{7E6B481C-CAD8-4C0E-8A60-729C91441829}" type="pres">
      <dgm:prSet presAssocID="{CCC34FBA-3184-424E-984C-C1E19340F166}" presName="textNode" presStyleLbl="node1" presStyleIdx="0" presStyleCnt="3">
        <dgm:presLayoutVars>
          <dgm:bulletEnabled val="1"/>
        </dgm:presLayoutVars>
      </dgm:prSet>
      <dgm:spPr/>
    </dgm:pt>
    <dgm:pt modelId="{DEB23553-9D51-49DB-8A27-405D3B6349DB}" type="pres">
      <dgm:prSet presAssocID="{5DD808DA-1EE1-484B-AA9C-82E3099E3B3E}" presName="sibTrans" presStyleCnt="0"/>
      <dgm:spPr/>
    </dgm:pt>
    <dgm:pt modelId="{8DB364E0-FDB0-4B96-A329-4E3C8824695C}" type="pres">
      <dgm:prSet presAssocID="{7DA87838-EBA7-45AD-B4A8-977795CC4B87}" presName="textNode" presStyleLbl="node1" presStyleIdx="1" presStyleCnt="3">
        <dgm:presLayoutVars>
          <dgm:bulletEnabled val="1"/>
        </dgm:presLayoutVars>
      </dgm:prSet>
      <dgm:spPr/>
    </dgm:pt>
    <dgm:pt modelId="{7BF349EB-0BAA-476B-A257-7F8A45EC4A5A}" type="pres">
      <dgm:prSet presAssocID="{B40FAB7B-B58B-4788-A426-B77CF80B5A9E}" presName="sibTrans" presStyleCnt="0"/>
      <dgm:spPr/>
    </dgm:pt>
    <dgm:pt modelId="{E2A28F1D-BBC6-4DC7-BCAA-6229B3C123EE}" type="pres">
      <dgm:prSet presAssocID="{08FB4715-0CB3-403E-84C6-B30AB76F1B68}" presName="textNode" presStyleLbl="node1" presStyleIdx="2" presStyleCnt="3">
        <dgm:presLayoutVars>
          <dgm:bulletEnabled val="1"/>
        </dgm:presLayoutVars>
      </dgm:prSet>
      <dgm:spPr/>
    </dgm:pt>
  </dgm:ptLst>
  <dgm:cxnLst>
    <dgm:cxn modelId="{804DAB0F-A68F-43FB-A9E1-AC34284B9255}" type="presOf" srcId="{7DA87838-EBA7-45AD-B4A8-977795CC4B87}" destId="{8DB364E0-FDB0-4B96-A329-4E3C8824695C}" srcOrd="0" destOrd="0" presId="urn:microsoft.com/office/officeart/2005/8/layout/hProcess9"/>
    <dgm:cxn modelId="{38E1B312-A6B5-4AE0-84E9-9440399F6040}" type="presOf" srcId="{037AB580-3040-45E3-B24B-9C8E63CCBDFE}" destId="{8DB364E0-FDB0-4B96-A329-4E3C8824695C}" srcOrd="0" destOrd="1" presId="urn:microsoft.com/office/officeart/2005/8/layout/hProcess9"/>
    <dgm:cxn modelId="{2CA72427-ABF6-45EB-9E1E-6B9AA7F50C56}" srcId="{7DA87838-EBA7-45AD-B4A8-977795CC4B87}" destId="{037AB580-3040-45E3-B24B-9C8E63CCBDFE}" srcOrd="0" destOrd="0" parTransId="{0AA3D89F-36C1-4D85-9937-00AF2E73DFE5}" sibTransId="{438C7D17-0555-4D19-8689-3DE6D889E867}"/>
    <dgm:cxn modelId="{3877E648-8BFA-4CAD-A1BE-CA2179844D0B}" type="presOf" srcId="{2B92A778-F5B2-494B-9169-1B203114BBC8}" destId="{C181716D-3642-4FBB-9CC4-B13E3062A6DE}" srcOrd="0" destOrd="0" presId="urn:microsoft.com/office/officeart/2005/8/layout/hProcess9"/>
    <dgm:cxn modelId="{70C29C4E-0547-46CD-8776-36F6DC453E13}" srcId="{2B92A778-F5B2-494B-9169-1B203114BBC8}" destId="{08FB4715-0CB3-403E-84C6-B30AB76F1B68}" srcOrd="2" destOrd="0" parTransId="{5553849F-C80D-49F9-9A01-A6157D4451AA}" sibTransId="{2E408795-52F0-492C-A3D2-FAB1B589AEA9}"/>
    <dgm:cxn modelId="{3954CD74-A455-44A5-B186-B5A045AB22BD}" srcId="{2B92A778-F5B2-494B-9169-1B203114BBC8}" destId="{7DA87838-EBA7-45AD-B4A8-977795CC4B87}" srcOrd="1" destOrd="0" parTransId="{94264356-B12D-4BA7-B999-2CCD46947E79}" sibTransId="{B40FAB7B-B58B-4788-A426-B77CF80B5A9E}"/>
    <dgm:cxn modelId="{08EE1275-B366-46A8-BC55-09053DDC3FF2}" type="presOf" srcId="{08FB4715-0CB3-403E-84C6-B30AB76F1B68}" destId="{E2A28F1D-BBC6-4DC7-BCAA-6229B3C123EE}" srcOrd="0" destOrd="0" presId="urn:microsoft.com/office/officeart/2005/8/layout/hProcess9"/>
    <dgm:cxn modelId="{76D387A1-8799-477E-97CD-C4C0BEEC65EC}" type="presOf" srcId="{CCC34FBA-3184-424E-984C-C1E19340F166}" destId="{7E6B481C-CAD8-4C0E-8A60-729C91441829}" srcOrd="0" destOrd="0" presId="urn:microsoft.com/office/officeart/2005/8/layout/hProcess9"/>
    <dgm:cxn modelId="{C51BFAAF-F5F6-47D0-9A2C-29A6DFA3A8C2}" srcId="{2B92A778-F5B2-494B-9169-1B203114BBC8}" destId="{CCC34FBA-3184-424E-984C-C1E19340F166}" srcOrd="0" destOrd="0" parTransId="{089B9D89-3A6E-42D2-BABB-6F0576D67842}" sibTransId="{5DD808DA-1EE1-484B-AA9C-82E3099E3B3E}"/>
    <dgm:cxn modelId="{E543A387-CF71-4DB3-B98B-62768E1F7247}" type="presParOf" srcId="{C181716D-3642-4FBB-9CC4-B13E3062A6DE}" destId="{0DF814D9-FBFA-4E51-95B5-00A1674B85F9}" srcOrd="0" destOrd="0" presId="urn:microsoft.com/office/officeart/2005/8/layout/hProcess9"/>
    <dgm:cxn modelId="{9A74D64E-7A98-4763-819F-2FD2899DC0FE}" type="presParOf" srcId="{C181716D-3642-4FBB-9CC4-B13E3062A6DE}" destId="{A4ECFCC7-4BFF-4238-9E91-A75A466822DB}" srcOrd="1" destOrd="0" presId="urn:microsoft.com/office/officeart/2005/8/layout/hProcess9"/>
    <dgm:cxn modelId="{774F4518-5125-47E7-8D19-2AB9B921098B}" type="presParOf" srcId="{A4ECFCC7-4BFF-4238-9E91-A75A466822DB}" destId="{7E6B481C-CAD8-4C0E-8A60-729C91441829}" srcOrd="0" destOrd="0" presId="urn:microsoft.com/office/officeart/2005/8/layout/hProcess9"/>
    <dgm:cxn modelId="{F3BCA09E-5C0C-4394-81AE-0E9CF81D8116}" type="presParOf" srcId="{A4ECFCC7-4BFF-4238-9E91-A75A466822DB}" destId="{DEB23553-9D51-49DB-8A27-405D3B6349DB}" srcOrd="1" destOrd="0" presId="urn:microsoft.com/office/officeart/2005/8/layout/hProcess9"/>
    <dgm:cxn modelId="{C02B6CED-56FB-4EF4-9A9F-E1058DBBFF32}" type="presParOf" srcId="{A4ECFCC7-4BFF-4238-9E91-A75A466822DB}" destId="{8DB364E0-FDB0-4B96-A329-4E3C8824695C}" srcOrd="2" destOrd="0" presId="urn:microsoft.com/office/officeart/2005/8/layout/hProcess9"/>
    <dgm:cxn modelId="{85D59306-3DFA-4C8D-90FE-0A351B0E79AA}" type="presParOf" srcId="{A4ECFCC7-4BFF-4238-9E91-A75A466822DB}" destId="{7BF349EB-0BAA-476B-A257-7F8A45EC4A5A}" srcOrd="3" destOrd="0" presId="urn:microsoft.com/office/officeart/2005/8/layout/hProcess9"/>
    <dgm:cxn modelId="{3F0D008A-6C66-404F-9564-80AA357627F9}" type="presParOf" srcId="{A4ECFCC7-4BFF-4238-9E91-A75A466822DB}" destId="{E2A28F1D-BBC6-4DC7-BCAA-6229B3C123EE}" srcOrd="4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4A82FBB-A027-4B6A-802F-6BD74B450C72}">
      <dsp:nvSpPr>
        <dsp:cNvPr id="0" name=""/>
        <dsp:cNvSpPr/>
      </dsp:nvSpPr>
      <dsp:spPr>
        <a:xfrm rot="5400000">
          <a:off x="2356050" y="305128"/>
          <a:ext cx="3628012" cy="3924759"/>
        </a:xfrm>
        <a:prstGeom prst="round2SameRect">
          <a:avLst/>
        </a:prstGeom>
        <a:solidFill>
          <a:srgbClr val="ABBCEE">
            <a:alpha val="58824"/>
          </a:srgbClr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+mj-lt"/>
            <a:buAutoNum type="arabicPeriod"/>
          </a:pPr>
          <a:r>
            <a:rPr lang="es-MX" sz="2000" kern="1200" dirty="0"/>
            <a:t>Contar el número de eventos detectados</a:t>
          </a:r>
          <a:endParaRPr lang="es-ES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+mj-lt"/>
            <a:buAutoNum type="arabicPeriod"/>
          </a:pPr>
          <a:r>
            <a:rPr lang="es-MX" sz="2000" kern="1200" dirty="0"/>
            <a:t>Determinar la posición de interacción: imágenes</a:t>
          </a:r>
          <a:endParaRPr lang="es-ES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+mj-lt"/>
            <a:buAutoNum type="arabicPeriod"/>
          </a:pPr>
          <a:r>
            <a:rPr lang="es-MX" sz="2000" kern="1200" dirty="0"/>
            <a:t>Indicar de qué energía son: espectroscopía gamma</a:t>
          </a:r>
          <a:endParaRPr lang="es-ES" sz="2000" kern="1200" dirty="0"/>
        </a:p>
      </dsp:txBody>
      <dsp:txXfrm rot="-5400000">
        <a:off x="2207677" y="630607"/>
        <a:ext cx="3747654" cy="3273802"/>
      </dsp:txXfrm>
    </dsp:sp>
    <dsp:sp modelId="{F075F432-BB5A-4BA1-8ED6-C1DA0D205C85}">
      <dsp:nvSpPr>
        <dsp:cNvPr id="0" name=""/>
        <dsp:cNvSpPr/>
      </dsp:nvSpPr>
      <dsp:spPr>
        <a:xfrm>
          <a:off x="0" y="0"/>
          <a:ext cx="2207677" cy="4535016"/>
        </a:xfrm>
        <a:prstGeom prst="roundRect">
          <a:avLst/>
        </a:prstGeom>
        <a:solidFill>
          <a:srgbClr val="333399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2400" kern="1200" dirty="0"/>
            <a:t>Detectores medicina nuclear:</a:t>
          </a:r>
          <a:endParaRPr lang="es-ES" sz="2400" kern="1200" dirty="0"/>
        </a:p>
      </dsp:txBody>
      <dsp:txXfrm>
        <a:off x="107770" y="107770"/>
        <a:ext cx="1992137" cy="431947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287AC27-4E81-4D53-B8CC-BE8BF69C1BD5}">
      <dsp:nvSpPr>
        <dsp:cNvPr id="0" name=""/>
        <dsp:cNvSpPr/>
      </dsp:nvSpPr>
      <dsp:spPr>
        <a:xfrm>
          <a:off x="0" y="0"/>
          <a:ext cx="7056784" cy="1037646"/>
        </a:xfrm>
        <a:prstGeom prst="roundRect">
          <a:avLst>
            <a:gd name="adj" fmla="val 10000"/>
          </a:avLst>
        </a:prstGeom>
        <a:solidFill>
          <a:srgbClr val="0070C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l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900" kern="1200" dirty="0"/>
            <a:t>Formados por cristales centelladores inorgánicos acoplados a fotodetectores (</a:t>
          </a:r>
          <a:r>
            <a:rPr lang="es-MX" sz="1900" kern="1200" dirty="0" err="1"/>
            <a:t>PMTs</a:t>
          </a:r>
          <a:r>
            <a:rPr lang="es-MX" sz="1900" kern="1200" dirty="0"/>
            <a:t> y </a:t>
          </a:r>
          <a:r>
            <a:rPr lang="es-MX" sz="1900" kern="1200" dirty="0" err="1"/>
            <a:t>SiPM</a:t>
          </a:r>
          <a:r>
            <a:rPr lang="es-MX" sz="1900" kern="1200" dirty="0"/>
            <a:t>)</a:t>
          </a:r>
        </a:p>
      </dsp:txBody>
      <dsp:txXfrm>
        <a:off x="1515121" y="0"/>
        <a:ext cx="5541662" cy="1037646"/>
      </dsp:txXfrm>
    </dsp:sp>
    <dsp:sp modelId="{353297D1-8086-412C-8DAA-64A79E31472C}">
      <dsp:nvSpPr>
        <dsp:cNvPr id="0" name=""/>
        <dsp:cNvSpPr/>
      </dsp:nvSpPr>
      <dsp:spPr>
        <a:xfrm>
          <a:off x="103764" y="103764"/>
          <a:ext cx="1411356" cy="830117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23000" b="-23000"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7A00E42E-34CE-4EC4-9993-86056E904824}">
      <dsp:nvSpPr>
        <dsp:cNvPr id="0" name=""/>
        <dsp:cNvSpPr/>
      </dsp:nvSpPr>
      <dsp:spPr>
        <a:xfrm>
          <a:off x="0" y="1141411"/>
          <a:ext cx="7056784" cy="1037646"/>
        </a:xfrm>
        <a:prstGeom prst="roundRect">
          <a:avLst>
            <a:gd name="adj" fmla="val 10000"/>
          </a:avLst>
        </a:prstGeom>
        <a:solidFill>
          <a:srgbClr val="0070C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l" defTabSz="844550" rtl="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s-MX" sz="1900" kern="1200" dirty="0"/>
            <a:t>Detección de gammas de 140.5 </a:t>
          </a:r>
          <a:r>
            <a:rPr lang="es-MX" sz="1900" kern="1200" dirty="0" err="1"/>
            <a:t>keV</a:t>
          </a:r>
          <a:r>
            <a:rPr lang="es-MX" sz="1900" kern="1200" dirty="0"/>
            <a:t> (</a:t>
          </a:r>
          <a:r>
            <a:rPr lang="es-MX" sz="1900" kern="1200" baseline="30000" dirty="0"/>
            <a:t>99m</a:t>
          </a:r>
          <a:r>
            <a:rPr lang="es-MX" sz="1900" kern="1200" dirty="0"/>
            <a:t>Tc), fotones de aniquilación de 511 </a:t>
          </a:r>
          <a:r>
            <a:rPr lang="es-MX" sz="1900" kern="1200" dirty="0" err="1"/>
            <a:t>keV</a:t>
          </a:r>
          <a:endParaRPr lang="es-MX" sz="1900" kern="1200" dirty="0"/>
        </a:p>
      </dsp:txBody>
      <dsp:txXfrm>
        <a:off x="1515121" y="1141411"/>
        <a:ext cx="5541662" cy="1037646"/>
      </dsp:txXfrm>
    </dsp:sp>
    <dsp:sp modelId="{803499B0-6860-4C2F-84EC-3276A737E7E0}">
      <dsp:nvSpPr>
        <dsp:cNvPr id="0" name=""/>
        <dsp:cNvSpPr/>
      </dsp:nvSpPr>
      <dsp:spPr>
        <a:xfrm>
          <a:off x="103764" y="1245175"/>
          <a:ext cx="1411356" cy="830117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CF832A28-93D3-4DC5-80E7-7CFDCE67141F}">
      <dsp:nvSpPr>
        <dsp:cNvPr id="0" name=""/>
        <dsp:cNvSpPr/>
      </dsp:nvSpPr>
      <dsp:spPr>
        <a:xfrm>
          <a:off x="0" y="2282822"/>
          <a:ext cx="7056784" cy="1037646"/>
        </a:xfrm>
        <a:prstGeom prst="roundRect">
          <a:avLst>
            <a:gd name="adj" fmla="val 10000"/>
          </a:avLst>
        </a:prstGeom>
        <a:solidFill>
          <a:srgbClr val="0070C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l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900" kern="1200" dirty="0">
              <a:sym typeface="Symbol"/>
            </a:rPr>
            <a:t></a:t>
          </a:r>
          <a:r>
            <a:rPr lang="es-MX" sz="1900" kern="1200" dirty="0"/>
            <a:t> y Z  alto para favorecer el efecto fotoeléctrico</a:t>
          </a:r>
        </a:p>
      </dsp:txBody>
      <dsp:txXfrm>
        <a:off x="1515121" y="2282822"/>
        <a:ext cx="5541662" cy="1037646"/>
      </dsp:txXfrm>
    </dsp:sp>
    <dsp:sp modelId="{0FBB0DE9-4533-4304-B8A2-02B1BF095C89}">
      <dsp:nvSpPr>
        <dsp:cNvPr id="0" name=""/>
        <dsp:cNvSpPr/>
      </dsp:nvSpPr>
      <dsp:spPr>
        <a:xfrm>
          <a:off x="103764" y="2386587"/>
          <a:ext cx="1411356" cy="830117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1000" b="-11000"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9C832147-C21E-4206-A47E-D5C6BE43A16A}">
      <dsp:nvSpPr>
        <dsp:cNvPr id="0" name=""/>
        <dsp:cNvSpPr/>
      </dsp:nvSpPr>
      <dsp:spPr>
        <a:xfrm>
          <a:off x="0" y="3424233"/>
          <a:ext cx="7056784" cy="1037646"/>
        </a:xfrm>
        <a:prstGeom prst="roundRect">
          <a:avLst>
            <a:gd name="adj" fmla="val 10000"/>
          </a:avLst>
        </a:prstGeom>
        <a:solidFill>
          <a:srgbClr val="0070C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l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900" kern="1200" dirty="0"/>
            <a:t>Luminosidad alta y tiempo de decaimiento de centelleo cortos – importante para detección en coincidencia</a:t>
          </a:r>
        </a:p>
      </dsp:txBody>
      <dsp:txXfrm>
        <a:off x="1515121" y="3424233"/>
        <a:ext cx="5541662" cy="1037646"/>
      </dsp:txXfrm>
    </dsp:sp>
    <dsp:sp modelId="{9733CD2C-D60E-4234-B7C5-9D65B6714F7A}">
      <dsp:nvSpPr>
        <dsp:cNvPr id="0" name=""/>
        <dsp:cNvSpPr/>
      </dsp:nvSpPr>
      <dsp:spPr>
        <a:xfrm>
          <a:off x="103764" y="3527998"/>
          <a:ext cx="1411356" cy="830117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48000" b="-48000"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DF814D9-FBFA-4E51-95B5-00A1674B85F9}">
      <dsp:nvSpPr>
        <dsp:cNvPr id="0" name=""/>
        <dsp:cNvSpPr/>
      </dsp:nvSpPr>
      <dsp:spPr>
        <a:xfrm>
          <a:off x="800099" y="0"/>
          <a:ext cx="9067800" cy="4535016"/>
        </a:xfrm>
        <a:prstGeom prst="rightArrow">
          <a:avLst/>
        </a:prstGeom>
        <a:solidFill>
          <a:schemeClr val="accent5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E6B481C-CAD8-4C0E-8A60-729C91441829}">
      <dsp:nvSpPr>
        <dsp:cNvPr id="0" name=""/>
        <dsp:cNvSpPr/>
      </dsp:nvSpPr>
      <dsp:spPr>
        <a:xfrm>
          <a:off x="0" y="1360504"/>
          <a:ext cx="3200400" cy="1814006"/>
        </a:xfrm>
        <a:prstGeom prst="roundRect">
          <a:avLst/>
        </a:prstGeom>
        <a:solidFill>
          <a:schemeClr val="accent5">
            <a:lumMod val="2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11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600" kern="1200" dirty="0"/>
            <a:t>Conocer la energía de los fotones detectados permite seleccionar (discriminar) a los eventos con base en la energía depositada</a:t>
          </a:r>
          <a:endParaRPr lang="es-ES" sz="1600" kern="1200" dirty="0"/>
        </a:p>
      </dsp:txBody>
      <dsp:txXfrm>
        <a:off x="88552" y="1449056"/>
        <a:ext cx="3023296" cy="1636902"/>
      </dsp:txXfrm>
    </dsp:sp>
    <dsp:sp modelId="{8DB364E0-FDB0-4B96-A329-4E3C8824695C}">
      <dsp:nvSpPr>
        <dsp:cNvPr id="0" name=""/>
        <dsp:cNvSpPr/>
      </dsp:nvSpPr>
      <dsp:spPr>
        <a:xfrm>
          <a:off x="3733799" y="1360504"/>
          <a:ext cx="3200400" cy="1814006"/>
        </a:xfrm>
        <a:prstGeom prst="roundRect">
          <a:avLst/>
        </a:prstGeom>
        <a:solidFill>
          <a:srgbClr val="333399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marL="0" lvl="0" indent="0" algn="ctr" defTabSz="711200">
            <a:lnSpc>
              <a:spcPct val="11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600" kern="1200" dirty="0"/>
            <a:t>Permite eliminar a los fotones dispersados (en el paciente, en el </a:t>
          </a:r>
          <a:r>
            <a:rPr lang="es-MX" sz="1600" i="1" kern="1200" dirty="0" err="1"/>
            <a:t>gantry</a:t>
          </a:r>
          <a:r>
            <a:rPr lang="es-MX" sz="1600" kern="1200" dirty="0"/>
            <a:t>, en los detectores)</a:t>
          </a:r>
          <a:endParaRPr lang="es-ES" sz="1600" kern="1200" dirty="0"/>
        </a:p>
        <a:p>
          <a:pPr marL="171450" lvl="1" indent="-171450" algn="l" defTabSz="711200">
            <a:lnSpc>
              <a:spcPct val="11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MX" sz="1600" kern="1200" dirty="0"/>
            <a:t>Ventanas en energía</a:t>
          </a:r>
          <a:endParaRPr lang="es-ES" sz="1600" kern="1200" dirty="0"/>
        </a:p>
      </dsp:txBody>
      <dsp:txXfrm>
        <a:off x="3822351" y="1449056"/>
        <a:ext cx="3023296" cy="1636902"/>
      </dsp:txXfrm>
    </dsp:sp>
    <dsp:sp modelId="{E2A28F1D-BBC6-4DC7-BCAA-6229B3C123EE}">
      <dsp:nvSpPr>
        <dsp:cNvPr id="0" name=""/>
        <dsp:cNvSpPr/>
      </dsp:nvSpPr>
      <dsp:spPr>
        <a:xfrm>
          <a:off x="7467599" y="1360504"/>
          <a:ext cx="3200400" cy="1814006"/>
        </a:xfrm>
        <a:prstGeom prst="roundRect">
          <a:avLst/>
        </a:prstGeom>
        <a:solidFill>
          <a:schemeClr val="accent5">
            <a:hueOff val="-12720046"/>
            <a:satOff val="81927"/>
            <a:lumOff val="-47451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11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600" kern="1200" dirty="0"/>
            <a:t>Los fotones dispersados: interacción por efecto Compton – cambio de dirección y de energía</a:t>
          </a:r>
          <a:endParaRPr lang="es-ES" sz="1600" kern="1200" dirty="0"/>
        </a:p>
      </dsp:txBody>
      <dsp:txXfrm>
        <a:off x="7556151" y="1449056"/>
        <a:ext cx="3023296" cy="163690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4">
  <dgm:title val=""/>
  <dgm:desc val=""/>
  <dgm:catLst>
    <dgm:cat type="list" pri="13000"/>
    <dgm:cat type="picture" pri="26000"/>
    <dgm:cat type="pictureconvert" pri="26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2" y="1"/>
            <a:ext cx="4160937" cy="3652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16" tIns="45708" rIns="91416" bIns="45708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s-ES" sz="9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9216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438181" y="1"/>
            <a:ext cx="4160937" cy="3652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16" tIns="45708" rIns="91416" bIns="45708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s-ES" sz="9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9216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2" y="6948717"/>
            <a:ext cx="4160937" cy="3652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16" tIns="45708" rIns="91416" bIns="45708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r>
              <a:rPr lang="es-ES" sz="900" dirty="0">
                <a:latin typeface="Verdana" pitchFamily="34" charset="0"/>
                <a:ea typeface="Verdana" pitchFamily="34" charset="0"/>
                <a:cs typeface="Verdana" pitchFamily="34" charset="0"/>
              </a:rPr>
              <a:t>Física en Medicina 2014-2, Mercedes Rodríguez Villafuerte</a:t>
            </a:r>
          </a:p>
        </p:txBody>
      </p:sp>
      <p:sp>
        <p:nvSpPr>
          <p:cNvPr id="9216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438181" y="6948717"/>
            <a:ext cx="4160937" cy="3652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16" tIns="45708" rIns="91416" bIns="45708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r>
              <a:rPr lang="es-ES" sz="900" dirty="0">
                <a:latin typeface="Verdana" pitchFamily="34" charset="0"/>
                <a:ea typeface="Verdana" pitchFamily="34" charset="0"/>
                <a:cs typeface="Verdana" pitchFamily="34" charset="0"/>
              </a:rPr>
              <a:t>14-</a:t>
            </a:r>
            <a:fld id="{61EAE216-4A9C-43A9-A541-F5702FA58D86}" type="slidenum">
              <a:rPr lang="es-ES" sz="900" smtClean="0">
                <a:latin typeface="Verdana" pitchFamily="34" charset="0"/>
                <a:ea typeface="Verdana" pitchFamily="34" charset="0"/>
                <a:cs typeface="Verdana" pitchFamily="34" charset="0"/>
              </a:rPr>
              <a:pPr/>
              <a:t>‹Nº›</a:t>
            </a:fld>
            <a:endParaRPr lang="es-ES" sz="9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7091297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2" y="1"/>
            <a:ext cx="4160937" cy="3652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36" tIns="48318" rIns="96636" bIns="48318" numCol="1" anchor="t" anchorCtr="0" compatLnSpc="1">
            <a:prstTxWarp prst="textNoShape">
              <a:avLst/>
            </a:prstTxWarp>
          </a:bodyPr>
          <a:lstStyle>
            <a:lvl1pPr defTabSz="966537">
              <a:defRPr sz="1200"/>
            </a:lvl1pPr>
          </a:lstStyle>
          <a:p>
            <a:r>
              <a:rPr lang="es-ES"/>
              <a:t>14. Medicina Nuclear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438181" y="1"/>
            <a:ext cx="4160937" cy="3652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36" tIns="48318" rIns="96636" bIns="48318" numCol="1" anchor="t" anchorCtr="0" compatLnSpc="1">
            <a:prstTxWarp prst="textNoShape">
              <a:avLst/>
            </a:prstTxWarp>
          </a:bodyPr>
          <a:lstStyle>
            <a:lvl1pPr algn="r" defTabSz="966537">
              <a:defRPr sz="1200"/>
            </a:lvl1pPr>
          </a:lstStyle>
          <a:p>
            <a:r>
              <a:rPr lang="es-MX"/>
              <a:t>3 mayo 2013</a:t>
            </a:r>
            <a:endParaRPr lang="es-ES"/>
          </a:p>
        </p:txBody>
      </p:sp>
      <p:sp>
        <p:nvSpPr>
          <p:cNvPr id="1638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363788" y="549275"/>
            <a:ext cx="4876800" cy="27432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638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60542" y="3474964"/>
            <a:ext cx="7680127" cy="32911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36" tIns="48318" rIns="96636" bIns="4831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1639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2" y="6948717"/>
            <a:ext cx="4160937" cy="3652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36" tIns="48318" rIns="96636" bIns="48318" numCol="1" anchor="b" anchorCtr="0" compatLnSpc="1">
            <a:prstTxWarp prst="textNoShape">
              <a:avLst/>
            </a:prstTxWarp>
          </a:bodyPr>
          <a:lstStyle>
            <a:lvl1pPr defTabSz="966537">
              <a:defRPr sz="1200"/>
            </a:lvl1pPr>
          </a:lstStyle>
          <a:p>
            <a:r>
              <a:rPr lang="es-ES"/>
              <a:t>Física en Medicina - Dr. Héctor Alva</a:t>
            </a:r>
          </a:p>
        </p:txBody>
      </p:sp>
      <p:sp>
        <p:nvSpPr>
          <p:cNvPr id="1639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438181" y="6948717"/>
            <a:ext cx="4160937" cy="3652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36" tIns="48318" rIns="96636" bIns="48318" numCol="1" anchor="b" anchorCtr="0" compatLnSpc="1">
            <a:prstTxWarp prst="textNoShape">
              <a:avLst/>
            </a:prstTxWarp>
          </a:bodyPr>
          <a:lstStyle>
            <a:lvl1pPr algn="r" defTabSz="966537">
              <a:defRPr sz="1200"/>
            </a:lvl1pPr>
          </a:lstStyle>
          <a:p>
            <a:fld id="{1791EDD3-58D5-48A4-B55A-268FF980C6DF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5966860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encabezado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es-ES"/>
              <a:t>14. Medicina Nuclear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s-MX"/>
              <a:t>3 mayo 2013</a:t>
            </a:r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s-ES"/>
              <a:t>Física en Medicina - Dr. Héctor Alva</a:t>
            </a:r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791EDD3-58D5-48A4-B55A-268FF980C6DF}" type="slidenum">
              <a:rPr lang="es-ES" smtClean="0"/>
              <a:pPr/>
              <a:t>7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17692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7"/>
          <p:cNvSpPr>
            <a:spLocks noChangeArrowheads="1"/>
          </p:cNvSpPr>
          <p:nvPr/>
        </p:nvSpPr>
        <p:spPr bwMode="auto">
          <a:xfrm>
            <a:off x="914400" y="2393950"/>
            <a:ext cx="10363200" cy="109538"/>
          </a:xfrm>
          <a:custGeom>
            <a:avLst/>
            <a:gdLst>
              <a:gd name="T0" fmla="*/ 0 w 1000"/>
              <a:gd name="T1" fmla="*/ 0 h 1000"/>
              <a:gd name="T2" fmla="*/ 2147483647 w 1000"/>
              <a:gd name="T3" fmla="*/ 0 h 1000"/>
              <a:gd name="T4" fmla="*/ 2147483647 w 1000"/>
              <a:gd name="T5" fmla="*/ 1314299689 h 1000"/>
              <a:gd name="T6" fmla="*/ 0 w 1000"/>
              <a:gd name="T7" fmla="*/ 1314299689 h 1000"/>
              <a:gd name="T8" fmla="*/ 0 w 1000"/>
              <a:gd name="T9" fmla="*/ 0 h 1000"/>
              <a:gd name="T10" fmla="*/ 2147483647 w 1000"/>
              <a:gd name="T11" fmla="*/ 0 h 100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1000" h="1000" stroke="0">
                <a:moveTo>
                  <a:pt x="0" y="0"/>
                </a:moveTo>
                <a:lnTo>
                  <a:pt x="618" y="0"/>
                </a:lnTo>
                <a:lnTo>
                  <a:pt x="618" y="1000"/>
                </a:lnTo>
                <a:lnTo>
                  <a:pt x="0" y="1000"/>
                </a:lnTo>
                <a:lnTo>
                  <a:pt x="0" y="0"/>
                </a:lnTo>
                <a:close/>
              </a:path>
              <a:path w="1000" h="1000">
                <a:moveTo>
                  <a:pt x="0" y="0"/>
                </a:moveTo>
                <a:lnTo>
                  <a:pt x="1000" y="0"/>
                </a:lnTo>
              </a:path>
            </a:pathLst>
          </a:custGeom>
          <a:solidFill>
            <a:srgbClr val="0033CC"/>
          </a:solidFill>
          <a:ln w="9525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3385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14400" y="990600"/>
            <a:ext cx="10363200" cy="1371600"/>
          </a:xfrm>
        </p:spPr>
        <p:txBody>
          <a:bodyPr/>
          <a:lstStyle>
            <a:lvl1pPr>
              <a:defRPr sz="4000"/>
            </a:lvl1pPr>
          </a:lstStyle>
          <a:p>
            <a:pPr lvl="0"/>
            <a:r>
              <a:rPr lang="en-US" noProof="0"/>
              <a:t>Click to edit Master title style</a:t>
            </a:r>
            <a:endParaRPr lang="es-ES" noProof="0"/>
          </a:p>
        </p:txBody>
      </p:sp>
      <p:sp>
        <p:nvSpPr>
          <p:cNvPr id="63385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930400" y="3429000"/>
            <a:ext cx="9347200" cy="16002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800"/>
            </a:lvl1pPr>
          </a:lstStyle>
          <a:p>
            <a:pPr lvl="0"/>
            <a:r>
              <a:rPr lang="en-US" noProof="0"/>
              <a:t>Click to edit Master subtitle style</a:t>
            </a:r>
            <a:endParaRPr lang="es-ES" noProof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4165600" y="6248400"/>
            <a:ext cx="3860800" cy="457200"/>
          </a:xfrm>
        </p:spPr>
        <p:txBody>
          <a:bodyPr/>
          <a:lstStyle>
            <a:lvl1pPr>
              <a:defRPr sz="1000"/>
            </a:lvl1pPr>
          </a:lstStyle>
          <a:p>
            <a:r>
              <a:rPr lang="es-ES">
                <a:solidFill>
                  <a:srgbClr val="000000"/>
                </a:solidFill>
              </a:rPr>
              <a:t>Dr. Héctor Alva Sánchez</a:t>
            </a:r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0" y="6381750"/>
            <a:ext cx="2641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000">
                <a:solidFill>
                  <a:schemeClr val="bg1">
                    <a:lumMod val="50000"/>
                  </a:schemeClr>
                </a:solidFill>
                <a:latin typeface="+mn-lt"/>
              </a:defRPr>
            </a:lvl1pPr>
          </a:lstStyle>
          <a:p>
            <a:endParaRPr lang="es-ES" dirty="0">
              <a:solidFill>
                <a:srgbClr val="FFFFFF">
                  <a:lumMod val="50000"/>
                </a:srgbClr>
              </a:solidFill>
            </a:endParaRPr>
          </a:p>
          <a:p>
            <a:fld id="{40057B4C-F600-43C7-8CCF-2A414D2C7951}" type="slidenum">
              <a:rPr lang="es-ES" smtClean="0">
                <a:solidFill>
                  <a:srgbClr val="FFFFFF">
                    <a:lumMod val="50000"/>
                  </a:srgbClr>
                </a:solidFill>
              </a:rPr>
              <a:pPr/>
              <a:t>‹Nº›</a:t>
            </a:fld>
            <a:endParaRPr lang="es-ES" dirty="0">
              <a:solidFill>
                <a:srgbClr val="FFFFFF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4941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99571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s-ES">
                <a:solidFill>
                  <a:srgbClr val="000000"/>
                </a:solidFill>
              </a:rPr>
              <a:t>Dr. Héctor Alva Sánchez</a:t>
            </a:r>
          </a:p>
        </p:txBody>
      </p:sp>
      <p:sp>
        <p:nvSpPr>
          <p:cNvPr id="5" name="Rectangle 8">
            <a:extLst>
              <a:ext uri="{FF2B5EF4-FFF2-40B4-BE49-F238E27FC236}">
                <a16:creationId xmlns:a16="http://schemas.microsoft.com/office/drawing/2014/main" id="{126BD74E-81AB-530F-C96C-4385C555DD28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9408368" y="6337126"/>
            <a:ext cx="2641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000">
                <a:solidFill>
                  <a:schemeClr val="bg1">
                    <a:lumMod val="50000"/>
                  </a:schemeClr>
                </a:solidFill>
                <a:latin typeface="+mn-lt"/>
              </a:defRPr>
            </a:lvl1pPr>
          </a:lstStyle>
          <a:p>
            <a:endParaRPr lang="es-ES" dirty="0">
              <a:solidFill>
                <a:srgbClr val="FFFFFF">
                  <a:lumMod val="50000"/>
                </a:srgbClr>
              </a:solidFill>
            </a:endParaRPr>
          </a:p>
          <a:p>
            <a:pPr algn="r"/>
            <a:fld id="{40057B4C-F600-43C7-8CCF-2A414D2C7951}" type="slidenum">
              <a:rPr lang="es-ES" smtClean="0">
                <a:solidFill>
                  <a:srgbClr val="FFFFFF">
                    <a:lumMod val="50000"/>
                  </a:srgbClr>
                </a:solidFill>
              </a:rPr>
              <a:pPr algn="r"/>
              <a:t>‹Nº›</a:t>
            </a:fld>
            <a:endParaRPr lang="es-ES" dirty="0">
              <a:solidFill>
                <a:srgbClr val="FFFFFF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301150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s-ES">
                <a:solidFill>
                  <a:srgbClr val="000000"/>
                </a:solidFill>
              </a:rPr>
              <a:t>Dr. Héctor Alva Sánchez</a:t>
            </a:r>
          </a:p>
        </p:txBody>
      </p:sp>
      <p:sp>
        <p:nvSpPr>
          <p:cNvPr id="5" name="Rectangle 8">
            <a:extLst>
              <a:ext uri="{FF2B5EF4-FFF2-40B4-BE49-F238E27FC236}">
                <a16:creationId xmlns:a16="http://schemas.microsoft.com/office/drawing/2014/main" id="{46D59C1E-3A6D-5E3E-AF86-FCDE49C47266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9408368" y="6337126"/>
            <a:ext cx="2641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000">
                <a:solidFill>
                  <a:schemeClr val="bg1">
                    <a:lumMod val="50000"/>
                  </a:schemeClr>
                </a:solidFill>
                <a:latin typeface="+mn-lt"/>
              </a:defRPr>
            </a:lvl1pPr>
          </a:lstStyle>
          <a:p>
            <a:endParaRPr lang="es-ES" dirty="0">
              <a:solidFill>
                <a:srgbClr val="FFFFFF">
                  <a:lumMod val="50000"/>
                </a:srgbClr>
              </a:solidFill>
            </a:endParaRPr>
          </a:p>
          <a:p>
            <a:pPr algn="r"/>
            <a:fld id="{40057B4C-F600-43C7-8CCF-2A414D2C7951}" type="slidenum">
              <a:rPr lang="es-ES" smtClean="0">
                <a:solidFill>
                  <a:srgbClr val="FFFFFF">
                    <a:lumMod val="50000"/>
                  </a:srgbClr>
                </a:solidFill>
              </a:rPr>
              <a:pPr algn="r"/>
              <a:t>‹Nº›</a:t>
            </a:fld>
            <a:endParaRPr lang="es-ES" dirty="0">
              <a:solidFill>
                <a:srgbClr val="FFFFFF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785795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s-ES">
                <a:solidFill>
                  <a:srgbClr val="000000"/>
                </a:solidFill>
              </a:rPr>
              <a:t>Dr. Héctor Alva Sánchez</a:t>
            </a:r>
          </a:p>
        </p:txBody>
      </p:sp>
      <p:sp>
        <p:nvSpPr>
          <p:cNvPr id="4" name="Rectangle 8">
            <a:extLst>
              <a:ext uri="{FF2B5EF4-FFF2-40B4-BE49-F238E27FC236}">
                <a16:creationId xmlns:a16="http://schemas.microsoft.com/office/drawing/2014/main" id="{41724F1A-2D83-4D28-9ED1-A288C9BB8901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9408368" y="6337126"/>
            <a:ext cx="2641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000">
                <a:solidFill>
                  <a:schemeClr val="bg1">
                    <a:lumMod val="50000"/>
                  </a:schemeClr>
                </a:solidFill>
                <a:latin typeface="+mn-lt"/>
              </a:defRPr>
            </a:lvl1pPr>
          </a:lstStyle>
          <a:p>
            <a:endParaRPr lang="es-ES" dirty="0">
              <a:solidFill>
                <a:srgbClr val="FFFFFF">
                  <a:lumMod val="50000"/>
                </a:srgbClr>
              </a:solidFill>
            </a:endParaRPr>
          </a:p>
          <a:p>
            <a:pPr algn="r"/>
            <a:fld id="{40057B4C-F600-43C7-8CCF-2A414D2C7951}" type="slidenum">
              <a:rPr lang="es-ES" smtClean="0">
                <a:solidFill>
                  <a:srgbClr val="FFFFFF">
                    <a:lumMod val="50000"/>
                  </a:srgbClr>
                </a:solidFill>
              </a:rPr>
              <a:pPr algn="r"/>
              <a:t>‹Nº›</a:t>
            </a:fld>
            <a:endParaRPr lang="es-ES" dirty="0">
              <a:solidFill>
                <a:srgbClr val="FFFFFF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316641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65118" y="304800"/>
            <a:ext cx="2669116" cy="5715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55651" y="304800"/>
            <a:ext cx="7806267" cy="5715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s-ES">
                <a:solidFill>
                  <a:srgbClr val="000000"/>
                </a:solidFill>
              </a:rPr>
              <a:t>Dr. Héctor Alva Sánchez</a:t>
            </a:r>
          </a:p>
        </p:txBody>
      </p:sp>
      <p:sp>
        <p:nvSpPr>
          <p:cNvPr id="4" name="Rectangle 8">
            <a:extLst>
              <a:ext uri="{FF2B5EF4-FFF2-40B4-BE49-F238E27FC236}">
                <a16:creationId xmlns:a16="http://schemas.microsoft.com/office/drawing/2014/main" id="{C11C9CB2-71CC-9803-D9CF-B136D9EFFDD6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9408368" y="6337126"/>
            <a:ext cx="2641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000">
                <a:solidFill>
                  <a:schemeClr val="bg1">
                    <a:lumMod val="50000"/>
                  </a:schemeClr>
                </a:solidFill>
                <a:latin typeface="+mn-lt"/>
              </a:defRPr>
            </a:lvl1pPr>
          </a:lstStyle>
          <a:p>
            <a:endParaRPr lang="es-ES" dirty="0">
              <a:solidFill>
                <a:srgbClr val="FFFFFF">
                  <a:lumMod val="50000"/>
                </a:srgbClr>
              </a:solidFill>
            </a:endParaRPr>
          </a:p>
          <a:p>
            <a:pPr algn="r"/>
            <a:fld id="{40057B4C-F600-43C7-8CCF-2A414D2C7951}" type="slidenum">
              <a:rPr lang="es-ES" smtClean="0">
                <a:solidFill>
                  <a:srgbClr val="FFFFFF">
                    <a:lumMod val="50000"/>
                  </a:srgbClr>
                </a:solidFill>
              </a:rPr>
              <a:pPr algn="r"/>
              <a:t>‹Nº›</a:t>
            </a:fld>
            <a:endParaRPr lang="es-ES" dirty="0">
              <a:solidFill>
                <a:srgbClr val="FFFFFF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20676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 and Content ov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6233" y="304801"/>
            <a:ext cx="10668000" cy="96396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55651" y="1412776"/>
            <a:ext cx="10668000" cy="2304256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55651" y="3789040"/>
            <a:ext cx="10668000" cy="2230760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s-ES">
                <a:solidFill>
                  <a:srgbClr val="000000"/>
                </a:solidFill>
              </a:rPr>
              <a:t>Dr. Héctor Alva Sánchez</a:t>
            </a:r>
          </a:p>
        </p:txBody>
      </p:sp>
      <p:sp>
        <p:nvSpPr>
          <p:cNvPr id="5" name="Rectangle 8">
            <a:extLst>
              <a:ext uri="{FF2B5EF4-FFF2-40B4-BE49-F238E27FC236}">
                <a16:creationId xmlns:a16="http://schemas.microsoft.com/office/drawing/2014/main" id="{B03D33A6-9D68-C280-3FF3-DDCBB5CB0EB5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9408368" y="6337126"/>
            <a:ext cx="2641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000">
                <a:solidFill>
                  <a:schemeClr val="bg1">
                    <a:lumMod val="50000"/>
                  </a:schemeClr>
                </a:solidFill>
                <a:latin typeface="+mn-lt"/>
              </a:defRPr>
            </a:lvl1pPr>
          </a:lstStyle>
          <a:p>
            <a:endParaRPr lang="es-ES" dirty="0">
              <a:solidFill>
                <a:srgbClr val="FFFFFF">
                  <a:lumMod val="50000"/>
                </a:srgbClr>
              </a:solidFill>
            </a:endParaRPr>
          </a:p>
          <a:p>
            <a:pPr algn="r"/>
            <a:fld id="{40057B4C-F600-43C7-8CCF-2A414D2C7951}" type="slidenum">
              <a:rPr lang="es-ES" smtClean="0">
                <a:solidFill>
                  <a:srgbClr val="FFFFFF">
                    <a:lumMod val="50000"/>
                  </a:srgbClr>
                </a:solidFill>
              </a:rPr>
              <a:pPr algn="r"/>
              <a:t>‹Nº›</a:t>
            </a:fld>
            <a:endParaRPr lang="es-ES" dirty="0">
              <a:solidFill>
                <a:srgbClr val="FFFFFF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271134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S">
                <a:solidFill>
                  <a:srgbClr val="000000"/>
                </a:solidFill>
              </a:rPr>
              <a:t>Dr. Héctor Alva Sánchez</a:t>
            </a:r>
          </a:p>
        </p:txBody>
      </p:sp>
      <p:sp>
        <p:nvSpPr>
          <p:cNvPr id="8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0" y="6381750"/>
            <a:ext cx="2641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000">
                <a:solidFill>
                  <a:schemeClr val="bg1">
                    <a:lumMod val="50000"/>
                  </a:schemeClr>
                </a:solidFill>
                <a:latin typeface="+mn-lt"/>
              </a:defRPr>
            </a:lvl1pPr>
          </a:lstStyle>
          <a:p>
            <a:endParaRPr lang="es-ES" dirty="0">
              <a:solidFill>
                <a:srgbClr val="FFFFFF">
                  <a:lumMod val="50000"/>
                </a:srgbClr>
              </a:solidFill>
            </a:endParaRPr>
          </a:p>
          <a:p>
            <a:r>
              <a:rPr lang="es-ES" dirty="0">
                <a:solidFill>
                  <a:srgbClr val="FFFFFF">
                    <a:lumMod val="50000"/>
                  </a:srgbClr>
                </a:solidFill>
              </a:rPr>
              <a:t>14-</a:t>
            </a:r>
            <a:fld id="{40057B4C-F600-43C7-8CCF-2A414D2C7951}" type="slidenum">
              <a:rPr lang="es-ES" smtClean="0">
                <a:solidFill>
                  <a:srgbClr val="FFFFFF">
                    <a:lumMod val="50000"/>
                  </a:srgbClr>
                </a:solidFill>
              </a:rPr>
              <a:pPr/>
              <a:t>‹Nº›</a:t>
            </a:fld>
            <a:endParaRPr lang="es-ES" dirty="0">
              <a:solidFill>
                <a:srgbClr val="FFFFFF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970265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6233" y="304801"/>
            <a:ext cx="10668000" cy="1216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755651" y="1752600"/>
            <a:ext cx="5232400" cy="4267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1251" y="1752600"/>
            <a:ext cx="5232400" cy="4267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S">
                <a:solidFill>
                  <a:srgbClr val="000000"/>
                </a:solidFill>
              </a:rPr>
              <a:t>Dr. Héctor Alva Sánchez</a:t>
            </a:r>
          </a:p>
        </p:txBody>
      </p:sp>
      <p:sp>
        <p:nvSpPr>
          <p:cNvPr id="8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0" y="6381750"/>
            <a:ext cx="2641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000">
                <a:solidFill>
                  <a:schemeClr val="bg1">
                    <a:lumMod val="50000"/>
                  </a:schemeClr>
                </a:solidFill>
                <a:latin typeface="+mn-lt"/>
              </a:defRPr>
            </a:lvl1pPr>
          </a:lstStyle>
          <a:p>
            <a:endParaRPr lang="es-ES" dirty="0">
              <a:solidFill>
                <a:srgbClr val="FFFFFF">
                  <a:lumMod val="50000"/>
                </a:srgbClr>
              </a:solidFill>
            </a:endParaRPr>
          </a:p>
          <a:p>
            <a:r>
              <a:rPr lang="es-ES" dirty="0">
                <a:solidFill>
                  <a:srgbClr val="FFFFFF">
                    <a:lumMod val="50000"/>
                  </a:srgbClr>
                </a:solidFill>
              </a:rPr>
              <a:t>14-</a:t>
            </a:r>
            <a:fld id="{40057B4C-F600-43C7-8CCF-2A414D2C7951}" type="slidenum">
              <a:rPr lang="es-ES" smtClean="0">
                <a:solidFill>
                  <a:srgbClr val="FFFFFF">
                    <a:lumMod val="50000"/>
                  </a:srgbClr>
                </a:solidFill>
              </a:rPr>
              <a:pPr/>
              <a:t>‹Nº›</a:t>
            </a:fld>
            <a:endParaRPr lang="es-ES" dirty="0">
              <a:solidFill>
                <a:srgbClr val="FFFFFF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274355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>
                <a:solidFill>
                  <a:prstClr val="black">
                    <a:tint val="75000"/>
                  </a:prstClr>
                </a:solidFill>
              </a:rPr>
              <a:t>Dr. Héctor Alva Sánchez</a:t>
            </a: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076AA6-C8CB-4431-B55B-2F42FA106885}" type="slidenum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167985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>
                <a:solidFill>
                  <a:prstClr val="black">
                    <a:tint val="75000"/>
                  </a:prstClr>
                </a:solidFill>
              </a:rPr>
              <a:t>Dr. Héctor Alva Sánchez</a:t>
            </a: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076AA6-C8CB-4431-B55B-2F42FA106885}" type="slidenum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412505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>
                <a:solidFill>
                  <a:prstClr val="black">
                    <a:tint val="75000"/>
                  </a:prstClr>
                </a:solidFill>
              </a:rPr>
              <a:t>Dr. Héctor Alva Sánchez</a:t>
            </a: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076AA6-C8CB-4431-B55B-2F42FA106885}" type="slidenum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48928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SzPct val="80000"/>
              <a:defRPr/>
            </a:lvl1pPr>
            <a:lvl2pPr>
              <a:buSzPct val="80000"/>
              <a:defRPr/>
            </a:lvl2pPr>
            <a:lvl3pPr>
              <a:buSzPct val="80000"/>
              <a:defRPr/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s-ES">
                <a:solidFill>
                  <a:srgbClr val="000000"/>
                </a:solidFill>
              </a:rPr>
              <a:t>Dr. Héctor Alva Sánchez</a:t>
            </a:r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0" y="6381750"/>
            <a:ext cx="2641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000">
                <a:solidFill>
                  <a:schemeClr val="bg1">
                    <a:lumMod val="50000"/>
                  </a:schemeClr>
                </a:solidFill>
                <a:latin typeface="+mn-lt"/>
              </a:defRPr>
            </a:lvl1pPr>
          </a:lstStyle>
          <a:p>
            <a:endParaRPr lang="es-ES" dirty="0">
              <a:solidFill>
                <a:srgbClr val="FFFFFF">
                  <a:lumMod val="50000"/>
                </a:srgbClr>
              </a:solidFill>
            </a:endParaRPr>
          </a:p>
          <a:p>
            <a:fld id="{40057B4C-F600-43C7-8CCF-2A414D2C7951}" type="slidenum">
              <a:rPr lang="es-ES" smtClean="0">
                <a:solidFill>
                  <a:srgbClr val="FFFFFF">
                    <a:lumMod val="50000"/>
                  </a:srgbClr>
                </a:solidFill>
              </a:rPr>
              <a:pPr/>
              <a:t>‹Nº›</a:t>
            </a:fld>
            <a:endParaRPr lang="es-ES" dirty="0">
              <a:solidFill>
                <a:srgbClr val="FFFFFF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616774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>
                <a:solidFill>
                  <a:prstClr val="black">
                    <a:tint val="75000"/>
                  </a:prstClr>
                </a:solidFill>
              </a:rPr>
              <a:t>Dr. Héctor Alva Sánchez</a:t>
            </a: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076AA6-C8CB-4431-B55B-2F42FA106885}" type="slidenum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818092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>
                <a:solidFill>
                  <a:prstClr val="black">
                    <a:tint val="75000"/>
                  </a:prstClr>
                </a:solidFill>
              </a:rPr>
              <a:t>Dr. Héctor Alva Sánchez</a:t>
            </a:r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076AA6-C8CB-4431-B55B-2F42FA106885}" type="slidenum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377303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>
                <a:solidFill>
                  <a:prstClr val="black">
                    <a:tint val="75000"/>
                  </a:prstClr>
                </a:solidFill>
              </a:rPr>
              <a:t>Dr. Héctor Alva Sánchez</a:t>
            </a: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076AA6-C8CB-4431-B55B-2F42FA106885}" type="slidenum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920075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>
                <a:solidFill>
                  <a:prstClr val="black">
                    <a:tint val="75000"/>
                  </a:prstClr>
                </a:solidFill>
              </a:rPr>
              <a:t>Dr. Héctor Alva Sánchez</a:t>
            </a: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076AA6-C8CB-4431-B55B-2F42FA106885}" type="slidenum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920470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>
                <a:solidFill>
                  <a:prstClr val="black">
                    <a:tint val="75000"/>
                  </a:prstClr>
                </a:solidFill>
              </a:rPr>
              <a:t>Dr. Héctor Alva Sánchez</a:t>
            </a: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076AA6-C8CB-4431-B55B-2F42FA106885}" type="slidenum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242787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>
                <a:solidFill>
                  <a:prstClr val="black">
                    <a:tint val="75000"/>
                  </a:prstClr>
                </a:solidFill>
              </a:rPr>
              <a:t>Dr. Héctor Alva Sánchez</a:t>
            </a: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076AA6-C8CB-4431-B55B-2F42FA106885}" type="slidenum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848084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>
                <a:solidFill>
                  <a:prstClr val="black">
                    <a:tint val="75000"/>
                  </a:prstClr>
                </a:solidFill>
              </a:rPr>
              <a:t>Dr. Héctor Alva Sánchez</a:t>
            </a: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076AA6-C8CB-4431-B55B-2F42FA106885}" type="slidenum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643167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>
                <a:solidFill>
                  <a:prstClr val="black">
                    <a:tint val="75000"/>
                  </a:prstClr>
                </a:solidFill>
              </a:rPr>
              <a:t>Dr. Héctor Alva Sánchez</a:t>
            </a: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076AA6-C8CB-4431-B55B-2F42FA106885}" type="slidenum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35714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49950"/>
            <a:ext cx="12192000" cy="908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SzPct val="80000"/>
              <a:defRPr/>
            </a:lvl1pPr>
            <a:lvl2pPr>
              <a:buSzPct val="80000"/>
              <a:defRPr/>
            </a:lvl2pPr>
            <a:lvl3pPr>
              <a:buSzPct val="80000"/>
              <a:defRPr/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s-ES">
                <a:solidFill>
                  <a:srgbClr val="000000"/>
                </a:solidFill>
              </a:rPr>
              <a:t>Dr. Héctor Alva Sánchez</a:t>
            </a:r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0" y="6381750"/>
            <a:ext cx="2641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000">
                <a:solidFill>
                  <a:schemeClr val="bg1">
                    <a:lumMod val="50000"/>
                  </a:schemeClr>
                </a:solidFill>
                <a:latin typeface="+mn-lt"/>
              </a:defRPr>
            </a:lvl1pPr>
          </a:lstStyle>
          <a:p>
            <a:endParaRPr lang="es-ES" dirty="0">
              <a:solidFill>
                <a:srgbClr val="FFFFFF">
                  <a:lumMod val="50000"/>
                </a:srgbClr>
              </a:solidFill>
            </a:endParaRPr>
          </a:p>
          <a:p>
            <a:fld id="{40057B4C-F600-43C7-8CCF-2A414D2C7951}" type="slidenum">
              <a:rPr lang="es-ES" smtClean="0">
                <a:solidFill>
                  <a:srgbClr val="FFFFFF">
                    <a:lumMod val="50000"/>
                  </a:srgbClr>
                </a:solidFill>
              </a:rPr>
              <a:pPr/>
              <a:t>‹Nº›</a:t>
            </a:fld>
            <a:endParaRPr lang="es-ES" dirty="0">
              <a:solidFill>
                <a:srgbClr val="FFFFFF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91102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3600" b="0" cap="none" baseline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32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s-ES">
                <a:solidFill>
                  <a:srgbClr val="000000"/>
                </a:solidFill>
              </a:rPr>
              <a:t>Dr. Héctor Alva Sánchez</a:t>
            </a:r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0" y="6381750"/>
            <a:ext cx="2641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000">
                <a:solidFill>
                  <a:schemeClr val="bg1">
                    <a:lumMod val="50000"/>
                  </a:schemeClr>
                </a:solidFill>
                <a:latin typeface="+mn-lt"/>
              </a:defRPr>
            </a:lvl1pPr>
          </a:lstStyle>
          <a:p>
            <a:endParaRPr lang="es-ES" dirty="0">
              <a:solidFill>
                <a:srgbClr val="FFFFFF">
                  <a:lumMod val="50000"/>
                </a:srgbClr>
              </a:solidFill>
            </a:endParaRPr>
          </a:p>
          <a:p>
            <a:fld id="{40057B4C-F600-43C7-8CCF-2A414D2C7951}" type="slidenum">
              <a:rPr lang="es-ES" smtClean="0">
                <a:solidFill>
                  <a:srgbClr val="FFFFFF">
                    <a:lumMod val="50000"/>
                  </a:srgbClr>
                </a:solidFill>
              </a:rPr>
              <a:pPr/>
              <a:t>‹Nº›</a:t>
            </a:fld>
            <a:endParaRPr lang="es-ES" dirty="0">
              <a:solidFill>
                <a:srgbClr val="FFFFFF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16110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55651" y="1484784"/>
            <a:ext cx="5232400" cy="45350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1251" y="1484784"/>
            <a:ext cx="5232400" cy="45350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s-ES">
                <a:solidFill>
                  <a:srgbClr val="000000"/>
                </a:solidFill>
              </a:rPr>
              <a:t>Dr. Héctor Alva Sánchez</a:t>
            </a:r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0" y="6381750"/>
            <a:ext cx="2641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000">
                <a:solidFill>
                  <a:schemeClr val="bg1">
                    <a:lumMod val="50000"/>
                  </a:schemeClr>
                </a:solidFill>
                <a:latin typeface="+mn-lt"/>
              </a:defRPr>
            </a:lvl1pPr>
          </a:lstStyle>
          <a:p>
            <a:endParaRPr lang="es-ES" dirty="0">
              <a:solidFill>
                <a:srgbClr val="FFFFFF">
                  <a:lumMod val="50000"/>
                </a:srgbClr>
              </a:solidFill>
            </a:endParaRPr>
          </a:p>
          <a:p>
            <a:r>
              <a:rPr lang="es-ES" dirty="0">
                <a:solidFill>
                  <a:srgbClr val="FFFFFF">
                    <a:lumMod val="50000"/>
                  </a:srgbClr>
                </a:solidFill>
              </a:rPr>
              <a:t>14-</a:t>
            </a:r>
            <a:fld id="{40057B4C-F600-43C7-8CCF-2A414D2C7951}" type="slidenum">
              <a:rPr lang="es-ES" smtClean="0">
                <a:solidFill>
                  <a:srgbClr val="FFFFFF">
                    <a:lumMod val="50000"/>
                  </a:srgbClr>
                </a:solidFill>
              </a:rPr>
              <a:pPr/>
              <a:t>‹Nº›</a:t>
            </a:fld>
            <a:endParaRPr lang="es-ES" dirty="0">
              <a:solidFill>
                <a:srgbClr val="FFFFFF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53008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994122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s-ES">
                <a:solidFill>
                  <a:srgbClr val="000000"/>
                </a:solidFill>
              </a:rPr>
              <a:t>Dr. Héctor Alva Sánchez</a:t>
            </a:r>
          </a:p>
        </p:txBody>
      </p:sp>
      <p:sp>
        <p:nvSpPr>
          <p:cNvPr id="9" name="Slide Number Placeholder 8"/>
          <p:cNvSpPr>
            <a:spLocks noGrp="1" noChangeArrowheads="1"/>
          </p:cNvSpPr>
          <p:nvPr>
            <p:ph type="sldNum" sz="quarter" idx="12"/>
          </p:nvPr>
        </p:nvSpPr>
        <p:spPr bwMode="auto">
          <a:xfrm>
            <a:off x="0" y="6381750"/>
            <a:ext cx="2641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000">
                <a:solidFill>
                  <a:schemeClr val="bg1">
                    <a:lumMod val="50000"/>
                  </a:schemeClr>
                </a:solidFill>
                <a:latin typeface="+mn-lt"/>
              </a:defRPr>
            </a:lvl1pPr>
          </a:lstStyle>
          <a:p>
            <a:endParaRPr lang="es-ES" dirty="0">
              <a:solidFill>
                <a:srgbClr val="FFFFFF">
                  <a:lumMod val="50000"/>
                </a:srgbClr>
              </a:solidFill>
            </a:endParaRPr>
          </a:p>
          <a:p>
            <a:r>
              <a:rPr lang="es-ES" dirty="0">
                <a:solidFill>
                  <a:srgbClr val="FFFFFF">
                    <a:lumMod val="50000"/>
                  </a:srgbClr>
                </a:solidFill>
              </a:rPr>
              <a:t>14-</a:t>
            </a:r>
            <a:fld id="{40057B4C-F600-43C7-8CCF-2A414D2C7951}" type="slidenum">
              <a:rPr lang="es-ES" smtClean="0">
                <a:solidFill>
                  <a:srgbClr val="FFFFFF">
                    <a:lumMod val="50000"/>
                  </a:srgbClr>
                </a:solidFill>
              </a:rPr>
              <a:pPr/>
              <a:t>‹Nº›</a:t>
            </a:fld>
            <a:endParaRPr lang="es-ES" dirty="0">
              <a:solidFill>
                <a:srgbClr val="FFFFFF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70639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s-ES">
                <a:solidFill>
                  <a:srgbClr val="000000"/>
                </a:solidFill>
              </a:rPr>
              <a:t>Dr. Héctor Alva Sánchez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9408368" y="6337126"/>
            <a:ext cx="2641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000">
                <a:solidFill>
                  <a:schemeClr val="bg1">
                    <a:lumMod val="50000"/>
                  </a:schemeClr>
                </a:solidFill>
                <a:latin typeface="+mn-lt"/>
              </a:defRPr>
            </a:lvl1pPr>
          </a:lstStyle>
          <a:p>
            <a:endParaRPr lang="es-ES" dirty="0">
              <a:solidFill>
                <a:srgbClr val="FFFFFF">
                  <a:lumMod val="50000"/>
                </a:srgbClr>
              </a:solidFill>
            </a:endParaRPr>
          </a:p>
          <a:p>
            <a:pPr algn="r"/>
            <a:fld id="{40057B4C-F600-43C7-8CCF-2A414D2C7951}" type="slidenum">
              <a:rPr lang="es-ES" smtClean="0">
                <a:solidFill>
                  <a:srgbClr val="FFFFFF">
                    <a:lumMod val="50000"/>
                  </a:srgbClr>
                </a:solidFill>
              </a:rPr>
              <a:pPr algn="r"/>
              <a:t>‹Nº›</a:t>
            </a:fld>
            <a:endParaRPr lang="es-ES" dirty="0">
              <a:solidFill>
                <a:srgbClr val="FFFFFF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63752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5949280"/>
            <a:ext cx="12192000" cy="9087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srgbClr val="FFFFF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s-ES">
                <a:solidFill>
                  <a:srgbClr val="000000"/>
                </a:solidFill>
              </a:rPr>
              <a:t>Dr. Héctor Alva Sánchez</a:t>
            </a:r>
          </a:p>
        </p:txBody>
      </p:sp>
      <p:sp>
        <p:nvSpPr>
          <p:cNvPr id="3" name="Rectangle 8">
            <a:extLst>
              <a:ext uri="{FF2B5EF4-FFF2-40B4-BE49-F238E27FC236}">
                <a16:creationId xmlns:a16="http://schemas.microsoft.com/office/drawing/2014/main" id="{DB54C071-E8CA-0882-187A-976DD4040FBD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9408368" y="6337126"/>
            <a:ext cx="2641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000">
                <a:solidFill>
                  <a:schemeClr val="bg1">
                    <a:lumMod val="50000"/>
                  </a:schemeClr>
                </a:solidFill>
                <a:latin typeface="+mn-lt"/>
              </a:defRPr>
            </a:lvl1pPr>
          </a:lstStyle>
          <a:p>
            <a:endParaRPr lang="es-ES" dirty="0">
              <a:solidFill>
                <a:srgbClr val="FFFFFF">
                  <a:lumMod val="50000"/>
                </a:srgbClr>
              </a:solidFill>
            </a:endParaRPr>
          </a:p>
          <a:p>
            <a:pPr algn="r"/>
            <a:fld id="{40057B4C-F600-43C7-8CCF-2A414D2C7951}" type="slidenum">
              <a:rPr lang="es-ES" smtClean="0">
                <a:solidFill>
                  <a:srgbClr val="FFFFFF">
                    <a:lumMod val="50000"/>
                  </a:srgbClr>
                </a:solidFill>
              </a:rPr>
              <a:pPr algn="r"/>
              <a:t>‹Nº›</a:t>
            </a:fld>
            <a:endParaRPr lang="es-ES" dirty="0">
              <a:solidFill>
                <a:srgbClr val="FFFFFF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345024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s-ES">
                <a:solidFill>
                  <a:srgbClr val="000000"/>
                </a:solidFill>
              </a:rPr>
              <a:t>Dr. Héctor Alva Sánchez</a:t>
            </a:r>
          </a:p>
        </p:txBody>
      </p:sp>
      <p:sp>
        <p:nvSpPr>
          <p:cNvPr id="2" name="Rectangle 8">
            <a:extLst>
              <a:ext uri="{FF2B5EF4-FFF2-40B4-BE49-F238E27FC236}">
                <a16:creationId xmlns:a16="http://schemas.microsoft.com/office/drawing/2014/main" id="{BFE8B31C-F9C2-D2F8-96BB-E7C4AEB09F54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9408368" y="6337126"/>
            <a:ext cx="2641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000">
                <a:solidFill>
                  <a:schemeClr val="bg1">
                    <a:lumMod val="50000"/>
                  </a:schemeClr>
                </a:solidFill>
                <a:latin typeface="+mn-lt"/>
              </a:defRPr>
            </a:lvl1pPr>
          </a:lstStyle>
          <a:p>
            <a:endParaRPr lang="es-ES" dirty="0">
              <a:solidFill>
                <a:srgbClr val="FFFFFF">
                  <a:lumMod val="50000"/>
                </a:srgbClr>
              </a:solidFill>
            </a:endParaRPr>
          </a:p>
          <a:p>
            <a:pPr algn="r"/>
            <a:fld id="{40057B4C-F600-43C7-8CCF-2A414D2C7951}" type="slidenum">
              <a:rPr lang="es-ES" smtClean="0">
                <a:solidFill>
                  <a:srgbClr val="FFFFFF">
                    <a:lumMod val="50000"/>
                  </a:srgbClr>
                </a:solidFill>
              </a:rPr>
              <a:pPr algn="r"/>
              <a:t>‹Nº›</a:t>
            </a:fld>
            <a:endParaRPr lang="es-ES" dirty="0">
              <a:solidFill>
                <a:srgbClr val="FFFFFF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38132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9.xml"/><Relationship Id="rId7" Type="http://schemas.openxmlformats.org/officeDocument/2006/relationships/slideLayout" Target="../slideLayouts/slideLayout23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8.xml"/><Relationship Id="rId1" Type="http://schemas.openxmlformats.org/officeDocument/2006/relationships/slideLayout" Target="../slideLayouts/slideLayout17.xml"/><Relationship Id="rId6" Type="http://schemas.openxmlformats.org/officeDocument/2006/relationships/slideLayout" Target="../slideLayouts/slideLayout22.xml"/><Relationship Id="rId11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1.xml"/><Relationship Id="rId10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66233" y="304801"/>
            <a:ext cx="10668000" cy="9753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s-ES" dirty="0"/>
              <a:t>Haga clic para cambiar el estilo de título	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55651" y="1484784"/>
            <a:ext cx="10668000" cy="45350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dirty="0"/>
              <a:t>Haga clic para modificar el estilo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</a:p>
        </p:txBody>
      </p:sp>
      <p:sp>
        <p:nvSpPr>
          <p:cNvPr id="1028" name="AutoShape 4"/>
          <p:cNvSpPr>
            <a:spLocks noChangeArrowheads="1"/>
          </p:cNvSpPr>
          <p:nvPr/>
        </p:nvSpPr>
        <p:spPr bwMode="auto">
          <a:xfrm>
            <a:off x="812800" y="1280161"/>
            <a:ext cx="10610851" cy="109537"/>
          </a:xfrm>
          <a:custGeom>
            <a:avLst/>
            <a:gdLst>
              <a:gd name="T0" fmla="*/ 0 w 1000"/>
              <a:gd name="T1" fmla="*/ 0 h 1000"/>
              <a:gd name="T2" fmla="*/ 2147483647 w 1000"/>
              <a:gd name="T3" fmla="*/ 0 h 1000"/>
              <a:gd name="T4" fmla="*/ 2147483647 w 1000"/>
              <a:gd name="T5" fmla="*/ 1314263702 h 1000"/>
              <a:gd name="T6" fmla="*/ 0 w 1000"/>
              <a:gd name="T7" fmla="*/ 1314263702 h 1000"/>
              <a:gd name="T8" fmla="*/ 0 w 1000"/>
              <a:gd name="T9" fmla="*/ 0 h 1000"/>
              <a:gd name="T10" fmla="*/ 2147483647 w 1000"/>
              <a:gd name="T11" fmla="*/ 0 h 100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1000" h="1000" stroke="0">
                <a:moveTo>
                  <a:pt x="0" y="0"/>
                </a:moveTo>
                <a:lnTo>
                  <a:pt x="585" y="0"/>
                </a:lnTo>
                <a:lnTo>
                  <a:pt x="585" y="1000"/>
                </a:lnTo>
                <a:lnTo>
                  <a:pt x="0" y="1000"/>
                </a:lnTo>
                <a:lnTo>
                  <a:pt x="0" y="0"/>
                </a:lnTo>
                <a:close/>
              </a:path>
              <a:path w="1000" h="1000">
                <a:moveTo>
                  <a:pt x="0" y="0"/>
                </a:moveTo>
                <a:lnTo>
                  <a:pt x="1000" y="0"/>
                </a:lnTo>
              </a:path>
            </a:pathLst>
          </a:custGeom>
          <a:solidFill>
            <a:srgbClr val="0033CC"/>
          </a:solidFill>
          <a:ln w="9525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1029" name="Line 5"/>
          <p:cNvSpPr>
            <a:spLocks noChangeShapeType="1"/>
          </p:cNvSpPr>
          <p:nvPr/>
        </p:nvSpPr>
        <p:spPr bwMode="auto">
          <a:xfrm flipV="1">
            <a:off x="812800" y="6172200"/>
            <a:ext cx="10566400" cy="0"/>
          </a:xfrm>
          <a:prstGeom prst="line">
            <a:avLst/>
          </a:prstGeom>
          <a:noFill/>
          <a:ln w="3175">
            <a:solidFill>
              <a:srgbClr val="00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32838" name="Rectangle 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737600" y="6245225"/>
            <a:ext cx="2641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latin typeface="Verdana" pitchFamily="34" charset="0"/>
                <a:ea typeface="+mn-ea"/>
              </a:defRPr>
            </a:lvl1pPr>
          </a:lstStyle>
          <a:p>
            <a:endParaRPr lang="es-ES" dirty="0">
              <a:solidFill>
                <a:srgbClr val="000000"/>
              </a:solidFill>
            </a:endParaRPr>
          </a:p>
        </p:txBody>
      </p:sp>
      <p:sp>
        <p:nvSpPr>
          <p:cNvPr id="632839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latin typeface="Verdana" pitchFamily="34" charset="0"/>
                <a:ea typeface="+mn-ea"/>
              </a:defRPr>
            </a:lvl1pPr>
          </a:lstStyle>
          <a:p>
            <a:r>
              <a:rPr lang="es-ES">
                <a:solidFill>
                  <a:srgbClr val="000000"/>
                </a:solidFill>
              </a:rPr>
              <a:t>Dr. Héctor Alva Sánchez</a:t>
            </a:r>
            <a:endParaRPr lang="es-ES" dirty="0">
              <a:solidFill>
                <a:srgbClr val="000000"/>
              </a:solidFill>
            </a:endParaRPr>
          </a:p>
        </p:txBody>
      </p:sp>
      <p:sp>
        <p:nvSpPr>
          <p:cNvPr id="632840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0" y="6381750"/>
            <a:ext cx="2641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000">
                <a:solidFill>
                  <a:schemeClr val="bg1">
                    <a:lumMod val="50000"/>
                  </a:schemeClr>
                </a:solidFill>
                <a:latin typeface="+mn-lt"/>
              </a:defRPr>
            </a:lvl1pPr>
          </a:lstStyle>
          <a:p>
            <a:endParaRPr lang="es-ES" dirty="0">
              <a:solidFill>
                <a:srgbClr val="FFFFFF">
                  <a:lumMod val="50000"/>
                </a:srgbClr>
              </a:solidFill>
            </a:endParaRPr>
          </a:p>
          <a:p>
            <a:r>
              <a:rPr lang="es-ES" dirty="0">
                <a:solidFill>
                  <a:srgbClr val="FFFFFF">
                    <a:lumMod val="50000"/>
                  </a:srgbClr>
                </a:solidFill>
              </a:rPr>
              <a:t>14-</a:t>
            </a:r>
            <a:fld id="{40057B4C-F600-43C7-8CCF-2A414D2C7951}" type="slidenum">
              <a:rPr lang="es-ES" smtClean="0">
                <a:solidFill>
                  <a:srgbClr val="FFFFFF">
                    <a:lumMod val="50000"/>
                  </a:srgbClr>
                </a:solidFill>
              </a:rPr>
              <a:pPr/>
              <a:t>‹Nº›</a:t>
            </a:fld>
            <a:endParaRPr lang="es-ES" dirty="0">
              <a:solidFill>
                <a:srgbClr val="FFFFFF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64697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681" r:id="rId2"/>
    <p:sldLayoutId id="2147483682" r:id="rId3"/>
    <p:sldLayoutId id="2147483683" r:id="rId4"/>
    <p:sldLayoutId id="2147483684" r:id="rId5"/>
    <p:sldLayoutId id="2147483685" r:id="rId6"/>
    <p:sldLayoutId id="2147483686" r:id="rId7"/>
    <p:sldLayoutId id="2147483687" r:id="rId8"/>
    <p:sldLayoutId id="2147483688" r:id="rId9"/>
    <p:sldLayoutId id="2147483689" r:id="rId10"/>
    <p:sldLayoutId id="2147483690" r:id="rId11"/>
    <p:sldLayoutId id="2147483691" r:id="rId12"/>
    <p:sldLayoutId id="2147483692" r:id="rId13"/>
    <p:sldLayoutId id="2147483693" r:id="rId14"/>
    <p:sldLayoutId id="2147483694" r:id="rId15"/>
    <p:sldLayoutId id="2147483695" r:id="rId16"/>
  </p:sldLayoutIdLst>
  <p:hf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ＭＳ Ｐゴシック" charset="0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ea typeface="ＭＳ Ｐゴシック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ea typeface="ＭＳ Ｐゴシック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ea typeface="ＭＳ Ｐゴシック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ea typeface="ＭＳ Ｐゴシック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</a:defRPr>
      </a:lvl9pPr>
    </p:titleStyle>
    <p:bodyStyle>
      <a:lvl1pPr marL="469900" indent="-469900" algn="l" rtl="0" eaLnBrk="1" fontAlgn="base" hangingPunct="1">
        <a:spcBef>
          <a:spcPct val="20000"/>
        </a:spcBef>
        <a:spcAft>
          <a:spcPct val="0"/>
        </a:spcAft>
        <a:buClr>
          <a:srgbClr val="0033CC"/>
        </a:buClr>
        <a:buFont typeface="Wingdings" pitchFamily="2" charset="2"/>
        <a:buChar char="q"/>
        <a:defRPr sz="3000">
          <a:solidFill>
            <a:schemeClr val="tx1"/>
          </a:solidFill>
          <a:latin typeface="+mn-lt"/>
          <a:ea typeface="ＭＳ Ｐゴシック" charset="0"/>
          <a:cs typeface="+mn-cs"/>
        </a:defRPr>
      </a:lvl1pPr>
      <a:lvl2pPr marL="908050" indent="-436563" algn="l" rtl="0" eaLnBrk="1" fontAlgn="base" hangingPunct="1">
        <a:spcBef>
          <a:spcPct val="20000"/>
        </a:spcBef>
        <a:spcAft>
          <a:spcPct val="0"/>
        </a:spcAft>
        <a:buClr>
          <a:srgbClr val="0033CC"/>
        </a:buClr>
        <a:buFont typeface="Wingdings" pitchFamily="2" charset="2"/>
        <a:buChar char="q"/>
        <a:defRPr sz="2600">
          <a:solidFill>
            <a:schemeClr val="tx1"/>
          </a:solidFill>
          <a:latin typeface="+mn-lt"/>
          <a:ea typeface="ＭＳ Ｐゴシック" charset="0"/>
        </a:defRPr>
      </a:lvl2pPr>
      <a:lvl3pPr marL="1304925" indent="-395288" algn="l" rtl="0" eaLnBrk="1" fontAlgn="base" hangingPunct="1">
        <a:spcBef>
          <a:spcPct val="20000"/>
        </a:spcBef>
        <a:spcAft>
          <a:spcPct val="0"/>
        </a:spcAft>
        <a:buClr>
          <a:srgbClr val="0033CC"/>
        </a:buClr>
        <a:buFont typeface="Wingdings" pitchFamily="2" charset="2"/>
        <a:buChar char="q"/>
        <a:defRPr sz="2300">
          <a:solidFill>
            <a:schemeClr val="tx1"/>
          </a:solidFill>
          <a:latin typeface="+mn-lt"/>
          <a:ea typeface="ＭＳ Ｐゴシック" charset="0"/>
        </a:defRPr>
      </a:lvl3pPr>
      <a:lvl4pPr marL="1693863" indent="-387350" algn="l" rtl="0" eaLnBrk="1" fontAlgn="base" hangingPunct="1">
        <a:spcBef>
          <a:spcPct val="20000"/>
        </a:spcBef>
        <a:spcAft>
          <a:spcPct val="0"/>
        </a:spcAft>
        <a:buClr>
          <a:srgbClr val="0033CC"/>
        </a:buClr>
        <a:buFont typeface="Wingdings" pitchFamily="2" charset="2"/>
        <a:buChar char="q"/>
        <a:defRPr sz="2000">
          <a:solidFill>
            <a:schemeClr val="tx1"/>
          </a:solidFill>
          <a:latin typeface="+mn-lt"/>
          <a:ea typeface="ＭＳ Ｐゴシック" charset="0"/>
        </a:defRPr>
      </a:lvl4pPr>
      <a:lvl5pPr marL="2093913" indent="-398463" algn="l" rtl="0" eaLnBrk="1" fontAlgn="base" hangingPunct="1">
        <a:spcBef>
          <a:spcPct val="25000"/>
        </a:spcBef>
        <a:spcAft>
          <a:spcPct val="0"/>
        </a:spcAft>
        <a:buClr>
          <a:srgbClr val="0033CC"/>
        </a:buClr>
        <a:buFont typeface="Wingdings" pitchFamily="2" charset="2"/>
        <a:buChar char="q"/>
        <a:defRPr sz="2000">
          <a:solidFill>
            <a:schemeClr val="tx1"/>
          </a:solidFill>
          <a:latin typeface="+mn-lt"/>
          <a:ea typeface="ＭＳ Ｐゴシック" charset="0"/>
        </a:defRPr>
      </a:lvl5pPr>
      <a:lvl6pPr marL="2551113" indent="-398463" algn="l" rtl="0" eaLnBrk="1" fontAlgn="base" hangingPunct="1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3008313" indent="-398463" algn="l" rtl="0" eaLnBrk="1" fontAlgn="base" hangingPunct="1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465513" indent="-398463" algn="l" rtl="0" eaLnBrk="1" fontAlgn="base" hangingPunct="1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922713" indent="-398463" algn="l" rtl="0" eaLnBrk="1" fontAlgn="base" hangingPunct="1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s-MX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s-MX">
                <a:solidFill>
                  <a:prstClr val="black">
                    <a:tint val="75000"/>
                  </a:prstClr>
                </a:solidFill>
                <a:latin typeface="Calibri"/>
              </a:rPr>
              <a:t>Dr. Héctor Alva Sánchez</a:t>
            </a: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E9076AA6-C8CB-4431-B55B-2F42FA106885}" type="slidenum">
              <a:rPr lang="es-MX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‹Nº›</a:t>
            </a:fld>
            <a:endParaRPr lang="es-MX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25281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microsoft.com/office/2007/relationships/hdphoto" Target="../media/hdphoto1.wdp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diagramLayout" Target="../diagrams/layout3.xml"/><Relationship Id="rId7" Type="http://schemas.openxmlformats.org/officeDocument/2006/relationships/image" Target="../media/image4.png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emf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9.png"/><Relationship Id="rId4" Type="http://schemas.openxmlformats.org/officeDocument/2006/relationships/image" Target="../media/image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png"/><Relationship Id="rId4" Type="http://schemas.openxmlformats.org/officeDocument/2006/relationships/image" Target="../media/image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png"/><Relationship Id="rId4" Type="http://schemas.openxmlformats.org/officeDocument/2006/relationships/image" Target="../media/image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emf"/><Relationship Id="rId1" Type="http://schemas.openxmlformats.org/officeDocument/2006/relationships/slideLayout" Target="../slideLayouts/slideLayout22.xml"/><Relationship Id="rId5" Type="http://schemas.openxmlformats.org/officeDocument/2006/relationships/image" Target="../media/image9.png"/><Relationship Id="rId4" Type="http://schemas.openxmlformats.org/officeDocument/2006/relationships/image" Target="../media/image4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emf"/><Relationship Id="rId7" Type="http://schemas.openxmlformats.org/officeDocument/2006/relationships/image" Target="../media/image9.png"/><Relationship Id="rId2" Type="http://schemas.openxmlformats.org/officeDocument/2006/relationships/image" Target="../media/image32.emf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4.png"/><Relationship Id="rId5" Type="http://schemas.openxmlformats.org/officeDocument/2006/relationships/image" Target="../media/image35.emf"/><Relationship Id="rId4" Type="http://schemas.openxmlformats.org/officeDocument/2006/relationships/image" Target="../media/image34.e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2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7" Type="http://schemas.openxmlformats.org/officeDocument/2006/relationships/image" Target="../media/image9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diagramLayout" Target="../diagrams/layout1.xml"/><Relationship Id="rId7" Type="http://schemas.openxmlformats.org/officeDocument/2006/relationships/image" Target="../media/image7.jpe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10" Type="http://schemas.openxmlformats.org/officeDocument/2006/relationships/image" Target="../media/image9.png"/><Relationship Id="rId4" Type="http://schemas.openxmlformats.org/officeDocument/2006/relationships/diagramQuickStyle" Target="../diagrams/quickStyle1.xml"/><Relationship Id="rId9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4.png"/><Relationship Id="rId4" Type="http://schemas.openxmlformats.org/officeDocument/2006/relationships/image" Target="../media/image41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7" Type="http://schemas.openxmlformats.org/officeDocument/2006/relationships/image" Target="../media/image9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4.emf"/><Relationship Id="rId4" Type="http://schemas.openxmlformats.org/officeDocument/2006/relationships/image" Target="../media/image42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37.png"/><Relationship Id="rId7" Type="http://schemas.openxmlformats.org/officeDocument/2006/relationships/image" Target="../media/image4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emf"/><Relationship Id="rId5" Type="http://schemas.openxmlformats.org/officeDocument/2006/relationships/image" Target="../media/image44.png"/><Relationship Id="rId4" Type="http://schemas.openxmlformats.org/officeDocument/2006/relationships/image" Target="../media/image43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image" Target="../media/image37.png"/><Relationship Id="rId7" Type="http://schemas.openxmlformats.org/officeDocument/2006/relationships/image" Target="../media/image44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emf"/><Relationship Id="rId5" Type="http://schemas.openxmlformats.org/officeDocument/2006/relationships/image" Target="../media/image46.png"/><Relationship Id="rId4" Type="http://schemas.openxmlformats.org/officeDocument/2006/relationships/image" Target="../media/image45.png"/><Relationship Id="rId9" Type="http://schemas.openxmlformats.org/officeDocument/2006/relationships/image" Target="../media/image9.pn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image" Target="../media/image37.png"/><Relationship Id="rId7" Type="http://schemas.openxmlformats.org/officeDocument/2006/relationships/image" Target="../media/image34.emf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9.png"/><Relationship Id="rId5" Type="http://schemas.openxmlformats.org/officeDocument/2006/relationships/image" Target="../media/image48.png"/><Relationship Id="rId4" Type="http://schemas.openxmlformats.org/officeDocument/2006/relationships/image" Target="../media/image47.png"/><Relationship Id="rId9" Type="http://schemas.openxmlformats.org/officeDocument/2006/relationships/image" Target="../media/image9.pn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image" Target="../media/image37.png"/><Relationship Id="rId7" Type="http://schemas.openxmlformats.org/officeDocument/2006/relationships/image" Target="../media/image34.emf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9.png"/><Relationship Id="rId5" Type="http://schemas.openxmlformats.org/officeDocument/2006/relationships/image" Target="../media/image48.png"/><Relationship Id="rId4" Type="http://schemas.openxmlformats.org/officeDocument/2006/relationships/image" Target="../media/image47.png"/><Relationship Id="rId9" Type="http://schemas.openxmlformats.org/officeDocument/2006/relationships/image" Target="../media/image9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7" Type="http://schemas.openxmlformats.org/officeDocument/2006/relationships/image" Target="../media/image9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50.png"/><Relationship Id="rId4" Type="http://schemas.openxmlformats.org/officeDocument/2006/relationships/image" Target="../media/image42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9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2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diagramLayout" Target="../diagrams/layout2.xml"/><Relationship Id="rId7" Type="http://schemas.openxmlformats.org/officeDocument/2006/relationships/image" Target="../media/image14.pn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10" Type="http://schemas.openxmlformats.org/officeDocument/2006/relationships/image" Target="../media/image9.png"/><Relationship Id="rId4" Type="http://schemas.openxmlformats.org/officeDocument/2006/relationships/diagramQuickStyle" Target="../diagrams/quickStyle2.xml"/><Relationship Id="rId9" Type="http://schemas.openxmlformats.org/officeDocument/2006/relationships/image" Target="../media/image4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emf"/><Relationship Id="rId2" Type="http://schemas.openxmlformats.org/officeDocument/2006/relationships/image" Target="../media/image54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4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emf"/><Relationship Id="rId2" Type="http://schemas.openxmlformats.org/officeDocument/2006/relationships/image" Target="../media/image56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4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emf"/><Relationship Id="rId2" Type="http://schemas.openxmlformats.org/officeDocument/2006/relationships/image" Target="../media/image58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4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emf"/><Relationship Id="rId2" Type="http://schemas.openxmlformats.org/officeDocument/2006/relationships/image" Target="../media/image60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4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2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emf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4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image" Target="../media/image64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4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4.png"/><Relationship Id="rId4" Type="http://schemas.openxmlformats.org/officeDocument/2006/relationships/image" Target="../media/image69.png"/></Relationships>
</file>

<file path=ppt/slides/_rels/slide3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7" Type="http://schemas.openxmlformats.org/officeDocument/2006/relationships/image" Target="../media/image9.png"/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68.png"/><Relationship Id="rId4" Type="http://schemas.openxmlformats.org/officeDocument/2006/relationships/image" Target="../media/image7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4.png"/><Relationship Id="rId4" Type="http://schemas.openxmlformats.org/officeDocument/2006/relationships/image" Target="../media/image18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image" Target="../media/image72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4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4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emf"/><Relationship Id="rId2" Type="http://schemas.openxmlformats.org/officeDocument/2006/relationships/image" Target="../media/image76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4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1.xml"/><Relationship Id="rId5" Type="http://schemas.microsoft.com/office/2007/relationships/hdphoto" Target="../media/hdphoto1.wdp"/><Relationship Id="rId4" Type="http://schemas.openxmlformats.org/officeDocument/2006/relationships/image" Target="../media/image5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emf"/><Relationship Id="rId2" Type="http://schemas.openxmlformats.org/officeDocument/2006/relationships/image" Target="../media/image79.emf"/><Relationship Id="rId1" Type="http://schemas.openxmlformats.org/officeDocument/2006/relationships/slideLayout" Target="../slideLayouts/slideLayout22.xml"/><Relationship Id="rId4" Type="http://schemas.openxmlformats.org/officeDocument/2006/relationships/image" Target="../media/image8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9.png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7 Imagen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88465" y="4293096"/>
            <a:ext cx="3024336" cy="1878189"/>
          </a:xfrm>
          <a:prstGeom prst="rect">
            <a:avLst/>
          </a:prstGeom>
        </p:spPr>
      </p:pic>
      <p:sp>
        <p:nvSpPr>
          <p:cNvPr id="5" name="4 Título"/>
          <p:cNvSpPr>
            <a:spLocks noGrp="1"/>
          </p:cNvSpPr>
          <p:nvPr>
            <p:ph type="ctrTitle"/>
          </p:nvPr>
        </p:nvSpPr>
        <p:spPr>
          <a:xfrm>
            <a:off x="2770784" y="1785226"/>
            <a:ext cx="6651842" cy="2081803"/>
          </a:xfrm>
        </p:spPr>
        <p:txBody>
          <a:bodyPr/>
          <a:lstStyle/>
          <a:p>
            <a:pPr algn="ctr"/>
            <a:r>
              <a:rPr lang="es-MX" dirty="0"/>
              <a:t>Espectroscopía gamma</a:t>
            </a:r>
            <a:br>
              <a:rPr lang="es-MX" dirty="0"/>
            </a:br>
            <a:r>
              <a:rPr lang="en-US" dirty="0"/>
              <a:t> </a:t>
            </a:r>
            <a:r>
              <a:rPr lang="en-US" sz="2000" dirty="0"/>
              <a:t>IEEE-NPSS School on Nuclear Instrumentation and Applications for Society</a:t>
            </a:r>
            <a:br>
              <a:rPr lang="en-US" sz="2000" dirty="0"/>
            </a:br>
            <a:br>
              <a:rPr lang="en-US" sz="1800" dirty="0"/>
            </a:br>
            <a:r>
              <a:rPr lang="en-US" sz="1800" dirty="0"/>
              <a:t>3-5 </a:t>
            </a:r>
            <a:r>
              <a:rPr lang="en-US" sz="1800" dirty="0" err="1"/>
              <a:t>diciembre</a:t>
            </a:r>
            <a:r>
              <a:rPr lang="en-US" sz="1800" dirty="0"/>
              <a:t> 2025, Ciudad de México</a:t>
            </a:r>
            <a:endParaRPr lang="es-MX" dirty="0"/>
          </a:p>
        </p:txBody>
      </p:sp>
      <p:pic>
        <p:nvPicPr>
          <p:cNvPr id="6" name="Imagen 5" descr="Logotipo, nombre de la empresa&#10;&#10;El contenido generado por IA puede ser incorrecto.">
            <a:extLst>
              <a:ext uri="{FF2B5EF4-FFF2-40B4-BE49-F238E27FC236}">
                <a16:creationId xmlns:a16="http://schemas.microsoft.com/office/drawing/2014/main" id="{53D63709-5948-2FE2-5C40-938684A4E55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10426" y="492598"/>
            <a:ext cx="1867157" cy="1750219"/>
          </a:xfrm>
          <a:prstGeom prst="rect">
            <a:avLst/>
          </a:prstGeom>
        </p:spPr>
      </p:pic>
      <p:pic>
        <p:nvPicPr>
          <p:cNvPr id="9" name="Imagen 8" descr="Logotipo&#10;&#10;Descripción generada automáticamente">
            <a:extLst>
              <a:ext uri="{FF2B5EF4-FFF2-40B4-BE49-F238E27FC236}">
                <a16:creationId xmlns:a16="http://schemas.microsoft.com/office/drawing/2014/main" id="{F46CCB17-CF15-54DB-1AFB-791D7871D8E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2131" y="492598"/>
            <a:ext cx="1423427" cy="1595742"/>
          </a:xfrm>
          <a:prstGeom prst="rect">
            <a:avLst/>
          </a:prstGeom>
        </p:spPr>
      </p:pic>
      <p:pic>
        <p:nvPicPr>
          <p:cNvPr id="10" name="Imagen 9" descr="Un dibujo en blanco y negro&#10;&#10;Descripción generada automáticamente con confianza media">
            <a:extLst>
              <a:ext uri="{FF2B5EF4-FFF2-40B4-BE49-F238E27FC236}">
                <a16:creationId xmlns:a16="http://schemas.microsoft.com/office/drawing/2014/main" id="{59F998B0-EA55-A125-44F9-053C391A0D03}"/>
              </a:ext>
            </a:extLst>
          </p:cNvPr>
          <p:cNvPicPr>
            <a:picLocks noChangeAspect="1"/>
          </p:cNvPicPr>
          <p:nvPr/>
        </p:nvPicPr>
        <p:blipFill>
          <a:blip r:embed="rId5">
            <a:duotone>
              <a:prstClr val="black"/>
              <a:schemeClr val="accent5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-40000" contrast="-2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22131" y="5174085"/>
            <a:ext cx="951359" cy="1038743"/>
          </a:xfrm>
          <a:prstGeom prst="rect">
            <a:avLst/>
          </a:prstGeom>
        </p:spPr>
      </p:pic>
      <p:sp>
        <p:nvSpPr>
          <p:cNvPr id="11" name="Rectángulo 10">
            <a:extLst>
              <a:ext uri="{FF2B5EF4-FFF2-40B4-BE49-F238E27FC236}">
                <a16:creationId xmlns:a16="http://schemas.microsoft.com/office/drawing/2014/main" id="{4A00F5B2-9BE6-D1D5-9BFA-0488F35B5D49}"/>
              </a:ext>
            </a:extLst>
          </p:cNvPr>
          <p:cNvSpPr/>
          <p:nvPr/>
        </p:nvSpPr>
        <p:spPr>
          <a:xfrm>
            <a:off x="1501771" y="5256608"/>
            <a:ext cx="6096000" cy="89255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es-ES_tradnl" b="1" dirty="0">
                <a:latin typeface="Arial" charset="0"/>
                <a:ea typeface="Arial" charset="0"/>
                <a:cs typeface="Arial" charset="0"/>
              </a:rPr>
              <a:t>Dr. Héctor Alva Sánchez</a:t>
            </a:r>
          </a:p>
          <a:p>
            <a:pPr>
              <a:defRPr/>
            </a:pPr>
            <a:r>
              <a:rPr lang="es-ES_tradnl" dirty="0">
                <a:solidFill>
                  <a:srgbClr val="4B33FD"/>
                </a:solidFill>
                <a:latin typeface="Arial" charset="0"/>
                <a:ea typeface="Arial" charset="0"/>
                <a:cs typeface="Arial" charset="0"/>
              </a:rPr>
              <a:t>halva@fisica.unam.mx</a:t>
            </a:r>
            <a:r>
              <a:rPr lang="es-ES_tradnl" b="1" dirty="0">
                <a:latin typeface="Arial" charset="0"/>
                <a:ea typeface="Arial" charset="0"/>
                <a:cs typeface="Arial" charset="0"/>
              </a:rPr>
              <a:t> </a:t>
            </a:r>
          </a:p>
          <a:p>
            <a:pPr>
              <a:defRPr/>
            </a:pPr>
            <a:r>
              <a:rPr lang="es-ES" sz="1600" dirty="0">
                <a:latin typeface="Arial" charset="0"/>
                <a:ea typeface="Arial" charset="0"/>
                <a:cs typeface="Arial" charset="0"/>
              </a:rPr>
              <a:t>Instituto de Física, UNAM</a:t>
            </a:r>
            <a:endParaRPr lang="es-ES_tradnl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5" name="Rectangle 8">
            <a:extLst>
              <a:ext uri="{FF2B5EF4-FFF2-40B4-BE49-F238E27FC236}">
                <a16:creationId xmlns:a16="http://schemas.microsoft.com/office/drawing/2014/main" id="{BC91DF59-86F0-906D-4B02-38EAABA99B7F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9408368" y="6337126"/>
            <a:ext cx="2641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000">
                <a:solidFill>
                  <a:schemeClr val="bg1">
                    <a:lumMod val="50000"/>
                  </a:schemeClr>
                </a:solidFill>
                <a:latin typeface="+mn-lt"/>
              </a:defRPr>
            </a:lvl1pPr>
          </a:lstStyle>
          <a:p>
            <a:endParaRPr lang="es-ES" dirty="0">
              <a:solidFill>
                <a:srgbClr val="FFFFFF">
                  <a:lumMod val="50000"/>
                </a:srgbClr>
              </a:solidFill>
            </a:endParaRPr>
          </a:p>
          <a:p>
            <a:pPr algn="r"/>
            <a:fld id="{40057B4C-F600-43C7-8CCF-2A414D2C7951}" type="slidenum">
              <a:rPr lang="es-ES" smtClean="0">
                <a:solidFill>
                  <a:srgbClr val="FFFFFF">
                    <a:lumMod val="50000"/>
                  </a:srgbClr>
                </a:solidFill>
              </a:rPr>
              <a:pPr algn="r"/>
              <a:t>1</a:t>
            </a:fld>
            <a:endParaRPr lang="es-ES" dirty="0">
              <a:solidFill>
                <a:srgbClr val="FFFFFF">
                  <a:lumMod val="50000"/>
                </a:srgbClr>
              </a:solidFill>
            </a:endParaRPr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D217DAFE-8F94-2352-397A-4BDFA21F903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374958" y="4241926"/>
            <a:ext cx="3819525" cy="2600325"/>
          </a:xfrm>
          <a:prstGeom prst="rect">
            <a:avLst/>
          </a:prstGeom>
        </p:spPr>
      </p:pic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1AC876CC-EB76-E30B-5F48-58559E228B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>
                <a:solidFill>
                  <a:srgbClr val="000000"/>
                </a:solidFill>
              </a:rPr>
              <a:t>Dr. Héctor Alva Sánchez</a:t>
            </a:r>
          </a:p>
        </p:txBody>
      </p:sp>
    </p:spTree>
    <p:extLst>
      <p:ext uri="{BB962C8B-B14F-4D97-AF65-F5344CB8AC3E}">
        <p14:creationId xmlns:p14="http://schemas.microsoft.com/office/powerpoint/2010/main" val="183546874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A88743-9BEA-EA5A-C54F-2B5FD81C84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sz="3200" dirty="0"/>
              <a:t>¿Por qué es importante la espectroscopía gamma?</a:t>
            </a:r>
          </a:p>
        </p:txBody>
      </p:sp>
      <p:graphicFrame>
        <p:nvGraphicFramePr>
          <p:cNvPr id="5" name="Marcador de contenido 4">
            <a:extLst>
              <a:ext uri="{FF2B5EF4-FFF2-40B4-BE49-F238E27FC236}">
                <a16:creationId xmlns:a16="http://schemas.microsoft.com/office/drawing/2014/main" id="{DFE9D51B-8891-B74A-34CD-62AF7E437C7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58742340"/>
              </p:ext>
            </p:extLst>
          </p:nvPr>
        </p:nvGraphicFramePr>
        <p:xfrm>
          <a:off x="755651" y="1484784"/>
          <a:ext cx="10668000" cy="45350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3" name="Imagen 2" descr="Logotipo&#10;&#10;Descripción generada automáticamente">
            <a:extLst>
              <a:ext uri="{FF2B5EF4-FFF2-40B4-BE49-F238E27FC236}">
                <a16:creationId xmlns:a16="http://schemas.microsoft.com/office/drawing/2014/main" id="{11626217-0A6D-5096-EFA2-9E7A1A76D02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83472" y="6183772"/>
            <a:ext cx="534457" cy="599156"/>
          </a:xfrm>
          <a:prstGeom prst="rect">
            <a:avLst/>
          </a:prstGeom>
        </p:spPr>
      </p:pic>
      <p:pic>
        <p:nvPicPr>
          <p:cNvPr id="6" name="Imagen 5" descr="Logotipo, nombre de la empresa&#10;&#10;El contenido generado por IA puede ser incorrecto.">
            <a:extLst>
              <a:ext uri="{FF2B5EF4-FFF2-40B4-BE49-F238E27FC236}">
                <a16:creationId xmlns:a16="http://schemas.microsoft.com/office/drawing/2014/main" id="{B78AF31F-03E4-74AC-0D07-2A32098E7E82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424" y="6214499"/>
            <a:ext cx="573629" cy="537703"/>
          </a:xfrm>
          <a:prstGeom prst="rect">
            <a:avLst/>
          </a:prstGeom>
        </p:spPr>
      </p:pic>
      <p:sp>
        <p:nvSpPr>
          <p:cNvPr id="8" name="Rectangle 8">
            <a:extLst>
              <a:ext uri="{FF2B5EF4-FFF2-40B4-BE49-F238E27FC236}">
                <a16:creationId xmlns:a16="http://schemas.microsoft.com/office/drawing/2014/main" id="{33E05F56-0C26-0F03-1E8D-4DE1AD2A9580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9408368" y="6337126"/>
            <a:ext cx="2641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000">
                <a:solidFill>
                  <a:schemeClr val="bg1">
                    <a:lumMod val="50000"/>
                  </a:schemeClr>
                </a:solidFill>
                <a:latin typeface="+mn-lt"/>
              </a:defRPr>
            </a:lvl1pPr>
          </a:lstStyle>
          <a:p>
            <a:endParaRPr lang="es-ES" dirty="0">
              <a:solidFill>
                <a:srgbClr val="FFFFFF">
                  <a:lumMod val="50000"/>
                </a:srgbClr>
              </a:solidFill>
            </a:endParaRPr>
          </a:p>
          <a:p>
            <a:pPr algn="r"/>
            <a:fld id="{40057B4C-F600-43C7-8CCF-2A414D2C7951}" type="slidenum">
              <a:rPr lang="es-ES" smtClean="0">
                <a:solidFill>
                  <a:srgbClr val="FFFFFF">
                    <a:lumMod val="50000"/>
                  </a:srgbClr>
                </a:solidFill>
              </a:rPr>
              <a:pPr algn="r"/>
              <a:t>10</a:t>
            </a:fld>
            <a:endParaRPr lang="es-ES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F8AEB08B-ABFF-DBDD-9208-9A650307F4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>
                <a:solidFill>
                  <a:srgbClr val="000000"/>
                </a:solidFill>
              </a:rPr>
              <a:t>Dr. Héctor Alva Sánchez</a:t>
            </a:r>
          </a:p>
        </p:txBody>
      </p:sp>
    </p:spTree>
    <p:extLst>
      <p:ext uri="{BB962C8B-B14F-4D97-AF65-F5344CB8AC3E}">
        <p14:creationId xmlns:p14="http://schemas.microsoft.com/office/powerpoint/2010/main" val="279447752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Espectros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energía</a:t>
            </a:r>
            <a:endParaRPr lang="es-MX" dirty="0"/>
          </a:p>
        </p:txBody>
      </p:sp>
      <p:sp>
        <p:nvSpPr>
          <p:cNvPr id="24" name="Text Box 38"/>
          <p:cNvSpPr txBox="1">
            <a:spLocks noChangeArrowheads="1"/>
          </p:cNvSpPr>
          <p:nvPr/>
        </p:nvSpPr>
        <p:spPr bwMode="auto">
          <a:xfrm rot="16200000">
            <a:off x="1966151" y="5171450"/>
            <a:ext cx="1284214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n-US" dirty="0" err="1"/>
              <a:t>Intensidad</a:t>
            </a:r>
            <a:endParaRPr lang="es-ES" dirty="0"/>
          </a:p>
        </p:txBody>
      </p:sp>
      <p:sp>
        <p:nvSpPr>
          <p:cNvPr id="34" name="Text Box 49"/>
          <p:cNvSpPr txBox="1">
            <a:spLocks noChangeArrowheads="1"/>
          </p:cNvSpPr>
          <p:nvPr/>
        </p:nvSpPr>
        <p:spPr bwMode="auto">
          <a:xfrm>
            <a:off x="3842301" y="6300579"/>
            <a:ext cx="328778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s-ES" dirty="0"/>
              <a:t>E</a:t>
            </a:r>
          </a:p>
        </p:txBody>
      </p:sp>
      <p:sp>
        <p:nvSpPr>
          <p:cNvPr id="35" name="Line 50"/>
          <p:cNvSpPr>
            <a:spLocks noChangeShapeType="1"/>
          </p:cNvSpPr>
          <p:nvPr/>
        </p:nvSpPr>
        <p:spPr bwMode="auto">
          <a:xfrm>
            <a:off x="2851039" y="6282276"/>
            <a:ext cx="2470175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" name="Line 51"/>
          <p:cNvSpPr>
            <a:spLocks noChangeShapeType="1"/>
          </p:cNvSpPr>
          <p:nvPr/>
        </p:nvSpPr>
        <p:spPr bwMode="auto">
          <a:xfrm flipV="1">
            <a:off x="2851038" y="4457514"/>
            <a:ext cx="0" cy="1824762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" name="Text Box 28"/>
          <p:cNvSpPr txBox="1">
            <a:spLocks noChangeArrowheads="1"/>
          </p:cNvSpPr>
          <p:nvPr/>
        </p:nvSpPr>
        <p:spPr bwMode="auto">
          <a:xfrm>
            <a:off x="4665133" y="4389800"/>
            <a:ext cx="718121" cy="474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r>
              <a:rPr lang="en-GB" sz="2800" i="1" dirty="0">
                <a:latin typeface="Times New Roman" pitchFamily="18" charset="0"/>
              </a:rPr>
              <a:t>h</a:t>
            </a:r>
            <a:r>
              <a:rPr lang="el-GR" sz="2800" i="1" dirty="0">
                <a:latin typeface="Times New Roman" pitchFamily="18" charset="0"/>
                <a:cs typeface="Times New Roman" pitchFamily="18" charset="0"/>
              </a:rPr>
              <a:t>ν</a:t>
            </a:r>
            <a:endParaRPr lang="es-ES" sz="2800" i="1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3" name="Straight Connector 2"/>
          <p:cNvCxnSpPr/>
          <p:nvPr/>
        </p:nvCxnSpPr>
        <p:spPr>
          <a:xfrm>
            <a:off x="5015880" y="4840745"/>
            <a:ext cx="0" cy="1440000"/>
          </a:xfrm>
          <a:prstGeom prst="line">
            <a:avLst/>
          </a:prstGeom>
          <a:ln w="381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ctangle 16">
            <a:extLst>
              <a:ext uri="{FF2B5EF4-FFF2-40B4-BE49-F238E27FC236}">
                <a16:creationId xmlns:a16="http://schemas.microsoft.com/office/drawing/2014/main" id="{4A96D297-734D-77D1-01E2-68BB8700A6C5}"/>
              </a:ext>
            </a:extLst>
          </p:cNvPr>
          <p:cNvSpPr/>
          <p:nvPr/>
        </p:nvSpPr>
        <p:spPr>
          <a:xfrm>
            <a:off x="2639616" y="1772816"/>
            <a:ext cx="2376264" cy="324000"/>
          </a:xfrm>
          <a:prstGeom prst="roundRect">
            <a:avLst/>
          </a:prstGeom>
          <a:solidFill>
            <a:srgbClr val="0099FF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solidFill>
                  <a:schemeClr val="bg1"/>
                </a:solidFill>
              </a:rPr>
              <a:t>Detector ideal</a:t>
            </a:r>
            <a:endParaRPr lang="es-MX" sz="2000" dirty="0">
              <a:solidFill>
                <a:schemeClr val="bg1"/>
              </a:solidFill>
            </a:endParaRPr>
          </a:p>
        </p:txBody>
      </p:sp>
      <p:pic>
        <p:nvPicPr>
          <p:cNvPr id="17" name="Imagen 16" descr="Logotipo&#10;&#10;Descripción generada automáticamente">
            <a:extLst>
              <a:ext uri="{FF2B5EF4-FFF2-40B4-BE49-F238E27FC236}">
                <a16:creationId xmlns:a16="http://schemas.microsoft.com/office/drawing/2014/main" id="{E84106F9-B12B-AD31-3432-D46DFA9BEB5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3472" y="6183772"/>
            <a:ext cx="534457" cy="599156"/>
          </a:xfrm>
          <a:prstGeom prst="rect">
            <a:avLst/>
          </a:prstGeom>
        </p:spPr>
      </p:pic>
      <p:pic>
        <p:nvPicPr>
          <p:cNvPr id="19" name="Imagen 18" descr="Logotipo, nombre de la empresa&#10;&#10;El contenido generado por IA puede ser incorrecto.">
            <a:extLst>
              <a:ext uri="{FF2B5EF4-FFF2-40B4-BE49-F238E27FC236}">
                <a16:creationId xmlns:a16="http://schemas.microsoft.com/office/drawing/2014/main" id="{15377D7F-B2E8-4016-12E6-F9EA9E37D00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424" y="6214499"/>
            <a:ext cx="573629" cy="537703"/>
          </a:xfrm>
          <a:prstGeom prst="rect">
            <a:avLst/>
          </a:prstGeom>
        </p:spPr>
      </p:pic>
      <p:sp>
        <p:nvSpPr>
          <p:cNvPr id="22" name="Rectangle 8">
            <a:extLst>
              <a:ext uri="{FF2B5EF4-FFF2-40B4-BE49-F238E27FC236}">
                <a16:creationId xmlns:a16="http://schemas.microsoft.com/office/drawing/2014/main" id="{BB85B9E9-91D4-2AB4-EA45-BB4F1AF4F1D7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9408368" y="6337126"/>
            <a:ext cx="2641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000">
                <a:solidFill>
                  <a:schemeClr val="bg1">
                    <a:lumMod val="50000"/>
                  </a:schemeClr>
                </a:solidFill>
                <a:latin typeface="+mn-lt"/>
              </a:defRPr>
            </a:lvl1pPr>
          </a:lstStyle>
          <a:p>
            <a:endParaRPr lang="es-ES" dirty="0">
              <a:solidFill>
                <a:srgbClr val="FFFFFF">
                  <a:lumMod val="50000"/>
                </a:srgbClr>
              </a:solidFill>
            </a:endParaRPr>
          </a:p>
          <a:p>
            <a:pPr algn="r"/>
            <a:fld id="{40057B4C-F600-43C7-8CCF-2A414D2C7951}" type="slidenum">
              <a:rPr lang="es-ES" smtClean="0">
                <a:solidFill>
                  <a:srgbClr val="FFFFFF">
                    <a:lumMod val="50000"/>
                  </a:srgbClr>
                </a:solidFill>
              </a:rPr>
              <a:pPr algn="r"/>
              <a:t>11</a:t>
            </a:fld>
            <a:endParaRPr lang="es-ES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2" name="Rectangle 15">
            <a:extLst>
              <a:ext uri="{FF2B5EF4-FFF2-40B4-BE49-F238E27FC236}">
                <a16:creationId xmlns:a16="http://schemas.microsoft.com/office/drawing/2014/main" id="{999894D6-CEA5-504F-4728-A4B6B4AF2A04}"/>
              </a:ext>
            </a:extLst>
          </p:cNvPr>
          <p:cNvSpPr txBox="1">
            <a:spLocks noChangeArrowheads="1"/>
          </p:cNvSpPr>
          <p:nvPr/>
        </p:nvSpPr>
        <p:spPr>
          <a:xfrm>
            <a:off x="2090738" y="2204864"/>
            <a:ext cx="3789238" cy="1259966"/>
          </a:xfrm>
          <a:prstGeom prst="rect">
            <a:avLst/>
          </a:prstGeom>
        </p:spPr>
        <p:txBody>
          <a:bodyPr/>
          <a:lstStyle>
            <a:lvl1pPr marL="469900" indent="-469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charset="0"/>
              <a:buChar char="o"/>
              <a:defRPr sz="30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1pPr>
            <a:lvl2pPr marL="908050" indent="-43656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charset="0"/>
              <a:buChar char="n"/>
              <a:defRPr sz="2600">
                <a:solidFill>
                  <a:schemeClr val="tx1"/>
                </a:solidFill>
                <a:latin typeface="+mn-lt"/>
                <a:ea typeface="ＭＳ Ｐゴシック" charset="0"/>
              </a:defRPr>
            </a:lvl2pPr>
            <a:lvl3pPr marL="1304925" indent="-395288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charset="0"/>
              <a:buChar char="o"/>
              <a:defRPr sz="2300">
                <a:solidFill>
                  <a:schemeClr val="tx1"/>
                </a:solidFill>
                <a:latin typeface="+mn-lt"/>
                <a:ea typeface="ＭＳ Ｐゴシック" charset="0"/>
              </a:defRPr>
            </a:lvl3pPr>
            <a:lvl4pPr marL="1693863" indent="-3873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charset="0"/>
              <a:buChar char="n"/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4pPr>
            <a:lvl5pPr marL="2093913" indent="-398463" algn="l" rtl="0" eaLnBrk="1" fontAlgn="base" hangingPunct="1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charset="0"/>
              <a:buChar char="§"/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5pPr>
            <a:lvl6pPr marL="2551113" indent="-398463" algn="l" rtl="0" eaLnBrk="1" fontAlgn="base" hangingPunct="1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6pPr>
            <a:lvl7pPr marL="3008313" indent="-398463" algn="l" rtl="0" eaLnBrk="1" fontAlgn="base" hangingPunct="1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7pPr>
            <a:lvl8pPr marL="3465513" indent="-398463" algn="l" rtl="0" eaLnBrk="1" fontAlgn="base" hangingPunct="1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8pPr>
            <a:lvl9pPr marL="3922713" indent="-398463" algn="l" rtl="0" eaLnBrk="1" fontAlgn="base" hangingPunct="1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None/>
            </a:pPr>
            <a:r>
              <a:rPr lang="es-ES_tradnl" sz="1600" dirty="0"/>
              <a:t>Interacciones:</a:t>
            </a:r>
          </a:p>
          <a:p>
            <a:pPr>
              <a:buClr>
                <a:srgbClr val="0033CC"/>
              </a:buClr>
            </a:pPr>
            <a:r>
              <a:rPr lang="es-ES_tradnl" sz="1600" dirty="0"/>
              <a:t>Fotoeléctrico</a:t>
            </a:r>
          </a:p>
          <a:p>
            <a:pPr>
              <a:buClr>
                <a:srgbClr val="0033CC"/>
              </a:buClr>
            </a:pPr>
            <a:r>
              <a:rPr lang="es-ES_tradnl" sz="1600" dirty="0"/>
              <a:t>Dispersión Compton</a:t>
            </a:r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74176050-B31F-6DDA-8350-C79AEBAB98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>
                <a:solidFill>
                  <a:srgbClr val="000000"/>
                </a:solidFill>
              </a:rPr>
              <a:t>Dr. Héctor Alva Sánchez</a:t>
            </a:r>
          </a:p>
        </p:txBody>
      </p:sp>
    </p:spTree>
    <p:extLst>
      <p:ext uri="{BB962C8B-B14F-4D97-AF65-F5344CB8AC3E}">
        <p14:creationId xmlns:p14="http://schemas.microsoft.com/office/powerpoint/2010/main" val="57586306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Espectros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energía</a:t>
            </a:r>
            <a:endParaRPr lang="es-MX" dirty="0"/>
          </a:p>
        </p:txBody>
      </p:sp>
      <p:sp>
        <p:nvSpPr>
          <p:cNvPr id="17" name="Rectangle 16"/>
          <p:cNvSpPr/>
          <p:nvPr/>
        </p:nvSpPr>
        <p:spPr>
          <a:xfrm>
            <a:off x="2639616" y="1772816"/>
            <a:ext cx="2376264" cy="324000"/>
          </a:xfrm>
          <a:prstGeom prst="roundRect">
            <a:avLst/>
          </a:prstGeom>
          <a:solidFill>
            <a:srgbClr val="0099FF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solidFill>
                  <a:schemeClr val="bg1"/>
                </a:solidFill>
              </a:rPr>
              <a:t>Detector ideal</a:t>
            </a:r>
            <a:endParaRPr lang="es-MX" sz="2000" dirty="0">
              <a:solidFill>
                <a:schemeClr val="bg1"/>
              </a:solidFill>
            </a:endParaRPr>
          </a:p>
        </p:txBody>
      </p:sp>
      <p:sp>
        <p:nvSpPr>
          <p:cNvPr id="18" name="Rectangle 15"/>
          <p:cNvSpPr txBox="1">
            <a:spLocks noChangeArrowheads="1"/>
          </p:cNvSpPr>
          <p:nvPr/>
        </p:nvSpPr>
        <p:spPr>
          <a:xfrm>
            <a:off x="2090738" y="2204864"/>
            <a:ext cx="3789238" cy="1259966"/>
          </a:xfrm>
          <a:prstGeom prst="rect">
            <a:avLst/>
          </a:prstGeom>
        </p:spPr>
        <p:txBody>
          <a:bodyPr/>
          <a:lstStyle>
            <a:lvl1pPr marL="469900" indent="-469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charset="0"/>
              <a:buChar char="o"/>
              <a:defRPr sz="30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1pPr>
            <a:lvl2pPr marL="908050" indent="-43656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charset="0"/>
              <a:buChar char="n"/>
              <a:defRPr sz="2600">
                <a:solidFill>
                  <a:schemeClr val="tx1"/>
                </a:solidFill>
                <a:latin typeface="+mn-lt"/>
                <a:ea typeface="ＭＳ Ｐゴシック" charset="0"/>
              </a:defRPr>
            </a:lvl2pPr>
            <a:lvl3pPr marL="1304925" indent="-395288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charset="0"/>
              <a:buChar char="o"/>
              <a:defRPr sz="2300">
                <a:solidFill>
                  <a:schemeClr val="tx1"/>
                </a:solidFill>
                <a:latin typeface="+mn-lt"/>
                <a:ea typeface="ＭＳ Ｐゴシック" charset="0"/>
              </a:defRPr>
            </a:lvl3pPr>
            <a:lvl4pPr marL="1693863" indent="-3873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charset="0"/>
              <a:buChar char="n"/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4pPr>
            <a:lvl5pPr marL="2093913" indent="-398463" algn="l" rtl="0" eaLnBrk="1" fontAlgn="base" hangingPunct="1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charset="0"/>
              <a:buChar char="§"/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5pPr>
            <a:lvl6pPr marL="2551113" indent="-398463" algn="l" rtl="0" eaLnBrk="1" fontAlgn="base" hangingPunct="1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6pPr>
            <a:lvl7pPr marL="3008313" indent="-398463" algn="l" rtl="0" eaLnBrk="1" fontAlgn="base" hangingPunct="1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7pPr>
            <a:lvl8pPr marL="3465513" indent="-398463" algn="l" rtl="0" eaLnBrk="1" fontAlgn="base" hangingPunct="1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8pPr>
            <a:lvl9pPr marL="3922713" indent="-398463" algn="l" rtl="0" eaLnBrk="1" fontAlgn="base" hangingPunct="1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None/>
            </a:pPr>
            <a:r>
              <a:rPr lang="es-ES_tradnl" sz="1600" dirty="0"/>
              <a:t>Interacciones:</a:t>
            </a:r>
          </a:p>
          <a:p>
            <a:pPr>
              <a:buClr>
                <a:srgbClr val="0033CC"/>
              </a:buClr>
            </a:pPr>
            <a:r>
              <a:rPr lang="es-ES_tradnl" sz="1600" dirty="0"/>
              <a:t>Fotoeléctrico</a:t>
            </a:r>
          </a:p>
          <a:p>
            <a:pPr>
              <a:buClr>
                <a:srgbClr val="0033CC"/>
              </a:buClr>
            </a:pPr>
            <a:r>
              <a:rPr lang="es-ES_tradnl" sz="1600" dirty="0"/>
              <a:t>Dispersión Compton</a:t>
            </a:r>
          </a:p>
        </p:txBody>
      </p:sp>
      <p:sp>
        <p:nvSpPr>
          <p:cNvPr id="24" name="Text Box 38"/>
          <p:cNvSpPr txBox="1">
            <a:spLocks noChangeArrowheads="1"/>
          </p:cNvSpPr>
          <p:nvPr/>
        </p:nvSpPr>
        <p:spPr bwMode="auto">
          <a:xfrm rot="16200000">
            <a:off x="1966151" y="5171450"/>
            <a:ext cx="1284214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n-US" dirty="0" err="1"/>
              <a:t>Intensidad</a:t>
            </a:r>
            <a:endParaRPr lang="es-ES" dirty="0"/>
          </a:p>
        </p:txBody>
      </p:sp>
      <p:sp>
        <p:nvSpPr>
          <p:cNvPr id="34" name="Text Box 49"/>
          <p:cNvSpPr txBox="1">
            <a:spLocks noChangeArrowheads="1"/>
          </p:cNvSpPr>
          <p:nvPr/>
        </p:nvSpPr>
        <p:spPr bwMode="auto">
          <a:xfrm>
            <a:off x="3842301" y="6300579"/>
            <a:ext cx="328778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s-ES" dirty="0"/>
              <a:t>E</a:t>
            </a:r>
          </a:p>
        </p:txBody>
      </p:sp>
      <p:sp>
        <p:nvSpPr>
          <p:cNvPr id="35" name="Line 50"/>
          <p:cNvSpPr>
            <a:spLocks noChangeShapeType="1"/>
          </p:cNvSpPr>
          <p:nvPr/>
        </p:nvSpPr>
        <p:spPr bwMode="auto">
          <a:xfrm>
            <a:off x="2851039" y="6282276"/>
            <a:ext cx="2470175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" name="Line 51"/>
          <p:cNvSpPr>
            <a:spLocks noChangeShapeType="1"/>
          </p:cNvSpPr>
          <p:nvPr/>
        </p:nvSpPr>
        <p:spPr bwMode="auto">
          <a:xfrm flipV="1">
            <a:off x="2851038" y="4457514"/>
            <a:ext cx="0" cy="1824762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" name="Freeform 37"/>
          <p:cNvSpPr/>
          <p:nvPr/>
        </p:nvSpPr>
        <p:spPr>
          <a:xfrm>
            <a:off x="2845798" y="5314483"/>
            <a:ext cx="2163778" cy="333515"/>
          </a:xfrm>
          <a:custGeom>
            <a:avLst/>
            <a:gdLst>
              <a:gd name="connsiteX0" fmla="*/ 0 w 2309091"/>
              <a:gd name="connsiteY0" fmla="*/ 2965470 h 2965470"/>
              <a:gd name="connsiteX1" fmla="*/ 1126836 w 2309091"/>
              <a:gd name="connsiteY1" fmla="*/ 333106 h 2965470"/>
              <a:gd name="connsiteX2" fmla="*/ 1154545 w 2309091"/>
              <a:gd name="connsiteY2" fmla="*/ 323870 h 2965470"/>
              <a:gd name="connsiteX3" fmla="*/ 2309091 w 2309091"/>
              <a:gd name="connsiteY3" fmla="*/ 2946997 h 2965470"/>
              <a:gd name="connsiteX4" fmla="*/ 2309091 w 2309091"/>
              <a:gd name="connsiteY4" fmla="*/ 2946997 h 2965470"/>
              <a:gd name="connsiteX0" fmla="*/ 0 w 2309091"/>
              <a:gd name="connsiteY0" fmla="*/ 2632368 h 2632368"/>
              <a:gd name="connsiteX1" fmla="*/ 1126836 w 2309091"/>
              <a:gd name="connsiteY1" fmla="*/ 4 h 2632368"/>
              <a:gd name="connsiteX2" fmla="*/ 2309091 w 2309091"/>
              <a:gd name="connsiteY2" fmla="*/ 2613895 h 2632368"/>
              <a:gd name="connsiteX3" fmla="*/ 2309091 w 2309091"/>
              <a:gd name="connsiteY3" fmla="*/ 2613895 h 2632368"/>
              <a:gd name="connsiteX0" fmla="*/ 0 w 2309091"/>
              <a:gd name="connsiteY0" fmla="*/ 2632367 h 2632367"/>
              <a:gd name="connsiteX1" fmla="*/ 1126836 w 2309091"/>
              <a:gd name="connsiteY1" fmla="*/ 3 h 2632367"/>
              <a:gd name="connsiteX2" fmla="*/ 2309091 w 2309091"/>
              <a:gd name="connsiteY2" fmla="*/ 2613894 h 2632367"/>
              <a:gd name="connsiteX3" fmla="*/ 2309091 w 2309091"/>
              <a:gd name="connsiteY3" fmla="*/ 2613894 h 2632367"/>
              <a:gd name="connsiteX0" fmla="*/ 0 w 2309091"/>
              <a:gd name="connsiteY0" fmla="*/ 2632367 h 2637095"/>
              <a:gd name="connsiteX1" fmla="*/ 1126836 w 2309091"/>
              <a:gd name="connsiteY1" fmla="*/ 3 h 2637095"/>
              <a:gd name="connsiteX2" fmla="*/ 2309091 w 2309091"/>
              <a:gd name="connsiteY2" fmla="*/ 2613894 h 2637095"/>
              <a:gd name="connsiteX3" fmla="*/ 2309091 w 2309091"/>
              <a:gd name="connsiteY3" fmla="*/ 2613894 h 2637095"/>
              <a:gd name="connsiteX0" fmla="*/ 0 w 2309091"/>
              <a:gd name="connsiteY0" fmla="*/ 2623131 h 2627882"/>
              <a:gd name="connsiteX1" fmla="*/ 1154545 w 2309091"/>
              <a:gd name="connsiteY1" fmla="*/ 4 h 2627882"/>
              <a:gd name="connsiteX2" fmla="*/ 2309091 w 2309091"/>
              <a:gd name="connsiteY2" fmla="*/ 2604658 h 2627882"/>
              <a:gd name="connsiteX3" fmla="*/ 2309091 w 2309091"/>
              <a:gd name="connsiteY3" fmla="*/ 2604658 h 2627882"/>
              <a:gd name="connsiteX0" fmla="*/ 0 w 2309091"/>
              <a:gd name="connsiteY0" fmla="*/ 2623942 h 2627160"/>
              <a:gd name="connsiteX1" fmla="*/ 1154545 w 2309091"/>
              <a:gd name="connsiteY1" fmla="*/ 815 h 2627160"/>
              <a:gd name="connsiteX2" fmla="*/ 2309091 w 2309091"/>
              <a:gd name="connsiteY2" fmla="*/ 2605469 h 2627160"/>
              <a:gd name="connsiteX3" fmla="*/ 2309091 w 2309091"/>
              <a:gd name="connsiteY3" fmla="*/ 2605469 h 2627160"/>
              <a:gd name="connsiteX0" fmla="*/ 0 w 2309091"/>
              <a:gd name="connsiteY0" fmla="*/ 2623128 h 2626409"/>
              <a:gd name="connsiteX1" fmla="*/ 1154545 w 2309091"/>
              <a:gd name="connsiteY1" fmla="*/ 1 h 2626409"/>
              <a:gd name="connsiteX2" fmla="*/ 2309091 w 2309091"/>
              <a:gd name="connsiteY2" fmla="*/ 2604655 h 2626409"/>
              <a:gd name="connsiteX3" fmla="*/ 2309091 w 2309091"/>
              <a:gd name="connsiteY3" fmla="*/ 2604655 h 2626409"/>
              <a:gd name="connsiteX0" fmla="*/ 0 w 2309091"/>
              <a:gd name="connsiteY0" fmla="*/ 2623128 h 2626409"/>
              <a:gd name="connsiteX1" fmla="*/ 1154545 w 2309091"/>
              <a:gd name="connsiteY1" fmla="*/ 1 h 2626409"/>
              <a:gd name="connsiteX2" fmla="*/ 2309091 w 2309091"/>
              <a:gd name="connsiteY2" fmla="*/ 2604655 h 2626409"/>
              <a:gd name="connsiteX3" fmla="*/ 2309091 w 2309091"/>
              <a:gd name="connsiteY3" fmla="*/ 2604655 h 2626409"/>
              <a:gd name="connsiteX0" fmla="*/ 0 w 2309091"/>
              <a:gd name="connsiteY0" fmla="*/ 2623128 h 2625004"/>
              <a:gd name="connsiteX1" fmla="*/ 1154545 w 2309091"/>
              <a:gd name="connsiteY1" fmla="*/ 1 h 2625004"/>
              <a:gd name="connsiteX2" fmla="*/ 2309091 w 2309091"/>
              <a:gd name="connsiteY2" fmla="*/ 2604655 h 2625004"/>
              <a:gd name="connsiteX3" fmla="*/ 2309091 w 2309091"/>
              <a:gd name="connsiteY3" fmla="*/ 2604655 h 2625004"/>
              <a:gd name="connsiteX0" fmla="*/ 0 w 2309091"/>
              <a:gd name="connsiteY0" fmla="*/ 2623128 h 2625004"/>
              <a:gd name="connsiteX1" fmla="*/ 1154545 w 2309091"/>
              <a:gd name="connsiteY1" fmla="*/ 1 h 2625004"/>
              <a:gd name="connsiteX2" fmla="*/ 2309091 w 2309091"/>
              <a:gd name="connsiteY2" fmla="*/ 2604655 h 2625004"/>
              <a:gd name="connsiteX0" fmla="*/ 0 w 2309091"/>
              <a:gd name="connsiteY0" fmla="*/ 2623128 h 2626567"/>
              <a:gd name="connsiteX1" fmla="*/ 1154545 w 2309091"/>
              <a:gd name="connsiteY1" fmla="*/ 1 h 2626567"/>
              <a:gd name="connsiteX2" fmla="*/ 2309091 w 2309091"/>
              <a:gd name="connsiteY2" fmla="*/ 2620153 h 2626567"/>
              <a:gd name="connsiteX0" fmla="*/ 0 w 2313805"/>
              <a:gd name="connsiteY0" fmla="*/ 2623128 h 2631272"/>
              <a:gd name="connsiteX1" fmla="*/ 1154545 w 2313805"/>
              <a:gd name="connsiteY1" fmla="*/ 1 h 2631272"/>
              <a:gd name="connsiteX2" fmla="*/ 2313805 w 2313805"/>
              <a:gd name="connsiteY2" fmla="*/ 2624867 h 2631272"/>
              <a:gd name="connsiteX0" fmla="*/ 0 w 2313805"/>
              <a:gd name="connsiteY0" fmla="*/ 2623128 h 2625004"/>
              <a:gd name="connsiteX1" fmla="*/ 1154545 w 2313805"/>
              <a:gd name="connsiteY1" fmla="*/ 1 h 2625004"/>
              <a:gd name="connsiteX2" fmla="*/ 2313805 w 2313805"/>
              <a:gd name="connsiteY2" fmla="*/ 2624867 h 2625004"/>
              <a:gd name="connsiteX0" fmla="*/ 0 w 2313805"/>
              <a:gd name="connsiteY0" fmla="*/ 2623128 h 2625217"/>
              <a:gd name="connsiteX1" fmla="*/ 1154545 w 2313805"/>
              <a:gd name="connsiteY1" fmla="*/ 1 h 2625217"/>
              <a:gd name="connsiteX2" fmla="*/ 2313805 w 2313805"/>
              <a:gd name="connsiteY2" fmla="*/ 2624867 h 2625217"/>
              <a:gd name="connsiteX0" fmla="*/ 0 w 2313805"/>
              <a:gd name="connsiteY0" fmla="*/ 2957349 h 2959438"/>
              <a:gd name="connsiteX1" fmla="*/ 1154545 w 2313805"/>
              <a:gd name="connsiteY1" fmla="*/ 334222 h 2959438"/>
              <a:gd name="connsiteX2" fmla="*/ 1150691 w 2313805"/>
              <a:gd name="connsiteY2" fmla="*/ 323241 h 2959438"/>
              <a:gd name="connsiteX3" fmla="*/ 2313805 w 2313805"/>
              <a:gd name="connsiteY3" fmla="*/ 2959088 h 2959438"/>
              <a:gd name="connsiteX0" fmla="*/ 0 w 2313805"/>
              <a:gd name="connsiteY0" fmla="*/ 2902033 h 2904122"/>
              <a:gd name="connsiteX1" fmla="*/ 1154545 w 2313805"/>
              <a:gd name="connsiteY1" fmla="*/ 278906 h 2904122"/>
              <a:gd name="connsiteX2" fmla="*/ 1595572 w 2313805"/>
              <a:gd name="connsiteY2" fmla="*/ 388841 h 2904122"/>
              <a:gd name="connsiteX3" fmla="*/ 2313805 w 2313805"/>
              <a:gd name="connsiteY3" fmla="*/ 2903772 h 2904122"/>
              <a:gd name="connsiteX0" fmla="*/ 41739 w 2355544"/>
              <a:gd name="connsiteY0" fmla="*/ 2750821 h 2753194"/>
              <a:gd name="connsiteX1" fmla="*/ 80762 w 2355544"/>
              <a:gd name="connsiteY1" fmla="*/ 460214 h 2753194"/>
              <a:gd name="connsiteX2" fmla="*/ 1637311 w 2355544"/>
              <a:gd name="connsiteY2" fmla="*/ 237629 h 2753194"/>
              <a:gd name="connsiteX3" fmla="*/ 2355544 w 2355544"/>
              <a:gd name="connsiteY3" fmla="*/ 2752560 h 2753194"/>
              <a:gd name="connsiteX0" fmla="*/ 41739 w 2355544"/>
              <a:gd name="connsiteY0" fmla="*/ 2872609 h 2874982"/>
              <a:gd name="connsiteX1" fmla="*/ 80762 w 2355544"/>
              <a:gd name="connsiteY1" fmla="*/ 582002 h 2874982"/>
              <a:gd name="connsiteX2" fmla="*/ 1637311 w 2355544"/>
              <a:gd name="connsiteY2" fmla="*/ 359417 h 2874982"/>
              <a:gd name="connsiteX3" fmla="*/ 2355544 w 2355544"/>
              <a:gd name="connsiteY3" fmla="*/ 2874348 h 2874982"/>
              <a:gd name="connsiteX0" fmla="*/ 41739 w 2355544"/>
              <a:gd name="connsiteY0" fmla="*/ 2872609 h 2874982"/>
              <a:gd name="connsiteX1" fmla="*/ 80762 w 2355544"/>
              <a:gd name="connsiteY1" fmla="*/ 582002 h 2874982"/>
              <a:gd name="connsiteX2" fmla="*/ 1637311 w 2355544"/>
              <a:gd name="connsiteY2" fmla="*/ 359417 h 2874982"/>
              <a:gd name="connsiteX3" fmla="*/ 2321233 w 2355544"/>
              <a:gd name="connsiteY3" fmla="*/ 268729 h 2874982"/>
              <a:gd name="connsiteX4" fmla="*/ 2355544 w 2355544"/>
              <a:gd name="connsiteY4" fmla="*/ 2874348 h 2874982"/>
              <a:gd name="connsiteX0" fmla="*/ 41739 w 2355544"/>
              <a:gd name="connsiteY0" fmla="*/ 2624974 h 2627347"/>
              <a:gd name="connsiteX1" fmla="*/ 80762 w 2355544"/>
              <a:gd name="connsiteY1" fmla="*/ 334367 h 2627347"/>
              <a:gd name="connsiteX2" fmla="*/ 1697071 w 2355544"/>
              <a:gd name="connsiteY2" fmla="*/ 837278 h 2627347"/>
              <a:gd name="connsiteX3" fmla="*/ 2321233 w 2355544"/>
              <a:gd name="connsiteY3" fmla="*/ 21094 h 2627347"/>
              <a:gd name="connsiteX4" fmla="*/ 2355544 w 2355544"/>
              <a:gd name="connsiteY4" fmla="*/ 2626713 h 2627347"/>
              <a:gd name="connsiteX0" fmla="*/ 41739 w 2355544"/>
              <a:gd name="connsiteY0" fmla="*/ 2788951 h 2791324"/>
              <a:gd name="connsiteX1" fmla="*/ 80762 w 2355544"/>
              <a:gd name="connsiteY1" fmla="*/ 498344 h 2791324"/>
              <a:gd name="connsiteX2" fmla="*/ 2321233 w 2355544"/>
              <a:gd name="connsiteY2" fmla="*/ 185071 h 2791324"/>
              <a:gd name="connsiteX3" fmla="*/ 2355544 w 2355544"/>
              <a:gd name="connsiteY3" fmla="*/ 2790690 h 2791324"/>
              <a:gd name="connsiteX0" fmla="*/ 114037 w 2427842"/>
              <a:gd name="connsiteY0" fmla="*/ 2788951 h 2791175"/>
              <a:gd name="connsiteX1" fmla="*/ 153060 w 2427842"/>
              <a:gd name="connsiteY1" fmla="*/ 498344 h 2791175"/>
              <a:gd name="connsiteX2" fmla="*/ 2393531 w 2427842"/>
              <a:gd name="connsiteY2" fmla="*/ 185071 h 2791175"/>
              <a:gd name="connsiteX3" fmla="*/ 2427842 w 2427842"/>
              <a:gd name="connsiteY3" fmla="*/ 2790690 h 2791175"/>
              <a:gd name="connsiteX0" fmla="*/ 0 w 2274782"/>
              <a:gd name="connsiteY0" fmla="*/ 498344 h 2790689"/>
              <a:gd name="connsiteX1" fmla="*/ 2240471 w 2274782"/>
              <a:gd name="connsiteY1" fmla="*/ 185071 h 2790689"/>
              <a:gd name="connsiteX2" fmla="*/ 2274782 w 2274782"/>
              <a:gd name="connsiteY2" fmla="*/ 2790690 h 2790689"/>
              <a:gd name="connsiteX0" fmla="*/ 168964 w 2443746"/>
              <a:gd name="connsiteY0" fmla="*/ 439192 h 2731537"/>
              <a:gd name="connsiteX1" fmla="*/ 165109 w 2443746"/>
              <a:gd name="connsiteY1" fmla="*/ 413095 h 2731537"/>
              <a:gd name="connsiteX2" fmla="*/ 2409435 w 2443746"/>
              <a:gd name="connsiteY2" fmla="*/ 125919 h 2731537"/>
              <a:gd name="connsiteX3" fmla="*/ 2443746 w 2443746"/>
              <a:gd name="connsiteY3" fmla="*/ 2731538 h 2731537"/>
              <a:gd name="connsiteX0" fmla="*/ 26 w 2274808"/>
              <a:gd name="connsiteY0" fmla="*/ 1615153 h 3907498"/>
              <a:gd name="connsiteX1" fmla="*/ 381292 w 2274808"/>
              <a:gd name="connsiteY1" fmla="*/ 2037 h 3907498"/>
              <a:gd name="connsiteX2" fmla="*/ 2240497 w 2274808"/>
              <a:gd name="connsiteY2" fmla="*/ 1301880 h 3907498"/>
              <a:gd name="connsiteX3" fmla="*/ 2274808 w 2274808"/>
              <a:gd name="connsiteY3" fmla="*/ 3907499 h 3907498"/>
              <a:gd name="connsiteX0" fmla="*/ 6 w 2321267"/>
              <a:gd name="connsiteY0" fmla="*/ 3957899 h 3957899"/>
              <a:gd name="connsiteX1" fmla="*/ 427751 w 2321267"/>
              <a:gd name="connsiteY1" fmla="*/ 2037 h 3957899"/>
              <a:gd name="connsiteX2" fmla="*/ 2286956 w 2321267"/>
              <a:gd name="connsiteY2" fmla="*/ 1301880 h 3957899"/>
              <a:gd name="connsiteX3" fmla="*/ 2321267 w 2321267"/>
              <a:gd name="connsiteY3" fmla="*/ 3907499 h 3957899"/>
              <a:gd name="connsiteX0" fmla="*/ 178904 w 2500165"/>
              <a:gd name="connsiteY0" fmla="*/ 2903630 h 2903630"/>
              <a:gd name="connsiteX1" fmla="*/ 161767 w 2500165"/>
              <a:gd name="connsiteY1" fmla="*/ 81355 h 2903630"/>
              <a:gd name="connsiteX2" fmla="*/ 2465854 w 2500165"/>
              <a:gd name="connsiteY2" fmla="*/ 247611 h 2903630"/>
              <a:gd name="connsiteX3" fmla="*/ 2500165 w 2500165"/>
              <a:gd name="connsiteY3" fmla="*/ 2853230 h 2903630"/>
              <a:gd name="connsiteX0" fmla="*/ 21126 w 2342387"/>
              <a:gd name="connsiteY0" fmla="*/ 2903630 h 2903630"/>
              <a:gd name="connsiteX1" fmla="*/ 3989 w 2342387"/>
              <a:gd name="connsiteY1" fmla="*/ 81355 h 2903630"/>
              <a:gd name="connsiteX2" fmla="*/ 2308076 w 2342387"/>
              <a:gd name="connsiteY2" fmla="*/ 247611 h 2903630"/>
              <a:gd name="connsiteX3" fmla="*/ 2342387 w 2342387"/>
              <a:gd name="connsiteY3" fmla="*/ 2853230 h 2903630"/>
              <a:gd name="connsiteX0" fmla="*/ 21126 w 2342387"/>
              <a:gd name="connsiteY0" fmla="*/ 2856889 h 2856889"/>
              <a:gd name="connsiteX1" fmla="*/ 3989 w 2342387"/>
              <a:gd name="connsiteY1" fmla="*/ 34614 h 2856889"/>
              <a:gd name="connsiteX2" fmla="*/ 2308076 w 2342387"/>
              <a:gd name="connsiteY2" fmla="*/ 200870 h 2856889"/>
              <a:gd name="connsiteX3" fmla="*/ 2342387 w 2342387"/>
              <a:gd name="connsiteY3" fmla="*/ 2806489 h 2856889"/>
              <a:gd name="connsiteX0" fmla="*/ 21126 w 2342387"/>
              <a:gd name="connsiteY0" fmla="*/ 2856889 h 2856889"/>
              <a:gd name="connsiteX1" fmla="*/ 3989 w 2342387"/>
              <a:gd name="connsiteY1" fmla="*/ 34614 h 2856889"/>
              <a:gd name="connsiteX2" fmla="*/ 2308076 w 2342387"/>
              <a:gd name="connsiteY2" fmla="*/ 200870 h 2856889"/>
              <a:gd name="connsiteX3" fmla="*/ 2342387 w 2342387"/>
              <a:gd name="connsiteY3" fmla="*/ 2806489 h 2856889"/>
              <a:gd name="connsiteX0" fmla="*/ 4800 w 2345981"/>
              <a:gd name="connsiteY0" fmla="*/ 2797038 h 2807096"/>
              <a:gd name="connsiteX1" fmla="*/ 7583 w 2345981"/>
              <a:gd name="connsiteY1" fmla="*/ 35223 h 2807096"/>
              <a:gd name="connsiteX2" fmla="*/ 2311670 w 2345981"/>
              <a:gd name="connsiteY2" fmla="*/ 201479 h 2807096"/>
              <a:gd name="connsiteX3" fmla="*/ 2345981 w 2345981"/>
              <a:gd name="connsiteY3" fmla="*/ 2807098 h 2807096"/>
              <a:gd name="connsiteX0" fmla="*/ 0 w 2338398"/>
              <a:gd name="connsiteY0" fmla="*/ 0 h 2771876"/>
              <a:gd name="connsiteX1" fmla="*/ 2304087 w 2338398"/>
              <a:gd name="connsiteY1" fmla="*/ 166256 h 2771876"/>
              <a:gd name="connsiteX2" fmla="*/ 2338398 w 2338398"/>
              <a:gd name="connsiteY2" fmla="*/ 2771875 h 2771876"/>
              <a:gd name="connsiteX0" fmla="*/ 0 w 2304087"/>
              <a:gd name="connsiteY0" fmla="*/ 0 h 975766"/>
              <a:gd name="connsiteX1" fmla="*/ 2304087 w 2304087"/>
              <a:gd name="connsiteY1" fmla="*/ 166256 h 9757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304087" h="975766">
                <a:moveTo>
                  <a:pt x="0" y="0"/>
                </a:moveTo>
                <a:cubicBezTo>
                  <a:pt x="565973" y="1580153"/>
                  <a:pt x="1824713" y="943666"/>
                  <a:pt x="2304087" y="166256"/>
                </a:cubicBezTo>
              </a:path>
            </a:pathLst>
          </a:custGeom>
          <a:ln w="38100">
            <a:solidFill>
              <a:schemeClr val="accent2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Text Box 28"/>
          <p:cNvSpPr txBox="1">
            <a:spLocks noChangeArrowheads="1"/>
          </p:cNvSpPr>
          <p:nvPr/>
        </p:nvSpPr>
        <p:spPr bwMode="auto">
          <a:xfrm>
            <a:off x="4665133" y="4389800"/>
            <a:ext cx="718121" cy="474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r>
              <a:rPr lang="en-GB" sz="2800" i="1" dirty="0">
                <a:latin typeface="Times New Roman" pitchFamily="18" charset="0"/>
              </a:rPr>
              <a:t>h</a:t>
            </a:r>
            <a:r>
              <a:rPr lang="el-GR" sz="2800" i="1" dirty="0">
                <a:latin typeface="Times New Roman" pitchFamily="18" charset="0"/>
                <a:cs typeface="Times New Roman" pitchFamily="18" charset="0"/>
              </a:rPr>
              <a:t>ν</a:t>
            </a:r>
            <a:endParaRPr lang="es-ES" sz="2800" i="1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3" name="Straight Connector 2"/>
          <p:cNvCxnSpPr/>
          <p:nvPr/>
        </p:nvCxnSpPr>
        <p:spPr>
          <a:xfrm>
            <a:off x="5015880" y="4840745"/>
            <a:ext cx="0" cy="1440000"/>
          </a:xfrm>
          <a:prstGeom prst="line">
            <a:avLst/>
          </a:prstGeom>
          <a:ln w="381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 Box 29"/>
          <p:cNvSpPr txBox="1">
            <a:spLocks noChangeArrowheads="1"/>
          </p:cNvSpPr>
          <p:nvPr/>
        </p:nvSpPr>
        <p:spPr bwMode="auto">
          <a:xfrm>
            <a:off x="3642242" y="5074049"/>
            <a:ext cx="653559" cy="4756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r>
              <a:rPr lang="en-GB" sz="2800" i="1" dirty="0">
                <a:latin typeface="Times New Roman" pitchFamily="18" charset="0"/>
              </a:rPr>
              <a:t>h</a:t>
            </a:r>
            <a:r>
              <a:rPr lang="el-GR" sz="2800" i="1" dirty="0">
                <a:latin typeface="Times New Roman" pitchFamily="18" charset="0"/>
                <a:cs typeface="Times New Roman" pitchFamily="18" charset="0"/>
              </a:rPr>
              <a:t>ν</a:t>
            </a:r>
            <a:r>
              <a:rPr lang="en-US" sz="2800" i="1" dirty="0">
                <a:latin typeface="Times New Roman" pitchFamily="18" charset="0"/>
                <a:cs typeface="Times New Roman" pitchFamily="18" charset="0"/>
              </a:rPr>
              <a:t>’</a:t>
            </a:r>
            <a:endParaRPr lang="es-ES" sz="2800" i="1" dirty="0">
              <a:latin typeface="Times New Roman" pitchFamily="18" charset="0"/>
            </a:endParaRPr>
          </a:p>
        </p:txBody>
      </p:sp>
      <p:pic>
        <p:nvPicPr>
          <p:cNvPr id="19" name="Imagen 18" descr="Logotipo&#10;&#10;Descripción generada automáticamente">
            <a:extLst>
              <a:ext uri="{FF2B5EF4-FFF2-40B4-BE49-F238E27FC236}">
                <a16:creationId xmlns:a16="http://schemas.microsoft.com/office/drawing/2014/main" id="{6B69B9A0-EEB4-608B-032A-B37919ED785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3472" y="6183772"/>
            <a:ext cx="534457" cy="599156"/>
          </a:xfrm>
          <a:prstGeom prst="rect">
            <a:avLst/>
          </a:prstGeom>
        </p:spPr>
      </p:pic>
      <p:pic>
        <p:nvPicPr>
          <p:cNvPr id="20" name="Imagen 19" descr="Logotipo, nombre de la empresa&#10;&#10;El contenido generado por IA puede ser incorrecto.">
            <a:extLst>
              <a:ext uri="{FF2B5EF4-FFF2-40B4-BE49-F238E27FC236}">
                <a16:creationId xmlns:a16="http://schemas.microsoft.com/office/drawing/2014/main" id="{12BC9A1C-0B82-B17C-15BD-7BB05873223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424" y="6214499"/>
            <a:ext cx="573629" cy="537703"/>
          </a:xfrm>
          <a:prstGeom prst="rect">
            <a:avLst/>
          </a:prstGeom>
        </p:spPr>
      </p:pic>
      <p:sp>
        <p:nvSpPr>
          <p:cNvPr id="22" name="Rectangle 8">
            <a:extLst>
              <a:ext uri="{FF2B5EF4-FFF2-40B4-BE49-F238E27FC236}">
                <a16:creationId xmlns:a16="http://schemas.microsoft.com/office/drawing/2014/main" id="{D0905E42-34D2-4F7A-98EC-9DC7B22BCD79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9408368" y="6337126"/>
            <a:ext cx="2641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000">
                <a:solidFill>
                  <a:schemeClr val="bg1">
                    <a:lumMod val="50000"/>
                  </a:schemeClr>
                </a:solidFill>
                <a:latin typeface="+mn-lt"/>
              </a:defRPr>
            </a:lvl1pPr>
          </a:lstStyle>
          <a:p>
            <a:endParaRPr lang="es-ES" dirty="0">
              <a:solidFill>
                <a:srgbClr val="FFFFFF">
                  <a:lumMod val="50000"/>
                </a:srgbClr>
              </a:solidFill>
            </a:endParaRPr>
          </a:p>
          <a:p>
            <a:pPr algn="r"/>
            <a:fld id="{40057B4C-F600-43C7-8CCF-2A414D2C7951}" type="slidenum">
              <a:rPr lang="es-ES" smtClean="0">
                <a:solidFill>
                  <a:srgbClr val="FFFFFF">
                    <a:lumMod val="50000"/>
                  </a:srgbClr>
                </a:solidFill>
              </a:rPr>
              <a:pPr algn="r"/>
              <a:t>12</a:t>
            </a:fld>
            <a:endParaRPr lang="es-ES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2" name="Marcador de pie de página 1">
            <a:extLst>
              <a:ext uri="{FF2B5EF4-FFF2-40B4-BE49-F238E27FC236}">
                <a16:creationId xmlns:a16="http://schemas.microsoft.com/office/drawing/2014/main" id="{511F4579-2E2A-43A9-5FC8-CA279BC53B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>
                <a:solidFill>
                  <a:srgbClr val="000000"/>
                </a:solidFill>
              </a:rPr>
              <a:t>Dr. Héctor Alva Sánchez</a:t>
            </a:r>
          </a:p>
        </p:txBody>
      </p:sp>
    </p:spTree>
    <p:extLst>
      <p:ext uri="{BB962C8B-B14F-4D97-AF65-F5344CB8AC3E}">
        <p14:creationId xmlns:p14="http://schemas.microsoft.com/office/powerpoint/2010/main" val="296045866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FD5DF50-A4E0-7511-18EF-014C78E63C0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77230F78-468E-804F-002C-025FBD99B6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Espectros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energía</a:t>
            </a:r>
            <a:endParaRPr lang="es-MX" dirty="0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1C2E9FE0-16EA-1DC4-AE2B-20166BDADC01}"/>
              </a:ext>
            </a:extLst>
          </p:cNvPr>
          <p:cNvSpPr/>
          <p:nvPr/>
        </p:nvSpPr>
        <p:spPr>
          <a:xfrm>
            <a:off x="2639616" y="1772816"/>
            <a:ext cx="2376264" cy="324000"/>
          </a:xfrm>
          <a:prstGeom prst="roundRect">
            <a:avLst/>
          </a:prstGeom>
          <a:solidFill>
            <a:srgbClr val="0099FF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solidFill>
                  <a:schemeClr val="bg1"/>
                </a:solidFill>
              </a:rPr>
              <a:t>Detector ideal</a:t>
            </a:r>
            <a:endParaRPr lang="es-MX" sz="2000" dirty="0">
              <a:solidFill>
                <a:schemeClr val="bg1"/>
              </a:solidFill>
            </a:endParaRPr>
          </a:p>
        </p:txBody>
      </p:sp>
      <p:sp>
        <p:nvSpPr>
          <p:cNvPr id="24" name="Text Box 38">
            <a:extLst>
              <a:ext uri="{FF2B5EF4-FFF2-40B4-BE49-F238E27FC236}">
                <a16:creationId xmlns:a16="http://schemas.microsoft.com/office/drawing/2014/main" id="{E5816A52-26F8-DE40-FC52-C83429BBFAA1}"/>
              </a:ext>
            </a:extLst>
          </p:cNvPr>
          <p:cNvSpPr txBox="1">
            <a:spLocks noChangeArrowheads="1"/>
          </p:cNvSpPr>
          <p:nvPr/>
        </p:nvSpPr>
        <p:spPr bwMode="auto">
          <a:xfrm rot="16200000">
            <a:off x="1966151" y="5171450"/>
            <a:ext cx="1284214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n-US" dirty="0" err="1"/>
              <a:t>Intensidad</a:t>
            </a:r>
            <a:endParaRPr lang="es-ES" dirty="0"/>
          </a:p>
        </p:txBody>
      </p:sp>
      <p:sp>
        <p:nvSpPr>
          <p:cNvPr id="34" name="Text Box 49">
            <a:extLst>
              <a:ext uri="{FF2B5EF4-FFF2-40B4-BE49-F238E27FC236}">
                <a16:creationId xmlns:a16="http://schemas.microsoft.com/office/drawing/2014/main" id="{5989E5FD-8082-BA4D-3744-7C692099D37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42301" y="6300579"/>
            <a:ext cx="328778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s-ES" dirty="0"/>
              <a:t>E</a:t>
            </a:r>
          </a:p>
        </p:txBody>
      </p:sp>
      <p:sp>
        <p:nvSpPr>
          <p:cNvPr id="35" name="Line 50">
            <a:extLst>
              <a:ext uri="{FF2B5EF4-FFF2-40B4-BE49-F238E27FC236}">
                <a16:creationId xmlns:a16="http://schemas.microsoft.com/office/drawing/2014/main" id="{3AE37600-86E6-7D92-7482-EC6EBA42EA12}"/>
              </a:ext>
            </a:extLst>
          </p:cNvPr>
          <p:cNvSpPr>
            <a:spLocks noChangeShapeType="1"/>
          </p:cNvSpPr>
          <p:nvPr/>
        </p:nvSpPr>
        <p:spPr bwMode="auto">
          <a:xfrm>
            <a:off x="2851039" y="6282276"/>
            <a:ext cx="2470175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" name="Line 51">
            <a:extLst>
              <a:ext uri="{FF2B5EF4-FFF2-40B4-BE49-F238E27FC236}">
                <a16:creationId xmlns:a16="http://schemas.microsoft.com/office/drawing/2014/main" id="{73DB130D-3CCD-69A7-E0B3-CBACAC1787E8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2851038" y="4457514"/>
            <a:ext cx="0" cy="1824762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" name="Freeform 37">
            <a:extLst>
              <a:ext uri="{FF2B5EF4-FFF2-40B4-BE49-F238E27FC236}">
                <a16:creationId xmlns:a16="http://schemas.microsoft.com/office/drawing/2014/main" id="{6EA1AF20-3990-FD96-B6BB-02E9B19C9A78}"/>
              </a:ext>
            </a:extLst>
          </p:cNvPr>
          <p:cNvSpPr/>
          <p:nvPr/>
        </p:nvSpPr>
        <p:spPr>
          <a:xfrm>
            <a:off x="2845798" y="5314483"/>
            <a:ext cx="2163778" cy="333515"/>
          </a:xfrm>
          <a:custGeom>
            <a:avLst/>
            <a:gdLst>
              <a:gd name="connsiteX0" fmla="*/ 0 w 2309091"/>
              <a:gd name="connsiteY0" fmla="*/ 2965470 h 2965470"/>
              <a:gd name="connsiteX1" fmla="*/ 1126836 w 2309091"/>
              <a:gd name="connsiteY1" fmla="*/ 333106 h 2965470"/>
              <a:gd name="connsiteX2" fmla="*/ 1154545 w 2309091"/>
              <a:gd name="connsiteY2" fmla="*/ 323870 h 2965470"/>
              <a:gd name="connsiteX3" fmla="*/ 2309091 w 2309091"/>
              <a:gd name="connsiteY3" fmla="*/ 2946997 h 2965470"/>
              <a:gd name="connsiteX4" fmla="*/ 2309091 w 2309091"/>
              <a:gd name="connsiteY4" fmla="*/ 2946997 h 2965470"/>
              <a:gd name="connsiteX0" fmla="*/ 0 w 2309091"/>
              <a:gd name="connsiteY0" fmla="*/ 2632368 h 2632368"/>
              <a:gd name="connsiteX1" fmla="*/ 1126836 w 2309091"/>
              <a:gd name="connsiteY1" fmla="*/ 4 h 2632368"/>
              <a:gd name="connsiteX2" fmla="*/ 2309091 w 2309091"/>
              <a:gd name="connsiteY2" fmla="*/ 2613895 h 2632368"/>
              <a:gd name="connsiteX3" fmla="*/ 2309091 w 2309091"/>
              <a:gd name="connsiteY3" fmla="*/ 2613895 h 2632368"/>
              <a:gd name="connsiteX0" fmla="*/ 0 w 2309091"/>
              <a:gd name="connsiteY0" fmla="*/ 2632367 h 2632367"/>
              <a:gd name="connsiteX1" fmla="*/ 1126836 w 2309091"/>
              <a:gd name="connsiteY1" fmla="*/ 3 h 2632367"/>
              <a:gd name="connsiteX2" fmla="*/ 2309091 w 2309091"/>
              <a:gd name="connsiteY2" fmla="*/ 2613894 h 2632367"/>
              <a:gd name="connsiteX3" fmla="*/ 2309091 w 2309091"/>
              <a:gd name="connsiteY3" fmla="*/ 2613894 h 2632367"/>
              <a:gd name="connsiteX0" fmla="*/ 0 w 2309091"/>
              <a:gd name="connsiteY0" fmla="*/ 2632367 h 2637095"/>
              <a:gd name="connsiteX1" fmla="*/ 1126836 w 2309091"/>
              <a:gd name="connsiteY1" fmla="*/ 3 h 2637095"/>
              <a:gd name="connsiteX2" fmla="*/ 2309091 w 2309091"/>
              <a:gd name="connsiteY2" fmla="*/ 2613894 h 2637095"/>
              <a:gd name="connsiteX3" fmla="*/ 2309091 w 2309091"/>
              <a:gd name="connsiteY3" fmla="*/ 2613894 h 2637095"/>
              <a:gd name="connsiteX0" fmla="*/ 0 w 2309091"/>
              <a:gd name="connsiteY0" fmla="*/ 2623131 h 2627882"/>
              <a:gd name="connsiteX1" fmla="*/ 1154545 w 2309091"/>
              <a:gd name="connsiteY1" fmla="*/ 4 h 2627882"/>
              <a:gd name="connsiteX2" fmla="*/ 2309091 w 2309091"/>
              <a:gd name="connsiteY2" fmla="*/ 2604658 h 2627882"/>
              <a:gd name="connsiteX3" fmla="*/ 2309091 w 2309091"/>
              <a:gd name="connsiteY3" fmla="*/ 2604658 h 2627882"/>
              <a:gd name="connsiteX0" fmla="*/ 0 w 2309091"/>
              <a:gd name="connsiteY0" fmla="*/ 2623942 h 2627160"/>
              <a:gd name="connsiteX1" fmla="*/ 1154545 w 2309091"/>
              <a:gd name="connsiteY1" fmla="*/ 815 h 2627160"/>
              <a:gd name="connsiteX2" fmla="*/ 2309091 w 2309091"/>
              <a:gd name="connsiteY2" fmla="*/ 2605469 h 2627160"/>
              <a:gd name="connsiteX3" fmla="*/ 2309091 w 2309091"/>
              <a:gd name="connsiteY3" fmla="*/ 2605469 h 2627160"/>
              <a:gd name="connsiteX0" fmla="*/ 0 w 2309091"/>
              <a:gd name="connsiteY0" fmla="*/ 2623128 h 2626409"/>
              <a:gd name="connsiteX1" fmla="*/ 1154545 w 2309091"/>
              <a:gd name="connsiteY1" fmla="*/ 1 h 2626409"/>
              <a:gd name="connsiteX2" fmla="*/ 2309091 w 2309091"/>
              <a:gd name="connsiteY2" fmla="*/ 2604655 h 2626409"/>
              <a:gd name="connsiteX3" fmla="*/ 2309091 w 2309091"/>
              <a:gd name="connsiteY3" fmla="*/ 2604655 h 2626409"/>
              <a:gd name="connsiteX0" fmla="*/ 0 w 2309091"/>
              <a:gd name="connsiteY0" fmla="*/ 2623128 h 2626409"/>
              <a:gd name="connsiteX1" fmla="*/ 1154545 w 2309091"/>
              <a:gd name="connsiteY1" fmla="*/ 1 h 2626409"/>
              <a:gd name="connsiteX2" fmla="*/ 2309091 w 2309091"/>
              <a:gd name="connsiteY2" fmla="*/ 2604655 h 2626409"/>
              <a:gd name="connsiteX3" fmla="*/ 2309091 w 2309091"/>
              <a:gd name="connsiteY3" fmla="*/ 2604655 h 2626409"/>
              <a:gd name="connsiteX0" fmla="*/ 0 w 2309091"/>
              <a:gd name="connsiteY0" fmla="*/ 2623128 h 2625004"/>
              <a:gd name="connsiteX1" fmla="*/ 1154545 w 2309091"/>
              <a:gd name="connsiteY1" fmla="*/ 1 h 2625004"/>
              <a:gd name="connsiteX2" fmla="*/ 2309091 w 2309091"/>
              <a:gd name="connsiteY2" fmla="*/ 2604655 h 2625004"/>
              <a:gd name="connsiteX3" fmla="*/ 2309091 w 2309091"/>
              <a:gd name="connsiteY3" fmla="*/ 2604655 h 2625004"/>
              <a:gd name="connsiteX0" fmla="*/ 0 w 2309091"/>
              <a:gd name="connsiteY0" fmla="*/ 2623128 h 2625004"/>
              <a:gd name="connsiteX1" fmla="*/ 1154545 w 2309091"/>
              <a:gd name="connsiteY1" fmla="*/ 1 h 2625004"/>
              <a:gd name="connsiteX2" fmla="*/ 2309091 w 2309091"/>
              <a:gd name="connsiteY2" fmla="*/ 2604655 h 2625004"/>
              <a:gd name="connsiteX0" fmla="*/ 0 w 2309091"/>
              <a:gd name="connsiteY0" fmla="*/ 2623128 h 2626567"/>
              <a:gd name="connsiteX1" fmla="*/ 1154545 w 2309091"/>
              <a:gd name="connsiteY1" fmla="*/ 1 h 2626567"/>
              <a:gd name="connsiteX2" fmla="*/ 2309091 w 2309091"/>
              <a:gd name="connsiteY2" fmla="*/ 2620153 h 2626567"/>
              <a:gd name="connsiteX0" fmla="*/ 0 w 2313805"/>
              <a:gd name="connsiteY0" fmla="*/ 2623128 h 2631272"/>
              <a:gd name="connsiteX1" fmla="*/ 1154545 w 2313805"/>
              <a:gd name="connsiteY1" fmla="*/ 1 h 2631272"/>
              <a:gd name="connsiteX2" fmla="*/ 2313805 w 2313805"/>
              <a:gd name="connsiteY2" fmla="*/ 2624867 h 2631272"/>
              <a:gd name="connsiteX0" fmla="*/ 0 w 2313805"/>
              <a:gd name="connsiteY0" fmla="*/ 2623128 h 2625004"/>
              <a:gd name="connsiteX1" fmla="*/ 1154545 w 2313805"/>
              <a:gd name="connsiteY1" fmla="*/ 1 h 2625004"/>
              <a:gd name="connsiteX2" fmla="*/ 2313805 w 2313805"/>
              <a:gd name="connsiteY2" fmla="*/ 2624867 h 2625004"/>
              <a:gd name="connsiteX0" fmla="*/ 0 w 2313805"/>
              <a:gd name="connsiteY0" fmla="*/ 2623128 h 2625217"/>
              <a:gd name="connsiteX1" fmla="*/ 1154545 w 2313805"/>
              <a:gd name="connsiteY1" fmla="*/ 1 h 2625217"/>
              <a:gd name="connsiteX2" fmla="*/ 2313805 w 2313805"/>
              <a:gd name="connsiteY2" fmla="*/ 2624867 h 2625217"/>
              <a:gd name="connsiteX0" fmla="*/ 0 w 2313805"/>
              <a:gd name="connsiteY0" fmla="*/ 2957349 h 2959438"/>
              <a:gd name="connsiteX1" fmla="*/ 1154545 w 2313805"/>
              <a:gd name="connsiteY1" fmla="*/ 334222 h 2959438"/>
              <a:gd name="connsiteX2" fmla="*/ 1150691 w 2313805"/>
              <a:gd name="connsiteY2" fmla="*/ 323241 h 2959438"/>
              <a:gd name="connsiteX3" fmla="*/ 2313805 w 2313805"/>
              <a:gd name="connsiteY3" fmla="*/ 2959088 h 2959438"/>
              <a:gd name="connsiteX0" fmla="*/ 0 w 2313805"/>
              <a:gd name="connsiteY0" fmla="*/ 2902033 h 2904122"/>
              <a:gd name="connsiteX1" fmla="*/ 1154545 w 2313805"/>
              <a:gd name="connsiteY1" fmla="*/ 278906 h 2904122"/>
              <a:gd name="connsiteX2" fmla="*/ 1595572 w 2313805"/>
              <a:gd name="connsiteY2" fmla="*/ 388841 h 2904122"/>
              <a:gd name="connsiteX3" fmla="*/ 2313805 w 2313805"/>
              <a:gd name="connsiteY3" fmla="*/ 2903772 h 2904122"/>
              <a:gd name="connsiteX0" fmla="*/ 41739 w 2355544"/>
              <a:gd name="connsiteY0" fmla="*/ 2750821 h 2753194"/>
              <a:gd name="connsiteX1" fmla="*/ 80762 w 2355544"/>
              <a:gd name="connsiteY1" fmla="*/ 460214 h 2753194"/>
              <a:gd name="connsiteX2" fmla="*/ 1637311 w 2355544"/>
              <a:gd name="connsiteY2" fmla="*/ 237629 h 2753194"/>
              <a:gd name="connsiteX3" fmla="*/ 2355544 w 2355544"/>
              <a:gd name="connsiteY3" fmla="*/ 2752560 h 2753194"/>
              <a:gd name="connsiteX0" fmla="*/ 41739 w 2355544"/>
              <a:gd name="connsiteY0" fmla="*/ 2872609 h 2874982"/>
              <a:gd name="connsiteX1" fmla="*/ 80762 w 2355544"/>
              <a:gd name="connsiteY1" fmla="*/ 582002 h 2874982"/>
              <a:gd name="connsiteX2" fmla="*/ 1637311 w 2355544"/>
              <a:gd name="connsiteY2" fmla="*/ 359417 h 2874982"/>
              <a:gd name="connsiteX3" fmla="*/ 2355544 w 2355544"/>
              <a:gd name="connsiteY3" fmla="*/ 2874348 h 2874982"/>
              <a:gd name="connsiteX0" fmla="*/ 41739 w 2355544"/>
              <a:gd name="connsiteY0" fmla="*/ 2872609 h 2874982"/>
              <a:gd name="connsiteX1" fmla="*/ 80762 w 2355544"/>
              <a:gd name="connsiteY1" fmla="*/ 582002 h 2874982"/>
              <a:gd name="connsiteX2" fmla="*/ 1637311 w 2355544"/>
              <a:gd name="connsiteY2" fmla="*/ 359417 h 2874982"/>
              <a:gd name="connsiteX3" fmla="*/ 2321233 w 2355544"/>
              <a:gd name="connsiteY3" fmla="*/ 268729 h 2874982"/>
              <a:gd name="connsiteX4" fmla="*/ 2355544 w 2355544"/>
              <a:gd name="connsiteY4" fmla="*/ 2874348 h 2874982"/>
              <a:gd name="connsiteX0" fmla="*/ 41739 w 2355544"/>
              <a:gd name="connsiteY0" fmla="*/ 2624974 h 2627347"/>
              <a:gd name="connsiteX1" fmla="*/ 80762 w 2355544"/>
              <a:gd name="connsiteY1" fmla="*/ 334367 h 2627347"/>
              <a:gd name="connsiteX2" fmla="*/ 1697071 w 2355544"/>
              <a:gd name="connsiteY2" fmla="*/ 837278 h 2627347"/>
              <a:gd name="connsiteX3" fmla="*/ 2321233 w 2355544"/>
              <a:gd name="connsiteY3" fmla="*/ 21094 h 2627347"/>
              <a:gd name="connsiteX4" fmla="*/ 2355544 w 2355544"/>
              <a:gd name="connsiteY4" fmla="*/ 2626713 h 2627347"/>
              <a:gd name="connsiteX0" fmla="*/ 41739 w 2355544"/>
              <a:gd name="connsiteY0" fmla="*/ 2788951 h 2791324"/>
              <a:gd name="connsiteX1" fmla="*/ 80762 w 2355544"/>
              <a:gd name="connsiteY1" fmla="*/ 498344 h 2791324"/>
              <a:gd name="connsiteX2" fmla="*/ 2321233 w 2355544"/>
              <a:gd name="connsiteY2" fmla="*/ 185071 h 2791324"/>
              <a:gd name="connsiteX3" fmla="*/ 2355544 w 2355544"/>
              <a:gd name="connsiteY3" fmla="*/ 2790690 h 2791324"/>
              <a:gd name="connsiteX0" fmla="*/ 114037 w 2427842"/>
              <a:gd name="connsiteY0" fmla="*/ 2788951 h 2791175"/>
              <a:gd name="connsiteX1" fmla="*/ 153060 w 2427842"/>
              <a:gd name="connsiteY1" fmla="*/ 498344 h 2791175"/>
              <a:gd name="connsiteX2" fmla="*/ 2393531 w 2427842"/>
              <a:gd name="connsiteY2" fmla="*/ 185071 h 2791175"/>
              <a:gd name="connsiteX3" fmla="*/ 2427842 w 2427842"/>
              <a:gd name="connsiteY3" fmla="*/ 2790690 h 2791175"/>
              <a:gd name="connsiteX0" fmla="*/ 0 w 2274782"/>
              <a:gd name="connsiteY0" fmla="*/ 498344 h 2790689"/>
              <a:gd name="connsiteX1" fmla="*/ 2240471 w 2274782"/>
              <a:gd name="connsiteY1" fmla="*/ 185071 h 2790689"/>
              <a:gd name="connsiteX2" fmla="*/ 2274782 w 2274782"/>
              <a:gd name="connsiteY2" fmla="*/ 2790690 h 2790689"/>
              <a:gd name="connsiteX0" fmla="*/ 168964 w 2443746"/>
              <a:gd name="connsiteY0" fmla="*/ 439192 h 2731537"/>
              <a:gd name="connsiteX1" fmla="*/ 165109 w 2443746"/>
              <a:gd name="connsiteY1" fmla="*/ 413095 h 2731537"/>
              <a:gd name="connsiteX2" fmla="*/ 2409435 w 2443746"/>
              <a:gd name="connsiteY2" fmla="*/ 125919 h 2731537"/>
              <a:gd name="connsiteX3" fmla="*/ 2443746 w 2443746"/>
              <a:gd name="connsiteY3" fmla="*/ 2731538 h 2731537"/>
              <a:gd name="connsiteX0" fmla="*/ 26 w 2274808"/>
              <a:gd name="connsiteY0" fmla="*/ 1615153 h 3907498"/>
              <a:gd name="connsiteX1" fmla="*/ 381292 w 2274808"/>
              <a:gd name="connsiteY1" fmla="*/ 2037 h 3907498"/>
              <a:gd name="connsiteX2" fmla="*/ 2240497 w 2274808"/>
              <a:gd name="connsiteY2" fmla="*/ 1301880 h 3907498"/>
              <a:gd name="connsiteX3" fmla="*/ 2274808 w 2274808"/>
              <a:gd name="connsiteY3" fmla="*/ 3907499 h 3907498"/>
              <a:gd name="connsiteX0" fmla="*/ 6 w 2321267"/>
              <a:gd name="connsiteY0" fmla="*/ 3957899 h 3957899"/>
              <a:gd name="connsiteX1" fmla="*/ 427751 w 2321267"/>
              <a:gd name="connsiteY1" fmla="*/ 2037 h 3957899"/>
              <a:gd name="connsiteX2" fmla="*/ 2286956 w 2321267"/>
              <a:gd name="connsiteY2" fmla="*/ 1301880 h 3957899"/>
              <a:gd name="connsiteX3" fmla="*/ 2321267 w 2321267"/>
              <a:gd name="connsiteY3" fmla="*/ 3907499 h 3957899"/>
              <a:gd name="connsiteX0" fmla="*/ 178904 w 2500165"/>
              <a:gd name="connsiteY0" fmla="*/ 2903630 h 2903630"/>
              <a:gd name="connsiteX1" fmla="*/ 161767 w 2500165"/>
              <a:gd name="connsiteY1" fmla="*/ 81355 h 2903630"/>
              <a:gd name="connsiteX2" fmla="*/ 2465854 w 2500165"/>
              <a:gd name="connsiteY2" fmla="*/ 247611 h 2903630"/>
              <a:gd name="connsiteX3" fmla="*/ 2500165 w 2500165"/>
              <a:gd name="connsiteY3" fmla="*/ 2853230 h 2903630"/>
              <a:gd name="connsiteX0" fmla="*/ 21126 w 2342387"/>
              <a:gd name="connsiteY0" fmla="*/ 2903630 h 2903630"/>
              <a:gd name="connsiteX1" fmla="*/ 3989 w 2342387"/>
              <a:gd name="connsiteY1" fmla="*/ 81355 h 2903630"/>
              <a:gd name="connsiteX2" fmla="*/ 2308076 w 2342387"/>
              <a:gd name="connsiteY2" fmla="*/ 247611 h 2903630"/>
              <a:gd name="connsiteX3" fmla="*/ 2342387 w 2342387"/>
              <a:gd name="connsiteY3" fmla="*/ 2853230 h 2903630"/>
              <a:gd name="connsiteX0" fmla="*/ 21126 w 2342387"/>
              <a:gd name="connsiteY0" fmla="*/ 2856889 h 2856889"/>
              <a:gd name="connsiteX1" fmla="*/ 3989 w 2342387"/>
              <a:gd name="connsiteY1" fmla="*/ 34614 h 2856889"/>
              <a:gd name="connsiteX2" fmla="*/ 2308076 w 2342387"/>
              <a:gd name="connsiteY2" fmla="*/ 200870 h 2856889"/>
              <a:gd name="connsiteX3" fmla="*/ 2342387 w 2342387"/>
              <a:gd name="connsiteY3" fmla="*/ 2806489 h 2856889"/>
              <a:gd name="connsiteX0" fmla="*/ 21126 w 2342387"/>
              <a:gd name="connsiteY0" fmla="*/ 2856889 h 2856889"/>
              <a:gd name="connsiteX1" fmla="*/ 3989 w 2342387"/>
              <a:gd name="connsiteY1" fmla="*/ 34614 h 2856889"/>
              <a:gd name="connsiteX2" fmla="*/ 2308076 w 2342387"/>
              <a:gd name="connsiteY2" fmla="*/ 200870 h 2856889"/>
              <a:gd name="connsiteX3" fmla="*/ 2342387 w 2342387"/>
              <a:gd name="connsiteY3" fmla="*/ 2806489 h 2856889"/>
              <a:gd name="connsiteX0" fmla="*/ 4800 w 2345981"/>
              <a:gd name="connsiteY0" fmla="*/ 2797038 h 2807096"/>
              <a:gd name="connsiteX1" fmla="*/ 7583 w 2345981"/>
              <a:gd name="connsiteY1" fmla="*/ 35223 h 2807096"/>
              <a:gd name="connsiteX2" fmla="*/ 2311670 w 2345981"/>
              <a:gd name="connsiteY2" fmla="*/ 201479 h 2807096"/>
              <a:gd name="connsiteX3" fmla="*/ 2345981 w 2345981"/>
              <a:gd name="connsiteY3" fmla="*/ 2807098 h 2807096"/>
              <a:gd name="connsiteX0" fmla="*/ 0 w 2338398"/>
              <a:gd name="connsiteY0" fmla="*/ 0 h 2771876"/>
              <a:gd name="connsiteX1" fmla="*/ 2304087 w 2338398"/>
              <a:gd name="connsiteY1" fmla="*/ 166256 h 2771876"/>
              <a:gd name="connsiteX2" fmla="*/ 2338398 w 2338398"/>
              <a:gd name="connsiteY2" fmla="*/ 2771875 h 2771876"/>
              <a:gd name="connsiteX0" fmla="*/ 0 w 2304087"/>
              <a:gd name="connsiteY0" fmla="*/ 0 h 975766"/>
              <a:gd name="connsiteX1" fmla="*/ 2304087 w 2304087"/>
              <a:gd name="connsiteY1" fmla="*/ 166256 h 9757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304087" h="975766">
                <a:moveTo>
                  <a:pt x="0" y="0"/>
                </a:moveTo>
                <a:cubicBezTo>
                  <a:pt x="565973" y="1580153"/>
                  <a:pt x="1824713" y="943666"/>
                  <a:pt x="2304087" y="166256"/>
                </a:cubicBezTo>
              </a:path>
            </a:pathLst>
          </a:custGeom>
          <a:ln w="38100">
            <a:solidFill>
              <a:schemeClr val="accent2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Text Box 28">
            <a:extLst>
              <a:ext uri="{FF2B5EF4-FFF2-40B4-BE49-F238E27FC236}">
                <a16:creationId xmlns:a16="http://schemas.microsoft.com/office/drawing/2014/main" id="{2951785A-8C0B-BA97-CF20-DBC4296B683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65133" y="4389800"/>
            <a:ext cx="718121" cy="474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r>
              <a:rPr lang="en-GB" sz="2800" i="1" dirty="0">
                <a:latin typeface="Times New Roman" pitchFamily="18" charset="0"/>
              </a:rPr>
              <a:t>h</a:t>
            </a:r>
            <a:r>
              <a:rPr lang="el-GR" sz="2800" i="1" dirty="0">
                <a:latin typeface="Times New Roman" pitchFamily="18" charset="0"/>
                <a:cs typeface="Times New Roman" pitchFamily="18" charset="0"/>
              </a:rPr>
              <a:t>ν</a:t>
            </a:r>
            <a:endParaRPr lang="es-ES" sz="28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8E0783B3-7AB5-2075-B23B-961AA2EACF27}"/>
              </a:ext>
            </a:extLst>
          </p:cNvPr>
          <p:cNvSpPr/>
          <p:nvPr/>
        </p:nvSpPr>
        <p:spPr>
          <a:xfrm>
            <a:off x="7176120" y="1772816"/>
            <a:ext cx="2376264" cy="324000"/>
          </a:xfrm>
          <a:prstGeom prst="roundRect">
            <a:avLst/>
          </a:prstGeom>
          <a:solidFill>
            <a:srgbClr val="336699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solidFill>
                  <a:schemeClr val="bg1"/>
                </a:solidFill>
              </a:rPr>
              <a:t>Detector real</a:t>
            </a:r>
            <a:endParaRPr lang="es-MX" sz="2000" dirty="0">
              <a:solidFill>
                <a:schemeClr val="bg1"/>
              </a:solidFill>
            </a:endParaRPr>
          </a:p>
        </p:txBody>
      </p:sp>
      <p:pic>
        <p:nvPicPr>
          <p:cNvPr id="110598" name="Picture 6">
            <a:extLst>
              <a:ext uri="{FF2B5EF4-FFF2-40B4-BE49-F238E27FC236}">
                <a16:creationId xmlns:a16="http://schemas.microsoft.com/office/drawing/2014/main" id="{090DC613-655F-D6C6-B171-200F1FC25D9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12424" y="1358816"/>
            <a:ext cx="1742260" cy="147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7" name="Rectangle 46">
            <a:extLst>
              <a:ext uri="{FF2B5EF4-FFF2-40B4-BE49-F238E27FC236}">
                <a16:creationId xmlns:a16="http://schemas.microsoft.com/office/drawing/2014/main" id="{794F2AA8-0F55-0B59-5617-A61E45CEB2EF}"/>
              </a:ext>
            </a:extLst>
          </p:cNvPr>
          <p:cNvSpPr/>
          <p:nvPr/>
        </p:nvSpPr>
        <p:spPr>
          <a:xfrm>
            <a:off x="6096001" y="1628800"/>
            <a:ext cx="45719" cy="5220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pic>
        <p:nvPicPr>
          <p:cNvPr id="110599" name="Picture 7">
            <a:extLst>
              <a:ext uri="{FF2B5EF4-FFF2-40B4-BE49-F238E27FC236}">
                <a16:creationId xmlns:a16="http://schemas.microsoft.com/office/drawing/2014/main" id="{0EF32899-9817-22C7-864C-2FD69077A3A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30502" y="4060418"/>
            <a:ext cx="3281922" cy="270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4" name="Rectangle 15">
            <a:extLst>
              <a:ext uri="{FF2B5EF4-FFF2-40B4-BE49-F238E27FC236}">
                <a16:creationId xmlns:a16="http://schemas.microsoft.com/office/drawing/2014/main" id="{05B097EE-49CF-4952-D5A2-88BF8C4C2429}"/>
              </a:ext>
            </a:extLst>
          </p:cNvPr>
          <p:cNvSpPr txBox="1">
            <a:spLocks noChangeArrowheads="1"/>
          </p:cNvSpPr>
          <p:nvPr/>
        </p:nvSpPr>
        <p:spPr>
          <a:xfrm>
            <a:off x="6600056" y="2132856"/>
            <a:ext cx="3789238" cy="1969722"/>
          </a:xfrm>
          <a:prstGeom prst="rect">
            <a:avLst/>
          </a:prstGeom>
        </p:spPr>
        <p:txBody>
          <a:bodyPr/>
          <a:lstStyle>
            <a:lvl1pPr marL="469900" indent="-469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charset="0"/>
              <a:buChar char="o"/>
              <a:defRPr sz="30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1pPr>
            <a:lvl2pPr marL="908050" indent="-43656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charset="0"/>
              <a:buChar char="n"/>
              <a:defRPr sz="2600">
                <a:solidFill>
                  <a:schemeClr val="tx1"/>
                </a:solidFill>
                <a:latin typeface="+mn-lt"/>
                <a:ea typeface="ＭＳ Ｐゴシック" charset="0"/>
              </a:defRPr>
            </a:lvl2pPr>
            <a:lvl3pPr marL="1304925" indent="-395288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charset="0"/>
              <a:buChar char="o"/>
              <a:defRPr sz="2300">
                <a:solidFill>
                  <a:schemeClr val="tx1"/>
                </a:solidFill>
                <a:latin typeface="+mn-lt"/>
                <a:ea typeface="ＭＳ Ｐゴシック" charset="0"/>
              </a:defRPr>
            </a:lvl3pPr>
            <a:lvl4pPr marL="1693863" indent="-3873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charset="0"/>
              <a:buChar char="n"/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4pPr>
            <a:lvl5pPr marL="2093913" indent="-398463" algn="l" rtl="0" eaLnBrk="1" fontAlgn="base" hangingPunct="1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charset="0"/>
              <a:buChar char="§"/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5pPr>
            <a:lvl6pPr marL="2551113" indent="-398463" algn="l" rtl="0" eaLnBrk="1" fontAlgn="base" hangingPunct="1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6pPr>
            <a:lvl7pPr marL="3008313" indent="-398463" algn="l" rtl="0" eaLnBrk="1" fontAlgn="base" hangingPunct="1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7pPr>
            <a:lvl8pPr marL="3465513" indent="-398463" algn="l" rtl="0" eaLnBrk="1" fontAlgn="base" hangingPunct="1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8pPr>
            <a:lvl9pPr marL="3922713" indent="-398463" algn="l" rtl="0" eaLnBrk="1" fontAlgn="base" hangingPunct="1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None/>
            </a:pPr>
            <a:r>
              <a:rPr lang="es-ES_tradnl" sz="1600" dirty="0"/>
              <a:t>Interacciones:</a:t>
            </a:r>
          </a:p>
          <a:p>
            <a:pPr>
              <a:buClr>
                <a:srgbClr val="336699"/>
              </a:buClr>
              <a:buSzPct val="100000"/>
            </a:pPr>
            <a:r>
              <a:rPr lang="es-ES_tradnl" sz="1600" dirty="0"/>
              <a:t>Fotoeléctrico</a:t>
            </a:r>
          </a:p>
          <a:p>
            <a:pPr>
              <a:buClr>
                <a:srgbClr val="336699"/>
              </a:buClr>
              <a:buSzPct val="100000"/>
            </a:pPr>
            <a:r>
              <a:rPr lang="es-ES_tradnl" sz="1600" dirty="0"/>
              <a:t>Dispersión </a:t>
            </a:r>
            <a:r>
              <a:rPr lang="es-ES_tradnl" sz="1600" dirty="0" err="1"/>
              <a:t>Compton</a:t>
            </a:r>
            <a:endParaRPr lang="es-ES_tradnl" sz="1600" dirty="0"/>
          </a:p>
          <a:p>
            <a:pPr marL="0" indent="0">
              <a:buNone/>
            </a:pPr>
            <a:r>
              <a:rPr lang="es-ES_tradnl" sz="1600" dirty="0"/>
              <a:t>Respuesta en energía del detector:</a:t>
            </a:r>
          </a:p>
          <a:p>
            <a:r>
              <a:rPr lang="es-ES_tradnl" sz="1600" dirty="0">
                <a:solidFill>
                  <a:srgbClr val="C00000"/>
                </a:solidFill>
              </a:rPr>
              <a:t>¡Resolución en energía!</a:t>
            </a:r>
            <a:endParaRPr lang="es-ES" sz="1600" dirty="0">
              <a:solidFill>
                <a:srgbClr val="C00000"/>
              </a:solidFill>
            </a:endParaRP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8C6D5B5A-9BDE-F190-78CC-2D63FEBDEE16}"/>
              </a:ext>
            </a:extLst>
          </p:cNvPr>
          <p:cNvCxnSpPr/>
          <p:nvPr/>
        </p:nvCxnSpPr>
        <p:spPr>
          <a:xfrm>
            <a:off x="5015880" y="4840745"/>
            <a:ext cx="0" cy="1440000"/>
          </a:xfrm>
          <a:prstGeom prst="line">
            <a:avLst/>
          </a:prstGeom>
          <a:ln w="381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 Box 29">
            <a:extLst>
              <a:ext uri="{FF2B5EF4-FFF2-40B4-BE49-F238E27FC236}">
                <a16:creationId xmlns:a16="http://schemas.microsoft.com/office/drawing/2014/main" id="{6C1AEF16-7CC5-EDA9-35DB-5BD8F183CE1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42242" y="5074049"/>
            <a:ext cx="653559" cy="4756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r>
              <a:rPr lang="en-GB" sz="2800" i="1" dirty="0">
                <a:latin typeface="Times New Roman" pitchFamily="18" charset="0"/>
              </a:rPr>
              <a:t>h</a:t>
            </a:r>
            <a:r>
              <a:rPr lang="el-GR" sz="2800" i="1" dirty="0">
                <a:latin typeface="Times New Roman" pitchFamily="18" charset="0"/>
                <a:cs typeface="Times New Roman" pitchFamily="18" charset="0"/>
              </a:rPr>
              <a:t>ν</a:t>
            </a:r>
            <a:r>
              <a:rPr lang="en-US" sz="2800" i="1" dirty="0">
                <a:latin typeface="Times New Roman" pitchFamily="18" charset="0"/>
                <a:cs typeface="Times New Roman" pitchFamily="18" charset="0"/>
              </a:rPr>
              <a:t>’</a:t>
            </a:r>
            <a:endParaRPr lang="es-ES" sz="2800" i="1" dirty="0">
              <a:latin typeface="Times New Roman" pitchFamily="18" charset="0"/>
            </a:endParaRPr>
          </a:p>
        </p:txBody>
      </p:sp>
      <p:pic>
        <p:nvPicPr>
          <p:cNvPr id="19" name="Imagen 18" descr="Logotipo&#10;&#10;Descripción generada automáticamente">
            <a:extLst>
              <a:ext uri="{FF2B5EF4-FFF2-40B4-BE49-F238E27FC236}">
                <a16:creationId xmlns:a16="http://schemas.microsoft.com/office/drawing/2014/main" id="{65B9A5BF-31D6-C86C-FDB9-93202C412B3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3472" y="6183772"/>
            <a:ext cx="534457" cy="599156"/>
          </a:xfrm>
          <a:prstGeom prst="rect">
            <a:avLst/>
          </a:prstGeom>
        </p:spPr>
      </p:pic>
      <p:pic>
        <p:nvPicPr>
          <p:cNvPr id="20" name="Imagen 19" descr="Logotipo, nombre de la empresa&#10;&#10;El contenido generado por IA puede ser incorrecto.">
            <a:extLst>
              <a:ext uri="{FF2B5EF4-FFF2-40B4-BE49-F238E27FC236}">
                <a16:creationId xmlns:a16="http://schemas.microsoft.com/office/drawing/2014/main" id="{1E9B1820-F028-5B2C-D299-AA94744DA616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424" y="6214499"/>
            <a:ext cx="573629" cy="537703"/>
          </a:xfrm>
          <a:prstGeom prst="rect">
            <a:avLst/>
          </a:prstGeom>
        </p:spPr>
      </p:pic>
      <p:sp>
        <p:nvSpPr>
          <p:cNvPr id="22" name="Rectangle 8">
            <a:extLst>
              <a:ext uri="{FF2B5EF4-FFF2-40B4-BE49-F238E27FC236}">
                <a16:creationId xmlns:a16="http://schemas.microsoft.com/office/drawing/2014/main" id="{31410F50-F40B-EC4F-C4F4-28C7DD5474EA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9408368" y="6337126"/>
            <a:ext cx="2641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000">
                <a:solidFill>
                  <a:schemeClr val="bg1">
                    <a:lumMod val="50000"/>
                  </a:schemeClr>
                </a:solidFill>
                <a:latin typeface="+mn-lt"/>
              </a:defRPr>
            </a:lvl1pPr>
          </a:lstStyle>
          <a:p>
            <a:endParaRPr lang="es-ES" dirty="0">
              <a:solidFill>
                <a:srgbClr val="FFFFFF">
                  <a:lumMod val="50000"/>
                </a:srgbClr>
              </a:solidFill>
            </a:endParaRPr>
          </a:p>
          <a:p>
            <a:pPr algn="r"/>
            <a:fld id="{40057B4C-F600-43C7-8CCF-2A414D2C7951}" type="slidenum">
              <a:rPr lang="es-ES" smtClean="0">
                <a:solidFill>
                  <a:srgbClr val="FFFFFF">
                    <a:lumMod val="50000"/>
                  </a:srgbClr>
                </a:solidFill>
              </a:rPr>
              <a:pPr algn="r"/>
              <a:t>13</a:t>
            </a:fld>
            <a:endParaRPr lang="es-ES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2" name="Rectangle 15">
            <a:extLst>
              <a:ext uri="{FF2B5EF4-FFF2-40B4-BE49-F238E27FC236}">
                <a16:creationId xmlns:a16="http://schemas.microsoft.com/office/drawing/2014/main" id="{A26C4574-877D-6DCE-CA8D-F927CD6DE1A0}"/>
              </a:ext>
            </a:extLst>
          </p:cNvPr>
          <p:cNvSpPr txBox="1">
            <a:spLocks noChangeArrowheads="1"/>
          </p:cNvSpPr>
          <p:nvPr/>
        </p:nvSpPr>
        <p:spPr>
          <a:xfrm>
            <a:off x="2090738" y="2204864"/>
            <a:ext cx="3789238" cy="1259966"/>
          </a:xfrm>
          <a:prstGeom prst="rect">
            <a:avLst/>
          </a:prstGeom>
        </p:spPr>
        <p:txBody>
          <a:bodyPr/>
          <a:lstStyle>
            <a:lvl1pPr marL="469900" indent="-469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charset="0"/>
              <a:buChar char="o"/>
              <a:defRPr sz="30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1pPr>
            <a:lvl2pPr marL="908050" indent="-43656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charset="0"/>
              <a:buChar char="n"/>
              <a:defRPr sz="2600">
                <a:solidFill>
                  <a:schemeClr val="tx1"/>
                </a:solidFill>
                <a:latin typeface="+mn-lt"/>
                <a:ea typeface="ＭＳ Ｐゴシック" charset="0"/>
              </a:defRPr>
            </a:lvl2pPr>
            <a:lvl3pPr marL="1304925" indent="-395288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charset="0"/>
              <a:buChar char="o"/>
              <a:defRPr sz="2300">
                <a:solidFill>
                  <a:schemeClr val="tx1"/>
                </a:solidFill>
                <a:latin typeface="+mn-lt"/>
                <a:ea typeface="ＭＳ Ｐゴシック" charset="0"/>
              </a:defRPr>
            </a:lvl3pPr>
            <a:lvl4pPr marL="1693863" indent="-3873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charset="0"/>
              <a:buChar char="n"/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4pPr>
            <a:lvl5pPr marL="2093913" indent="-398463" algn="l" rtl="0" eaLnBrk="1" fontAlgn="base" hangingPunct="1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charset="0"/>
              <a:buChar char="§"/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5pPr>
            <a:lvl6pPr marL="2551113" indent="-398463" algn="l" rtl="0" eaLnBrk="1" fontAlgn="base" hangingPunct="1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6pPr>
            <a:lvl7pPr marL="3008313" indent="-398463" algn="l" rtl="0" eaLnBrk="1" fontAlgn="base" hangingPunct="1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7pPr>
            <a:lvl8pPr marL="3465513" indent="-398463" algn="l" rtl="0" eaLnBrk="1" fontAlgn="base" hangingPunct="1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8pPr>
            <a:lvl9pPr marL="3922713" indent="-398463" algn="l" rtl="0" eaLnBrk="1" fontAlgn="base" hangingPunct="1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None/>
            </a:pPr>
            <a:r>
              <a:rPr lang="es-ES_tradnl" sz="1600" dirty="0"/>
              <a:t>Interacciones:</a:t>
            </a:r>
          </a:p>
          <a:p>
            <a:pPr>
              <a:buClr>
                <a:srgbClr val="0033CC"/>
              </a:buClr>
            </a:pPr>
            <a:r>
              <a:rPr lang="es-ES_tradnl" sz="1600" dirty="0"/>
              <a:t>Fotoeléctrico</a:t>
            </a:r>
          </a:p>
          <a:p>
            <a:pPr>
              <a:buClr>
                <a:srgbClr val="0033CC"/>
              </a:buClr>
            </a:pPr>
            <a:r>
              <a:rPr lang="es-ES_tradnl" sz="1600" dirty="0"/>
              <a:t>Dispersión Compton</a:t>
            </a:r>
          </a:p>
        </p:txBody>
      </p:sp>
    </p:spTree>
    <p:extLst>
      <p:ext uri="{BB962C8B-B14F-4D97-AF65-F5344CB8AC3E}">
        <p14:creationId xmlns:p14="http://schemas.microsoft.com/office/powerpoint/2010/main" val="14524857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Resolución en energía</a:t>
            </a:r>
          </a:p>
        </p:txBody>
      </p:sp>
      <p:sp>
        <p:nvSpPr>
          <p:cNvPr id="7" name="Rectangle 15"/>
          <p:cNvSpPr txBox="1">
            <a:spLocks noChangeArrowheads="1"/>
          </p:cNvSpPr>
          <p:nvPr/>
        </p:nvSpPr>
        <p:spPr>
          <a:xfrm>
            <a:off x="767408" y="1700808"/>
            <a:ext cx="5112568" cy="1951135"/>
          </a:xfrm>
          <a:prstGeom prst="rect">
            <a:avLst/>
          </a:prstGeom>
        </p:spPr>
        <p:txBody>
          <a:bodyPr/>
          <a:lstStyle>
            <a:lvl1pPr marL="469900" indent="-469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charset="0"/>
              <a:buChar char="o"/>
              <a:defRPr sz="30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1pPr>
            <a:lvl2pPr marL="908050" indent="-43656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charset="0"/>
              <a:buChar char="n"/>
              <a:defRPr sz="2600">
                <a:solidFill>
                  <a:schemeClr val="tx1"/>
                </a:solidFill>
                <a:latin typeface="+mn-lt"/>
                <a:ea typeface="ＭＳ Ｐゴシック" charset="0"/>
              </a:defRPr>
            </a:lvl2pPr>
            <a:lvl3pPr marL="1304925" indent="-395288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charset="0"/>
              <a:buChar char="o"/>
              <a:defRPr sz="2300">
                <a:solidFill>
                  <a:schemeClr val="tx1"/>
                </a:solidFill>
                <a:latin typeface="+mn-lt"/>
                <a:ea typeface="ＭＳ Ｐゴシック" charset="0"/>
              </a:defRPr>
            </a:lvl3pPr>
            <a:lvl4pPr marL="1693863" indent="-3873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charset="0"/>
              <a:buChar char="n"/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4pPr>
            <a:lvl5pPr marL="2093913" indent="-398463" algn="l" rtl="0" eaLnBrk="1" fontAlgn="base" hangingPunct="1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charset="0"/>
              <a:buChar char="§"/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5pPr>
            <a:lvl6pPr marL="2551113" indent="-398463" algn="l" rtl="0" eaLnBrk="1" fontAlgn="base" hangingPunct="1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6pPr>
            <a:lvl7pPr marL="3008313" indent="-398463" algn="l" rtl="0" eaLnBrk="1" fontAlgn="base" hangingPunct="1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7pPr>
            <a:lvl8pPr marL="3465513" indent="-398463" algn="l" rtl="0" eaLnBrk="1" fontAlgn="base" hangingPunct="1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8pPr>
            <a:lvl9pPr marL="3922713" indent="-398463" algn="l" rtl="0" eaLnBrk="1" fontAlgn="base" hangingPunct="1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Clr>
                <a:srgbClr val="0033CC"/>
              </a:buClr>
              <a:buFont typeface="Wingdings" pitchFamily="2" charset="2"/>
              <a:buChar char="q"/>
            </a:pPr>
            <a:r>
              <a:rPr lang="es-ES_tradnl" sz="1800" dirty="0"/>
              <a:t>Es una medida de qué tan bueno es el detector para distinguir la energía de los fotones detectados.</a:t>
            </a:r>
          </a:p>
          <a:p>
            <a:pPr>
              <a:buClr>
                <a:srgbClr val="0033CC"/>
              </a:buClr>
              <a:buFont typeface="Wingdings" pitchFamily="2" charset="2"/>
              <a:buChar char="q"/>
            </a:pPr>
            <a:r>
              <a:rPr lang="es-ES_tradnl" sz="1800" dirty="0"/>
              <a:t>Depende de la combinación cristal </a:t>
            </a:r>
            <a:r>
              <a:rPr lang="es-ES_tradnl" sz="1800" dirty="0">
                <a:solidFill>
                  <a:srgbClr val="0033CC"/>
                </a:solidFill>
              </a:rPr>
              <a:t>centellador + </a:t>
            </a:r>
            <a:r>
              <a:rPr lang="es-ES_tradnl" sz="1800" dirty="0" err="1">
                <a:solidFill>
                  <a:srgbClr val="0033CC"/>
                </a:solidFill>
              </a:rPr>
              <a:t>fotodetector</a:t>
            </a:r>
            <a:endParaRPr lang="es-ES_tradnl" sz="1800" dirty="0">
              <a:solidFill>
                <a:srgbClr val="0033CC"/>
              </a:solidFill>
            </a:endParaRPr>
          </a:p>
          <a:p>
            <a:pPr>
              <a:buClr>
                <a:srgbClr val="0033CC"/>
              </a:buClr>
              <a:buFont typeface="Wingdings" pitchFamily="2" charset="2"/>
              <a:buChar char="q"/>
            </a:pPr>
            <a:r>
              <a:rPr lang="es-ES_tradnl" sz="1800" dirty="0"/>
              <a:t>Se define como:</a:t>
            </a:r>
          </a:p>
        </p:txBody>
      </p:sp>
      <p:sp>
        <p:nvSpPr>
          <p:cNvPr id="2" name="AutoShape 2" descr="R_E=\frac{FWHM}{E}\times 100\%"/>
          <p:cNvSpPr>
            <a:spLocks noChangeAspect="1" noChangeArrowheads="1"/>
          </p:cNvSpPr>
          <p:nvPr/>
        </p:nvSpPr>
        <p:spPr bwMode="auto">
          <a:xfrm>
            <a:off x="1587500" y="-13652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5456" y="3787807"/>
            <a:ext cx="3888456" cy="7851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Rectangle 15"/>
          <p:cNvSpPr txBox="1">
            <a:spLocks noChangeArrowheads="1"/>
          </p:cNvSpPr>
          <p:nvPr/>
        </p:nvSpPr>
        <p:spPr>
          <a:xfrm>
            <a:off x="840545" y="4973714"/>
            <a:ext cx="4751399" cy="975567"/>
          </a:xfrm>
          <a:prstGeom prst="rect">
            <a:avLst/>
          </a:prstGeom>
        </p:spPr>
        <p:txBody>
          <a:bodyPr/>
          <a:lstStyle>
            <a:lvl1pPr marL="469900" indent="-469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charset="0"/>
              <a:buChar char="o"/>
              <a:defRPr sz="30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1pPr>
            <a:lvl2pPr marL="908050" indent="-43656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charset="0"/>
              <a:buChar char="n"/>
              <a:defRPr sz="2600">
                <a:solidFill>
                  <a:schemeClr val="tx1"/>
                </a:solidFill>
                <a:latin typeface="+mn-lt"/>
                <a:ea typeface="ＭＳ Ｐゴシック" charset="0"/>
              </a:defRPr>
            </a:lvl2pPr>
            <a:lvl3pPr marL="1304925" indent="-395288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charset="0"/>
              <a:buChar char="o"/>
              <a:defRPr sz="2300">
                <a:solidFill>
                  <a:schemeClr val="tx1"/>
                </a:solidFill>
                <a:latin typeface="+mn-lt"/>
                <a:ea typeface="ＭＳ Ｐゴシック" charset="0"/>
              </a:defRPr>
            </a:lvl3pPr>
            <a:lvl4pPr marL="1693863" indent="-3873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charset="0"/>
              <a:buChar char="n"/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4pPr>
            <a:lvl5pPr marL="2093913" indent="-398463" algn="l" rtl="0" eaLnBrk="1" fontAlgn="base" hangingPunct="1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charset="0"/>
              <a:buChar char="§"/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5pPr>
            <a:lvl6pPr marL="2551113" indent="-398463" algn="l" rtl="0" eaLnBrk="1" fontAlgn="base" hangingPunct="1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6pPr>
            <a:lvl7pPr marL="3008313" indent="-398463" algn="l" rtl="0" eaLnBrk="1" fontAlgn="base" hangingPunct="1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7pPr>
            <a:lvl8pPr marL="3465513" indent="-398463" algn="l" rtl="0" eaLnBrk="1" fontAlgn="base" hangingPunct="1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8pPr>
            <a:lvl9pPr marL="3922713" indent="-398463" algn="l" rtl="0" eaLnBrk="1" fontAlgn="base" hangingPunct="1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Clr>
                <a:srgbClr val="0033CC"/>
              </a:buClr>
              <a:buFont typeface="Wingdings" pitchFamily="2" charset="2"/>
              <a:buChar char="q"/>
            </a:pPr>
            <a:r>
              <a:rPr lang="es-ES_tradnl" sz="1800" dirty="0"/>
              <a:t>Entre menor es la resolución en energía (más delgado es el </a:t>
            </a:r>
            <a:r>
              <a:rPr lang="es-ES_tradnl" sz="1800" dirty="0" err="1"/>
              <a:t>fotopico</a:t>
            </a:r>
            <a:r>
              <a:rPr lang="es-ES_tradnl" sz="1800" dirty="0"/>
              <a:t>), mejor es el detector</a:t>
            </a:r>
          </a:p>
        </p:txBody>
      </p:sp>
      <p:sp>
        <p:nvSpPr>
          <p:cNvPr id="9" name="8 Rectángulo redondeado"/>
          <p:cNvSpPr/>
          <p:nvPr/>
        </p:nvSpPr>
        <p:spPr>
          <a:xfrm>
            <a:off x="1343472" y="3645024"/>
            <a:ext cx="4104456" cy="1077218"/>
          </a:xfrm>
          <a:prstGeom prst="roundRect">
            <a:avLst/>
          </a:prstGeom>
          <a:noFill/>
          <a:ln>
            <a:solidFill>
              <a:srgbClr val="0033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pic>
        <p:nvPicPr>
          <p:cNvPr id="10" name="5 Imagen">
            <a:extLst>
              <a:ext uri="{FF2B5EF4-FFF2-40B4-BE49-F238E27FC236}">
                <a16:creationId xmlns:a16="http://schemas.microsoft.com/office/drawing/2014/main" id="{954584A7-8608-3021-0E59-218B2B5D0B8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51984" y="1916832"/>
            <a:ext cx="5806711" cy="3888296"/>
          </a:xfrm>
          <a:prstGeom prst="rect">
            <a:avLst/>
          </a:prstGeom>
        </p:spPr>
      </p:pic>
      <p:pic>
        <p:nvPicPr>
          <p:cNvPr id="11" name="Imagen 10" descr="Logotipo&#10;&#10;Descripción generada automáticamente">
            <a:extLst>
              <a:ext uri="{FF2B5EF4-FFF2-40B4-BE49-F238E27FC236}">
                <a16:creationId xmlns:a16="http://schemas.microsoft.com/office/drawing/2014/main" id="{64640F7F-D1FB-E727-4CF6-5919F84CDC8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3472" y="6183772"/>
            <a:ext cx="534457" cy="599156"/>
          </a:xfrm>
          <a:prstGeom prst="rect">
            <a:avLst/>
          </a:prstGeom>
        </p:spPr>
      </p:pic>
      <p:pic>
        <p:nvPicPr>
          <p:cNvPr id="12" name="Imagen 11" descr="Logotipo, nombre de la empresa&#10;&#10;El contenido generado por IA puede ser incorrecto.">
            <a:extLst>
              <a:ext uri="{FF2B5EF4-FFF2-40B4-BE49-F238E27FC236}">
                <a16:creationId xmlns:a16="http://schemas.microsoft.com/office/drawing/2014/main" id="{36C65DE2-DFDA-3370-AFE2-C0280584C7E7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424" y="6214499"/>
            <a:ext cx="573629" cy="537703"/>
          </a:xfrm>
          <a:prstGeom prst="rect">
            <a:avLst/>
          </a:prstGeom>
        </p:spPr>
      </p:pic>
      <p:sp>
        <p:nvSpPr>
          <p:cNvPr id="14" name="Rectangle 8">
            <a:extLst>
              <a:ext uri="{FF2B5EF4-FFF2-40B4-BE49-F238E27FC236}">
                <a16:creationId xmlns:a16="http://schemas.microsoft.com/office/drawing/2014/main" id="{5957220A-426F-2F50-6A60-73715D4DE210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9408368" y="6337126"/>
            <a:ext cx="2641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000">
                <a:solidFill>
                  <a:schemeClr val="bg1">
                    <a:lumMod val="50000"/>
                  </a:schemeClr>
                </a:solidFill>
                <a:latin typeface="+mn-lt"/>
              </a:defRPr>
            </a:lvl1pPr>
          </a:lstStyle>
          <a:p>
            <a:endParaRPr lang="es-ES" dirty="0">
              <a:solidFill>
                <a:srgbClr val="FFFFFF">
                  <a:lumMod val="50000"/>
                </a:srgbClr>
              </a:solidFill>
            </a:endParaRPr>
          </a:p>
          <a:p>
            <a:pPr algn="r"/>
            <a:fld id="{40057B4C-F600-43C7-8CCF-2A414D2C7951}" type="slidenum">
              <a:rPr lang="es-ES" smtClean="0">
                <a:solidFill>
                  <a:srgbClr val="FFFFFF">
                    <a:lumMod val="50000"/>
                  </a:srgbClr>
                </a:solidFill>
              </a:rPr>
              <a:pPr algn="r"/>
              <a:t>14</a:t>
            </a:fld>
            <a:endParaRPr lang="es-ES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FE8B6BAF-9237-D029-7F34-94587CE19D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>
                <a:solidFill>
                  <a:srgbClr val="000000"/>
                </a:solidFill>
              </a:rPr>
              <a:t>Dr. Héctor Alva Sánchez</a:t>
            </a:r>
          </a:p>
        </p:txBody>
      </p:sp>
    </p:spTree>
    <p:extLst>
      <p:ext uri="{BB962C8B-B14F-4D97-AF65-F5344CB8AC3E}">
        <p14:creationId xmlns:p14="http://schemas.microsoft.com/office/powerpoint/2010/main" val="135921066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Resolución en energía</a:t>
            </a:r>
          </a:p>
        </p:txBody>
      </p:sp>
      <p:pic>
        <p:nvPicPr>
          <p:cNvPr id="5" name="4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42815" y="3043463"/>
            <a:ext cx="7106369" cy="3013033"/>
          </a:xfrm>
          <a:prstGeom prst="rect">
            <a:avLst/>
          </a:prstGeom>
        </p:spPr>
      </p:pic>
      <p:sp>
        <p:nvSpPr>
          <p:cNvPr id="7" name="6 CuadroTexto"/>
          <p:cNvSpPr txBox="1"/>
          <p:nvPr/>
        </p:nvSpPr>
        <p:spPr>
          <a:xfrm>
            <a:off x="766233" y="1559694"/>
            <a:ext cx="6049847" cy="12827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s-MX" dirty="0">
                <a:latin typeface="+mj-lt"/>
              </a:rPr>
              <a:t>La resolución en energía </a:t>
            </a:r>
            <a:r>
              <a:rPr lang="es-MX" dirty="0">
                <a:solidFill>
                  <a:srgbClr val="FF0000"/>
                </a:solidFill>
                <a:latin typeface="+mj-lt"/>
              </a:rPr>
              <a:t>¡depende de la energía!</a:t>
            </a:r>
            <a:r>
              <a:rPr lang="es-MX" dirty="0">
                <a:latin typeface="+mj-lt"/>
              </a:rPr>
              <a:t> Si el detector sigue la estadística de Poisson tiene la forma, con </a:t>
            </a:r>
            <a:r>
              <a:rPr lang="es-MX" i="1" dirty="0">
                <a:latin typeface="+mj-lt"/>
                <a:cs typeface="Times New Roman" pitchFamily="18" charset="0"/>
              </a:rPr>
              <a:t>K</a:t>
            </a:r>
            <a:r>
              <a:rPr lang="es-MX" dirty="0">
                <a:latin typeface="+mj-lt"/>
              </a:rPr>
              <a:t> una constante </a:t>
            </a:r>
            <a:r>
              <a:rPr lang="es-MX" dirty="0">
                <a:solidFill>
                  <a:srgbClr val="0033CC"/>
                </a:solidFill>
                <a:latin typeface="+mj-lt"/>
              </a:rPr>
              <a:t>(Tomado de Knoll (2010) 4ª edición, página 345)</a:t>
            </a:r>
            <a:r>
              <a:rPr lang="es-MX" dirty="0">
                <a:latin typeface="+mj-lt"/>
              </a:rPr>
              <a:t>:</a:t>
            </a:r>
          </a:p>
        </p:txBody>
      </p:sp>
      <p:grpSp>
        <p:nvGrpSpPr>
          <p:cNvPr id="4" name="Grupo 3">
            <a:extLst>
              <a:ext uri="{FF2B5EF4-FFF2-40B4-BE49-F238E27FC236}">
                <a16:creationId xmlns:a16="http://schemas.microsoft.com/office/drawing/2014/main" id="{4334F935-660D-5FB8-047D-D32677F85087}"/>
              </a:ext>
            </a:extLst>
          </p:cNvPr>
          <p:cNvGrpSpPr/>
          <p:nvPr/>
        </p:nvGrpSpPr>
        <p:grpSpPr>
          <a:xfrm>
            <a:off x="7176120" y="1412776"/>
            <a:ext cx="3672408" cy="1077218"/>
            <a:chOff x="7320136" y="1559695"/>
            <a:chExt cx="3672408" cy="1077218"/>
          </a:xfrm>
        </p:grpSpPr>
        <p:pic>
          <p:nvPicPr>
            <p:cNvPr id="2051" name="Picture 3"/>
            <p:cNvPicPr>
              <a:picLocks noChangeAspect="1" noChangeArrowheads="1"/>
            </p:cNvPicPr>
            <p:nvPr/>
          </p:nvPicPr>
          <p:blipFill>
            <a:blip r:embed="rId3">
              <a:duotone>
                <a:schemeClr val="accent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464152" y="1754586"/>
              <a:ext cx="3403690" cy="59429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8" name="7 Rectángulo redondeado"/>
            <p:cNvSpPr/>
            <p:nvPr/>
          </p:nvSpPr>
          <p:spPr>
            <a:xfrm>
              <a:off x="7320136" y="1559695"/>
              <a:ext cx="3672408" cy="1077218"/>
            </a:xfrm>
            <a:prstGeom prst="roundRect">
              <a:avLst/>
            </a:prstGeom>
            <a:noFill/>
            <a:ln>
              <a:solidFill>
                <a:srgbClr val="0033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</p:grpSp>
      <p:pic>
        <p:nvPicPr>
          <p:cNvPr id="6" name="Imagen 5" descr="Logotipo&#10;&#10;Descripción generada automáticamente">
            <a:extLst>
              <a:ext uri="{FF2B5EF4-FFF2-40B4-BE49-F238E27FC236}">
                <a16:creationId xmlns:a16="http://schemas.microsoft.com/office/drawing/2014/main" id="{1412FAAB-5FDE-1AFA-AB23-36148C6B8FD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3472" y="6183772"/>
            <a:ext cx="534457" cy="599156"/>
          </a:xfrm>
          <a:prstGeom prst="rect">
            <a:avLst/>
          </a:prstGeom>
        </p:spPr>
      </p:pic>
      <p:pic>
        <p:nvPicPr>
          <p:cNvPr id="10" name="Imagen 9" descr="Logotipo, nombre de la empresa&#10;&#10;El contenido generado por IA puede ser incorrecto.">
            <a:extLst>
              <a:ext uri="{FF2B5EF4-FFF2-40B4-BE49-F238E27FC236}">
                <a16:creationId xmlns:a16="http://schemas.microsoft.com/office/drawing/2014/main" id="{7922535F-9936-C295-7A7C-E7086CEBA4A2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424" y="6214499"/>
            <a:ext cx="573629" cy="537703"/>
          </a:xfrm>
          <a:prstGeom prst="rect">
            <a:avLst/>
          </a:prstGeom>
        </p:spPr>
      </p:pic>
      <p:sp>
        <p:nvSpPr>
          <p:cNvPr id="14" name="Rectangle 8">
            <a:extLst>
              <a:ext uri="{FF2B5EF4-FFF2-40B4-BE49-F238E27FC236}">
                <a16:creationId xmlns:a16="http://schemas.microsoft.com/office/drawing/2014/main" id="{CB9D5A57-64E3-AA15-F1C0-396745B47F4C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9408368" y="6337126"/>
            <a:ext cx="2641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000">
                <a:solidFill>
                  <a:schemeClr val="bg1">
                    <a:lumMod val="50000"/>
                  </a:schemeClr>
                </a:solidFill>
                <a:latin typeface="+mn-lt"/>
              </a:defRPr>
            </a:lvl1pPr>
          </a:lstStyle>
          <a:p>
            <a:endParaRPr lang="es-ES" dirty="0">
              <a:solidFill>
                <a:srgbClr val="FFFFFF">
                  <a:lumMod val="50000"/>
                </a:srgbClr>
              </a:solidFill>
            </a:endParaRPr>
          </a:p>
          <a:p>
            <a:pPr algn="r"/>
            <a:fld id="{40057B4C-F600-43C7-8CCF-2A414D2C7951}" type="slidenum">
              <a:rPr lang="es-ES" smtClean="0">
                <a:solidFill>
                  <a:srgbClr val="FFFFFF">
                    <a:lumMod val="50000"/>
                  </a:srgbClr>
                </a:solidFill>
              </a:rPr>
              <a:pPr algn="r"/>
              <a:t>15</a:t>
            </a:fld>
            <a:endParaRPr lang="es-ES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BE37B099-E768-93E6-4A83-A347C8F257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>
                <a:solidFill>
                  <a:srgbClr val="000000"/>
                </a:solidFill>
              </a:rPr>
              <a:t>Dr. Héctor Alva Sánchez</a:t>
            </a:r>
          </a:p>
        </p:txBody>
      </p:sp>
    </p:spTree>
    <p:extLst>
      <p:ext uri="{BB962C8B-B14F-4D97-AF65-F5344CB8AC3E}">
        <p14:creationId xmlns:p14="http://schemas.microsoft.com/office/powerpoint/2010/main" val="264986724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0882" y="2850976"/>
            <a:ext cx="7143750" cy="3962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3 CuadroTexto"/>
          <p:cNvSpPr txBox="1"/>
          <p:nvPr/>
        </p:nvSpPr>
        <p:spPr>
          <a:xfrm>
            <a:off x="1076857" y="3875439"/>
            <a:ext cx="3362959" cy="2214324"/>
          </a:xfrm>
          <a:prstGeom prst="roundRect">
            <a:avLst>
              <a:gd name="adj" fmla="val 9987"/>
            </a:avLst>
          </a:prstGeom>
          <a:noFill/>
          <a:ln>
            <a:solidFill>
              <a:srgbClr val="00B0F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s-MX" sz="2000" noProof="0">
                <a:solidFill>
                  <a:prstClr val="black"/>
                </a:solidFill>
              </a:rPr>
              <a:t>Función gaussiana: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s-MX" sz="2000" noProof="0" dirty="0">
                <a:solidFill>
                  <a:prstClr val="black"/>
                </a:solidFill>
              </a:rPr>
              <a:t>     </a:t>
            </a:r>
            <a:r>
              <a:rPr lang="es-MX" sz="2000" i="1" noProof="0" dirty="0">
                <a:solidFill>
                  <a:prstClr val="black"/>
                </a:solidFill>
              </a:rPr>
              <a:t>f</a:t>
            </a:r>
            <a:r>
              <a:rPr lang="es-MX" sz="2000" noProof="0" dirty="0">
                <a:solidFill>
                  <a:prstClr val="black"/>
                </a:solidFill>
              </a:rPr>
              <a:t>(</a:t>
            </a:r>
            <a:r>
              <a:rPr lang="es-MX" sz="2000" i="1" noProof="0" dirty="0">
                <a:solidFill>
                  <a:prstClr val="black"/>
                </a:solidFill>
                <a:latin typeface="Palatino Linotype" panose="02040502050505030304" pitchFamily="18" charset="0"/>
              </a:rPr>
              <a:t>x</a:t>
            </a:r>
            <a:r>
              <a:rPr lang="es-MX" sz="2000" noProof="0" dirty="0">
                <a:solidFill>
                  <a:prstClr val="black"/>
                </a:solidFill>
              </a:rPr>
              <a:t>) =  </a:t>
            </a:r>
            <a:r>
              <a:rPr lang="es-MX" sz="2000" i="1" noProof="0" dirty="0">
                <a:solidFill>
                  <a:prstClr val="black"/>
                </a:solidFill>
              </a:rPr>
              <a:t>a</a:t>
            </a:r>
            <a:r>
              <a:rPr lang="es-MX" sz="2000" baseline="-25000" noProof="0" dirty="0">
                <a:solidFill>
                  <a:prstClr val="black"/>
                </a:solidFill>
              </a:rPr>
              <a:t>1</a:t>
            </a:r>
            <a:r>
              <a:rPr lang="es-MX" sz="2000" noProof="0" dirty="0">
                <a:solidFill>
                  <a:prstClr val="black"/>
                </a:solidFill>
              </a:rPr>
              <a:t>*</a:t>
            </a:r>
            <a:r>
              <a:rPr lang="es-MX" sz="2000" noProof="0" dirty="0" err="1">
                <a:solidFill>
                  <a:prstClr val="black"/>
                </a:solidFill>
              </a:rPr>
              <a:t>exp</a:t>
            </a:r>
            <a:r>
              <a:rPr lang="es-MX" sz="2000" noProof="0" dirty="0">
                <a:solidFill>
                  <a:prstClr val="black"/>
                </a:solidFill>
              </a:rPr>
              <a:t>(-(</a:t>
            </a:r>
            <a:r>
              <a:rPr lang="es-MX" sz="2000" i="1" noProof="0" dirty="0">
                <a:solidFill>
                  <a:prstClr val="black"/>
                </a:solidFill>
                <a:latin typeface="Palatino Linotype" panose="02040502050505030304" pitchFamily="18" charset="0"/>
              </a:rPr>
              <a:t>x</a:t>
            </a:r>
            <a:r>
              <a:rPr lang="es-MX" sz="2000" noProof="0" dirty="0">
                <a:solidFill>
                  <a:prstClr val="black"/>
                </a:solidFill>
              </a:rPr>
              <a:t>-</a:t>
            </a:r>
            <a:r>
              <a:rPr lang="es-MX" sz="2000" i="1" noProof="0" dirty="0">
                <a:solidFill>
                  <a:srgbClr val="0033CC"/>
                </a:solidFill>
              </a:rPr>
              <a:t>b</a:t>
            </a:r>
            <a:r>
              <a:rPr lang="es-MX" sz="2000" baseline="-25000" noProof="0" dirty="0">
                <a:solidFill>
                  <a:srgbClr val="0033CC"/>
                </a:solidFill>
              </a:rPr>
              <a:t>1</a:t>
            </a:r>
            <a:r>
              <a:rPr lang="es-MX" sz="2000" noProof="0" dirty="0">
                <a:solidFill>
                  <a:prstClr val="black"/>
                </a:solidFill>
              </a:rPr>
              <a:t>)</a:t>
            </a:r>
            <a:r>
              <a:rPr lang="es-MX" sz="2000" baseline="30000" noProof="0" dirty="0">
                <a:solidFill>
                  <a:prstClr val="black"/>
                </a:solidFill>
              </a:rPr>
              <a:t>2</a:t>
            </a:r>
            <a:r>
              <a:rPr lang="es-MX" sz="2000" noProof="0" dirty="0">
                <a:solidFill>
                  <a:prstClr val="black"/>
                </a:solidFill>
              </a:rPr>
              <a:t>/2</a:t>
            </a:r>
            <a:r>
              <a:rPr lang="es-MX" sz="2000" i="1" noProof="0" dirty="0">
                <a:solidFill>
                  <a:srgbClr val="FF0000"/>
                </a:solidFill>
              </a:rPr>
              <a:t>c</a:t>
            </a:r>
            <a:r>
              <a:rPr lang="es-MX" sz="2000" i="1" baseline="-25000" noProof="0" dirty="0">
                <a:solidFill>
                  <a:srgbClr val="FF0000"/>
                </a:solidFill>
              </a:rPr>
              <a:t>1</a:t>
            </a:r>
            <a:r>
              <a:rPr lang="es-MX" sz="2000" i="1" baseline="30000" noProof="0" dirty="0">
                <a:solidFill>
                  <a:prstClr val="black"/>
                </a:solidFill>
              </a:rPr>
              <a:t>2</a:t>
            </a:r>
            <a:r>
              <a:rPr lang="es-MX" sz="2000" noProof="0" dirty="0">
                <a:solidFill>
                  <a:prstClr val="black"/>
                </a:solidFill>
              </a:rPr>
              <a:t>)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s-MX" sz="2000" noProof="0" dirty="0">
                <a:solidFill>
                  <a:prstClr val="black"/>
                </a:solidFill>
              </a:rPr>
              <a:t>Coeficientes: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s-MX" sz="2000" noProof="0" dirty="0">
                <a:solidFill>
                  <a:prstClr val="black"/>
                </a:solidFill>
              </a:rPr>
              <a:t>       </a:t>
            </a:r>
            <a:r>
              <a:rPr lang="es-MX" sz="2000" i="1" noProof="0" dirty="0">
                <a:solidFill>
                  <a:prstClr val="black"/>
                </a:solidFill>
              </a:rPr>
              <a:t>a</a:t>
            </a:r>
            <a:r>
              <a:rPr lang="es-MX" sz="2000" baseline="-25000" noProof="0" dirty="0">
                <a:solidFill>
                  <a:prstClr val="black"/>
                </a:solidFill>
              </a:rPr>
              <a:t>1</a:t>
            </a:r>
            <a:r>
              <a:rPr lang="es-MX" sz="2000" noProof="0" dirty="0">
                <a:solidFill>
                  <a:prstClr val="black"/>
                </a:solidFill>
              </a:rPr>
              <a:t> =        4618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s-MX" sz="2000" noProof="0" dirty="0">
                <a:solidFill>
                  <a:prstClr val="black"/>
                </a:solidFill>
              </a:rPr>
              <a:t>       </a:t>
            </a:r>
            <a:r>
              <a:rPr lang="es-MX" sz="2000" i="1" noProof="0" dirty="0">
                <a:solidFill>
                  <a:srgbClr val="0033CC"/>
                </a:solidFill>
              </a:rPr>
              <a:t>b</a:t>
            </a:r>
            <a:r>
              <a:rPr lang="es-MX" sz="2000" baseline="-25000" noProof="0" dirty="0">
                <a:solidFill>
                  <a:srgbClr val="0033CC"/>
                </a:solidFill>
              </a:rPr>
              <a:t>1</a:t>
            </a:r>
            <a:r>
              <a:rPr lang="es-MX" sz="2000" noProof="0" dirty="0">
                <a:solidFill>
                  <a:srgbClr val="0033CC"/>
                </a:solidFill>
              </a:rPr>
              <a:t> =       402.1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s-MX" sz="2000" noProof="0" dirty="0">
                <a:solidFill>
                  <a:prstClr val="black"/>
                </a:solidFill>
              </a:rPr>
              <a:t>       </a:t>
            </a:r>
            <a:r>
              <a:rPr lang="es-MX" sz="2000" i="1" noProof="0" dirty="0">
                <a:solidFill>
                  <a:srgbClr val="FF0000"/>
                </a:solidFill>
              </a:rPr>
              <a:t>c</a:t>
            </a:r>
            <a:r>
              <a:rPr lang="es-MX" sz="2000" baseline="-25000" noProof="0" dirty="0">
                <a:solidFill>
                  <a:srgbClr val="FF0000"/>
                </a:solidFill>
              </a:rPr>
              <a:t>1</a:t>
            </a:r>
            <a:r>
              <a:rPr lang="es-MX" sz="2000" noProof="0" dirty="0">
                <a:solidFill>
                  <a:srgbClr val="FF0000"/>
                </a:solidFill>
              </a:rPr>
              <a:t> =       15.26</a:t>
            </a:r>
          </a:p>
        </p:txBody>
      </p:sp>
      <p:sp>
        <p:nvSpPr>
          <p:cNvPr id="5" name="4 CuadroTexto"/>
          <p:cNvSpPr txBox="1"/>
          <p:nvPr/>
        </p:nvSpPr>
        <p:spPr>
          <a:xfrm>
            <a:off x="7032104" y="1484784"/>
            <a:ext cx="3382726" cy="1356044"/>
          </a:xfrm>
          <a:prstGeom prst="roundRect">
            <a:avLst>
              <a:gd name="adj" fmla="val 8321"/>
            </a:avLst>
          </a:prstGeom>
          <a:ln>
            <a:solidFill>
              <a:srgbClr val="0033CC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s-MX" dirty="0">
                <a:solidFill>
                  <a:prstClr val="black"/>
                </a:solidFill>
              </a:rPr>
              <a:t>De aquí </a:t>
            </a:r>
            <a:r>
              <a:rPr lang="es-MX" dirty="0">
                <a:solidFill>
                  <a:srgbClr val="FF0000"/>
                </a:solidFill>
                <a:sym typeface="Symbol"/>
              </a:rPr>
              <a:t></a:t>
            </a:r>
            <a:r>
              <a:rPr lang="es-MX" dirty="0">
                <a:solidFill>
                  <a:srgbClr val="FF0000"/>
                </a:solidFill>
              </a:rPr>
              <a:t>=15.26/</a:t>
            </a:r>
            <a:r>
              <a:rPr lang="es-MX" dirty="0">
                <a:solidFill>
                  <a:srgbClr val="FF0000"/>
                </a:solidFill>
                <a:sym typeface="Symbol" panose="05050102010706020507" pitchFamily="18" charset="2"/>
              </a:rPr>
              <a:t>2</a:t>
            </a:r>
            <a:endParaRPr lang="es-MX" dirty="0">
              <a:solidFill>
                <a:srgbClr val="FF0000"/>
              </a:solidFill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s-MX" dirty="0">
                <a:solidFill>
                  <a:prstClr val="black"/>
                </a:solidFill>
              </a:rPr>
              <a:t>FWHM=2.35</a:t>
            </a:r>
            <a:r>
              <a:rPr lang="es-MX" dirty="0">
                <a:solidFill>
                  <a:prstClr val="black"/>
                </a:solidFill>
                <a:sym typeface="Symbol"/>
              </a:rPr>
              <a:t>=2.3510.79=25.36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s-MX" i="1" dirty="0">
                <a:solidFill>
                  <a:prstClr val="black"/>
                </a:solidFill>
                <a:sym typeface="Symbol"/>
              </a:rPr>
              <a:t>R</a:t>
            </a:r>
            <a:r>
              <a:rPr lang="es-MX" baseline="-25000" dirty="0">
                <a:solidFill>
                  <a:prstClr val="black"/>
                </a:solidFill>
                <a:sym typeface="Symbol"/>
              </a:rPr>
              <a:t>E</a:t>
            </a:r>
            <a:r>
              <a:rPr lang="es-MX" dirty="0">
                <a:solidFill>
                  <a:prstClr val="black"/>
                </a:solidFill>
                <a:sym typeface="Symbol"/>
              </a:rPr>
              <a:t>=(25.35/402.1)100%= 6.3%</a:t>
            </a:r>
            <a:endParaRPr lang="es-MX" dirty="0">
              <a:solidFill>
                <a:prstClr val="black"/>
              </a:solidFill>
            </a:endParaRPr>
          </a:p>
        </p:txBody>
      </p:sp>
      <p:sp>
        <p:nvSpPr>
          <p:cNvPr id="6" name="5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Ajuste de función Gaussiana</a:t>
            </a:r>
          </a:p>
        </p:txBody>
      </p:sp>
      <p:sp>
        <p:nvSpPr>
          <p:cNvPr id="7" name="AutoShape 4"/>
          <p:cNvSpPr>
            <a:spLocks noChangeArrowheads="1"/>
          </p:cNvSpPr>
          <p:nvPr/>
        </p:nvSpPr>
        <p:spPr bwMode="auto">
          <a:xfrm>
            <a:off x="2133600" y="1280161"/>
            <a:ext cx="7958138" cy="109537"/>
          </a:xfrm>
          <a:custGeom>
            <a:avLst/>
            <a:gdLst>
              <a:gd name="T0" fmla="*/ 0 w 1000"/>
              <a:gd name="T1" fmla="*/ 0 h 1000"/>
              <a:gd name="T2" fmla="*/ 2147483647 w 1000"/>
              <a:gd name="T3" fmla="*/ 0 h 1000"/>
              <a:gd name="T4" fmla="*/ 2147483647 w 1000"/>
              <a:gd name="T5" fmla="*/ 1314263702 h 1000"/>
              <a:gd name="T6" fmla="*/ 0 w 1000"/>
              <a:gd name="T7" fmla="*/ 1314263702 h 1000"/>
              <a:gd name="T8" fmla="*/ 0 w 1000"/>
              <a:gd name="T9" fmla="*/ 0 h 1000"/>
              <a:gd name="T10" fmla="*/ 2147483647 w 1000"/>
              <a:gd name="T11" fmla="*/ 0 h 100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1000" h="1000" stroke="0">
                <a:moveTo>
                  <a:pt x="0" y="0"/>
                </a:moveTo>
                <a:lnTo>
                  <a:pt x="585" y="0"/>
                </a:lnTo>
                <a:lnTo>
                  <a:pt x="585" y="1000"/>
                </a:lnTo>
                <a:lnTo>
                  <a:pt x="0" y="1000"/>
                </a:lnTo>
                <a:lnTo>
                  <a:pt x="0" y="0"/>
                </a:lnTo>
                <a:close/>
              </a:path>
              <a:path w="1000" h="1000">
                <a:moveTo>
                  <a:pt x="0" y="0"/>
                </a:moveTo>
                <a:lnTo>
                  <a:pt x="1000" y="0"/>
                </a:lnTo>
              </a:path>
            </a:pathLst>
          </a:custGeom>
          <a:solidFill>
            <a:srgbClr val="0033CC"/>
          </a:solidFill>
          <a:ln w="9525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cxnSp>
        <p:nvCxnSpPr>
          <p:cNvPr id="3" name="2 Conector recto de flecha"/>
          <p:cNvCxnSpPr/>
          <p:nvPr/>
        </p:nvCxnSpPr>
        <p:spPr>
          <a:xfrm>
            <a:off x="9120336" y="4818032"/>
            <a:ext cx="504056" cy="0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9" name="8 Conector recto de flecha"/>
          <p:cNvCxnSpPr/>
          <p:nvPr/>
        </p:nvCxnSpPr>
        <p:spPr>
          <a:xfrm flipH="1">
            <a:off x="10101016" y="4818032"/>
            <a:ext cx="504056" cy="0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8" name="7 CuadroTexto"/>
          <p:cNvSpPr txBox="1"/>
          <p:nvPr/>
        </p:nvSpPr>
        <p:spPr>
          <a:xfrm>
            <a:off x="8706553" y="4353804"/>
            <a:ext cx="101181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1600" dirty="0">
                <a:solidFill>
                  <a:srgbClr val="C00000"/>
                </a:solidFill>
              </a:rPr>
              <a:t>R</a:t>
            </a:r>
            <a:r>
              <a:rPr lang="es-MX" sz="1600" baseline="-25000" dirty="0">
                <a:solidFill>
                  <a:srgbClr val="C00000"/>
                </a:solidFill>
              </a:rPr>
              <a:t>E</a:t>
            </a:r>
            <a:r>
              <a:rPr lang="es-MX" sz="1600" dirty="0">
                <a:solidFill>
                  <a:srgbClr val="C00000"/>
                </a:solidFill>
              </a:rPr>
              <a:t>=6.3%</a:t>
            </a:r>
          </a:p>
        </p:txBody>
      </p:sp>
      <p:pic>
        <p:nvPicPr>
          <p:cNvPr id="2" name="5 Imagen">
            <a:extLst>
              <a:ext uri="{FF2B5EF4-FFF2-40B4-BE49-F238E27FC236}">
                <a16:creationId xmlns:a16="http://schemas.microsoft.com/office/drawing/2014/main" id="{FB614B64-CC00-7CAB-BFD5-95448DAE8F2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1271663"/>
            <a:ext cx="3888432" cy="2603776"/>
          </a:xfrm>
          <a:prstGeom prst="rect">
            <a:avLst/>
          </a:prstGeom>
        </p:spPr>
      </p:pic>
      <p:pic>
        <p:nvPicPr>
          <p:cNvPr id="10" name="Imagen 9" descr="Logotipo&#10;&#10;Descripción generada automáticamente">
            <a:extLst>
              <a:ext uri="{FF2B5EF4-FFF2-40B4-BE49-F238E27FC236}">
                <a16:creationId xmlns:a16="http://schemas.microsoft.com/office/drawing/2014/main" id="{919FCD75-355E-FE1B-0729-4B33B565E1C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3472" y="6183772"/>
            <a:ext cx="534457" cy="599156"/>
          </a:xfrm>
          <a:prstGeom prst="rect">
            <a:avLst/>
          </a:prstGeom>
        </p:spPr>
      </p:pic>
      <p:pic>
        <p:nvPicPr>
          <p:cNvPr id="11" name="Imagen 10" descr="Logotipo, nombre de la empresa&#10;&#10;El contenido generado por IA puede ser incorrecto.">
            <a:extLst>
              <a:ext uri="{FF2B5EF4-FFF2-40B4-BE49-F238E27FC236}">
                <a16:creationId xmlns:a16="http://schemas.microsoft.com/office/drawing/2014/main" id="{36255D53-5B7C-CF26-1C96-A31464657445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424" y="6214499"/>
            <a:ext cx="573629" cy="537703"/>
          </a:xfrm>
          <a:prstGeom prst="rect">
            <a:avLst/>
          </a:prstGeom>
        </p:spPr>
      </p:pic>
      <p:sp>
        <p:nvSpPr>
          <p:cNvPr id="14" name="Rectangle 8">
            <a:extLst>
              <a:ext uri="{FF2B5EF4-FFF2-40B4-BE49-F238E27FC236}">
                <a16:creationId xmlns:a16="http://schemas.microsoft.com/office/drawing/2014/main" id="{2587F4BB-9CCC-9089-6BBA-4D07B7F97C4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408368" y="6337126"/>
            <a:ext cx="2641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s-E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endParaRPr lang="es-ES">
              <a:solidFill>
                <a:srgbClr val="FFFFFF">
                  <a:lumMod val="50000"/>
                </a:srgbClr>
              </a:solidFill>
            </a:endParaRPr>
          </a:p>
          <a:p>
            <a:pPr algn="r"/>
            <a:fld id="{40057B4C-F600-43C7-8CCF-2A414D2C7951}" type="slidenum">
              <a:rPr lang="es-ES" smtClean="0">
                <a:solidFill>
                  <a:srgbClr val="FFFFFF">
                    <a:lumMod val="50000"/>
                  </a:srgbClr>
                </a:solidFill>
              </a:rPr>
              <a:pPr algn="r"/>
              <a:t>16</a:t>
            </a:fld>
            <a:endParaRPr lang="es-ES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13" name="Marcador de número de diapositiva 12">
            <a:extLst>
              <a:ext uri="{FF2B5EF4-FFF2-40B4-BE49-F238E27FC236}">
                <a16:creationId xmlns:a16="http://schemas.microsoft.com/office/drawing/2014/main" id="{83961C60-FA28-E035-39D7-E0DB8EAD17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076AA6-C8CB-4431-B55B-2F42FA106885}" type="slidenum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16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230902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dirty="0"/>
              <a:t>Número de canales (</a:t>
            </a:r>
            <a:r>
              <a:rPr lang="es-MX" dirty="0" err="1"/>
              <a:t>bins</a:t>
            </a:r>
            <a:r>
              <a:rPr lang="es-MX" dirty="0"/>
              <a:t>) en el espectro</a:t>
            </a:r>
          </a:p>
        </p:txBody>
      </p:sp>
      <p:pic>
        <p:nvPicPr>
          <p:cNvPr id="22" name="Imagen 21">
            <a:extLst>
              <a:ext uri="{FF2B5EF4-FFF2-40B4-BE49-F238E27FC236}">
                <a16:creationId xmlns:a16="http://schemas.microsoft.com/office/drawing/2014/main" id="{2F7AAF6F-C0EB-1281-DCDD-9B7F86C69A6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09929" y="1428750"/>
            <a:ext cx="3600000" cy="2700000"/>
          </a:xfrm>
          <a:prstGeom prst="rect">
            <a:avLst/>
          </a:prstGeom>
        </p:spPr>
      </p:pic>
      <p:pic>
        <p:nvPicPr>
          <p:cNvPr id="24" name="Imagen 23">
            <a:extLst>
              <a:ext uri="{FF2B5EF4-FFF2-40B4-BE49-F238E27FC236}">
                <a16:creationId xmlns:a16="http://schemas.microsoft.com/office/drawing/2014/main" id="{4616591C-BDA8-2482-073D-8971FE2F32F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09929" y="1428750"/>
            <a:ext cx="3600000" cy="2700000"/>
          </a:xfrm>
          <a:prstGeom prst="rect">
            <a:avLst/>
          </a:prstGeom>
        </p:spPr>
      </p:pic>
      <p:pic>
        <p:nvPicPr>
          <p:cNvPr id="26" name="Imagen 25">
            <a:extLst>
              <a:ext uri="{FF2B5EF4-FFF2-40B4-BE49-F238E27FC236}">
                <a16:creationId xmlns:a16="http://schemas.microsoft.com/office/drawing/2014/main" id="{0F36093F-660B-A27A-1C89-02990E293F5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09929" y="4113376"/>
            <a:ext cx="3600000" cy="2700000"/>
          </a:xfrm>
          <a:prstGeom prst="rect">
            <a:avLst/>
          </a:prstGeom>
        </p:spPr>
      </p:pic>
      <p:pic>
        <p:nvPicPr>
          <p:cNvPr id="28" name="Imagen 27">
            <a:extLst>
              <a:ext uri="{FF2B5EF4-FFF2-40B4-BE49-F238E27FC236}">
                <a16:creationId xmlns:a16="http://schemas.microsoft.com/office/drawing/2014/main" id="{63866E9B-0009-BCAB-9588-EB693E6125E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09929" y="4113376"/>
            <a:ext cx="3600000" cy="2700000"/>
          </a:xfrm>
          <a:prstGeom prst="rect">
            <a:avLst/>
          </a:prstGeom>
        </p:spPr>
      </p:pic>
      <p:pic>
        <p:nvPicPr>
          <p:cNvPr id="3" name="Imagen 2" descr="Logotipo&#10;&#10;Descripción generada automáticamente">
            <a:extLst>
              <a:ext uri="{FF2B5EF4-FFF2-40B4-BE49-F238E27FC236}">
                <a16:creationId xmlns:a16="http://schemas.microsoft.com/office/drawing/2014/main" id="{7B43C21A-ACF0-B759-CFD1-F211A34D862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83472" y="6183772"/>
            <a:ext cx="534457" cy="599156"/>
          </a:xfrm>
          <a:prstGeom prst="rect">
            <a:avLst/>
          </a:prstGeom>
        </p:spPr>
      </p:pic>
      <p:pic>
        <p:nvPicPr>
          <p:cNvPr id="5" name="Imagen 4" descr="Logotipo, nombre de la empresa&#10;&#10;El contenido generado por IA puede ser incorrecto.">
            <a:extLst>
              <a:ext uri="{FF2B5EF4-FFF2-40B4-BE49-F238E27FC236}">
                <a16:creationId xmlns:a16="http://schemas.microsoft.com/office/drawing/2014/main" id="{C5F18F47-2FF6-102F-1633-5230251FE720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424" y="6214499"/>
            <a:ext cx="573629" cy="537703"/>
          </a:xfrm>
          <a:prstGeom prst="rect">
            <a:avLst/>
          </a:prstGeom>
        </p:spPr>
      </p:pic>
      <p:sp>
        <p:nvSpPr>
          <p:cNvPr id="7" name="Rectangle 8">
            <a:extLst>
              <a:ext uri="{FF2B5EF4-FFF2-40B4-BE49-F238E27FC236}">
                <a16:creationId xmlns:a16="http://schemas.microsoft.com/office/drawing/2014/main" id="{022B5CE3-FFA1-A62B-1809-D454C03C318E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9408368" y="6337126"/>
            <a:ext cx="2641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000">
                <a:solidFill>
                  <a:schemeClr val="bg1">
                    <a:lumMod val="50000"/>
                  </a:schemeClr>
                </a:solidFill>
                <a:latin typeface="+mn-lt"/>
              </a:defRPr>
            </a:lvl1pPr>
          </a:lstStyle>
          <a:p>
            <a:endParaRPr lang="es-ES" dirty="0">
              <a:solidFill>
                <a:srgbClr val="FFFFFF">
                  <a:lumMod val="50000"/>
                </a:srgbClr>
              </a:solidFill>
            </a:endParaRPr>
          </a:p>
          <a:p>
            <a:pPr algn="r"/>
            <a:fld id="{40057B4C-F600-43C7-8CCF-2A414D2C7951}" type="slidenum">
              <a:rPr lang="es-ES" smtClean="0">
                <a:solidFill>
                  <a:srgbClr val="FFFFFF">
                    <a:lumMod val="50000"/>
                  </a:srgbClr>
                </a:solidFill>
              </a:rPr>
              <a:pPr algn="r"/>
              <a:t>17</a:t>
            </a:fld>
            <a:endParaRPr lang="es-ES" dirty="0">
              <a:solidFill>
                <a:srgbClr val="FFFFFF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555186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7386C78-CEEB-131C-C68F-039FE2E6520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>
            <a:extLst>
              <a:ext uri="{FF2B5EF4-FFF2-40B4-BE49-F238E27FC236}">
                <a16:creationId xmlns:a16="http://schemas.microsoft.com/office/drawing/2014/main" id="{0D8A1C5F-0F8F-EF95-71B9-3305914F287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MX" dirty="0"/>
              <a:t>Estructura de los espectros</a:t>
            </a:r>
            <a:endParaRPr lang="es-ES" dirty="0"/>
          </a:p>
        </p:txBody>
      </p:sp>
      <p:sp>
        <p:nvSpPr>
          <p:cNvPr id="5" name="Subtítulo 4">
            <a:extLst>
              <a:ext uri="{FF2B5EF4-FFF2-40B4-BE49-F238E27FC236}">
                <a16:creationId xmlns:a16="http://schemas.microsoft.com/office/drawing/2014/main" id="{12645A78-87E2-EEFB-9BBE-CB57BD5188A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2" name="Imagen 1" descr="Logotipo&#10;&#10;Descripción generada automáticamente">
            <a:extLst>
              <a:ext uri="{FF2B5EF4-FFF2-40B4-BE49-F238E27FC236}">
                <a16:creationId xmlns:a16="http://schemas.microsoft.com/office/drawing/2014/main" id="{F506ABFB-335D-7B3F-8B54-C6E79E218DB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3472" y="6183772"/>
            <a:ext cx="534457" cy="599156"/>
          </a:xfrm>
          <a:prstGeom prst="rect">
            <a:avLst/>
          </a:prstGeom>
        </p:spPr>
      </p:pic>
      <p:pic>
        <p:nvPicPr>
          <p:cNvPr id="6" name="Imagen 5" descr="Logotipo, nombre de la empresa&#10;&#10;El contenido generado por IA puede ser incorrecto.">
            <a:extLst>
              <a:ext uri="{FF2B5EF4-FFF2-40B4-BE49-F238E27FC236}">
                <a16:creationId xmlns:a16="http://schemas.microsoft.com/office/drawing/2014/main" id="{26F4F0AA-2040-6BB1-8C9B-050CAA97F9B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424" y="6214499"/>
            <a:ext cx="573629" cy="537703"/>
          </a:xfrm>
          <a:prstGeom prst="rect">
            <a:avLst/>
          </a:prstGeom>
        </p:spPr>
      </p:pic>
      <p:sp>
        <p:nvSpPr>
          <p:cNvPr id="8" name="Rectangle 8">
            <a:extLst>
              <a:ext uri="{FF2B5EF4-FFF2-40B4-BE49-F238E27FC236}">
                <a16:creationId xmlns:a16="http://schemas.microsoft.com/office/drawing/2014/main" id="{7D399857-4BB6-5AB0-83F4-D10EAB2AD1B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408368" y="6337126"/>
            <a:ext cx="2641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s-E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endParaRPr lang="es-ES">
              <a:solidFill>
                <a:srgbClr val="FFFFFF">
                  <a:lumMod val="50000"/>
                </a:srgbClr>
              </a:solidFill>
            </a:endParaRPr>
          </a:p>
          <a:p>
            <a:pPr algn="r"/>
            <a:fld id="{40057B4C-F600-43C7-8CCF-2A414D2C7951}" type="slidenum">
              <a:rPr lang="es-ES" smtClean="0">
                <a:solidFill>
                  <a:srgbClr val="FFFFFF">
                    <a:lumMod val="50000"/>
                  </a:srgbClr>
                </a:solidFill>
              </a:rPr>
              <a:pPr algn="r"/>
              <a:t>18</a:t>
            </a:fld>
            <a:endParaRPr lang="es-ES" dirty="0">
              <a:solidFill>
                <a:srgbClr val="FFFFFF">
                  <a:lumMod val="50000"/>
                </a:srgbClr>
              </a:solidFill>
            </a:endParaRPr>
          </a:p>
        </p:txBody>
      </p:sp>
      <p:pic>
        <p:nvPicPr>
          <p:cNvPr id="9" name="7 Imagen">
            <a:extLst>
              <a:ext uri="{FF2B5EF4-FFF2-40B4-BE49-F238E27FC236}">
                <a16:creationId xmlns:a16="http://schemas.microsoft.com/office/drawing/2014/main" id="{6C90E15C-F5B3-090F-5D25-ED680CD5B90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88465" y="4503139"/>
            <a:ext cx="3024336" cy="1878189"/>
          </a:xfrm>
          <a:prstGeom prst="rect">
            <a:avLst/>
          </a:prstGeom>
        </p:spPr>
      </p:pic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E01F20E3-DD07-4A92-9C97-E37329A745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076AA6-C8CB-4431-B55B-2F42FA106885}" type="slidenum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18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116148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92AC528-D106-819A-341F-C9BA97C246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Cristal centellador + PMT</a:t>
            </a:r>
            <a:endParaRPr lang="es-ES" dirty="0"/>
          </a:p>
        </p:txBody>
      </p:sp>
      <p:pic>
        <p:nvPicPr>
          <p:cNvPr id="7" name="Imagen 6" descr="Imagen que contiene Diagrama&#10;&#10;El contenido generado por IA puede ser incorrecto.">
            <a:extLst>
              <a:ext uri="{FF2B5EF4-FFF2-40B4-BE49-F238E27FC236}">
                <a16:creationId xmlns:a16="http://schemas.microsoft.com/office/drawing/2014/main" id="{252942CD-B390-9B03-85F0-ED75685800E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79342" y="2293553"/>
            <a:ext cx="4696978" cy="1469139"/>
          </a:xfrm>
          <a:prstGeom prst="rect">
            <a:avLst/>
          </a:prstGeom>
        </p:spPr>
      </p:pic>
      <p:pic>
        <p:nvPicPr>
          <p:cNvPr id="9" name="Imagen 8">
            <a:extLst>
              <a:ext uri="{FF2B5EF4-FFF2-40B4-BE49-F238E27FC236}">
                <a16:creationId xmlns:a16="http://schemas.microsoft.com/office/drawing/2014/main" id="{5BFAC6F3-626E-83BA-A6AB-073C85E86E7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7004" y="2869626"/>
            <a:ext cx="2810262" cy="158496"/>
          </a:xfrm>
          <a:prstGeom prst="rect">
            <a:avLst/>
          </a:prstGeom>
        </p:spPr>
      </p:pic>
      <p:pic>
        <p:nvPicPr>
          <p:cNvPr id="10" name="Picture 7" descr="A yellow lines on a black background&#10;&#10;AI-generated content may be incorrect.">
            <a:extLst>
              <a:ext uri="{FF2B5EF4-FFF2-40B4-BE49-F238E27FC236}">
                <a16:creationId xmlns:a16="http://schemas.microsoft.com/office/drawing/2014/main" id="{660C648C-D1B1-0E8F-CF03-D313CB5E7D09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6659" y="2519105"/>
            <a:ext cx="1243587" cy="859538"/>
          </a:xfrm>
          <a:prstGeom prst="rect">
            <a:avLst/>
          </a:prstGeom>
        </p:spPr>
      </p:pic>
      <p:pic>
        <p:nvPicPr>
          <p:cNvPr id="11" name="Imagen 10" descr="Imagen que contiene Diagrama&#10;&#10;El contenido generado por IA puede ser incorrecto.">
            <a:extLst>
              <a:ext uri="{FF2B5EF4-FFF2-40B4-BE49-F238E27FC236}">
                <a16:creationId xmlns:a16="http://schemas.microsoft.com/office/drawing/2014/main" id="{70C876BC-309E-F2E6-E5BD-0F342B11CBC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79342" y="4113213"/>
            <a:ext cx="4696978" cy="1469139"/>
          </a:xfrm>
          <a:prstGeom prst="rect">
            <a:avLst/>
          </a:prstGeom>
        </p:spPr>
      </p:pic>
      <p:pic>
        <p:nvPicPr>
          <p:cNvPr id="12" name="Imagen 11">
            <a:extLst>
              <a:ext uri="{FF2B5EF4-FFF2-40B4-BE49-F238E27FC236}">
                <a16:creationId xmlns:a16="http://schemas.microsoft.com/office/drawing/2014/main" id="{EDAE3565-4042-648E-D65C-8761589D382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7004" y="4653136"/>
            <a:ext cx="2810262" cy="158496"/>
          </a:xfrm>
          <a:prstGeom prst="rect">
            <a:avLst/>
          </a:prstGeom>
        </p:spPr>
      </p:pic>
      <p:pic>
        <p:nvPicPr>
          <p:cNvPr id="15" name="Imagen 14" descr="Imagen que contiene Logotipo&#10;&#10;El contenido generado por IA puede ser incorrecto.">
            <a:extLst>
              <a:ext uri="{FF2B5EF4-FFF2-40B4-BE49-F238E27FC236}">
                <a16:creationId xmlns:a16="http://schemas.microsoft.com/office/drawing/2014/main" id="{80BA0C6F-2B73-F56E-788C-6D7E68A66535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79342" y="4113212"/>
            <a:ext cx="4696978" cy="1469139"/>
          </a:xfrm>
          <a:prstGeom prst="rect">
            <a:avLst/>
          </a:prstGeom>
        </p:spPr>
      </p:pic>
      <p:pic>
        <p:nvPicPr>
          <p:cNvPr id="3" name="Imagen 2" descr="Logotipo&#10;&#10;Descripción generada automáticamente">
            <a:extLst>
              <a:ext uri="{FF2B5EF4-FFF2-40B4-BE49-F238E27FC236}">
                <a16:creationId xmlns:a16="http://schemas.microsoft.com/office/drawing/2014/main" id="{093CF17A-1E57-D8C1-03E8-968C0E31195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83472" y="6183772"/>
            <a:ext cx="534457" cy="599156"/>
          </a:xfrm>
          <a:prstGeom prst="rect">
            <a:avLst/>
          </a:prstGeom>
        </p:spPr>
      </p:pic>
      <p:pic>
        <p:nvPicPr>
          <p:cNvPr id="5" name="Imagen 4" descr="Logotipo, nombre de la empresa&#10;&#10;El contenido generado por IA puede ser incorrecto.">
            <a:extLst>
              <a:ext uri="{FF2B5EF4-FFF2-40B4-BE49-F238E27FC236}">
                <a16:creationId xmlns:a16="http://schemas.microsoft.com/office/drawing/2014/main" id="{F81EECC1-533C-7160-FE25-6BF7D71FA4CA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424" y="6214499"/>
            <a:ext cx="573629" cy="537703"/>
          </a:xfrm>
          <a:prstGeom prst="rect">
            <a:avLst/>
          </a:prstGeom>
        </p:spPr>
      </p:pic>
      <p:sp>
        <p:nvSpPr>
          <p:cNvPr id="8" name="Rectangle 8">
            <a:extLst>
              <a:ext uri="{FF2B5EF4-FFF2-40B4-BE49-F238E27FC236}">
                <a16:creationId xmlns:a16="http://schemas.microsoft.com/office/drawing/2014/main" id="{B11456D2-C59B-3A23-758A-883CB622147F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9408368" y="6337126"/>
            <a:ext cx="2641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000">
                <a:solidFill>
                  <a:schemeClr val="bg1">
                    <a:lumMod val="50000"/>
                  </a:schemeClr>
                </a:solidFill>
                <a:latin typeface="+mn-lt"/>
              </a:defRPr>
            </a:lvl1pPr>
          </a:lstStyle>
          <a:p>
            <a:endParaRPr lang="es-ES" dirty="0">
              <a:solidFill>
                <a:srgbClr val="FFFFFF">
                  <a:lumMod val="50000"/>
                </a:srgbClr>
              </a:solidFill>
            </a:endParaRPr>
          </a:p>
          <a:p>
            <a:pPr algn="r"/>
            <a:fld id="{40057B4C-F600-43C7-8CCF-2A414D2C7951}" type="slidenum">
              <a:rPr lang="es-ES" smtClean="0">
                <a:solidFill>
                  <a:srgbClr val="FFFFFF">
                    <a:lumMod val="50000"/>
                  </a:srgbClr>
                </a:solidFill>
              </a:rPr>
              <a:pPr algn="r"/>
              <a:t>19</a:t>
            </a:fld>
            <a:endParaRPr lang="es-ES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CB171F65-5EB6-E9BF-4E50-E80556E25E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>
                <a:solidFill>
                  <a:srgbClr val="000000"/>
                </a:solidFill>
              </a:rPr>
              <a:t>Dr. Héctor Alva Sánchez</a:t>
            </a:r>
          </a:p>
        </p:txBody>
      </p:sp>
    </p:spTree>
    <p:extLst>
      <p:ext uri="{BB962C8B-B14F-4D97-AF65-F5344CB8AC3E}">
        <p14:creationId xmlns:p14="http://schemas.microsoft.com/office/powerpoint/2010/main" val="29547061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81D47F9-A2AF-6C45-A1BB-E69DE3A4A3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Detectores en Medicina Nuclear</a:t>
            </a:r>
            <a:endParaRPr lang="es-ES" dirty="0"/>
          </a:p>
        </p:txBody>
      </p:sp>
      <p:graphicFrame>
        <p:nvGraphicFramePr>
          <p:cNvPr id="6" name="Marcador de contenido 5">
            <a:extLst>
              <a:ext uri="{FF2B5EF4-FFF2-40B4-BE49-F238E27FC236}">
                <a16:creationId xmlns:a16="http://schemas.microsoft.com/office/drawing/2014/main" id="{4F61A282-B202-BA5B-75D1-3DF8AEA9678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75219829"/>
              </p:ext>
            </p:extLst>
          </p:nvPr>
        </p:nvGraphicFramePr>
        <p:xfrm>
          <a:off x="755651" y="1484784"/>
          <a:ext cx="6132437" cy="45350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7" name="Picture 6">
            <a:extLst>
              <a:ext uri="{FF2B5EF4-FFF2-40B4-BE49-F238E27FC236}">
                <a16:creationId xmlns:a16="http://schemas.microsoft.com/office/drawing/2014/main" id="{52B00BF1-1826-9D8C-3B6D-FD811A69B3B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55879" y="-27384"/>
            <a:ext cx="3860801" cy="2895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Bright-View-SPECT-Gamma-Camera">
            <a:extLst>
              <a:ext uri="{FF2B5EF4-FFF2-40B4-BE49-F238E27FC236}">
                <a16:creationId xmlns:a16="http://schemas.microsoft.com/office/drawing/2014/main" id="{49F0707A-1D59-14E3-2DF0-75FCBAB32BE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31259" y="2992024"/>
            <a:ext cx="2910040" cy="35788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CuadroTexto 7">
            <a:extLst>
              <a:ext uri="{FF2B5EF4-FFF2-40B4-BE49-F238E27FC236}">
                <a16:creationId xmlns:a16="http://schemas.microsoft.com/office/drawing/2014/main" id="{A1083A4C-D0D0-6B7B-FE63-AF6DF9BB3F0A}"/>
              </a:ext>
            </a:extLst>
          </p:cNvPr>
          <p:cNvSpPr txBox="1"/>
          <p:nvPr/>
        </p:nvSpPr>
        <p:spPr>
          <a:xfrm>
            <a:off x="11162621" y="2448539"/>
            <a:ext cx="10054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>
                <a:solidFill>
                  <a:srgbClr val="0000FF"/>
                </a:solidFill>
              </a:rPr>
              <a:t>PET/CT</a:t>
            </a:r>
            <a:endParaRPr lang="es-ES" dirty="0">
              <a:solidFill>
                <a:srgbClr val="0000FF"/>
              </a:solidFill>
            </a:endParaRP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AAB7A1D7-5E33-9207-C3E3-8E3EF0B47CB0}"/>
              </a:ext>
            </a:extLst>
          </p:cNvPr>
          <p:cNvSpPr txBox="1"/>
          <p:nvPr/>
        </p:nvSpPr>
        <p:spPr>
          <a:xfrm>
            <a:off x="11213917" y="6156012"/>
            <a:ext cx="9541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>
                <a:solidFill>
                  <a:srgbClr val="0000FF"/>
                </a:solidFill>
              </a:rPr>
              <a:t>SPECT</a:t>
            </a:r>
            <a:endParaRPr lang="es-ES" dirty="0">
              <a:solidFill>
                <a:srgbClr val="0000FF"/>
              </a:solidFill>
            </a:endParaRPr>
          </a:p>
        </p:txBody>
      </p:sp>
      <p:pic>
        <p:nvPicPr>
          <p:cNvPr id="3" name="Imagen 2" descr="Logotipo&#10;&#10;Descripción generada automáticamente">
            <a:extLst>
              <a:ext uri="{FF2B5EF4-FFF2-40B4-BE49-F238E27FC236}">
                <a16:creationId xmlns:a16="http://schemas.microsoft.com/office/drawing/2014/main" id="{365BBF6B-21F1-DACF-0A83-E8268F54B1C4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83472" y="6183772"/>
            <a:ext cx="534457" cy="599156"/>
          </a:xfrm>
          <a:prstGeom prst="rect">
            <a:avLst/>
          </a:prstGeom>
        </p:spPr>
      </p:pic>
      <p:pic>
        <p:nvPicPr>
          <p:cNvPr id="10" name="Imagen 9" descr="Logotipo, nombre de la empresa&#10;&#10;El contenido generado por IA puede ser incorrecto.">
            <a:extLst>
              <a:ext uri="{FF2B5EF4-FFF2-40B4-BE49-F238E27FC236}">
                <a16:creationId xmlns:a16="http://schemas.microsoft.com/office/drawing/2014/main" id="{25C2FF0E-7F22-63F8-7B6D-1AC3A649A258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424" y="6214499"/>
            <a:ext cx="573629" cy="537703"/>
          </a:xfrm>
          <a:prstGeom prst="rect">
            <a:avLst/>
          </a:prstGeom>
        </p:spPr>
      </p:pic>
      <p:sp>
        <p:nvSpPr>
          <p:cNvPr id="12" name="Rectangle 8">
            <a:extLst>
              <a:ext uri="{FF2B5EF4-FFF2-40B4-BE49-F238E27FC236}">
                <a16:creationId xmlns:a16="http://schemas.microsoft.com/office/drawing/2014/main" id="{B1248918-9E12-6F5E-867C-B9A298FB2338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9408368" y="6337126"/>
            <a:ext cx="2641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000">
                <a:solidFill>
                  <a:schemeClr val="bg1">
                    <a:lumMod val="50000"/>
                  </a:schemeClr>
                </a:solidFill>
                <a:latin typeface="+mn-lt"/>
              </a:defRPr>
            </a:lvl1pPr>
          </a:lstStyle>
          <a:p>
            <a:endParaRPr lang="es-ES" dirty="0">
              <a:solidFill>
                <a:srgbClr val="FFFFFF">
                  <a:lumMod val="50000"/>
                </a:srgbClr>
              </a:solidFill>
            </a:endParaRPr>
          </a:p>
          <a:p>
            <a:pPr algn="r"/>
            <a:fld id="{40057B4C-F600-43C7-8CCF-2A414D2C7951}" type="slidenum">
              <a:rPr lang="es-ES" smtClean="0">
                <a:solidFill>
                  <a:srgbClr val="FFFFFF">
                    <a:lumMod val="50000"/>
                  </a:srgbClr>
                </a:solidFill>
              </a:rPr>
              <a:pPr algn="r"/>
              <a:t>2</a:t>
            </a:fld>
            <a:endParaRPr lang="es-ES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366CF49E-3317-8FFE-F0FE-40CA19BBE7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>
                <a:solidFill>
                  <a:srgbClr val="000000"/>
                </a:solidFill>
              </a:rPr>
              <a:t>Dr. Héctor Alva Sánchez</a:t>
            </a:r>
          </a:p>
        </p:txBody>
      </p:sp>
    </p:spTree>
    <p:extLst>
      <p:ext uri="{BB962C8B-B14F-4D97-AF65-F5344CB8AC3E}">
        <p14:creationId xmlns:p14="http://schemas.microsoft.com/office/powerpoint/2010/main" val="107026917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F2B4E4-CA99-40B9-CED7-40F97FC3CC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Detectores de centelleo</a:t>
            </a:r>
          </a:p>
        </p:txBody>
      </p:sp>
      <p:pic>
        <p:nvPicPr>
          <p:cNvPr id="6" name="Picture 5" descr="A blue circle with a black circle and a black circle with a black circle and a black circle with a black circle with a black circle with a black circle with a black circle with a black circle&#10;&#10;AI-generated content may be incorrect.">
            <a:extLst>
              <a:ext uri="{FF2B5EF4-FFF2-40B4-BE49-F238E27FC236}">
                <a16:creationId xmlns:a16="http://schemas.microsoft.com/office/drawing/2014/main" id="{B9366B42-40D0-7A76-5A7B-60738E2E685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83832" y="2274516"/>
            <a:ext cx="4392488" cy="992118"/>
          </a:xfrm>
          <a:prstGeom prst="rect">
            <a:avLst/>
          </a:prstGeom>
        </p:spPr>
      </p:pic>
      <p:pic>
        <p:nvPicPr>
          <p:cNvPr id="8" name="Picture 7" descr="A yellow lines on a black background&#10;&#10;AI-generated content may be incorrect.">
            <a:extLst>
              <a:ext uri="{FF2B5EF4-FFF2-40B4-BE49-F238E27FC236}">
                <a16:creationId xmlns:a16="http://schemas.microsoft.com/office/drawing/2014/main" id="{97160085-9CE2-2CD7-342B-790B677962C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9976" y="2340806"/>
            <a:ext cx="1243587" cy="859538"/>
          </a:xfrm>
          <a:prstGeom prst="rect">
            <a:avLst/>
          </a:prstGeom>
        </p:spPr>
      </p:pic>
      <p:pic>
        <p:nvPicPr>
          <p:cNvPr id="3" name="6 Imagen">
            <a:extLst>
              <a:ext uri="{FF2B5EF4-FFF2-40B4-BE49-F238E27FC236}">
                <a16:creationId xmlns:a16="http://schemas.microsoft.com/office/drawing/2014/main" id="{575A899E-4E0D-8C88-EDA0-8F36C23F0FE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47928" y="4052636"/>
            <a:ext cx="3258591" cy="1800200"/>
          </a:xfrm>
          <a:prstGeom prst="rect">
            <a:avLst/>
          </a:prstGeom>
        </p:spPr>
      </p:pic>
      <p:sp>
        <p:nvSpPr>
          <p:cNvPr id="9" name="CuadroTexto 8">
            <a:extLst>
              <a:ext uri="{FF2B5EF4-FFF2-40B4-BE49-F238E27FC236}">
                <a16:creationId xmlns:a16="http://schemas.microsoft.com/office/drawing/2014/main" id="{5317BB98-497B-84AB-4C74-433C3111B5F4}"/>
              </a:ext>
            </a:extLst>
          </p:cNvPr>
          <p:cNvSpPr txBox="1"/>
          <p:nvPr/>
        </p:nvSpPr>
        <p:spPr>
          <a:xfrm>
            <a:off x="1798910" y="2585909"/>
            <a:ext cx="232948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000" dirty="0"/>
              <a:t>Centellador + PMT</a:t>
            </a:r>
            <a:endParaRPr lang="es-ES" sz="2000" dirty="0"/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D9FB9AB8-3E8B-6CAF-4C6E-A279C61F68F5}"/>
              </a:ext>
            </a:extLst>
          </p:cNvPr>
          <p:cNvSpPr txBox="1"/>
          <p:nvPr/>
        </p:nvSpPr>
        <p:spPr>
          <a:xfrm>
            <a:off x="767408" y="4768070"/>
            <a:ext cx="439248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000" dirty="0"/>
              <a:t>Centellador + </a:t>
            </a:r>
            <a:r>
              <a:rPr lang="es-MX" sz="2000" dirty="0" err="1"/>
              <a:t>SiPM</a:t>
            </a:r>
            <a:r>
              <a:rPr lang="es-MX" sz="2000" dirty="0"/>
              <a:t> array o PS-PMT</a:t>
            </a:r>
          </a:p>
          <a:p>
            <a:pPr algn="ctr"/>
            <a:r>
              <a:rPr lang="es-MX" dirty="0"/>
              <a:t>(Importante para hacer imágenes en Medicina Nuclear)</a:t>
            </a:r>
            <a:endParaRPr lang="es-ES" dirty="0"/>
          </a:p>
        </p:txBody>
      </p:sp>
      <p:pic>
        <p:nvPicPr>
          <p:cNvPr id="5" name="Imagen 4" descr="Logotipo&#10;&#10;Descripción generada automáticamente">
            <a:extLst>
              <a:ext uri="{FF2B5EF4-FFF2-40B4-BE49-F238E27FC236}">
                <a16:creationId xmlns:a16="http://schemas.microsoft.com/office/drawing/2014/main" id="{61C61F0C-2F5D-0FA1-71CD-A9B431A4AA5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83472" y="6183772"/>
            <a:ext cx="534457" cy="599156"/>
          </a:xfrm>
          <a:prstGeom prst="rect">
            <a:avLst/>
          </a:prstGeom>
        </p:spPr>
      </p:pic>
      <p:pic>
        <p:nvPicPr>
          <p:cNvPr id="7" name="Imagen 6" descr="Logotipo, nombre de la empresa&#10;&#10;El contenido generado por IA puede ser incorrecto.">
            <a:extLst>
              <a:ext uri="{FF2B5EF4-FFF2-40B4-BE49-F238E27FC236}">
                <a16:creationId xmlns:a16="http://schemas.microsoft.com/office/drawing/2014/main" id="{1BBE9FD7-8678-1543-01B8-ADE6A64D4FD6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424" y="6214499"/>
            <a:ext cx="573629" cy="537703"/>
          </a:xfrm>
          <a:prstGeom prst="rect">
            <a:avLst/>
          </a:prstGeom>
        </p:spPr>
      </p:pic>
      <p:sp>
        <p:nvSpPr>
          <p:cNvPr id="12" name="Rectangle 8">
            <a:extLst>
              <a:ext uri="{FF2B5EF4-FFF2-40B4-BE49-F238E27FC236}">
                <a16:creationId xmlns:a16="http://schemas.microsoft.com/office/drawing/2014/main" id="{E05234E7-8F86-3031-14A1-554C2DDBA822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9408368" y="6337126"/>
            <a:ext cx="2641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000">
                <a:solidFill>
                  <a:schemeClr val="bg1">
                    <a:lumMod val="50000"/>
                  </a:schemeClr>
                </a:solidFill>
                <a:latin typeface="+mn-lt"/>
              </a:defRPr>
            </a:lvl1pPr>
          </a:lstStyle>
          <a:p>
            <a:endParaRPr lang="es-ES" dirty="0">
              <a:solidFill>
                <a:srgbClr val="FFFFFF">
                  <a:lumMod val="50000"/>
                </a:srgbClr>
              </a:solidFill>
            </a:endParaRPr>
          </a:p>
          <a:p>
            <a:pPr algn="r"/>
            <a:fld id="{40057B4C-F600-43C7-8CCF-2A414D2C7951}" type="slidenum">
              <a:rPr lang="es-ES" smtClean="0">
                <a:solidFill>
                  <a:srgbClr val="FFFFFF">
                    <a:lumMod val="50000"/>
                  </a:srgbClr>
                </a:solidFill>
              </a:rPr>
              <a:pPr algn="r"/>
              <a:t>20</a:t>
            </a:fld>
            <a:endParaRPr lang="es-ES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112ED771-AEB5-79B3-2373-572F5C04BC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>
                <a:solidFill>
                  <a:srgbClr val="000000"/>
                </a:solidFill>
              </a:rPr>
              <a:t>Dr. Héctor Alva Sánchez</a:t>
            </a:r>
          </a:p>
        </p:txBody>
      </p:sp>
    </p:spTree>
    <p:extLst>
      <p:ext uri="{BB962C8B-B14F-4D97-AF65-F5344CB8AC3E}">
        <p14:creationId xmlns:p14="http://schemas.microsoft.com/office/powerpoint/2010/main" val="365692252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978CBA6-191E-DBB7-6662-ECDF00ECFE3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6131BC3-8EEC-19DE-1602-E70EF2DA37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Absorción fotoeléctrica</a:t>
            </a:r>
            <a:endParaRPr lang="es-ES" dirty="0"/>
          </a:p>
        </p:txBody>
      </p:sp>
      <p:pic>
        <p:nvPicPr>
          <p:cNvPr id="8" name="Imagen 7" descr="Imagen que contiene Diagrama&#10;&#10;El contenido generado por IA puede ser incorrecto.">
            <a:extLst>
              <a:ext uri="{FF2B5EF4-FFF2-40B4-BE49-F238E27FC236}">
                <a16:creationId xmlns:a16="http://schemas.microsoft.com/office/drawing/2014/main" id="{4BCEE261-AFBB-158C-8404-80F8DF935A2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2800" y="4402800"/>
            <a:ext cx="4696978" cy="1469139"/>
          </a:xfrm>
          <a:prstGeom prst="rect">
            <a:avLst/>
          </a:prstGeom>
        </p:spPr>
      </p:pic>
      <p:pic>
        <p:nvPicPr>
          <p:cNvPr id="9" name="Imagen 8">
            <a:extLst>
              <a:ext uri="{FF2B5EF4-FFF2-40B4-BE49-F238E27FC236}">
                <a16:creationId xmlns:a16="http://schemas.microsoft.com/office/drawing/2014/main" id="{B6586ACD-A250-2CED-4F76-0B0A2B9E385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5001" y="4978694"/>
            <a:ext cx="2810262" cy="158496"/>
          </a:xfrm>
          <a:prstGeom prst="rect">
            <a:avLst/>
          </a:prstGeom>
        </p:spPr>
      </p:pic>
      <p:sp>
        <p:nvSpPr>
          <p:cNvPr id="12" name="CuadroTexto 11">
            <a:extLst>
              <a:ext uri="{FF2B5EF4-FFF2-40B4-BE49-F238E27FC236}">
                <a16:creationId xmlns:a16="http://schemas.microsoft.com/office/drawing/2014/main" id="{5E7C810A-E56D-0A15-1B80-A0D1852AF451}"/>
              </a:ext>
            </a:extLst>
          </p:cNvPr>
          <p:cNvSpPr txBox="1"/>
          <p:nvPr/>
        </p:nvSpPr>
        <p:spPr>
          <a:xfrm>
            <a:off x="6648930" y="1569566"/>
            <a:ext cx="541686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/>
              <a:t>En el efecto fotoeléctrico se deposita toda la </a:t>
            </a:r>
            <a:r>
              <a:rPr lang="es-MX" i="1" dirty="0">
                <a:solidFill>
                  <a:srgbClr val="0000FF"/>
                </a:solidFill>
                <a:latin typeface="LM Roman 12" panose="00000500000000000000" pitchFamily="2" charset="0"/>
              </a:rPr>
              <a:t>E= h</a:t>
            </a:r>
            <a:r>
              <a:rPr lang="es-MX" i="1" dirty="0">
                <a:solidFill>
                  <a:srgbClr val="0000FF"/>
                </a:solidFill>
                <a:latin typeface="LM Roman 12" panose="00000500000000000000" pitchFamily="2" charset="0"/>
                <a:sym typeface="Symbol" panose="05050102010706020507" pitchFamily="18" charset="2"/>
              </a:rPr>
              <a:t></a:t>
            </a:r>
            <a:endParaRPr lang="es-MX" i="1" dirty="0">
              <a:solidFill>
                <a:srgbClr val="0000FF"/>
              </a:solidFill>
              <a:latin typeface="LM Roman 12" panose="00000500000000000000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dirty="0">
                <a:latin typeface="Arial" panose="020B0604020202020204" pitchFamily="34" charset="0"/>
                <a:cs typeface="Arial" panose="020B0604020202020204" pitchFamily="34" charset="0"/>
              </a:rPr>
              <a:t>El cristal brilla proporcional a</a:t>
            </a:r>
            <a:r>
              <a:rPr lang="es-ES" dirty="0">
                <a:solidFill>
                  <a:srgbClr val="FF0000"/>
                </a:solidFill>
                <a:latin typeface="LM Roman 12" panose="00000500000000000000" pitchFamily="2" charset="0"/>
              </a:rPr>
              <a:t> </a:t>
            </a:r>
            <a:r>
              <a:rPr lang="es-ES" i="1" dirty="0">
                <a:solidFill>
                  <a:srgbClr val="0000FF"/>
                </a:solidFill>
                <a:latin typeface="LM Roman 12" panose="00000500000000000000" pitchFamily="2" charset="0"/>
              </a:rPr>
              <a:t>E= </a:t>
            </a:r>
            <a:r>
              <a:rPr lang="es-MX" i="1" dirty="0">
                <a:solidFill>
                  <a:srgbClr val="0000FF"/>
                </a:solidFill>
                <a:latin typeface="LM Roman 12" panose="00000500000000000000" pitchFamily="2" charset="0"/>
              </a:rPr>
              <a:t>h</a:t>
            </a:r>
            <a:r>
              <a:rPr lang="es-MX" i="1" dirty="0">
                <a:solidFill>
                  <a:srgbClr val="0000FF"/>
                </a:solidFill>
                <a:latin typeface="LM Roman 12" panose="00000500000000000000" pitchFamily="2" charset="0"/>
                <a:sym typeface="Symbol" panose="05050102010706020507" pitchFamily="18" charset="2"/>
              </a:rPr>
              <a:t></a:t>
            </a:r>
            <a:endParaRPr lang="es-MX" dirty="0">
              <a:solidFill>
                <a:srgbClr val="0000FF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dirty="0"/>
              <a:t>Contribuye al </a:t>
            </a:r>
            <a:r>
              <a:rPr lang="es-MX" dirty="0" err="1">
                <a:highlight>
                  <a:srgbClr val="FFFF00"/>
                </a:highlight>
              </a:rPr>
              <a:t>fotopico</a:t>
            </a:r>
            <a:r>
              <a:rPr lang="es-MX" dirty="0"/>
              <a:t> en el espectro</a:t>
            </a:r>
            <a:endParaRPr lang="es-ES" baseline="-25000" dirty="0">
              <a:solidFill>
                <a:srgbClr val="FF0000"/>
              </a:solidFill>
              <a:latin typeface="LM Roman 12" panose="00000500000000000000" pitchFamily="2" charset="0"/>
            </a:endParaRPr>
          </a:p>
        </p:txBody>
      </p:sp>
      <p:pic>
        <p:nvPicPr>
          <p:cNvPr id="5" name="Imagen 4" descr="Icono&#10;&#10;El contenido generado por IA puede ser incorrecto.">
            <a:extLst>
              <a:ext uri="{FF2B5EF4-FFF2-40B4-BE49-F238E27FC236}">
                <a16:creationId xmlns:a16="http://schemas.microsoft.com/office/drawing/2014/main" id="{5BDD9FD9-E2F2-5EE1-D4DD-F0E63B91206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2272" y="5050581"/>
            <a:ext cx="448057" cy="280417"/>
          </a:xfrm>
          <a:prstGeom prst="rect">
            <a:avLst/>
          </a:prstGeom>
        </p:spPr>
      </p:pic>
      <p:sp>
        <p:nvSpPr>
          <p:cNvPr id="3" name="CuadroTexto 2">
            <a:extLst>
              <a:ext uri="{FF2B5EF4-FFF2-40B4-BE49-F238E27FC236}">
                <a16:creationId xmlns:a16="http://schemas.microsoft.com/office/drawing/2014/main" id="{FD463AEF-79D4-B3A5-160C-604B7C8CFDBB}"/>
              </a:ext>
            </a:extLst>
          </p:cNvPr>
          <p:cNvSpPr txBox="1"/>
          <p:nvPr/>
        </p:nvSpPr>
        <p:spPr>
          <a:xfrm>
            <a:off x="485135" y="4408133"/>
            <a:ext cx="106471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800" i="1" dirty="0">
                <a:solidFill>
                  <a:srgbClr val="0000FF"/>
                </a:solidFill>
                <a:latin typeface="LM Roman 12" panose="00000500000000000000" pitchFamily="2" charset="0"/>
              </a:rPr>
              <a:t>E</a:t>
            </a:r>
            <a:r>
              <a:rPr lang="es-MX" sz="2800" dirty="0">
                <a:solidFill>
                  <a:srgbClr val="0000FF"/>
                </a:solidFill>
                <a:latin typeface="LM Roman 12" panose="00000500000000000000" pitchFamily="2" charset="0"/>
              </a:rPr>
              <a:t>=</a:t>
            </a:r>
            <a:r>
              <a:rPr lang="es-MX" sz="2800" i="1" dirty="0">
                <a:solidFill>
                  <a:srgbClr val="0000FF"/>
                </a:solidFill>
                <a:latin typeface="LM Roman 12" panose="00000500000000000000" pitchFamily="2" charset="0"/>
              </a:rPr>
              <a:t>h</a:t>
            </a:r>
            <a:r>
              <a:rPr lang="es-MX" sz="2800" i="1" dirty="0">
                <a:solidFill>
                  <a:srgbClr val="0000FF"/>
                </a:solidFill>
                <a:latin typeface="LM Roman 12" panose="00000500000000000000" pitchFamily="2" charset="0"/>
                <a:sym typeface="Symbol" panose="05050102010706020507" pitchFamily="18" charset="2"/>
              </a:rPr>
              <a:t></a:t>
            </a:r>
            <a:endParaRPr lang="es-ES" sz="2800" i="1" dirty="0">
              <a:solidFill>
                <a:srgbClr val="0000FF"/>
              </a:solidFill>
              <a:latin typeface="LM Roman 12" panose="00000500000000000000" pitchFamily="2" charset="0"/>
            </a:endParaRPr>
          </a:p>
        </p:txBody>
      </p:sp>
      <p:pic>
        <p:nvPicPr>
          <p:cNvPr id="13" name="Imagen 12">
            <a:extLst>
              <a:ext uri="{FF2B5EF4-FFF2-40B4-BE49-F238E27FC236}">
                <a16:creationId xmlns:a16="http://schemas.microsoft.com/office/drawing/2014/main" id="{1E935BD4-B629-9179-F5DF-2B164570AE8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416027" y="3214812"/>
            <a:ext cx="4426876" cy="3320157"/>
          </a:xfrm>
          <a:prstGeom prst="rect">
            <a:avLst/>
          </a:prstGeom>
        </p:spPr>
      </p:pic>
      <p:cxnSp>
        <p:nvCxnSpPr>
          <p:cNvPr id="10" name="Conector recto de flecha 9">
            <a:extLst>
              <a:ext uri="{FF2B5EF4-FFF2-40B4-BE49-F238E27FC236}">
                <a16:creationId xmlns:a16="http://schemas.microsoft.com/office/drawing/2014/main" id="{7BB19E69-8F2D-F62A-BE5A-F3573562E006}"/>
              </a:ext>
            </a:extLst>
          </p:cNvPr>
          <p:cNvCxnSpPr>
            <a:cxnSpLocks/>
          </p:cNvCxnSpPr>
          <p:nvPr/>
        </p:nvCxnSpPr>
        <p:spPr>
          <a:xfrm>
            <a:off x="10992544" y="2564904"/>
            <a:ext cx="0" cy="1008112"/>
          </a:xfrm>
          <a:prstGeom prst="straightConnector1">
            <a:avLst/>
          </a:prstGeom>
          <a:ln w="28575">
            <a:solidFill>
              <a:srgbClr val="00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Imagen 5" descr="Logotipo&#10;&#10;Descripción generada automáticamente">
            <a:extLst>
              <a:ext uri="{FF2B5EF4-FFF2-40B4-BE49-F238E27FC236}">
                <a16:creationId xmlns:a16="http://schemas.microsoft.com/office/drawing/2014/main" id="{F38C61CC-175A-5654-241A-A189E5B46F7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83472" y="6183772"/>
            <a:ext cx="534457" cy="599156"/>
          </a:xfrm>
          <a:prstGeom prst="rect">
            <a:avLst/>
          </a:prstGeom>
        </p:spPr>
      </p:pic>
      <p:pic>
        <p:nvPicPr>
          <p:cNvPr id="7" name="Imagen 6" descr="Logotipo, nombre de la empresa&#10;&#10;El contenido generado por IA puede ser incorrecto.">
            <a:extLst>
              <a:ext uri="{FF2B5EF4-FFF2-40B4-BE49-F238E27FC236}">
                <a16:creationId xmlns:a16="http://schemas.microsoft.com/office/drawing/2014/main" id="{B2D0824F-0F4D-D036-54AA-0AA708F22F7E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424" y="6214499"/>
            <a:ext cx="573629" cy="537703"/>
          </a:xfrm>
          <a:prstGeom prst="rect">
            <a:avLst/>
          </a:prstGeom>
        </p:spPr>
      </p:pic>
      <p:sp>
        <p:nvSpPr>
          <p:cNvPr id="14" name="Rectangle 8">
            <a:extLst>
              <a:ext uri="{FF2B5EF4-FFF2-40B4-BE49-F238E27FC236}">
                <a16:creationId xmlns:a16="http://schemas.microsoft.com/office/drawing/2014/main" id="{B2921D87-E2D7-C3DB-9A35-4F9E8F2A0E1C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9408368" y="6337126"/>
            <a:ext cx="2641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000">
                <a:solidFill>
                  <a:schemeClr val="bg1">
                    <a:lumMod val="50000"/>
                  </a:schemeClr>
                </a:solidFill>
                <a:latin typeface="+mn-lt"/>
              </a:defRPr>
            </a:lvl1pPr>
          </a:lstStyle>
          <a:p>
            <a:endParaRPr lang="es-ES" dirty="0">
              <a:solidFill>
                <a:srgbClr val="FFFFFF">
                  <a:lumMod val="50000"/>
                </a:srgbClr>
              </a:solidFill>
            </a:endParaRPr>
          </a:p>
          <a:p>
            <a:pPr algn="r"/>
            <a:fld id="{40057B4C-F600-43C7-8CCF-2A414D2C7951}" type="slidenum">
              <a:rPr lang="es-ES" smtClean="0">
                <a:solidFill>
                  <a:srgbClr val="FFFFFF">
                    <a:lumMod val="50000"/>
                  </a:srgbClr>
                </a:solidFill>
              </a:rPr>
              <a:pPr algn="r"/>
              <a:t>21</a:t>
            </a:fld>
            <a:endParaRPr lang="es-ES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AEFF85D1-5891-5967-427A-A67C94C239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>
                <a:solidFill>
                  <a:srgbClr val="000000"/>
                </a:solidFill>
              </a:rPr>
              <a:t>Dr. Héctor Alva Sánchez</a:t>
            </a:r>
          </a:p>
        </p:txBody>
      </p:sp>
    </p:spTree>
    <p:extLst>
      <p:ext uri="{BB962C8B-B14F-4D97-AF65-F5344CB8AC3E}">
        <p14:creationId xmlns:p14="http://schemas.microsoft.com/office/powerpoint/2010/main" val="19370353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93FDA7D-F079-DA61-6C7E-A2ACD3447CC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66397D1-EA14-64FE-C948-C7EEABFCC4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Dispersión Compton: absorción completa</a:t>
            </a:r>
            <a:endParaRPr lang="es-ES" dirty="0"/>
          </a:p>
        </p:txBody>
      </p:sp>
      <p:pic>
        <p:nvPicPr>
          <p:cNvPr id="8" name="Imagen 7" descr="Imagen que contiene Diagrama&#10;&#10;El contenido generado por IA puede ser incorrecto.">
            <a:extLst>
              <a:ext uri="{FF2B5EF4-FFF2-40B4-BE49-F238E27FC236}">
                <a16:creationId xmlns:a16="http://schemas.microsoft.com/office/drawing/2014/main" id="{B36852E7-95F1-8755-6671-54FF508D7BF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2800" y="4402800"/>
            <a:ext cx="4696978" cy="1469139"/>
          </a:xfrm>
          <a:prstGeom prst="rect">
            <a:avLst/>
          </a:prstGeom>
        </p:spPr>
      </p:pic>
      <p:pic>
        <p:nvPicPr>
          <p:cNvPr id="9" name="Imagen 8">
            <a:extLst>
              <a:ext uri="{FF2B5EF4-FFF2-40B4-BE49-F238E27FC236}">
                <a16:creationId xmlns:a16="http://schemas.microsoft.com/office/drawing/2014/main" id="{0C1ABB24-4423-658D-A216-FDECE0F1BD8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1384" y="4978694"/>
            <a:ext cx="2810262" cy="158496"/>
          </a:xfrm>
          <a:prstGeom prst="rect">
            <a:avLst/>
          </a:prstGeom>
        </p:spPr>
      </p:pic>
      <p:sp>
        <p:nvSpPr>
          <p:cNvPr id="12" name="CuadroTexto 11">
            <a:extLst>
              <a:ext uri="{FF2B5EF4-FFF2-40B4-BE49-F238E27FC236}">
                <a16:creationId xmlns:a16="http://schemas.microsoft.com/office/drawing/2014/main" id="{518C838D-44C2-59B4-734D-6002D21B6E60}"/>
              </a:ext>
            </a:extLst>
          </p:cNvPr>
          <p:cNvSpPr txBox="1"/>
          <p:nvPr/>
        </p:nvSpPr>
        <p:spPr>
          <a:xfrm>
            <a:off x="6519668" y="1628800"/>
            <a:ext cx="548098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/>
              <a:t>El fotón dispersado deposita su energía en el cristal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dirty="0">
                <a:latin typeface="Arial" panose="020B0604020202020204" pitchFamily="34" charset="0"/>
                <a:cs typeface="Arial" panose="020B0604020202020204" pitchFamily="34" charset="0"/>
              </a:rPr>
              <a:t>El cristal brilla proporcional a</a:t>
            </a:r>
            <a:r>
              <a:rPr lang="es-ES" dirty="0">
                <a:solidFill>
                  <a:srgbClr val="FF0000"/>
                </a:solidFill>
                <a:latin typeface="LM Roman 12" panose="00000500000000000000" pitchFamily="2" charset="0"/>
              </a:rPr>
              <a:t> </a:t>
            </a:r>
            <a:r>
              <a:rPr lang="es-ES" i="1" dirty="0">
                <a:solidFill>
                  <a:srgbClr val="0000FF"/>
                </a:solidFill>
                <a:latin typeface="LM Roman 12" panose="00000500000000000000" pitchFamily="2" charset="0"/>
              </a:rPr>
              <a:t>E=h</a:t>
            </a:r>
            <a:r>
              <a:rPr lang="es-ES" i="1" dirty="0">
                <a:solidFill>
                  <a:srgbClr val="0000FF"/>
                </a:solidFill>
                <a:latin typeface="LM Roman 12" panose="00000500000000000000" pitchFamily="2" charset="0"/>
                <a:sym typeface="Symbol" panose="05050102010706020507" pitchFamily="18" charset="2"/>
              </a:rPr>
              <a:t></a:t>
            </a:r>
            <a:endParaRPr lang="es-MX" dirty="0">
              <a:solidFill>
                <a:srgbClr val="0000FF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dirty="0"/>
              <a:t>Contribuye al </a:t>
            </a:r>
            <a:r>
              <a:rPr lang="es-MX" dirty="0" err="1">
                <a:solidFill>
                  <a:srgbClr val="0000FF"/>
                </a:solidFill>
              </a:rPr>
              <a:t>fotopico</a:t>
            </a:r>
            <a:r>
              <a:rPr lang="es-MX" dirty="0"/>
              <a:t> en el espectro</a:t>
            </a:r>
            <a:endParaRPr lang="es-ES" baseline="-25000" dirty="0">
              <a:solidFill>
                <a:srgbClr val="FF0000"/>
              </a:solidFill>
              <a:latin typeface="LM Roman 12" panose="00000500000000000000" pitchFamily="2" charset="0"/>
            </a:endParaRPr>
          </a:p>
        </p:txBody>
      </p:sp>
      <p:pic>
        <p:nvPicPr>
          <p:cNvPr id="7" name="Imagen 6" descr="Forma&#10;&#10;El contenido generado por IA puede ser incorrecto.">
            <a:extLst>
              <a:ext uri="{FF2B5EF4-FFF2-40B4-BE49-F238E27FC236}">
                <a16:creationId xmlns:a16="http://schemas.microsoft.com/office/drawing/2014/main" id="{7F54BC61-4381-AAD2-FBAF-34A3B5E5F65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51235">
            <a:off x="3342596" y="4547909"/>
            <a:ext cx="649225" cy="886970"/>
          </a:xfrm>
          <a:prstGeom prst="rect">
            <a:avLst/>
          </a:prstGeom>
        </p:spPr>
      </p:pic>
      <p:pic>
        <p:nvPicPr>
          <p:cNvPr id="3" name="Imagen 2" descr="Gráfico, Gráfico de líneas&#10;&#10;El contenido generado por IA puede ser incorrecto.">
            <a:extLst>
              <a:ext uri="{FF2B5EF4-FFF2-40B4-BE49-F238E27FC236}">
                <a16:creationId xmlns:a16="http://schemas.microsoft.com/office/drawing/2014/main" id="{36C6E7D0-C60B-8B15-D938-734A450F8573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6233" y="1539745"/>
            <a:ext cx="5256584" cy="1918604"/>
          </a:xfrm>
          <a:prstGeom prst="rect">
            <a:avLst/>
          </a:prstGeom>
        </p:spPr>
      </p:pic>
      <p:pic>
        <p:nvPicPr>
          <p:cNvPr id="5" name="Imagen 4">
            <a:extLst>
              <a:ext uri="{FF2B5EF4-FFF2-40B4-BE49-F238E27FC236}">
                <a16:creationId xmlns:a16="http://schemas.microsoft.com/office/drawing/2014/main" id="{2185CB60-B149-781C-F9AA-78ADED03BC6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416027" y="3214812"/>
            <a:ext cx="4426876" cy="3320157"/>
          </a:xfrm>
          <a:prstGeom prst="rect">
            <a:avLst/>
          </a:prstGeom>
        </p:spPr>
      </p:pic>
      <p:cxnSp>
        <p:nvCxnSpPr>
          <p:cNvPr id="6" name="Conector recto de flecha 5">
            <a:extLst>
              <a:ext uri="{FF2B5EF4-FFF2-40B4-BE49-F238E27FC236}">
                <a16:creationId xmlns:a16="http://schemas.microsoft.com/office/drawing/2014/main" id="{D5D4D950-073E-B74F-9248-654743FF35DE}"/>
              </a:ext>
            </a:extLst>
          </p:cNvPr>
          <p:cNvCxnSpPr>
            <a:cxnSpLocks/>
          </p:cNvCxnSpPr>
          <p:nvPr/>
        </p:nvCxnSpPr>
        <p:spPr>
          <a:xfrm>
            <a:off x="10992544" y="2564904"/>
            <a:ext cx="0" cy="1008112"/>
          </a:xfrm>
          <a:prstGeom prst="straightConnector1">
            <a:avLst/>
          </a:prstGeom>
          <a:ln w="28575">
            <a:solidFill>
              <a:srgbClr val="00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Imagen 9" descr="Logotipo&#10;&#10;Descripción generada automáticamente">
            <a:extLst>
              <a:ext uri="{FF2B5EF4-FFF2-40B4-BE49-F238E27FC236}">
                <a16:creationId xmlns:a16="http://schemas.microsoft.com/office/drawing/2014/main" id="{E7DF7CD5-5B80-4B50-5E3A-93E15634F37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83472" y="6183772"/>
            <a:ext cx="534457" cy="599156"/>
          </a:xfrm>
          <a:prstGeom prst="rect">
            <a:avLst/>
          </a:prstGeom>
        </p:spPr>
      </p:pic>
      <p:pic>
        <p:nvPicPr>
          <p:cNvPr id="11" name="Imagen 10" descr="Logotipo, nombre de la empresa&#10;&#10;El contenido generado por IA puede ser incorrecto.">
            <a:extLst>
              <a:ext uri="{FF2B5EF4-FFF2-40B4-BE49-F238E27FC236}">
                <a16:creationId xmlns:a16="http://schemas.microsoft.com/office/drawing/2014/main" id="{C970AFFD-4111-36A0-2BDE-17308455BC5C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424" y="6214499"/>
            <a:ext cx="573629" cy="537703"/>
          </a:xfrm>
          <a:prstGeom prst="rect">
            <a:avLst/>
          </a:prstGeom>
        </p:spPr>
      </p:pic>
      <p:sp>
        <p:nvSpPr>
          <p:cNvPr id="14" name="Rectangle 8">
            <a:extLst>
              <a:ext uri="{FF2B5EF4-FFF2-40B4-BE49-F238E27FC236}">
                <a16:creationId xmlns:a16="http://schemas.microsoft.com/office/drawing/2014/main" id="{5D3FB91C-628A-BA51-3038-13858F85A909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9408368" y="6337126"/>
            <a:ext cx="2641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000">
                <a:solidFill>
                  <a:schemeClr val="bg1">
                    <a:lumMod val="50000"/>
                  </a:schemeClr>
                </a:solidFill>
                <a:latin typeface="+mn-lt"/>
              </a:defRPr>
            </a:lvl1pPr>
          </a:lstStyle>
          <a:p>
            <a:endParaRPr lang="es-ES" dirty="0">
              <a:solidFill>
                <a:srgbClr val="FFFFFF">
                  <a:lumMod val="50000"/>
                </a:srgbClr>
              </a:solidFill>
            </a:endParaRPr>
          </a:p>
          <a:p>
            <a:pPr algn="r"/>
            <a:fld id="{40057B4C-F600-43C7-8CCF-2A414D2C7951}" type="slidenum">
              <a:rPr lang="es-ES" smtClean="0">
                <a:solidFill>
                  <a:srgbClr val="FFFFFF">
                    <a:lumMod val="50000"/>
                  </a:srgbClr>
                </a:solidFill>
              </a:rPr>
              <a:pPr algn="r"/>
              <a:t>22</a:t>
            </a:fld>
            <a:endParaRPr lang="es-ES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3675F1B9-ECB1-3512-D6A7-73C6B38A51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>
                <a:solidFill>
                  <a:srgbClr val="000000"/>
                </a:solidFill>
              </a:rPr>
              <a:t>Dr. Héctor Alva Sánchez</a:t>
            </a:r>
          </a:p>
        </p:txBody>
      </p:sp>
    </p:spTree>
    <p:extLst>
      <p:ext uri="{BB962C8B-B14F-4D97-AF65-F5344CB8AC3E}">
        <p14:creationId xmlns:p14="http://schemas.microsoft.com/office/powerpoint/2010/main" val="23078744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C6128AC-E32D-8724-C5A4-BF6AE218A1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Dispersión Compton</a:t>
            </a:r>
            <a:endParaRPr lang="es-ES" dirty="0"/>
          </a:p>
        </p:txBody>
      </p:sp>
      <p:pic>
        <p:nvPicPr>
          <p:cNvPr id="8" name="Imagen 7" descr="Imagen que contiene Diagrama&#10;&#10;El contenido generado por IA puede ser incorrecto.">
            <a:extLst>
              <a:ext uri="{FF2B5EF4-FFF2-40B4-BE49-F238E27FC236}">
                <a16:creationId xmlns:a16="http://schemas.microsoft.com/office/drawing/2014/main" id="{32E9F95A-F9E7-D30A-BCAF-6684C502CFD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2800" y="4402620"/>
            <a:ext cx="4696978" cy="1469139"/>
          </a:xfrm>
          <a:prstGeom prst="rect">
            <a:avLst/>
          </a:prstGeom>
        </p:spPr>
      </p:pic>
      <p:pic>
        <p:nvPicPr>
          <p:cNvPr id="9" name="Imagen 8">
            <a:extLst>
              <a:ext uri="{FF2B5EF4-FFF2-40B4-BE49-F238E27FC236}">
                <a16:creationId xmlns:a16="http://schemas.microsoft.com/office/drawing/2014/main" id="{23F0979F-80B7-3A25-8832-507AD421D3F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376" y="4978694"/>
            <a:ext cx="2810262" cy="158496"/>
          </a:xfrm>
          <a:prstGeom prst="rect">
            <a:avLst/>
          </a:prstGeom>
        </p:spPr>
      </p:pic>
      <p:pic>
        <p:nvPicPr>
          <p:cNvPr id="11" name="Imagen 10" descr="Forma&#10;&#10;El contenido generado por IA puede ser incorrecto.">
            <a:extLst>
              <a:ext uri="{FF2B5EF4-FFF2-40B4-BE49-F238E27FC236}">
                <a16:creationId xmlns:a16="http://schemas.microsoft.com/office/drawing/2014/main" id="{159362DB-1E69-68FF-8948-14F0B1D2B064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1967" y="3583064"/>
            <a:ext cx="1572771" cy="1740412"/>
          </a:xfrm>
          <a:prstGeom prst="rect">
            <a:avLst/>
          </a:prstGeom>
        </p:spPr>
      </p:pic>
      <p:sp>
        <p:nvSpPr>
          <p:cNvPr id="12" name="CuadroTexto 11">
            <a:extLst>
              <a:ext uri="{FF2B5EF4-FFF2-40B4-BE49-F238E27FC236}">
                <a16:creationId xmlns:a16="http://schemas.microsoft.com/office/drawing/2014/main" id="{FEA17FD9-792E-5B90-30B1-5C93C1512657}"/>
              </a:ext>
            </a:extLst>
          </p:cNvPr>
          <p:cNvSpPr txBox="1"/>
          <p:nvPr/>
        </p:nvSpPr>
        <p:spPr>
          <a:xfrm>
            <a:off x="7726385" y="1556792"/>
            <a:ext cx="378821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/>
              <a:t>El fotón dispersado puede escapar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dirty="0"/>
              <a:t>Se deposita únicamente </a:t>
            </a:r>
            <a:r>
              <a:rPr lang="es-MX" i="1" dirty="0" err="1">
                <a:solidFill>
                  <a:srgbClr val="FF0000"/>
                </a:solidFill>
                <a:latin typeface="LM Roman 12" panose="00000500000000000000" pitchFamily="2" charset="0"/>
              </a:rPr>
              <a:t>E</a:t>
            </a:r>
            <a:r>
              <a:rPr lang="es-MX" baseline="-25000" dirty="0" err="1">
                <a:solidFill>
                  <a:srgbClr val="FF0000"/>
                </a:solidFill>
                <a:latin typeface="LM Roman 12" panose="00000500000000000000" pitchFamily="2" charset="0"/>
              </a:rPr>
              <a:t>e</a:t>
            </a:r>
            <a:endParaRPr lang="es-ES" baseline="-25000" dirty="0">
              <a:solidFill>
                <a:srgbClr val="FF0000"/>
              </a:solidFill>
              <a:latin typeface="LM Roman 12" panose="00000500000000000000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dirty="0">
                <a:latin typeface="Arial" panose="020B0604020202020204" pitchFamily="34" charset="0"/>
                <a:cs typeface="Arial" panose="020B0604020202020204" pitchFamily="34" charset="0"/>
              </a:rPr>
              <a:t>El cristal brilla proporcional a</a:t>
            </a:r>
            <a:r>
              <a:rPr lang="es-ES" dirty="0">
                <a:solidFill>
                  <a:srgbClr val="FF0000"/>
                </a:solidFill>
                <a:latin typeface="LM Roman 12" panose="00000500000000000000" pitchFamily="2" charset="0"/>
              </a:rPr>
              <a:t> </a:t>
            </a:r>
            <a:r>
              <a:rPr lang="es-ES" i="1" dirty="0" err="1">
                <a:solidFill>
                  <a:srgbClr val="FF0000"/>
                </a:solidFill>
                <a:latin typeface="LM Roman 12" panose="00000500000000000000" pitchFamily="2" charset="0"/>
              </a:rPr>
              <a:t>E</a:t>
            </a:r>
            <a:r>
              <a:rPr lang="es-ES" baseline="-25000" dirty="0" err="1">
                <a:solidFill>
                  <a:srgbClr val="FF0000"/>
                </a:solidFill>
                <a:latin typeface="LM Roman 12" panose="00000500000000000000" pitchFamily="2" charset="0"/>
              </a:rPr>
              <a:t>e</a:t>
            </a:r>
            <a:endParaRPr lang="es-MX" baseline="-25000" dirty="0">
              <a:solidFill>
                <a:srgbClr val="FF0000"/>
              </a:solidFill>
              <a:latin typeface="LM Roman 12" panose="00000500000000000000" pitchFamily="2" charset="0"/>
            </a:endParaRPr>
          </a:p>
        </p:txBody>
      </p:sp>
      <p:pic>
        <p:nvPicPr>
          <p:cNvPr id="5" name="Imagen 4" descr="Un letrero de color negro&#10;&#10;El contenido generado por IA puede ser incorrecto.">
            <a:extLst>
              <a:ext uri="{FF2B5EF4-FFF2-40B4-BE49-F238E27FC236}">
                <a16:creationId xmlns:a16="http://schemas.microsoft.com/office/drawing/2014/main" id="{228E9C36-B78E-387F-5E0C-F14264F874AF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4401" y="334192"/>
            <a:ext cx="3494734" cy="814723"/>
          </a:xfrm>
          <a:prstGeom prst="rect">
            <a:avLst/>
          </a:prstGeom>
        </p:spPr>
      </p:pic>
      <p:sp>
        <p:nvSpPr>
          <p:cNvPr id="7" name="CuadroTexto 6">
            <a:extLst>
              <a:ext uri="{FF2B5EF4-FFF2-40B4-BE49-F238E27FC236}">
                <a16:creationId xmlns:a16="http://schemas.microsoft.com/office/drawing/2014/main" id="{BD3547D2-A5DD-8F74-E91D-F27780858404}"/>
              </a:ext>
            </a:extLst>
          </p:cNvPr>
          <p:cNvSpPr txBox="1"/>
          <p:nvPr/>
        </p:nvSpPr>
        <p:spPr>
          <a:xfrm>
            <a:off x="8316999" y="2507614"/>
            <a:ext cx="208262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800" i="1" dirty="0" err="1">
                <a:solidFill>
                  <a:srgbClr val="FF0000"/>
                </a:solidFill>
                <a:latin typeface="LM Roman 12" panose="00000500000000000000" pitchFamily="2" charset="0"/>
              </a:rPr>
              <a:t>E</a:t>
            </a:r>
            <a:r>
              <a:rPr lang="es-MX" sz="2800" baseline="-25000" dirty="0" err="1">
                <a:solidFill>
                  <a:srgbClr val="FF0000"/>
                </a:solidFill>
                <a:latin typeface="LM Roman 12" panose="00000500000000000000" pitchFamily="2" charset="0"/>
              </a:rPr>
              <a:t>e</a:t>
            </a:r>
            <a:r>
              <a:rPr lang="es-MX" sz="2800" dirty="0">
                <a:solidFill>
                  <a:srgbClr val="FF0000"/>
                </a:solidFill>
                <a:latin typeface="LM Roman 12" panose="00000500000000000000" pitchFamily="2" charset="0"/>
              </a:rPr>
              <a:t>=</a:t>
            </a:r>
            <a:r>
              <a:rPr lang="es-MX" sz="2800" i="1" dirty="0">
                <a:solidFill>
                  <a:srgbClr val="FF0000"/>
                </a:solidFill>
                <a:latin typeface="LM Roman 12" panose="00000500000000000000" pitchFamily="2" charset="0"/>
              </a:rPr>
              <a:t>h</a:t>
            </a:r>
            <a:r>
              <a:rPr lang="es-MX" sz="2800" i="1" dirty="0">
                <a:solidFill>
                  <a:srgbClr val="FF0000"/>
                </a:solidFill>
                <a:latin typeface="LM Roman 12" panose="00000500000000000000" pitchFamily="2" charset="0"/>
                <a:sym typeface="Symbol" panose="05050102010706020507" pitchFamily="18" charset="2"/>
              </a:rPr>
              <a:t> </a:t>
            </a:r>
            <a:r>
              <a:rPr lang="es-MX" sz="2800" dirty="0">
                <a:solidFill>
                  <a:srgbClr val="FF0000"/>
                </a:solidFill>
                <a:latin typeface="LM Roman 12" panose="00000500000000000000" pitchFamily="2" charset="0"/>
                <a:sym typeface="Symbol" panose="05050102010706020507" pitchFamily="18" charset="2"/>
              </a:rPr>
              <a:t></a:t>
            </a:r>
            <a:r>
              <a:rPr lang="es-MX" sz="2800" dirty="0">
                <a:solidFill>
                  <a:srgbClr val="FF0000"/>
                </a:solidFill>
                <a:latin typeface="LM Roman 12" panose="00000500000000000000" pitchFamily="2" charset="0"/>
              </a:rPr>
              <a:t> </a:t>
            </a:r>
            <a:r>
              <a:rPr lang="es-MX" sz="2800" i="1" dirty="0">
                <a:solidFill>
                  <a:srgbClr val="FF0000"/>
                </a:solidFill>
                <a:latin typeface="LM Roman 12" panose="00000500000000000000" pitchFamily="2" charset="0"/>
              </a:rPr>
              <a:t>h</a:t>
            </a:r>
            <a:r>
              <a:rPr lang="es-MX" sz="2800" i="1" dirty="0">
                <a:solidFill>
                  <a:srgbClr val="FF0000"/>
                </a:solidFill>
                <a:latin typeface="LM Roman 12" panose="00000500000000000000" pitchFamily="2" charset="0"/>
                <a:sym typeface="Symbol" panose="05050102010706020507" pitchFamily="18" charset="2"/>
              </a:rPr>
              <a:t>’</a:t>
            </a:r>
            <a:endParaRPr lang="es-ES" sz="2800" i="1" dirty="0">
              <a:solidFill>
                <a:srgbClr val="FF0000"/>
              </a:solidFill>
              <a:latin typeface="LM Roman 12" panose="00000500000000000000" pitchFamily="2" charset="0"/>
            </a:endParaRPr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DC4A1210-6BBF-9D95-7952-3251D556B01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416027" y="3214812"/>
            <a:ext cx="4426876" cy="3320157"/>
          </a:xfrm>
          <a:prstGeom prst="rect">
            <a:avLst/>
          </a:prstGeom>
        </p:spPr>
      </p:pic>
      <p:sp>
        <p:nvSpPr>
          <p:cNvPr id="10" name="CuadroTexto 9">
            <a:extLst>
              <a:ext uri="{FF2B5EF4-FFF2-40B4-BE49-F238E27FC236}">
                <a16:creationId xmlns:a16="http://schemas.microsoft.com/office/drawing/2014/main" id="{8854934B-A3C1-04DC-16E3-01195B797AAE}"/>
              </a:ext>
            </a:extLst>
          </p:cNvPr>
          <p:cNvSpPr txBox="1"/>
          <p:nvPr/>
        </p:nvSpPr>
        <p:spPr>
          <a:xfrm>
            <a:off x="8462639" y="5685131"/>
            <a:ext cx="16770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1400" dirty="0">
                <a:solidFill>
                  <a:schemeClr val="bg1"/>
                </a:solidFill>
              </a:rPr>
              <a:t>Continuo Compton</a:t>
            </a:r>
            <a:endParaRPr lang="es-ES" sz="1400" dirty="0">
              <a:solidFill>
                <a:schemeClr val="bg1"/>
              </a:solidFill>
            </a:endParaRPr>
          </a:p>
        </p:txBody>
      </p:sp>
      <p:cxnSp>
        <p:nvCxnSpPr>
          <p:cNvPr id="13" name="Conector recto de flecha 12">
            <a:extLst>
              <a:ext uri="{FF2B5EF4-FFF2-40B4-BE49-F238E27FC236}">
                <a16:creationId xmlns:a16="http://schemas.microsoft.com/office/drawing/2014/main" id="{FC240903-C5FF-9C76-BCA9-96CE61EA4113}"/>
              </a:ext>
            </a:extLst>
          </p:cNvPr>
          <p:cNvCxnSpPr>
            <a:cxnSpLocks/>
          </p:cNvCxnSpPr>
          <p:nvPr/>
        </p:nvCxnSpPr>
        <p:spPr>
          <a:xfrm>
            <a:off x="9336360" y="3162485"/>
            <a:ext cx="0" cy="2491296"/>
          </a:xfrm>
          <a:prstGeom prst="straightConnector1">
            <a:avLst/>
          </a:prstGeom>
          <a:ln w="28575">
            <a:solidFill>
              <a:srgbClr val="00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CuadroTexto 14">
            <a:extLst>
              <a:ext uri="{FF2B5EF4-FFF2-40B4-BE49-F238E27FC236}">
                <a16:creationId xmlns:a16="http://schemas.microsoft.com/office/drawing/2014/main" id="{8F4768C4-A262-0F1C-4E04-ABE7A92B495E}"/>
              </a:ext>
            </a:extLst>
          </p:cNvPr>
          <p:cNvSpPr txBox="1"/>
          <p:nvPr/>
        </p:nvSpPr>
        <p:spPr>
          <a:xfrm>
            <a:off x="485135" y="4408133"/>
            <a:ext cx="106471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800" i="1" dirty="0">
                <a:solidFill>
                  <a:srgbClr val="0000FF"/>
                </a:solidFill>
                <a:latin typeface="LM Roman 12" panose="00000500000000000000" pitchFamily="2" charset="0"/>
              </a:rPr>
              <a:t>E</a:t>
            </a:r>
            <a:r>
              <a:rPr lang="es-MX" sz="2800" dirty="0">
                <a:solidFill>
                  <a:srgbClr val="0000FF"/>
                </a:solidFill>
                <a:latin typeface="LM Roman 12" panose="00000500000000000000" pitchFamily="2" charset="0"/>
              </a:rPr>
              <a:t>=</a:t>
            </a:r>
            <a:r>
              <a:rPr lang="es-MX" sz="2800" i="1" dirty="0">
                <a:solidFill>
                  <a:srgbClr val="0000FF"/>
                </a:solidFill>
                <a:latin typeface="LM Roman 12" panose="00000500000000000000" pitchFamily="2" charset="0"/>
              </a:rPr>
              <a:t>h</a:t>
            </a:r>
            <a:r>
              <a:rPr lang="es-MX" sz="2800" i="1" dirty="0">
                <a:solidFill>
                  <a:srgbClr val="0000FF"/>
                </a:solidFill>
                <a:latin typeface="LM Roman 12" panose="00000500000000000000" pitchFamily="2" charset="0"/>
                <a:sym typeface="Symbol" panose="05050102010706020507" pitchFamily="18" charset="2"/>
              </a:rPr>
              <a:t></a:t>
            </a:r>
            <a:endParaRPr lang="es-ES" sz="2800" i="1" dirty="0">
              <a:solidFill>
                <a:srgbClr val="0000FF"/>
              </a:solidFill>
              <a:latin typeface="LM Roman 12" panose="00000500000000000000" pitchFamily="2" charset="0"/>
            </a:endParaRPr>
          </a:p>
        </p:txBody>
      </p:sp>
      <p:pic>
        <p:nvPicPr>
          <p:cNvPr id="4" name="Imagen 3" descr="Gráfico, Gráfico de líneas&#10;&#10;El contenido generado por IA puede ser incorrecto.">
            <a:extLst>
              <a:ext uri="{FF2B5EF4-FFF2-40B4-BE49-F238E27FC236}">
                <a16:creationId xmlns:a16="http://schemas.microsoft.com/office/drawing/2014/main" id="{35AD64C3-F2A2-3A71-CDD0-9AFEFFD392F1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6233" y="1539745"/>
            <a:ext cx="5256584" cy="1918604"/>
          </a:xfrm>
          <a:prstGeom prst="rect">
            <a:avLst/>
          </a:prstGeom>
        </p:spPr>
      </p:pic>
      <p:pic>
        <p:nvPicPr>
          <p:cNvPr id="16" name="Imagen 15" descr="Logotipo&#10;&#10;Descripción generada automáticamente">
            <a:extLst>
              <a:ext uri="{FF2B5EF4-FFF2-40B4-BE49-F238E27FC236}">
                <a16:creationId xmlns:a16="http://schemas.microsoft.com/office/drawing/2014/main" id="{96D5A296-D3E1-3D9B-E349-86A89A372E51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83472" y="6183772"/>
            <a:ext cx="534457" cy="599156"/>
          </a:xfrm>
          <a:prstGeom prst="rect">
            <a:avLst/>
          </a:prstGeom>
        </p:spPr>
      </p:pic>
      <p:pic>
        <p:nvPicPr>
          <p:cNvPr id="17" name="Imagen 16" descr="Logotipo, nombre de la empresa&#10;&#10;El contenido generado por IA puede ser incorrecto.">
            <a:extLst>
              <a:ext uri="{FF2B5EF4-FFF2-40B4-BE49-F238E27FC236}">
                <a16:creationId xmlns:a16="http://schemas.microsoft.com/office/drawing/2014/main" id="{21EE4F5C-E09D-848F-2FB1-66701D48AEA1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424" y="6214499"/>
            <a:ext cx="573629" cy="537703"/>
          </a:xfrm>
          <a:prstGeom prst="rect">
            <a:avLst/>
          </a:prstGeom>
        </p:spPr>
      </p:pic>
      <p:sp>
        <p:nvSpPr>
          <p:cNvPr id="19" name="Rectangle 8">
            <a:extLst>
              <a:ext uri="{FF2B5EF4-FFF2-40B4-BE49-F238E27FC236}">
                <a16:creationId xmlns:a16="http://schemas.microsoft.com/office/drawing/2014/main" id="{AAD4770E-D721-D5AB-25D1-1C0D5604ED79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9408368" y="6337126"/>
            <a:ext cx="2641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000">
                <a:solidFill>
                  <a:schemeClr val="bg1">
                    <a:lumMod val="50000"/>
                  </a:schemeClr>
                </a:solidFill>
                <a:latin typeface="+mn-lt"/>
              </a:defRPr>
            </a:lvl1pPr>
          </a:lstStyle>
          <a:p>
            <a:endParaRPr lang="es-ES" dirty="0">
              <a:solidFill>
                <a:srgbClr val="FFFFFF">
                  <a:lumMod val="50000"/>
                </a:srgbClr>
              </a:solidFill>
            </a:endParaRPr>
          </a:p>
          <a:p>
            <a:pPr algn="r"/>
            <a:fld id="{40057B4C-F600-43C7-8CCF-2A414D2C7951}" type="slidenum">
              <a:rPr lang="es-ES" smtClean="0">
                <a:solidFill>
                  <a:srgbClr val="FFFFFF">
                    <a:lumMod val="50000"/>
                  </a:srgbClr>
                </a:solidFill>
              </a:rPr>
              <a:pPr algn="r"/>
              <a:t>23</a:t>
            </a:fld>
            <a:endParaRPr lang="es-ES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C644A821-4537-9E90-945D-082A9C6939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>
                <a:solidFill>
                  <a:srgbClr val="000000"/>
                </a:solidFill>
              </a:rPr>
              <a:t>Dr. Héctor Alva Sánchez</a:t>
            </a:r>
          </a:p>
        </p:txBody>
      </p:sp>
    </p:spTree>
    <p:extLst>
      <p:ext uri="{BB962C8B-B14F-4D97-AF65-F5344CB8AC3E}">
        <p14:creationId xmlns:p14="http://schemas.microsoft.com/office/powerpoint/2010/main" val="41305842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750620C-B688-671F-968E-4C65ECCD9B9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1753AE1-F6A3-9D18-1FDF-6370A2B90A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sz="3200" dirty="0" err="1"/>
              <a:t>Restrodispersión</a:t>
            </a:r>
            <a:r>
              <a:rPr lang="es-MX" sz="3200" dirty="0"/>
              <a:t> en el cristal: </a:t>
            </a:r>
            <a:r>
              <a:rPr lang="es-MX" sz="3200" i="1" dirty="0"/>
              <a:t>Hombro Compton</a:t>
            </a:r>
            <a:endParaRPr lang="es-ES" sz="3200" i="1" dirty="0"/>
          </a:p>
        </p:txBody>
      </p:sp>
      <p:pic>
        <p:nvPicPr>
          <p:cNvPr id="5" name="Imagen 4" descr="Imagen que contiene Diagrama&#10;&#10;El contenido generado por IA puede ser incorrecto.">
            <a:extLst>
              <a:ext uri="{FF2B5EF4-FFF2-40B4-BE49-F238E27FC236}">
                <a16:creationId xmlns:a16="http://schemas.microsoft.com/office/drawing/2014/main" id="{9168D7A5-C5FB-C078-B8AB-37517898B5D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2800" y="4402800"/>
            <a:ext cx="4696978" cy="1469139"/>
          </a:xfrm>
          <a:prstGeom prst="rect">
            <a:avLst/>
          </a:prstGeom>
        </p:spPr>
      </p:pic>
      <p:pic>
        <p:nvPicPr>
          <p:cNvPr id="6" name="Imagen 5">
            <a:extLst>
              <a:ext uri="{FF2B5EF4-FFF2-40B4-BE49-F238E27FC236}">
                <a16:creationId xmlns:a16="http://schemas.microsoft.com/office/drawing/2014/main" id="{E61847EF-165A-6E7E-A001-0D52074310B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376" y="4978694"/>
            <a:ext cx="2810262" cy="158496"/>
          </a:xfrm>
          <a:prstGeom prst="rect">
            <a:avLst/>
          </a:prstGeom>
        </p:spPr>
      </p:pic>
      <p:pic>
        <p:nvPicPr>
          <p:cNvPr id="8" name="Imagen 7" descr="Un dibujo de una persona&#10;&#10;El contenido generado por IA puede ser incorrecto.">
            <a:extLst>
              <a:ext uri="{FF2B5EF4-FFF2-40B4-BE49-F238E27FC236}">
                <a16:creationId xmlns:a16="http://schemas.microsoft.com/office/drawing/2014/main" id="{5F8E7BF6-1CCE-37AA-57B2-8F679100557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76050" y="4886612"/>
            <a:ext cx="1368152" cy="200286"/>
          </a:xfrm>
          <a:prstGeom prst="rect">
            <a:avLst/>
          </a:prstGeom>
        </p:spPr>
      </p:pic>
      <p:pic>
        <p:nvPicPr>
          <p:cNvPr id="7" name="Imagen 6" descr="Forma&#10;&#10;El contenido generado por IA puede ser incorrecto.">
            <a:extLst>
              <a:ext uri="{FF2B5EF4-FFF2-40B4-BE49-F238E27FC236}">
                <a16:creationId xmlns:a16="http://schemas.microsoft.com/office/drawing/2014/main" id="{66251E0A-43D1-9C34-675D-6868E3654905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4988" y="2903262"/>
            <a:ext cx="3860801" cy="969307"/>
          </a:xfrm>
          <a:prstGeom prst="rect">
            <a:avLst/>
          </a:prstGeom>
        </p:spPr>
      </p:pic>
      <p:sp>
        <p:nvSpPr>
          <p:cNvPr id="12" name="CuadroTexto 11">
            <a:extLst>
              <a:ext uri="{FF2B5EF4-FFF2-40B4-BE49-F238E27FC236}">
                <a16:creationId xmlns:a16="http://schemas.microsoft.com/office/drawing/2014/main" id="{71D68B0E-C3E4-551A-BA87-0FC0092632C2}"/>
              </a:ext>
            </a:extLst>
          </p:cNvPr>
          <p:cNvSpPr txBox="1"/>
          <p:nvPr/>
        </p:nvSpPr>
        <p:spPr>
          <a:xfrm>
            <a:off x="6600056" y="1386642"/>
            <a:ext cx="5513048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dirty="0"/>
              <a:t>Se detecta al </a:t>
            </a:r>
            <a:r>
              <a:rPr lang="es-MX" dirty="0">
                <a:highlight>
                  <a:srgbClr val="FFFF00"/>
                </a:highlight>
              </a:rPr>
              <a:t>electrón Compton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dirty="0"/>
              <a:t>Se deposita únicamente </a:t>
            </a:r>
            <a:r>
              <a:rPr lang="es-MX" i="1" dirty="0" err="1">
                <a:solidFill>
                  <a:srgbClr val="FF0000"/>
                </a:solidFill>
                <a:latin typeface="LM Roman 12" panose="00000500000000000000" pitchFamily="2" charset="0"/>
              </a:rPr>
              <a:t>E</a:t>
            </a:r>
            <a:r>
              <a:rPr lang="es-MX" baseline="-25000" dirty="0" err="1">
                <a:solidFill>
                  <a:srgbClr val="FF0000"/>
                </a:solidFill>
                <a:latin typeface="LM Roman 12" panose="00000500000000000000" pitchFamily="2" charset="0"/>
              </a:rPr>
              <a:t>e</a:t>
            </a:r>
            <a:r>
              <a:rPr lang="es-MX" dirty="0">
                <a:solidFill>
                  <a:srgbClr val="FF0000"/>
                </a:solidFill>
                <a:latin typeface="LM Roman 12" panose="00000500000000000000" pitchFamily="2" charset="0"/>
              </a:rPr>
              <a:t>=</a:t>
            </a:r>
            <a:r>
              <a:rPr lang="es-MX" i="1" dirty="0">
                <a:solidFill>
                  <a:srgbClr val="FF0000"/>
                </a:solidFill>
                <a:latin typeface="LM Roman 12" panose="00000500000000000000" pitchFamily="2" charset="0"/>
              </a:rPr>
              <a:t>h</a:t>
            </a:r>
            <a:r>
              <a:rPr lang="es-MX" i="1" dirty="0">
                <a:solidFill>
                  <a:srgbClr val="FF0000"/>
                </a:solidFill>
                <a:latin typeface="LM Roman 12" panose="00000500000000000000" pitchFamily="2" charset="0"/>
                <a:sym typeface="Symbol" panose="05050102010706020507" pitchFamily="18" charset="2"/>
              </a:rPr>
              <a:t> </a:t>
            </a:r>
            <a:r>
              <a:rPr lang="es-MX" dirty="0">
                <a:solidFill>
                  <a:srgbClr val="FF0000"/>
                </a:solidFill>
                <a:latin typeface="LM Roman 12" panose="00000500000000000000" pitchFamily="2" charset="0"/>
                <a:sym typeface="Symbol" panose="05050102010706020507" pitchFamily="18" charset="2"/>
              </a:rPr>
              <a:t></a:t>
            </a:r>
            <a:r>
              <a:rPr lang="es-MX" dirty="0">
                <a:solidFill>
                  <a:srgbClr val="FF0000"/>
                </a:solidFill>
                <a:latin typeface="LM Roman 12" panose="00000500000000000000" pitchFamily="2" charset="0"/>
              </a:rPr>
              <a:t> </a:t>
            </a:r>
            <a:r>
              <a:rPr lang="es-MX" i="1" dirty="0">
                <a:solidFill>
                  <a:srgbClr val="FF0000"/>
                </a:solidFill>
                <a:latin typeface="LM Roman 12" panose="00000500000000000000" pitchFamily="2" charset="0"/>
              </a:rPr>
              <a:t>h</a:t>
            </a:r>
            <a:r>
              <a:rPr lang="es-MX" i="1" dirty="0">
                <a:solidFill>
                  <a:srgbClr val="FF0000"/>
                </a:solidFill>
                <a:latin typeface="LM Roman 12" panose="00000500000000000000" pitchFamily="2" charset="0"/>
                <a:sym typeface="Symbol" panose="05050102010706020507" pitchFamily="18" charset="2"/>
              </a:rPr>
              <a:t>’</a:t>
            </a:r>
            <a:endParaRPr lang="es-ES" dirty="0">
              <a:solidFill>
                <a:srgbClr val="FF0000"/>
              </a:solidFill>
              <a:latin typeface="LM Roman 12" panose="00000500000000000000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dirty="0">
                <a:latin typeface="Arial" panose="020B0604020202020204" pitchFamily="34" charset="0"/>
                <a:cs typeface="Arial" panose="020B0604020202020204" pitchFamily="34" charset="0"/>
              </a:rPr>
              <a:t>El cristal brilla proporcional a</a:t>
            </a:r>
            <a:r>
              <a:rPr lang="es-ES" dirty="0">
                <a:solidFill>
                  <a:srgbClr val="FF0000"/>
                </a:solidFill>
                <a:latin typeface="LM Roman 12" panose="00000500000000000000" pitchFamily="2" charset="0"/>
              </a:rPr>
              <a:t> </a:t>
            </a:r>
            <a:r>
              <a:rPr lang="es-ES" i="1" dirty="0" err="1">
                <a:solidFill>
                  <a:srgbClr val="FF0000"/>
                </a:solidFill>
                <a:latin typeface="LM Roman 12" panose="00000500000000000000" pitchFamily="2" charset="0"/>
              </a:rPr>
              <a:t>E</a:t>
            </a:r>
            <a:r>
              <a:rPr lang="es-ES" baseline="-25000" dirty="0" err="1">
                <a:solidFill>
                  <a:srgbClr val="FF0000"/>
                </a:solidFill>
                <a:latin typeface="LM Roman 12" panose="00000500000000000000" pitchFamily="2" charset="0"/>
              </a:rPr>
              <a:t>e</a:t>
            </a:r>
            <a:endParaRPr lang="es-ES" baseline="-25000" dirty="0">
              <a:solidFill>
                <a:srgbClr val="FF0000"/>
              </a:solidFill>
              <a:latin typeface="LM Roman 12" panose="00000500000000000000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dirty="0"/>
              <a:t>Energía </a:t>
            </a:r>
            <a:r>
              <a:rPr lang="es-MX" i="1" dirty="0">
                <a:solidFill>
                  <a:srgbClr val="0000FF"/>
                </a:solidFill>
              </a:rPr>
              <a:t>mínima</a:t>
            </a:r>
            <a:r>
              <a:rPr lang="es-MX" i="1" dirty="0"/>
              <a:t> del fotón dispersado (se escapa)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dirty="0">
                <a:highlight>
                  <a:srgbClr val="FFFF00"/>
                </a:highlight>
              </a:rPr>
              <a:t>Energía </a:t>
            </a:r>
            <a:r>
              <a:rPr lang="es-MX" i="1" dirty="0">
                <a:solidFill>
                  <a:srgbClr val="FF0000"/>
                </a:solidFill>
                <a:highlight>
                  <a:srgbClr val="FFFF00"/>
                </a:highlight>
              </a:rPr>
              <a:t>máxima</a:t>
            </a:r>
            <a:r>
              <a:rPr lang="es-MX" i="1" dirty="0">
                <a:highlight>
                  <a:srgbClr val="FFFF00"/>
                </a:highlight>
              </a:rPr>
              <a:t> del electrón Compton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dirty="0">
                <a:latin typeface="Arial" panose="020B0604020202020204" pitchFamily="34" charset="0"/>
                <a:cs typeface="Arial" panose="020B0604020202020204" pitchFamily="34" charset="0"/>
              </a:rPr>
              <a:t>Corresponde al </a:t>
            </a:r>
            <a:r>
              <a:rPr lang="es-MX" i="1" dirty="0">
                <a:highlight>
                  <a:srgbClr val="FFFF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hombro Compton</a:t>
            </a:r>
            <a:endParaRPr lang="es-MX" baseline="-25000" dirty="0">
              <a:solidFill>
                <a:srgbClr val="FF0000"/>
              </a:solidFill>
              <a:latin typeface="LM Roman 12" panose="00000500000000000000" pitchFamily="2" charset="0"/>
            </a:endParaRPr>
          </a:p>
        </p:txBody>
      </p:sp>
      <p:pic>
        <p:nvPicPr>
          <p:cNvPr id="15" name="Imagen 14" descr="Un letrero de color negro&#10;&#10;El contenido generado por IA puede ser incorrecto.">
            <a:extLst>
              <a:ext uri="{FF2B5EF4-FFF2-40B4-BE49-F238E27FC236}">
                <a16:creationId xmlns:a16="http://schemas.microsoft.com/office/drawing/2014/main" id="{68C02C39-CA1A-6311-6F18-6610BEA5F763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4988" y="1484784"/>
            <a:ext cx="4016876" cy="936450"/>
          </a:xfrm>
          <a:prstGeom prst="rect">
            <a:avLst/>
          </a:prstGeom>
        </p:spPr>
      </p:pic>
      <p:pic>
        <p:nvPicPr>
          <p:cNvPr id="9" name="Imagen 8">
            <a:extLst>
              <a:ext uri="{FF2B5EF4-FFF2-40B4-BE49-F238E27FC236}">
                <a16:creationId xmlns:a16="http://schemas.microsoft.com/office/drawing/2014/main" id="{397A2EEB-C153-B95C-EE4E-8589983B192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416027" y="3214812"/>
            <a:ext cx="4426876" cy="3320157"/>
          </a:xfrm>
          <a:prstGeom prst="rect">
            <a:avLst/>
          </a:prstGeom>
        </p:spPr>
      </p:pic>
      <p:cxnSp>
        <p:nvCxnSpPr>
          <p:cNvPr id="3" name="Conector recto de flecha 2">
            <a:extLst>
              <a:ext uri="{FF2B5EF4-FFF2-40B4-BE49-F238E27FC236}">
                <a16:creationId xmlns:a16="http://schemas.microsoft.com/office/drawing/2014/main" id="{1B7C18E1-4CC6-921F-415E-91428672E862}"/>
              </a:ext>
            </a:extLst>
          </p:cNvPr>
          <p:cNvCxnSpPr>
            <a:cxnSpLocks/>
          </p:cNvCxnSpPr>
          <p:nvPr/>
        </p:nvCxnSpPr>
        <p:spPr>
          <a:xfrm>
            <a:off x="9984432" y="3140968"/>
            <a:ext cx="0" cy="1671800"/>
          </a:xfrm>
          <a:prstGeom prst="straightConnector1">
            <a:avLst/>
          </a:prstGeom>
          <a:ln w="28575">
            <a:solidFill>
              <a:srgbClr val="00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CuadroTexto 10">
            <a:extLst>
              <a:ext uri="{FF2B5EF4-FFF2-40B4-BE49-F238E27FC236}">
                <a16:creationId xmlns:a16="http://schemas.microsoft.com/office/drawing/2014/main" id="{4BA19810-6676-EE41-8D73-69665B8CE740}"/>
              </a:ext>
            </a:extLst>
          </p:cNvPr>
          <p:cNvSpPr txBox="1"/>
          <p:nvPr/>
        </p:nvSpPr>
        <p:spPr>
          <a:xfrm>
            <a:off x="8462639" y="5685131"/>
            <a:ext cx="16770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1400" dirty="0">
                <a:solidFill>
                  <a:schemeClr val="bg1"/>
                </a:solidFill>
              </a:rPr>
              <a:t>Continuo Compton</a:t>
            </a:r>
            <a:endParaRPr lang="es-ES" sz="1400" dirty="0">
              <a:solidFill>
                <a:schemeClr val="bg1"/>
              </a:solidFill>
            </a:endParaRPr>
          </a:p>
        </p:txBody>
      </p:sp>
      <p:pic>
        <p:nvPicPr>
          <p:cNvPr id="10" name="Imagen 9" descr="Logotipo&#10;&#10;Descripción generada automáticamente">
            <a:extLst>
              <a:ext uri="{FF2B5EF4-FFF2-40B4-BE49-F238E27FC236}">
                <a16:creationId xmlns:a16="http://schemas.microsoft.com/office/drawing/2014/main" id="{C32B7011-496E-BC2E-DA80-0E7348A6854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83472" y="6183772"/>
            <a:ext cx="534457" cy="599156"/>
          </a:xfrm>
          <a:prstGeom prst="rect">
            <a:avLst/>
          </a:prstGeom>
        </p:spPr>
      </p:pic>
      <p:pic>
        <p:nvPicPr>
          <p:cNvPr id="13" name="Imagen 12" descr="Logotipo, nombre de la empresa&#10;&#10;El contenido generado por IA puede ser incorrecto.">
            <a:extLst>
              <a:ext uri="{FF2B5EF4-FFF2-40B4-BE49-F238E27FC236}">
                <a16:creationId xmlns:a16="http://schemas.microsoft.com/office/drawing/2014/main" id="{697D0027-6D42-0FB7-236D-3B621BFD92BF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424" y="6214499"/>
            <a:ext cx="573629" cy="537703"/>
          </a:xfrm>
          <a:prstGeom prst="rect">
            <a:avLst/>
          </a:prstGeom>
        </p:spPr>
      </p:pic>
      <p:sp>
        <p:nvSpPr>
          <p:cNvPr id="16" name="Rectangle 8">
            <a:extLst>
              <a:ext uri="{FF2B5EF4-FFF2-40B4-BE49-F238E27FC236}">
                <a16:creationId xmlns:a16="http://schemas.microsoft.com/office/drawing/2014/main" id="{769F061C-2225-30A2-CA27-FB09D341E841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9408368" y="6337126"/>
            <a:ext cx="2641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000">
                <a:solidFill>
                  <a:schemeClr val="bg1">
                    <a:lumMod val="50000"/>
                  </a:schemeClr>
                </a:solidFill>
                <a:latin typeface="+mn-lt"/>
              </a:defRPr>
            </a:lvl1pPr>
          </a:lstStyle>
          <a:p>
            <a:endParaRPr lang="es-ES" dirty="0">
              <a:solidFill>
                <a:srgbClr val="FFFFFF">
                  <a:lumMod val="50000"/>
                </a:srgbClr>
              </a:solidFill>
            </a:endParaRPr>
          </a:p>
          <a:p>
            <a:pPr algn="r"/>
            <a:fld id="{40057B4C-F600-43C7-8CCF-2A414D2C7951}" type="slidenum">
              <a:rPr lang="es-ES" smtClean="0">
                <a:solidFill>
                  <a:srgbClr val="FFFFFF">
                    <a:lumMod val="50000"/>
                  </a:srgbClr>
                </a:solidFill>
              </a:rPr>
              <a:pPr algn="r"/>
              <a:t>24</a:t>
            </a:fld>
            <a:endParaRPr lang="es-ES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E8D5FF3A-3432-034A-5D09-B500D5A868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>
                <a:solidFill>
                  <a:srgbClr val="000000"/>
                </a:solidFill>
              </a:rPr>
              <a:t>Dr. Héctor Alva Sánchez</a:t>
            </a:r>
          </a:p>
        </p:txBody>
      </p:sp>
    </p:spTree>
    <p:extLst>
      <p:ext uri="{BB962C8B-B14F-4D97-AF65-F5344CB8AC3E}">
        <p14:creationId xmlns:p14="http://schemas.microsoft.com/office/powerpoint/2010/main" val="34480206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1DA6164-81C4-A8C8-7062-E787DFB626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sz="2800" dirty="0" err="1"/>
              <a:t>Restrodispersión</a:t>
            </a:r>
            <a:r>
              <a:rPr lang="es-MX" sz="2800" dirty="0"/>
              <a:t> en otro material (</a:t>
            </a:r>
            <a:r>
              <a:rPr lang="es-MX" sz="2800" dirty="0" err="1"/>
              <a:t>backscattered</a:t>
            </a:r>
            <a:r>
              <a:rPr lang="es-MX" sz="2800" dirty="0"/>
              <a:t> </a:t>
            </a:r>
            <a:r>
              <a:rPr lang="es-MX" sz="2800" dirty="0" err="1"/>
              <a:t>peak</a:t>
            </a:r>
            <a:r>
              <a:rPr lang="es-MX" sz="2800" dirty="0"/>
              <a:t>)</a:t>
            </a:r>
            <a:endParaRPr lang="es-ES" sz="2800" dirty="0"/>
          </a:p>
        </p:txBody>
      </p:sp>
      <p:pic>
        <p:nvPicPr>
          <p:cNvPr id="5" name="Imagen 4" descr="Imagen que contiene Diagrama&#10;&#10;El contenido generado por IA puede ser incorrecto.">
            <a:extLst>
              <a:ext uri="{FF2B5EF4-FFF2-40B4-BE49-F238E27FC236}">
                <a16:creationId xmlns:a16="http://schemas.microsoft.com/office/drawing/2014/main" id="{62F3A3E4-1810-AF22-131F-3EB2D828BEF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2800" y="4402800"/>
            <a:ext cx="4696978" cy="1469139"/>
          </a:xfrm>
          <a:prstGeom prst="rect">
            <a:avLst/>
          </a:prstGeom>
        </p:spPr>
      </p:pic>
      <p:pic>
        <p:nvPicPr>
          <p:cNvPr id="6" name="Imagen 5">
            <a:extLst>
              <a:ext uri="{FF2B5EF4-FFF2-40B4-BE49-F238E27FC236}">
                <a16:creationId xmlns:a16="http://schemas.microsoft.com/office/drawing/2014/main" id="{BAB3FD1F-0D26-1E61-0BEA-0E2391376A4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03512" y="4978694"/>
            <a:ext cx="2810262" cy="158496"/>
          </a:xfrm>
          <a:prstGeom prst="rect">
            <a:avLst/>
          </a:prstGeom>
        </p:spPr>
      </p:pic>
      <p:pic>
        <p:nvPicPr>
          <p:cNvPr id="8" name="Imagen 7" descr="Un dibujo de una persona&#10;&#10;El contenido generado por IA puede ser incorrecto.">
            <a:extLst>
              <a:ext uri="{FF2B5EF4-FFF2-40B4-BE49-F238E27FC236}">
                <a16:creationId xmlns:a16="http://schemas.microsoft.com/office/drawing/2014/main" id="{0F7175B5-003B-78B3-D82A-C33BF89C6FFB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0186" y="4886612"/>
            <a:ext cx="1368152" cy="200286"/>
          </a:xfrm>
          <a:prstGeom prst="rect">
            <a:avLst/>
          </a:prstGeom>
        </p:spPr>
      </p:pic>
      <p:pic>
        <p:nvPicPr>
          <p:cNvPr id="7" name="Imagen 6" descr="Forma&#10;&#10;El contenido generado por IA puede ser incorrecto.">
            <a:extLst>
              <a:ext uri="{FF2B5EF4-FFF2-40B4-BE49-F238E27FC236}">
                <a16:creationId xmlns:a16="http://schemas.microsoft.com/office/drawing/2014/main" id="{F02B2A1C-C7A0-4CB6-9E76-4B2F37FB9B7E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4988" y="2903262"/>
            <a:ext cx="3860801" cy="969307"/>
          </a:xfrm>
          <a:prstGeom prst="rect">
            <a:avLst/>
          </a:prstGeom>
        </p:spPr>
      </p:pic>
      <p:sp>
        <p:nvSpPr>
          <p:cNvPr id="12" name="CuadroTexto 11">
            <a:extLst>
              <a:ext uri="{FF2B5EF4-FFF2-40B4-BE49-F238E27FC236}">
                <a16:creationId xmlns:a16="http://schemas.microsoft.com/office/drawing/2014/main" id="{63CC1E13-05E7-0064-EA03-8F31C0903FBC}"/>
              </a:ext>
            </a:extLst>
          </p:cNvPr>
          <p:cNvSpPr txBox="1"/>
          <p:nvPr/>
        </p:nvSpPr>
        <p:spPr>
          <a:xfrm>
            <a:off x="7158426" y="1268760"/>
            <a:ext cx="406393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dirty="0"/>
              <a:t>Se detecta el fotón </a:t>
            </a:r>
            <a:r>
              <a:rPr lang="es-MX" dirty="0" err="1">
                <a:highlight>
                  <a:srgbClr val="FFFF00"/>
                </a:highlight>
              </a:rPr>
              <a:t>retrodispersado</a:t>
            </a:r>
            <a:endParaRPr lang="es-MX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dirty="0"/>
              <a:t>Se deposita únicamente </a:t>
            </a:r>
            <a:r>
              <a:rPr lang="es-MX" i="1" dirty="0">
                <a:solidFill>
                  <a:srgbClr val="FF0000"/>
                </a:solidFill>
                <a:latin typeface="LM Roman 12" panose="00000500000000000000" pitchFamily="2" charset="0"/>
              </a:rPr>
              <a:t>h</a:t>
            </a:r>
            <a:r>
              <a:rPr lang="es-MX" i="1" dirty="0">
                <a:solidFill>
                  <a:srgbClr val="FF0000"/>
                </a:solidFill>
                <a:latin typeface="LM Roman 12" panose="00000500000000000000" pitchFamily="2" charset="0"/>
                <a:sym typeface="Symbol" panose="05050102010706020507" pitchFamily="18" charset="2"/>
              </a:rPr>
              <a:t>’</a:t>
            </a:r>
            <a:endParaRPr lang="es-ES" dirty="0">
              <a:solidFill>
                <a:srgbClr val="FF0000"/>
              </a:solidFill>
              <a:latin typeface="LM Roman 12" panose="00000500000000000000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dirty="0">
                <a:latin typeface="Arial" panose="020B0604020202020204" pitchFamily="34" charset="0"/>
                <a:cs typeface="Arial" panose="020B0604020202020204" pitchFamily="34" charset="0"/>
              </a:rPr>
              <a:t>El cristal brilla proporcional a</a:t>
            </a:r>
            <a:r>
              <a:rPr lang="es-ES" dirty="0">
                <a:solidFill>
                  <a:srgbClr val="FF0000"/>
                </a:solidFill>
                <a:latin typeface="LM Roman 12" panose="00000500000000000000" pitchFamily="2" charset="0"/>
              </a:rPr>
              <a:t> </a:t>
            </a:r>
            <a:r>
              <a:rPr lang="es-MX" i="1" dirty="0">
                <a:solidFill>
                  <a:srgbClr val="FF0000"/>
                </a:solidFill>
                <a:latin typeface="LM Roman 12" panose="00000500000000000000" pitchFamily="2" charset="0"/>
              </a:rPr>
              <a:t>h</a:t>
            </a:r>
            <a:r>
              <a:rPr lang="es-MX" i="1" dirty="0">
                <a:solidFill>
                  <a:srgbClr val="FF0000"/>
                </a:solidFill>
                <a:latin typeface="LM Roman 12" panose="00000500000000000000" pitchFamily="2" charset="0"/>
                <a:sym typeface="Symbol" panose="05050102010706020507" pitchFamily="18" charset="2"/>
              </a:rPr>
              <a:t>’</a:t>
            </a:r>
            <a:endParaRPr lang="es-MX" baseline="-25000" dirty="0">
              <a:solidFill>
                <a:srgbClr val="FF0000"/>
              </a:solidFill>
              <a:latin typeface="LM Roman 12" panose="00000500000000000000" pitchFamily="2" charset="0"/>
            </a:endParaRPr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264E5892-7E70-297B-3C49-1A8852362EB2}"/>
              </a:ext>
            </a:extLst>
          </p:cNvPr>
          <p:cNvSpPr txBox="1"/>
          <p:nvPr/>
        </p:nvSpPr>
        <p:spPr>
          <a:xfrm>
            <a:off x="7158426" y="2145630"/>
            <a:ext cx="441018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dirty="0">
                <a:highlight>
                  <a:srgbClr val="FFFF00"/>
                </a:highlight>
              </a:rPr>
              <a:t>Energía </a:t>
            </a:r>
            <a:r>
              <a:rPr lang="es-MX" i="1" dirty="0">
                <a:solidFill>
                  <a:srgbClr val="0000FF"/>
                </a:solidFill>
                <a:highlight>
                  <a:srgbClr val="FFFF00"/>
                </a:highlight>
              </a:rPr>
              <a:t>mínima</a:t>
            </a:r>
            <a:r>
              <a:rPr lang="es-MX" i="1" dirty="0">
                <a:highlight>
                  <a:srgbClr val="FFFF00"/>
                </a:highlight>
              </a:rPr>
              <a:t> del fotón dispersado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dirty="0"/>
              <a:t>Energía </a:t>
            </a:r>
            <a:r>
              <a:rPr lang="es-MX" i="1" dirty="0">
                <a:solidFill>
                  <a:srgbClr val="FF0000"/>
                </a:solidFill>
              </a:rPr>
              <a:t>máxima</a:t>
            </a:r>
            <a:r>
              <a:rPr lang="es-MX" i="1" dirty="0"/>
              <a:t> del electrón Compton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dirty="0"/>
              <a:t>Pico de retrodispersión</a:t>
            </a:r>
          </a:p>
        </p:txBody>
      </p:sp>
      <p:pic>
        <p:nvPicPr>
          <p:cNvPr id="15" name="Imagen 14" descr="Un letrero de color negro&#10;&#10;El contenido generado por IA puede ser incorrecto.">
            <a:extLst>
              <a:ext uri="{FF2B5EF4-FFF2-40B4-BE49-F238E27FC236}">
                <a16:creationId xmlns:a16="http://schemas.microsoft.com/office/drawing/2014/main" id="{A0C0D90C-B144-BBF0-7F75-86D6E9ABFB22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4988" y="1484784"/>
            <a:ext cx="4016876" cy="936450"/>
          </a:xfrm>
          <a:prstGeom prst="rect">
            <a:avLst/>
          </a:prstGeom>
        </p:spPr>
      </p:pic>
      <p:pic>
        <p:nvPicPr>
          <p:cNvPr id="9" name="Imagen 8">
            <a:extLst>
              <a:ext uri="{FF2B5EF4-FFF2-40B4-BE49-F238E27FC236}">
                <a16:creationId xmlns:a16="http://schemas.microsoft.com/office/drawing/2014/main" id="{7CDCEF3A-2E5D-C22F-B839-FEAC3294C01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416027" y="3214812"/>
            <a:ext cx="4426876" cy="3320157"/>
          </a:xfrm>
          <a:prstGeom prst="rect">
            <a:avLst/>
          </a:prstGeom>
        </p:spPr>
      </p:pic>
      <p:cxnSp>
        <p:nvCxnSpPr>
          <p:cNvPr id="11" name="Conector recto de flecha 10">
            <a:extLst>
              <a:ext uri="{FF2B5EF4-FFF2-40B4-BE49-F238E27FC236}">
                <a16:creationId xmlns:a16="http://schemas.microsoft.com/office/drawing/2014/main" id="{0E699EF7-0BB0-DCC1-B714-26B68C749FE0}"/>
              </a:ext>
            </a:extLst>
          </p:cNvPr>
          <p:cNvCxnSpPr>
            <a:cxnSpLocks/>
          </p:cNvCxnSpPr>
          <p:nvPr/>
        </p:nvCxnSpPr>
        <p:spPr>
          <a:xfrm>
            <a:off x="8832304" y="3068960"/>
            <a:ext cx="0" cy="1671800"/>
          </a:xfrm>
          <a:prstGeom prst="straightConnector1">
            <a:avLst/>
          </a:prstGeom>
          <a:ln w="28575">
            <a:solidFill>
              <a:srgbClr val="00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CuadroTexto 15">
            <a:extLst>
              <a:ext uri="{FF2B5EF4-FFF2-40B4-BE49-F238E27FC236}">
                <a16:creationId xmlns:a16="http://schemas.microsoft.com/office/drawing/2014/main" id="{16BDC797-2B19-5E83-D1AE-8BECB79E90C8}"/>
              </a:ext>
            </a:extLst>
          </p:cNvPr>
          <p:cNvSpPr txBox="1"/>
          <p:nvPr/>
        </p:nvSpPr>
        <p:spPr>
          <a:xfrm>
            <a:off x="8462639" y="5685131"/>
            <a:ext cx="16770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1400" dirty="0">
                <a:solidFill>
                  <a:schemeClr val="bg1"/>
                </a:solidFill>
              </a:rPr>
              <a:t>Continuo Compton</a:t>
            </a:r>
            <a:endParaRPr lang="es-ES" sz="1400" dirty="0">
              <a:solidFill>
                <a:schemeClr val="bg1"/>
              </a:solidFill>
            </a:endParaRPr>
          </a:p>
        </p:txBody>
      </p:sp>
      <p:pic>
        <p:nvPicPr>
          <p:cNvPr id="4" name="Imagen 3" descr="Logotipo&#10;&#10;Descripción generada automáticamente">
            <a:extLst>
              <a:ext uri="{FF2B5EF4-FFF2-40B4-BE49-F238E27FC236}">
                <a16:creationId xmlns:a16="http://schemas.microsoft.com/office/drawing/2014/main" id="{66DCEA81-6B3C-C83C-8D0E-59B4434AF322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83472" y="6183772"/>
            <a:ext cx="534457" cy="599156"/>
          </a:xfrm>
          <a:prstGeom prst="rect">
            <a:avLst/>
          </a:prstGeom>
        </p:spPr>
      </p:pic>
      <p:pic>
        <p:nvPicPr>
          <p:cNvPr id="10" name="Imagen 9" descr="Logotipo, nombre de la empresa&#10;&#10;El contenido generado por IA puede ser incorrecto.">
            <a:extLst>
              <a:ext uri="{FF2B5EF4-FFF2-40B4-BE49-F238E27FC236}">
                <a16:creationId xmlns:a16="http://schemas.microsoft.com/office/drawing/2014/main" id="{9694A257-61FF-7362-3265-D6DE0F13CC1E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424" y="6214499"/>
            <a:ext cx="573629" cy="537703"/>
          </a:xfrm>
          <a:prstGeom prst="rect">
            <a:avLst/>
          </a:prstGeom>
        </p:spPr>
      </p:pic>
      <p:sp>
        <p:nvSpPr>
          <p:cNvPr id="17" name="Rectangle 8">
            <a:extLst>
              <a:ext uri="{FF2B5EF4-FFF2-40B4-BE49-F238E27FC236}">
                <a16:creationId xmlns:a16="http://schemas.microsoft.com/office/drawing/2014/main" id="{DCC128AC-A0AD-49F2-E26A-90CC8EF4C8F0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9408368" y="6337126"/>
            <a:ext cx="2641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000">
                <a:solidFill>
                  <a:schemeClr val="bg1">
                    <a:lumMod val="50000"/>
                  </a:schemeClr>
                </a:solidFill>
                <a:latin typeface="+mn-lt"/>
              </a:defRPr>
            </a:lvl1pPr>
          </a:lstStyle>
          <a:p>
            <a:endParaRPr lang="es-ES" dirty="0">
              <a:solidFill>
                <a:srgbClr val="FFFFFF">
                  <a:lumMod val="50000"/>
                </a:srgbClr>
              </a:solidFill>
            </a:endParaRPr>
          </a:p>
          <a:p>
            <a:pPr algn="r"/>
            <a:fld id="{40057B4C-F600-43C7-8CCF-2A414D2C7951}" type="slidenum">
              <a:rPr lang="es-ES" smtClean="0">
                <a:solidFill>
                  <a:srgbClr val="FFFFFF">
                    <a:lumMod val="50000"/>
                  </a:srgbClr>
                </a:solidFill>
              </a:rPr>
              <a:pPr algn="r"/>
              <a:t>25</a:t>
            </a:fld>
            <a:endParaRPr lang="es-ES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D78029CF-03B7-8C04-D5C7-E3009E6631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>
                <a:solidFill>
                  <a:srgbClr val="000000"/>
                </a:solidFill>
              </a:rPr>
              <a:t>Dr. Héctor Alva Sánchez</a:t>
            </a:r>
          </a:p>
        </p:txBody>
      </p:sp>
    </p:spTree>
    <p:extLst>
      <p:ext uri="{BB962C8B-B14F-4D97-AF65-F5344CB8AC3E}">
        <p14:creationId xmlns:p14="http://schemas.microsoft.com/office/powerpoint/2010/main" val="33573599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4A2D7A1-7B2C-2B61-99B7-99D85654796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C6AB311-AB70-B832-5943-7C3315FB4C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Rayos X de escape</a:t>
            </a:r>
            <a:endParaRPr lang="es-ES" dirty="0"/>
          </a:p>
        </p:txBody>
      </p:sp>
      <p:pic>
        <p:nvPicPr>
          <p:cNvPr id="8" name="Imagen 7" descr="Imagen que contiene Diagrama&#10;&#10;El contenido generado por IA puede ser incorrecto.">
            <a:extLst>
              <a:ext uri="{FF2B5EF4-FFF2-40B4-BE49-F238E27FC236}">
                <a16:creationId xmlns:a16="http://schemas.microsoft.com/office/drawing/2014/main" id="{734EFA99-7757-DFD9-BCAD-A0606072272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2800" y="4402800"/>
            <a:ext cx="4696978" cy="1469139"/>
          </a:xfrm>
          <a:prstGeom prst="rect">
            <a:avLst/>
          </a:prstGeom>
        </p:spPr>
      </p:pic>
      <p:pic>
        <p:nvPicPr>
          <p:cNvPr id="9" name="Imagen 8">
            <a:extLst>
              <a:ext uri="{FF2B5EF4-FFF2-40B4-BE49-F238E27FC236}">
                <a16:creationId xmlns:a16="http://schemas.microsoft.com/office/drawing/2014/main" id="{6CFF4380-E6B8-53C7-9188-8147A6C71C8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408" y="4978694"/>
            <a:ext cx="2810262" cy="158496"/>
          </a:xfrm>
          <a:prstGeom prst="rect">
            <a:avLst/>
          </a:prstGeom>
        </p:spPr>
      </p:pic>
      <p:sp>
        <p:nvSpPr>
          <p:cNvPr id="12" name="CuadroTexto 11">
            <a:extLst>
              <a:ext uri="{FF2B5EF4-FFF2-40B4-BE49-F238E27FC236}">
                <a16:creationId xmlns:a16="http://schemas.microsoft.com/office/drawing/2014/main" id="{85223D8C-8D94-FAFB-B1B5-331CA3ED0524}"/>
              </a:ext>
            </a:extLst>
          </p:cNvPr>
          <p:cNvSpPr txBox="1"/>
          <p:nvPr/>
        </p:nvSpPr>
        <p:spPr>
          <a:xfrm>
            <a:off x="766233" y="1891814"/>
            <a:ext cx="9794263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000" dirty="0"/>
              <a:t>Después de un efecto fotoeléctrico (o Compton) se emite un rayo X que puede escapar del cristal</a:t>
            </a:r>
            <a:endParaRPr lang="es-MX" sz="2000" i="1" dirty="0">
              <a:solidFill>
                <a:srgbClr val="FF8D37"/>
              </a:solidFill>
              <a:latin typeface="LM Roman 12" panose="00000500000000000000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sz="2000" dirty="0">
                <a:latin typeface="Arial" panose="020B0604020202020204" pitchFamily="34" charset="0"/>
                <a:cs typeface="Arial" panose="020B0604020202020204" pitchFamily="34" charset="0"/>
              </a:rPr>
              <a:t>El cristal brilla proporcional a</a:t>
            </a:r>
            <a:r>
              <a:rPr lang="es-ES" sz="2000" dirty="0">
                <a:solidFill>
                  <a:srgbClr val="FF0000"/>
                </a:solidFill>
                <a:latin typeface="LM Roman 12" panose="00000500000000000000" pitchFamily="2" charset="0"/>
              </a:rPr>
              <a:t> </a:t>
            </a:r>
            <a:r>
              <a:rPr lang="es-ES" sz="2000" i="1" dirty="0" err="1">
                <a:solidFill>
                  <a:srgbClr val="FF8D37"/>
                </a:solidFill>
                <a:latin typeface="LM Roman 12" panose="00000500000000000000" pitchFamily="2" charset="0"/>
              </a:rPr>
              <a:t>E</a:t>
            </a:r>
            <a:r>
              <a:rPr lang="es-ES" sz="2000" i="1" dirty="0" err="1">
                <a:latin typeface="LM Roman 12" panose="00000500000000000000" pitchFamily="2" charset="0"/>
                <a:sym typeface="Symbol" panose="05050102010706020507" pitchFamily="18" charset="2"/>
              </a:rPr>
              <a:t></a:t>
            </a:r>
            <a:r>
              <a:rPr lang="es-ES" sz="2000" i="1" dirty="0" err="1">
                <a:solidFill>
                  <a:srgbClr val="00B050"/>
                </a:solidFill>
                <a:latin typeface="LM Roman 12" panose="00000500000000000000" pitchFamily="2" charset="0"/>
              </a:rPr>
              <a:t>E</a:t>
            </a:r>
            <a:r>
              <a:rPr lang="es-ES" sz="2000" i="1" baseline="-25000" dirty="0" err="1">
                <a:solidFill>
                  <a:srgbClr val="00B050"/>
                </a:solidFill>
                <a:latin typeface="LM Roman 12" panose="00000500000000000000" pitchFamily="2" charset="0"/>
              </a:rPr>
              <a:t>k</a:t>
            </a:r>
            <a:endParaRPr lang="es-MX" sz="2000" baseline="-25000" dirty="0">
              <a:solidFill>
                <a:srgbClr val="00B05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2000" dirty="0"/>
              <a:t>Contribuye a otro pico en el espectro a una energía por debajo del </a:t>
            </a:r>
            <a:r>
              <a:rPr lang="es-MX" sz="2000" dirty="0" err="1"/>
              <a:t>fotopico</a:t>
            </a:r>
            <a:endParaRPr lang="es-ES" sz="2000" baseline="-25000" dirty="0">
              <a:solidFill>
                <a:srgbClr val="FF0000"/>
              </a:solidFill>
              <a:latin typeface="LM Roman 12" panose="00000500000000000000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sz="2000" dirty="0">
                <a:latin typeface="Arial" panose="020B0604020202020204" pitchFamily="34" charset="0"/>
                <a:cs typeface="Arial" panose="020B0604020202020204" pitchFamily="34" charset="0"/>
              </a:rPr>
              <a:t>Generalmente los rayos X que escapan son de la capa K de un átomo del cristal centellador</a:t>
            </a:r>
            <a:endParaRPr lang="es-MX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Imagen 4" descr="Icono&#10;&#10;El contenido generado por IA puede ser incorrecto.">
            <a:extLst>
              <a:ext uri="{FF2B5EF4-FFF2-40B4-BE49-F238E27FC236}">
                <a16:creationId xmlns:a16="http://schemas.microsoft.com/office/drawing/2014/main" id="{84AD4FEF-2BA4-7ED0-A07D-56D11BF1B02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4679" y="5050581"/>
            <a:ext cx="448057" cy="280417"/>
          </a:xfrm>
          <a:prstGeom prst="rect">
            <a:avLst/>
          </a:prstGeom>
        </p:spPr>
      </p:pic>
      <p:pic>
        <p:nvPicPr>
          <p:cNvPr id="6" name="Imagen 5" descr="Rectángulo&#10;&#10;El contenido generado por IA puede ser incorrecto.">
            <a:extLst>
              <a:ext uri="{FF2B5EF4-FFF2-40B4-BE49-F238E27FC236}">
                <a16:creationId xmlns:a16="http://schemas.microsoft.com/office/drawing/2014/main" id="{82694D4E-FE0C-DBB7-BB16-92544D8C9D3B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5974675">
            <a:off x="2524469" y="4077555"/>
            <a:ext cx="1039737" cy="985332"/>
          </a:xfrm>
          <a:prstGeom prst="rect">
            <a:avLst/>
          </a:prstGeom>
        </p:spPr>
      </p:pic>
      <p:pic>
        <p:nvPicPr>
          <p:cNvPr id="3" name="Imagen 2" descr="Logotipo&#10;&#10;Descripción generada automáticamente">
            <a:extLst>
              <a:ext uri="{FF2B5EF4-FFF2-40B4-BE49-F238E27FC236}">
                <a16:creationId xmlns:a16="http://schemas.microsoft.com/office/drawing/2014/main" id="{BC263BE4-164B-4B5B-8B94-AC7D2E1C250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83472" y="6183772"/>
            <a:ext cx="534457" cy="599156"/>
          </a:xfrm>
          <a:prstGeom prst="rect">
            <a:avLst/>
          </a:prstGeom>
        </p:spPr>
      </p:pic>
      <p:pic>
        <p:nvPicPr>
          <p:cNvPr id="7" name="Imagen 6" descr="Logotipo, nombre de la empresa&#10;&#10;El contenido generado por IA puede ser incorrecto.">
            <a:extLst>
              <a:ext uri="{FF2B5EF4-FFF2-40B4-BE49-F238E27FC236}">
                <a16:creationId xmlns:a16="http://schemas.microsoft.com/office/drawing/2014/main" id="{7CCB3FE0-CCC7-E540-3EC9-52C2733F7F32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424" y="6214499"/>
            <a:ext cx="573629" cy="537703"/>
          </a:xfrm>
          <a:prstGeom prst="rect">
            <a:avLst/>
          </a:prstGeom>
        </p:spPr>
      </p:pic>
      <p:sp>
        <p:nvSpPr>
          <p:cNvPr id="11" name="Rectangle 8">
            <a:extLst>
              <a:ext uri="{FF2B5EF4-FFF2-40B4-BE49-F238E27FC236}">
                <a16:creationId xmlns:a16="http://schemas.microsoft.com/office/drawing/2014/main" id="{3D5689A8-32E6-DC70-5FFF-A208149D4FAF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9408368" y="6337126"/>
            <a:ext cx="2641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000">
                <a:solidFill>
                  <a:schemeClr val="bg1">
                    <a:lumMod val="50000"/>
                  </a:schemeClr>
                </a:solidFill>
                <a:latin typeface="+mn-lt"/>
              </a:defRPr>
            </a:lvl1pPr>
          </a:lstStyle>
          <a:p>
            <a:endParaRPr lang="es-ES" dirty="0">
              <a:solidFill>
                <a:srgbClr val="FFFFFF">
                  <a:lumMod val="50000"/>
                </a:srgbClr>
              </a:solidFill>
            </a:endParaRPr>
          </a:p>
          <a:p>
            <a:pPr algn="r"/>
            <a:fld id="{40057B4C-F600-43C7-8CCF-2A414D2C7951}" type="slidenum">
              <a:rPr lang="es-ES" smtClean="0">
                <a:solidFill>
                  <a:srgbClr val="FFFFFF">
                    <a:lumMod val="50000"/>
                  </a:srgbClr>
                </a:solidFill>
              </a:rPr>
              <a:pPr algn="r"/>
              <a:t>26</a:t>
            </a:fld>
            <a:endParaRPr lang="es-ES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B484077F-4848-4B51-3C83-D7C6956E7E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>
                <a:solidFill>
                  <a:srgbClr val="000000"/>
                </a:solidFill>
              </a:rPr>
              <a:t>Dr. Héctor Alva Sánchez</a:t>
            </a:r>
          </a:p>
        </p:txBody>
      </p:sp>
    </p:spTree>
    <p:extLst>
      <p:ext uri="{BB962C8B-B14F-4D97-AF65-F5344CB8AC3E}">
        <p14:creationId xmlns:p14="http://schemas.microsoft.com/office/powerpoint/2010/main" val="32315578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Rectangle 2"/>
          <p:cNvSpPr>
            <a:spLocks noGrp="1" noChangeArrowheads="1"/>
          </p:cNvSpPr>
          <p:nvPr>
            <p:ph type="title"/>
          </p:nvPr>
        </p:nvSpPr>
        <p:spPr>
          <a:xfrm>
            <a:off x="766233" y="304801"/>
            <a:ext cx="10668000" cy="975360"/>
          </a:xfr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  <a:normAutofit/>
          </a:bodyPr>
          <a:lstStyle/>
          <a:p>
            <a:r>
              <a:rPr lang="en-US">
                <a:latin typeface="+mj-lt"/>
                <a:ea typeface="ＭＳ Ｐゴシック" charset="0"/>
                <a:cs typeface="+mj-cs"/>
              </a:rPr>
              <a:t>Atenuación y dispersión</a:t>
            </a:r>
          </a:p>
        </p:txBody>
      </p:sp>
      <p:sp>
        <p:nvSpPr>
          <p:cNvPr id="5" name="Rectangle 15"/>
          <p:cNvSpPr txBox="1">
            <a:spLocks noChangeArrowheads="1"/>
          </p:cNvSpPr>
          <p:nvPr/>
        </p:nvSpPr>
        <p:spPr bwMode="auto">
          <a:xfrm>
            <a:off x="767408" y="1412776"/>
            <a:ext cx="4680520" cy="48965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>
            <a:lvl1pPr marL="469900" indent="-469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charset="0"/>
              <a:buChar char="o"/>
              <a:defRPr sz="30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1pPr>
            <a:lvl2pPr marL="908050" indent="-43656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charset="0"/>
              <a:buChar char="n"/>
              <a:defRPr sz="2600">
                <a:solidFill>
                  <a:schemeClr val="tx1"/>
                </a:solidFill>
                <a:latin typeface="+mn-lt"/>
                <a:ea typeface="ＭＳ Ｐゴシック" charset="0"/>
              </a:defRPr>
            </a:lvl2pPr>
            <a:lvl3pPr marL="1304925" indent="-395288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charset="0"/>
              <a:buChar char="o"/>
              <a:defRPr sz="2300">
                <a:solidFill>
                  <a:schemeClr val="tx1"/>
                </a:solidFill>
                <a:latin typeface="+mn-lt"/>
                <a:ea typeface="ＭＳ Ｐゴシック" charset="0"/>
              </a:defRPr>
            </a:lvl3pPr>
            <a:lvl4pPr marL="1693863" indent="-3873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charset="0"/>
              <a:buChar char="n"/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4pPr>
            <a:lvl5pPr marL="2093913" indent="-398463" algn="l" rtl="0" eaLnBrk="1" fontAlgn="base" hangingPunct="1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charset="0"/>
              <a:buChar char="§"/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5pPr>
            <a:lvl6pPr marL="2551113" indent="-398463" algn="l" rtl="0" eaLnBrk="1" fontAlgn="base" hangingPunct="1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6pPr>
            <a:lvl7pPr marL="3008313" indent="-398463" algn="l" rtl="0" eaLnBrk="1" fontAlgn="base" hangingPunct="1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7pPr>
            <a:lvl8pPr marL="3465513" indent="-398463" algn="l" rtl="0" eaLnBrk="1" fontAlgn="base" hangingPunct="1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8pPr>
            <a:lvl9pPr marL="3922713" indent="-398463" algn="l" rtl="0" eaLnBrk="1" fontAlgn="base" hangingPunct="1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lnSpc>
                <a:spcPct val="110000"/>
              </a:lnSpc>
              <a:buClr>
                <a:srgbClr val="FF0000"/>
              </a:buClr>
              <a:buFont typeface="Wingdings" pitchFamily="2" charset="2"/>
              <a:buChar char="q"/>
            </a:pPr>
            <a:r>
              <a:rPr lang="es-MX" sz="1800" noProof="0" dirty="0"/>
              <a:t>Atenuación: pérdida de fotones primarios (absorción fotoeléctrica)</a:t>
            </a:r>
          </a:p>
          <a:p>
            <a:pPr lvl="1">
              <a:lnSpc>
                <a:spcPct val="110000"/>
              </a:lnSpc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es-MX" sz="1800" noProof="0" dirty="0"/>
              <a:t>Paciente</a:t>
            </a:r>
          </a:p>
          <a:p>
            <a:pPr lvl="1">
              <a:lnSpc>
                <a:spcPct val="110000"/>
              </a:lnSpc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es-MX" sz="1800" noProof="0" dirty="0"/>
              <a:t>Colimador</a:t>
            </a:r>
          </a:p>
          <a:p>
            <a:pPr>
              <a:lnSpc>
                <a:spcPct val="110000"/>
              </a:lnSpc>
              <a:buClr>
                <a:srgbClr val="FF0000"/>
              </a:buClr>
              <a:buFont typeface="Wingdings" pitchFamily="2" charset="2"/>
              <a:buChar char="q"/>
            </a:pPr>
            <a:r>
              <a:rPr lang="es-MX" sz="1800" noProof="0" dirty="0"/>
              <a:t>Dispersión: fotones que interactuaron Compton, cambió su dirección y </a:t>
            </a:r>
            <a:r>
              <a:rPr lang="es-MX" sz="1800" i="1" noProof="0" dirty="0">
                <a:solidFill>
                  <a:srgbClr val="0000FF"/>
                </a:solidFill>
              </a:rPr>
              <a:t>E</a:t>
            </a:r>
          </a:p>
          <a:p>
            <a:pPr>
              <a:lnSpc>
                <a:spcPct val="110000"/>
              </a:lnSpc>
              <a:buClr>
                <a:srgbClr val="FF0000"/>
              </a:buClr>
              <a:buFont typeface="Wingdings" pitchFamily="2" charset="2"/>
              <a:buChar char="q"/>
            </a:pPr>
            <a:r>
              <a:rPr lang="es-MX" sz="1800" noProof="0" dirty="0"/>
              <a:t>Dispersión:</a:t>
            </a:r>
          </a:p>
          <a:p>
            <a:pPr lvl="1">
              <a:lnSpc>
                <a:spcPct val="110000"/>
              </a:lnSpc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es-MX" sz="1800" noProof="0" dirty="0"/>
              <a:t>Paciente</a:t>
            </a:r>
          </a:p>
          <a:p>
            <a:pPr lvl="1">
              <a:lnSpc>
                <a:spcPct val="110000"/>
              </a:lnSpc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es-MX" sz="1800" noProof="0" dirty="0"/>
              <a:t>Colimador</a:t>
            </a:r>
          </a:p>
          <a:p>
            <a:pPr lvl="1">
              <a:lnSpc>
                <a:spcPct val="110000"/>
              </a:lnSpc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es-MX" sz="1800" noProof="0" dirty="0"/>
              <a:t>Cristal centellador</a:t>
            </a:r>
          </a:p>
          <a:p>
            <a:pPr>
              <a:lnSpc>
                <a:spcPct val="110000"/>
              </a:lnSpc>
              <a:buClr>
                <a:srgbClr val="00B050"/>
              </a:buClr>
              <a:buFont typeface="Wingdings" pitchFamily="2" charset="2"/>
              <a:buChar char="q"/>
            </a:pPr>
            <a:r>
              <a:rPr lang="es-MX" sz="1800" dirty="0">
                <a:solidFill>
                  <a:srgbClr val="00B050"/>
                </a:solidFill>
              </a:rPr>
              <a:t>Eventos buenos:</a:t>
            </a:r>
          </a:p>
          <a:p>
            <a:pPr lvl="1">
              <a:lnSpc>
                <a:spcPct val="110000"/>
              </a:lnSpc>
              <a:buClr>
                <a:srgbClr val="00B050"/>
              </a:buClr>
              <a:buFont typeface="Wingdings" panose="05000000000000000000" pitchFamily="2" charset="2"/>
              <a:buChar char="§"/>
            </a:pPr>
            <a:r>
              <a:rPr lang="es-MX" sz="1800" noProof="0" dirty="0">
                <a:solidFill>
                  <a:srgbClr val="00B050"/>
                </a:solidFill>
              </a:rPr>
              <a:t>Absorción fotoeléctrica en el cristal</a:t>
            </a:r>
          </a:p>
        </p:txBody>
      </p:sp>
      <p:pic>
        <p:nvPicPr>
          <p:cNvPr id="6" name="Imagen 5" descr="Gráfico, Diagrama&#10;&#10;El contenido generado por IA puede ser incorrecto.">
            <a:extLst>
              <a:ext uri="{FF2B5EF4-FFF2-40B4-BE49-F238E27FC236}">
                <a16:creationId xmlns:a16="http://schemas.microsoft.com/office/drawing/2014/main" id="{84E5FD77-E088-EED5-EC59-DE56D6634EE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63952" y="2492896"/>
            <a:ext cx="6217017" cy="2315840"/>
          </a:xfrm>
          <a:prstGeom prst="rect">
            <a:avLst/>
          </a:prstGeom>
          <a:noFill/>
        </p:spPr>
      </p:pic>
      <p:pic>
        <p:nvPicPr>
          <p:cNvPr id="7" name="Imagen 6" descr="Logotipo&#10;&#10;Descripción generada automáticamente">
            <a:extLst>
              <a:ext uri="{FF2B5EF4-FFF2-40B4-BE49-F238E27FC236}">
                <a16:creationId xmlns:a16="http://schemas.microsoft.com/office/drawing/2014/main" id="{AF62DE3E-1504-F6FE-14A5-96F6E4D256A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3472" y="6183772"/>
            <a:ext cx="534457" cy="599156"/>
          </a:xfrm>
          <a:prstGeom prst="rect">
            <a:avLst/>
          </a:prstGeom>
        </p:spPr>
      </p:pic>
      <p:pic>
        <p:nvPicPr>
          <p:cNvPr id="8" name="Imagen 7" descr="Logotipo, nombre de la empresa&#10;&#10;El contenido generado por IA puede ser incorrecto.">
            <a:extLst>
              <a:ext uri="{FF2B5EF4-FFF2-40B4-BE49-F238E27FC236}">
                <a16:creationId xmlns:a16="http://schemas.microsoft.com/office/drawing/2014/main" id="{87D1E877-F179-6F11-DA18-C0CCE29CD3B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424" y="6214499"/>
            <a:ext cx="573629" cy="537703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8F5D1B76-3A3F-AA02-4F9F-7B4AF5A8C7A4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9408368" y="6337126"/>
            <a:ext cx="2641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000">
                <a:solidFill>
                  <a:schemeClr val="bg1">
                    <a:lumMod val="50000"/>
                  </a:schemeClr>
                </a:solidFill>
                <a:latin typeface="+mn-lt"/>
              </a:defRPr>
            </a:lvl1pPr>
          </a:lstStyle>
          <a:p>
            <a:endParaRPr lang="es-ES" dirty="0">
              <a:solidFill>
                <a:srgbClr val="FFFFFF">
                  <a:lumMod val="50000"/>
                </a:srgbClr>
              </a:solidFill>
            </a:endParaRPr>
          </a:p>
          <a:p>
            <a:pPr algn="r"/>
            <a:fld id="{40057B4C-F600-43C7-8CCF-2A414D2C7951}" type="slidenum">
              <a:rPr lang="es-ES" smtClean="0">
                <a:solidFill>
                  <a:srgbClr val="FFFFFF">
                    <a:lumMod val="50000"/>
                  </a:srgbClr>
                </a:solidFill>
              </a:rPr>
              <a:pPr algn="r"/>
              <a:t>27</a:t>
            </a:fld>
            <a:endParaRPr lang="es-ES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2" name="Marcador de pie de página 1">
            <a:extLst>
              <a:ext uri="{FF2B5EF4-FFF2-40B4-BE49-F238E27FC236}">
                <a16:creationId xmlns:a16="http://schemas.microsoft.com/office/drawing/2014/main" id="{B522BE39-6049-74A6-ABBD-196167A4D1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>
                <a:solidFill>
                  <a:srgbClr val="000000"/>
                </a:solidFill>
              </a:rPr>
              <a:t>Dr. Héctor Alva Sánchez</a:t>
            </a:r>
          </a:p>
        </p:txBody>
      </p:sp>
    </p:spTree>
    <p:extLst>
      <p:ext uri="{BB962C8B-B14F-4D97-AF65-F5344CB8AC3E}">
        <p14:creationId xmlns:p14="http://schemas.microsoft.com/office/powerpoint/2010/main" val="306361297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>
            <a:extLst>
              <a:ext uri="{FF2B5EF4-FFF2-40B4-BE49-F238E27FC236}">
                <a16:creationId xmlns:a16="http://schemas.microsoft.com/office/drawing/2014/main" id="{BED48E8E-96E2-A968-B0A3-749E23784BC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MX" dirty="0"/>
              <a:t>Ejemplos de espectros simulados</a:t>
            </a:r>
            <a:endParaRPr lang="es-ES" dirty="0"/>
          </a:p>
        </p:txBody>
      </p:sp>
      <p:sp>
        <p:nvSpPr>
          <p:cNvPr id="5" name="Subtítulo 4">
            <a:extLst>
              <a:ext uri="{FF2B5EF4-FFF2-40B4-BE49-F238E27FC236}">
                <a16:creationId xmlns:a16="http://schemas.microsoft.com/office/drawing/2014/main" id="{C0201A38-E0C0-EE0F-8861-5D36ADCA3AD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2" name="Imagen 1" descr="Logotipo&#10;&#10;Descripción generada automáticamente">
            <a:extLst>
              <a:ext uri="{FF2B5EF4-FFF2-40B4-BE49-F238E27FC236}">
                <a16:creationId xmlns:a16="http://schemas.microsoft.com/office/drawing/2014/main" id="{1F008911-3605-372C-21DB-61D2B051559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3472" y="6183772"/>
            <a:ext cx="534457" cy="599156"/>
          </a:xfrm>
          <a:prstGeom prst="rect">
            <a:avLst/>
          </a:prstGeom>
        </p:spPr>
      </p:pic>
      <p:pic>
        <p:nvPicPr>
          <p:cNvPr id="6" name="Imagen 5" descr="Logotipo, nombre de la empresa&#10;&#10;El contenido generado por IA puede ser incorrecto.">
            <a:extLst>
              <a:ext uri="{FF2B5EF4-FFF2-40B4-BE49-F238E27FC236}">
                <a16:creationId xmlns:a16="http://schemas.microsoft.com/office/drawing/2014/main" id="{62D0F428-CCC6-64DD-472C-948F792D4EE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424" y="6214499"/>
            <a:ext cx="573629" cy="537703"/>
          </a:xfrm>
          <a:prstGeom prst="rect">
            <a:avLst/>
          </a:prstGeom>
        </p:spPr>
      </p:pic>
      <p:sp>
        <p:nvSpPr>
          <p:cNvPr id="8" name="Rectangle 8">
            <a:extLst>
              <a:ext uri="{FF2B5EF4-FFF2-40B4-BE49-F238E27FC236}">
                <a16:creationId xmlns:a16="http://schemas.microsoft.com/office/drawing/2014/main" id="{0F85E974-E7C5-A5F7-42F3-A380E89D25B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408368" y="6337126"/>
            <a:ext cx="2641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s-E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endParaRPr lang="es-ES">
              <a:solidFill>
                <a:srgbClr val="FFFFFF">
                  <a:lumMod val="50000"/>
                </a:srgbClr>
              </a:solidFill>
            </a:endParaRPr>
          </a:p>
          <a:p>
            <a:pPr algn="r"/>
            <a:fld id="{40057B4C-F600-43C7-8CCF-2A414D2C7951}" type="slidenum">
              <a:rPr lang="es-ES" smtClean="0">
                <a:solidFill>
                  <a:srgbClr val="FFFFFF">
                    <a:lumMod val="50000"/>
                  </a:srgbClr>
                </a:solidFill>
              </a:rPr>
              <a:pPr algn="r"/>
              <a:t>28</a:t>
            </a:fld>
            <a:endParaRPr lang="es-ES" dirty="0">
              <a:solidFill>
                <a:srgbClr val="FFFFFF">
                  <a:lumMod val="50000"/>
                </a:srgbClr>
              </a:solidFill>
            </a:endParaRPr>
          </a:p>
        </p:txBody>
      </p:sp>
      <p:pic>
        <p:nvPicPr>
          <p:cNvPr id="9" name="7 Imagen">
            <a:extLst>
              <a:ext uri="{FF2B5EF4-FFF2-40B4-BE49-F238E27FC236}">
                <a16:creationId xmlns:a16="http://schemas.microsoft.com/office/drawing/2014/main" id="{2C212CD0-C27D-6194-FC40-78CD0CD7E21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88465" y="4503139"/>
            <a:ext cx="3024336" cy="1878189"/>
          </a:xfrm>
          <a:prstGeom prst="rect">
            <a:avLst/>
          </a:prstGeom>
        </p:spPr>
      </p:pic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E223A3F9-E394-11B0-056E-3C59C5C5B6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076AA6-C8CB-4431-B55B-2F42FA106885}" type="slidenum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28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92176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DEAA94F-A008-2338-2BB7-E86137B837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Simulación con PENELOPE: geometría</a:t>
            </a:r>
            <a:endParaRPr lang="es-ES" dirty="0"/>
          </a:p>
        </p:txBody>
      </p:sp>
      <p:pic>
        <p:nvPicPr>
          <p:cNvPr id="7" name="Marcador de contenido 6" descr="Gráfico, Gráfico circular&#10;&#10;El contenido generado por IA puede ser incorrecto.">
            <a:extLst>
              <a:ext uri="{FF2B5EF4-FFF2-40B4-BE49-F238E27FC236}">
                <a16:creationId xmlns:a16="http://schemas.microsoft.com/office/drawing/2014/main" id="{7CE9010A-E414-3024-DB1F-B8DC74E0BD8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3432" y="1494949"/>
            <a:ext cx="3635607" cy="4535487"/>
          </a:xfrm>
        </p:spPr>
      </p:pic>
      <p:pic>
        <p:nvPicPr>
          <p:cNvPr id="9" name="Imagen 8">
            <a:extLst>
              <a:ext uri="{FF2B5EF4-FFF2-40B4-BE49-F238E27FC236}">
                <a16:creationId xmlns:a16="http://schemas.microsoft.com/office/drawing/2014/main" id="{2E82777C-94BC-1339-3D96-E2C1C27EAAF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12024" y="2132856"/>
            <a:ext cx="3824472" cy="3360415"/>
          </a:xfrm>
          <a:prstGeom prst="rect">
            <a:avLst/>
          </a:prstGeom>
        </p:spPr>
      </p:pic>
      <p:sp>
        <p:nvSpPr>
          <p:cNvPr id="10" name="CuadroTexto 9">
            <a:extLst>
              <a:ext uri="{FF2B5EF4-FFF2-40B4-BE49-F238E27FC236}">
                <a16:creationId xmlns:a16="http://schemas.microsoft.com/office/drawing/2014/main" id="{0A3BDA93-54D0-9C94-CA99-8B2C6BA312F5}"/>
              </a:ext>
            </a:extLst>
          </p:cNvPr>
          <p:cNvSpPr txBox="1"/>
          <p:nvPr/>
        </p:nvSpPr>
        <p:spPr>
          <a:xfrm>
            <a:off x="8760296" y="5661104"/>
            <a:ext cx="10525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/>
              <a:t>Vista 3D</a:t>
            </a:r>
            <a:endParaRPr lang="es-ES" dirty="0"/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4957E7E1-7634-A0E6-1BDE-C0AED1B982B6}"/>
              </a:ext>
            </a:extLst>
          </p:cNvPr>
          <p:cNvSpPr txBox="1"/>
          <p:nvPr/>
        </p:nvSpPr>
        <p:spPr>
          <a:xfrm>
            <a:off x="3503712" y="5661104"/>
            <a:ext cx="10525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>
                <a:solidFill>
                  <a:schemeClr val="bg1"/>
                </a:solidFill>
              </a:rPr>
              <a:t>Vista 2D</a:t>
            </a:r>
            <a:endParaRPr lang="es-ES" dirty="0">
              <a:solidFill>
                <a:schemeClr val="bg1"/>
              </a:solidFill>
            </a:endParaRP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ECDADE74-4E16-592E-0262-B128378FFAEB}"/>
              </a:ext>
            </a:extLst>
          </p:cNvPr>
          <p:cNvSpPr txBox="1"/>
          <p:nvPr/>
        </p:nvSpPr>
        <p:spPr>
          <a:xfrm>
            <a:off x="7369432" y="4005064"/>
            <a:ext cx="7232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>
                <a:solidFill>
                  <a:schemeClr val="bg1"/>
                </a:solidFill>
              </a:rPr>
              <a:t>Agua</a:t>
            </a:r>
            <a:endParaRPr lang="es-ES" dirty="0">
              <a:solidFill>
                <a:schemeClr val="bg1"/>
              </a:solidFill>
            </a:endParaRP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F4A7E3FB-B882-10F2-43E3-B5F0C1B34FC5}"/>
              </a:ext>
            </a:extLst>
          </p:cNvPr>
          <p:cNvSpPr txBox="1"/>
          <p:nvPr/>
        </p:nvSpPr>
        <p:spPr>
          <a:xfrm>
            <a:off x="10110228" y="3368342"/>
            <a:ext cx="154959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1600" dirty="0">
                <a:solidFill>
                  <a:srgbClr val="333399"/>
                </a:solidFill>
              </a:rPr>
              <a:t>Detector LYSO</a:t>
            </a:r>
            <a:endParaRPr lang="es-ES" sz="1600" dirty="0">
              <a:solidFill>
                <a:srgbClr val="333399"/>
              </a:solidFill>
            </a:endParaRPr>
          </a:p>
        </p:txBody>
      </p:sp>
      <p:pic>
        <p:nvPicPr>
          <p:cNvPr id="6" name="Imagen 5" descr="Logotipo&#10;&#10;Descripción generada automáticamente">
            <a:extLst>
              <a:ext uri="{FF2B5EF4-FFF2-40B4-BE49-F238E27FC236}">
                <a16:creationId xmlns:a16="http://schemas.microsoft.com/office/drawing/2014/main" id="{031D92D4-F22B-6307-E97A-44E14EDB3BC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3472" y="6183772"/>
            <a:ext cx="534457" cy="599156"/>
          </a:xfrm>
          <a:prstGeom prst="rect">
            <a:avLst/>
          </a:prstGeom>
        </p:spPr>
      </p:pic>
      <p:pic>
        <p:nvPicPr>
          <p:cNvPr id="8" name="Imagen 7" descr="Logotipo, nombre de la empresa&#10;&#10;El contenido generado por IA puede ser incorrecto.">
            <a:extLst>
              <a:ext uri="{FF2B5EF4-FFF2-40B4-BE49-F238E27FC236}">
                <a16:creationId xmlns:a16="http://schemas.microsoft.com/office/drawing/2014/main" id="{1B8E1BEB-C088-DC65-1722-0BD4C41A1FCA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424" y="6214499"/>
            <a:ext cx="573629" cy="537703"/>
          </a:xfrm>
          <a:prstGeom prst="rect">
            <a:avLst/>
          </a:prstGeom>
        </p:spPr>
      </p:pic>
      <p:sp>
        <p:nvSpPr>
          <p:cNvPr id="13" name="Rectangle 8">
            <a:extLst>
              <a:ext uri="{FF2B5EF4-FFF2-40B4-BE49-F238E27FC236}">
                <a16:creationId xmlns:a16="http://schemas.microsoft.com/office/drawing/2014/main" id="{A571DCF3-B757-8869-4564-6A1C8FC42425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9408368" y="6337126"/>
            <a:ext cx="2641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000">
                <a:solidFill>
                  <a:schemeClr val="bg1">
                    <a:lumMod val="50000"/>
                  </a:schemeClr>
                </a:solidFill>
                <a:latin typeface="+mn-lt"/>
              </a:defRPr>
            </a:lvl1pPr>
          </a:lstStyle>
          <a:p>
            <a:endParaRPr lang="es-ES" dirty="0">
              <a:solidFill>
                <a:srgbClr val="FFFFFF">
                  <a:lumMod val="50000"/>
                </a:srgbClr>
              </a:solidFill>
            </a:endParaRPr>
          </a:p>
          <a:p>
            <a:pPr algn="r"/>
            <a:fld id="{40057B4C-F600-43C7-8CCF-2A414D2C7951}" type="slidenum">
              <a:rPr lang="es-ES" smtClean="0">
                <a:solidFill>
                  <a:srgbClr val="FFFFFF">
                    <a:lumMod val="50000"/>
                  </a:srgbClr>
                </a:solidFill>
              </a:rPr>
              <a:pPr algn="r"/>
              <a:t>29</a:t>
            </a:fld>
            <a:endParaRPr lang="es-ES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27A7C1A2-1177-B6E3-E721-C78571CDE1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>
                <a:solidFill>
                  <a:srgbClr val="000000"/>
                </a:solidFill>
              </a:rPr>
              <a:t>Dr. Héctor Alva Sánchez</a:t>
            </a:r>
          </a:p>
        </p:txBody>
      </p:sp>
    </p:spTree>
    <p:extLst>
      <p:ext uri="{BB962C8B-B14F-4D97-AF65-F5344CB8AC3E}">
        <p14:creationId xmlns:p14="http://schemas.microsoft.com/office/powerpoint/2010/main" val="40534443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394BB1-F617-E13E-2A78-C26BEB094F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Detectores en Medicina Nuclear</a:t>
            </a:r>
          </a:p>
        </p:txBody>
      </p:sp>
      <p:graphicFrame>
        <p:nvGraphicFramePr>
          <p:cNvPr id="5" name="3 Marcador de contenido">
            <a:extLst>
              <a:ext uri="{FF2B5EF4-FFF2-40B4-BE49-F238E27FC236}">
                <a16:creationId xmlns:a16="http://schemas.microsoft.com/office/drawing/2014/main" id="{AF1BACD6-D526-BA90-6738-B38DE02D19D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93857205"/>
              </p:ext>
            </p:extLst>
          </p:nvPr>
        </p:nvGraphicFramePr>
        <p:xfrm>
          <a:off x="623392" y="1628800"/>
          <a:ext cx="7056784" cy="44644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6" name="Picture 3">
            <a:extLst>
              <a:ext uri="{FF2B5EF4-FFF2-40B4-BE49-F238E27FC236}">
                <a16:creationId xmlns:a16="http://schemas.microsoft.com/office/drawing/2014/main" id="{112FBD50-3BF9-19CF-337A-109F3FE68C6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40673" y="3573016"/>
            <a:ext cx="3794821" cy="22322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0834" name="Picture 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98295" y="1473555"/>
            <a:ext cx="2279575" cy="20818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Imagen 2" descr="Logotipo&#10;&#10;Descripción generada automáticamente">
            <a:extLst>
              <a:ext uri="{FF2B5EF4-FFF2-40B4-BE49-F238E27FC236}">
                <a16:creationId xmlns:a16="http://schemas.microsoft.com/office/drawing/2014/main" id="{9FA56B7E-8886-3663-4B7C-A4C7EE3AE723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83472" y="6183772"/>
            <a:ext cx="534457" cy="599156"/>
          </a:xfrm>
          <a:prstGeom prst="rect">
            <a:avLst/>
          </a:prstGeom>
        </p:spPr>
      </p:pic>
      <p:pic>
        <p:nvPicPr>
          <p:cNvPr id="7" name="Imagen 6" descr="Logotipo, nombre de la empresa&#10;&#10;El contenido generado por IA puede ser incorrecto.">
            <a:extLst>
              <a:ext uri="{FF2B5EF4-FFF2-40B4-BE49-F238E27FC236}">
                <a16:creationId xmlns:a16="http://schemas.microsoft.com/office/drawing/2014/main" id="{09A08ED9-F23E-1704-ADE1-63F6F2D6DFE3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424" y="6214499"/>
            <a:ext cx="573629" cy="537703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6C638EF6-F346-2A23-5010-4C58393B1C79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9408368" y="6337126"/>
            <a:ext cx="2641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000">
                <a:solidFill>
                  <a:schemeClr val="bg1">
                    <a:lumMod val="50000"/>
                  </a:schemeClr>
                </a:solidFill>
                <a:latin typeface="+mn-lt"/>
              </a:defRPr>
            </a:lvl1pPr>
          </a:lstStyle>
          <a:p>
            <a:endParaRPr lang="es-ES" dirty="0">
              <a:solidFill>
                <a:srgbClr val="FFFFFF">
                  <a:lumMod val="50000"/>
                </a:srgbClr>
              </a:solidFill>
            </a:endParaRPr>
          </a:p>
          <a:p>
            <a:pPr algn="r"/>
            <a:fld id="{40057B4C-F600-43C7-8CCF-2A414D2C7951}" type="slidenum">
              <a:rPr lang="es-ES" smtClean="0">
                <a:solidFill>
                  <a:srgbClr val="FFFFFF">
                    <a:lumMod val="50000"/>
                  </a:srgbClr>
                </a:solidFill>
              </a:rPr>
              <a:pPr algn="r"/>
              <a:t>3</a:t>
            </a:fld>
            <a:endParaRPr lang="es-ES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4B784781-8ECE-0BA0-D764-67E8AC5248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>
                <a:solidFill>
                  <a:srgbClr val="000000"/>
                </a:solidFill>
              </a:rPr>
              <a:t>Dr. Héctor Alva Sánchez</a:t>
            </a:r>
          </a:p>
        </p:txBody>
      </p:sp>
    </p:spTree>
    <p:extLst>
      <p:ext uri="{BB962C8B-B14F-4D97-AF65-F5344CB8AC3E}">
        <p14:creationId xmlns:p14="http://schemas.microsoft.com/office/powerpoint/2010/main" val="273510863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41BEA6B-791B-C147-A791-684D037553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aseline="30000" dirty="0"/>
              <a:t>99m</a:t>
            </a:r>
            <a:r>
              <a:rPr lang="es-MX" dirty="0"/>
              <a:t>Tc (140.5 </a:t>
            </a:r>
            <a:r>
              <a:rPr lang="es-MX" dirty="0" err="1"/>
              <a:t>keV</a:t>
            </a:r>
            <a:r>
              <a:rPr lang="es-MX" dirty="0"/>
              <a:t>) en aire</a:t>
            </a:r>
            <a:endParaRPr lang="es-ES" dirty="0"/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E70E06A8-F076-E306-EDF9-2BFE1D284EE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2000" y="1764000"/>
            <a:ext cx="5334000" cy="4000500"/>
          </a:xfrm>
          <a:prstGeom prst="rect">
            <a:avLst/>
          </a:prstGeom>
        </p:spPr>
      </p:pic>
      <p:pic>
        <p:nvPicPr>
          <p:cNvPr id="8" name="Imagen 7">
            <a:extLst>
              <a:ext uri="{FF2B5EF4-FFF2-40B4-BE49-F238E27FC236}">
                <a16:creationId xmlns:a16="http://schemas.microsoft.com/office/drawing/2014/main" id="{6F8FA1E8-9250-BBB7-F55D-02C581BD614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06800" y="1764000"/>
            <a:ext cx="5334000" cy="4000500"/>
          </a:xfrm>
          <a:prstGeom prst="rect">
            <a:avLst/>
          </a:prstGeom>
        </p:spPr>
      </p:pic>
      <p:sp>
        <p:nvSpPr>
          <p:cNvPr id="9" name="CuadroTexto 8">
            <a:extLst>
              <a:ext uri="{FF2B5EF4-FFF2-40B4-BE49-F238E27FC236}">
                <a16:creationId xmlns:a16="http://schemas.microsoft.com/office/drawing/2014/main" id="{0E4B90A5-7E80-6EFA-F259-07F58F057B85}"/>
              </a:ext>
            </a:extLst>
          </p:cNvPr>
          <p:cNvSpPr txBox="1"/>
          <p:nvPr/>
        </p:nvSpPr>
        <p:spPr>
          <a:xfrm>
            <a:off x="1608610" y="3660490"/>
            <a:ext cx="224933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1600" i="1" dirty="0">
                <a:solidFill>
                  <a:srgbClr val="FF0000"/>
                </a:solidFill>
              </a:rPr>
              <a:t>E </a:t>
            </a:r>
            <a:r>
              <a:rPr lang="es-MX" sz="1600" dirty="0">
                <a:solidFill>
                  <a:srgbClr val="FF0000"/>
                </a:solidFill>
              </a:rPr>
              <a:t>= </a:t>
            </a:r>
            <a:r>
              <a:rPr lang="es-MX" sz="1600" i="1" dirty="0" err="1">
                <a:solidFill>
                  <a:srgbClr val="FF0000"/>
                </a:solidFill>
              </a:rPr>
              <a:t>E</a:t>
            </a:r>
            <a:r>
              <a:rPr lang="es-MX" sz="1600" baseline="-25000" dirty="0" err="1">
                <a:solidFill>
                  <a:srgbClr val="FF0000"/>
                </a:solidFill>
              </a:rPr>
              <a:t>ph</a:t>
            </a:r>
            <a:r>
              <a:rPr lang="es-MX" sz="1600" baseline="-25000" dirty="0">
                <a:solidFill>
                  <a:srgbClr val="FF0000"/>
                </a:solidFill>
                <a:sym typeface="Symbol" panose="05050102010706020507" pitchFamily="18" charset="2"/>
              </a:rPr>
              <a:t> </a:t>
            </a:r>
            <a:r>
              <a:rPr lang="es-MX" sz="1600" dirty="0">
                <a:solidFill>
                  <a:srgbClr val="FF0000"/>
                </a:solidFill>
                <a:sym typeface="Symbol" panose="05050102010706020507" pitchFamily="18" charset="2"/>
              </a:rPr>
              <a:t> </a:t>
            </a:r>
            <a:r>
              <a:rPr lang="es-MX" sz="1600" dirty="0" err="1">
                <a:solidFill>
                  <a:srgbClr val="FF0000"/>
                </a:solidFill>
              </a:rPr>
              <a:t>E</a:t>
            </a:r>
            <a:r>
              <a:rPr lang="es-MX" sz="1600" baseline="-25000" dirty="0" err="1">
                <a:solidFill>
                  <a:srgbClr val="FF0000"/>
                </a:solidFill>
              </a:rPr>
              <a:t>rayo</a:t>
            </a:r>
            <a:r>
              <a:rPr lang="es-MX" sz="1600" baseline="-25000" dirty="0">
                <a:solidFill>
                  <a:srgbClr val="FF0000"/>
                </a:solidFill>
              </a:rPr>
              <a:t> X escape Lu</a:t>
            </a:r>
            <a:endParaRPr lang="es-MX" sz="1600" i="1" baseline="-25000" dirty="0">
              <a:solidFill>
                <a:srgbClr val="FF0000"/>
              </a:solidFill>
            </a:endParaRPr>
          </a:p>
          <a:p>
            <a:r>
              <a:rPr lang="es-MX" sz="1600" i="1" dirty="0">
                <a:solidFill>
                  <a:srgbClr val="FF0000"/>
                </a:solidFill>
              </a:rPr>
              <a:t>E </a:t>
            </a:r>
            <a:r>
              <a:rPr lang="es-MX" sz="1600" dirty="0">
                <a:solidFill>
                  <a:srgbClr val="FF0000"/>
                </a:solidFill>
              </a:rPr>
              <a:t>= 140.5 </a:t>
            </a:r>
            <a:r>
              <a:rPr lang="es-MX" sz="1600" dirty="0">
                <a:solidFill>
                  <a:srgbClr val="FF0000"/>
                </a:solidFill>
                <a:sym typeface="Symbol" panose="05050102010706020507" pitchFamily="18" charset="2"/>
              </a:rPr>
              <a:t></a:t>
            </a:r>
            <a:r>
              <a:rPr lang="es-MX" sz="1600" dirty="0">
                <a:solidFill>
                  <a:srgbClr val="FF0000"/>
                </a:solidFill>
              </a:rPr>
              <a:t> 54 </a:t>
            </a:r>
            <a:r>
              <a:rPr lang="es-MX" sz="1600" dirty="0" err="1">
                <a:solidFill>
                  <a:srgbClr val="FF0000"/>
                </a:solidFill>
              </a:rPr>
              <a:t>keV</a:t>
            </a:r>
            <a:endParaRPr lang="es-MX" sz="1600" dirty="0">
              <a:solidFill>
                <a:srgbClr val="FF0000"/>
              </a:solidFill>
            </a:endParaRPr>
          </a:p>
          <a:p>
            <a:r>
              <a:rPr lang="es-MX" sz="1600" dirty="0">
                <a:solidFill>
                  <a:srgbClr val="FF0000"/>
                </a:solidFill>
              </a:rPr>
              <a:t>   = 86 </a:t>
            </a:r>
            <a:r>
              <a:rPr lang="es-MX" sz="1600" dirty="0" err="1">
                <a:solidFill>
                  <a:srgbClr val="FF0000"/>
                </a:solidFill>
              </a:rPr>
              <a:t>keV</a:t>
            </a:r>
            <a:endParaRPr lang="es-ES" sz="1600" dirty="0">
              <a:solidFill>
                <a:srgbClr val="FF0000"/>
              </a:solidFill>
            </a:endParaRPr>
          </a:p>
        </p:txBody>
      </p:sp>
      <p:cxnSp>
        <p:nvCxnSpPr>
          <p:cNvPr id="10" name="Conector recto de flecha 9">
            <a:extLst>
              <a:ext uri="{FF2B5EF4-FFF2-40B4-BE49-F238E27FC236}">
                <a16:creationId xmlns:a16="http://schemas.microsoft.com/office/drawing/2014/main" id="{C8C200B3-559D-58F2-A134-D2E41DA275F2}"/>
              </a:ext>
            </a:extLst>
          </p:cNvPr>
          <p:cNvCxnSpPr/>
          <p:nvPr/>
        </p:nvCxnSpPr>
        <p:spPr>
          <a:xfrm>
            <a:off x="2918023" y="4457149"/>
            <a:ext cx="0" cy="576064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1" name="Conector recto de flecha 10">
            <a:extLst>
              <a:ext uri="{FF2B5EF4-FFF2-40B4-BE49-F238E27FC236}">
                <a16:creationId xmlns:a16="http://schemas.microsoft.com/office/drawing/2014/main" id="{AA3D63CD-4B48-1A2E-EF1E-F17B6857B7E2}"/>
              </a:ext>
            </a:extLst>
          </p:cNvPr>
          <p:cNvCxnSpPr/>
          <p:nvPr/>
        </p:nvCxnSpPr>
        <p:spPr>
          <a:xfrm>
            <a:off x="7608168" y="4295788"/>
            <a:ext cx="0" cy="576064"/>
          </a:xfrm>
          <a:prstGeom prst="straightConnector1">
            <a:avLst/>
          </a:prstGeom>
          <a:ln>
            <a:solidFill>
              <a:srgbClr val="0000FF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2" name="CuadroTexto 11">
            <a:extLst>
              <a:ext uri="{FF2B5EF4-FFF2-40B4-BE49-F238E27FC236}">
                <a16:creationId xmlns:a16="http://schemas.microsoft.com/office/drawing/2014/main" id="{9818921D-064E-A48A-7196-FDE76F24E330}"/>
              </a:ext>
            </a:extLst>
          </p:cNvPr>
          <p:cNvSpPr txBox="1"/>
          <p:nvPr/>
        </p:nvSpPr>
        <p:spPr>
          <a:xfrm>
            <a:off x="6427165" y="3797154"/>
            <a:ext cx="25074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i="1" dirty="0">
                <a:solidFill>
                  <a:srgbClr val="0000FF"/>
                </a:solidFill>
              </a:rPr>
              <a:t>E </a:t>
            </a:r>
            <a:r>
              <a:rPr lang="es-MX" dirty="0">
                <a:solidFill>
                  <a:srgbClr val="0000FF"/>
                </a:solidFill>
              </a:rPr>
              <a:t>= </a:t>
            </a:r>
            <a:r>
              <a:rPr lang="es-MX" i="1" dirty="0" err="1">
                <a:solidFill>
                  <a:srgbClr val="0000FF"/>
                </a:solidFill>
              </a:rPr>
              <a:t>E</a:t>
            </a:r>
            <a:r>
              <a:rPr lang="es-MX" baseline="-25000" dirty="0" err="1">
                <a:solidFill>
                  <a:srgbClr val="0000FF"/>
                </a:solidFill>
              </a:rPr>
              <a:t>ph</a:t>
            </a:r>
            <a:r>
              <a:rPr lang="es-MX" baseline="-25000" dirty="0">
                <a:solidFill>
                  <a:srgbClr val="0000FF"/>
                </a:solidFill>
                <a:sym typeface="Symbol" panose="05050102010706020507" pitchFamily="18" charset="2"/>
              </a:rPr>
              <a:t> </a:t>
            </a:r>
            <a:r>
              <a:rPr lang="es-MX" dirty="0">
                <a:solidFill>
                  <a:srgbClr val="0000FF"/>
                </a:solidFill>
                <a:sym typeface="Symbol" panose="05050102010706020507" pitchFamily="18" charset="2"/>
              </a:rPr>
              <a:t> </a:t>
            </a:r>
            <a:r>
              <a:rPr lang="es-MX" dirty="0" err="1">
                <a:solidFill>
                  <a:srgbClr val="0000FF"/>
                </a:solidFill>
              </a:rPr>
              <a:t>E</a:t>
            </a:r>
            <a:r>
              <a:rPr lang="es-MX" baseline="-25000" dirty="0" err="1">
                <a:solidFill>
                  <a:srgbClr val="0000FF"/>
                </a:solidFill>
              </a:rPr>
              <a:t>rayo</a:t>
            </a:r>
            <a:r>
              <a:rPr lang="es-MX" baseline="-25000" dirty="0">
                <a:solidFill>
                  <a:srgbClr val="0000FF"/>
                </a:solidFill>
              </a:rPr>
              <a:t> X escape Lu</a:t>
            </a:r>
            <a:endParaRPr lang="es-MX" i="1" baseline="-25000" dirty="0">
              <a:solidFill>
                <a:srgbClr val="0000FF"/>
              </a:solidFill>
            </a:endParaRPr>
          </a:p>
        </p:txBody>
      </p:sp>
      <p:pic>
        <p:nvPicPr>
          <p:cNvPr id="3" name="Imagen 2" descr="Logotipo&#10;&#10;Descripción generada automáticamente">
            <a:extLst>
              <a:ext uri="{FF2B5EF4-FFF2-40B4-BE49-F238E27FC236}">
                <a16:creationId xmlns:a16="http://schemas.microsoft.com/office/drawing/2014/main" id="{C7EC4851-D072-0C3D-8114-2455E5E7BD2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3472" y="6183772"/>
            <a:ext cx="534457" cy="599156"/>
          </a:xfrm>
          <a:prstGeom prst="rect">
            <a:avLst/>
          </a:prstGeom>
        </p:spPr>
      </p:pic>
      <p:pic>
        <p:nvPicPr>
          <p:cNvPr id="5" name="Imagen 4" descr="Logotipo, nombre de la empresa&#10;&#10;El contenido generado por IA puede ser incorrecto.">
            <a:extLst>
              <a:ext uri="{FF2B5EF4-FFF2-40B4-BE49-F238E27FC236}">
                <a16:creationId xmlns:a16="http://schemas.microsoft.com/office/drawing/2014/main" id="{6D15D373-D6F3-5C13-C2C6-80990B00F406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424" y="6214499"/>
            <a:ext cx="573629" cy="537703"/>
          </a:xfrm>
          <a:prstGeom prst="rect">
            <a:avLst/>
          </a:prstGeom>
        </p:spPr>
      </p:pic>
      <p:sp>
        <p:nvSpPr>
          <p:cNvPr id="13" name="Rectangle 8">
            <a:extLst>
              <a:ext uri="{FF2B5EF4-FFF2-40B4-BE49-F238E27FC236}">
                <a16:creationId xmlns:a16="http://schemas.microsoft.com/office/drawing/2014/main" id="{4D2D2780-1365-88F2-D960-B187E7F025C6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9408368" y="6337126"/>
            <a:ext cx="2641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000">
                <a:solidFill>
                  <a:schemeClr val="bg1">
                    <a:lumMod val="50000"/>
                  </a:schemeClr>
                </a:solidFill>
                <a:latin typeface="+mn-lt"/>
              </a:defRPr>
            </a:lvl1pPr>
          </a:lstStyle>
          <a:p>
            <a:endParaRPr lang="es-ES" dirty="0">
              <a:solidFill>
                <a:srgbClr val="FFFFFF">
                  <a:lumMod val="50000"/>
                </a:srgbClr>
              </a:solidFill>
            </a:endParaRPr>
          </a:p>
          <a:p>
            <a:pPr algn="r"/>
            <a:fld id="{40057B4C-F600-43C7-8CCF-2A414D2C7951}" type="slidenum">
              <a:rPr lang="es-ES" smtClean="0">
                <a:solidFill>
                  <a:srgbClr val="FFFFFF">
                    <a:lumMod val="50000"/>
                  </a:srgbClr>
                </a:solidFill>
              </a:rPr>
              <a:pPr algn="r"/>
              <a:t>30</a:t>
            </a:fld>
            <a:endParaRPr lang="es-ES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E9606058-8974-5D3B-E1FB-8E3F9F0414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>
                <a:solidFill>
                  <a:srgbClr val="000000"/>
                </a:solidFill>
              </a:rPr>
              <a:t>Dr. Héctor Alva Sánchez</a:t>
            </a:r>
          </a:p>
        </p:txBody>
      </p:sp>
    </p:spTree>
    <p:extLst>
      <p:ext uri="{BB962C8B-B14F-4D97-AF65-F5344CB8AC3E}">
        <p14:creationId xmlns:p14="http://schemas.microsoft.com/office/powerpoint/2010/main" val="366284470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>
            <a:extLst>
              <a:ext uri="{FF2B5EF4-FFF2-40B4-BE49-F238E27FC236}">
                <a16:creationId xmlns:a16="http://schemas.microsoft.com/office/drawing/2014/main" id="{1169C133-E6A7-E249-1100-C6C2E19A127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06800" y="1764000"/>
            <a:ext cx="5334000" cy="4000500"/>
          </a:xfrm>
          <a:prstGeom prst="rect">
            <a:avLst/>
          </a:prstGeom>
        </p:spPr>
      </p:pic>
      <p:pic>
        <p:nvPicPr>
          <p:cNvPr id="5" name="Imagen 4">
            <a:extLst>
              <a:ext uri="{FF2B5EF4-FFF2-40B4-BE49-F238E27FC236}">
                <a16:creationId xmlns:a16="http://schemas.microsoft.com/office/drawing/2014/main" id="{B4FC061A-518F-8E2A-532F-8D02004B901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2000" y="1764000"/>
            <a:ext cx="5334000" cy="4000500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08A43907-57A8-EDBD-66C0-67E188F367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aseline="30000" dirty="0"/>
              <a:t>99m</a:t>
            </a:r>
            <a:r>
              <a:rPr lang="es-MX" dirty="0"/>
              <a:t>Tc (140.5 </a:t>
            </a:r>
            <a:r>
              <a:rPr lang="es-MX" dirty="0" err="1"/>
              <a:t>keV</a:t>
            </a:r>
            <a:r>
              <a:rPr lang="es-MX" dirty="0"/>
              <a:t>) en agua</a:t>
            </a:r>
            <a:endParaRPr lang="es-ES" dirty="0"/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A24DCA3C-B475-0FAE-FA74-27185C3C94E5}"/>
              </a:ext>
            </a:extLst>
          </p:cNvPr>
          <p:cNvSpPr txBox="1"/>
          <p:nvPr/>
        </p:nvSpPr>
        <p:spPr>
          <a:xfrm>
            <a:off x="2002472" y="2095975"/>
            <a:ext cx="17892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i="1" dirty="0" err="1">
                <a:solidFill>
                  <a:srgbClr val="FF0000"/>
                </a:solidFill>
              </a:rPr>
              <a:t>E</a:t>
            </a:r>
            <a:r>
              <a:rPr lang="es-MX" baseline="-25000" dirty="0" err="1">
                <a:solidFill>
                  <a:srgbClr val="FF0000"/>
                </a:solidFill>
              </a:rPr>
              <a:t>ph</a:t>
            </a:r>
            <a:r>
              <a:rPr lang="es-MX" baseline="-25000" dirty="0">
                <a:solidFill>
                  <a:srgbClr val="FF0000"/>
                </a:solidFill>
              </a:rPr>
              <a:t> </a:t>
            </a:r>
            <a:r>
              <a:rPr lang="es-MX" dirty="0">
                <a:solidFill>
                  <a:srgbClr val="FF0000"/>
                </a:solidFill>
              </a:rPr>
              <a:t>= 140.5 </a:t>
            </a:r>
            <a:r>
              <a:rPr lang="es-MX" dirty="0" err="1">
                <a:solidFill>
                  <a:srgbClr val="FF0000"/>
                </a:solidFill>
              </a:rPr>
              <a:t>keV</a:t>
            </a:r>
            <a:endParaRPr lang="es-ES" dirty="0">
              <a:solidFill>
                <a:srgbClr val="FF0000"/>
              </a:solidFill>
            </a:endParaRPr>
          </a:p>
        </p:txBody>
      </p:sp>
      <p:sp>
        <p:nvSpPr>
          <p:cNvPr id="15" name="CuadroTexto 14">
            <a:extLst>
              <a:ext uri="{FF2B5EF4-FFF2-40B4-BE49-F238E27FC236}">
                <a16:creationId xmlns:a16="http://schemas.microsoft.com/office/drawing/2014/main" id="{E6995D07-756A-D9DC-21C2-C5ED512CA87F}"/>
              </a:ext>
            </a:extLst>
          </p:cNvPr>
          <p:cNvSpPr txBox="1"/>
          <p:nvPr/>
        </p:nvSpPr>
        <p:spPr>
          <a:xfrm>
            <a:off x="1608610" y="3660490"/>
            <a:ext cx="224933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1600" i="1" dirty="0">
                <a:solidFill>
                  <a:srgbClr val="FF0000"/>
                </a:solidFill>
              </a:rPr>
              <a:t>E </a:t>
            </a:r>
            <a:r>
              <a:rPr lang="es-MX" sz="1600" dirty="0">
                <a:solidFill>
                  <a:srgbClr val="FF0000"/>
                </a:solidFill>
              </a:rPr>
              <a:t>= </a:t>
            </a:r>
            <a:r>
              <a:rPr lang="es-MX" sz="1600" i="1" dirty="0" err="1">
                <a:solidFill>
                  <a:srgbClr val="FF0000"/>
                </a:solidFill>
              </a:rPr>
              <a:t>E</a:t>
            </a:r>
            <a:r>
              <a:rPr lang="es-MX" sz="1600" baseline="-25000" dirty="0" err="1">
                <a:solidFill>
                  <a:srgbClr val="FF0000"/>
                </a:solidFill>
              </a:rPr>
              <a:t>ph</a:t>
            </a:r>
            <a:r>
              <a:rPr lang="es-MX" sz="1600" baseline="-25000" dirty="0">
                <a:solidFill>
                  <a:srgbClr val="FF0000"/>
                </a:solidFill>
                <a:sym typeface="Symbol" panose="05050102010706020507" pitchFamily="18" charset="2"/>
              </a:rPr>
              <a:t> </a:t>
            </a:r>
            <a:r>
              <a:rPr lang="es-MX" sz="1600" dirty="0">
                <a:solidFill>
                  <a:srgbClr val="FF0000"/>
                </a:solidFill>
                <a:sym typeface="Symbol" panose="05050102010706020507" pitchFamily="18" charset="2"/>
              </a:rPr>
              <a:t> </a:t>
            </a:r>
            <a:r>
              <a:rPr lang="es-MX" sz="1600" dirty="0" err="1">
                <a:solidFill>
                  <a:srgbClr val="FF0000"/>
                </a:solidFill>
              </a:rPr>
              <a:t>E</a:t>
            </a:r>
            <a:r>
              <a:rPr lang="es-MX" sz="1600" baseline="-25000" dirty="0" err="1">
                <a:solidFill>
                  <a:srgbClr val="FF0000"/>
                </a:solidFill>
              </a:rPr>
              <a:t>rayo</a:t>
            </a:r>
            <a:r>
              <a:rPr lang="es-MX" sz="1600" baseline="-25000" dirty="0">
                <a:solidFill>
                  <a:srgbClr val="FF0000"/>
                </a:solidFill>
              </a:rPr>
              <a:t> X escape Lu</a:t>
            </a:r>
            <a:endParaRPr lang="es-MX" sz="1600" i="1" baseline="-25000" dirty="0">
              <a:solidFill>
                <a:srgbClr val="FF0000"/>
              </a:solidFill>
            </a:endParaRPr>
          </a:p>
          <a:p>
            <a:r>
              <a:rPr lang="es-MX" sz="1600" i="1" dirty="0">
                <a:solidFill>
                  <a:srgbClr val="FF0000"/>
                </a:solidFill>
              </a:rPr>
              <a:t>E </a:t>
            </a:r>
            <a:r>
              <a:rPr lang="es-MX" sz="1600" dirty="0">
                <a:solidFill>
                  <a:srgbClr val="FF0000"/>
                </a:solidFill>
              </a:rPr>
              <a:t>= 140.5 </a:t>
            </a:r>
            <a:r>
              <a:rPr lang="es-MX" sz="1600" dirty="0">
                <a:solidFill>
                  <a:srgbClr val="FF0000"/>
                </a:solidFill>
                <a:sym typeface="Symbol" panose="05050102010706020507" pitchFamily="18" charset="2"/>
              </a:rPr>
              <a:t></a:t>
            </a:r>
            <a:r>
              <a:rPr lang="es-MX" sz="1600" dirty="0">
                <a:solidFill>
                  <a:srgbClr val="FF0000"/>
                </a:solidFill>
              </a:rPr>
              <a:t> 54 </a:t>
            </a:r>
            <a:r>
              <a:rPr lang="es-MX" sz="1600" dirty="0" err="1">
                <a:solidFill>
                  <a:srgbClr val="FF0000"/>
                </a:solidFill>
              </a:rPr>
              <a:t>keV</a:t>
            </a:r>
            <a:endParaRPr lang="es-MX" sz="1600" dirty="0">
              <a:solidFill>
                <a:srgbClr val="FF0000"/>
              </a:solidFill>
            </a:endParaRPr>
          </a:p>
          <a:p>
            <a:r>
              <a:rPr lang="es-MX" sz="1600" dirty="0">
                <a:solidFill>
                  <a:srgbClr val="FF0000"/>
                </a:solidFill>
              </a:rPr>
              <a:t>   = 86 </a:t>
            </a:r>
            <a:r>
              <a:rPr lang="es-MX" sz="1600" dirty="0" err="1">
                <a:solidFill>
                  <a:srgbClr val="FF0000"/>
                </a:solidFill>
              </a:rPr>
              <a:t>keV</a:t>
            </a:r>
            <a:endParaRPr lang="es-ES" sz="1600" dirty="0">
              <a:solidFill>
                <a:srgbClr val="FF0000"/>
              </a:solidFill>
            </a:endParaRPr>
          </a:p>
        </p:txBody>
      </p:sp>
      <p:cxnSp>
        <p:nvCxnSpPr>
          <p:cNvPr id="17" name="Conector recto de flecha 16">
            <a:extLst>
              <a:ext uri="{FF2B5EF4-FFF2-40B4-BE49-F238E27FC236}">
                <a16:creationId xmlns:a16="http://schemas.microsoft.com/office/drawing/2014/main" id="{B946191B-4649-87CB-90B6-8D17B49BB204}"/>
              </a:ext>
            </a:extLst>
          </p:cNvPr>
          <p:cNvCxnSpPr/>
          <p:nvPr/>
        </p:nvCxnSpPr>
        <p:spPr>
          <a:xfrm>
            <a:off x="2918023" y="4457149"/>
            <a:ext cx="0" cy="576064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9" name="Conector recto de flecha 18">
            <a:extLst>
              <a:ext uri="{FF2B5EF4-FFF2-40B4-BE49-F238E27FC236}">
                <a16:creationId xmlns:a16="http://schemas.microsoft.com/office/drawing/2014/main" id="{80334870-6409-CCB9-231E-1D25B16E3E11}"/>
              </a:ext>
            </a:extLst>
          </p:cNvPr>
          <p:cNvCxnSpPr/>
          <p:nvPr/>
        </p:nvCxnSpPr>
        <p:spPr>
          <a:xfrm>
            <a:off x="7608168" y="4295788"/>
            <a:ext cx="0" cy="576064"/>
          </a:xfrm>
          <a:prstGeom prst="straightConnector1">
            <a:avLst/>
          </a:prstGeom>
          <a:ln>
            <a:solidFill>
              <a:srgbClr val="0000FF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9" name="Rectángulo 8">
            <a:extLst>
              <a:ext uri="{FF2B5EF4-FFF2-40B4-BE49-F238E27FC236}">
                <a16:creationId xmlns:a16="http://schemas.microsoft.com/office/drawing/2014/main" id="{9157023A-03B7-40F7-F887-BA7AFD9DB23C}"/>
              </a:ext>
            </a:extLst>
          </p:cNvPr>
          <p:cNvSpPr/>
          <p:nvPr/>
        </p:nvSpPr>
        <p:spPr>
          <a:xfrm>
            <a:off x="8040216" y="2060848"/>
            <a:ext cx="1170000" cy="3267193"/>
          </a:xfrm>
          <a:prstGeom prst="rect">
            <a:avLst/>
          </a:prstGeom>
          <a:solidFill>
            <a:srgbClr val="ABBCEE">
              <a:alpha val="52157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8" name="CuadroTexto 17">
            <a:extLst>
              <a:ext uri="{FF2B5EF4-FFF2-40B4-BE49-F238E27FC236}">
                <a16:creationId xmlns:a16="http://schemas.microsoft.com/office/drawing/2014/main" id="{B2DD6EAD-8539-8755-372D-38F952D4C53D}"/>
              </a:ext>
            </a:extLst>
          </p:cNvPr>
          <p:cNvSpPr txBox="1"/>
          <p:nvPr/>
        </p:nvSpPr>
        <p:spPr>
          <a:xfrm>
            <a:off x="6427165" y="3797154"/>
            <a:ext cx="25074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i="1" dirty="0">
                <a:solidFill>
                  <a:srgbClr val="0000FF"/>
                </a:solidFill>
              </a:rPr>
              <a:t>E </a:t>
            </a:r>
            <a:r>
              <a:rPr lang="es-MX" dirty="0">
                <a:solidFill>
                  <a:srgbClr val="0000FF"/>
                </a:solidFill>
              </a:rPr>
              <a:t>= </a:t>
            </a:r>
            <a:r>
              <a:rPr lang="es-MX" i="1" dirty="0" err="1">
                <a:solidFill>
                  <a:srgbClr val="0000FF"/>
                </a:solidFill>
              </a:rPr>
              <a:t>E</a:t>
            </a:r>
            <a:r>
              <a:rPr lang="es-MX" baseline="-25000" dirty="0" err="1">
                <a:solidFill>
                  <a:srgbClr val="0000FF"/>
                </a:solidFill>
              </a:rPr>
              <a:t>ph</a:t>
            </a:r>
            <a:r>
              <a:rPr lang="es-MX" baseline="-25000" dirty="0">
                <a:solidFill>
                  <a:srgbClr val="0000FF"/>
                </a:solidFill>
                <a:sym typeface="Symbol" panose="05050102010706020507" pitchFamily="18" charset="2"/>
              </a:rPr>
              <a:t> </a:t>
            </a:r>
            <a:r>
              <a:rPr lang="es-MX" dirty="0">
                <a:solidFill>
                  <a:srgbClr val="0000FF"/>
                </a:solidFill>
                <a:sym typeface="Symbol" panose="05050102010706020507" pitchFamily="18" charset="2"/>
              </a:rPr>
              <a:t> </a:t>
            </a:r>
            <a:r>
              <a:rPr lang="es-MX" dirty="0" err="1">
                <a:solidFill>
                  <a:srgbClr val="0000FF"/>
                </a:solidFill>
              </a:rPr>
              <a:t>E</a:t>
            </a:r>
            <a:r>
              <a:rPr lang="es-MX" baseline="-25000" dirty="0" err="1">
                <a:solidFill>
                  <a:srgbClr val="0000FF"/>
                </a:solidFill>
              </a:rPr>
              <a:t>rayo</a:t>
            </a:r>
            <a:r>
              <a:rPr lang="es-MX" baseline="-25000" dirty="0">
                <a:solidFill>
                  <a:srgbClr val="0000FF"/>
                </a:solidFill>
              </a:rPr>
              <a:t> X escape Lu</a:t>
            </a:r>
            <a:endParaRPr lang="es-MX" i="1" baseline="-25000" dirty="0">
              <a:solidFill>
                <a:srgbClr val="0000FF"/>
              </a:solidFill>
            </a:endParaRPr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6EBCBAFD-FE45-E01B-1775-7B9E7D8BAA72}"/>
              </a:ext>
            </a:extLst>
          </p:cNvPr>
          <p:cNvSpPr txBox="1"/>
          <p:nvPr/>
        </p:nvSpPr>
        <p:spPr>
          <a:xfrm>
            <a:off x="7949696" y="2095975"/>
            <a:ext cx="12426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i="1" dirty="0">
                <a:solidFill>
                  <a:srgbClr val="0000FF"/>
                </a:solidFill>
              </a:rPr>
              <a:t>R</a:t>
            </a:r>
            <a:r>
              <a:rPr lang="es-MX" baseline="-25000" dirty="0">
                <a:solidFill>
                  <a:srgbClr val="0000FF"/>
                </a:solidFill>
              </a:rPr>
              <a:t>E</a:t>
            </a:r>
            <a:r>
              <a:rPr lang="es-MX" dirty="0">
                <a:solidFill>
                  <a:srgbClr val="0000FF"/>
                </a:solidFill>
              </a:rPr>
              <a:t>=17.9%</a:t>
            </a:r>
            <a:endParaRPr lang="es-ES" dirty="0">
              <a:solidFill>
                <a:srgbClr val="0000FF"/>
              </a:solidFill>
            </a:endParaRP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2346ADCA-4608-E318-C7C7-738E372A62CD}"/>
              </a:ext>
            </a:extLst>
          </p:cNvPr>
          <p:cNvSpPr txBox="1"/>
          <p:nvPr/>
        </p:nvSpPr>
        <p:spPr>
          <a:xfrm>
            <a:off x="9334098" y="4509120"/>
            <a:ext cx="103105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MX" sz="1400" i="1" dirty="0">
                <a:solidFill>
                  <a:srgbClr val="0000FF"/>
                </a:solidFill>
              </a:rPr>
              <a:t>Dispersión</a:t>
            </a:r>
          </a:p>
        </p:txBody>
      </p:sp>
      <p:cxnSp>
        <p:nvCxnSpPr>
          <p:cNvPr id="11" name="Conector recto de flecha 10">
            <a:extLst>
              <a:ext uri="{FF2B5EF4-FFF2-40B4-BE49-F238E27FC236}">
                <a16:creationId xmlns:a16="http://schemas.microsoft.com/office/drawing/2014/main" id="{C404728D-5B6A-C8B0-25A4-EEA29A31E318}"/>
              </a:ext>
            </a:extLst>
          </p:cNvPr>
          <p:cNvCxnSpPr>
            <a:cxnSpLocks/>
          </p:cNvCxnSpPr>
          <p:nvPr/>
        </p:nvCxnSpPr>
        <p:spPr>
          <a:xfrm flipH="1">
            <a:off x="8245306" y="4847153"/>
            <a:ext cx="1235070" cy="332122"/>
          </a:xfrm>
          <a:prstGeom prst="straightConnector1">
            <a:avLst/>
          </a:prstGeom>
          <a:ln>
            <a:solidFill>
              <a:srgbClr val="0000FF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21" name="CuadroTexto 20">
            <a:extLst>
              <a:ext uri="{FF2B5EF4-FFF2-40B4-BE49-F238E27FC236}">
                <a16:creationId xmlns:a16="http://schemas.microsoft.com/office/drawing/2014/main" id="{A29ADAFF-C8A9-52C2-C2A1-C0DDECF94A84}"/>
              </a:ext>
            </a:extLst>
          </p:cNvPr>
          <p:cNvSpPr txBox="1"/>
          <p:nvPr/>
        </p:nvSpPr>
        <p:spPr>
          <a:xfrm>
            <a:off x="4272861" y="4509120"/>
            <a:ext cx="103105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MX" sz="1400" i="1" dirty="0">
                <a:solidFill>
                  <a:srgbClr val="FF0000"/>
                </a:solidFill>
              </a:rPr>
              <a:t>Dispersión</a:t>
            </a:r>
          </a:p>
          <a:p>
            <a:pPr algn="ctr"/>
            <a:r>
              <a:rPr lang="es-MX" sz="1400" i="1" dirty="0">
                <a:solidFill>
                  <a:srgbClr val="FF0000"/>
                </a:solidFill>
              </a:rPr>
              <a:t>múltiple</a:t>
            </a:r>
            <a:endParaRPr lang="es-ES" sz="1400" dirty="0">
              <a:solidFill>
                <a:srgbClr val="FF0000"/>
              </a:solidFill>
            </a:endParaRPr>
          </a:p>
        </p:txBody>
      </p:sp>
      <p:cxnSp>
        <p:nvCxnSpPr>
          <p:cNvPr id="22" name="Conector recto de flecha 21">
            <a:extLst>
              <a:ext uri="{FF2B5EF4-FFF2-40B4-BE49-F238E27FC236}">
                <a16:creationId xmlns:a16="http://schemas.microsoft.com/office/drawing/2014/main" id="{F62065E6-66DB-0211-C15E-702A93952BDF}"/>
              </a:ext>
            </a:extLst>
          </p:cNvPr>
          <p:cNvCxnSpPr>
            <a:cxnSpLocks/>
          </p:cNvCxnSpPr>
          <p:nvPr/>
        </p:nvCxnSpPr>
        <p:spPr>
          <a:xfrm flipH="1">
            <a:off x="3629216" y="4871852"/>
            <a:ext cx="695416" cy="35592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29" name="CuadroTexto 28">
            <a:extLst>
              <a:ext uri="{FF2B5EF4-FFF2-40B4-BE49-F238E27FC236}">
                <a16:creationId xmlns:a16="http://schemas.microsoft.com/office/drawing/2014/main" id="{7F0AC799-3E5B-AAD8-8A82-E67C68CFF680}"/>
              </a:ext>
            </a:extLst>
          </p:cNvPr>
          <p:cNvSpPr txBox="1"/>
          <p:nvPr/>
        </p:nvSpPr>
        <p:spPr>
          <a:xfrm>
            <a:off x="7766635" y="1524414"/>
            <a:ext cx="15697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/>
              <a:t>Ventana en </a:t>
            </a:r>
            <a:r>
              <a:rPr lang="es-MX" i="1" dirty="0"/>
              <a:t>E</a:t>
            </a:r>
            <a:endParaRPr lang="es-ES" i="1" dirty="0"/>
          </a:p>
        </p:txBody>
      </p:sp>
      <p:cxnSp>
        <p:nvCxnSpPr>
          <p:cNvPr id="31" name="Conector recto de flecha 30">
            <a:extLst>
              <a:ext uri="{FF2B5EF4-FFF2-40B4-BE49-F238E27FC236}">
                <a16:creationId xmlns:a16="http://schemas.microsoft.com/office/drawing/2014/main" id="{B2B8CE07-02B4-0533-0B9E-196109437EF6}"/>
              </a:ext>
            </a:extLst>
          </p:cNvPr>
          <p:cNvCxnSpPr/>
          <p:nvPr/>
        </p:nvCxnSpPr>
        <p:spPr>
          <a:xfrm>
            <a:off x="8020966" y="1964957"/>
            <a:ext cx="1170000" cy="0"/>
          </a:xfrm>
          <a:prstGeom prst="straightConnector1">
            <a:avLst/>
          </a:prstGeom>
          <a:ln>
            <a:solidFill>
              <a:srgbClr val="0000FF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Imagen 2" descr="Logotipo&#10;&#10;Descripción generada automáticamente">
            <a:extLst>
              <a:ext uri="{FF2B5EF4-FFF2-40B4-BE49-F238E27FC236}">
                <a16:creationId xmlns:a16="http://schemas.microsoft.com/office/drawing/2014/main" id="{0EEDB081-4001-9F8E-12C7-35B7477138B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3472" y="6183772"/>
            <a:ext cx="534457" cy="599156"/>
          </a:xfrm>
          <a:prstGeom prst="rect">
            <a:avLst/>
          </a:prstGeom>
        </p:spPr>
      </p:pic>
      <p:pic>
        <p:nvPicPr>
          <p:cNvPr id="6" name="Imagen 5" descr="Logotipo, nombre de la empresa&#10;&#10;El contenido generado por IA puede ser incorrecto.">
            <a:extLst>
              <a:ext uri="{FF2B5EF4-FFF2-40B4-BE49-F238E27FC236}">
                <a16:creationId xmlns:a16="http://schemas.microsoft.com/office/drawing/2014/main" id="{5AA76B36-F217-D3D1-038F-7CF5195D1865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424" y="6214499"/>
            <a:ext cx="573629" cy="537703"/>
          </a:xfrm>
          <a:prstGeom prst="rect">
            <a:avLst/>
          </a:prstGeom>
        </p:spPr>
      </p:pic>
      <p:sp>
        <p:nvSpPr>
          <p:cNvPr id="12" name="Rectangle 8">
            <a:extLst>
              <a:ext uri="{FF2B5EF4-FFF2-40B4-BE49-F238E27FC236}">
                <a16:creationId xmlns:a16="http://schemas.microsoft.com/office/drawing/2014/main" id="{DD9F0BE6-5573-8A66-0075-9AA75A5C3912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9408368" y="6337126"/>
            <a:ext cx="2641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000">
                <a:solidFill>
                  <a:schemeClr val="bg1">
                    <a:lumMod val="50000"/>
                  </a:schemeClr>
                </a:solidFill>
                <a:latin typeface="+mn-lt"/>
              </a:defRPr>
            </a:lvl1pPr>
          </a:lstStyle>
          <a:p>
            <a:endParaRPr lang="es-ES" dirty="0">
              <a:solidFill>
                <a:srgbClr val="FFFFFF">
                  <a:lumMod val="50000"/>
                </a:srgbClr>
              </a:solidFill>
            </a:endParaRPr>
          </a:p>
          <a:p>
            <a:pPr algn="r"/>
            <a:fld id="{40057B4C-F600-43C7-8CCF-2A414D2C7951}" type="slidenum">
              <a:rPr lang="es-ES" smtClean="0">
                <a:solidFill>
                  <a:srgbClr val="FFFFFF">
                    <a:lumMod val="50000"/>
                  </a:srgbClr>
                </a:solidFill>
              </a:rPr>
              <a:pPr algn="r"/>
              <a:t>31</a:t>
            </a:fld>
            <a:endParaRPr lang="es-ES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F1315DEC-CC90-A9DF-20F8-66C6824F60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>
                <a:solidFill>
                  <a:srgbClr val="000000"/>
                </a:solidFill>
              </a:rPr>
              <a:t>Dr. Héctor Alva Sánchez</a:t>
            </a:r>
          </a:p>
        </p:txBody>
      </p:sp>
    </p:spTree>
    <p:extLst>
      <p:ext uri="{BB962C8B-B14F-4D97-AF65-F5344CB8AC3E}">
        <p14:creationId xmlns:p14="http://schemas.microsoft.com/office/powerpoint/2010/main" val="134760194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C70A1DD-1C17-3B80-C2EE-FBDB966AA8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Fotones de aniquilación (511 </a:t>
            </a:r>
            <a:r>
              <a:rPr lang="es-MX" dirty="0" err="1"/>
              <a:t>keV</a:t>
            </a:r>
            <a:r>
              <a:rPr lang="es-MX" dirty="0"/>
              <a:t>) en aire</a:t>
            </a:r>
            <a:endParaRPr lang="es-ES" dirty="0"/>
          </a:p>
        </p:txBody>
      </p:sp>
      <p:pic>
        <p:nvPicPr>
          <p:cNvPr id="6" name="Marcador de contenido 5">
            <a:extLst>
              <a:ext uri="{FF2B5EF4-FFF2-40B4-BE49-F238E27FC236}">
                <a16:creationId xmlns:a16="http://schemas.microsoft.com/office/drawing/2014/main" id="{8F8A2D86-EE56-C285-2C5F-DFCDB029417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792000" y="1764000"/>
            <a:ext cx="5334000" cy="4000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pic>
      <p:pic>
        <p:nvPicPr>
          <p:cNvPr id="8" name="Imagen 7">
            <a:extLst>
              <a:ext uri="{FF2B5EF4-FFF2-40B4-BE49-F238E27FC236}">
                <a16:creationId xmlns:a16="http://schemas.microsoft.com/office/drawing/2014/main" id="{703DA27D-704A-43F1-3717-098E3605D07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06800" y="1764000"/>
            <a:ext cx="5334000" cy="4000500"/>
          </a:xfrm>
          <a:prstGeom prst="rect">
            <a:avLst/>
          </a:prstGeom>
        </p:spPr>
      </p:pic>
      <p:sp>
        <p:nvSpPr>
          <p:cNvPr id="9" name="CuadroTexto 8">
            <a:extLst>
              <a:ext uri="{FF2B5EF4-FFF2-40B4-BE49-F238E27FC236}">
                <a16:creationId xmlns:a16="http://schemas.microsoft.com/office/drawing/2014/main" id="{3D086A79-E037-B603-56B3-D31972451793}"/>
              </a:ext>
            </a:extLst>
          </p:cNvPr>
          <p:cNvSpPr txBox="1"/>
          <p:nvPr/>
        </p:nvSpPr>
        <p:spPr>
          <a:xfrm>
            <a:off x="2073590" y="3934797"/>
            <a:ext cx="229421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MX" i="1" dirty="0">
                <a:solidFill>
                  <a:srgbClr val="FF0000"/>
                </a:solidFill>
              </a:rPr>
              <a:t>Hombro</a:t>
            </a:r>
          </a:p>
          <a:p>
            <a:pPr algn="ctr"/>
            <a:r>
              <a:rPr lang="es-MX" i="1" dirty="0">
                <a:solidFill>
                  <a:srgbClr val="FF0000"/>
                </a:solidFill>
              </a:rPr>
              <a:t>Compton=340.1 </a:t>
            </a:r>
            <a:r>
              <a:rPr lang="es-MX" i="1" dirty="0" err="1">
                <a:solidFill>
                  <a:srgbClr val="FF0000"/>
                </a:solidFill>
              </a:rPr>
              <a:t>keV</a:t>
            </a:r>
            <a:endParaRPr lang="es-ES" dirty="0">
              <a:solidFill>
                <a:srgbClr val="FF0000"/>
              </a:solidFill>
            </a:endParaRPr>
          </a:p>
        </p:txBody>
      </p:sp>
      <p:cxnSp>
        <p:nvCxnSpPr>
          <p:cNvPr id="10" name="Conector recto de flecha 9">
            <a:extLst>
              <a:ext uri="{FF2B5EF4-FFF2-40B4-BE49-F238E27FC236}">
                <a16:creationId xmlns:a16="http://schemas.microsoft.com/office/drawing/2014/main" id="{F662B9F3-F6A4-9757-CAB6-6AB55B17C0B3}"/>
              </a:ext>
            </a:extLst>
          </p:cNvPr>
          <p:cNvCxnSpPr/>
          <p:nvPr/>
        </p:nvCxnSpPr>
        <p:spPr>
          <a:xfrm>
            <a:off x="3431704" y="4581128"/>
            <a:ext cx="0" cy="576064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1" name="Conector recto de flecha 10">
            <a:extLst>
              <a:ext uri="{FF2B5EF4-FFF2-40B4-BE49-F238E27FC236}">
                <a16:creationId xmlns:a16="http://schemas.microsoft.com/office/drawing/2014/main" id="{F70755A0-C79D-1882-9404-87DB6836C68D}"/>
              </a:ext>
            </a:extLst>
          </p:cNvPr>
          <p:cNvCxnSpPr>
            <a:cxnSpLocks/>
          </p:cNvCxnSpPr>
          <p:nvPr/>
        </p:nvCxnSpPr>
        <p:spPr>
          <a:xfrm>
            <a:off x="8374608" y="4563504"/>
            <a:ext cx="0" cy="449672"/>
          </a:xfrm>
          <a:prstGeom prst="straightConnector1">
            <a:avLst/>
          </a:prstGeom>
          <a:ln>
            <a:solidFill>
              <a:srgbClr val="0000FF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2" name="CuadroTexto 11">
            <a:extLst>
              <a:ext uri="{FF2B5EF4-FFF2-40B4-BE49-F238E27FC236}">
                <a16:creationId xmlns:a16="http://schemas.microsoft.com/office/drawing/2014/main" id="{16BEE3DF-150B-150A-7253-B680DA728A14}"/>
              </a:ext>
            </a:extLst>
          </p:cNvPr>
          <p:cNvSpPr txBox="1"/>
          <p:nvPr/>
        </p:nvSpPr>
        <p:spPr>
          <a:xfrm>
            <a:off x="7896200" y="4077072"/>
            <a:ext cx="91082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MX" sz="1400" i="1" dirty="0">
                <a:solidFill>
                  <a:srgbClr val="0000FF"/>
                </a:solidFill>
              </a:rPr>
              <a:t>Hombro </a:t>
            </a:r>
          </a:p>
          <a:p>
            <a:pPr algn="ctr"/>
            <a:r>
              <a:rPr lang="es-MX" sz="1400" i="1" dirty="0">
                <a:solidFill>
                  <a:srgbClr val="0000FF"/>
                </a:solidFill>
              </a:rPr>
              <a:t>Compton</a:t>
            </a:r>
            <a:endParaRPr lang="es-ES" sz="1400" dirty="0">
              <a:solidFill>
                <a:srgbClr val="0000FF"/>
              </a:solidFill>
            </a:endParaRPr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FB8250DB-6B22-33F1-E663-306A1806AED3}"/>
              </a:ext>
            </a:extLst>
          </p:cNvPr>
          <p:cNvSpPr txBox="1"/>
          <p:nvPr/>
        </p:nvSpPr>
        <p:spPr>
          <a:xfrm>
            <a:off x="2217917" y="2095975"/>
            <a:ext cx="15797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i="1" dirty="0" err="1">
                <a:solidFill>
                  <a:srgbClr val="FF0000"/>
                </a:solidFill>
              </a:rPr>
              <a:t>E</a:t>
            </a:r>
            <a:r>
              <a:rPr lang="es-MX" baseline="-25000" dirty="0" err="1">
                <a:solidFill>
                  <a:srgbClr val="FF0000"/>
                </a:solidFill>
              </a:rPr>
              <a:t>ph</a:t>
            </a:r>
            <a:r>
              <a:rPr lang="es-MX" baseline="-25000" dirty="0">
                <a:solidFill>
                  <a:srgbClr val="FF0000"/>
                </a:solidFill>
              </a:rPr>
              <a:t> </a:t>
            </a:r>
            <a:r>
              <a:rPr lang="es-MX" dirty="0">
                <a:solidFill>
                  <a:srgbClr val="FF0000"/>
                </a:solidFill>
              </a:rPr>
              <a:t>= 511 </a:t>
            </a:r>
            <a:r>
              <a:rPr lang="es-MX" dirty="0" err="1">
                <a:solidFill>
                  <a:srgbClr val="FF0000"/>
                </a:solidFill>
              </a:rPr>
              <a:t>keV</a:t>
            </a:r>
            <a:endParaRPr lang="es-ES" dirty="0">
              <a:solidFill>
                <a:srgbClr val="FF0000"/>
              </a:solidFill>
            </a:endParaRPr>
          </a:p>
        </p:txBody>
      </p:sp>
      <p:sp>
        <p:nvSpPr>
          <p:cNvPr id="15" name="CuadroTexto 14">
            <a:extLst>
              <a:ext uri="{FF2B5EF4-FFF2-40B4-BE49-F238E27FC236}">
                <a16:creationId xmlns:a16="http://schemas.microsoft.com/office/drawing/2014/main" id="{214D6FFF-4DF5-2593-F2C3-67FCB0D86FDF}"/>
              </a:ext>
            </a:extLst>
          </p:cNvPr>
          <p:cNvSpPr txBox="1"/>
          <p:nvPr/>
        </p:nvSpPr>
        <p:spPr>
          <a:xfrm>
            <a:off x="6600056" y="4468769"/>
            <a:ext cx="141417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1400" dirty="0" err="1">
                <a:solidFill>
                  <a:srgbClr val="0000FF"/>
                </a:solidFill>
              </a:rPr>
              <a:t>E</a:t>
            </a:r>
            <a:r>
              <a:rPr lang="es-MX" sz="1400" baseline="-25000" dirty="0" err="1">
                <a:solidFill>
                  <a:srgbClr val="0000FF"/>
                </a:solidFill>
              </a:rPr>
              <a:t>Bks</a:t>
            </a:r>
            <a:r>
              <a:rPr lang="es-MX" sz="1400" dirty="0">
                <a:solidFill>
                  <a:srgbClr val="0000FF"/>
                </a:solidFill>
              </a:rPr>
              <a:t>=170.3 </a:t>
            </a:r>
            <a:r>
              <a:rPr lang="es-MX" sz="1400" dirty="0" err="1">
                <a:solidFill>
                  <a:srgbClr val="0000FF"/>
                </a:solidFill>
              </a:rPr>
              <a:t>keV</a:t>
            </a:r>
            <a:endParaRPr lang="es-MX" sz="1400" baseline="-25000" dirty="0">
              <a:solidFill>
                <a:srgbClr val="0000FF"/>
              </a:solidFill>
            </a:endParaRPr>
          </a:p>
        </p:txBody>
      </p:sp>
      <p:cxnSp>
        <p:nvCxnSpPr>
          <p:cNvPr id="17" name="Conector recto de flecha 16">
            <a:extLst>
              <a:ext uri="{FF2B5EF4-FFF2-40B4-BE49-F238E27FC236}">
                <a16:creationId xmlns:a16="http://schemas.microsoft.com/office/drawing/2014/main" id="{836EBD3B-35ED-F0E9-7BAF-6E7E9D6D910B}"/>
              </a:ext>
            </a:extLst>
          </p:cNvPr>
          <p:cNvCxnSpPr>
            <a:cxnSpLocks/>
          </p:cNvCxnSpPr>
          <p:nvPr/>
        </p:nvCxnSpPr>
        <p:spPr>
          <a:xfrm>
            <a:off x="7608168" y="4776546"/>
            <a:ext cx="0" cy="380646"/>
          </a:xfrm>
          <a:prstGeom prst="straightConnector1">
            <a:avLst/>
          </a:prstGeom>
          <a:ln>
            <a:solidFill>
              <a:srgbClr val="0000FF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pic>
        <p:nvPicPr>
          <p:cNvPr id="3" name="Imagen 2" descr="Logotipo&#10;&#10;Descripción generada automáticamente">
            <a:extLst>
              <a:ext uri="{FF2B5EF4-FFF2-40B4-BE49-F238E27FC236}">
                <a16:creationId xmlns:a16="http://schemas.microsoft.com/office/drawing/2014/main" id="{27FBC404-5B46-3349-885F-3C7E384E578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3472" y="6183772"/>
            <a:ext cx="534457" cy="599156"/>
          </a:xfrm>
          <a:prstGeom prst="rect">
            <a:avLst/>
          </a:prstGeom>
        </p:spPr>
      </p:pic>
      <p:pic>
        <p:nvPicPr>
          <p:cNvPr id="5" name="Imagen 4" descr="Logotipo, nombre de la empresa&#10;&#10;El contenido generado por IA puede ser incorrecto.">
            <a:extLst>
              <a:ext uri="{FF2B5EF4-FFF2-40B4-BE49-F238E27FC236}">
                <a16:creationId xmlns:a16="http://schemas.microsoft.com/office/drawing/2014/main" id="{02DBBA57-C4B4-81AC-62F9-BAA22ACD967E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424" y="6214499"/>
            <a:ext cx="573629" cy="537703"/>
          </a:xfrm>
          <a:prstGeom prst="rect">
            <a:avLst/>
          </a:prstGeom>
        </p:spPr>
      </p:pic>
      <p:sp>
        <p:nvSpPr>
          <p:cNvPr id="13" name="Rectangle 8">
            <a:extLst>
              <a:ext uri="{FF2B5EF4-FFF2-40B4-BE49-F238E27FC236}">
                <a16:creationId xmlns:a16="http://schemas.microsoft.com/office/drawing/2014/main" id="{6C2DEAA4-6044-0CAB-7B1C-A987137A605E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9408368" y="6337126"/>
            <a:ext cx="2641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000">
                <a:solidFill>
                  <a:schemeClr val="bg1">
                    <a:lumMod val="50000"/>
                  </a:schemeClr>
                </a:solidFill>
                <a:latin typeface="+mn-lt"/>
              </a:defRPr>
            </a:lvl1pPr>
          </a:lstStyle>
          <a:p>
            <a:endParaRPr lang="es-ES" dirty="0">
              <a:solidFill>
                <a:srgbClr val="FFFFFF">
                  <a:lumMod val="50000"/>
                </a:srgbClr>
              </a:solidFill>
            </a:endParaRPr>
          </a:p>
          <a:p>
            <a:pPr algn="r"/>
            <a:fld id="{40057B4C-F600-43C7-8CCF-2A414D2C7951}" type="slidenum">
              <a:rPr lang="es-ES" smtClean="0">
                <a:solidFill>
                  <a:srgbClr val="FFFFFF">
                    <a:lumMod val="50000"/>
                  </a:srgbClr>
                </a:solidFill>
              </a:rPr>
              <a:pPr algn="r"/>
              <a:t>32</a:t>
            </a:fld>
            <a:endParaRPr lang="es-ES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5B6B7EA9-404D-1FD5-2A28-C46FC8DDB0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>
                <a:solidFill>
                  <a:srgbClr val="000000"/>
                </a:solidFill>
              </a:rPr>
              <a:t>Dr. Héctor Alva Sánchez</a:t>
            </a:r>
          </a:p>
        </p:txBody>
      </p:sp>
    </p:spTree>
    <p:extLst>
      <p:ext uri="{BB962C8B-B14F-4D97-AF65-F5344CB8AC3E}">
        <p14:creationId xmlns:p14="http://schemas.microsoft.com/office/powerpoint/2010/main" val="3758731496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Imagen 20">
            <a:extLst>
              <a:ext uri="{FF2B5EF4-FFF2-40B4-BE49-F238E27FC236}">
                <a16:creationId xmlns:a16="http://schemas.microsoft.com/office/drawing/2014/main" id="{7820E28B-66D2-4C65-8959-B5A2530B309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2000" y="1764000"/>
            <a:ext cx="5334000" cy="4000500"/>
          </a:xfrm>
          <a:prstGeom prst="rect">
            <a:avLst/>
          </a:prstGeom>
        </p:spPr>
      </p:pic>
      <p:pic>
        <p:nvPicPr>
          <p:cNvPr id="5" name="Imagen 4">
            <a:extLst>
              <a:ext uri="{FF2B5EF4-FFF2-40B4-BE49-F238E27FC236}">
                <a16:creationId xmlns:a16="http://schemas.microsoft.com/office/drawing/2014/main" id="{6759BB19-AC50-331D-BC78-53E632E82E3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06800" y="1764000"/>
            <a:ext cx="5334000" cy="4000500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7EF61DEB-5E76-A877-BD87-ACB4CCC1BE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Fotones de aniquilación (511 </a:t>
            </a:r>
            <a:r>
              <a:rPr lang="es-MX" dirty="0" err="1"/>
              <a:t>keV</a:t>
            </a:r>
            <a:r>
              <a:rPr lang="es-MX" dirty="0"/>
              <a:t>) en agua</a:t>
            </a:r>
            <a:endParaRPr lang="es-ES" dirty="0"/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EDEC237B-CD1E-E70D-CF0D-7FCFB0FD35A9}"/>
              </a:ext>
            </a:extLst>
          </p:cNvPr>
          <p:cNvSpPr txBox="1"/>
          <p:nvPr/>
        </p:nvSpPr>
        <p:spPr>
          <a:xfrm>
            <a:off x="2217917" y="2095975"/>
            <a:ext cx="15797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i="1" dirty="0" err="1">
                <a:solidFill>
                  <a:srgbClr val="FF0000"/>
                </a:solidFill>
              </a:rPr>
              <a:t>E</a:t>
            </a:r>
            <a:r>
              <a:rPr lang="es-MX" baseline="-25000" dirty="0" err="1">
                <a:solidFill>
                  <a:srgbClr val="FF0000"/>
                </a:solidFill>
              </a:rPr>
              <a:t>ph</a:t>
            </a:r>
            <a:r>
              <a:rPr lang="es-MX" baseline="-25000" dirty="0">
                <a:solidFill>
                  <a:srgbClr val="FF0000"/>
                </a:solidFill>
              </a:rPr>
              <a:t> </a:t>
            </a:r>
            <a:r>
              <a:rPr lang="es-MX" dirty="0">
                <a:solidFill>
                  <a:srgbClr val="FF0000"/>
                </a:solidFill>
              </a:rPr>
              <a:t>= 511 </a:t>
            </a:r>
            <a:r>
              <a:rPr lang="es-MX" dirty="0" err="1">
                <a:solidFill>
                  <a:srgbClr val="FF0000"/>
                </a:solidFill>
              </a:rPr>
              <a:t>keV</a:t>
            </a:r>
            <a:endParaRPr lang="es-ES" dirty="0">
              <a:solidFill>
                <a:srgbClr val="FF0000"/>
              </a:solidFill>
            </a:endParaRPr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68F99CFC-5682-E0FD-5053-F327B893B95F}"/>
              </a:ext>
            </a:extLst>
          </p:cNvPr>
          <p:cNvSpPr txBox="1"/>
          <p:nvPr/>
        </p:nvSpPr>
        <p:spPr>
          <a:xfrm>
            <a:off x="2073590" y="3934797"/>
            <a:ext cx="229421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MX" i="1" dirty="0">
                <a:solidFill>
                  <a:srgbClr val="FF0000"/>
                </a:solidFill>
              </a:rPr>
              <a:t>Hombro</a:t>
            </a:r>
          </a:p>
          <a:p>
            <a:pPr algn="ctr"/>
            <a:r>
              <a:rPr lang="es-MX" i="1" dirty="0">
                <a:solidFill>
                  <a:srgbClr val="FF0000"/>
                </a:solidFill>
              </a:rPr>
              <a:t>Compton=340.1 </a:t>
            </a:r>
            <a:r>
              <a:rPr lang="es-MX" i="1" dirty="0" err="1">
                <a:solidFill>
                  <a:srgbClr val="FF0000"/>
                </a:solidFill>
              </a:rPr>
              <a:t>keV</a:t>
            </a:r>
            <a:endParaRPr lang="es-ES" dirty="0">
              <a:solidFill>
                <a:srgbClr val="FF0000"/>
              </a:solidFill>
            </a:endParaRPr>
          </a:p>
        </p:txBody>
      </p:sp>
      <p:cxnSp>
        <p:nvCxnSpPr>
          <p:cNvPr id="12" name="Conector recto de flecha 11">
            <a:extLst>
              <a:ext uri="{FF2B5EF4-FFF2-40B4-BE49-F238E27FC236}">
                <a16:creationId xmlns:a16="http://schemas.microsoft.com/office/drawing/2014/main" id="{70AD88E8-AC33-3EC1-2753-F23006B2ADB8}"/>
              </a:ext>
            </a:extLst>
          </p:cNvPr>
          <p:cNvCxnSpPr/>
          <p:nvPr/>
        </p:nvCxnSpPr>
        <p:spPr>
          <a:xfrm>
            <a:off x="3431704" y="4581128"/>
            <a:ext cx="0" cy="576064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5" name="Rectángulo 14">
            <a:extLst>
              <a:ext uri="{FF2B5EF4-FFF2-40B4-BE49-F238E27FC236}">
                <a16:creationId xmlns:a16="http://schemas.microsoft.com/office/drawing/2014/main" id="{DEB82072-4F16-1296-AFB1-26990BD8DB61}"/>
              </a:ext>
            </a:extLst>
          </p:cNvPr>
          <p:cNvSpPr/>
          <p:nvPr/>
        </p:nvSpPr>
        <p:spPr>
          <a:xfrm>
            <a:off x="8832304" y="2060848"/>
            <a:ext cx="1170000" cy="3267193"/>
          </a:xfrm>
          <a:prstGeom prst="rect">
            <a:avLst/>
          </a:prstGeom>
          <a:solidFill>
            <a:srgbClr val="ABBCEE">
              <a:alpha val="52157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47011C8A-7BE2-2785-3CAC-AF97D0FDB71B}"/>
              </a:ext>
            </a:extLst>
          </p:cNvPr>
          <p:cNvSpPr txBox="1"/>
          <p:nvPr/>
        </p:nvSpPr>
        <p:spPr>
          <a:xfrm>
            <a:off x="8319532" y="3697287"/>
            <a:ext cx="103105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MX" sz="1400" i="1" dirty="0">
                <a:solidFill>
                  <a:srgbClr val="0000FF"/>
                </a:solidFill>
              </a:rPr>
              <a:t>Dispersión</a:t>
            </a:r>
          </a:p>
        </p:txBody>
      </p:sp>
      <p:cxnSp>
        <p:nvCxnSpPr>
          <p:cNvPr id="7" name="Conector recto de flecha 6">
            <a:extLst>
              <a:ext uri="{FF2B5EF4-FFF2-40B4-BE49-F238E27FC236}">
                <a16:creationId xmlns:a16="http://schemas.microsoft.com/office/drawing/2014/main" id="{C1AE1DEB-0366-85E1-AECF-7AAB96A82D33}"/>
              </a:ext>
            </a:extLst>
          </p:cNvPr>
          <p:cNvCxnSpPr/>
          <p:nvPr/>
        </p:nvCxnSpPr>
        <p:spPr>
          <a:xfrm>
            <a:off x="8914072" y="4149080"/>
            <a:ext cx="0" cy="576064"/>
          </a:xfrm>
          <a:prstGeom prst="straightConnector1">
            <a:avLst/>
          </a:prstGeom>
          <a:ln>
            <a:solidFill>
              <a:srgbClr val="0000FF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5" name="Conector recto de flecha 24">
            <a:extLst>
              <a:ext uri="{FF2B5EF4-FFF2-40B4-BE49-F238E27FC236}">
                <a16:creationId xmlns:a16="http://schemas.microsoft.com/office/drawing/2014/main" id="{081BC53C-0907-C147-F58B-59FA216DE0F4}"/>
              </a:ext>
            </a:extLst>
          </p:cNvPr>
          <p:cNvCxnSpPr>
            <a:cxnSpLocks/>
          </p:cNvCxnSpPr>
          <p:nvPr/>
        </p:nvCxnSpPr>
        <p:spPr>
          <a:xfrm>
            <a:off x="8374608" y="4491496"/>
            <a:ext cx="0" cy="449672"/>
          </a:xfrm>
          <a:prstGeom prst="straightConnector1">
            <a:avLst/>
          </a:prstGeom>
          <a:ln>
            <a:solidFill>
              <a:srgbClr val="0000FF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26" name="CuadroTexto 25">
            <a:extLst>
              <a:ext uri="{FF2B5EF4-FFF2-40B4-BE49-F238E27FC236}">
                <a16:creationId xmlns:a16="http://schemas.microsoft.com/office/drawing/2014/main" id="{05A47B94-64E5-3C7E-5DF8-BB2743F5F0FA}"/>
              </a:ext>
            </a:extLst>
          </p:cNvPr>
          <p:cNvSpPr txBox="1"/>
          <p:nvPr/>
        </p:nvSpPr>
        <p:spPr>
          <a:xfrm>
            <a:off x="7896200" y="4005064"/>
            <a:ext cx="91082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MX" sz="1400" i="1" dirty="0">
                <a:solidFill>
                  <a:srgbClr val="0000FF"/>
                </a:solidFill>
              </a:rPr>
              <a:t>Hombro </a:t>
            </a:r>
          </a:p>
          <a:p>
            <a:pPr algn="ctr"/>
            <a:r>
              <a:rPr lang="es-MX" sz="1400" i="1" dirty="0">
                <a:solidFill>
                  <a:srgbClr val="0000FF"/>
                </a:solidFill>
              </a:rPr>
              <a:t>Compton</a:t>
            </a:r>
            <a:endParaRPr lang="es-ES" sz="1400" dirty="0">
              <a:solidFill>
                <a:srgbClr val="0000FF"/>
              </a:solidFill>
            </a:endParaRPr>
          </a:p>
        </p:txBody>
      </p:sp>
      <p:sp>
        <p:nvSpPr>
          <p:cNvPr id="27" name="CuadroTexto 26">
            <a:extLst>
              <a:ext uri="{FF2B5EF4-FFF2-40B4-BE49-F238E27FC236}">
                <a16:creationId xmlns:a16="http://schemas.microsoft.com/office/drawing/2014/main" id="{FB595050-C87F-E4AE-5060-16FBC5A66104}"/>
              </a:ext>
            </a:extLst>
          </p:cNvPr>
          <p:cNvSpPr txBox="1"/>
          <p:nvPr/>
        </p:nvSpPr>
        <p:spPr>
          <a:xfrm>
            <a:off x="6600056" y="4396761"/>
            <a:ext cx="141417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1400" dirty="0" err="1">
                <a:solidFill>
                  <a:srgbClr val="0000FF"/>
                </a:solidFill>
              </a:rPr>
              <a:t>E</a:t>
            </a:r>
            <a:r>
              <a:rPr lang="es-MX" sz="1400" baseline="-25000" dirty="0" err="1">
                <a:solidFill>
                  <a:srgbClr val="0000FF"/>
                </a:solidFill>
              </a:rPr>
              <a:t>Bks</a:t>
            </a:r>
            <a:r>
              <a:rPr lang="es-MX" sz="1400" dirty="0">
                <a:solidFill>
                  <a:srgbClr val="0000FF"/>
                </a:solidFill>
              </a:rPr>
              <a:t>=170.3 </a:t>
            </a:r>
            <a:r>
              <a:rPr lang="es-MX" sz="1400" dirty="0" err="1">
                <a:solidFill>
                  <a:srgbClr val="0000FF"/>
                </a:solidFill>
              </a:rPr>
              <a:t>keV</a:t>
            </a:r>
            <a:endParaRPr lang="es-MX" sz="1400" baseline="-25000" dirty="0">
              <a:solidFill>
                <a:srgbClr val="0000FF"/>
              </a:solidFill>
            </a:endParaRPr>
          </a:p>
        </p:txBody>
      </p:sp>
      <p:cxnSp>
        <p:nvCxnSpPr>
          <p:cNvPr id="28" name="Conector recto de flecha 27">
            <a:extLst>
              <a:ext uri="{FF2B5EF4-FFF2-40B4-BE49-F238E27FC236}">
                <a16:creationId xmlns:a16="http://schemas.microsoft.com/office/drawing/2014/main" id="{9DB7A17C-F8D4-16E0-B442-CB835D8AD3E7}"/>
              </a:ext>
            </a:extLst>
          </p:cNvPr>
          <p:cNvCxnSpPr>
            <a:cxnSpLocks/>
          </p:cNvCxnSpPr>
          <p:nvPr/>
        </p:nvCxnSpPr>
        <p:spPr>
          <a:xfrm>
            <a:off x="7536160" y="4653136"/>
            <a:ext cx="0" cy="380646"/>
          </a:xfrm>
          <a:prstGeom prst="straightConnector1">
            <a:avLst/>
          </a:prstGeom>
          <a:ln>
            <a:solidFill>
              <a:srgbClr val="0000FF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29" name="CuadroTexto 28">
            <a:extLst>
              <a:ext uri="{FF2B5EF4-FFF2-40B4-BE49-F238E27FC236}">
                <a16:creationId xmlns:a16="http://schemas.microsoft.com/office/drawing/2014/main" id="{35EF7E2A-7037-5FFA-56B9-2C46570038DF}"/>
              </a:ext>
            </a:extLst>
          </p:cNvPr>
          <p:cNvSpPr txBox="1"/>
          <p:nvPr/>
        </p:nvSpPr>
        <p:spPr>
          <a:xfrm>
            <a:off x="8616280" y="1547500"/>
            <a:ext cx="15697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/>
              <a:t>Ventana en </a:t>
            </a:r>
            <a:r>
              <a:rPr lang="es-MX" i="1" dirty="0"/>
              <a:t>E</a:t>
            </a:r>
            <a:endParaRPr lang="es-ES" i="1" dirty="0"/>
          </a:p>
        </p:txBody>
      </p:sp>
      <p:cxnSp>
        <p:nvCxnSpPr>
          <p:cNvPr id="30" name="Conector recto de flecha 29">
            <a:extLst>
              <a:ext uri="{FF2B5EF4-FFF2-40B4-BE49-F238E27FC236}">
                <a16:creationId xmlns:a16="http://schemas.microsoft.com/office/drawing/2014/main" id="{14D4CC82-D2B9-0D45-8D88-73A37FB0C511}"/>
              </a:ext>
            </a:extLst>
          </p:cNvPr>
          <p:cNvCxnSpPr/>
          <p:nvPr/>
        </p:nvCxnSpPr>
        <p:spPr>
          <a:xfrm>
            <a:off x="8832304" y="1964957"/>
            <a:ext cx="1170000" cy="0"/>
          </a:xfrm>
          <a:prstGeom prst="straightConnector1">
            <a:avLst/>
          </a:prstGeom>
          <a:ln>
            <a:solidFill>
              <a:srgbClr val="0000FF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CuadroTexto 8">
            <a:extLst>
              <a:ext uri="{FF2B5EF4-FFF2-40B4-BE49-F238E27FC236}">
                <a16:creationId xmlns:a16="http://schemas.microsoft.com/office/drawing/2014/main" id="{39790409-619A-C8F2-887B-15F35FC52845}"/>
              </a:ext>
            </a:extLst>
          </p:cNvPr>
          <p:cNvSpPr txBox="1"/>
          <p:nvPr/>
        </p:nvSpPr>
        <p:spPr>
          <a:xfrm>
            <a:off x="7877688" y="2095975"/>
            <a:ext cx="12426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i="1" dirty="0">
                <a:solidFill>
                  <a:srgbClr val="0000FF"/>
                </a:solidFill>
              </a:rPr>
              <a:t>R</a:t>
            </a:r>
            <a:r>
              <a:rPr lang="es-MX" baseline="-25000" dirty="0">
                <a:solidFill>
                  <a:srgbClr val="0000FF"/>
                </a:solidFill>
              </a:rPr>
              <a:t>E</a:t>
            </a:r>
            <a:r>
              <a:rPr lang="es-MX" dirty="0">
                <a:solidFill>
                  <a:srgbClr val="0000FF"/>
                </a:solidFill>
              </a:rPr>
              <a:t>=10.6%</a:t>
            </a:r>
            <a:endParaRPr lang="es-ES" dirty="0">
              <a:solidFill>
                <a:srgbClr val="0000FF"/>
              </a:solidFill>
            </a:endParaRPr>
          </a:p>
        </p:txBody>
      </p:sp>
      <p:pic>
        <p:nvPicPr>
          <p:cNvPr id="3" name="Imagen 2" descr="Logotipo&#10;&#10;Descripción generada automáticamente">
            <a:extLst>
              <a:ext uri="{FF2B5EF4-FFF2-40B4-BE49-F238E27FC236}">
                <a16:creationId xmlns:a16="http://schemas.microsoft.com/office/drawing/2014/main" id="{8871D3D2-9AC3-074C-CAEE-90474C10576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3472" y="6183772"/>
            <a:ext cx="534457" cy="599156"/>
          </a:xfrm>
          <a:prstGeom prst="rect">
            <a:avLst/>
          </a:prstGeom>
        </p:spPr>
      </p:pic>
      <p:pic>
        <p:nvPicPr>
          <p:cNvPr id="6" name="Imagen 5" descr="Logotipo, nombre de la empresa&#10;&#10;El contenido generado por IA puede ser incorrecto.">
            <a:extLst>
              <a:ext uri="{FF2B5EF4-FFF2-40B4-BE49-F238E27FC236}">
                <a16:creationId xmlns:a16="http://schemas.microsoft.com/office/drawing/2014/main" id="{8475F944-A912-51EB-E9A8-6F6305C8386A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424" y="6214499"/>
            <a:ext cx="573629" cy="537703"/>
          </a:xfrm>
          <a:prstGeom prst="rect">
            <a:avLst/>
          </a:prstGeom>
        </p:spPr>
      </p:pic>
      <p:sp>
        <p:nvSpPr>
          <p:cNvPr id="14" name="Rectangle 8">
            <a:extLst>
              <a:ext uri="{FF2B5EF4-FFF2-40B4-BE49-F238E27FC236}">
                <a16:creationId xmlns:a16="http://schemas.microsoft.com/office/drawing/2014/main" id="{75E21053-9FB3-11AB-1C83-AFEB24B4EC5E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9408368" y="6337126"/>
            <a:ext cx="2641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000">
                <a:solidFill>
                  <a:schemeClr val="bg1">
                    <a:lumMod val="50000"/>
                  </a:schemeClr>
                </a:solidFill>
                <a:latin typeface="+mn-lt"/>
              </a:defRPr>
            </a:lvl1pPr>
          </a:lstStyle>
          <a:p>
            <a:endParaRPr lang="es-ES" dirty="0">
              <a:solidFill>
                <a:srgbClr val="FFFFFF">
                  <a:lumMod val="50000"/>
                </a:srgbClr>
              </a:solidFill>
            </a:endParaRPr>
          </a:p>
          <a:p>
            <a:pPr algn="r"/>
            <a:fld id="{40057B4C-F600-43C7-8CCF-2A414D2C7951}" type="slidenum">
              <a:rPr lang="es-ES" smtClean="0">
                <a:solidFill>
                  <a:srgbClr val="FFFFFF">
                    <a:lumMod val="50000"/>
                  </a:srgbClr>
                </a:solidFill>
              </a:rPr>
              <a:pPr algn="r"/>
              <a:t>33</a:t>
            </a:fld>
            <a:endParaRPr lang="es-ES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D1170C81-D16B-E563-831C-25DC77B66A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>
                <a:solidFill>
                  <a:srgbClr val="000000"/>
                </a:solidFill>
              </a:rPr>
              <a:t>Dr. Héctor Alva Sánchez</a:t>
            </a:r>
          </a:p>
        </p:txBody>
      </p:sp>
    </p:spTree>
    <p:extLst>
      <p:ext uri="{BB962C8B-B14F-4D97-AF65-F5344CB8AC3E}">
        <p14:creationId xmlns:p14="http://schemas.microsoft.com/office/powerpoint/2010/main" val="2739926887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BAE9186-E869-615C-A71C-42E60269607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>
            <a:extLst>
              <a:ext uri="{FF2B5EF4-FFF2-40B4-BE49-F238E27FC236}">
                <a16:creationId xmlns:a16="http://schemas.microsoft.com/office/drawing/2014/main" id="{B2BE68E3-FCC5-E7C6-B83D-FE087169AC9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MX" dirty="0"/>
              <a:t>Ejemplos de espectros reales</a:t>
            </a:r>
            <a:endParaRPr lang="es-ES" dirty="0"/>
          </a:p>
        </p:txBody>
      </p:sp>
      <p:sp>
        <p:nvSpPr>
          <p:cNvPr id="5" name="Subtítulo 4">
            <a:extLst>
              <a:ext uri="{FF2B5EF4-FFF2-40B4-BE49-F238E27FC236}">
                <a16:creationId xmlns:a16="http://schemas.microsoft.com/office/drawing/2014/main" id="{1C8C4ED7-2A36-C845-040A-D5861CF614D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2" name="Imagen 1" descr="Logotipo&#10;&#10;Descripción generada automáticamente">
            <a:extLst>
              <a:ext uri="{FF2B5EF4-FFF2-40B4-BE49-F238E27FC236}">
                <a16:creationId xmlns:a16="http://schemas.microsoft.com/office/drawing/2014/main" id="{5E63E523-7FD9-D108-F701-6364C67ECEB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3472" y="6183772"/>
            <a:ext cx="534457" cy="599156"/>
          </a:xfrm>
          <a:prstGeom prst="rect">
            <a:avLst/>
          </a:prstGeom>
        </p:spPr>
      </p:pic>
      <p:pic>
        <p:nvPicPr>
          <p:cNvPr id="6" name="Imagen 5" descr="Logotipo, nombre de la empresa&#10;&#10;El contenido generado por IA puede ser incorrecto.">
            <a:extLst>
              <a:ext uri="{FF2B5EF4-FFF2-40B4-BE49-F238E27FC236}">
                <a16:creationId xmlns:a16="http://schemas.microsoft.com/office/drawing/2014/main" id="{BC1C29F6-FD24-6D08-B67B-27B98004AB8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424" y="6214499"/>
            <a:ext cx="573629" cy="537703"/>
          </a:xfrm>
          <a:prstGeom prst="rect">
            <a:avLst/>
          </a:prstGeom>
        </p:spPr>
      </p:pic>
      <p:sp>
        <p:nvSpPr>
          <p:cNvPr id="8" name="Rectangle 8">
            <a:extLst>
              <a:ext uri="{FF2B5EF4-FFF2-40B4-BE49-F238E27FC236}">
                <a16:creationId xmlns:a16="http://schemas.microsoft.com/office/drawing/2014/main" id="{8E964300-FDB6-7C72-3C98-89422F0637F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408368" y="6337126"/>
            <a:ext cx="2641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s-E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endParaRPr lang="es-ES">
              <a:solidFill>
                <a:srgbClr val="FFFFFF">
                  <a:lumMod val="50000"/>
                </a:srgbClr>
              </a:solidFill>
            </a:endParaRPr>
          </a:p>
          <a:p>
            <a:pPr algn="r"/>
            <a:fld id="{40057B4C-F600-43C7-8CCF-2A414D2C7951}" type="slidenum">
              <a:rPr lang="es-ES" smtClean="0">
                <a:solidFill>
                  <a:srgbClr val="FFFFFF">
                    <a:lumMod val="50000"/>
                  </a:srgbClr>
                </a:solidFill>
              </a:rPr>
              <a:pPr algn="r"/>
              <a:t>34</a:t>
            </a:fld>
            <a:endParaRPr lang="es-ES" dirty="0">
              <a:solidFill>
                <a:srgbClr val="FFFFFF">
                  <a:lumMod val="50000"/>
                </a:srgbClr>
              </a:solidFill>
            </a:endParaRPr>
          </a:p>
        </p:txBody>
      </p:sp>
      <p:pic>
        <p:nvPicPr>
          <p:cNvPr id="9" name="7 Imagen">
            <a:extLst>
              <a:ext uri="{FF2B5EF4-FFF2-40B4-BE49-F238E27FC236}">
                <a16:creationId xmlns:a16="http://schemas.microsoft.com/office/drawing/2014/main" id="{B8DFCF3F-6947-A0A0-5523-0DFEE473D7D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88465" y="4503139"/>
            <a:ext cx="3024336" cy="1878189"/>
          </a:xfrm>
          <a:prstGeom prst="rect">
            <a:avLst/>
          </a:prstGeom>
        </p:spPr>
      </p:pic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9C169C79-8AF2-21AC-136A-E774168484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076AA6-C8CB-4431-B55B-2F42FA106885}" type="slidenum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34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0330892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1671D39-1972-25CA-1A46-A35FEE26DF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Espectro de </a:t>
            </a:r>
            <a:r>
              <a:rPr lang="es-MX" baseline="30000" dirty="0"/>
              <a:t>137</a:t>
            </a:r>
            <a:r>
              <a:rPr lang="es-MX" dirty="0"/>
              <a:t>Cs</a:t>
            </a:r>
            <a:endParaRPr lang="es-ES" dirty="0"/>
          </a:p>
        </p:txBody>
      </p:sp>
      <p:pic>
        <p:nvPicPr>
          <p:cNvPr id="6" name="Imagen 5" descr="Gráfico, Diagrama&#10;&#10;El contenido generado por IA puede ser incorrecto.">
            <a:extLst>
              <a:ext uri="{FF2B5EF4-FFF2-40B4-BE49-F238E27FC236}">
                <a16:creationId xmlns:a16="http://schemas.microsoft.com/office/drawing/2014/main" id="{8493B77B-CF57-39E3-8F48-B0A61DD78A2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392" y="2276872"/>
            <a:ext cx="4596739" cy="1971074"/>
          </a:xfrm>
          <a:prstGeom prst="rect">
            <a:avLst/>
          </a:prstGeom>
        </p:spPr>
      </p:pic>
      <p:pic>
        <p:nvPicPr>
          <p:cNvPr id="8" name="Imagen 7">
            <a:extLst>
              <a:ext uri="{FF2B5EF4-FFF2-40B4-BE49-F238E27FC236}">
                <a16:creationId xmlns:a16="http://schemas.microsoft.com/office/drawing/2014/main" id="{F6006B69-64A9-611C-4FE2-71310D345F2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79976" y="1731600"/>
            <a:ext cx="5334000" cy="4000500"/>
          </a:xfrm>
          <a:prstGeom prst="rect">
            <a:avLst/>
          </a:prstGeom>
        </p:spPr>
      </p:pic>
      <p:sp>
        <p:nvSpPr>
          <p:cNvPr id="9" name="CuadroTexto 8">
            <a:extLst>
              <a:ext uri="{FF2B5EF4-FFF2-40B4-BE49-F238E27FC236}">
                <a16:creationId xmlns:a16="http://schemas.microsoft.com/office/drawing/2014/main" id="{F7CDB806-4D7B-BD83-FE43-51373D3C2605}"/>
              </a:ext>
            </a:extLst>
          </p:cNvPr>
          <p:cNvSpPr txBox="1"/>
          <p:nvPr/>
        </p:nvSpPr>
        <p:spPr>
          <a:xfrm>
            <a:off x="7896200" y="3068960"/>
            <a:ext cx="16273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err="1">
                <a:solidFill>
                  <a:srgbClr val="FF0000"/>
                </a:solidFill>
              </a:rPr>
              <a:t>Ec</a:t>
            </a:r>
            <a:r>
              <a:rPr lang="es-MX" dirty="0">
                <a:solidFill>
                  <a:srgbClr val="FF0000"/>
                </a:solidFill>
              </a:rPr>
              <a:t>=477.3 </a:t>
            </a:r>
            <a:r>
              <a:rPr lang="es-MX" dirty="0" err="1">
                <a:solidFill>
                  <a:srgbClr val="FF0000"/>
                </a:solidFill>
              </a:rPr>
              <a:t>keV</a:t>
            </a:r>
            <a:endParaRPr lang="es-MX" baseline="-25000" dirty="0">
              <a:solidFill>
                <a:srgbClr val="FF0000"/>
              </a:solidFill>
            </a:endParaRPr>
          </a:p>
        </p:txBody>
      </p:sp>
      <p:cxnSp>
        <p:nvCxnSpPr>
          <p:cNvPr id="10" name="Conector recto de flecha 9">
            <a:extLst>
              <a:ext uri="{FF2B5EF4-FFF2-40B4-BE49-F238E27FC236}">
                <a16:creationId xmlns:a16="http://schemas.microsoft.com/office/drawing/2014/main" id="{FB891139-23BE-D225-A17E-C907F8C272B7}"/>
              </a:ext>
            </a:extLst>
          </p:cNvPr>
          <p:cNvCxnSpPr>
            <a:cxnSpLocks/>
          </p:cNvCxnSpPr>
          <p:nvPr/>
        </p:nvCxnSpPr>
        <p:spPr>
          <a:xfrm>
            <a:off x="7464152" y="3212976"/>
            <a:ext cx="0" cy="36004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1" name="CuadroTexto 10">
            <a:extLst>
              <a:ext uri="{FF2B5EF4-FFF2-40B4-BE49-F238E27FC236}">
                <a16:creationId xmlns:a16="http://schemas.microsoft.com/office/drawing/2014/main" id="{974B4EAA-C9CF-9A30-2FAC-2978CC7375E3}"/>
              </a:ext>
            </a:extLst>
          </p:cNvPr>
          <p:cNvSpPr txBox="1"/>
          <p:nvPr/>
        </p:nvSpPr>
        <p:spPr>
          <a:xfrm>
            <a:off x="9696400" y="2116666"/>
            <a:ext cx="10310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>
                <a:solidFill>
                  <a:srgbClr val="FF0000"/>
                </a:solidFill>
              </a:rPr>
              <a:t>662 </a:t>
            </a:r>
            <a:r>
              <a:rPr lang="es-MX" dirty="0" err="1">
                <a:solidFill>
                  <a:srgbClr val="FF0000"/>
                </a:solidFill>
              </a:rPr>
              <a:t>keV</a:t>
            </a:r>
            <a:endParaRPr lang="es-MX" baseline="-25000" dirty="0">
              <a:solidFill>
                <a:srgbClr val="FF0000"/>
              </a:solidFill>
            </a:endParaRPr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DEC2F7BC-0865-46DA-6710-C4BE2CBCDE2C}"/>
              </a:ext>
            </a:extLst>
          </p:cNvPr>
          <p:cNvSpPr txBox="1"/>
          <p:nvPr/>
        </p:nvSpPr>
        <p:spPr>
          <a:xfrm>
            <a:off x="6635571" y="2852936"/>
            <a:ext cx="141417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1400" dirty="0" err="1">
                <a:solidFill>
                  <a:srgbClr val="FF0000"/>
                </a:solidFill>
              </a:rPr>
              <a:t>E</a:t>
            </a:r>
            <a:r>
              <a:rPr lang="es-MX" sz="1400" baseline="-25000" dirty="0" err="1">
                <a:solidFill>
                  <a:srgbClr val="FF0000"/>
                </a:solidFill>
              </a:rPr>
              <a:t>Bks</a:t>
            </a:r>
            <a:r>
              <a:rPr lang="es-MX" sz="1400" dirty="0">
                <a:solidFill>
                  <a:srgbClr val="FF0000"/>
                </a:solidFill>
              </a:rPr>
              <a:t>=184.3 </a:t>
            </a:r>
            <a:r>
              <a:rPr lang="es-MX" sz="1400" dirty="0" err="1">
                <a:solidFill>
                  <a:srgbClr val="FF0000"/>
                </a:solidFill>
              </a:rPr>
              <a:t>keV</a:t>
            </a:r>
            <a:endParaRPr lang="es-MX" sz="1400" baseline="-25000" dirty="0">
              <a:solidFill>
                <a:srgbClr val="FF0000"/>
              </a:solidFill>
            </a:endParaRPr>
          </a:p>
        </p:txBody>
      </p:sp>
      <p:cxnSp>
        <p:nvCxnSpPr>
          <p:cNvPr id="15" name="Conector recto de flecha 14">
            <a:extLst>
              <a:ext uri="{FF2B5EF4-FFF2-40B4-BE49-F238E27FC236}">
                <a16:creationId xmlns:a16="http://schemas.microsoft.com/office/drawing/2014/main" id="{623D721D-469D-A762-6520-95291D0F85F5}"/>
              </a:ext>
            </a:extLst>
          </p:cNvPr>
          <p:cNvCxnSpPr>
            <a:cxnSpLocks/>
          </p:cNvCxnSpPr>
          <p:nvPr/>
        </p:nvCxnSpPr>
        <p:spPr>
          <a:xfrm>
            <a:off x="8644855" y="3400425"/>
            <a:ext cx="0" cy="36004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6" name="CuadroTexto 15">
            <a:extLst>
              <a:ext uri="{FF2B5EF4-FFF2-40B4-BE49-F238E27FC236}">
                <a16:creationId xmlns:a16="http://schemas.microsoft.com/office/drawing/2014/main" id="{C5F1D832-FAFD-B69F-8A03-D321F6455790}"/>
              </a:ext>
            </a:extLst>
          </p:cNvPr>
          <p:cNvSpPr txBox="1"/>
          <p:nvPr/>
        </p:nvSpPr>
        <p:spPr>
          <a:xfrm>
            <a:off x="9654721" y="2498437"/>
            <a:ext cx="11144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i="1" dirty="0">
                <a:solidFill>
                  <a:srgbClr val="FF0000"/>
                </a:solidFill>
              </a:rPr>
              <a:t>R</a:t>
            </a:r>
            <a:r>
              <a:rPr lang="es-MX" baseline="-25000" dirty="0">
                <a:solidFill>
                  <a:srgbClr val="FF0000"/>
                </a:solidFill>
              </a:rPr>
              <a:t>E</a:t>
            </a:r>
            <a:r>
              <a:rPr lang="es-MX" dirty="0">
                <a:solidFill>
                  <a:srgbClr val="FF0000"/>
                </a:solidFill>
              </a:rPr>
              <a:t>=6.1%</a:t>
            </a:r>
            <a:endParaRPr lang="es-ES" dirty="0">
              <a:solidFill>
                <a:srgbClr val="FF0000"/>
              </a:solidFill>
            </a:endParaRPr>
          </a:p>
        </p:txBody>
      </p:sp>
      <p:pic>
        <p:nvPicPr>
          <p:cNvPr id="3" name="Imagen 2" descr="Logotipo&#10;&#10;Descripción generada automáticamente">
            <a:extLst>
              <a:ext uri="{FF2B5EF4-FFF2-40B4-BE49-F238E27FC236}">
                <a16:creationId xmlns:a16="http://schemas.microsoft.com/office/drawing/2014/main" id="{BE6B7F30-41FD-1329-79A9-121BCC844FF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3472" y="6183772"/>
            <a:ext cx="534457" cy="599156"/>
          </a:xfrm>
          <a:prstGeom prst="rect">
            <a:avLst/>
          </a:prstGeom>
        </p:spPr>
      </p:pic>
      <p:pic>
        <p:nvPicPr>
          <p:cNvPr id="5" name="Imagen 4" descr="Logotipo, nombre de la empresa&#10;&#10;El contenido generado por IA puede ser incorrecto.">
            <a:extLst>
              <a:ext uri="{FF2B5EF4-FFF2-40B4-BE49-F238E27FC236}">
                <a16:creationId xmlns:a16="http://schemas.microsoft.com/office/drawing/2014/main" id="{17342E46-4F9B-A0E4-F381-5A8A9EB84194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424" y="6214499"/>
            <a:ext cx="573629" cy="537703"/>
          </a:xfrm>
          <a:prstGeom prst="rect">
            <a:avLst/>
          </a:prstGeom>
        </p:spPr>
      </p:pic>
      <p:sp>
        <p:nvSpPr>
          <p:cNvPr id="12" name="Rectangle 8">
            <a:extLst>
              <a:ext uri="{FF2B5EF4-FFF2-40B4-BE49-F238E27FC236}">
                <a16:creationId xmlns:a16="http://schemas.microsoft.com/office/drawing/2014/main" id="{559EB8BD-9F18-129F-05D0-362CC79DA8D1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9408368" y="6337126"/>
            <a:ext cx="2641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000">
                <a:solidFill>
                  <a:schemeClr val="bg1">
                    <a:lumMod val="50000"/>
                  </a:schemeClr>
                </a:solidFill>
                <a:latin typeface="+mn-lt"/>
              </a:defRPr>
            </a:lvl1pPr>
          </a:lstStyle>
          <a:p>
            <a:endParaRPr lang="es-ES" dirty="0">
              <a:solidFill>
                <a:srgbClr val="FFFFFF">
                  <a:lumMod val="50000"/>
                </a:srgbClr>
              </a:solidFill>
            </a:endParaRPr>
          </a:p>
          <a:p>
            <a:pPr algn="r"/>
            <a:fld id="{40057B4C-F600-43C7-8CCF-2A414D2C7951}" type="slidenum">
              <a:rPr lang="es-ES" smtClean="0">
                <a:solidFill>
                  <a:srgbClr val="FFFFFF">
                    <a:lumMod val="50000"/>
                  </a:srgbClr>
                </a:solidFill>
              </a:rPr>
              <a:pPr algn="r"/>
              <a:t>35</a:t>
            </a:fld>
            <a:endParaRPr lang="es-ES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97C04C5E-1732-91BE-B8E2-C09E11763B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>
                <a:solidFill>
                  <a:srgbClr val="000000"/>
                </a:solidFill>
              </a:rPr>
              <a:t>Dr. Héctor Alva Sánchez</a:t>
            </a:r>
          </a:p>
        </p:txBody>
      </p:sp>
    </p:spTree>
    <p:extLst>
      <p:ext uri="{BB962C8B-B14F-4D97-AF65-F5344CB8AC3E}">
        <p14:creationId xmlns:p14="http://schemas.microsoft.com/office/powerpoint/2010/main" val="2412467645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Imagen 27">
            <a:extLst>
              <a:ext uri="{FF2B5EF4-FFF2-40B4-BE49-F238E27FC236}">
                <a16:creationId xmlns:a16="http://schemas.microsoft.com/office/drawing/2014/main" id="{E1E89CF7-D638-2BF5-7E7F-A710DA72DA3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74568" y="1732756"/>
            <a:ext cx="5334000" cy="4000500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38D911DB-C410-631D-3B0D-D31B2C8B2A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Espectro de </a:t>
            </a:r>
            <a:r>
              <a:rPr lang="es-MX" baseline="30000" dirty="0"/>
              <a:t>22</a:t>
            </a:r>
            <a:r>
              <a:rPr lang="es-MX" dirty="0"/>
              <a:t>Na</a:t>
            </a:r>
            <a:endParaRPr lang="es-ES" dirty="0"/>
          </a:p>
        </p:txBody>
      </p:sp>
      <p:pic>
        <p:nvPicPr>
          <p:cNvPr id="8" name="Imagen 7" descr="Diagrama&#10;&#10;El contenido generado por IA puede ser incorrecto.">
            <a:extLst>
              <a:ext uri="{FF2B5EF4-FFF2-40B4-BE49-F238E27FC236}">
                <a16:creationId xmlns:a16="http://schemas.microsoft.com/office/drawing/2014/main" id="{07B0387A-B051-5369-979C-FECD4CB5C6B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1384" y="1988840"/>
            <a:ext cx="4974346" cy="2075692"/>
          </a:xfrm>
          <a:prstGeom prst="rect">
            <a:avLst/>
          </a:prstGeom>
        </p:spPr>
      </p:pic>
      <p:sp>
        <p:nvSpPr>
          <p:cNvPr id="9" name="CuadroTexto 8">
            <a:extLst>
              <a:ext uri="{FF2B5EF4-FFF2-40B4-BE49-F238E27FC236}">
                <a16:creationId xmlns:a16="http://schemas.microsoft.com/office/drawing/2014/main" id="{2FEF412E-ADCE-D2C5-5916-999455167FC1}"/>
              </a:ext>
            </a:extLst>
          </p:cNvPr>
          <p:cNvSpPr txBox="1"/>
          <p:nvPr/>
        </p:nvSpPr>
        <p:spPr>
          <a:xfrm>
            <a:off x="9552384" y="3949420"/>
            <a:ext cx="11592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>
                <a:solidFill>
                  <a:srgbClr val="00B050"/>
                </a:solidFill>
              </a:rPr>
              <a:t>1274 </a:t>
            </a:r>
            <a:r>
              <a:rPr lang="es-MX" dirty="0" err="1">
                <a:solidFill>
                  <a:srgbClr val="00B050"/>
                </a:solidFill>
              </a:rPr>
              <a:t>keV</a:t>
            </a:r>
            <a:endParaRPr lang="es-MX" baseline="-25000" dirty="0">
              <a:solidFill>
                <a:srgbClr val="00B050"/>
              </a:solidFill>
            </a:endParaRPr>
          </a:p>
        </p:txBody>
      </p:sp>
      <p:cxnSp>
        <p:nvCxnSpPr>
          <p:cNvPr id="10" name="Conector recto de flecha 9">
            <a:extLst>
              <a:ext uri="{FF2B5EF4-FFF2-40B4-BE49-F238E27FC236}">
                <a16:creationId xmlns:a16="http://schemas.microsoft.com/office/drawing/2014/main" id="{E6669C56-3CF3-7EEA-567A-C06B48E0238B}"/>
              </a:ext>
            </a:extLst>
          </p:cNvPr>
          <p:cNvCxnSpPr/>
          <p:nvPr/>
        </p:nvCxnSpPr>
        <p:spPr>
          <a:xfrm>
            <a:off x="10344472" y="4372002"/>
            <a:ext cx="0" cy="576064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1" name="CuadroTexto 10">
            <a:extLst>
              <a:ext uri="{FF2B5EF4-FFF2-40B4-BE49-F238E27FC236}">
                <a16:creationId xmlns:a16="http://schemas.microsoft.com/office/drawing/2014/main" id="{D72C9278-CF7D-B5B2-3CB0-F8416435AB3F}"/>
              </a:ext>
            </a:extLst>
          </p:cNvPr>
          <p:cNvSpPr txBox="1"/>
          <p:nvPr/>
        </p:nvSpPr>
        <p:spPr>
          <a:xfrm>
            <a:off x="8847704" y="4318752"/>
            <a:ext cx="140936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1600" dirty="0" err="1">
                <a:solidFill>
                  <a:srgbClr val="00B050"/>
                </a:solidFill>
              </a:rPr>
              <a:t>Ec</a:t>
            </a:r>
            <a:r>
              <a:rPr lang="es-MX" sz="1600" dirty="0">
                <a:solidFill>
                  <a:srgbClr val="00B050"/>
                </a:solidFill>
              </a:rPr>
              <a:t>=1061 </a:t>
            </a:r>
            <a:r>
              <a:rPr lang="es-MX" sz="1600" dirty="0" err="1">
                <a:solidFill>
                  <a:srgbClr val="00B050"/>
                </a:solidFill>
              </a:rPr>
              <a:t>keV</a:t>
            </a:r>
            <a:endParaRPr lang="es-MX" sz="1600" baseline="-25000" dirty="0">
              <a:solidFill>
                <a:srgbClr val="00B050"/>
              </a:solidFill>
            </a:endParaRPr>
          </a:p>
        </p:txBody>
      </p:sp>
      <p:cxnSp>
        <p:nvCxnSpPr>
          <p:cNvPr id="13" name="Conector recto de flecha 12">
            <a:extLst>
              <a:ext uri="{FF2B5EF4-FFF2-40B4-BE49-F238E27FC236}">
                <a16:creationId xmlns:a16="http://schemas.microsoft.com/office/drawing/2014/main" id="{3857E033-3BD5-02FF-4096-BA322460765D}"/>
              </a:ext>
            </a:extLst>
          </p:cNvPr>
          <p:cNvCxnSpPr>
            <a:cxnSpLocks/>
          </p:cNvCxnSpPr>
          <p:nvPr/>
        </p:nvCxnSpPr>
        <p:spPr>
          <a:xfrm>
            <a:off x="9624392" y="4592112"/>
            <a:ext cx="0" cy="349056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6" name="CuadroTexto 15">
            <a:extLst>
              <a:ext uri="{FF2B5EF4-FFF2-40B4-BE49-F238E27FC236}">
                <a16:creationId xmlns:a16="http://schemas.microsoft.com/office/drawing/2014/main" id="{95A5B6B7-C41A-0E33-93E0-3A05ABA0F449}"/>
              </a:ext>
            </a:extLst>
          </p:cNvPr>
          <p:cNvSpPr txBox="1"/>
          <p:nvPr/>
        </p:nvSpPr>
        <p:spPr>
          <a:xfrm>
            <a:off x="8256240" y="2165812"/>
            <a:ext cx="10139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>
                <a:solidFill>
                  <a:srgbClr val="0000FF"/>
                </a:solidFill>
              </a:rPr>
              <a:t>511 </a:t>
            </a:r>
            <a:r>
              <a:rPr lang="es-MX" dirty="0" err="1">
                <a:solidFill>
                  <a:srgbClr val="0000FF"/>
                </a:solidFill>
              </a:rPr>
              <a:t>keV</a:t>
            </a:r>
            <a:endParaRPr lang="es-MX" baseline="-25000" dirty="0">
              <a:solidFill>
                <a:srgbClr val="0000FF"/>
              </a:solidFill>
            </a:endParaRPr>
          </a:p>
        </p:txBody>
      </p:sp>
      <p:sp>
        <p:nvSpPr>
          <p:cNvPr id="17" name="CuadroTexto 16">
            <a:extLst>
              <a:ext uri="{FF2B5EF4-FFF2-40B4-BE49-F238E27FC236}">
                <a16:creationId xmlns:a16="http://schemas.microsoft.com/office/drawing/2014/main" id="{84AF2589-2D82-9103-D18E-A2228A9B1DFF}"/>
              </a:ext>
            </a:extLst>
          </p:cNvPr>
          <p:cNvSpPr txBox="1"/>
          <p:nvPr/>
        </p:nvSpPr>
        <p:spPr>
          <a:xfrm>
            <a:off x="8274124" y="3412332"/>
            <a:ext cx="130516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1400" dirty="0" err="1">
                <a:solidFill>
                  <a:srgbClr val="0000FF"/>
                </a:solidFill>
              </a:rPr>
              <a:t>Ec</a:t>
            </a:r>
            <a:r>
              <a:rPr lang="es-MX" sz="1400" dirty="0">
                <a:solidFill>
                  <a:srgbClr val="0000FF"/>
                </a:solidFill>
              </a:rPr>
              <a:t>=340.1 </a:t>
            </a:r>
            <a:r>
              <a:rPr lang="es-MX" sz="1400" dirty="0" err="1">
                <a:solidFill>
                  <a:srgbClr val="0000FF"/>
                </a:solidFill>
              </a:rPr>
              <a:t>keV</a:t>
            </a:r>
            <a:endParaRPr lang="es-MX" sz="1400" baseline="-25000" dirty="0">
              <a:solidFill>
                <a:srgbClr val="0000FF"/>
              </a:solidFill>
            </a:endParaRPr>
          </a:p>
        </p:txBody>
      </p:sp>
      <p:cxnSp>
        <p:nvCxnSpPr>
          <p:cNvPr id="18" name="Conector recto de flecha 17">
            <a:extLst>
              <a:ext uri="{FF2B5EF4-FFF2-40B4-BE49-F238E27FC236}">
                <a16:creationId xmlns:a16="http://schemas.microsoft.com/office/drawing/2014/main" id="{C530745E-885D-58FE-E79A-28E3AA7BB9ED}"/>
              </a:ext>
            </a:extLst>
          </p:cNvPr>
          <p:cNvCxnSpPr>
            <a:cxnSpLocks/>
          </p:cNvCxnSpPr>
          <p:nvPr/>
        </p:nvCxnSpPr>
        <p:spPr>
          <a:xfrm flipH="1">
            <a:off x="7608168" y="3717032"/>
            <a:ext cx="1085177" cy="382910"/>
          </a:xfrm>
          <a:prstGeom prst="straightConnector1">
            <a:avLst/>
          </a:prstGeom>
          <a:ln>
            <a:solidFill>
              <a:srgbClr val="0000FF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20" name="CuadroTexto 19">
            <a:extLst>
              <a:ext uri="{FF2B5EF4-FFF2-40B4-BE49-F238E27FC236}">
                <a16:creationId xmlns:a16="http://schemas.microsoft.com/office/drawing/2014/main" id="{BFFB6D1B-BF3C-FFFE-94D5-3539350125DF}"/>
              </a:ext>
            </a:extLst>
          </p:cNvPr>
          <p:cNvSpPr txBox="1"/>
          <p:nvPr/>
        </p:nvSpPr>
        <p:spPr>
          <a:xfrm>
            <a:off x="6612230" y="2421500"/>
            <a:ext cx="1414170" cy="6668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1400" dirty="0" err="1">
                <a:solidFill>
                  <a:srgbClr val="0000FF"/>
                </a:solidFill>
              </a:rPr>
              <a:t>E</a:t>
            </a:r>
            <a:r>
              <a:rPr lang="es-MX" sz="1400" baseline="-25000" dirty="0" err="1">
                <a:solidFill>
                  <a:srgbClr val="0000FF"/>
                </a:solidFill>
              </a:rPr>
              <a:t>Bks</a:t>
            </a:r>
            <a:r>
              <a:rPr lang="es-MX" sz="1400" dirty="0">
                <a:solidFill>
                  <a:srgbClr val="0000FF"/>
                </a:solidFill>
              </a:rPr>
              <a:t>=170.3 </a:t>
            </a:r>
            <a:r>
              <a:rPr lang="es-MX" sz="1400" dirty="0" err="1">
                <a:solidFill>
                  <a:srgbClr val="0000FF"/>
                </a:solidFill>
              </a:rPr>
              <a:t>keV</a:t>
            </a:r>
            <a:endParaRPr lang="es-MX" sz="1400" dirty="0">
              <a:solidFill>
                <a:srgbClr val="0000FF"/>
              </a:solidFill>
            </a:endParaRPr>
          </a:p>
          <a:p>
            <a:r>
              <a:rPr lang="es-MX" sz="1400" dirty="0" err="1">
                <a:solidFill>
                  <a:srgbClr val="00B050"/>
                </a:solidFill>
              </a:rPr>
              <a:t>E</a:t>
            </a:r>
            <a:r>
              <a:rPr lang="es-MX" sz="1400" baseline="-25000" dirty="0" err="1">
                <a:solidFill>
                  <a:srgbClr val="00B050"/>
                </a:solidFill>
              </a:rPr>
              <a:t>Bks</a:t>
            </a:r>
            <a:r>
              <a:rPr lang="es-MX" sz="1400" dirty="0">
                <a:solidFill>
                  <a:srgbClr val="00B050"/>
                </a:solidFill>
              </a:rPr>
              <a:t>=212.8 </a:t>
            </a:r>
            <a:r>
              <a:rPr lang="es-MX" sz="1400" dirty="0" err="1">
                <a:solidFill>
                  <a:srgbClr val="00B050"/>
                </a:solidFill>
              </a:rPr>
              <a:t>keV</a:t>
            </a:r>
            <a:endParaRPr lang="es-MX" sz="1400" baseline="-25000" dirty="0">
              <a:solidFill>
                <a:srgbClr val="00B050"/>
              </a:solidFill>
            </a:endParaRPr>
          </a:p>
          <a:p>
            <a:endParaRPr lang="es-MX" sz="1400" baseline="-25000" dirty="0">
              <a:solidFill>
                <a:srgbClr val="0000FF"/>
              </a:solidFill>
            </a:endParaRPr>
          </a:p>
        </p:txBody>
      </p:sp>
      <p:cxnSp>
        <p:nvCxnSpPr>
          <p:cNvPr id="22" name="Conector recto de flecha 21">
            <a:extLst>
              <a:ext uri="{FF2B5EF4-FFF2-40B4-BE49-F238E27FC236}">
                <a16:creationId xmlns:a16="http://schemas.microsoft.com/office/drawing/2014/main" id="{B29C4DEB-7E33-CFE1-D12C-FF8EE75BADCA}"/>
              </a:ext>
            </a:extLst>
          </p:cNvPr>
          <p:cNvCxnSpPr/>
          <p:nvPr/>
        </p:nvCxnSpPr>
        <p:spPr>
          <a:xfrm>
            <a:off x="7104112" y="3116585"/>
            <a:ext cx="0" cy="576064"/>
          </a:xfrm>
          <a:prstGeom prst="straightConnector1">
            <a:avLst/>
          </a:prstGeom>
          <a:ln>
            <a:solidFill>
              <a:srgbClr val="0000FF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4" name="Conector recto 23">
            <a:extLst>
              <a:ext uri="{FF2B5EF4-FFF2-40B4-BE49-F238E27FC236}">
                <a16:creationId xmlns:a16="http://schemas.microsoft.com/office/drawing/2014/main" id="{82519611-610A-F67F-9ECD-E172B4405AE6}"/>
              </a:ext>
            </a:extLst>
          </p:cNvPr>
          <p:cNvCxnSpPr>
            <a:cxnSpLocks/>
          </p:cNvCxnSpPr>
          <p:nvPr/>
        </p:nvCxnSpPr>
        <p:spPr>
          <a:xfrm>
            <a:off x="6846560" y="2060848"/>
            <a:ext cx="0" cy="3240360"/>
          </a:xfrm>
          <a:prstGeom prst="line">
            <a:avLst/>
          </a:prstGeom>
          <a:ln w="12700">
            <a:solidFill>
              <a:srgbClr val="00B0F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CuadroTexto 25">
            <a:extLst>
              <a:ext uri="{FF2B5EF4-FFF2-40B4-BE49-F238E27FC236}">
                <a16:creationId xmlns:a16="http://schemas.microsoft.com/office/drawing/2014/main" id="{CA14ECEB-00B0-FC94-A2F7-25D8BF4B0C24}"/>
              </a:ext>
            </a:extLst>
          </p:cNvPr>
          <p:cNvSpPr txBox="1"/>
          <p:nvPr/>
        </p:nvSpPr>
        <p:spPr>
          <a:xfrm>
            <a:off x="6498176" y="1705471"/>
            <a:ext cx="76174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1400" dirty="0">
                <a:solidFill>
                  <a:srgbClr val="00B0F0"/>
                </a:solidFill>
              </a:rPr>
              <a:t>Umbral</a:t>
            </a:r>
            <a:endParaRPr lang="es-ES" sz="1400" dirty="0">
              <a:solidFill>
                <a:srgbClr val="00B0F0"/>
              </a:solidFill>
            </a:endParaRPr>
          </a:p>
        </p:txBody>
      </p:sp>
      <p:sp>
        <p:nvSpPr>
          <p:cNvPr id="29" name="CuadroTexto 28">
            <a:extLst>
              <a:ext uri="{FF2B5EF4-FFF2-40B4-BE49-F238E27FC236}">
                <a16:creationId xmlns:a16="http://schemas.microsoft.com/office/drawing/2014/main" id="{34CDEE3E-BEEA-7DEC-E8A3-9E8C1C49EE90}"/>
              </a:ext>
            </a:extLst>
          </p:cNvPr>
          <p:cNvSpPr txBox="1"/>
          <p:nvPr/>
        </p:nvSpPr>
        <p:spPr>
          <a:xfrm>
            <a:off x="9665732" y="3578027"/>
            <a:ext cx="11144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i="1" dirty="0">
                <a:solidFill>
                  <a:srgbClr val="00B050"/>
                </a:solidFill>
              </a:rPr>
              <a:t>R</a:t>
            </a:r>
            <a:r>
              <a:rPr lang="es-MX" baseline="-25000" dirty="0">
                <a:solidFill>
                  <a:srgbClr val="00B050"/>
                </a:solidFill>
              </a:rPr>
              <a:t>E</a:t>
            </a:r>
            <a:r>
              <a:rPr lang="es-MX" dirty="0">
                <a:solidFill>
                  <a:srgbClr val="00B050"/>
                </a:solidFill>
              </a:rPr>
              <a:t>=4.2%</a:t>
            </a:r>
          </a:p>
        </p:txBody>
      </p:sp>
      <p:cxnSp>
        <p:nvCxnSpPr>
          <p:cNvPr id="30" name="Conector recto de flecha 29">
            <a:extLst>
              <a:ext uri="{FF2B5EF4-FFF2-40B4-BE49-F238E27FC236}">
                <a16:creationId xmlns:a16="http://schemas.microsoft.com/office/drawing/2014/main" id="{3AFE82F5-5EFA-DA0D-9AD2-AD9D4DFA2C06}"/>
              </a:ext>
            </a:extLst>
          </p:cNvPr>
          <p:cNvCxnSpPr/>
          <p:nvPr/>
        </p:nvCxnSpPr>
        <p:spPr>
          <a:xfrm>
            <a:off x="7176120" y="3116585"/>
            <a:ext cx="0" cy="576064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31" name="CuadroTexto 30">
            <a:extLst>
              <a:ext uri="{FF2B5EF4-FFF2-40B4-BE49-F238E27FC236}">
                <a16:creationId xmlns:a16="http://schemas.microsoft.com/office/drawing/2014/main" id="{67E39485-4B01-51B0-AEBB-E6023A59673D}"/>
              </a:ext>
            </a:extLst>
          </p:cNvPr>
          <p:cNvSpPr txBox="1"/>
          <p:nvPr/>
        </p:nvSpPr>
        <p:spPr>
          <a:xfrm>
            <a:off x="8264903" y="2528162"/>
            <a:ext cx="11144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i="1" dirty="0">
                <a:solidFill>
                  <a:srgbClr val="0000FF"/>
                </a:solidFill>
              </a:rPr>
              <a:t>R</a:t>
            </a:r>
            <a:r>
              <a:rPr lang="es-MX" baseline="-25000" dirty="0">
                <a:solidFill>
                  <a:srgbClr val="0000FF"/>
                </a:solidFill>
              </a:rPr>
              <a:t>E</a:t>
            </a:r>
            <a:r>
              <a:rPr lang="es-MX" dirty="0">
                <a:solidFill>
                  <a:srgbClr val="0000FF"/>
                </a:solidFill>
              </a:rPr>
              <a:t>=7.6%</a:t>
            </a:r>
            <a:endParaRPr lang="es-ES" dirty="0">
              <a:solidFill>
                <a:srgbClr val="0000FF"/>
              </a:solidFill>
            </a:endParaRPr>
          </a:p>
        </p:txBody>
      </p:sp>
      <p:sp>
        <p:nvSpPr>
          <p:cNvPr id="3" name="2 Marcador de contenido">
            <a:extLst>
              <a:ext uri="{FF2B5EF4-FFF2-40B4-BE49-F238E27FC236}">
                <a16:creationId xmlns:a16="http://schemas.microsoft.com/office/drawing/2014/main" id="{64FF8B19-D47A-0E3E-AB4C-138370B963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1423" y="4064532"/>
            <a:ext cx="4525457" cy="2100772"/>
          </a:xfrm>
        </p:spPr>
        <p:txBody>
          <a:bodyPr>
            <a:noAutofit/>
          </a:bodyPr>
          <a:lstStyle/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s-MX" sz="2000" dirty="0"/>
              <a:t>La intensidad de los picos refleja: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s-MX" sz="2000" dirty="0"/>
              <a:t>La actividad de la fuente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s-MX" sz="2000" dirty="0"/>
              <a:t>La distancia fuente – detector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s-MX" sz="2000" dirty="0">
                <a:solidFill>
                  <a:srgbClr val="FF0000"/>
                </a:solidFill>
              </a:rPr>
              <a:t>La eficiencia intrínseca!!</a:t>
            </a:r>
          </a:p>
        </p:txBody>
      </p:sp>
      <p:pic>
        <p:nvPicPr>
          <p:cNvPr id="5" name="Imagen 4" descr="Logotipo&#10;&#10;Descripción generada automáticamente">
            <a:extLst>
              <a:ext uri="{FF2B5EF4-FFF2-40B4-BE49-F238E27FC236}">
                <a16:creationId xmlns:a16="http://schemas.microsoft.com/office/drawing/2014/main" id="{A636E247-E2FB-66A0-C940-739E47188A3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3472" y="6183772"/>
            <a:ext cx="534457" cy="599156"/>
          </a:xfrm>
          <a:prstGeom prst="rect">
            <a:avLst/>
          </a:prstGeom>
        </p:spPr>
      </p:pic>
      <p:pic>
        <p:nvPicPr>
          <p:cNvPr id="6" name="Imagen 5" descr="Logotipo, nombre de la empresa&#10;&#10;El contenido generado por IA puede ser incorrecto.">
            <a:extLst>
              <a:ext uri="{FF2B5EF4-FFF2-40B4-BE49-F238E27FC236}">
                <a16:creationId xmlns:a16="http://schemas.microsoft.com/office/drawing/2014/main" id="{332EFCF5-EE78-D966-8846-296EBE940675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424" y="6214499"/>
            <a:ext cx="573629" cy="537703"/>
          </a:xfrm>
          <a:prstGeom prst="rect">
            <a:avLst/>
          </a:prstGeom>
        </p:spPr>
      </p:pic>
      <p:sp>
        <p:nvSpPr>
          <p:cNvPr id="12" name="Rectangle 8">
            <a:extLst>
              <a:ext uri="{FF2B5EF4-FFF2-40B4-BE49-F238E27FC236}">
                <a16:creationId xmlns:a16="http://schemas.microsoft.com/office/drawing/2014/main" id="{E78FEE19-0877-35A6-919D-72FBBEA50778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9408368" y="6337126"/>
            <a:ext cx="2641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000">
                <a:solidFill>
                  <a:schemeClr val="bg1">
                    <a:lumMod val="50000"/>
                  </a:schemeClr>
                </a:solidFill>
                <a:latin typeface="+mn-lt"/>
              </a:defRPr>
            </a:lvl1pPr>
          </a:lstStyle>
          <a:p>
            <a:endParaRPr lang="es-ES" dirty="0">
              <a:solidFill>
                <a:srgbClr val="FFFFFF">
                  <a:lumMod val="50000"/>
                </a:srgbClr>
              </a:solidFill>
            </a:endParaRPr>
          </a:p>
          <a:p>
            <a:pPr algn="r"/>
            <a:fld id="{40057B4C-F600-43C7-8CCF-2A414D2C7951}" type="slidenum">
              <a:rPr lang="es-ES" smtClean="0">
                <a:solidFill>
                  <a:srgbClr val="FFFFFF">
                    <a:lumMod val="50000"/>
                  </a:srgbClr>
                </a:solidFill>
              </a:rPr>
              <a:pPr algn="r"/>
              <a:t>36</a:t>
            </a:fld>
            <a:endParaRPr lang="es-ES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03B3A285-FCA7-6627-5978-020566155E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>
                <a:solidFill>
                  <a:srgbClr val="000000"/>
                </a:solidFill>
              </a:rPr>
              <a:t>Dr. Héctor Alva Sánchez</a:t>
            </a:r>
          </a:p>
        </p:txBody>
      </p:sp>
    </p:spTree>
    <p:extLst>
      <p:ext uri="{BB962C8B-B14F-4D97-AF65-F5344CB8AC3E}">
        <p14:creationId xmlns:p14="http://schemas.microsoft.com/office/powerpoint/2010/main" val="988200450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altLang="es-MX" dirty="0"/>
              <a:t>Atenuación exponencial</a:t>
            </a:r>
            <a:endParaRPr lang="es-ES" altLang="es-MX" dirty="0"/>
          </a:p>
        </p:txBody>
      </p:sp>
      <p:sp>
        <p:nvSpPr>
          <p:cNvPr id="901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s-ES_tradnl" altLang="es-MX" sz="2400" dirty="0"/>
              <a:t>Recordar interacción </a:t>
            </a:r>
            <a:r>
              <a:rPr lang="es-ES_tradnl" altLang="es-MX" sz="2400" dirty="0">
                <a:solidFill>
                  <a:schemeClr val="accent2"/>
                </a:solidFill>
              </a:rPr>
              <a:t>catastrófica</a:t>
            </a:r>
            <a:r>
              <a:rPr lang="es-ES_tradnl" altLang="es-MX" sz="2400" dirty="0"/>
              <a:t>: o el fotón atraviesa o no atraviesa el material</a:t>
            </a:r>
          </a:p>
          <a:p>
            <a:r>
              <a:rPr lang="es-ES_tradnl" altLang="es-MX" sz="2400" dirty="0"/>
              <a:t>Para un haz delgado (geometría de haz de lápiz):</a:t>
            </a:r>
            <a:endParaRPr lang="es-ES" altLang="es-MX" sz="2400" dirty="0"/>
          </a:p>
        </p:txBody>
      </p:sp>
      <p:grpSp>
        <p:nvGrpSpPr>
          <p:cNvPr id="2" name="1 Grupo"/>
          <p:cNvGrpSpPr/>
          <p:nvPr/>
        </p:nvGrpSpPr>
        <p:grpSpPr>
          <a:xfrm>
            <a:off x="3287689" y="2959397"/>
            <a:ext cx="3095625" cy="1800225"/>
            <a:chOff x="2771775" y="3573463"/>
            <a:chExt cx="3095625" cy="1800225"/>
          </a:xfrm>
        </p:grpSpPr>
        <p:sp>
          <p:nvSpPr>
            <p:cNvPr id="90118" name="Rectangle 6"/>
            <p:cNvSpPr>
              <a:spLocks noChangeArrowheads="1"/>
            </p:cNvSpPr>
            <p:nvPr/>
          </p:nvSpPr>
          <p:spPr bwMode="auto">
            <a:xfrm>
              <a:off x="3490913" y="3573463"/>
              <a:ext cx="1223962" cy="1800225"/>
            </a:xfrm>
            <a:prstGeom prst="rect">
              <a:avLst/>
            </a:prstGeom>
            <a:solidFill>
              <a:srgbClr val="CCCCFF"/>
            </a:solidFill>
            <a:ln w="9525">
              <a:miter lim="800000"/>
              <a:headEnd/>
              <a:tailEnd/>
            </a:ln>
            <a:effectLst/>
            <a:scene3d>
              <a:camera prst="legacyPerspectiveTopLeft">
                <a:rot lat="300000" lon="5400000" rev="0"/>
              </a:camera>
              <a:lightRig rig="legacyFlat3" dir="t"/>
            </a:scene3d>
            <a:sp3d extrusionH="430200" prstMaterial="legacyMetal">
              <a:bevelT w="13500" h="13500" prst="angle"/>
              <a:bevelB w="13500" h="13500" prst="angle"/>
              <a:extrusionClr>
                <a:srgbClr val="CCCCFF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es-MX"/>
            </a:p>
          </p:txBody>
        </p:sp>
        <p:sp>
          <p:nvSpPr>
            <p:cNvPr id="90119" name="Line 7"/>
            <p:cNvSpPr>
              <a:spLocks noChangeShapeType="1"/>
            </p:cNvSpPr>
            <p:nvPr/>
          </p:nvSpPr>
          <p:spPr bwMode="auto">
            <a:xfrm>
              <a:off x="2771775" y="4181475"/>
              <a:ext cx="863600" cy="0"/>
            </a:xfrm>
            <a:prstGeom prst="line">
              <a:avLst/>
            </a:prstGeom>
            <a:noFill/>
            <a:ln w="19050">
              <a:solidFill>
                <a:srgbClr val="0000CC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90120" name="Line 8"/>
            <p:cNvSpPr>
              <a:spLocks noChangeShapeType="1"/>
            </p:cNvSpPr>
            <p:nvPr/>
          </p:nvSpPr>
          <p:spPr bwMode="auto">
            <a:xfrm>
              <a:off x="2771775" y="4262438"/>
              <a:ext cx="863600" cy="0"/>
            </a:xfrm>
            <a:prstGeom prst="line">
              <a:avLst/>
            </a:prstGeom>
            <a:noFill/>
            <a:ln w="19050">
              <a:solidFill>
                <a:srgbClr val="0000CC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90121" name="Line 9"/>
            <p:cNvSpPr>
              <a:spLocks noChangeShapeType="1"/>
            </p:cNvSpPr>
            <p:nvPr/>
          </p:nvSpPr>
          <p:spPr bwMode="auto">
            <a:xfrm>
              <a:off x="2771775" y="4344988"/>
              <a:ext cx="863600" cy="0"/>
            </a:xfrm>
            <a:prstGeom prst="line">
              <a:avLst/>
            </a:prstGeom>
            <a:noFill/>
            <a:ln w="19050">
              <a:solidFill>
                <a:srgbClr val="0000CC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90122" name="Line 10"/>
            <p:cNvSpPr>
              <a:spLocks noChangeShapeType="1"/>
            </p:cNvSpPr>
            <p:nvPr/>
          </p:nvSpPr>
          <p:spPr bwMode="auto">
            <a:xfrm>
              <a:off x="2771775" y="4427538"/>
              <a:ext cx="863600" cy="0"/>
            </a:xfrm>
            <a:prstGeom prst="line">
              <a:avLst/>
            </a:prstGeom>
            <a:noFill/>
            <a:ln w="19050">
              <a:solidFill>
                <a:srgbClr val="0000CC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90123" name="Line 11"/>
            <p:cNvSpPr>
              <a:spLocks noChangeShapeType="1"/>
            </p:cNvSpPr>
            <p:nvPr/>
          </p:nvSpPr>
          <p:spPr bwMode="auto">
            <a:xfrm>
              <a:off x="2771775" y="4510088"/>
              <a:ext cx="863600" cy="0"/>
            </a:xfrm>
            <a:prstGeom prst="line">
              <a:avLst/>
            </a:prstGeom>
            <a:noFill/>
            <a:ln w="19050">
              <a:solidFill>
                <a:srgbClr val="0000CC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90124" name="Line 12"/>
            <p:cNvSpPr>
              <a:spLocks noChangeShapeType="1"/>
            </p:cNvSpPr>
            <p:nvPr/>
          </p:nvSpPr>
          <p:spPr bwMode="auto">
            <a:xfrm>
              <a:off x="2771775" y="4592638"/>
              <a:ext cx="863600" cy="0"/>
            </a:xfrm>
            <a:prstGeom prst="line">
              <a:avLst/>
            </a:prstGeom>
            <a:noFill/>
            <a:ln w="19050">
              <a:solidFill>
                <a:srgbClr val="0000CC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90125" name="Line 13"/>
            <p:cNvSpPr>
              <a:spLocks noChangeShapeType="1"/>
            </p:cNvSpPr>
            <p:nvPr/>
          </p:nvSpPr>
          <p:spPr bwMode="auto">
            <a:xfrm>
              <a:off x="2771775" y="4675188"/>
              <a:ext cx="863600" cy="0"/>
            </a:xfrm>
            <a:prstGeom prst="line">
              <a:avLst/>
            </a:prstGeom>
            <a:noFill/>
            <a:ln w="19050">
              <a:solidFill>
                <a:srgbClr val="0000CC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90126" name="Line 14"/>
            <p:cNvSpPr>
              <a:spLocks noChangeShapeType="1"/>
            </p:cNvSpPr>
            <p:nvPr/>
          </p:nvSpPr>
          <p:spPr bwMode="auto">
            <a:xfrm>
              <a:off x="2771775" y="4757738"/>
              <a:ext cx="863600" cy="0"/>
            </a:xfrm>
            <a:prstGeom prst="line">
              <a:avLst/>
            </a:prstGeom>
            <a:noFill/>
            <a:ln w="19050">
              <a:solidFill>
                <a:srgbClr val="0000CC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90127" name="Line 15"/>
            <p:cNvSpPr>
              <a:spLocks noChangeShapeType="1"/>
            </p:cNvSpPr>
            <p:nvPr/>
          </p:nvSpPr>
          <p:spPr bwMode="auto">
            <a:xfrm>
              <a:off x="5003800" y="4438650"/>
              <a:ext cx="863600" cy="0"/>
            </a:xfrm>
            <a:prstGeom prst="line">
              <a:avLst/>
            </a:prstGeom>
            <a:noFill/>
            <a:ln w="19050">
              <a:solidFill>
                <a:srgbClr val="0000CC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90128" name="Line 16"/>
            <p:cNvSpPr>
              <a:spLocks noChangeShapeType="1"/>
            </p:cNvSpPr>
            <p:nvPr/>
          </p:nvSpPr>
          <p:spPr bwMode="auto">
            <a:xfrm>
              <a:off x="5003800" y="4510088"/>
              <a:ext cx="863600" cy="0"/>
            </a:xfrm>
            <a:prstGeom prst="line">
              <a:avLst/>
            </a:prstGeom>
            <a:noFill/>
            <a:ln w="19050">
              <a:solidFill>
                <a:srgbClr val="0000CC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90129" name="Line 17"/>
            <p:cNvSpPr>
              <a:spLocks noChangeShapeType="1"/>
            </p:cNvSpPr>
            <p:nvPr/>
          </p:nvSpPr>
          <p:spPr bwMode="auto">
            <a:xfrm>
              <a:off x="5003800" y="4583113"/>
              <a:ext cx="863600" cy="0"/>
            </a:xfrm>
            <a:prstGeom prst="line">
              <a:avLst/>
            </a:prstGeom>
            <a:noFill/>
            <a:ln w="19050">
              <a:solidFill>
                <a:srgbClr val="0000CC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90130" name="Line 18"/>
            <p:cNvSpPr>
              <a:spLocks noChangeShapeType="1"/>
            </p:cNvSpPr>
            <p:nvPr/>
          </p:nvSpPr>
          <p:spPr bwMode="auto">
            <a:xfrm>
              <a:off x="5003800" y="4367213"/>
              <a:ext cx="863600" cy="0"/>
            </a:xfrm>
            <a:prstGeom prst="line">
              <a:avLst/>
            </a:prstGeom>
            <a:noFill/>
            <a:ln w="19050">
              <a:solidFill>
                <a:srgbClr val="0000CC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MX"/>
            </a:p>
          </p:txBody>
        </p:sp>
      </p:grpSp>
      <p:pic>
        <p:nvPicPr>
          <p:cNvPr id="18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16080" y="3650350"/>
            <a:ext cx="3205752" cy="4714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0" name="19 CuadroTexto"/>
          <p:cNvSpPr txBox="1"/>
          <p:nvPr/>
        </p:nvSpPr>
        <p:spPr>
          <a:xfrm>
            <a:off x="2567463" y="5190292"/>
            <a:ext cx="748883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000" i="1" dirty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es-MX" sz="2000" dirty="0"/>
              <a:t>(</a:t>
            </a:r>
            <a:r>
              <a:rPr lang="es-MX" sz="2000" i="1" dirty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s-MX" sz="2000" dirty="0"/>
              <a:t>) es el </a:t>
            </a:r>
            <a:r>
              <a:rPr lang="es-MX" sz="2000" dirty="0">
                <a:solidFill>
                  <a:srgbClr val="FF0000"/>
                </a:solidFill>
              </a:rPr>
              <a:t>número de fotones transmitidos</a:t>
            </a:r>
            <a:r>
              <a:rPr lang="es-MX" sz="2000" dirty="0"/>
              <a:t>, es decir, que lograron atravesar (salir) un espesor </a:t>
            </a:r>
            <a:r>
              <a:rPr lang="es-MX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s-MX" sz="2000" dirty="0"/>
              <a:t> del material</a:t>
            </a:r>
          </a:p>
        </p:txBody>
      </p:sp>
      <p:pic>
        <p:nvPicPr>
          <p:cNvPr id="22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949" t="-14343" r="29130"/>
          <a:stretch/>
        </p:blipFill>
        <p:spPr bwMode="auto">
          <a:xfrm>
            <a:off x="2351584" y="3577408"/>
            <a:ext cx="638608" cy="539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Imagen 3" descr="Logotipo&#10;&#10;Descripción generada automáticamente">
            <a:extLst>
              <a:ext uri="{FF2B5EF4-FFF2-40B4-BE49-F238E27FC236}">
                <a16:creationId xmlns:a16="http://schemas.microsoft.com/office/drawing/2014/main" id="{03C69318-44EF-62C1-AD43-7656ED0B8D5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3472" y="6183772"/>
            <a:ext cx="534457" cy="599156"/>
          </a:xfrm>
          <a:prstGeom prst="rect">
            <a:avLst/>
          </a:prstGeom>
        </p:spPr>
      </p:pic>
      <p:pic>
        <p:nvPicPr>
          <p:cNvPr id="5" name="Imagen 4" descr="Logotipo, nombre de la empresa&#10;&#10;El contenido generado por IA puede ser incorrecto.">
            <a:extLst>
              <a:ext uri="{FF2B5EF4-FFF2-40B4-BE49-F238E27FC236}">
                <a16:creationId xmlns:a16="http://schemas.microsoft.com/office/drawing/2014/main" id="{C3AE788C-422F-FAC6-8EA6-EDC281511C59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424" y="6214499"/>
            <a:ext cx="573629" cy="537703"/>
          </a:xfrm>
          <a:prstGeom prst="rect">
            <a:avLst/>
          </a:prstGeom>
        </p:spPr>
      </p:pic>
      <p:sp>
        <p:nvSpPr>
          <p:cNvPr id="7" name="Rectangle 8">
            <a:extLst>
              <a:ext uri="{FF2B5EF4-FFF2-40B4-BE49-F238E27FC236}">
                <a16:creationId xmlns:a16="http://schemas.microsoft.com/office/drawing/2014/main" id="{51ACC44E-920E-F57C-5D08-6F9FCED93596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9408368" y="6337126"/>
            <a:ext cx="2641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000">
                <a:solidFill>
                  <a:schemeClr val="bg1">
                    <a:lumMod val="50000"/>
                  </a:schemeClr>
                </a:solidFill>
                <a:latin typeface="+mn-lt"/>
              </a:defRPr>
            </a:lvl1pPr>
          </a:lstStyle>
          <a:p>
            <a:endParaRPr lang="es-ES" dirty="0">
              <a:solidFill>
                <a:srgbClr val="FFFFFF">
                  <a:lumMod val="50000"/>
                </a:srgbClr>
              </a:solidFill>
            </a:endParaRPr>
          </a:p>
          <a:p>
            <a:pPr algn="r"/>
            <a:fld id="{40057B4C-F600-43C7-8CCF-2A414D2C7951}" type="slidenum">
              <a:rPr lang="es-ES" smtClean="0">
                <a:solidFill>
                  <a:srgbClr val="FFFFFF">
                    <a:lumMod val="50000"/>
                  </a:srgbClr>
                </a:solidFill>
              </a:rPr>
              <a:pPr algn="r"/>
              <a:t>37</a:t>
            </a:fld>
            <a:endParaRPr lang="es-ES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5B1B4968-6A85-22FC-BEF8-964642001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>
                <a:solidFill>
                  <a:srgbClr val="000000"/>
                </a:solidFill>
              </a:rPr>
              <a:t>Dr. Héctor Alva Sánchez</a:t>
            </a:r>
          </a:p>
        </p:txBody>
      </p:sp>
    </p:spTree>
    <p:extLst>
      <p:ext uri="{BB962C8B-B14F-4D97-AF65-F5344CB8AC3E}">
        <p14:creationId xmlns:p14="http://schemas.microsoft.com/office/powerpoint/2010/main" val="329984859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altLang="es-MX" dirty="0"/>
              <a:t>Eficiencia intrínseca</a:t>
            </a:r>
            <a:endParaRPr lang="es-ES" altLang="es-MX" dirty="0"/>
          </a:p>
        </p:txBody>
      </p:sp>
      <p:sp>
        <p:nvSpPr>
          <p:cNvPr id="901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55651" y="1484784"/>
            <a:ext cx="6636493" cy="4535016"/>
          </a:xfrm>
        </p:spPr>
        <p:txBody>
          <a:bodyPr/>
          <a:lstStyle/>
          <a:p>
            <a:r>
              <a:rPr lang="es-ES_tradnl" altLang="es-MX" sz="2400" dirty="0"/>
              <a:t>Los fotones que se quedan en el material son:</a:t>
            </a:r>
          </a:p>
          <a:p>
            <a:endParaRPr lang="es-ES_tradnl" altLang="es-MX" sz="2400" dirty="0"/>
          </a:p>
          <a:p>
            <a:endParaRPr lang="es-ES_tradnl" altLang="es-MX" sz="2400" dirty="0"/>
          </a:p>
          <a:p>
            <a:r>
              <a:rPr lang="es-ES_tradnl" altLang="es-MX" sz="2400" dirty="0"/>
              <a:t>La fracción de fotones que se queda representa la eficiencia de detección de un material detector:</a:t>
            </a:r>
            <a:endParaRPr lang="es-ES" altLang="es-MX" sz="2400" dirty="0"/>
          </a:p>
        </p:txBody>
      </p:sp>
      <p:sp>
        <p:nvSpPr>
          <p:cNvPr id="3" name="AutoShape 2" descr="N_0-N(x)=N_0(1-e^{-\mu x})"/>
          <p:cNvSpPr>
            <a:spLocks noChangeAspect="1" noChangeArrowheads="1"/>
          </p:cNvSpPr>
          <p:nvPr/>
        </p:nvSpPr>
        <p:spPr bwMode="auto">
          <a:xfrm>
            <a:off x="1587500" y="-13652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pic>
        <p:nvPicPr>
          <p:cNvPr id="9625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5480" y="2528261"/>
            <a:ext cx="4659116" cy="3948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AutoShape 6" descr="\eta=1-e^{-\mu x}"/>
          <p:cNvSpPr>
            <a:spLocks noChangeAspect="1" noChangeArrowheads="1"/>
          </p:cNvSpPr>
          <p:nvPr/>
        </p:nvSpPr>
        <p:spPr bwMode="auto">
          <a:xfrm>
            <a:off x="1739900" y="1587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pic>
        <p:nvPicPr>
          <p:cNvPr id="96263" name="Picture 7"/>
          <p:cNvPicPr>
            <a:picLocks noChangeAspect="1" noChangeArrowheads="1"/>
          </p:cNvPicPr>
          <p:nvPr/>
        </p:nvPicPr>
        <p:blipFill>
          <a:blip r:embed="rId3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5480" y="4581128"/>
            <a:ext cx="3096344" cy="5529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Imagen 13">
            <a:extLst>
              <a:ext uri="{FF2B5EF4-FFF2-40B4-BE49-F238E27FC236}">
                <a16:creationId xmlns:a16="http://schemas.microsoft.com/office/drawing/2014/main" id="{1375FFFA-DD66-CADA-9AFE-1E3AE5709F7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80176" y="2276872"/>
            <a:ext cx="4376346" cy="3231656"/>
          </a:xfrm>
          <a:prstGeom prst="rect">
            <a:avLst/>
          </a:prstGeom>
        </p:spPr>
      </p:pic>
      <p:pic>
        <p:nvPicPr>
          <p:cNvPr id="6" name="Imagen 5" descr="Logotipo&#10;&#10;Descripción generada automáticamente">
            <a:extLst>
              <a:ext uri="{FF2B5EF4-FFF2-40B4-BE49-F238E27FC236}">
                <a16:creationId xmlns:a16="http://schemas.microsoft.com/office/drawing/2014/main" id="{F47D6D82-8D78-4EF5-31F6-CC351F1445F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83472" y="6183772"/>
            <a:ext cx="534457" cy="599156"/>
          </a:xfrm>
          <a:prstGeom prst="rect">
            <a:avLst/>
          </a:prstGeom>
        </p:spPr>
      </p:pic>
      <p:pic>
        <p:nvPicPr>
          <p:cNvPr id="7" name="Imagen 6" descr="Logotipo, nombre de la empresa&#10;&#10;El contenido generado por IA puede ser incorrecto.">
            <a:extLst>
              <a:ext uri="{FF2B5EF4-FFF2-40B4-BE49-F238E27FC236}">
                <a16:creationId xmlns:a16="http://schemas.microsoft.com/office/drawing/2014/main" id="{9D5E5236-BD6F-1A4F-4ACF-4449B22F3FD8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424" y="6214499"/>
            <a:ext cx="573629" cy="537703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23C4F092-7CC5-7E6D-A8D3-DCA556B79D20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9408368" y="6337126"/>
            <a:ext cx="2641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000">
                <a:solidFill>
                  <a:schemeClr val="bg1">
                    <a:lumMod val="50000"/>
                  </a:schemeClr>
                </a:solidFill>
                <a:latin typeface="+mn-lt"/>
              </a:defRPr>
            </a:lvl1pPr>
          </a:lstStyle>
          <a:p>
            <a:endParaRPr lang="es-ES" dirty="0">
              <a:solidFill>
                <a:srgbClr val="FFFFFF">
                  <a:lumMod val="50000"/>
                </a:srgbClr>
              </a:solidFill>
            </a:endParaRPr>
          </a:p>
          <a:p>
            <a:pPr algn="r"/>
            <a:fld id="{40057B4C-F600-43C7-8CCF-2A414D2C7951}" type="slidenum">
              <a:rPr lang="es-ES" smtClean="0">
                <a:solidFill>
                  <a:srgbClr val="FFFFFF">
                    <a:lumMod val="50000"/>
                  </a:srgbClr>
                </a:solidFill>
              </a:rPr>
              <a:pPr algn="r"/>
              <a:t>38</a:t>
            </a:fld>
            <a:endParaRPr lang="es-ES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FE63DEF-0DE6-E7BC-9EFC-AAE28772F5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>
                <a:solidFill>
                  <a:srgbClr val="000000"/>
                </a:solidFill>
              </a:rPr>
              <a:t>Dr. Héctor Alva Sánchez</a:t>
            </a:r>
          </a:p>
        </p:txBody>
      </p:sp>
    </p:spTree>
    <p:extLst>
      <p:ext uri="{BB962C8B-B14F-4D97-AF65-F5344CB8AC3E}">
        <p14:creationId xmlns:p14="http://schemas.microsoft.com/office/powerpoint/2010/main" val="3333630554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Eficiencia del centellador</a:t>
            </a:r>
          </a:p>
        </p:txBody>
      </p:sp>
      <p:pic>
        <p:nvPicPr>
          <p:cNvPr id="5" name="4 Imagen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76000" contras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8000"/>
          <a:stretch>
            <a:fillRect/>
          </a:stretch>
        </p:blipFill>
        <p:spPr>
          <a:xfrm>
            <a:off x="5063006" y="1700808"/>
            <a:ext cx="5569498" cy="4320480"/>
          </a:xfrm>
          <a:prstGeom prst="rect">
            <a:avLst/>
          </a:prstGeom>
        </p:spPr>
      </p:pic>
      <p:sp>
        <p:nvSpPr>
          <p:cNvPr id="6" name="2 Marcador de contenido"/>
          <p:cNvSpPr>
            <a:spLocks noGrp="1"/>
          </p:cNvSpPr>
          <p:nvPr>
            <p:ph idx="1"/>
          </p:nvPr>
        </p:nvSpPr>
        <p:spPr>
          <a:xfrm>
            <a:off x="911424" y="1475236"/>
            <a:ext cx="4320480" cy="4690068"/>
          </a:xfrm>
        </p:spPr>
        <p:txBody>
          <a:bodyPr>
            <a:no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s-MX" sz="2000" dirty="0"/>
              <a:t>Depende del material del centellador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s-MX" sz="2000" dirty="0"/>
              <a:t>Depende del espesor del cristal centellador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s-MX" sz="2000" dirty="0"/>
              <a:t>Depende de la energía de los fotones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s-MX" sz="2000" dirty="0"/>
              <a:t>Recordar que: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endParaRPr lang="es-MX" sz="2000" dirty="0"/>
          </a:p>
        </p:txBody>
      </p:sp>
      <p:pic>
        <p:nvPicPr>
          <p:cNvPr id="98307" name="Picture 3"/>
          <p:cNvPicPr>
            <a:picLocks noChangeAspect="1" noChangeArrowheads="1"/>
          </p:cNvPicPr>
          <p:nvPr/>
        </p:nvPicPr>
        <p:blipFill>
          <a:blip r:embed="rId4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9862" y="4437112"/>
            <a:ext cx="3003475" cy="4923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7">
            <a:extLst>
              <a:ext uri="{FF2B5EF4-FFF2-40B4-BE49-F238E27FC236}">
                <a16:creationId xmlns:a16="http://schemas.microsoft.com/office/drawing/2014/main" id="{EBA03384-3F0B-1243-BF60-437AF840060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2144" y="686908"/>
            <a:ext cx="3193514" cy="5702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Imagen 7" descr="Logotipo&#10;&#10;Descripción generada automáticamente">
            <a:extLst>
              <a:ext uri="{FF2B5EF4-FFF2-40B4-BE49-F238E27FC236}">
                <a16:creationId xmlns:a16="http://schemas.microsoft.com/office/drawing/2014/main" id="{C12C36B4-7A53-26FE-C027-145674D8F71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83472" y="6183772"/>
            <a:ext cx="534457" cy="599156"/>
          </a:xfrm>
          <a:prstGeom prst="rect">
            <a:avLst/>
          </a:prstGeom>
        </p:spPr>
      </p:pic>
      <p:pic>
        <p:nvPicPr>
          <p:cNvPr id="9" name="Imagen 8" descr="Logotipo, nombre de la empresa&#10;&#10;El contenido generado por IA puede ser incorrecto.">
            <a:extLst>
              <a:ext uri="{FF2B5EF4-FFF2-40B4-BE49-F238E27FC236}">
                <a16:creationId xmlns:a16="http://schemas.microsoft.com/office/drawing/2014/main" id="{6B98E3A8-E708-C226-8E6D-3113E2216A74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424" y="6214499"/>
            <a:ext cx="573629" cy="537703"/>
          </a:xfrm>
          <a:prstGeom prst="rect">
            <a:avLst/>
          </a:prstGeom>
        </p:spPr>
      </p:pic>
      <p:sp>
        <p:nvSpPr>
          <p:cNvPr id="11" name="Rectangle 8">
            <a:extLst>
              <a:ext uri="{FF2B5EF4-FFF2-40B4-BE49-F238E27FC236}">
                <a16:creationId xmlns:a16="http://schemas.microsoft.com/office/drawing/2014/main" id="{0548279D-4E0E-EEC2-E8B2-11DCF49ECDED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9408368" y="6337126"/>
            <a:ext cx="2641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000">
                <a:solidFill>
                  <a:schemeClr val="bg1">
                    <a:lumMod val="50000"/>
                  </a:schemeClr>
                </a:solidFill>
                <a:latin typeface="+mn-lt"/>
              </a:defRPr>
            </a:lvl1pPr>
          </a:lstStyle>
          <a:p>
            <a:endParaRPr lang="es-ES" dirty="0">
              <a:solidFill>
                <a:srgbClr val="FFFFFF">
                  <a:lumMod val="50000"/>
                </a:srgbClr>
              </a:solidFill>
            </a:endParaRPr>
          </a:p>
          <a:p>
            <a:pPr algn="r"/>
            <a:fld id="{40057B4C-F600-43C7-8CCF-2A414D2C7951}" type="slidenum">
              <a:rPr lang="es-ES" smtClean="0">
                <a:solidFill>
                  <a:srgbClr val="FFFFFF">
                    <a:lumMod val="50000"/>
                  </a:srgbClr>
                </a:solidFill>
              </a:rPr>
              <a:pPr algn="r"/>
              <a:t>39</a:t>
            </a:fld>
            <a:endParaRPr lang="es-ES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4FA29104-B466-FE5C-89BA-26F680ADDD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>
                <a:solidFill>
                  <a:srgbClr val="000000"/>
                </a:solidFill>
              </a:rPr>
              <a:t>Dr. Héctor Alva Sánchez</a:t>
            </a:r>
          </a:p>
        </p:txBody>
      </p:sp>
    </p:spTree>
    <p:extLst>
      <p:ext uri="{BB962C8B-B14F-4D97-AF65-F5344CB8AC3E}">
        <p14:creationId xmlns:p14="http://schemas.microsoft.com/office/powerpoint/2010/main" val="6464763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7394EE-AB51-18DE-F5E3-8DB702B3AD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Centelladores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8623DC-D5EA-AD1E-5320-57C950CEA2E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3392" y="1484784"/>
            <a:ext cx="5052317" cy="4535016"/>
          </a:xfrm>
        </p:spPr>
        <p:txBody>
          <a:bodyPr/>
          <a:lstStyle/>
          <a:p>
            <a:pPr>
              <a:lnSpc>
                <a:spcPct val="110000"/>
              </a:lnSpc>
            </a:pPr>
            <a:r>
              <a:rPr lang="es-MX" sz="1800" dirty="0"/>
              <a:t>Son materiales que brillan después de la interacción de la radiación ionizante</a:t>
            </a:r>
          </a:p>
          <a:p>
            <a:pPr>
              <a:lnSpc>
                <a:spcPct val="110000"/>
              </a:lnSpc>
            </a:pPr>
            <a:r>
              <a:rPr lang="es-MX" sz="1800" dirty="0"/>
              <a:t>El método más antiguo para detectar radiación y partículas</a:t>
            </a:r>
          </a:p>
          <a:p>
            <a:pPr lvl="1">
              <a:lnSpc>
                <a:spcPct val="110000"/>
              </a:lnSpc>
            </a:pPr>
            <a:r>
              <a:rPr lang="es-MX" sz="1800" dirty="0"/>
              <a:t>Orgánicos – el centelleo es una propiedad de las moléculas, no importa la forma química (sólido, líquido, gas): partículas (neutrones, muones)</a:t>
            </a:r>
          </a:p>
          <a:p>
            <a:pPr lvl="1">
              <a:lnSpc>
                <a:spcPct val="110000"/>
              </a:lnSpc>
            </a:pPr>
            <a:r>
              <a:rPr lang="es-MX" sz="1800" dirty="0"/>
              <a:t>Inorgánicos – Cristales con impurezas (activadores)</a:t>
            </a: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E05DE74D-4EEC-BD1F-90C5-AA6F152AA8E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36704" y="3564955"/>
            <a:ext cx="3919936" cy="2567558"/>
          </a:xfrm>
          <a:prstGeom prst="rect">
            <a:avLst/>
          </a:prstGeom>
        </p:spPr>
      </p:pic>
      <p:pic>
        <p:nvPicPr>
          <p:cNvPr id="7" name="Imagen 6" descr="Imagen que contiene interior, tabla, taza, vidrio&#10;&#10;El contenido generado por IA puede ser incorrecto.">
            <a:extLst>
              <a:ext uri="{FF2B5EF4-FFF2-40B4-BE49-F238E27FC236}">
                <a16:creationId xmlns:a16="http://schemas.microsoft.com/office/drawing/2014/main" id="{810873BE-B1CA-8195-481E-E699347A743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328" t="12210" r="23166" b="6610"/>
          <a:stretch>
            <a:fillRect/>
          </a:stretch>
        </p:blipFill>
        <p:spPr>
          <a:xfrm>
            <a:off x="8979204" y="972664"/>
            <a:ext cx="2877436" cy="2567558"/>
          </a:xfrm>
          <a:prstGeom prst="rect">
            <a:avLst/>
          </a:prstGeom>
        </p:spPr>
      </p:pic>
      <p:pic>
        <p:nvPicPr>
          <p:cNvPr id="8" name="Imagen 7">
            <a:extLst>
              <a:ext uri="{FF2B5EF4-FFF2-40B4-BE49-F238E27FC236}">
                <a16:creationId xmlns:a16="http://schemas.microsoft.com/office/drawing/2014/main" id="{0444494B-34E3-CE66-1794-4062851178FD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39483" r="40024"/>
          <a:stretch>
            <a:fillRect/>
          </a:stretch>
        </p:blipFill>
        <p:spPr>
          <a:xfrm>
            <a:off x="5735960" y="1442272"/>
            <a:ext cx="2088232" cy="4640516"/>
          </a:xfrm>
          <a:prstGeom prst="rect">
            <a:avLst/>
          </a:prstGeom>
          <a:noFill/>
        </p:spPr>
      </p:pic>
      <p:sp>
        <p:nvSpPr>
          <p:cNvPr id="9" name="CuadroTexto 8">
            <a:extLst>
              <a:ext uri="{FF2B5EF4-FFF2-40B4-BE49-F238E27FC236}">
                <a16:creationId xmlns:a16="http://schemas.microsoft.com/office/drawing/2014/main" id="{3F7ACD27-1FA1-E1F6-6CA5-83D4AE978B81}"/>
              </a:ext>
            </a:extLst>
          </p:cNvPr>
          <p:cNvSpPr txBox="1"/>
          <p:nvPr/>
        </p:nvSpPr>
        <p:spPr>
          <a:xfrm>
            <a:off x="8192481" y="5795972"/>
            <a:ext cx="25442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>
                <a:solidFill>
                  <a:schemeClr val="bg1"/>
                </a:solidFill>
              </a:rPr>
              <a:t>Plásticos centelladores</a:t>
            </a:r>
            <a:endParaRPr lang="es-ES" dirty="0">
              <a:solidFill>
                <a:schemeClr val="bg1"/>
              </a:solidFill>
            </a:endParaRP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8ABB81F0-E0E5-1B72-2745-1C1E8D5563FE}"/>
              </a:ext>
            </a:extLst>
          </p:cNvPr>
          <p:cNvSpPr txBox="1"/>
          <p:nvPr/>
        </p:nvSpPr>
        <p:spPr>
          <a:xfrm>
            <a:off x="8580983" y="1003516"/>
            <a:ext cx="6976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>
                <a:solidFill>
                  <a:schemeClr val="bg1"/>
                </a:solidFill>
              </a:rPr>
              <a:t>BGO</a:t>
            </a:r>
            <a:endParaRPr lang="es-ES" dirty="0">
              <a:solidFill>
                <a:schemeClr val="bg1"/>
              </a:solidFill>
            </a:endParaRPr>
          </a:p>
        </p:txBody>
      </p:sp>
      <p:pic>
        <p:nvPicPr>
          <p:cNvPr id="11" name="Imagen 10" descr="Logotipo&#10;&#10;Descripción generada automáticamente">
            <a:extLst>
              <a:ext uri="{FF2B5EF4-FFF2-40B4-BE49-F238E27FC236}">
                <a16:creationId xmlns:a16="http://schemas.microsoft.com/office/drawing/2014/main" id="{5F403354-8CF9-4EDB-90B5-2833EC050FE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83472" y="6183772"/>
            <a:ext cx="534457" cy="599156"/>
          </a:xfrm>
          <a:prstGeom prst="rect">
            <a:avLst/>
          </a:prstGeom>
        </p:spPr>
      </p:pic>
      <p:pic>
        <p:nvPicPr>
          <p:cNvPr id="12" name="Imagen 11" descr="Logotipo, nombre de la empresa&#10;&#10;El contenido generado por IA puede ser incorrecto.">
            <a:extLst>
              <a:ext uri="{FF2B5EF4-FFF2-40B4-BE49-F238E27FC236}">
                <a16:creationId xmlns:a16="http://schemas.microsoft.com/office/drawing/2014/main" id="{9BD2DB8B-579C-D3E4-7FCF-78F9081EC86C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424" y="6214499"/>
            <a:ext cx="573629" cy="537703"/>
          </a:xfrm>
          <a:prstGeom prst="rect">
            <a:avLst/>
          </a:prstGeom>
        </p:spPr>
      </p:pic>
      <p:sp>
        <p:nvSpPr>
          <p:cNvPr id="14" name="Rectangle 8">
            <a:extLst>
              <a:ext uri="{FF2B5EF4-FFF2-40B4-BE49-F238E27FC236}">
                <a16:creationId xmlns:a16="http://schemas.microsoft.com/office/drawing/2014/main" id="{CF872633-E91D-53D5-F98C-7BB49A7FE5E5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9408368" y="6337126"/>
            <a:ext cx="2641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000">
                <a:solidFill>
                  <a:schemeClr val="bg1">
                    <a:lumMod val="50000"/>
                  </a:schemeClr>
                </a:solidFill>
                <a:latin typeface="+mn-lt"/>
              </a:defRPr>
            </a:lvl1pPr>
          </a:lstStyle>
          <a:p>
            <a:endParaRPr lang="es-ES" dirty="0">
              <a:solidFill>
                <a:srgbClr val="FFFFFF">
                  <a:lumMod val="50000"/>
                </a:srgbClr>
              </a:solidFill>
            </a:endParaRPr>
          </a:p>
          <a:p>
            <a:pPr algn="r"/>
            <a:fld id="{40057B4C-F600-43C7-8CCF-2A414D2C7951}" type="slidenum">
              <a:rPr lang="es-ES" smtClean="0">
                <a:solidFill>
                  <a:srgbClr val="FFFFFF">
                    <a:lumMod val="50000"/>
                  </a:srgbClr>
                </a:solidFill>
              </a:rPr>
              <a:pPr algn="r"/>
              <a:t>4</a:t>
            </a:fld>
            <a:endParaRPr lang="es-ES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2EBD1CDD-DD45-8F84-15F4-76B1EB8394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>
                <a:solidFill>
                  <a:srgbClr val="000000"/>
                </a:solidFill>
              </a:rPr>
              <a:t>Dr. Héctor Alva Sánchez</a:t>
            </a:r>
          </a:p>
        </p:txBody>
      </p:sp>
    </p:spTree>
    <p:extLst>
      <p:ext uri="{BB962C8B-B14F-4D97-AF65-F5344CB8AC3E}">
        <p14:creationId xmlns:p14="http://schemas.microsoft.com/office/powerpoint/2010/main" val="4178433426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E2BEF0D-C043-8C62-2EB4-2328A9357C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Espectro de </a:t>
            </a:r>
            <a:r>
              <a:rPr lang="es-MX" baseline="30000" dirty="0"/>
              <a:t>60</a:t>
            </a:r>
            <a:r>
              <a:rPr lang="es-MX" dirty="0"/>
              <a:t>Co</a:t>
            </a:r>
            <a:endParaRPr lang="es-ES" dirty="0"/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919A285A-3F55-63CF-0BC3-C12F20E3283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78800" y="1731600"/>
            <a:ext cx="5334000" cy="4000500"/>
          </a:xfrm>
          <a:prstGeom prst="rect">
            <a:avLst/>
          </a:prstGeom>
        </p:spPr>
      </p:pic>
      <p:sp>
        <p:nvSpPr>
          <p:cNvPr id="9" name="CuadroTexto 8">
            <a:extLst>
              <a:ext uri="{FF2B5EF4-FFF2-40B4-BE49-F238E27FC236}">
                <a16:creationId xmlns:a16="http://schemas.microsoft.com/office/drawing/2014/main" id="{8887AEF1-D3DD-29AE-1F44-F3229014E880}"/>
              </a:ext>
            </a:extLst>
          </p:cNvPr>
          <p:cNvSpPr txBox="1"/>
          <p:nvPr/>
        </p:nvSpPr>
        <p:spPr>
          <a:xfrm>
            <a:off x="9480376" y="3275692"/>
            <a:ext cx="11592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>
                <a:solidFill>
                  <a:srgbClr val="333399"/>
                </a:solidFill>
              </a:rPr>
              <a:t>1333 </a:t>
            </a:r>
            <a:r>
              <a:rPr lang="es-MX" dirty="0" err="1">
                <a:solidFill>
                  <a:srgbClr val="333399"/>
                </a:solidFill>
              </a:rPr>
              <a:t>keV</a:t>
            </a:r>
            <a:endParaRPr lang="es-MX" baseline="-25000" dirty="0">
              <a:solidFill>
                <a:srgbClr val="333399"/>
              </a:solidFill>
            </a:endParaRP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4594BCC6-719E-8651-C0E7-BC4798137983}"/>
              </a:ext>
            </a:extLst>
          </p:cNvPr>
          <p:cNvSpPr txBox="1"/>
          <p:nvPr/>
        </p:nvSpPr>
        <p:spPr>
          <a:xfrm>
            <a:off x="9091532" y="2572590"/>
            <a:ext cx="11421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>
                <a:solidFill>
                  <a:srgbClr val="00B0F0"/>
                </a:solidFill>
              </a:rPr>
              <a:t>1173 </a:t>
            </a:r>
            <a:r>
              <a:rPr lang="es-MX" dirty="0" err="1">
                <a:solidFill>
                  <a:srgbClr val="00B0F0"/>
                </a:solidFill>
              </a:rPr>
              <a:t>keV</a:t>
            </a:r>
            <a:endParaRPr lang="es-MX" baseline="-25000" dirty="0">
              <a:solidFill>
                <a:srgbClr val="00B0F0"/>
              </a:solidFill>
            </a:endParaRPr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F64E9191-D56B-8FB4-9DE2-20516983534F}"/>
              </a:ext>
            </a:extLst>
          </p:cNvPr>
          <p:cNvSpPr txBox="1"/>
          <p:nvPr/>
        </p:nvSpPr>
        <p:spPr>
          <a:xfrm>
            <a:off x="7879360" y="4581128"/>
            <a:ext cx="15290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err="1">
                <a:solidFill>
                  <a:srgbClr val="333399"/>
                </a:solidFill>
              </a:rPr>
              <a:t>Ec</a:t>
            </a:r>
            <a:r>
              <a:rPr lang="es-MX" dirty="0">
                <a:solidFill>
                  <a:srgbClr val="333399"/>
                </a:solidFill>
              </a:rPr>
              <a:t>=1118 </a:t>
            </a:r>
            <a:r>
              <a:rPr lang="es-MX" dirty="0" err="1">
                <a:solidFill>
                  <a:srgbClr val="333399"/>
                </a:solidFill>
              </a:rPr>
              <a:t>keV</a:t>
            </a:r>
            <a:endParaRPr lang="es-MX" baseline="-25000" dirty="0">
              <a:solidFill>
                <a:srgbClr val="333399"/>
              </a:solidFill>
            </a:endParaRPr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037E3A24-8E96-C9FA-C069-171C55673E0C}"/>
              </a:ext>
            </a:extLst>
          </p:cNvPr>
          <p:cNvSpPr txBox="1"/>
          <p:nvPr/>
        </p:nvSpPr>
        <p:spPr>
          <a:xfrm>
            <a:off x="8184232" y="2060848"/>
            <a:ext cx="14350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err="1">
                <a:solidFill>
                  <a:srgbClr val="00B0F0"/>
                </a:solidFill>
              </a:rPr>
              <a:t>Ec</a:t>
            </a:r>
            <a:r>
              <a:rPr lang="es-MX" dirty="0">
                <a:solidFill>
                  <a:srgbClr val="00B0F0"/>
                </a:solidFill>
              </a:rPr>
              <a:t>=963 </a:t>
            </a:r>
            <a:r>
              <a:rPr lang="es-MX" dirty="0" err="1">
                <a:solidFill>
                  <a:srgbClr val="00B0F0"/>
                </a:solidFill>
              </a:rPr>
              <a:t>keV</a:t>
            </a:r>
            <a:endParaRPr lang="es-MX" baseline="-25000" dirty="0">
              <a:solidFill>
                <a:srgbClr val="00B0F0"/>
              </a:solidFill>
            </a:endParaRPr>
          </a:p>
        </p:txBody>
      </p:sp>
      <p:cxnSp>
        <p:nvCxnSpPr>
          <p:cNvPr id="13" name="Conector recto de flecha 12">
            <a:extLst>
              <a:ext uri="{FF2B5EF4-FFF2-40B4-BE49-F238E27FC236}">
                <a16:creationId xmlns:a16="http://schemas.microsoft.com/office/drawing/2014/main" id="{CD3CA9EC-D423-850D-FAF4-F7EAE7F0B95B}"/>
              </a:ext>
            </a:extLst>
          </p:cNvPr>
          <p:cNvCxnSpPr>
            <a:cxnSpLocks/>
          </p:cNvCxnSpPr>
          <p:nvPr/>
        </p:nvCxnSpPr>
        <p:spPr>
          <a:xfrm flipV="1">
            <a:off x="9014420" y="4149080"/>
            <a:ext cx="0" cy="504056"/>
          </a:xfrm>
          <a:prstGeom prst="straightConnector1">
            <a:avLst/>
          </a:prstGeom>
          <a:ln>
            <a:solidFill>
              <a:srgbClr val="333399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6" name="Conector recto de flecha 15">
            <a:extLst>
              <a:ext uri="{FF2B5EF4-FFF2-40B4-BE49-F238E27FC236}">
                <a16:creationId xmlns:a16="http://schemas.microsoft.com/office/drawing/2014/main" id="{1C3603B4-3482-69C2-49AB-4D1257D1FC59}"/>
              </a:ext>
            </a:extLst>
          </p:cNvPr>
          <p:cNvCxnSpPr>
            <a:cxnSpLocks/>
          </p:cNvCxnSpPr>
          <p:nvPr/>
        </p:nvCxnSpPr>
        <p:spPr>
          <a:xfrm>
            <a:off x="8750771" y="2421145"/>
            <a:ext cx="0" cy="360040"/>
          </a:xfrm>
          <a:prstGeom prst="straightConnector1">
            <a:avLst/>
          </a:prstGeom>
          <a:ln>
            <a:solidFill>
              <a:srgbClr val="00B0F0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7" name="CuadroTexto 16">
            <a:extLst>
              <a:ext uri="{FF2B5EF4-FFF2-40B4-BE49-F238E27FC236}">
                <a16:creationId xmlns:a16="http://schemas.microsoft.com/office/drawing/2014/main" id="{137DDFA3-D804-DE9D-9727-AF8E0553BAC8}"/>
              </a:ext>
            </a:extLst>
          </p:cNvPr>
          <p:cNvSpPr txBox="1"/>
          <p:nvPr/>
        </p:nvSpPr>
        <p:spPr>
          <a:xfrm>
            <a:off x="7455476" y="2316719"/>
            <a:ext cx="103105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>
                <a:solidFill>
                  <a:srgbClr val="00B0F0"/>
                </a:solidFill>
              </a:rPr>
              <a:t>210 </a:t>
            </a:r>
            <a:r>
              <a:rPr lang="es-MX" dirty="0" err="1">
                <a:solidFill>
                  <a:srgbClr val="00B0F0"/>
                </a:solidFill>
              </a:rPr>
              <a:t>keV</a:t>
            </a:r>
            <a:endParaRPr lang="es-MX" dirty="0">
              <a:solidFill>
                <a:srgbClr val="00B0F0"/>
              </a:solidFill>
            </a:endParaRPr>
          </a:p>
          <a:p>
            <a:r>
              <a:rPr lang="es-MX" dirty="0">
                <a:solidFill>
                  <a:srgbClr val="333399"/>
                </a:solidFill>
              </a:rPr>
              <a:t>214 </a:t>
            </a:r>
            <a:r>
              <a:rPr lang="es-MX" dirty="0" err="1">
                <a:solidFill>
                  <a:srgbClr val="333399"/>
                </a:solidFill>
              </a:rPr>
              <a:t>keV</a:t>
            </a:r>
            <a:endParaRPr lang="es-MX" baseline="-25000" dirty="0">
              <a:solidFill>
                <a:srgbClr val="333399"/>
              </a:solidFill>
            </a:endParaRPr>
          </a:p>
        </p:txBody>
      </p:sp>
      <p:cxnSp>
        <p:nvCxnSpPr>
          <p:cNvPr id="18" name="Conector recto de flecha 17">
            <a:extLst>
              <a:ext uri="{FF2B5EF4-FFF2-40B4-BE49-F238E27FC236}">
                <a16:creationId xmlns:a16="http://schemas.microsoft.com/office/drawing/2014/main" id="{8111C854-8AE9-E56C-C0B5-35CFCD862FEE}"/>
              </a:ext>
            </a:extLst>
          </p:cNvPr>
          <p:cNvCxnSpPr>
            <a:cxnSpLocks/>
            <a:stCxn id="17" idx="1"/>
          </p:cNvCxnSpPr>
          <p:nvPr/>
        </p:nvCxnSpPr>
        <p:spPr>
          <a:xfrm flipH="1" flipV="1">
            <a:off x="7104112" y="2348880"/>
            <a:ext cx="351364" cy="291005"/>
          </a:xfrm>
          <a:prstGeom prst="straightConnector1">
            <a:avLst/>
          </a:prstGeom>
          <a:ln>
            <a:solidFill>
              <a:srgbClr val="333399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pic>
        <p:nvPicPr>
          <p:cNvPr id="22" name="Imagen 21" descr="Diagrama&#10;&#10;El contenido generado por IA puede ser incorrecto.">
            <a:extLst>
              <a:ext uri="{FF2B5EF4-FFF2-40B4-BE49-F238E27FC236}">
                <a16:creationId xmlns:a16="http://schemas.microsoft.com/office/drawing/2014/main" id="{B1A4F40C-B765-9FAE-F726-B85695B27D6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1453" y="1984355"/>
            <a:ext cx="4324215" cy="1915133"/>
          </a:xfrm>
          <a:prstGeom prst="rect">
            <a:avLst/>
          </a:prstGeom>
        </p:spPr>
      </p:pic>
      <p:sp>
        <p:nvSpPr>
          <p:cNvPr id="23" name="CuadroTexto 22">
            <a:extLst>
              <a:ext uri="{FF2B5EF4-FFF2-40B4-BE49-F238E27FC236}">
                <a16:creationId xmlns:a16="http://schemas.microsoft.com/office/drawing/2014/main" id="{B765C297-A250-97DC-006A-0BEDD199377C}"/>
              </a:ext>
            </a:extLst>
          </p:cNvPr>
          <p:cNvSpPr txBox="1"/>
          <p:nvPr/>
        </p:nvSpPr>
        <p:spPr>
          <a:xfrm>
            <a:off x="10853832" y="2757256"/>
            <a:ext cx="111440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i="1" dirty="0">
                <a:solidFill>
                  <a:srgbClr val="00B0F0"/>
                </a:solidFill>
              </a:rPr>
              <a:t>R</a:t>
            </a:r>
            <a:r>
              <a:rPr lang="es-MX" baseline="-25000" dirty="0">
                <a:solidFill>
                  <a:srgbClr val="00B0F0"/>
                </a:solidFill>
              </a:rPr>
              <a:t>E</a:t>
            </a:r>
            <a:r>
              <a:rPr lang="es-MX" dirty="0">
                <a:solidFill>
                  <a:srgbClr val="00B0F0"/>
                </a:solidFill>
              </a:rPr>
              <a:t>=4.3%</a:t>
            </a:r>
          </a:p>
          <a:p>
            <a:r>
              <a:rPr lang="es-MX" i="1" dirty="0">
                <a:solidFill>
                  <a:srgbClr val="333399"/>
                </a:solidFill>
              </a:rPr>
              <a:t>R</a:t>
            </a:r>
            <a:r>
              <a:rPr lang="es-MX" baseline="-25000" dirty="0">
                <a:solidFill>
                  <a:srgbClr val="333399"/>
                </a:solidFill>
              </a:rPr>
              <a:t>E</a:t>
            </a:r>
            <a:r>
              <a:rPr lang="es-MX" dirty="0">
                <a:solidFill>
                  <a:srgbClr val="333399"/>
                </a:solidFill>
              </a:rPr>
              <a:t>=4.6%</a:t>
            </a:r>
            <a:endParaRPr lang="es-ES" dirty="0">
              <a:solidFill>
                <a:srgbClr val="333399"/>
              </a:solidFill>
            </a:endParaRPr>
          </a:p>
        </p:txBody>
      </p:sp>
      <p:pic>
        <p:nvPicPr>
          <p:cNvPr id="3" name="Imagen 2" descr="Logotipo&#10;&#10;Descripción generada automáticamente">
            <a:extLst>
              <a:ext uri="{FF2B5EF4-FFF2-40B4-BE49-F238E27FC236}">
                <a16:creationId xmlns:a16="http://schemas.microsoft.com/office/drawing/2014/main" id="{16C18B0C-31E7-7663-D4AE-7FD36D66FEF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3472" y="6183772"/>
            <a:ext cx="534457" cy="599156"/>
          </a:xfrm>
          <a:prstGeom prst="rect">
            <a:avLst/>
          </a:prstGeom>
        </p:spPr>
      </p:pic>
      <p:pic>
        <p:nvPicPr>
          <p:cNvPr id="5" name="Imagen 4" descr="Logotipo, nombre de la empresa&#10;&#10;El contenido generado por IA puede ser incorrecto.">
            <a:extLst>
              <a:ext uri="{FF2B5EF4-FFF2-40B4-BE49-F238E27FC236}">
                <a16:creationId xmlns:a16="http://schemas.microsoft.com/office/drawing/2014/main" id="{3EE677A4-27E6-F83F-7DE7-951851D82259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424" y="6214499"/>
            <a:ext cx="573629" cy="537703"/>
          </a:xfrm>
          <a:prstGeom prst="rect">
            <a:avLst/>
          </a:prstGeom>
        </p:spPr>
      </p:pic>
      <p:sp>
        <p:nvSpPr>
          <p:cNvPr id="7" name="Rectangle 8">
            <a:extLst>
              <a:ext uri="{FF2B5EF4-FFF2-40B4-BE49-F238E27FC236}">
                <a16:creationId xmlns:a16="http://schemas.microsoft.com/office/drawing/2014/main" id="{C8E9F34C-4DED-3597-2ACD-ED6FCBE9F6A6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9408368" y="6337126"/>
            <a:ext cx="2641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000">
                <a:solidFill>
                  <a:schemeClr val="bg1">
                    <a:lumMod val="50000"/>
                  </a:schemeClr>
                </a:solidFill>
                <a:latin typeface="+mn-lt"/>
              </a:defRPr>
            </a:lvl1pPr>
          </a:lstStyle>
          <a:p>
            <a:endParaRPr lang="es-ES" dirty="0">
              <a:solidFill>
                <a:srgbClr val="FFFFFF">
                  <a:lumMod val="50000"/>
                </a:srgbClr>
              </a:solidFill>
            </a:endParaRPr>
          </a:p>
          <a:p>
            <a:pPr algn="r"/>
            <a:fld id="{40057B4C-F600-43C7-8CCF-2A414D2C7951}" type="slidenum">
              <a:rPr lang="es-ES" smtClean="0">
                <a:solidFill>
                  <a:srgbClr val="FFFFFF">
                    <a:lumMod val="50000"/>
                  </a:srgbClr>
                </a:solidFill>
              </a:rPr>
              <a:pPr algn="r"/>
              <a:t>40</a:t>
            </a:fld>
            <a:endParaRPr lang="es-ES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67019F7B-B9B3-DF57-8C08-0E5A404D78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>
                <a:solidFill>
                  <a:srgbClr val="000000"/>
                </a:solidFill>
              </a:rPr>
              <a:t>Dr. Héctor Alva Sánchez</a:t>
            </a:r>
          </a:p>
        </p:txBody>
      </p:sp>
    </p:spTree>
    <p:extLst>
      <p:ext uri="{BB962C8B-B14F-4D97-AF65-F5344CB8AC3E}">
        <p14:creationId xmlns:p14="http://schemas.microsoft.com/office/powerpoint/2010/main" val="2134577483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Imagen 17" descr="Diagrama, Histograma&#10;&#10;El contenido generado por IA puede ser incorrecto.">
            <a:extLst>
              <a:ext uri="{FF2B5EF4-FFF2-40B4-BE49-F238E27FC236}">
                <a16:creationId xmlns:a16="http://schemas.microsoft.com/office/drawing/2014/main" id="{F40F3CF2-3F20-885E-584E-8FC9F7899E9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1025" y="1951918"/>
            <a:ext cx="4728628" cy="3752463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524BBB94-6E10-E141-8300-B772B836A9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7025" y="336866"/>
            <a:ext cx="10668000" cy="975360"/>
          </a:xfrm>
        </p:spPr>
        <p:txBody>
          <a:bodyPr/>
          <a:lstStyle/>
          <a:p>
            <a:r>
              <a:rPr lang="es-MX" dirty="0"/>
              <a:t>Espectro de </a:t>
            </a:r>
            <a:r>
              <a:rPr lang="es-MX" baseline="30000" dirty="0"/>
              <a:t>176</a:t>
            </a:r>
            <a:r>
              <a:rPr lang="es-MX" dirty="0"/>
              <a:t>Lu</a:t>
            </a:r>
            <a:endParaRPr lang="es-ES" dirty="0"/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C7202F69-0B9B-ADFF-C9E0-6A29F8354F58}"/>
              </a:ext>
            </a:extLst>
          </p:cNvPr>
          <p:cNvSpPr txBox="1"/>
          <p:nvPr/>
        </p:nvSpPr>
        <p:spPr>
          <a:xfrm>
            <a:off x="7642655" y="1331476"/>
            <a:ext cx="10310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>
                <a:solidFill>
                  <a:srgbClr val="FF0000"/>
                </a:solidFill>
              </a:rPr>
              <a:t>202 </a:t>
            </a:r>
            <a:r>
              <a:rPr lang="es-MX" dirty="0" err="1">
                <a:solidFill>
                  <a:srgbClr val="FF0000"/>
                </a:solidFill>
              </a:rPr>
              <a:t>keV</a:t>
            </a:r>
            <a:endParaRPr lang="es-MX" baseline="-25000" dirty="0">
              <a:solidFill>
                <a:srgbClr val="FF0000"/>
              </a:solidFill>
            </a:endParaRP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57872D28-A85A-0205-932C-AF2FA3B740BF}"/>
              </a:ext>
            </a:extLst>
          </p:cNvPr>
          <p:cNvSpPr txBox="1"/>
          <p:nvPr/>
        </p:nvSpPr>
        <p:spPr>
          <a:xfrm>
            <a:off x="8673706" y="1996877"/>
            <a:ext cx="10310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>
                <a:solidFill>
                  <a:srgbClr val="FF0000"/>
                </a:solidFill>
              </a:rPr>
              <a:t>307 </a:t>
            </a:r>
            <a:r>
              <a:rPr lang="es-MX" dirty="0" err="1">
                <a:solidFill>
                  <a:srgbClr val="FF0000"/>
                </a:solidFill>
              </a:rPr>
              <a:t>keV</a:t>
            </a:r>
            <a:endParaRPr lang="es-MX" baseline="-25000" dirty="0">
              <a:solidFill>
                <a:srgbClr val="FF0000"/>
              </a:solidFill>
            </a:endParaRP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E713489E-1D82-9BA1-BFD6-3557FD0F1211}"/>
              </a:ext>
            </a:extLst>
          </p:cNvPr>
          <p:cNvSpPr txBox="1"/>
          <p:nvPr/>
        </p:nvSpPr>
        <p:spPr>
          <a:xfrm rot="16200000">
            <a:off x="7695975" y="3178147"/>
            <a:ext cx="20617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>
                <a:solidFill>
                  <a:srgbClr val="FF0000"/>
                </a:solidFill>
              </a:rPr>
              <a:t>307</a:t>
            </a:r>
            <a:r>
              <a:rPr lang="es-MX" dirty="0">
                <a:sym typeface="Symbol" panose="05050102010706020507" pitchFamily="18" charset="2"/>
              </a:rPr>
              <a:t></a:t>
            </a:r>
            <a:r>
              <a:rPr lang="es-MX" dirty="0">
                <a:solidFill>
                  <a:srgbClr val="0000FF"/>
                </a:solidFill>
              </a:rPr>
              <a:t>54 </a:t>
            </a:r>
            <a:r>
              <a:rPr lang="es-MX" dirty="0"/>
              <a:t>= </a:t>
            </a:r>
            <a:r>
              <a:rPr lang="es-MX" dirty="0">
                <a:solidFill>
                  <a:srgbClr val="00B0F0"/>
                </a:solidFill>
              </a:rPr>
              <a:t>253 </a:t>
            </a:r>
            <a:r>
              <a:rPr lang="es-MX" dirty="0" err="1">
                <a:solidFill>
                  <a:srgbClr val="00B0F0"/>
                </a:solidFill>
              </a:rPr>
              <a:t>keV</a:t>
            </a:r>
            <a:endParaRPr lang="es-MX" baseline="-25000" dirty="0">
              <a:solidFill>
                <a:srgbClr val="00B0F0"/>
              </a:solidFill>
            </a:endParaRP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4E6DE469-5386-83B3-18B0-CB32172A9564}"/>
              </a:ext>
            </a:extLst>
          </p:cNvPr>
          <p:cNvSpPr txBox="1"/>
          <p:nvPr/>
        </p:nvSpPr>
        <p:spPr>
          <a:xfrm>
            <a:off x="6570966" y="2397007"/>
            <a:ext cx="9028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>
                <a:solidFill>
                  <a:srgbClr val="0000FF"/>
                </a:solidFill>
              </a:rPr>
              <a:t>54 </a:t>
            </a:r>
            <a:r>
              <a:rPr lang="es-MX" dirty="0" err="1">
                <a:solidFill>
                  <a:srgbClr val="0000FF"/>
                </a:solidFill>
              </a:rPr>
              <a:t>keV</a:t>
            </a:r>
            <a:endParaRPr lang="es-MX" baseline="-25000" dirty="0">
              <a:solidFill>
                <a:srgbClr val="0000FF"/>
              </a:solidFill>
            </a:endParaRPr>
          </a:p>
        </p:txBody>
      </p:sp>
      <p:cxnSp>
        <p:nvCxnSpPr>
          <p:cNvPr id="11" name="Conector recto de flecha 10">
            <a:extLst>
              <a:ext uri="{FF2B5EF4-FFF2-40B4-BE49-F238E27FC236}">
                <a16:creationId xmlns:a16="http://schemas.microsoft.com/office/drawing/2014/main" id="{9D94543F-28A8-3B09-015D-774C65302491}"/>
              </a:ext>
            </a:extLst>
          </p:cNvPr>
          <p:cNvCxnSpPr>
            <a:cxnSpLocks/>
          </p:cNvCxnSpPr>
          <p:nvPr/>
        </p:nvCxnSpPr>
        <p:spPr>
          <a:xfrm>
            <a:off x="9086828" y="2377757"/>
            <a:ext cx="0" cy="36004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2" name="Conector recto de flecha 11">
            <a:extLst>
              <a:ext uri="{FF2B5EF4-FFF2-40B4-BE49-F238E27FC236}">
                <a16:creationId xmlns:a16="http://schemas.microsoft.com/office/drawing/2014/main" id="{8AA2777B-D705-3B7F-6708-3C4C901E99E0}"/>
              </a:ext>
            </a:extLst>
          </p:cNvPr>
          <p:cNvCxnSpPr>
            <a:cxnSpLocks/>
          </p:cNvCxnSpPr>
          <p:nvPr/>
        </p:nvCxnSpPr>
        <p:spPr>
          <a:xfrm>
            <a:off x="8236990" y="1968327"/>
            <a:ext cx="0" cy="36004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3" name="Conector recto de flecha 12">
            <a:extLst>
              <a:ext uri="{FF2B5EF4-FFF2-40B4-BE49-F238E27FC236}">
                <a16:creationId xmlns:a16="http://schemas.microsoft.com/office/drawing/2014/main" id="{921FE4EE-C4DD-1473-24E3-B8C21861CA73}"/>
              </a:ext>
            </a:extLst>
          </p:cNvPr>
          <p:cNvCxnSpPr>
            <a:cxnSpLocks/>
          </p:cNvCxnSpPr>
          <p:nvPr/>
        </p:nvCxnSpPr>
        <p:spPr>
          <a:xfrm>
            <a:off x="8760396" y="4302721"/>
            <a:ext cx="0" cy="360040"/>
          </a:xfrm>
          <a:prstGeom prst="straightConnector1">
            <a:avLst/>
          </a:prstGeom>
          <a:ln>
            <a:solidFill>
              <a:srgbClr val="00B0F0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4" name="Conector recto de flecha 13">
            <a:extLst>
              <a:ext uri="{FF2B5EF4-FFF2-40B4-BE49-F238E27FC236}">
                <a16:creationId xmlns:a16="http://schemas.microsoft.com/office/drawing/2014/main" id="{4DEF9EA0-4474-3041-AA28-29C0AE0267E5}"/>
              </a:ext>
            </a:extLst>
          </p:cNvPr>
          <p:cNvCxnSpPr>
            <a:cxnSpLocks/>
          </p:cNvCxnSpPr>
          <p:nvPr/>
        </p:nvCxnSpPr>
        <p:spPr>
          <a:xfrm>
            <a:off x="7012854" y="2747420"/>
            <a:ext cx="0" cy="360040"/>
          </a:xfrm>
          <a:prstGeom prst="straightConnector1">
            <a:avLst/>
          </a:prstGeom>
          <a:ln>
            <a:solidFill>
              <a:srgbClr val="0000FF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5" name="CuadroTexto 14">
            <a:extLst>
              <a:ext uri="{FF2B5EF4-FFF2-40B4-BE49-F238E27FC236}">
                <a16:creationId xmlns:a16="http://schemas.microsoft.com/office/drawing/2014/main" id="{0CA94F7B-4466-F683-9381-F0F367AB8536}"/>
              </a:ext>
            </a:extLst>
          </p:cNvPr>
          <p:cNvSpPr txBox="1"/>
          <p:nvPr/>
        </p:nvSpPr>
        <p:spPr>
          <a:xfrm rot="16200000">
            <a:off x="6837706" y="3191684"/>
            <a:ext cx="9028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>
                <a:solidFill>
                  <a:srgbClr val="FF0000"/>
                </a:solidFill>
              </a:rPr>
              <a:t>88 </a:t>
            </a:r>
            <a:r>
              <a:rPr lang="es-MX" dirty="0" err="1">
                <a:solidFill>
                  <a:srgbClr val="FF0000"/>
                </a:solidFill>
              </a:rPr>
              <a:t>keV</a:t>
            </a:r>
            <a:endParaRPr lang="es-MX" baseline="-25000" dirty="0">
              <a:solidFill>
                <a:srgbClr val="FF0000"/>
              </a:solidFill>
            </a:endParaRPr>
          </a:p>
        </p:txBody>
      </p:sp>
      <p:cxnSp>
        <p:nvCxnSpPr>
          <p:cNvPr id="16" name="Conector recto de flecha 15">
            <a:extLst>
              <a:ext uri="{FF2B5EF4-FFF2-40B4-BE49-F238E27FC236}">
                <a16:creationId xmlns:a16="http://schemas.microsoft.com/office/drawing/2014/main" id="{9F84FC2A-82B3-BA14-4EF8-1595425ABE36}"/>
              </a:ext>
            </a:extLst>
          </p:cNvPr>
          <p:cNvCxnSpPr>
            <a:cxnSpLocks/>
          </p:cNvCxnSpPr>
          <p:nvPr/>
        </p:nvCxnSpPr>
        <p:spPr>
          <a:xfrm>
            <a:off x="7289111" y="3830251"/>
            <a:ext cx="0" cy="36004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pic>
        <p:nvPicPr>
          <p:cNvPr id="20" name="Imagen 19" descr="Diagrama, Escala de tiempo&#10;&#10;El contenido generado por IA puede ser incorrecto.">
            <a:extLst>
              <a:ext uri="{FF2B5EF4-FFF2-40B4-BE49-F238E27FC236}">
                <a16:creationId xmlns:a16="http://schemas.microsoft.com/office/drawing/2014/main" id="{6AC67E0A-036F-44DF-2C12-0FEDDC7F7ED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9275" y="1928690"/>
            <a:ext cx="3285751" cy="2313437"/>
          </a:xfrm>
          <a:prstGeom prst="rect">
            <a:avLst/>
          </a:prstGeom>
        </p:spPr>
      </p:pic>
      <p:sp>
        <p:nvSpPr>
          <p:cNvPr id="3" name="CuadroTexto 2">
            <a:extLst>
              <a:ext uri="{FF2B5EF4-FFF2-40B4-BE49-F238E27FC236}">
                <a16:creationId xmlns:a16="http://schemas.microsoft.com/office/drawing/2014/main" id="{AB8F6079-3EAB-F42B-F235-8FC73F61F5A2}"/>
              </a:ext>
            </a:extLst>
          </p:cNvPr>
          <p:cNvSpPr txBox="1"/>
          <p:nvPr/>
        </p:nvSpPr>
        <p:spPr>
          <a:xfrm>
            <a:off x="7648020" y="1606337"/>
            <a:ext cx="101181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1600" i="1" dirty="0">
                <a:solidFill>
                  <a:srgbClr val="FF0000"/>
                </a:solidFill>
              </a:rPr>
              <a:t>R</a:t>
            </a:r>
            <a:r>
              <a:rPr lang="es-MX" sz="1600" baseline="-25000" dirty="0">
                <a:solidFill>
                  <a:srgbClr val="FF0000"/>
                </a:solidFill>
              </a:rPr>
              <a:t>E</a:t>
            </a:r>
            <a:r>
              <a:rPr lang="es-MX" sz="1600" dirty="0">
                <a:solidFill>
                  <a:srgbClr val="FF0000"/>
                </a:solidFill>
              </a:rPr>
              <a:t>=8.0%</a:t>
            </a:r>
            <a:endParaRPr lang="es-ES" sz="1600" dirty="0">
              <a:solidFill>
                <a:srgbClr val="FF0000"/>
              </a:solidFill>
            </a:endParaRP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C78C8262-5F07-91FB-1B53-9EDB420DD534}"/>
              </a:ext>
            </a:extLst>
          </p:cNvPr>
          <p:cNvSpPr txBox="1"/>
          <p:nvPr/>
        </p:nvSpPr>
        <p:spPr>
          <a:xfrm>
            <a:off x="9422751" y="2262154"/>
            <a:ext cx="101181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1600" i="1" dirty="0">
                <a:solidFill>
                  <a:srgbClr val="FF0000"/>
                </a:solidFill>
              </a:rPr>
              <a:t>R</a:t>
            </a:r>
            <a:r>
              <a:rPr lang="es-MX" sz="1600" baseline="-25000" dirty="0">
                <a:solidFill>
                  <a:srgbClr val="FF0000"/>
                </a:solidFill>
              </a:rPr>
              <a:t>E</a:t>
            </a:r>
            <a:r>
              <a:rPr lang="es-MX" sz="1600" dirty="0">
                <a:solidFill>
                  <a:srgbClr val="FF0000"/>
                </a:solidFill>
              </a:rPr>
              <a:t>=6.5%</a:t>
            </a:r>
            <a:endParaRPr lang="es-ES" sz="1600" dirty="0">
              <a:solidFill>
                <a:srgbClr val="FF0000"/>
              </a:solidFill>
            </a:endParaRPr>
          </a:p>
        </p:txBody>
      </p:sp>
      <p:pic>
        <p:nvPicPr>
          <p:cNvPr id="21" name="Imagen 20" descr="Logotipo&#10;&#10;Descripción generada automáticamente">
            <a:extLst>
              <a:ext uri="{FF2B5EF4-FFF2-40B4-BE49-F238E27FC236}">
                <a16:creationId xmlns:a16="http://schemas.microsoft.com/office/drawing/2014/main" id="{30D3E1D9-C674-6BEF-2E90-3F33B99C5A5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3472" y="6183772"/>
            <a:ext cx="534457" cy="599156"/>
          </a:xfrm>
          <a:prstGeom prst="rect">
            <a:avLst/>
          </a:prstGeom>
        </p:spPr>
      </p:pic>
      <p:pic>
        <p:nvPicPr>
          <p:cNvPr id="22" name="Imagen 21" descr="Logotipo, nombre de la empresa&#10;&#10;El contenido generado por IA puede ser incorrecto.">
            <a:extLst>
              <a:ext uri="{FF2B5EF4-FFF2-40B4-BE49-F238E27FC236}">
                <a16:creationId xmlns:a16="http://schemas.microsoft.com/office/drawing/2014/main" id="{CDEDB3F0-4490-3C55-4E45-80D4A91B202D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424" y="6214499"/>
            <a:ext cx="573629" cy="537703"/>
          </a:xfrm>
          <a:prstGeom prst="rect">
            <a:avLst/>
          </a:prstGeom>
        </p:spPr>
      </p:pic>
      <p:sp>
        <p:nvSpPr>
          <p:cNvPr id="24" name="Rectangle 8">
            <a:extLst>
              <a:ext uri="{FF2B5EF4-FFF2-40B4-BE49-F238E27FC236}">
                <a16:creationId xmlns:a16="http://schemas.microsoft.com/office/drawing/2014/main" id="{F4D57BBD-C62C-C157-2416-3C974C050440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9408368" y="6337126"/>
            <a:ext cx="2641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000">
                <a:solidFill>
                  <a:schemeClr val="bg1">
                    <a:lumMod val="50000"/>
                  </a:schemeClr>
                </a:solidFill>
                <a:latin typeface="+mn-lt"/>
              </a:defRPr>
            </a:lvl1pPr>
          </a:lstStyle>
          <a:p>
            <a:endParaRPr lang="es-ES" dirty="0">
              <a:solidFill>
                <a:srgbClr val="FFFFFF">
                  <a:lumMod val="50000"/>
                </a:srgbClr>
              </a:solidFill>
            </a:endParaRPr>
          </a:p>
          <a:p>
            <a:pPr algn="r"/>
            <a:fld id="{40057B4C-F600-43C7-8CCF-2A414D2C7951}" type="slidenum">
              <a:rPr lang="es-ES" smtClean="0">
                <a:solidFill>
                  <a:srgbClr val="FFFFFF">
                    <a:lumMod val="50000"/>
                  </a:srgbClr>
                </a:solidFill>
              </a:rPr>
              <a:pPr algn="r"/>
              <a:t>41</a:t>
            </a:fld>
            <a:endParaRPr lang="es-ES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B24D9323-31E1-791E-029A-612460BE61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>
                <a:solidFill>
                  <a:srgbClr val="000000"/>
                </a:solidFill>
              </a:rPr>
              <a:t>Dr. Héctor Alva Sánchez</a:t>
            </a:r>
          </a:p>
        </p:txBody>
      </p:sp>
    </p:spTree>
    <p:extLst>
      <p:ext uri="{BB962C8B-B14F-4D97-AF65-F5344CB8AC3E}">
        <p14:creationId xmlns:p14="http://schemas.microsoft.com/office/powerpoint/2010/main" val="564977424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8AE2490-463A-A730-AC03-44DFA5D268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Calibración del detector</a:t>
            </a:r>
            <a:endParaRPr lang="es-ES" dirty="0"/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875053E1-6E69-E9A3-D986-810938B075B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5440" y="1762443"/>
            <a:ext cx="5334000" cy="4000500"/>
          </a:xfrm>
          <a:prstGeom prst="rect">
            <a:avLst/>
          </a:prstGeom>
        </p:spPr>
      </p:pic>
      <p:sp>
        <p:nvSpPr>
          <p:cNvPr id="9" name="CuadroTexto 8">
            <a:extLst>
              <a:ext uri="{FF2B5EF4-FFF2-40B4-BE49-F238E27FC236}">
                <a16:creationId xmlns:a16="http://schemas.microsoft.com/office/drawing/2014/main" id="{51D47728-CB9A-F664-DDDF-B1C6AE59789E}"/>
              </a:ext>
            </a:extLst>
          </p:cNvPr>
          <p:cNvSpPr txBox="1"/>
          <p:nvPr/>
        </p:nvSpPr>
        <p:spPr>
          <a:xfrm>
            <a:off x="1847528" y="2193033"/>
            <a:ext cx="2866490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400" i="1" dirty="0">
                <a:latin typeface="LM Roman 12" panose="00000500000000000000" pitchFamily="2" charset="0"/>
              </a:rPr>
              <a:t>E</a:t>
            </a:r>
            <a:r>
              <a:rPr lang="es-MX" sz="2400" dirty="0">
                <a:latin typeface="LM Roman 12" panose="00000500000000000000" pitchFamily="2" charset="0"/>
              </a:rPr>
              <a:t>=</a:t>
            </a:r>
            <a:r>
              <a:rPr lang="es-MX" sz="2400" i="1" dirty="0">
                <a:latin typeface="LM Roman 12" panose="00000500000000000000" pitchFamily="2" charset="0"/>
              </a:rPr>
              <a:t>m </a:t>
            </a:r>
            <a:r>
              <a:rPr lang="es-MX" sz="2400" i="1" dirty="0" err="1">
                <a:latin typeface="LM Roman 12" panose="00000500000000000000" pitchFamily="2" charset="0"/>
              </a:rPr>
              <a:t>canal</a:t>
            </a:r>
            <a:r>
              <a:rPr lang="es-MX" sz="2400" dirty="0" err="1">
                <a:latin typeface="LM Roman 12" panose="00000500000000000000" pitchFamily="2" charset="0"/>
              </a:rPr>
              <a:t>+</a:t>
            </a:r>
            <a:r>
              <a:rPr lang="es-MX" sz="2400" i="1" dirty="0" err="1">
                <a:latin typeface="LM Roman 12" panose="00000500000000000000" pitchFamily="2" charset="0"/>
              </a:rPr>
              <a:t>b</a:t>
            </a:r>
            <a:endParaRPr lang="es-MX" sz="2400" i="1" baseline="30000" dirty="0">
              <a:latin typeface="LM Roman 12" panose="00000500000000000000" pitchFamily="2" charset="0"/>
            </a:endParaRPr>
          </a:p>
          <a:p>
            <a:r>
              <a:rPr lang="es-MX" sz="2400" i="1" dirty="0">
                <a:latin typeface="LM Roman 12" panose="00000500000000000000" pitchFamily="2" charset="0"/>
              </a:rPr>
              <a:t>m </a:t>
            </a:r>
            <a:r>
              <a:rPr lang="es-MX" sz="2400" dirty="0">
                <a:latin typeface="LM Roman 12" panose="00000500000000000000" pitchFamily="2" charset="0"/>
              </a:rPr>
              <a:t>= 1.61 </a:t>
            </a:r>
            <a:r>
              <a:rPr lang="es-MX" sz="2400" dirty="0" err="1">
                <a:latin typeface="LM Roman 12" panose="00000500000000000000" pitchFamily="2" charset="0"/>
              </a:rPr>
              <a:t>keV</a:t>
            </a:r>
            <a:r>
              <a:rPr lang="es-MX" sz="2400" dirty="0">
                <a:latin typeface="LM Roman 12" panose="00000500000000000000" pitchFamily="2" charset="0"/>
              </a:rPr>
              <a:t>/canal</a:t>
            </a:r>
          </a:p>
          <a:p>
            <a:r>
              <a:rPr lang="es-MX" sz="2400" i="1" dirty="0">
                <a:latin typeface="LM Roman 12" panose="00000500000000000000" pitchFamily="2" charset="0"/>
              </a:rPr>
              <a:t>b </a:t>
            </a:r>
            <a:r>
              <a:rPr lang="es-MX" sz="2400" dirty="0">
                <a:latin typeface="LM Roman 12" panose="00000500000000000000" pitchFamily="2" charset="0"/>
              </a:rPr>
              <a:t>= </a:t>
            </a:r>
            <a:r>
              <a:rPr lang="es-MX" sz="2400" dirty="0">
                <a:latin typeface="LM Roman 12" panose="00000500000000000000" pitchFamily="2" charset="0"/>
                <a:sym typeface="Symbol" panose="05050102010706020507" pitchFamily="18" charset="2"/>
              </a:rPr>
              <a:t>16.08</a:t>
            </a:r>
            <a:r>
              <a:rPr lang="es-MX" sz="2400" dirty="0">
                <a:latin typeface="LM Roman 12" panose="00000500000000000000" pitchFamily="2" charset="0"/>
              </a:rPr>
              <a:t> </a:t>
            </a:r>
            <a:r>
              <a:rPr lang="es-MX" sz="2400" dirty="0" err="1">
                <a:latin typeface="LM Roman 12" panose="00000500000000000000" pitchFamily="2" charset="0"/>
              </a:rPr>
              <a:t>keV</a:t>
            </a:r>
            <a:endParaRPr lang="es-ES" sz="2400" baseline="30000" dirty="0">
              <a:latin typeface="LM Roman 12" panose="00000500000000000000" pitchFamily="2" charset="0"/>
            </a:endParaRPr>
          </a:p>
          <a:p>
            <a:r>
              <a:rPr lang="es-ES" sz="2400" dirty="0">
                <a:latin typeface="LM Roman 12" panose="00000500000000000000" pitchFamily="2" charset="0"/>
              </a:rPr>
              <a:t>R=0.999</a:t>
            </a:r>
            <a:endParaRPr lang="es-MX" sz="2400" dirty="0">
              <a:latin typeface="LM Roman 12" panose="00000500000000000000" pitchFamily="2" charset="0"/>
            </a:endParaRPr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EA840B46-F09C-5FF1-2C8C-6D96AE4FE45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0" y="1762443"/>
            <a:ext cx="5334000" cy="4000500"/>
          </a:xfrm>
          <a:prstGeom prst="rect">
            <a:avLst/>
          </a:prstGeom>
        </p:spPr>
      </p:pic>
      <p:sp>
        <p:nvSpPr>
          <p:cNvPr id="5" name="CuadroTexto 4">
            <a:extLst>
              <a:ext uri="{FF2B5EF4-FFF2-40B4-BE49-F238E27FC236}">
                <a16:creationId xmlns:a16="http://schemas.microsoft.com/office/drawing/2014/main" id="{9B9B2F39-D9DF-826B-81A3-C33F0F585D42}"/>
              </a:ext>
            </a:extLst>
          </p:cNvPr>
          <p:cNvSpPr txBox="1"/>
          <p:nvPr/>
        </p:nvSpPr>
        <p:spPr>
          <a:xfrm>
            <a:off x="8434192" y="2410515"/>
            <a:ext cx="240803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400" i="1" dirty="0">
                <a:latin typeface="LM Roman 12" panose="00000500000000000000" pitchFamily="2" charset="0"/>
              </a:rPr>
              <a:t>R</a:t>
            </a:r>
            <a:r>
              <a:rPr lang="es-MX" sz="2400" baseline="-25000" dirty="0">
                <a:latin typeface="LM Roman 12" panose="00000500000000000000" pitchFamily="2" charset="0"/>
              </a:rPr>
              <a:t>E</a:t>
            </a:r>
            <a:r>
              <a:rPr lang="es-MX" sz="2400" dirty="0">
                <a:latin typeface="LM Roman 12" panose="00000500000000000000" pitchFamily="2" charset="0"/>
              </a:rPr>
              <a:t>(</a:t>
            </a:r>
            <a:r>
              <a:rPr lang="es-MX" sz="2400" i="1" dirty="0">
                <a:latin typeface="LM Roman 12" panose="00000500000000000000" pitchFamily="2" charset="0"/>
              </a:rPr>
              <a:t>E</a:t>
            </a:r>
            <a:r>
              <a:rPr lang="es-MX" sz="2400" dirty="0">
                <a:latin typeface="LM Roman 12" panose="00000500000000000000" pitchFamily="2" charset="0"/>
              </a:rPr>
              <a:t>)=</a:t>
            </a:r>
            <a:r>
              <a:rPr lang="es-MX" sz="2400" i="1" dirty="0" err="1">
                <a:latin typeface="LM Roman 12" panose="00000500000000000000" pitchFamily="2" charset="0"/>
              </a:rPr>
              <a:t>a</a:t>
            </a:r>
            <a:r>
              <a:rPr lang="es-MX" sz="2400" dirty="0" err="1">
                <a:latin typeface="LM Roman 12" panose="00000500000000000000" pitchFamily="2" charset="0"/>
              </a:rPr>
              <a:t>E</a:t>
            </a:r>
            <a:r>
              <a:rPr lang="es-MX" sz="2400" i="1" baseline="30000" dirty="0" err="1">
                <a:latin typeface="LM Roman 12" panose="00000500000000000000" pitchFamily="2" charset="0"/>
              </a:rPr>
              <a:t>b</a:t>
            </a:r>
            <a:endParaRPr lang="es-MX" sz="2400" i="1" baseline="30000" dirty="0">
              <a:latin typeface="LM Roman 12" panose="00000500000000000000" pitchFamily="2" charset="0"/>
            </a:endParaRPr>
          </a:p>
          <a:p>
            <a:r>
              <a:rPr lang="es-MX" sz="2400" i="1" dirty="0">
                <a:latin typeface="LM Roman 12" panose="00000500000000000000" pitchFamily="2" charset="0"/>
              </a:rPr>
              <a:t>a </a:t>
            </a:r>
            <a:r>
              <a:rPr lang="es-MX" sz="2400" dirty="0">
                <a:latin typeface="LM Roman 12" panose="00000500000000000000" pitchFamily="2" charset="0"/>
              </a:rPr>
              <a:t>= 308.5</a:t>
            </a:r>
          </a:p>
          <a:p>
            <a:r>
              <a:rPr lang="es-MX" sz="2400" i="1" dirty="0">
                <a:latin typeface="LM Roman 12" panose="00000500000000000000" pitchFamily="2" charset="0"/>
              </a:rPr>
              <a:t>b </a:t>
            </a:r>
            <a:r>
              <a:rPr lang="es-MX" sz="2400" dirty="0">
                <a:latin typeface="LM Roman 12" panose="00000500000000000000" pitchFamily="2" charset="0"/>
              </a:rPr>
              <a:t>= </a:t>
            </a:r>
            <a:r>
              <a:rPr lang="es-MX" sz="2400" dirty="0">
                <a:latin typeface="LM Roman 12" panose="00000500000000000000" pitchFamily="2" charset="0"/>
                <a:sym typeface="Symbol" panose="05050102010706020507" pitchFamily="18" charset="2"/>
              </a:rPr>
              <a:t></a:t>
            </a:r>
            <a:r>
              <a:rPr lang="es-MX" sz="2400" dirty="0">
                <a:latin typeface="LM Roman 12" panose="00000500000000000000" pitchFamily="2" charset="0"/>
              </a:rPr>
              <a:t>0.598 keV</a:t>
            </a:r>
            <a:r>
              <a:rPr lang="es-MX" sz="2400" baseline="30000" dirty="0">
                <a:latin typeface="LM Roman 12" panose="00000500000000000000" pitchFamily="2" charset="0"/>
              </a:rPr>
              <a:t>-1</a:t>
            </a:r>
            <a:endParaRPr lang="es-ES" sz="2400" baseline="30000" dirty="0">
              <a:latin typeface="LM Roman 12" panose="00000500000000000000" pitchFamily="2" charset="0"/>
            </a:endParaRPr>
          </a:p>
        </p:txBody>
      </p:sp>
      <p:pic>
        <p:nvPicPr>
          <p:cNvPr id="6" name="Imagen 5" descr="Logotipo&#10;&#10;Descripción generada automáticamente">
            <a:extLst>
              <a:ext uri="{FF2B5EF4-FFF2-40B4-BE49-F238E27FC236}">
                <a16:creationId xmlns:a16="http://schemas.microsoft.com/office/drawing/2014/main" id="{C1B25F83-2B54-A8AE-DACC-17FC2C75319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3472" y="6183772"/>
            <a:ext cx="534457" cy="599156"/>
          </a:xfrm>
          <a:prstGeom prst="rect">
            <a:avLst/>
          </a:prstGeom>
        </p:spPr>
      </p:pic>
      <p:pic>
        <p:nvPicPr>
          <p:cNvPr id="7" name="Imagen 6" descr="Logotipo, nombre de la empresa&#10;&#10;El contenido generado por IA puede ser incorrecto.">
            <a:extLst>
              <a:ext uri="{FF2B5EF4-FFF2-40B4-BE49-F238E27FC236}">
                <a16:creationId xmlns:a16="http://schemas.microsoft.com/office/drawing/2014/main" id="{107B8F29-9C15-7A69-C613-E20D1DA6191E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424" y="6214499"/>
            <a:ext cx="573629" cy="537703"/>
          </a:xfrm>
          <a:prstGeom prst="rect">
            <a:avLst/>
          </a:prstGeom>
        </p:spPr>
      </p:pic>
      <p:sp>
        <p:nvSpPr>
          <p:cNvPr id="11" name="Rectangle 8">
            <a:extLst>
              <a:ext uri="{FF2B5EF4-FFF2-40B4-BE49-F238E27FC236}">
                <a16:creationId xmlns:a16="http://schemas.microsoft.com/office/drawing/2014/main" id="{66F48EEB-1EBA-155E-6778-1D88E296E062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9408368" y="6337126"/>
            <a:ext cx="2641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000">
                <a:solidFill>
                  <a:schemeClr val="bg1">
                    <a:lumMod val="50000"/>
                  </a:schemeClr>
                </a:solidFill>
                <a:latin typeface="+mn-lt"/>
              </a:defRPr>
            </a:lvl1pPr>
          </a:lstStyle>
          <a:p>
            <a:endParaRPr lang="es-ES" dirty="0">
              <a:solidFill>
                <a:srgbClr val="FFFFFF">
                  <a:lumMod val="50000"/>
                </a:srgbClr>
              </a:solidFill>
            </a:endParaRPr>
          </a:p>
          <a:p>
            <a:pPr algn="r"/>
            <a:fld id="{40057B4C-F600-43C7-8CCF-2A414D2C7951}" type="slidenum">
              <a:rPr lang="es-ES" smtClean="0">
                <a:solidFill>
                  <a:srgbClr val="FFFFFF">
                    <a:lumMod val="50000"/>
                  </a:srgbClr>
                </a:solidFill>
              </a:rPr>
              <a:pPr algn="r"/>
              <a:t>42</a:t>
            </a:fld>
            <a:endParaRPr lang="es-ES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445E354A-D29C-6DAB-CAAF-6F80926E0D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>
                <a:solidFill>
                  <a:srgbClr val="000000"/>
                </a:solidFill>
              </a:rPr>
              <a:t>Dr. Héctor Alva Sánchez</a:t>
            </a:r>
          </a:p>
        </p:txBody>
      </p:sp>
    </p:spTree>
    <p:extLst>
      <p:ext uri="{BB962C8B-B14F-4D97-AF65-F5344CB8AC3E}">
        <p14:creationId xmlns:p14="http://schemas.microsoft.com/office/powerpoint/2010/main" val="3531716218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275BB79-6BE8-F0F2-F7FB-A96C421C15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Resumen</a:t>
            </a:r>
            <a:endParaRPr lang="es-ES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3853A901-7D29-2D2D-C7C1-B0C5416644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5651" y="1484784"/>
            <a:ext cx="6564485" cy="4535016"/>
          </a:xfrm>
        </p:spPr>
        <p:txBody>
          <a:bodyPr/>
          <a:lstStyle/>
          <a:p>
            <a:r>
              <a:rPr lang="es-MX" sz="2400" dirty="0"/>
              <a:t>Espectroscopía gamma es importante para identificar la E de los fotones</a:t>
            </a:r>
          </a:p>
          <a:p>
            <a:r>
              <a:rPr lang="es-MX" sz="2400" dirty="0"/>
              <a:t>Ayuda a distinguir y eliminar eventos no deseados</a:t>
            </a:r>
          </a:p>
          <a:p>
            <a:r>
              <a:rPr lang="es-ES" sz="2400" dirty="0"/>
              <a:t>Se requieren detectores de buena resolución en energía, </a:t>
            </a:r>
            <a:r>
              <a:rPr lang="es-ES" sz="2400" i="1" dirty="0"/>
              <a:t>R</a:t>
            </a:r>
            <a:r>
              <a:rPr lang="es-ES" sz="2400" baseline="-25000" dirty="0"/>
              <a:t>E</a:t>
            </a:r>
            <a:r>
              <a:rPr lang="es-ES" sz="2400" dirty="0"/>
              <a:t>=</a:t>
            </a:r>
            <a:r>
              <a:rPr lang="es-ES" sz="2400" i="1" dirty="0"/>
              <a:t>R</a:t>
            </a:r>
            <a:r>
              <a:rPr lang="es-ES" sz="2400" baseline="-25000" dirty="0"/>
              <a:t>E</a:t>
            </a:r>
            <a:r>
              <a:rPr lang="es-ES" sz="2400" dirty="0"/>
              <a:t>(</a:t>
            </a:r>
            <a:r>
              <a:rPr lang="es-ES" sz="2400" i="1" dirty="0"/>
              <a:t>E</a:t>
            </a:r>
            <a:r>
              <a:rPr lang="es-ES" sz="2400" dirty="0"/>
              <a:t>)</a:t>
            </a:r>
          </a:p>
          <a:p>
            <a:r>
              <a:rPr lang="es-ES" sz="2400" dirty="0"/>
              <a:t>Ventanas en energía – eliminación de fotones dispersados</a:t>
            </a:r>
          </a:p>
          <a:p>
            <a:r>
              <a:rPr lang="es-ES" sz="2400" dirty="0"/>
              <a:t>La intensidad de los fotópicos refleja la actividad (distancia) de la fuente y la eficiencia de detección</a:t>
            </a:r>
          </a:p>
        </p:txBody>
      </p:sp>
      <p:pic>
        <p:nvPicPr>
          <p:cNvPr id="5" name="7 Imagen">
            <a:extLst>
              <a:ext uri="{FF2B5EF4-FFF2-40B4-BE49-F238E27FC236}">
                <a16:creationId xmlns:a16="http://schemas.microsoft.com/office/drawing/2014/main" id="{DA5C8E47-7B51-76B0-5274-DD0DDC2487C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12224" y="4215107"/>
            <a:ext cx="3024336" cy="1878189"/>
          </a:xfrm>
          <a:prstGeom prst="rect">
            <a:avLst/>
          </a:prstGeom>
        </p:spPr>
      </p:pic>
      <p:pic>
        <p:nvPicPr>
          <p:cNvPr id="6" name="Imagen 5" descr="Logotipo&#10;&#10;Descripción generada automáticamente">
            <a:extLst>
              <a:ext uri="{FF2B5EF4-FFF2-40B4-BE49-F238E27FC236}">
                <a16:creationId xmlns:a16="http://schemas.microsoft.com/office/drawing/2014/main" id="{036FD437-ACDA-4B7E-022E-93AC4D9FB22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3472" y="6183772"/>
            <a:ext cx="534457" cy="599156"/>
          </a:xfrm>
          <a:prstGeom prst="rect">
            <a:avLst/>
          </a:prstGeom>
        </p:spPr>
      </p:pic>
      <p:pic>
        <p:nvPicPr>
          <p:cNvPr id="7" name="Imagen 6" descr="Logotipo, nombre de la empresa&#10;&#10;El contenido generado por IA puede ser incorrecto.">
            <a:extLst>
              <a:ext uri="{FF2B5EF4-FFF2-40B4-BE49-F238E27FC236}">
                <a16:creationId xmlns:a16="http://schemas.microsoft.com/office/drawing/2014/main" id="{B6BFE741-2A04-3AAE-5715-F67B28C2A786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424" y="6214499"/>
            <a:ext cx="573629" cy="537703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A83ADF0A-CDA5-C3D5-32A2-59F873A41733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9408368" y="6337126"/>
            <a:ext cx="2641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000">
                <a:solidFill>
                  <a:schemeClr val="bg1">
                    <a:lumMod val="50000"/>
                  </a:schemeClr>
                </a:solidFill>
                <a:latin typeface="+mn-lt"/>
              </a:defRPr>
            </a:lvl1pPr>
          </a:lstStyle>
          <a:p>
            <a:endParaRPr lang="es-ES" dirty="0">
              <a:solidFill>
                <a:srgbClr val="FFFFFF">
                  <a:lumMod val="50000"/>
                </a:srgbClr>
              </a:solidFill>
            </a:endParaRPr>
          </a:p>
          <a:p>
            <a:pPr algn="r"/>
            <a:fld id="{40057B4C-F600-43C7-8CCF-2A414D2C7951}" type="slidenum">
              <a:rPr lang="es-ES" smtClean="0">
                <a:solidFill>
                  <a:srgbClr val="FFFFFF">
                    <a:lumMod val="50000"/>
                  </a:srgbClr>
                </a:solidFill>
              </a:rPr>
              <a:pPr algn="r"/>
              <a:t>43</a:t>
            </a:fld>
            <a:endParaRPr lang="es-ES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0D986834-AE29-445E-442C-6CF5330DD3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>
                <a:solidFill>
                  <a:srgbClr val="000000"/>
                </a:solidFill>
              </a:rPr>
              <a:t>Dr. Héctor Alva Sánchez</a:t>
            </a:r>
          </a:p>
        </p:txBody>
      </p:sp>
    </p:spTree>
    <p:extLst>
      <p:ext uri="{BB962C8B-B14F-4D97-AF65-F5344CB8AC3E}">
        <p14:creationId xmlns:p14="http://schemas.microsoft.com/office/powerpoint/2010/main" val="530004709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67BF9CA-4671-FDF8-1AC4-D4795C0932B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3">
            <a:extLst>
              <a:ext uri="{FF2B5EF4-FFF2-40B4-BE49-F238E27FC236}">
                <a16:creationId xmlns:a16="http://schemas.microsoft.com/office/drawing/2014/main" id="{2A64275C-3BF7-EAB1-A148-203EA8A2ED8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2131" y="4653136"/>
            <a:ext cx="6840760" cy="18781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6600"/>
              </a:buClr>
              <a:buFont typeface="Wingdings" charset="0"/>
              <a:buNone/>
              <a:defRPr sz="3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1pPr>
            <a:lvl2pPr marL="457200" indent="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6600"/>
              </a:buClr>
              <a:buFont typeface="Wingdings" charset="0"/>
              <a:buNone/>
              <a:defRPr sz="1800">
                <a:solidFill>
                  <a:schemeClr val="tx1"/>
                </a:solidFill>
                <a:latin typeface="+mn-lt"/>
                <a:ea typeface="ＭＳ Ｐゴシック" charset="0"/>
              </a:defRPr>
            </a:lvl2pPr>
            <a:lvl3pPr marL="914400" indent="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6600"/>
              </a:buClr>
              <a:buFont typeface="Wingdings" charset="0"/>
              <a:buNone/>
              <a:defRPr sz="1600">
                <a:solidFill>
                  <a:schemeClr val="tx1"/>
                </a:solidFill>
                <a:latin typeface="+mn-lt"/>
                <a:ea typeface="ＭＳ Ｐゴシック" charset="0"/>
              </a:defRPr>
            </a:lvl3pPr>
            <a:lvl4pPr marL="1371600" indent="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6600"/>
              </a:buClr>
              <a:buFont typeface="Wingdings" charset="0"/>
              <a:buNone/>
              <a:defRPr sz="1400">
                <a:solidFill>
                  <a:schemeClr val="tx1"/>
                </a:solidFill>
                <a:latin typeface="+mn-lt"/>
                <a:ea typeface="ＭＳ Ｐゴシック" charset="0"/>
              </a:defRPr>
            </a:lvl4pPr>
            <a:lvl5pPr marL="1828800" indent="0" algn="l" rtl="0" eaLnBrk="1" fontAlgn="base" hangingPunct="1">
              <a:spcBef>
                <a:spcPct val="25000"/>
              </a:spcBef>
              <a:spcAft>
                <a:spcPct val="0"/>
              </a:spcAft>
              <a:buClr>
                <a:srgbClr val="FF6600"/>
              </a:buClr>
              <a:buFont typeface="Wingdings" charset="0"/>
              <a:buNone/>
              <a:defRPr sz="1400">
                <a:solidFill>
                  <a:schemeClr val="tx1"/>
                </a:solidFill>
                <a:latin typeface="+mn-lt"/>
                <a:ea typeface="ＭＳ Ｐゴシック" charset="0"/>
              </a:defRPr>
            </a:lvl5pPr>
            <a:lvl6pPr marL="2286000" indent="0" algn="l" rtl="0" eaLnBrk="1" fontAlgn="base" hangingPunct="1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None/>
              <a:defRPr sz="1400">
                <a:solidFill>
                  <a:schemeClr val="tx1"/>
                </a:solidFill>
                <a:latin typeface="+mn-lt"/>
              </a:defRPr>
            </a:lvl6pPr>
            <a:lvl7pPr marL="2743200" indent="0" algn="l" rtl="0" eaLnBrk="1" fontAlgn="base" hangingPunct="1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None/>
              <a:defRPr sz="1400">
                <a:solidFill>
                  <a:schemeClr val="tx1"/>
                </a:solidFill>
                <a:latin typeface="+mn-lt"/>
              </a:defRPr>
            </a:lvl7pPr>
            <a:lvl8pPr marL="3200400" indent="0" algn="l" rtl="0" eaLnBrk="1" fontAlgn="base" hangingPunct="1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None/>
              <a:defRPr sz="1400">
                <a:solidFill>
                  <a:schemeClr val="tx1"/>
                </a:solidFill>
                <a:latin typeface="+mn-lt"/>
              </a:defRPr>
            </a:lvl8pPr>
            <a:lvl9pPr marL="3657600" indent="0" algn="l" rtl="0" eaLnBrk="1" fontAlgn="base" hangingPunct="1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None/>
              <a:defRPr sz="14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lnSpc>
                <a:spcPct val="80000"/>
              </a:lnSpc>
            </a:pPr>
            <a:r>
              <a:rPr lang="es-MX" sz="1800" dirty="0">
                <a:solidFill>
                  <a:srgbClr val="0033CC"/>
                </a:solidFill>
                <a:latin typeface="Calibri" pitchFamily="34" charset="0"/>
                <a:cs typeface="Calibri" pitchFamily="34" charset="0"/>
              </a:rPr>
              <a:t>Referencias:</a:t>
            </a:r>
          </a:p>
          <a:p>
            <a:pPr marL="796925" indent="-514350">
              <a:lnSpc>
                <a:spcPct val="80000"/>
              </a:lnSpc>
              <a:buClr>
                <a:srgbClr val="0033CC"/>
              </a:buClr>
              <a:buFont typeface="+mj-lt"/>
              <a:buAutoNum type="arabicPeriod"/>
            </a:pPr>
            <a:r>
              <a:rPr lang="es-MX" sz="1800" i="1" dirty="0">
                <a:latin typeface="Calibri" pitchFamily="34" charset="0"/>
                <a:cs typeface="Calibri" pitchFamily="34" charset="0"/>
              </a:rPr>
              <a:t>“</a:t>
            </a:r>
            <a:r>
              <a:rPr lang="es-MX" sz="1800" i="1" dirty="0" err="1">
                <a:latin typeface="Calibri" pitchFamily="34" charset="0"/>
                <a:cs typeface="Calibri" pitchFamily="34" charset="0"/>
              </a:rPr>
              <a:t>Radiation</a:t>
            </a:r>
            <a:r>
              <a:rPr lang="es-MX" sz="1800" i="1" dirty="0">
                <a:latin typeface="Calibri" pitchFamily="34" charset="0"/>
                <a:cs typeface="Calibri" pitchFamily="34" charset="0"/>
              </a:rPr>
              <a:t> </a:t>
            </a:r>
            <a:r>
              <a:rPr lang="es-MX" sz="1800" i="1" dirty="0" err="1">
                <a:latin typeface="Calibri" pitchFamily="34" charset="0"/>
                <a:cs typeface="Calibri" pitchFamily="34" charset="0"/>
              </a:rPr>
              <a:t>Detection</a:t>
            </a:r>
            <a:r>
              <a:rPr lang="es-MX" sz="1800" i="1" dirty="0">
                <a:latin typeface="Calibri" pitchFamily="34" charset="0"/>
                <a:cs typeface="Calibri" pitchFamily="34" charset="0"/>
              </a:rPr>
              <a:t> and </a:t>
            </a:r>
            <a:r>
              <a:rPr lang="es-MX" sz="1800" i="1" dirty="0" err="1">
                <a:latin typeface="Calibri" pitchFamily="34" charset="0"/>
                <a:cs typeface="Calibri" pitchFamily="34" charset="0"/>
              </a:rPr>
              <a:t>Measurement</a:t>
            </a:r>
            <a:r>
              <a:rPr lang="es-MX" sz="1800" i="1" dirty="0">
                <a:latin typeface="Calibri" pitchFamily="34" charset="0"/>
                <a:cs typeface="Calibri" pitchFamily="34" charset="0"/>
              </a:rPr>
              <a:t>”, G. F. Knoll, 4ª edición (2010)</a:t>
            </a:r>
          </a:p>
          <a:p>
            <a:pPr marL="796925" indent="-514350">
              <a:lnSpc>
                <a:spcPct val="80000"/>
              </a:lnSpc>
              <a:buClr>
                <a:srgbClr val="0033CC"/>
              </a:buClr>
              <a:buFont typeface="+mj-lt"/>
              <a:buAutoNum type="arabicPeriod"/>
            </a:pPr>
            <a:r>
              <a:rPr lang="es-MX" sz="1800" i="1" dirty="0">
                <a:latin typeface="Calibri" pitchFamily="34" charset="0"/>
                <a:cs typeface="Calibri" pitchFamily="34" charset="0"/>
              </a:rPr>
              <a:t>“</a:t>
            </a:r>
            <a:r>
              <a:rPr lang="en-US" sz="1800" i="1" dirty="0">
                <a:latin typeface="Calibri" pitchFamily="34" charset="0"/>
                <a:cs typeface="Calibri" pitchFamily="34" charset="0"/>
              </a:rPr>
              <a:t>Physics in Nuclear Medicine”, Simon R. Cherry, James A. Sorenson, Michael E. Phelps, 4</a:t>
            </a:r>
            <a:r>
              <a:rPr lang="es-MX" sz="1800" i="1" dirty="0">
                <a:latin typeface="Calibri" pitchFamily="34" charset="0"/>
                <a:cs typeface="Calibri" pitchFamily="34" charset="0"/>
              </a:rPr>
              <a:t>ª</a:t>
            </a:r>
            <a:r>
              <a:rPr lang="en-US" sz="1800" i="1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1800" i="1" dirty="0" err="1">
                <a:latin typeface="Calibri" pitchFamily="34" charset="0"/>
                <a:cs typeface="Calibri" pitchFamily="34" charset="0"/>
              </a:rPr>
              <a:t>edición</a:t>
            </a:r>
            <a:r>
              <a:rPr lang="en-US" sz="1800" i="1" dirty="0">
                <a:latin typeface="Calibri" pitchFamily="34" charset="0"/>
                <a:cs typeface="Calibri" pitchFamily="34" charset="0"/>
              </a:rPr>
              <a:t> (2012)</a:t>
            </a:r>
          </a:p>
          <a:p>
            <a:pPr marL="796925" indent="-514350">
              <a:lnSpc>
                <a:spcPct val="80000"/>
              </a:lnSpc>
              <a:buClr>
                <a:srgbClr val="0033CC"/>
              </a:buClr>
              <a:buFont typeface="+mj-lt"/>
              <a:buAutoNum type="arabicPeriod"/>
            </a:pPr>
            <a:r>
              <a:rPr lang="en-US" sz="1800" i="1" dirty="0">
                <a:latin typeface="Calibri" pitchFamily="34" charset="0"/>
                <a:cs typeface="Calibri" pitchFamily="34" charset="0"/>
              </a:rPr>
              <a:t>“The Essential Physics of Medical Imaging”, Jerrold T. </a:t>
            </a:r>
            <a:r>
              <a:rPr lang="en-US" sz="1800" i="1" dirty="0" err="1">
                <a:latin typeface="Calibri" pitchFamily="34" charset="0"/>
                <a:cs typeface="Calibri" pitchFamily="34" charset="0"/>
              </a:rPr>
              <a:t>Bushberg</a:t>
            </a:r>
            <a:r>
              <a:rPr lang="en-US" sz="1800" i="1" dirty="0">
                <a:latin typeface="Calibri" pitchFamily="34" charset="0"/>
                <a:cs typeface="Calibri" pitchFamily="34" charset="0"/>
              </a:rPr>
              <a:t> et al, </a:t>
            </a:r>
            <a:r>
              <a:rPr lang="es-MX" sz="1800" i="1" dirty="0">
                <a:latin typeface="Calibri" pitchFamily="34" charset="0"/>
                <a:cs typeface="Calibri" pitchFamily="34" charset="0"/>
              </a:rPr>
              <a:t>4ª edición (2020)</a:t>
            </a:r>
          </a:p>
        </p:txBody>
      </p:sp>
      <p:sp>
        <p:nvSpPr>
          <p:cNvPr id="5" name="4 Título">
            <a:extLst>
              <a:ext uri="{FF2B5EF4-FFF2-40B4-BE49-F238E27FC236}">
                <a16:creationId xmlns:a16="http://schemas.microsoft.com/office/drawing/2014/main" id="{B6017862-9410-03A1-F778-35BED1AF425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828533" y="1008246"/>
            <a:ext cx="6534933" cy="1381472"/>
          </a:xfrm>
        </p:spPr>
        <p:txBody>
          <a:bodyPr/>
          <a:lstStyle/>
          <a:p>
            <a:pPr algn="ctr"/>
            <a:r>
              <a:rPr lang="es-MX" dirty="0"/>
              <a:t>Espectroscopía gamma</a:t>
            </a:r>
            <a:r>
              <a:rPr lang="en-US" dirty="0"/>
              <a:t> </a:t>
            </a:r>
            <a:r>
              <a:rPr lang="en-US" sz="1800" dirty="0"/>
              <a:t>IEEE-NPSS School on Nuclear Instrumentation and Applications for Society</a:t>
            </a:r>
            <a:endParaRPr lang="es-MX" dirty="0"/>
          </a:p>
        </p:txBody>
      </p:sp>
      <p:pic>
        <p:nvPicPr>
          <p:cNvPr id="6" name="Imagen 5" descr="Logotipo, nombre de la empresa&#10;&#10;El contenido generado por IA puede ser incorrecto.">
            <a:extLst>
              <a:ext uri="{FF2B5EF4-FFF2-40B4-BE49-F238E27FC236}">
                <a16:creationId xmlns:a16="http://schemas.microsoft.com/office/drawing/2014/main" id="{9E4C8E73-8A1D-7E60-38C4-C2DDE6EC359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24391" y="4103608"/>
            <a:ext cx="2047059" cy="1918853"/>
          </a:xfrm>
          <a:prstGeom prst="rect">
            <a:avLst/>
          </a:prstGeom>
        </p:spPr>
      </p:pic>
      <p:pic>
        <p:nvPicPr>
          <p:cNvPr id="9" name="Imagen 8" descr="Logotipo&#10;&#10;Descripción generada automáticamente">
            <a:extLst>
              <a:ext uri="{FF2B5EF4-FFF2-40B4-BE49-F238E27FC236}">
                <a16:creationId xmlns:a16="http://schemas.microsoft.com/office/drawing/2014/main" id="{201E4DB0-7391-12D7-EF05-D74133EA465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2131" y="492598"/>
            <a:ext cx="1423427" cy="1595742"/>
          </a:xfrm>
          <a:prstGeom prst="rect">
            <a:avLst/>
          </a:prstGeom>
        </p:spPr>
      </p:pic>
      <p:pic>
        <p:nvPicPr>
          <p:cNvPr id="10" name="Imagen 9" descr="Un dibujo en blanco y negro&#10;&#10;Descripción generada automáticamente con confianza media">
            <a:extLst>
              <a:ext uri="{FF2B5EF4-FFF2-40B4-BE49-F238E27FC236}">
                <a16:creationId xmlns:a16="http://schemas.microsoft.com/office/drawing/2014/main" id="{CD1376DD-3854-168D-FB39-33BA5E88C640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prstClr val="black"/>
              <a:schemeClr val="accent5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-40000" contrast="-2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503712" y="3239778"/>
            <a:ext cx="951359" cy="1038743"/>
          </a:xfrm>
          <a:prstGeom prst="rect">
            <a:avLst/>
          </a:prstGeom>
        </p:spPr>
      </p:pic>
      <p:sp>
        <p:nvSpPr>
          <p:cNvPr id="2" name="Rectángulo 1">
            <a:extLst>
              <a:ext uri="{FF2B5EF4-FFF2-40B4-BE49-F238E27FC236}">
                <a16:creationId xmlns:a16="http://schemas.microsoft.com/office/drawing/2014/main" id="{64CA9B68-86AB-5736-FB77-70B6F7BD853E}"/>
              </a:ext>
            </a:extLst>
          </p:cNvPr>
          <p:cNvSpPr/>
          <p:nvPr/>
        </p:nvSpPr>
        <p:spPr>
          <a:xfrm>
            <a:off x="4529433" y="3385969"/>
            <a:ext cx="3133132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s-ES_tradnl" b="1" dirty="0">
                <a:latin typeface="Arial" charset="0"/>
                <a:ea typeface="Arial" charset="0"/>
                <a:cs typeface="Arial" charset="0"/>
              </a:rPr>
              <a:t>Dr. Héctor Alva Sánchez</a:t>
            </a:r>
          </a:p>
          <a:p>
            <a:pPr>
              <a:defRPr/>
            </a:pPr>
            <a:r>
              <a:rPr lang="es-ES_tradnl" dirty="0">
                <a:solidFill>
                  <a:srgbClr val="4B33FD"/>
                </a:solidFill>
                <a:latin typeface="Arial" charset="0"/>
                <a:ea typeface="Arial" charset="0"/>
                <a:cs typeface="Arial" charset="0"/>
              </a:rPr>
              <a:t>halva@fisica.unam.mx</a:t>
            </a:r>
            <a:r>
              <a:rPr lang="es-ES_tradnl" b="1" dirty="0">
                <a:latin typeface="Arial" charset="0"/>
                <a:ea typeface="Arial" charset="0"/>
                <a:cs typeface="Arial" charset="0"/>
              </a:rPr>
              <a:t> </a:t>
            </a:r>
          </a:p>
          <a:p>
            <a:pPr>
              <a:defRPr/>
            </a:pPr>
            <a:r>
              <a:rPr lang="es-ES" sz="1600" dirty="0">
                <a:latin typeface="Arial" charset="0"/>
                <a:ea typeface="Arial" charset="0"/>
                <a:cs typeface="Arial" charset="0"/>
              </a:rPr>
              <a:t>Instituto de Física, UNAM</a:t>
            </a:r>
            <a:endParaRPr lang="es-ES_tradnl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4" name="Rectangle 8">
            <a:extLst>
              <a:ext uri="{FF2B5EF4-FFF2-40B4-BE49-F238E27FC236}">
                <a16:creationId xmlns:a16="http://schemas.microsoft.com/office/drawing/2014/main" id="{82061992-E919-6407-B3DF-E8A5A08DDC85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9408368" y="6337126"/>
            <a:ext cx="2641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000">
                <a:solidFill>
                  <a:schemeClr val="bg1">
                    <a:lumMod val="50000"/>
                  </a:schemeClr>
                </a:solidFill>
                <a:latin typeface="+mn-lt"/>
              </a:defRPr>
            </a:lvl1pPr>
          </a:lstStyle>
          <a:p>
            <a:endParaRPr lang="es-ES" dirty="0">
              <a:solidFill>
                <a:srgbClr val="FFFFFF">
                  <a:lumMod val="50000"/>
                </a:srgbClr>
              </a:solidFill>
            </a:endParaRPr>
          </a:p>
          <a:p>
            <a:pPr algn="r"/>
            <a:fld id="{40057B4C-F600-43C7-8CCF-2A414D2C7951}" type="slidenum">
              <a:rPr lang="es-ES" smtClean="0">
                <a:solidFill>
                  <a:srgbClr val="FFFFFF">
                    <a:lumMod val="50000"/>
                  </a:srgbClr>
                </a:solidFill>
              </a:rPr>
              <a:pPr algn="r"/>
              <a:t>44</a:t>
            </a:fld>
            <a:endParaRPr lang="es-ES" dirty="0">
              <a:solidFill>
                <a:srgbClr val="FFFFFF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3027590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9D4D334-CD78-626C-86B5-E42537F6EB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s-MX" sz="3200" dirty="0"/>
              <a:t>Suma en cuadratura/convolución de Gaussianas</a:t>
            </a: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683A21B9-F916-9DF8-C207-82BF54367BF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52456" y="2565264"/>
            <a:ext cx="4800000" cy="3600000"/>
          </a:xfrm>
          <a:prstGeom prst="rect">
            <a:avLst/>
          </a:prstGeom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F1DC37C3-5520-B8E3-E9AF-927F86E802D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07968" y="2565264"/>
            <a:ext cx="4800000" cy="3600000"/>
          </a:xfrm>
          <a:prstGeom prst="rect">
            <a:avLst/>
          </a:prstGeom>
        </p:spPr>
      </p:pic>
      <p:pic>
        <p:nvPicPr>
          <p:cNvPr id="9" name="Imagen 8">
            <a:extLst>
              <a:ext uri="{FF2B5EF4-FFF2-40B4-BE49-F238E27FC236}">
                <a16:creationId xmlns:a16="http://schemas.microsoft.com/office/drawing/2014/main" id="{02F97DB6-95FF-7472-6D76-5A20745051A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07204" y="1608724"/>
            <a:ext cx="2383904" cy="650154"/>
          </a:xfrm>
          <a:prstGeom prst="rect">
            <a:avLst/>
          </a:prstGeom>
        </p:spPr>
      </p:pic>
      <p:sp>
        <p:nvSpPr>
          <p:cNvPr id="8" name="Rectangle 8">
            <a:extLst>
              <a:ext uri="{FF2B5EF4-FFF2-40B4-BE49-F238E27FC236}">
                <a16:creationId xmlns:a16="http://schemas.microsoft.com/office/drawing/2014/main" id="{4401F307-436B-387F-B399-17DE9EC239B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408368" y="6337126"/>
            <a:ext cx="2641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s-E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endParaRPr lang="es-ES">
              <a:solidFill>
                <a:srgbClr val="FFFFFF">
                  <a:lumMod val="50000"/>
                </a:srgbClr>
              </a:solidFill>
            </a:endParaRPr>
          </a:p>
          <a:p>
            <a:pPr algn="r"/>
            <a:fld id="{40057B4C-F600-43C7-8CCF-2A414D2C7951}" type="slidenum">
              <a:rPr lang="es-ES" smtClean="0">
                <a:solidFill>
                  <a:srgbClr val="FFFFFF">
                    <a:lumMod val="50000"/>
                  </a:srgbClr>
                </a:solidFill>
              </a:rPr>
              <a:pPr algn="r"/>
              <a:t>45</a:t>
            </a:fld>
            <a:endParaRPr lang="es-ES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1D13AB9E-9EB1-2D22-7FDC-721CBA3E57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076AA6-C8CB-4431-B55B-2F42FA106885}" type="slidenum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45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99354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537B6A-97CA-0939-408C-ED11622A9E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6233" y="304801"/>
            <a:ext cx="10668000" cy="975360"/>
          </a:xfrm>
        </p:spPr>
        <p:txBody>
          <a:bodyPr wrap="square" anchor="b">
            <a:normAutofit/>
          </a:bodyPr>
          <a:lstStyle/>
          <a:p>
            <a:r>
              <a:rPr lang="es-MX" dirty="0"/>
              <a:t>Cristales centelladores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292B034-2BF4-89DE-B898-0A228207B8B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755651" y="1484784"/>
            <a:ext cx="5232400" cy="4535016"/>
          </a:xfrm>
        </p:spPr>
        <p:txBody>
          <a:bodyPr wrap="square" anchor="t">
            <a:normAutofit/>
          </a:bodyPr>
          <a:lstStyle/>
          <a:p>
            <a:pPr>
              <a:lnSpc>
                <a:spcPct val="110000"/>
              </a:lnSpc>
            </a:pPr>
            <a:r>
              <a:rPr lang="es-MX" sz="1800" dirty="0"/>
              <a:t>Son materiales que brillan después de la interacción de la radiación ionizante</a:t>
            </a:r>
          </a:p>
          <a:p>
            <a:pPr>
              <a:lnSpc>
                <a:spcPct val="110000"/>
              </a:lnSpc>
            </a:pPr>
            <a:r>
              <a:rPr lang="es-MX" sz="1800" dirty="0"/>
              <a:t>La luz generalmente se emite en un espectro continuo: desde UV hasta el visible</a:t>
            </a:r>
          </a:p>
          <a:p>
            <a:pPr>
              <a:lnSpc>
                <a:spcPct val="110000"/>
              </a:lnSpc>
            </a:pPr>
            <a:r>
              <a:rPr lang="es-MX" sz="1800" dirty="0"/>
              <a:t>La luz se emite debido a la recombinación de los electrones (liberados durante la ionización) con centros de recombinación o luminiscentes (impurezas en el cristal: Tl, Cs)</a:t>
            </a:r>
          </a:p>
          <a:p>
            <a:pPr>
              <a:lnSpc>
                <a:spcPct val="110000"/>
              </a:lnSpc>
            </a:pPr>
            <a:r>
              <a:rPr lang="es-MX" sz="1800" dirty="0"/>
              <a:t>Los centros de recombinación tienen una vida media de 20-500 </a:t>
            </a:r>
            <a:r>
              <a:rPr lang="es-MX" sz="1800" dirty="0" err="1"/>
              <a:t>ns</a:t>
            </a:r>
            <a:endParaRPr lang="es-MX" sz="1800" dirty="0"/>
          </a:p>
        </p:txBody>
      </p:sp>
      <p:pic>
        <p:nvPicPr>
          <p:cNvPr id="5" name="Picture 5">
            <a:extLst>
              <a:ext uri="{FF2B5EF4-FFF2-40B4-BE49-F238E27FC236}">
                <a16:creationId xmlns:a16="http://schemas.microsoft.com/office/drawing/2014/main" id="{A28A6563-D9E6-875F-030B-FD19768B7ED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96248" y="1620089"/>
            <a:ext cx="5232400" cy="4264405"/>
          </a:xfrm>
          <a:prstGeom prst="rect">
            <a:avLst/>
          </a:prstGeom>
          <a:noFill/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id="{E9D08DB9-A11E-4625-3D51-8391022C17A6}"/>
              </a:ext>
            </a:extLst>
          </p:cNvPr>
          <p:cNvSpPr txBox="1"/>
          <p:nvPr/>
        </p:nvSpPr>
        <p:spPr>
          <a:xfrm>
            <a:off x="9074851" y="2132856"/>
            <a:ext cx="2340988" cy="715089"/>
          </a:xfrm>
          <a:prstGeom prst="roundRect">
            <a:avLst>
              <a:gd name="adj" fmla="val 19359"/>
            </a:avLst>
          </a:prstGeom>
          <a:solidFill>
            <a:srgbClr val="FFFFFF">
              <a:alpha val="80000"/>
            </a:srgbClr>
          </a:solidFill>
        </p:spPr>
        <p:txBody>
          <a:bodyPr wrap="none" rtlCol="0">
            <a:spAutoFit/>
          </a:bodyPr>
          <a:lstStyle/>
          <a:p>
            <a:pPr algn="ctr"/>
            <a:r>
              <a:rPr lang="es-MX" dirty="0"/>
              <a:t>Espectro de emisión</a:t>
            </a:r>
          </a:p>
          <a:p>
            <a:pPr algn="ctr"/>
            <a:r>
              <a:rPr lang="es-MX" dirty="0" err="1"/>
              <a:t>NaI:Tl</a:t>
            </a:r>
            <a:endParaRPr lang="es-ES" dirty="0"/>
          </a:p>
        </p:txBody>
      </p:sp>
      <p:pic>
        <p:nvPicPr>
          <p:cNvPr id="7" name="Imagen 6" descr="Logotipo&#10;&#10;Descripción generada automáticamente">
            <a:extLst>
              <a:ext uri="{FF2B5EF4-FFF2-40B4-BE49-F238E27FC236}">
                <a16:creationId xmlns:a16="http://schemas.microsoft.com/office/drawing/2014/main" id="{703C939B-BDF8-0575-25E2-62B086E5502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3472" y="6183772"/>
            <a:ext cx="534457" cy="599156"/>
          </a:xfrm>
          <a:prstGeom prst="rect">
            <a:avLst/>
          </a:prstGeom>
        </p:spPr>
      </p:pic>
      <p:pic>
        <p:nvPicPr>
          <p:cNvPr id="8" name="Imagen 7" descr="Logotipo, nombre de la empresa&#10;&#10;El contenido generado por IA puede ser incorrecto.">
            <a:extLst>
              <a:ext uri="{FF2B5EF4-FFF2-40B4-BE49-F238E27FC236}">
                <a16:creationId xmlns:a16="http://schemas.microsoft.com/office/drawing/2014/main" id="{FBB582C2-6860-6D32-5642-2AD72567B57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424" y="6214499"/>
            <a:ext cx="573629" cy="537703"/>
          </a:xfrm>
          <a:prstGeom prst="rect">
            <a:avLst/>
          </a:prstGeom>
        </p:spPr>
      </p:pic>
      <p:sp>
        <p:nvSpPr>
          <p:cNvPr id="10" name="Rectangle 8">
            <a:extLst>
              <a:ext uri="{FF2B5EF4-FFF2-40B4-BE49-F238E27FC236}">
                <a16:creationId xmlns:a16="http://schemas.microsoft.com/office/drawing/2014/main" id="{DC130057-1A81-2446-A2F0-D063ADDC6D84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9408368" y="6337126"/>
            <a:ext cx="2641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000">
                <a:solidFill>
                  <a:schemeClr val="bg1">
                    <a:lumMod val="50000"/>
                  </a:schemeClr>
                </a:solidFill>
                <a:latin typeface="+mn-lt"/>
              </a:defRPr>
            </a:lvl1pPr>
          </a:lstStyle>
          <a:p>
            <a:endParaRPr lang="es-ES" dirty="0">
              <a:solidFill>
                <a:srgbClr val="FFFFFF">
                  <a:lumMod val="50000"/>
                </a:srgbClr>
              </a:solidFill>
            </a:endParaRPr>
          </a:p>
          <a:p>
            <a:pPr algn="r"/>
            <a:fld id="{40057B4C-F600-43C7-8CCF-2A414D2C7951}" type="slidenum">
              <a:rPr lang="es-ES" smtClean="0">
                <a:solidFill>
                  <a:srgbClr val="FFFFFF">
                    <a:lumMod val="50000"/>
                  </a:srgbClr>
                </a:solidFill>
              </a:rPr>
              <a:pPr algn="r"/>
              <a:t>5</a:t>
            </a:fld>
            <a:endParaRPr lang="es-ES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C3C1C198-62B0-C64B-372C-CF61BBA2AC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>
                <a:solidFill>
                  <a:srgbClr val="000000"/>
                </a:solidFill>
              </a:rPr>
              <a:t>Dr. Héctor Alva Sánchez</a:t>
            </a:r>
          </a:p>
        </p:txBody>
      </p:sp>
    </p:spTree>
    <p:extLst>
      <p:ext uri="{BB962C8B-B14F-4D97-AF65-F5344CB8AC3E}">
        <p14:creationId xmlns:p14="http://schemas.microsoft.com/office/powerpoint/2010/main" val="371360899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92337D-6C97-8A2E-93B7-DE4607189E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Elección de un cristal centellador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A6999C6-95CC-307C-0A91-290FF933B08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5651" y="1484784"/>
            <a:ext cx="5052317" cy="4535016"/>
          </a:xfrm>
        </p:spPr>
        <p:txBody>
          <a:bodyPr/>
          <a:lstStyle/>
          <a:p>
            <a:pPr>
              <a:lnSpc>
                <a:spcPct val="110000"/>
              </a:lnSpc>
            </a:pPr>
            <a:r>
              <a:rPr lang="es-MX" sz="1800" dirty="0"/>
              <a:t>Eficiencia para detectar la radiación</a:t>
            </a:r>
          </a:p>
          <a:p>
            <a:pPr lvl="1">
              <a:lnSpc>
                <a:spcPct val="110000"/>
              </a:lnSpc>
            </a:pPr>
            <a:r>
              <a:rPr lang="es-MX" sz="1800" dirty="0"/>
              <a:t>Composición elemental – número atómico efectivo alto para favorecer efecto fotoeléctrico</a:t>
            </a:r>
          </a:p>
          <a:p>
            <a:pPr lvl="1">
              <a:lnSpc>
                <a:spcPct val="110000"/>
              </a:lnSpc>
            </a:pPr>
            <a:r>
              <a:rPr lang="es-MX" sz="1800" dirty="0"/>
              <a:t>Densidad física alta</a:t>
            </a:r>
          </a:p>
          <a:p>
            <a:pPr>
              <a:lnSpc>
                <a:spcPct val="110000"/>
              </a:lnSpc>
            </a:pPr>
            <a:r>
              <a:rPr lang="es-MX" sz="1800" dirty="0"/>
              <a:t>Luminosidad (brillo) alto y proporcionalidad</a:t>
            </a:r>
          </a:p>
          <a:p>
            <a:pPr>
              <a:lnSpc>
                <a:spcPct val="110000"/>
              </a:lnSpc>
            </a:pPr>
            <a:r>
              <a:rPr lang="es-MX" sz="1800" dirty="0"/>
              <a:t>Espectro de emisión (longitud de onda) e índice de refracción – acoplamiento con fotodetectores</a:t>
            </a:r>
          </a:p>
          <a:p>
            <a:pPr>
              <a:lnSpc>
                <a:spcPct val="110000"/>
              </a:lnSpc>
            </a:pPr>
            <a:r>
              <a:rPr lang="es-MX" sz="1800" dirty="0"/>
              <a:t>Tiempo de decaimiento corto (tasas de conteo altas y detección en coincidencia)</a:t>
            </a:r>
          </a:p>
          <a:p>
            <a:pPr>
              <a:lnSpc>
                <a:spcPct val="110000"/>
              </a:lnSpc>
            </a:pPr>
            <a:r>
              <a:rPr lang="es-MX" sz="1800" dirty="0"/>
              <a:t>Higroscópico, costo, tamaño, etc.</a:t>
            </a:r>
          </a:p>
        </p:txBody>
      </p:sp>
      <p:pic>
        <p:nvPicPr>
          <p:cNvPr id="9" name="Imagen 8" descr="Imagen que contiene tabla, computadora, teclado, botella&#10;&#10;El contenido generado por IA puede ser incorrecto.">
            <a:extLst>
              <a:ext uri="{FF2B5EF4-FFF2-40B4-BE49-F238E27FC236}">
                <a16:creationId xmlns:a16="http://schemas.microsoft.com/office/drawing/2014/main" id="{5E950A45-8D1C-9E69-5CA6-2299D30ADF8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72064" y="1916832"/>
            <a:ext cx="4927476" cy="3284984"/>
          </a:xfrm>
          <a:prstGeom prst="rect">
            <a:avLst/>
          </a:prstGeom>
        </p:spPr>
      </p:pic>
      <p:sp>
        <p:nvSpPr>
          <p:cNvPr id="10" name="CuadroTexto 9">
            <a:extLst>
              <a:ext uri="{FF2B5EF4-FFF2-40B4-BE49-F238E27FC236}">
                <a16:creationId xmlns:a16="http://schemas.microsoft.com/office/drawing/2014/main" id="{03100AE0-34B0-0C2C-F2AE-A68829469568}"/>
              </a:ext>
            </a:extLst>
          </p:cNvPr>
          <p:cNvSpPr txBox="1"/>
          <p:nvPr/>
        </p:nvSpPr>
        <p:spPr>
          <a:xfrm>
            <a:off x="8735693" y="4810401"/>
            <a:ext cx="8002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err="1">
                <a:solidFill>
                  <a:schemeClr val="bg1"/>
                </a:solidFill>
              </a:rPr>
              <a:t>NaI:Tl</a:t>
            </a:r>
            <a:endParaRPr lang="es-ES" dirty="0">
              <a:solidFill>
                <a:schemeClr val="bg1"/>
              </a:solidFill>
            </a:endParaRPr>
          </a:p>
        </p:txBody>
      </p:sp>
      <p:pic>
        <p:nvPicPr>
          <p:cNvPr id="6" name="Imagen 5" descr="Logotipo&#10;&#10;Descripción generada automáticamente">
            <a:extLst>
              <a:ext uri="{FF2B5EF4-FFF2-40B4-BE49-F238E27FC236}">
                <a16:creationId xmlns:a16="http://schemas.microsoft.com/office/drawing/2014/main" id="{EC4A33BC-6AB1-2B8A-01D5-215FA6E859E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3472" y="6183772"/>
            <a:ext cx="534457" cy="599156"/>
          </a:xfrm>
          <a:prstGeom prst="rect">
            <a:avLst/>
          </a:prstGeom>
        </p:spPr>
      </p:pic>
      <p:pic>
        <p:nvPicPr>
          <p:cNvPr id="8" name="Imagen 7" descr="Logotipo, nombre de la empresa&#10;&#10;El contenido generado por IA puede ser incorrecto.">
            <a:extLst>
              <a:ext uri="{FF2B5EF4-FFF2-40B4-BE49-F238E27FC236}">
                <a16:creationId xmlns:a16="http://schemas.microsoft.com/office/drawing/2014/main" id="{22C1F626-407C-AE54-547A-1410470802A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424" y="6214499"/>
            <a:ext cx="573629" cy="537703"/>
          </a:xfrm>
          <a:prstGeom prst="rect">
            <a:avLst/>
          </a:prstGeom>
        </p:spPr>
      </p:pic>
      <p:sp>
        <p:nvSpPr>
          <p:cNvPr id="12" name="Rectangle 8">
            <a:extLst>
              <a:ext uri="{FF2B5EF4-FFF2-40B4-BE49-F238E27FC236}">
                <a16:creationId xmlns:a16="http://schemas.microsoft.com/office/drawing/2014/main" id="{8086C595-2949-A375-EF62-29C973D0E47D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9408368" y="6337126"/>
            <a:ext cx="2641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000">
                <a:solidFill>
                  <a:schemeClr val="bg1">
                    <a:lumMod val="50000"/>
                  </a:schemeClr>
                </a:solidFill>
                <a:latin typeface="+mn-lt"/>
              </a:defRPr>
            </a:lvl1pPr>
          </a:lstStyle>
          <a:p>
            <a:endParaRPr lang="es-ES" dirty="0">
              <a:solidFill>
                <a:srgbClr val="FFFFFF">
                  <a:lumMod val="50000"/>
                </a:srgbClr>
              </a:solidFill>
            </a:endParaRPr>
          </a:p>
          <a:p>
            <a:pPr algn="r"/>
            <a:fld id="{40057B4C-F600-43C7-8CCF-2A414D2C7951}" type="slidenum">
              <a:rPr lang="es-ES" smtClean="0">
                <a:solidFill>
                  <a:srgbClr val="FFFFFF">
                    <a:lumMod val="50000"/>
                  </a:srgbClr>
                </a:solidFill>
              </a:rPr>
              <a:pPr algn="r"/>
              <a:t>6</a:t>
            </a:fld>
            <a:endParaRPr lang="es-ES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A1C9C2DA-1D8C-F30B-E8D2-864469FEDF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>
                <a:solidFill>
                  <a:srgbClr val="000000"/>
                </a:solidFill>
              </a:rPr>
              <a:t>Dr. Héctor Alva Sánchez</a:t>
            </a:r>
          </a:p>
        </p:txBody>
      </p:sp>
    </p:spTree>
    <p:extLst>
      <p:ext uri="{BB962C8B-B14F-4D97-AF65-F5344CB8AC3E}">
        <p14:creationId xmlns:p14="http://schemas.microsoft.com/office/powerpoint/2010/main" val="318760594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5A09DF-7631-9354-A1C6-EDE50173FA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6233" y="304801"/>
            <a:ext cx="10668000" cy="975360"/>
          </a:xfrm>
        </p:spPr>
        <p:txBody>
          <a:bodyPr wrap="square" anchor="b">
            <a:normAutofit/>
          </a:bodyPr>
          <a:lstStyle/>
          <a:p>
            <a:r>
              <a:rPr lang="es-MX" dirty="0"/>
              <a:t>Detectores de centelleo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51B43B0-A760-23B1-AAF5-C70B545E21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91251" y="1484784"/>
            <a:ext cx="5232400" cy="4535016"/>
          </a:xfrm>
        </p:spPr>
        <p:txBody>
          <a:bodyPr wrap="square" anchor="t">
            <a:normAutofit/>
          </a:bodyPr>
          <a:lstStyle/>
          <a:p>
            <a:pPr>
              <a:lnSpc>
                <a:spcPct val="110000"/>
              </a:lnSpc>
            </a:pPr>
            <a:r>
              <a:rPr lang="es-MX" sz="1800" dirty="0"/>
              <a:t>No toda la energía de la radiación incidente se convierte en luz de centelleo: disipación como vibraciones y finalmente en calor</a:t>
            </a:r>
          </a:p>
          <a:p>
            <a:pPr>
              <a:lnSpc>
                <a:spcPct val="110000"/>
              </a:lnSpc>
            </a:pPr>
            <a:r>
              <a:rPr lang="es-MX" sz="1800" dirty="0"/>
              <a:t>En muchos centelladores el número de fotones emitidos durante el centelleo es proporcional a la energía depositada por la radiación ionizante</a:t>
            </a:r>
          </a:p>
          <a:p>
            <a:pPr>
              <a:lnSpc>
                <a:spcPct val="110000"/>
              </a:lnSpc>
            </a:pPr>
            <a:r>
              <a:rPr lang="es-MX" sz="1800" dirty="0"/>
              <a:t>Se producen de 100s a 1000s de fotones de centelleo por cada gamma que interactúa</a:t>
            </a:r>
          </a:p>
        </p:txBody>
      </p:sp>
      <p:pic>
        <p:nvPicPr>
          <p:cNvPr id="11" name="Imagen 10" descr="Imagen que contiene lego&#10;&#10;El contenido generado por IA puede ser incorrecto.">
            <a:extLst>
              <a:ext uri="{FF2B5EF4-FFF2-40B4-BE49-F238E27FC236}">
                <a16:creationId xmlns:a16="http://schemas.microsoft.com/office/drawing/2014/main" id="{9458ADC0-D58D-DB86-1D23-68EF3C6043E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3078" y="1505268"/>
            <a:ext cx="4514850" cy="4514850"/>
          </a:xfrm>
          <a:prstGeom prst="rect">
            <a:avLst/>
          </a:prstGeom>
        </p:spPr>
      </p:pic>
      <p:sp>
        <p:nvSpPr>
          <p:cNvPr id="12" name="CuadroTexto 11">
            <a:extLst>
              <a:ext uri="{FF2B5EF4-FFF2-40B4-BE49-F238E27FC236}">
                <a16:creationId xmlns:a16="http://schemas.microsoft.com/office/drawing/2014/main" id="{D53ECCEF-8408-D849-6897-A8EDD450C569}"/>
              </a:ext>
            </a:extLst>
          </p:cNvPr>
          <p:cNvSpPr txBox="1"/>
          <p:nvPr/>
        </p:nvSpPr>
        <p:spPr>
          <a:xfrm>
            <a:off x="2623681" y="5661248"/>
            <a:ext cx="11336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err="1"/>
              <a:t>LuAG:Ce</a:t>
            </a:r>
            <a:endParaRPr lang="es-ES" dirty="0"/>
          </a:p>
        </p:txBody>
      </p:sp>
      <p:pic>
        <p:nvPicPr>
          <p:cNvPr id="13" name="Imagen 12" descr="Logotipo&#10;&#10;Descripción generada automáticamente">
            <a:extLst>
              <a:ext uri="{FF2B5EF4-FFF2-40B4-BE49-F238E27FC236}">
                <a16:creationId xmlns:a16="http://schemas.microsoft.com/office/drawing/2014/main" id="{A5B5A1FA-0B2C-36AC-A7C7-B92D6FEFE84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3472" y="6183772"/>
            <a:ext cx="534457" cy="599156"/>
          </a:xfrm>
          <a:prstGeom prst="rect">
            <a:avLst/>
          </a:prstGeom>
        </p:spPr>
      </p:pic>
      <p:pic>
        <p:nvPicPr>
          <p:cNvPr id="14" name="Imagen 13" descr="Logotipo, nombre de la empresa&#10;&#10;El contenido generado por IA puede ser incorrecto.">
            <a:extLst>
              <a:ext uri="{FF2B5EF4-FFF2-40B4-BE49-F238E27FC236}">
                <a16:creationId xmlns:a16="http://schemas.microsoft.com/office/drawing/2014/main" id="{21EDED1B-A0A3-C064-36F2-0B45595F2B21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424" y="6214499"/>
            <a:ext cx="573629" cy="537703"/>
          </a:xfrm>
          <a:prstGeom prst="rect">
            <a:avLst/>
          </a:prstGeom>
        </p:spPr>
      </p:pic>
      <p:sp>
        <p:nvSpPr>
          <p:cNvPr id="16" name="Rectangle 8">
            <a:extLst>
              <a:ext uri="{FF2B5EF4-FFF2-40B4-BE49-F238E27FC236}">
                <a16:creationId xmlns:a16="http://schemas.microsoft.com/office/drawing/2014/main" id="{18CBB6E6-B666-9D5A-9648-6E7C14C5F784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9408368" y="6337126"/>
            <a:ext cx="2641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000">
                <a:solidFill>
                  <a:schemeClr val="bg1">
                    <a:lumMod val="50000"/>
                  </a:schemeClr>
                </a:solidFill>
                <a:latin typeface="+mn-lt"/>
              </a:defRPr>
            </a:lvl1pPr>
          </a:lstStyle>
          <a:p>
            <a:endParaRPr lang="es-ES" dirty="0">
              <a:solidFill>
                <a:srgbClr val="FFFFFF">
                  <a:lumMod val="50000"/>
                </a:srgbClr>
              </a:solidFill>
            </a:endParaRPr>
          </a:p>
          <a:p>
            <a:pPr algn="r"/>
            <a:fld id="{40057B4C-F600-43C7-8CCF-2A414D2C7951}" type="slidenum">
              <a:rPr lang="es-ES" smtClean="0">
                <a:solidFill>
                  <a:srgbClr val="FFFFFF">
                    <a:lumMod val="50000"/>
                  </a:srgbClr>
                </a:solidFill>
              </a:rPr>
              <a:pPr algn="r"/>
              <a:t>7</a:t>
            </a:fld>
            <a:endParaRPr lang="es-ES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BC907E1F-83E9-64CD-2B49-04E62A6E8C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>
                <a:solidFill>
                  <a:srgbClr val="000000"/>
                </a:solidFill>
              </a:rPr>
              <a:t>Dr. Héctor Alva Sánchez</a:t>
            </a:r>
          </a:p>
        </p:txBody>
      </p:sp>
    </p:spTree>
    <p:extLst>
      <p:ext uri="{BB962C8B-B14F-4D97-AF65-F5344CB8AC3E}">
        <p14:creationId xmlns:p14="http://schemas.microsoft.com/office/powerpoint/2010/main" val="32905353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0FA7EF-4F1D-AED3-EEE0-1F5D23803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Propiedades físicas de cristales centelladores</a:t>
            </a:r>
          </a:p>
        </p:txBody>
      </p:sp>
      <p:pic>
        <p:nvPicPr>
          <p:cNvPr id="5" name="Picture 3">
            <a:extLst>
              <a:ext uri="{FF2B5EF4-FFF2-40B4-BE49-F238E27FC236}">
                <a16:creationId xmlns:a16="http://schemas.microsoft.com/office/drawing/2014/main" id="{BC049AEF-F22C-8D3B-225E-3339C6BB192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1544" y="1772816"/>
            <a:ext cx="8424936" cy="43044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Imagen 2" descr="Logotipo&#10;&#10;Descripción generada automáticamente">
            <a:extLst>
              <a:ext uri="{FF2B5EF4-FFF2-40B4-BE49-F238E27FC236}">
                <a16:creationId xmlns:a16="http://schemas.microsoft.com/office/drawing/2014/main" id="{4C35FA55-182E-E71B-20CA-C777A2EE4AD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3472" y="6183772"/>
            <a:ext cx="534457" cy="599156"/>
          </a:xfrm>
          <a:prstGeom prst="rect">
            <a:avLst/>
          </a:prstGeom>
        </p:spPr>
      </p:pic>
      <p:pic>
        <p:nvPicPr>
          <p:cNvPr id="6" name="Imagen 5" descr="Logotipo, nombre de la empresa&#10;&#10;El contenido generado por IA puede ser incorrecto.">
            <a:extLst>
              <a:ext uri="{FF2B5EF4-FFF2-40B4-BE49-F238E27FC236}">
                <a16:creationId xmlns:a16="http://schemas.microsoft.com/office/drawing/2014/main" id="{04E32FCA-EA0A-892B-FE3E-168EECC8404C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424" y="6214499"/>
            <a:ext cx="573629" cy="537703"/>
          </a:xfrm>
          <a:prstGeom prst="rect">
            <a:avLst/>
          </a:prstGeom>
        </p:spPr>
      </p:pic>
      <p:sp>
        <p:nvSpPr>
          <p:cNvPr id="8" name="Rectangle 8">
            <a:extLst>
              <a:ext uri="{FF2B5EF4-FFF2-40B4-BE49-F238E27FC236}">
                <a16:creationId xmlns:a16="http://schemas.microsoft.com/office/drawing/2014/main" id="{B2866606-1330-6B8B-25F5-4216A5C8DB74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9408368" y="6337126"/>
            <a:ext cx="2641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000">
                <a:solidFill>
                  <a:schemeClr val="bg1">
                    <a:lumMod val="50000"/>
                  </a:schemeClr>
                </a:solidFill>
                <a:latin typeface="+mn-lt"/>
              </a:defRPr>
            </a:lvl1pPr>
          </a:lstStyle>
          <a:p>
            <a:endParaRPr lang="es-ES" dirty="0">
              <a:solidFill>
                <a:srgbClr val="FFFFFF">
                  <a:lumMod val="50000"/>
                </a:srgbClr>
              </a:solidFill>
            </a:endParaRPr>
          </a:p>
          <a:p>
            <a:pPr algn="r"/>
            <a:fld id="{40057B4C-F600-43C7-8CCF-2A414D2C7951}" type="slidenum">
              <a:rPr lang="es-ES" smtClean="0">
                <a:solidFill>
                  <a:srgbClr val="FFFFFF">
                    <a:lumMod val="50000"/>
                  </a:srgbClr>
                </a:solidFill>
              </a:rPr>
              <a:pPr algn="r"/>
              <a:t>8</a:t>
            </a:fld>
            <a:endParaRPr lang="es-ES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C375939B-A6F7-12EB-E931-573309A589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>
                <a:solidFill>
                  <a:srgbClr val="000000"/>
                </a:solidFill>
              </a:rPr>
              <a:t>Dr. Héctor Alva Sánchez</a:t>
            </a:r>
          </a:p>
        </p:txBody>
      </p:sp>
    </p:spTree>
    <p:extLst>
      <p:ext uri="{BB962C8B-B14F-4D97-AF65-F5344CB8AC3E}">
        <p14:creationId xmlns:p14="http://schemas.microsoft.com/office/powerpoint/2010/main" val="214635621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6A8B4F-7A20-9EF5-CA67-577E24FDF7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6233" y="304801"/>
            <a:ext cx="10668000" cy="975360"/>
          </a:xfrm>
        </p:spPr>
        <p:txBody>
          <a:bodyPr wrap="square" anchor="b">
            <a:normAutofit/>
          </a:bodyPr>
          <a:lstStyle/>
          <a:p>
            <a:r>
              <a:rPr lang="es-MX" dirty="0"/>
              <a:t>¿Qué es la espectroscopía gamma?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E2E8863-D4DA-F6EC-E747-F9ED6491B41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755651" y="1484784"/>
            <a:ext cx="5232400" cy="4535016"/>
          </a:xfrm>
        </p:spPr>
        <p:txBody>
          <a:bodyPr wrap="square" anchor="t">
            <a:normAutofit/>
          </a:bodyPr>
          <a:lstStyle/>
          <a:p>
            <a:pPr>
              <a:lnSpc>
                <a:spcPct val="110000"/>
              </a:lnSpc>
            </a:pPr>
            <a:r>
              <a:rPr lang="es-MX" sz="1800" dirty="0"/>
              <a:t>Un espectro en energía es un </a:t>
            </a:r>
            <a:r>
              <a:rPr lang="es-MX" sz="1800" i="1" dirty="0">
                <a:solidFill>
                  <a:srgbClr val="C00000"/>
                </a:solidFill>
              </a:rPr>
              <a:t>histograma</a:t>
            </a:r>
            <a:r>
              <a:rPr lang="es-MX" sz="1800" dirty="0"/>
              <a:t> de amplitudes de pulsos de un detector</a:t>
            </a:r>
          </a:p>
          <a:p>
            <a:pPr>
              <a:lnSpc>
                <a:spcPct val="110000"/>
              </a:lnSpc>
            </a:pPr>
            <a:r>
              <a:rPr lang="es-MX" sz="1800" dirty="0"/>
              <a:t>Entre mayor es la energía depositada, mayor es la amplitud del pulso (más luz)</a:t>
            </a:r>
          </a:p>
          <a:p>
            <a:pPr>
              <a:lnSpc>
                <a:spcPct val="110000"/>
              </a:lnSpc>
            </a:pPr>
            <a:r>
              <a:rPr lang="es-MX" sz="1800" dirty="0"/>
              <a:t>¡Los detectores se tienen que calibrar!</a:t>
            </a:r>
          </a:p>
          <a:p>
            <a:pPr>
              <a:lnSpc>
                <a:spcPct val="110000"/>
              </a:lnSpc>
            </a:pPr>
            <a:r>
              <a:rPr lang="es-MX" sz="1800" dirty="0"/>
              <a:t>Un buen detector distingue </a:t>
            </a:r>
            <a:r>
              <a:rPr lang="es-MX" sz="1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es-MX" sz="1800" i="1" dirty="0"/>
              <a:t>correctamente</a:t>
            </a:r>
            <a:r>
              <a:rPr lang="es-MX" sz="1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es-MX" sz="1800" dirty="0"/>
              <a:t> la energía depositada por la radiación incidente</a:t>
            </a:r>
          </a:p>
          <a:p>
            <a:pPr>
              <a:lnSpc>
                <a:spcPct val="110000"/>
              </a:lnSpc>
            </a:pPr>
            <a:endParaRPr lang="es-MX" sz="1800" dirty="0"/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714EE32E-FF05-FD8C-AEA8-7D2A0C30BDB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56040" y="1752042"/>
            <a:ext cx="5334000" cy="4000500"/>
          </a:xfrm>
          <a:prstGeom prst="rect">
            <a:avLst/>
          </a:prstGeom>
        </p:spPr>
      </p:pic>
      <p:pic>
        <p:nvPicPr>
          <p:cNvPr id="5" name="Imagen 4" descr="Logotipo&#10;&#10;Descripción generada automáticamente">
            <a:extLst>
              <a:ext uri="{FF2B5EF4-FFF2-40B4-BE49-F238E27FC236}">
                <a16:creationId xmlns:a16="http://schemas.microsoft.com/office/drawing/2014/main" id="{7B42397F-3054-689D-0B8B-C32F728B2D3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3472" y="6183772"/>
            <a:ext cx="534457" cy="599156"/>
          </a:xfrm>
          <a:prstGeom prst="rect">
            <a:avLst/>
          </a:prstGeom>
        </p:spPr>
      </p:pic>
      <p:pic>
        <p:nvPicPr>
          <p:cNvPr id="6" name="Imagen 5" descr="Logotipo, nombre de la empresa&#10;&#10;El contenido generado por IA puede ser incorrecto.">
            <a:extLst>
              <a:ext uri="{FF2B5EF4-FFF2-40B4-BE49-F238E27FC236}">
                <a16:creationId xmlns:a16="http://schemas.microsoft.com/office/drawing/2014/main" id="{22D3E396-0D41-8388-75E6-04043AD2349C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424" y="6214499"/>
            <a:ext cx="573629" cy="537703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24F883E4-266F-254C-EDE1-5279DF17A909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9408368" y="6337126"/>
            <a:ext cx="2641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000">
                <a:solidFill>
                  <a:schemeClr val="bg1">
                    <a:lumMod val="50000"/>
                  </a:schemeClr>
                </a:solidFill>
                <a:latin typeface="+mn-lt"/>
              </a:defRPr>
            </a:lvl1pPr>
          </a:lstStyle>
          <a:p>
            <a:endParaRPr lang="es-ES" dirty="0">
              <a:solidFill>
                <a:srgbClr val="FFFFFF">
                  <a:lumMod val="50000"/>
                </a:srgbClr>
              </a:solidFill>
            </a:endParaRPr>
          </a:p>
          <a:p>
            <a:pPr algn="r"/>
            <a:fld id="{40057B4C-F600-43C7-8CCF-2A414D2C7951}" type="slidenum">
              <a:rPr lang="es-ES" smtClean="0">
                <a:solidFill>
                  <a:srgbClr val="FFFFFF">
                    <a:lumMod val="50000"/>
                  </a:srgbClr>
                </a:solidFill>
              </a:rPr>
              <a:pPr algn="r"/>
              <a:t>9</a:t>
            </a:fld>
            <a:endParaRPr lang="es-ES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919D1E5A-2874-2CD2-0EED-62715AA832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>
                <a:solidFill>
                  <a:srgbClr val="000000"/>
                </a:solidFill>
              </a:rPr>
              <a:t>Dr. Héctor Alva Sánchez</a:t>
            </a:r>
          </a:p>
        </p:txBody>
      </p:sp>
    </p:spTree>
    <p:extLst>
      <p:ext uri="{BB962C8B-B14F-4D97-AF65-F5344CB8AC3E}">
        <p14:creationId xmlns:p14="http://schemas.microsoft.com/office/powerpoint/2010/main" val="358244095"/>
      </p:ext>
    </p:extLst>
  </p:cSld>
  <p:clrMapOvr>
    <a:masterClrMapping/>
  </p:clrMapOvr>
</p:sld>
</file>

<file path=ppt/theme/theme1.xml><?xml version="1.0" encoding="utf-8"?>
<a:theme xmlns:a="http://schemas.openxmlformats.org/drawingml/2006/main" name="FisMed2012">
  <a:themeElements>
    <a:clrScheme name="Perfil 9">
      <a:dk1>
        <a:srgbClr val="000000"/>
      </a:dk1>
      <a:lt1>
        <a:srgbClr val="FFFFFF"/>
      </a:lt1>
      <a:dk2>
        <a:srgbClr val="000000"/>
      </a:dk2>
      <a:lt2>
        <a:srgbClr val="DDDDDD"/>
      </a:lt2>
      <a:accent1>
        <a:srgbClr val="A3B2C1"/>
      </a:accent1>
      <a:accent2>
        <a:srgbClr val="CC0000"/>
      </a:accent2>
      <a:accent3>
        <a:srgbClr val="FFFFFF"/>
      </a:accent3>
      <a:accent4>
        <a:srgbClr val="000000"/>
      </a:accent4>
      <a:accent5>
        <a:srgbClr val="CED5DD"/>
      </a:accent5>
      <a:accent6>
        <a:srgbClr val="B90000"/>
      </a:accent6>
      <a:hlink>
        <a:srgbClr val="336699"/>
      </a:hlink>
      <a:folHlink>
        <a:srgbClr val="003366"/>
      </a:folHlink>
    </a:clrScheme>
    <a:fontScheme name="Perfil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Perfil 1">
        <a:dk1>
          <a:srgbClr val="A50021"/>
        </a:dk1>
        <a:lt1>
          <a:srgbClr val="FFFFFF"/>
        </a:lt1>
        <a:dk2>
          <a:srgbClr val="800000"/>
        </a:dk2>
        <a:lt2>
          <a:srgbClr val="FFFFFF"/>
        </a:lt2>
        <a:accent1>
          <a:srgbClr val="FF9900"/>
        </a:accent1>
        <a:accent2>
          <a:srgbClr val="FF33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E72D00"/>
        </a:accent6>
        <a:hlink>
          <a:srgbClr val="FFFFCC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erfil 2">
        <a:dk1>
          <a:srgbClr val="3C001E"/>
        </a:dk1>
        <a:lt1>
          <a:srgbClr val="FFFFFF"/>
        </a:lt1>
        <a:dk2>
          <a:srgbClr val="51072E"/>
        </a:dk2>
        <a:lt2>
          <a:srgbClr val="FFFFFF"/>
        </a:lt2>
        <a:accent1>
          <a:srgbClr val="89A38F"/>
        </a:accent1>
        <a:accent2>
          <a:srgbClr val="666699"/>
        </a:accent2>
        <a:accent3>
          <a:srgbClr val="B3AAAD"/>
        </a:accent3>
        <a:accent4>
          <a:srgbClr val="DADADA"/>
        </a:accent4>
        <a:accent5>
          <a:srgbClr val="C4CEC6"/>
        </a:accent5>
        <a:accent6>
          <a:srgbClr val="5C5C8A"/>
        </a:accent6>
        <a:hlink>
          <a:srgbClr val="80800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erfil 3">
        <a:dk1>
          <a:srgbClr val="333333"/>
        </a:dk1>
        <a:lt1>
          <a:srgbClr val="FFFFFF"/>
        </a:lt1>
        <a:dk2>
          <a:srgbClr val="000000"/>
        </a:dk2>
        <a:lt2>
          <a:srgbClr val="FFFFFF"/>
        </a:lt2>
        <a:accent1>
          <a:srgbClr val="3399FF"/>
        </a:accent1>
        <a:accent2>
          <a:srgbClr val="CC0000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B90000"/>
        </a:accent6>
        <a:hlink>
          <a:srgbClr val="666699"/>
        </a:hlink>
        <a:folHlink>
          <a:srgbClr val="66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erfil 4">
        <a:dk1>
          <a:srgbClr val="4B3D1B"/>
        </a:dk1>
        <a:lt1>
          <a:srgbClr val="FFFFFF"/>
        </a:lt1>
        <a:dk2>
          <a:srgbClr val="330000"/>
        </a:dk2>
        <a:lt2>
          <a:srgbClr val="FFFFFF"/>
        </a:lt2>
        <a:accent1>
          <a:srgbClr val="CC9900"/>
        </a:accent1>
        <a:accent2>
          <a:srgbClr val="CC6600"/>
        </a:accent2>
        <a:accent3>
          <a:srgbClr val="ADAAAA"/>
        </a:accent3>
        <a:accent4>
          <a:srgbClr val="DADADA"/>
        </a:accent4>
        <a:accent5>
          <a:srgbClr val="E2CAAA"/>
        </a:accent5>
        <a:accent6>
          <a:srgbClr val="B95C00"/>
        </a:accent6>
        <a:hlink>
          <a:srgbClr val="666699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erfil 5">
        <a:dk1>
          <a:srgbClr val="006666"/>
        </a:dk1>
        <a:lt1>
          <a:srgbClr val="FFFFFF"/>
        </a:lt1>
        <a:dk2>
          <a:srgbClr val="003366"/>
        </a:dk2>
        <a:lt2>
          <a:srgbClr val="FFFFFF"/>
        </a:lt2>
        <a:accent1>
          <a:srgbClr val="0099CC"/>
        </a:accent1>
        <a:accent2>
          <a:srgbClr val="6666FF"/>
        </a:accent2>
        <a:accent3>
          <a:srgbClr val="AAADB8"/>
        </a:accent3>
        <a:accent4>
          <a:srgbClr val="DADADA"/>
        </a:accent4>
        <a:accent5>
          <a:srgbClr val="AACAE2"/>
        </a:accent5>
        <a:accent6>
          <a:srgbClr val="5C5CE7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erfil 6">
        <a:dk1>
          <a:srgbClr val="003366"/>
        </a:dk1>
        <a:lt1>
          <a:srgbClr val="FFFFFF"/>
        </a:lt1>
        <a:dk2>
          <a:srgbClr val="006666"/>
        </a:dk2>
        <a:lt2>
          <a:srgbClr val="FFFFFF"/>
        </a:lt2>
        <a:accent1>
          <a:srgbClr val="6699FF"/>
        </a:accent1>
        <a:accent2>
          <a:srgbClr val="00CCFF"/>
        </a:accent2>
        <a:accent3>
          <a:srgbClr val="AAB8B8"/>
        </a:accent3>
        <a:accent4>
          <a:srgbClr val="DADADA"/>
        </a:accent4>
        <a:accent5>
          <a:srgbClr val="B8CAFF"/>
        </a:accent5>
        <a:accent6>
          <a:srgbClr val="00B9E7"/>
        </a:accent6>
        <a:hlink>
          <a:srgbClr val="FFFFCC"/>
        </a:hlink>
        <a:folHlink>
          <a:srgbClr val="33CC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erfil 7">
        <a:dk1>
          <a:srgbClr val="000000"/>
        </a:dk1>
        <a:lt1>
          <a:srgbClr val="619CB1"/>
        </a:lt1>
        <a:dk2>
          <a:srgbClr val="FFFFFF"/>
        </a:dk2>
        <a:lt2>
          <a:srgbClr val="4E899E"/>
        </a:lt2>
        <a:accent1>
          <a:srgbClr val="FFCC00"/>
        </a:accent1>
        <a:accent2>
          <a:srgbClr val="B6523E"/>
        </a:accent2>
        <a:accent3>
          <a:srgbClr val="B7CBD5"/>
        </a:accent3>
        <a:accent4>
          <a:srgbClr val="000000"/>
        </a:accent4>
        <a:accent5>
          <a:srgbClr val="FFE2AA"/>
        </a:accent5>
        <a:accent6>
          <a:srgbClr val="A54937"/>
        </a:accent6>
        <a:hlink>
          <a:srgbClr val="99CC00"/>
        </a:hlink>
        <a:folHlink>
          <a:srgbClr val="66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erfil 8">
        <a:dk1>
          <a:srgbClr val="598600"/>
        </a:dk1>
        <a:lt1>
          <a:srgbClr val="FFFFFF"/>
        </a:lt1>
        <a:dk2>
          <a:srgbClr val="336600"/>
        </a:dk2>
        <a:lt2>
          <a:srgbClr val="FFFFFF"/>
        </a:lt2>
        <a:accent1>
          <a:srgbClr val="33CC33"/>
        </a:accent1>
        <a:accent2>
          <a:srgbClr val="99CC00"/>
        </a:accent2>
        <a:accent3>
          <a:srgbClr val="ADB8AA"/>
        </a:accent3>
        <a:accent4>
          <a:srgbClr val="DADADA"/>
        </a:accent4>
        <a:accent5>
          <a:srgbClr val="ADE2AD"/>
        </a:accent5>
        <a:accent6>
          <a:srgbClr val="8AB900"/>
        </a:accent6>
        <a:hlink>
          <a:srgbClr val="FFCC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erfil 9">
        <a:dk1>
          <a:srgbClr val="000000"/>
        </a:dk1>
        <a:lt1>
          <a:srgbClr val="FFFFFF"/>
        </a:lt1>
        <a:dk2>
          <a:srgbClr val="000000"/>
        </a:dk2>
        <a:lt2>
          <a:srgbClr val="DDDDDD"/>
        </a:lt2>
        <a:accent1>
          <a:srgbClr val="A3B2C1"/>
        </a:accent1>
        <a:accent2>
          <a:srgbClr val="CC0000"/>
        </a:accent2>
        <a:accent3>
          <a:srgbClr val="FFFFFF"/>
        </a:accent3>
        <a:accent4>
          <a:srgbClr val="000000"/>
        </a:accent4>
        <a:accent5>
          <a:srgbClr val="CED5DD"/>
        </a:accent5>
        <a:accent6>
          <a:srgbClr val="B90000"/>
        </a:accent6>
        <a:hlink>
          <a:srgbClr val="336699"/>
        </a:hlink>
        <a:folHlink>
          <a:srgbClr val="00336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9222</TotalTime>
  <Words>1915</Words>
  <Application>Microsoft Office PowerPoint</Application>
  <PresentationFormat>Panorámica</PresentationFormat>
  <Paragraphs>409</Paragraphs>
  <Slides>45</Slides>
  <Notes>1</Notes>
  <HiddenSlides>1</HiddenSlides>
  <MMClips>0</MMClips>
  <ScaleCrop>false</ScaleCrop>
  <HeadingPairs>
    <vt:vector size="6" baseType="variant">
      <vt:variant>
        <vt:lpstr>Fuentes usadas</vt:lpstr>
      </vt:variant>
      <vt:variant>
        <vt:i4>8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45</vt:i4>
      </vt:variant>
    </vt:vector>
  </HeadingPairs>
  <TitlesOfParts>
    <vt:vector size="55" baseType="lpstr">
      <vt:lpstr>Arial</vt:lpstr>
      <vt:lpstr>Calibri</vt:lpstr>
      <vt:lpstr>LM Roman 12</vt:lpstr>
      <vt:lpstr>Palatino Linotype</vt:lpstr>
      <vt:lpstr>Symbol</vt:lpstr>
      <vt:lpstr>Times New Roman</vt:lpstr>
      <vt:lpstr>Verdana</vt:lpstr>
      <vt:lpstr>Wingdings</vt:lpstr>
      <vt:lpstr>FisMed2012</vt:lpstr>
      <vt:lpstr>Tema de Office</vt:lpstr>
      <vt:lpstr>Espectroscopía gamma  IEEE-NPSS School on Nuclear Instrumentation and Applications for Society  3-5 diciembre 2025, Ciudad de México</vt:lpstr>
      <vt:lpstr>Detectores en Medicina Nuclear</vt:lpstr>
      <vt:lpstr>Detectores en Medicina Nuclear</vt:lpstr>
      <vt:lpstr>Centelladores</vt:lpstr>
      <vt:lpstr>Cristales centelladores</vt:lpstr>
      <vt:lpstr>Elección de un cristal centellador</vt:lpstr>
      <vt:lpstr>Detectores de centelleo</vt:lpstr>
      <vt:lpstr>Propiedades físicas de cristales centelladores</vt:lpstr>
      <vt:lpstr>¿Qué es la espectroscopía gamma?</vt:lpstr>
      <vt:lpstr>¿Por qué es importante la espectroscopía gamma?</vt:lpstr>
      <vt:lpstr>Espectros en energía</vt:lpstr>
      <vt:lpstr>Espectros en energía</vt:lpstr>
      <vt:lpstr>Espectros en energía</vt:lpstr>
      <vt:lpstr>Resolución en energía</vt:lpstr>
      <vt:lpstr>Resolución en energía</vt:lpstr>
      <vt:lpstr>Ajuste de función Gaussiana</vt:lpstr>
      <vt:lpstr>Número de canales (bins) en el espectro</vt:lpstr>
      <vt:lpstr>Estructura de los espectros</vt:lpstr>
      <vt:lpstr>Cristal centellador + PMT</vt:lpstr>
      <vt:lpstr>Detectores de centelleo</vt:lpstr>
      <vt:lpstr>Absorción fotoeléctrica</vt:lpstr>
      <vt:lpstr>Dispersión Compton: absorción completa</vt:lpstr>
      <vt:lpstr>Dispersión Compton</vt:lpstr>
      <vt:lpstr>Restrodispersión en el cristal: Hombro Compton</vt:lpstr>
      <vt:lpstr>Restrodispersión en otro material (backscattered peak)</vt:lpstr>
      <vt:lpstr>Rayos X de escape</vt:lpstr>
      <vt:lpstr>Atenuación y dispersión</vt:lpstr>
      <vt:lpstr>Ejemplos de espectros simulados</vt:lpstr>
      <vt:lpstr>Simulación con PENELOPE: geometría</vt:lpstr>
      <vt:lpstr>99mTc (140.5 keV) en aire</vt:lpstr>
      <vt:lpstr>99mTc (140.5 keV) en agua</vt:lpstr>
      <vt:lpstr>Fotones de aniquilación (511 keV) en aire</vt:lpstr>
      <vt:lpstr>Fotones de aniquilación (511 keV) en agua</vt:lpstr>
      <vt:lpstr>Ejemplos de espectros reales</vt:lpstr>
      <vt:lpstr>Espectro de 137Cs</vt:lpstr>
      <vt:lpstr>Espectro de 22Na</vt:lpstr>
      <vt:lpstr>Atenuación exponencial</vt:lpstr>
      <vt:lpstr>Eficiencia intrínseca</vt:lpstr>
      <vt:lpstr>Eficiencia del centellador</vt:lpstr>
      <vt:lpstr>Espectro de 60Co</vt:lpstr>
      <vt:lpstr>Espectro de 176Lu</vt:lpstr>
      <vt:lpstr>Calibración del detector</vt:lpstr>
      <vt:lpstr>Resumen</vt:lpstr>
      <vt:lpstr>Espectroscopía gamma IEEE-NPSS School on Nuclear Instrumentation and Applications for Society</vt:lpstr>
      <vt:lpstr>Suma en cuadratura/convolución de Gaussianas</vt:lpstr>
    </vt:vector>
  </TitlesOfParts>
  <Company>UNAM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Medicina Nuclear Molecular</dc:title>
  <dc:creator>Hector Alva</dc:creator>
  <cp:lastModifiedBy>halva</cp:lastModifiedBy>
  <cp:revision>233</cp:revision>
  <cp:lastPrinted>2014-03-19T23:24:30Z</cp:lastPrinted>
  <dcterms:created xsi:type="dcterms:W3CDTF">2011-01-12T16:15:51Z</dcterms:created>
  <dcterms:modified xsi:type="dcterms:W3CDTF">2025-12-01T21:54:50Z</dcterms:modified>
</cp:coreProperties>
</file>