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sldIdLst>
    <p:sldId id="259" r:id="rId2"/>
    <p:sldId id="269" r:id="rId3"/>
    <p:sldId id="270" r:id="rId4"/>
    <p:sldId id="275" r:id="rId5"/>
    <p:sldId id="274" r:id="rId6"/>
  </p:sldIdLst>
  <p:sldSz cx="12192000" cy="6858000"/>
  <p:notesSz cx="6858000" cy="9144000"/>
  <p:defaultTextStyle>
    <a:defPPr>
      <a:defRPr lang="en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199"/>
    <p:restoredTop sz="95934"/>
  </p:normalViewPr>
  <p:slideViewPr>
    <p:cSldViewPr snapToGrid="0" snapToObjects="1">
      <p:cViewPr varScale="1">
        <p:scale>
          <a:sx n="82" d="100"/>
          <a:sy n="82" d="100"/>
        </p:scale>
        <p:origin x="176" y="8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BDCEE5-E569-324D-A017-20EC9BA48888}" type="datetimeFigureOut">
              <a:rPr lang="tr-TR" smtClean="0"/>
              <a:t>30.11.2025</a:t>
            </a:fld>
            <a:endParaRPr lang="tr-T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781BD8-44C4-F04B-A311-847562521B9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883782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644299-5215-3D49-8B88-E257D2B452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AD7A5B-3858-5E4A-AD67-5A9B681AC2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tr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4DA6CB-9281-0D46-8CF5-D576FF57E5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DF744-540E-7D47-853C-E1EAEA108AE2}" type="datetime1">
              <a:rPr lang="tr-TR" smtClean="0"/>
              <a:t>30.11.2025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42745F-05BC-BB49-99DD-7CF4591E74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DD7A44-C0A0-674A-ADD7-CF471DA3A7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9231-3471-F44A-816A-718D444B21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44233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5B6B73-F126-DD45-B2AC-55E26EFDB6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2BC3EF3-4BFC-644B-A885-6ECCDE6710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D219AD-85A1-2648-AD73-CE081CAF82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990B0-924D-5E4C-813B-F4A7001C8116}" type="datetime1">
              <a:rPr lang="tr-TR" smtClean="0"/>
              <a:t>30.11.2025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0BF896-06F3-8643-9A7C-3396B15038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2826BA-4257-594A-83AD-BC0E97325E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9231-3471-F44A-816A-718D444B21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46251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C6F0304-47E1-8945-A9B3-4B74E9DD4D3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0D4024-054D-A640-86B5-8D6DC5BE78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980A6D-CE85-1B42-9CBD-C71B4DECD7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EE0E5-19E2-4D45-9D39-BE453317D7EA}" type="datetime1">
              <a:rPr lang="tr-TR" smtClean="0"/>
              <a:t>30.11.2025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60360C-4875-AC4E-986A-A78F9F3D84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CFBA62-60BA-AA43-BAFF-A8E45149A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9231-3471-F44A-816A-718D444B21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18706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038F24-7B7C-CA4A-B376-9784873A70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D43F5C-29D7-8245-A10F-1157B17A56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902D6-764A-2A4B-8908-6B64AF2D1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635F-7012-3B4A-A201-8B977F457FAC}" type="datetime1">
              <a:rPr lang="tr-TR" smtClean="0"/>
              <a:t>30.11.2025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9E8A2-C641-1E4D-B7BB-B5B940F04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CD39A1-77E2-194D-9597-736B9C0C1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9231-3471-F44A-816A-718D444B21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07124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12926-B1DF-5A45-BB16-211F239B1B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2EF835-936F-764C-8ECC-5641F6E4B0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5DD686-DD7E-DD45-983F-C4DEDE7470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0CE68-9AA8-8341-8A0C-C27BA921AEBD}" type="datetime1">
              <a:rPr lang="tr-TR" smtClean="0"/>
              <a:t>30.11.2025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CFB26D-AA11-8343-BBB6-1B63E60FB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33CA93-1502-2C42-8A65-F4DEB2DC6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9231-3471-F44A-816A-718D444B21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97187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85C50B-7939-764A-940A-AC74CE75E1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20B5A4-6B17-C149-BB96-0D7C427DFD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B78BBB-3BF5-0F41-810D-BBE1CA533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EE584A-8CFA-7B41-8B9C-3D8B00510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B060A-C2E8-5D42-81B9-EC986B058C2A}" type="datetime1">
              <a:rPr lang="tr-TR" smtClean="0"/>
              <a:t>30.11.2025</a:t>
            </a:fld>
            <a:endParaRPr lang="tr-T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6C38DA-8CB9-B343-89B9-070105E1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49F14F-BAF0-4849-A025-13FF635E5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9231-3471-F44A-816A-718D444B21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03545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8AFFD0-0C58-E447-9D66-2AAAA739B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0C2905-2C91-424C-B7FD-D358D5A326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2333FE-6CE3-B540-A934-779360DBCC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45448A-4F24-B945-BCE1-3BB34B4DEE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499F5C8-3B76-A144-937D-074CACDAB4F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B2B598E-D091-1941-B0E0-795E40BAE9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CC9B1-EED4-3344-A654-EB86E2E96076}" type="datetime1">
              <a:rPr lang="tr-TR" smtClean="0"/>
              <a:t>30.11.2025</a:t>
            </a:fld>
            <a:endParaRPr lang="tr-T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2AD230E-DD48-7848-9472-0D6A0DCB4A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258417A-AE8A-2B46-BE89-E0B58C7DA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9231-3471-F44A-816A-718D444B21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42438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46EB05-35EC-7B4A-849B-F23E90B1CF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01A539-7948-0140-A6AD-52F1219C2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8DAE1-3E11-F642-97CC-36B46240365C}" type="datetime1">
              <a:rPr lang="tr-TR" smtClean="0"/>
              <a:t>30.11.2025</a:t>
            </a:fld>
            <a:endParaRPr lang="tr-T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60DB19-58CC-E24D-A252-C85121FFB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772E8D-069C-1C47-AB53-F0011CE42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9231-3471-F44A-816A-718D444B21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60397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E452464-E78D-FF4C-B0CD-79BA14050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C8188-197A-174E-A983-240BA54117A6}" type="datetime1">
              <a:rPr lang="tr-TR" smtClean="0"/>
              <a:t>30.11.2025</a:t>
            </a:fld>
            <a:endParaRPr lang="tr-T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21623AA-F6F2-A74D-9D81-9E1A73510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2A130B-B504-EE41-8A66-34E75FE43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9231-3471-F44A-816A-718D444B21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57442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64379D-32C9-004D-A3BB-1FF72F6307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6B3CC5-EC01-C74D-8578-8FB7FD05A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CB42AC-0C9E-434B-B680-78D6DAB267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A93E0A-CC46-1745-B65E-EC62590FF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A5545-D864-3843-9C48-2B8712250C51}" type="datetime1">
              <a:rPr lang="tr-TR" smtClean="0"/>
              <a:t>30.11.2025</a:t>
            </a:fld>
            <a:endParaRPr lang="tr-T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DF05F3-0650-114F-A747-68D73E877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D546BC-2791-D842-8EED-AB82F3FE11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9231-3471-F44A-816A-718D444B21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93595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A8A7F-D57F-6A45-9E85-E4C2D8C517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11E4E11-B942-2047-8802-DC335954A9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EA395A-9966-4D41-AFA9-F6E9BA2BE9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7FBC63-BAF2-8448-B825-83F10133B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CE68E-478D-0F4C-9306-309B274BFDC6}" type="datetime1">
              <a:rPr lang="tr-TR" smtClean="0"/>
              <a:t>30.11.2025</a:t>
            </a:fld>
            <a:endParaRPr lang="tr-T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5E98A3-B8CA-C34F-8196-BA38F1288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B29E9F-A426-6347-A575-757FED024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9231-3471-F44A-816A-718D444B21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47570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E5CBC97-3482-6148-BC36-8006529D16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75C0EC-11FC-2248-8713-44B419A186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8DFDE1-8D5F-E844-A744-251765CF10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D85B26-2538-4148-A904-410CE6917BA2}" type="datetime1">
              <a:rPr lang="tr-TR" smtClean="0"/>
              <a:t>30.11.2025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032BE-B0F7-3448-A5A9-4798C4BFA2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084F74-5C72-254B-9869-8AC0062918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7B9231-3471-F44A-816A-718D444B21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70477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F8F829B2-438E-2349-8798-B64D0866CCE0}"/>
              </a:ext>
            </a:extLst>
          </p:cNvPr>
          <p:cNvGrpSpPr>
            <a:grpSpLocks noChangeAspect="1"/>
          </p:cNvGrpSpPr>
          <p:nvPr/>
        </p:nvGrpSpPr>
        <p:grpSpPr>
          <a:xfrm>
            <a:off x="0" y="-1"/>
            <a:ext cx="8029575" cy="6763060"/>
            <a:chOff x="0" y="-1"/>
            <a:chExt cx="8029575" cy="6763060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5F6741C3-18BD-5F49-B169-1B5F0140D14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6367"/>
            <a:stretch/>
          </p:blipFill>
          <p:spPr bwMode="auto">
            <a:xfrm>
              <a:off x="0" y="89209"/>
              <a:ext cx="7758113" cy="6673850"/>
            </a:xfrm>
            <a:prstGeom prst="parallelogram">
              <a:avLst>
                <a:gd name="adj" fmla="val 0"/>
              </a:avLst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riangle 1">
              <a:extLst>
                <a:ext uri="{FF2B5EF4-FFF2-40B4-BE49-F238E27FC236}">
                  <a16:creationId xmlns:a16="http://schemas.microsoft.com/office/drawing/2014/main" id="{01403A68-3C64-C14B-8F4D-CE70CC534DE8}"/>
                </a:ext>
              </a:extLst>
            </p:cNvPr>
            <p:cNvSpPr/>
            <p:nvPr/>
          </p:nvSpPr>
          <p:spPr>
            <a:xfrm>
              <a:off x="5815012" y="-1"/>
              <a:ext cx="2214563" cy="6763059"/>
            </a:xfrm>
            <a:prstGeom prst="triangle">
              <a:avLst>
                <a:gd name="adj" fmla="val 92718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71BC484B-6E8A-1B42-BFE4-5AC58A7E6702}"/>
              </a:ext>
            </a:extLst>
          </p:cNvPr>
          <p:cNvSpPr txBox="1"/>
          <p:nvPr/>
        </p:nvSpPr>
        <p:spPr>
          <a:xfrm>
            <a:off x="6868042" y="882783"/>
            <a:ext cx="4678017" cy="36625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4000" dirty="0" err="1"/>
              <a:t>Değerlendirme</a:t>
            </a:r>
            <a:r>
              <a:rPr lang="en-US" sz="4000" dirty="0"/>
              <a:t> </a:t>
            </a:r>
            <a:r>
              <a:rPr lang="en-US" sz="4000" dirty="0" err="1"/>
              <a:t>ve</a:t>
            </a:r>
            <a:r>
              <a:rPr lang="en-US" sz="4000" dirty="0"/>
              <a:t> </a:t>
            </a:r>
            <a:r>
              <a:rPr lang="en-US" sz="4000" dirty="0" err="1"/>
              <a:t>Kapanış</a:t>
            </a:r>
            <a:endParaRPr lang="en-US" sz="4000" dirty="0"/>
          </a:p>
          <a:p>
            <a:pPr algn="r"/>
            <a:endParaRPr lang="en-US" sz="4000" dirty="0"/>
          </a:p>
          <a:p>
            <a:pPr algn="r"/>
            <a:r>
              <a:rPr lang="en-US" sz="2800" dirty="0"/>
              <a:t>30.11.2025</a:t>
            </a:r>
          </a:p>
          <a:p>
            <a:pPr algn="r"/>
            <a:endParaRPr lang="en-US" sz="2800" dirty="0"/>
          </a:p>
          <a:p>
            <a:pPr algn="r"/>
            <a:r>
              <a:rPr lang="en-US" sz="2800" dirty="0" err="1"/>
              <a:t>Serkant</a:t>
            </a:r>
            <a:r>
              <a:rPr lang="en-US" sz="2800" dirty="0"/>
              <a:t> Ali </a:t>
            </a:r>
            <a:r>
              <a:rPr lang="en-US" sz="2800" dirty="0" err="1"/>
              <a:t>Çetin</a:t>
            </a:r>
            <a:endParaRPr lang="en-US" sz="2800" dirty="0"/>
          </a:p>
          <a:p>
            <a:pPr algn="r"/>
            <a:r>
              <a:rPr lang="en-US" sz="2800" dirty="0" err="1">
                <a:solidFill>
                  <a:schemeClr val="bg1">
                    <a:lumMod val="50000"/>
                  </a:schemeClr>
                </a:solidFill>
              </a:rPr>
              <a:t>İstinye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</a:rPr>
              <a:t>Üniversitesi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endParaRPr lang="tr-TR" sz="2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4588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25B3F51-E521-7A4B-90F1-4A59AD76F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-128016" y="6519037"/>
            <a:ext cx="582168" cy="338963"/>
          </a:xfrm>
        </p:spPr>
        <p:txBody>
          <a:bodyPr/>
          <a:lstStyle/>
          <a:p>
            <a:fld id="{D37B9231-3471-F44A-816A-718D444B216D}" type="slidenum">
              <a:rPr lang="tr-TR" smtClean="0"/>
              <a:t>2</a:t>
            </a:fld>
            <a:endParaRPr lang="tr-TR"/>
          </a:p>
        </p:txBody>
      </p:sp>
      <p:pic>
        <p:nvPicPr>
          <p:cNvPr id="3" name="Picture 2" descr="A white and blue background with text&#10;&#10;Description automatically generated">
            <a:extLst>
              <a:ext uri="{FF2B5EF4-FFF2-40B4-BE49-F238E27FC236}">
                <a16:creationId xmlns:a16="http://schemas.microsoft.com/office/drawing/2014/main" id="{7DF296B7-A319-DF43-95CF-0101B7B6C9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851" r="9699" b="34796"/>
          <a:stretch/>
        </p:blipFill>
        <p:spPr>
          <a:xfrm>
            <a:off x="0" y="0"/>
            <a:ext cx="2588974" cy="296622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A3B78CB-EE1D-E845-ABBD-3B6AF58C2BC2}"/>
              </a:ext>
            </a:extLst>
          </p:cNvPr>
          <p:cNvSpPr/>
          <p:nvPr/>
        </p:nvSpPr>
        <p:spPr>
          <a:xfrm>
            <a:off x="2808374" y="435676"/>
            <a:ext cx="901292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tr-TR" sz="28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Prof. Dr. Engin Arık ve çalışma arkadaşları, </a:t>
            </a:r>
            <a:r>
              <a:rPr lang="tr-TR" sz="28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30 Kasım </a:t>
            </a:r>
            <a:r>
              <a:rPr lang="tr-TR" sz="28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2007 tarihinde Türk Hızlandırıcı Merkezi Projesinin Isparta'da yapılacak olan </a:t>
            </a:r>
            <a:r>
              <a:rPr lang="tr-TR" sz="28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çalıştayına</a:t>
            </a:r>
            <a:r>
              <a:rPr lang="tr-TR" sz="28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gitmek üzere bindikleri uçağın düşmesi sonucu aramızdan ayrıldılar…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F2AD00B-1A55-D44D-BE96-E4846151FA9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537" t="37840" r="926" b="35864"/>
          <a:stretch/>
        </p:blipFill>
        <p:spPr>
          <a:xfrm>
            <a:off x="0" y="2572136"/>
            <a:ext cx="11702000" cy="274409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1D4D92E-92AD-C84E-80F8-B6B1A043C8F8}"/>
              </a:ext>
            </a:extLst>
          </p:cNvPr>
          <p:cNvSpPr/>
          <p:nvPr/>
        </p:nvSpPr>
        <p:spPr>
          <a:xfrm>
            <a:off x="454152" y="5804371"/>
            <a:ext cx="116539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tr-TR" sz="28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Nesillere ilham kaynağı olan bilim kahramanlarımızı, sevgiyle anıyoruz…</a:t>
            </a:r>
          </a:p>
        </p:txBody>
      </p:sp>
    </p:spTree>
    <p:extLst>
      <p:ext uri="{BB962C8B-B14F-4D97-AF65-F5344CB8AC3E}">
        <p14:creationId xmlns:p14="http://schemas.microsoft.com/office/powerpoint/2010/main" val="3107757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25B3F51-E521-7A4B-90F1-4A59AD76F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-128016" y="6519037"/>
            <a:ext cx="582168" cy="338963"/>
          </a:xfrm>
        </p:spPr>
        <p:txBody>
          <a:bodyPr/>
          <a:lstStyle/>
          <a:p>
            <a:fld id="{D37B9231-3471-F44A-816A-718D444B216D}" type="slidenum">
              <a:rPr lang="tr-TR" smtClean="0"/>
              <a:t>3</a:t>
            </a:fld>
            <a:endParaRPr lang="tr-TR"/>
          </a:p>
        </p:txBody>
      </p:sp>
      <p:pic>
        <p:nvPicPr>
          <p:cNvPr id="3" name="Picture 2" descr="A white and blue background with text&#10;&#10;Description automatically generated">
            <a:extLst>
              <a:ext uri="{FF2B5EF4-FFF2-40B4-BE49-F238E27FC236}">
                <a16:creationId xmlns:a16="http://schemas.microsoft.com/office/drawing/2014/main" id="{585448BE-9E9E-F043-834C-5093A212C11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851" r="9699" b="34796"/>
          <a:stretch/>
        </p:blipFill>
        <p:spPr>
          <a:xfrm>
            <a:off x="0" y="0"/>
            <a:ext cx="2588974" cy="296622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A2B39DC-0A65-6145-8E89-6A118810DCE0}"/>
              </a:ext>
            </a:extLst>
          </p:cNvPr>
          <p:cNvSpPr txBox="1"/>
          <p:nvPr/>
        </p:nvSpPr>
        <p:spPr>
          <a:xfrm>
            <a:off x="3248439" y="870637"/>
            <a:ext cx="544611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Algıç </a:t>
            </a:r>
            <a:r>
              <a:rPr lang="en-GB" sz="2000" dirty="0" err="1"/>
              <a:t>Ar-Ge’si</a:t>
            </a:r>
            <a:r>
              <a:rPr lang="en-GB" sz="2000" dirty="0"/>
              <a:t> …</a:t>
            </a:r>
          </a:p>
          <a:p>
            <a:endParaRPr lang="en-GB" sz="2000" dirty="0"/>
          </a:p>
          <a:p>
            <a:r>
              <a:rPr lang="en-GB" sz="2000" dirty="0" err="1"/>
              <a:t>Hızlandırıcı</a:t>
            </a:r>
            <a:r>
              <a:rPr lang="en-GB" sz="2000" dirty="0"/>
              <a:t> </a:t>
            </a:r>
            <a:r>
              <a:rPr lang="en-GB" sz="2000" dirty="0" err="1"/>
              <a:t>Ar-Ge’si</a:t>
            </a:r>
            <a:r>
              <a:rPr lang="en-GB" sz="2000" dirty="0"/>
              <a:t> …</a:t>
            </a:r>
          </a:p>
          <a:p>
            <a:endParaRPr lang="en-GB" sz="2000" dirty="0"/>
          </a:p>
          <a:p>
            <a:r>
              <a:rPr lang="en-GB" sz="2000" dirty="0" err="1"/>
              <a:t>Uygulamalara</a:t>
            </a:r>
            <a:r>
              <a:rPr lang="en-GB" sz="2000" dirty="0"/>
              <a:t> </a:t>
            </a:r>
            <a:r>
              <a:rPr lang="en-GB" sz="2000" dirty="0" err="1"/>
              <a:t>yönelik</a:t>
            </a:r>
            <a:r>
              <a:rPr lang="en-GB" sz="2000" dirty="0"/>
              <a:t> </a:t>
            </a:r>
            <a:r>
              <a:rPr lang="en-GB" sz="2000" dirty="0" err="1"/>
              <a:t>farklı</a:t>
            </a:r>
            <a:r>
              <a:rPr lang="en-GB" sz="2000" dirty="0"/>
              <a:t> </a:t>
            </a:r>
            <a:r>
              <a:rPr lang="en-GB" sz="2000" dirty="0" err="1"/>
              <a:t>seviyelerdeki</a:t>
            </a:r>
            <a:r>
              <a:rPr lang="en-GB" sz="2000" dirty="0"/>
              <a:t> </a:t>
            </a:r>
            <a:r>
              <a:rPr lang="en-GB" sz="2000" dirty="0" err="1"/>
              <a:t>çalışmalar</a:t>
            </a:r>
            <a:r>
              <a:rPr lang="en-GB" sz="2000" dirty="0"/>
              <a:t> ….</a:t>
            </a:r>
          </a:p>
          <a:p>
            <a:endParaRPr lang="en-GB" sz="2000" dirty="0"/>
          </a:p>
          <a:p>
            <a:r>
              <a:rPr lang="en-GB" sz="2000" dirty="0" err="1"/>
              <a:t>Bireysel</a:t>
            </a:r>
            <a:r>
              <a:rPr lang="en-GB" sz="2000" dirty="0"/>
              <a:t>, </a:t>
            </a:r>
            <a:r>
              <a:rPr lang="en-GB" sz="2000" dirty="0" err="1"/>
              <a:t>ekip</a:t>
            </a:r>
            <a:r>
              <a:rPr lang="en-GB" sz="2000" dirty="0"/>
              <a:t> </a:t>
            </a:r>
            <a:r>
              <a:rPr lang="en-GB" sz="2000" dirty="0" err="1"/>
              <a:t>olarak</a:t>
            </a:r>
            <a:r>
              <a:rPr lang="en-GB" sz="2000" dirty="0"/>
              <a:t>, </a:t>
            </a:r>
            <a:r>
              <a:rPr lang="en-GB" sz="2000" dirty="0" err="1"/>
              <a:t>işbirlikleri</a:t>
            </a:r>
            <a:r>
              <a:rPr lang="en-GB" sz="2000" dirty="0"/>
              <a:t> </a:t>
            </a:r>
            <a:r>
              <a:rPr lang="en-GB" sz="2000" dirty="0" err="1"/>
              <a:t>halinde</a:t>
            </a:r>
            <a:r>
              <a:rPr lang="en-GB" sz="2000" dirty="0"/>
              <a:t> … </a:t>
            </a:r>
          </a:p>
          <a:p>
            <a:endParaRPr lang="en-GB" sz="2000" dirty="0"/>
          </a:p>
          <a:p>
            <a:r>
              <a:rPr lang="en-GB" sz="2000" dirty="0"/>
              <a:t>18+</a:t>
            </a:r>
          </a:p>
          <a:p>
            <a:r>
              <a:rPr lang="en-GB" sz="2000" dirty="0"/>
              <a:t>50+</a:t>
            </a:r>
          </a:p>
          <a:p>
            <a:r>
              <a:rPr lang="en-GB" sz="2000" dirty="0" err="1"/>
              <a:t>ve</a:t>
            </a:r>
            <a:r>
              <a:rPr lang="en-GB" sz="2000" dirty="0"/>
              <a:t> </a:t>
            </a:r>
            <a:r>
              <a:rPr lang="en-GB" sz="2000" b="1" dirty="0"/>
              <a:t>de 18– </a:t>
            </a:r>
          </a:p>
          <a:p>
            <a:r>
              <a:rPr lang="en-GB" sz="2000" dirty="0" err="1"/>
              <a:t>araştırmacılar</a:t>
            </a:r>
            <a:r>
              <a:rPr lang="en-GB" sz="2000" dirty="0"/>
              <a:t> </a:t>
            </a:r>
            <a:r>
              <a:rPr lang="en-GB" sz="2000" dirty="0" err="1"/>
              <a:t>tarafından</a:t>
            </a:r>
            <a:r>
              <a:rPr lang="en-GB" sz="2000" dirty="0"/>
              <a:t> …</a:t>
            </a:r>
          </a:p>
          <a:p>
            <a:endParaRPr lang="en-GB" sz="2000" dirty="0"/>
          </a:p>
          <a:p>
            <a:r>
              <a:rPr lang="en-GB" sz="2000" dirty="0" err="1"/>
              <a:t>Farklı</a:t>
            </a:r>
            <a:r>
              <a:rPr lang="en-GB" sz="2000" dirty="0"/>
              <a:t> </a:t>
            </a:r>
            <a:r>
              <a:rPr lang="en-GB" sz="2000" dirty="0" err="1"/>
              <a:t>fonlarla</a:t>
            </a:r>
            <a:r>
              <a:rPr lang="en-GB" sz="2000" dirty="0"/>
              <a:t>, </a:t>
            </a:r>
            <a:r>
              <a:rPr lang="en-GB" sz="2000" dirty="0" err="1"/>
              <a:t>bazen</a:t>
            </a:r>
            <a:r>
              <a:rPr lang="en-GB" sz="2000" dirty="0"/>
              <a:t> </a:t>
            </a:r>
            <a:r>
              <a:rPr lang="en-GB" sz="2000" dirty="0" err="1"/>
              <a:t>eldeki</a:t>
            </a:r>
            <a:r>
              <a:rPr lang="en-GB" sz="2000" dirty="0"/>
              <a:t> </a:t>
            </a:r>
            <a:r>
              <a:rPr lang="en-GB" sz="2000" dirty="0" err="1"/>
              <a:t>imkanlarla</a:t>
            </a:r>
            <a:r>
              <a:rPr lang="en-GB" sz="2000" dirty="0"/>
              <a:t> …</a:t>
            </a:r>
          </a:p>
          <a:p>
            <a:endParaRPr lang="en-GB" sz="2000" dirty="0"/>
          </a:p>
          <a:p>
            <a:r>
              <a:rPr lang="en-GB" sz="2000" dirty="0" err="1"/>
              <a:t>Motivasyonu</a:t>
            </a:r>
            <a:r>
              <a:rPr lang="en-GB" sz="2000" dirty="0"/>
              <a:t> </a:t>
            </a:r>
            <a:r>
              <a:rPr lang="en-GB" sz="2000" dirty="0" err="1"/>
              <a:t>yüksek</a:t>
            </a:r>
            <a:r>
              <a:rPr lang="en-GB" sz="2000" dirty="0"/>
              <a:t> ….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9B64E5A-5691-0449-976D-BCFBFE958F41}"/>
              </a:ext>
            </a:extLst>
          </p:cNvPr>
          <p:cNvSpPr txBox="1"/>
          <p:nvPr/>
        </p:nvSpPr>
        <p:spPr>
          <a:xfrm>
            <a:off x="2691848" y="251675"/>
            <a:ext cx="3404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Çalıştayda</a:t>
            </a:r>
            <a:endParaRPr lang="en-GB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92AF4B90-CB65-9145-96E1-165B65B6342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60" r="2440" b="7611"/>
          <a:stretch/>
        </p:blipFill>
        <p:spPr bwMode="auto">
          <a:xfrm>
            <a:off x="157627" y="1813620"/>
            <a:ext cx="2828505" cy="45243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7576BA7-F276-C546-9611-D49C24F3A9B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8039" t="10864" r="2166" b="23164"/>
          <a:stretch/>
        </p:blipFill>
        <p:spPr>
          <a:xfrm rot="20494140">
            <a:off x="7968868" y="4400648"/>
            <a:ext cx="4457321" cy="2303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A person and person standing at a podium&#10;&#10;Description automatically generated">
            <a:extLst>
              <a:ext uri="{FF2B5EF4-FFF2-40B4-BE49-F238E27FC236}">
                <a16:creationId xmlns:a16="http://schemas.microsoft.com/office/drawing/2014/main" id="{2864F865-2802-624E-8293-CE9F1CEF73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91707" y="2276112"/>
            <a:ext cx="2749530" cy="20621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28485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25B3F51-E521-7A4B-90F1-4A59AD76F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-128016" y="6519037"/>
            <a:ext cx="582168" cy="338963"/>
          </a:xfrm>
        </p:spPr>
        <p:txBody>
          <a:bodyPr/>
          <a:lstStyle/>
          <a:p>
            <a:fld id="{D37B9231-3471-F44A-816A-718D444B216D}" type="slidenum">
              <a:rPr lang="tr-TR" smtClean="0"/>
              <a:t>4</a:t>
            </a:fld>
            <a:endParaRPr lang="tr-TR"/>
          </a:p>
        </p:txBody>
      </p:sp>
      <p:pic>
        <p:nvPicPr>
          <p:cNvPr id="3" name="Picture 2" descr="A white and blue background with text&#10;&#10;Description automatically generated">
            <a:extLst>
              <a:ext uri="{FF2B5EF4-FFF2-40B4-BE49-F238E27FC236}">
                <a16:creationId xmlns:a16="http://schemas.microsoft.com/office/drawing/2014/main" id="{585448BE-9E9E-F043-834C-5093A212C11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851" r="9699" b="34796"/>
          <a:stretch/>
        </p:blipFill>
        <p:spPr>
          <a:xfrm>
            <a:off x="0" y="0"/>
            <a:ext cx="2588974" cy="296622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A2B39DC-0A65-6145-8E89-6A118810DCE0}"/>
              </a:ext>
            </a:extLst>
          </p:cNvPr>
          <p:cNvSpPr txBox="1"/>
          <p:nvPr/>
        </p:nvSpPr>
        <p:spPr>
          <a:xfrm>
            <a:off x="3248439" y="870637"/>
            <a:ext cx="705793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Açılış</a:t>
            </a:r>
            <a:r>
              <a:rPr lang="en-GB" sz="2000" dirty="0"/>
              <a:t> </a:t>
            </a:r>
            <a:r>
              <a:rPr lang="en-GB" sz="2000" dirty="0" err="1"/>
              <a:t>ve</a:t>
            </a:r>
            <a:r>
              <a:rPr lang="en-GB" sz="2000" dirty="0"/>
              <a:t> </a:t>
            </a:r>
            <a:r>
              <a:rPr lang="en-GB" sz="2000" dirty="0" err="1"/>
              <a:t>Bilgilendirme</a:t>
            </a:r>
            <a:r>
              <a:rPr lang="en-GB" sz="2000" dirty="0"/>
              <a:t> </a:t>
            </a:r>
            <a:r>
              <a:rPr lang="en-GB" sz="2000" dirty="0" err="1"/>
              <a:t>Oturumunda</a:t>
            </a:r>
            <a:endParaRPr lang="en-GB" sz="2000" dirty="0"/>
          </a:p>
          <a:p>
            <a:r>
              <a:rPr lang="en-GB" sz="2000" dirty="0"/>
              <a:t>	CERN-</a:t>
            </a:r>
            <a:r>
              <a:rPr lang="en-GB" sz="2000" dirty="0" err="1"/>
              <a:t>Türkiye</a:t>
            </a:r>
            <a:r>
              <a:rPr lang="en-GB" sz="2000" dirty="0"/>
              <a:t> Bilgi </a:t>
            </a:r>
            <a:r>
              <a:rPr lang="en-GB" sz="2000" dirty="0" err="1"/>
              <a:t>Transferi</a:t>
            </a:r>
            <a:r>
              <a:rPr lang="en-GB" sz="2000" dirty="0"/>
              <a:t> </a:t>
            </a:r>
            <a:r>
              <a:rPr lang="en-GB" sz="2000" dirty="0" err="1"/>
              <a:t>Zirvesi</a:t>
            </a:r>
            <a:endParaRPr lang="en-GB" sz="2000" dirty="0"/>
          </a:p>
          <a:p>
            <a:r>
              <a:rPr lang="en-GB" sz="2000" dirty="0"/>
              <a:t>	CERN </a:t>
            </a:r>
            <a:r>
              <a:rPr lang="en-GB" sz="2000" dirty="0" err="1"/>
              <a:t>Asosiye</a:t>
            </a:r>
            <a:r>
              <a:rPr lang="en-GB" sz="2000" dirty="0"/>
              <a:t> </a:t>
            </a:r>
            <a:r>
              <a:rPr lang="en-GB" sz="2000" dirty="0" err="1"/>
              <a:t>Üyeliği</a:t>
            </a:r>
            <a:r>
              <a:rPr lang="en-GB" sz="2000" dirty="0"/>
              <a:t> 2. </a:t>
            </a:r>
            <a:r>
              <a:rPr lang="en-GB" sz="2000" dirty="0" err="1"/>
              <a:t>Beş</a:t>
            </a:r>
            <a:r>
              <a:rPr lang="en-GB" sz="2000" dirty="0"/>
              <a:t> </a:t>
            </a:r>
            <a:r>
              <a:rPr lang="en-GB" sz="2000" dirty="0" err="1"/>
              <a:t>Yıl</a:t>
            </a:r>
            <a:r>
              <a:rPr lang="en-GB" sz="2000" dirty="0"/>
              <a:t> </a:t>
            </a:r>
            <a:r>
              <a:rPr lang="en-GB" sz="2000" dirty="0" err="1"/>
              <a:t>Değerlendirmesi</a:t>
            </a:r>
            <a:endParaRPr lang="en-GB" sz="2000" dirty="0"/>
          </a:p>
          <a:p>
            <a:r>
              <a:rPr lang="en-GB" sz="2000" dirty="0"/>
              <a:t>	RECFA </a:t>
            </a:r>
            <a:r>
              <a:rPr lang="en-GB" sz="2000" dirty="0" err="1"/>
              <a:t>Türkiye</a:t>
            </a:r>
            <a:r>
              <a:rPr lang="en-GB" sz="2000" dirty="0"/>
              <a:t> </a:t>
            </a:r>
            <a:r>
              <a:rPr lang="en-GB" sz="2000" dirty="0" err="1"/>
              <a:t>Ülke</a:t>
            </a:r>
            <a:r>
              <a:rPr lang="en-GB" sz="2000" dirty="0"/>
              <a:t> </a:t>
            </a:r>
            <a:r>
              <a:rPr lang="en-GB" sz="2000" dirty="0" err="1"/>
              <a:t>Ziyareti</a:t>
            </a:r>
            <a:endParaRPr lang="en-GB" sz="2000" dirty="0"/>
          </a:p>
          <a:p>
            <a:r>
              <a:rPr lang="en-GB" sz="2000" dirty="0"/>
              <a:t>	YEF </a:t>
            </a:r>
            <a:r>
              <a:rPr lang="en-GB" sz="2000" dirty="0" err="1"/>
              <a:t>Camiasına</a:t>
            </a:r>
            <a:r>
              <a:rPr lang="en-GB" sz="2000" dirty="0"/>
              <a:t> </a:t>
            </a:r>
            <a:r>
              <a:rPr lang="en-GB" sz="2000" dirty="0" err="1"/>
              <a:t>uygulanan</a:t>
            </a:r>
            <a:r>
              <a:rPr lang="en-GB" sz="2000" dirty="0"/>
              <a:t> </a:t>
            </a:r>
            <a:r>
              <a:rPr lang="en-GB" sz="2000" dirty="0" err="1"/>
              <a:t>anket</a:t>
            </a:r>
            <a:r>
              <a:rPr lang="en-GB" sz="2000" dirty="0"/>
              <a:t> </a:t>
            </a:r>
            <a:r>
              <a:rPr lang="en-GB" sz="2000" dirty="0" err="1"/>
              <a:t>analizi</a:t>
            </a:r>
            <a:endParaRPr lang="en-GB" sz="2000" dirty="0"/>
          </a:p>
          <a:p>
            <a:endParaRPr lang="en-GB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9B64E5A-5691-0449-976D-BCFBFE958F41}"/>
              </a:ext>
            </a:extLst>
          </p:cNvPr>
          <p:cNvSpPr txBox="1"/>
          <p:nvPr/>
        </p:nvSpPr>
        <p:spPr>
          <a:xfrm>
            <a:off x="2691848" y="251675"/>
            <a:ext cx="3404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Çalıştayda</a:t>
            </a:r>
            <a:endParaRPr lang="en-GB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C9039A3-60D8-8845-9A8A-D9692E7FAD8F}"/>
              </a:ext>
            </a:extLst>
          </p:cNvPr>
          <p:cNvSpPr txBox="1"/>
          <p:nvPr/>
        </p:nvSpPr>
        <p:spPr>
          <a:xfrm>
            <a:off x="1268656" y="2809629"/>
            <a:ext cx="70579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Camiamızın</a:t>
            </a:r>
            <a:r>
              <a:rPr lang="en-GB" sz="2000" dirty="0"/>
              <a:t> </a:t>
            </a:r>
            <a:r>
              <a:rPr lang="en-GB" sz="2000" dirty="0" err="1"/>
              <a:t>nasıl</a:t>
            </a:r>
            <a:r>
              <a:rPr lang="en-GB" sz="2000" dirty="0"/>
              <a:t> </a:t>
            </a:r>
            <a:r>
              <a:rPr lang="en-GB" sz="2000" dirty="0" err="1"/>
              <a:t>bir</a:t>
            </a:r>
            <a:r>
              <a:rPr lang="en-GB" sz="2000" dirty="0"/>
              <a:t> </a:t>
            </a:r>
            <a:r>
              <a:rPr lang="en-GB" sz="2000" dirty="0" err="1"/>
              <a:t>arada</a:t>
            </a:r>
            <a:r>
              <a:rPr lang="en-GB" sz="2000" dirty="0"/>
              <a:t> </a:t>
            </a:r>
            <a:r>
              <a:rPr lang="en-GB" sz="2000" dirty="0" err="1"/>
              <a:t>ve</a:t>
            </a:r>
            <a:r>
              <a:rPr lang="en-GB" sz="2000" dirty="0"/>
              <a:t> </a:t>
            </a:r>
            <a:r>
              <a:rPr lang="en-GB" sz="2000" dirty="0" err="1"/>
              <a:t>üretken</a:t>
            </a:r>
            <a:r>
              <a:rPr lang="en-GB" sz="2000" dirty="0"/>
              <a:t> </a:t>
            </a:r>
            <a:r>
              <a:rPr lang="en-GB" sz="2000" dirty="0" err="1"/>
              <a:t>olduğunun</a:t>
            </a:r>
            <a:r>
              <a:rPr lang="en-GB" sz="2000" dirty="0"/>
              <a:t> </a:t>
            </a:r>
            <a:r>
              <a:rPr lang="en-GB" sz="2000" dirty="0" err="1"/>
              <a:t>en</a:t>
            </a:r>
            <a:r>
              <a:rPr lang="en-GB" sz="2000" dirty="0"/>
              <a:t> </a:t>
            </a:r>
            <a:r>
              <a:rPr lang="en-GB" sz="2000" dirty="0" err="1"/>
              <a:t>önemli</a:t>
            </a:r>
            <a:r>
              <a:rPr lang="en-GB" sz="2000" dirty="0"/>
              <a:t> </a:t>
            </a:r>
            <a:r>
              <a:rPr lang="en-GB" sz="2000" dirty="0" err="1"/>
              <a:t>kanıtlarından</a:t>
            </a:r>
            <a:r>
              <a:rPr lang="en-GB" sz="2000" dirty="0"/>
              <a:t> </a:t>
            </a:r>
            <a:r>
              <a:rPr lang="en-GB" sz="2000" dirty="0" err="1"/>
              <a:t>biri</a:t>
            </a:r>
            <a:r>
              <a:rPr lang="en-GB" sz="2000" dirty="0"/>
              <a:t> </a:t>
            </a:r>
            <a:r>
              <a:rPr lang="en-GB" sz="2000" dirty="0" err="1"/>
              <a:t>bu</a:t>
            </a:r>
            <a:r>
              <a:rPr lang="en-GB" sz="2000" dirty="0"/>
              <a:t> </a:t>
            </a:r>
            <a:r>
              <a:rPr lang="en-GB" sz="2000" dirty="0" err="1"/>
              <a:t>çalıştay</a:t>
            </a:r>
            <a:r>
              <a:rPr lang="en-GB" sz="2000" dirty="0"/>
              <a:t> </a:t>
            </a:r>
            <a:r>
              <a:rPr lang="en-GB" sz="2000" dirty="0" err="1"/>
              <a:t>serisinin</a:t>
            </a:r>
            <a:r>
              <a:rPr lang="en-GB" sz="2000" dirty="0"/>
              <a:t> 6 </a:t>
            </a:r>
            <a:r>
              <a:rPr lang="en-GB" sz="2000" dirty="0" err="1"/>
              <a:t>senedir</a:t>
            </a:r>
            <a:r>
              <a:rPr lang="en-GB" sz="2000" dirty="0"/>
              <a:t> </a:t>
            </a:r>
            <a:r>
              <a:rPr lang="en-GB" sz="2000" dirty="0" err="1"/>
              <a:t>yoğun</a:t>
            </a:r>
            <a:r>
              <a:rPr lang="en-GB" sz="2000" dirty="0"/>
              <a:t> </a:t>
            </a:r>
            <a:r>
              <a:rPr lang="en-GB" sz="2000" dirty="0" err="1"/>
              <a:t>bir</a:t>
            </a:r>
            <a:r>
              <a:rPr lang="en-GB" sz="2000" dirty="0"/>
              <a:t> </a:t>
            </a:r>
            <a:r>
              <a:rPr lang="en-GB" sz="2000" dirty="0" err="1"/>
              <a:t>programla</a:t>
            </a:r>
            <a:r>
              <a:rPr lang="en-GB" sz="2000" dirty="0"/>
              <a:t> </a:t>
            </a:r>
            <a:r>
              <a:rPr lang="en-GB" sz="2000" dirty="0" err="1"/>
              <a:t>sürmesi</a:t>
            </a:r>
            <a:r>
              <a:rPr lang="en-GB" sz="2000" dirty="0"/>
              <a:t>….</a:t>
            </a:r>
          </a:p>
          <a:p>
            <a:endParaRPr lang="en-GB" sz="2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D1D7B26-99C8-FA4D-8462-70DB8F018812}"/>
              </a:ext>
            </a:extLst>
          </p:cNvPr>
          <p:cNvSpPr txBox="1"/>
          <p:nvPr/>
        </p:nvSpPr>
        <p:spPr>
          <a:xfrm>
            <a:off x="3032879" y="4133068"/>
            <a:ext cx="705793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SORU/ÖNERİ:</a:t>
            </a:r>
          </a:p>
          <a:p>
            <a:endParaRPr lang="en-GB" sz="2000" dirty="0"/>
          </a:p>
          <a:p>
            <a:r>
              <a:rPr lang="en-GB" sz="2000" dirty="0" err="1"/>
              <a:t>Camianın</a:t>
            </a:r>
            <a:r>
              <a:rPr lang="en-GB" sz="2000" dirty="0"/>
              <a:t> </a:t>
            </a:r>
            <a:r>
              <a:rPr lang="en-GB" sz="2000" dirty="0" err="1"/>
              <a:t>temsiliyetinin</a:t>
            </a:r>
            <a:r>
              <a:rPr lang="en-GB" sz="2000" dirty="0"/>
              <a:t> </a:t>
            </a:r>
            <a:r>
              <a:rPr lang="en-GB" sz="2000" dirty="0" err="1"/>
              <a:t>kuvvetli</a:t>
            </a:r>
            <a:r>
              <a:rPr lang="en-GB" sz="2000" dirty="0"/>
              <a:t> </a:t>
            </a:r>
            <a:r>
              <a:rPr lang="en-GB" sz="2000" dirty="0" err="1"/>
              <a:t>bir</a:t>
            </a:r>
            <a:r>
              <a:rPr lang="en-GB" sz="2000" dirty="0"/>
              <a:t> </a:t>
            </a:r>
            <a:r>
              <a:rPr lang="en-GB" sz="2000" dirty="0" err="1"/>
              <a:t>şekilde</a:t>
            </a:r>
            <a:r>
              <a:rPr lang="en-GB" sz="2000" dirty="0"/>
              <a:t> </a:t>
            </a:r>
            <a:r>
              <a:rPr lang="en-GB" sz="2000" dirty="0" err="1"/>
              <a:t>sağlanabileceği</a:t>
            </a:r>
            <a:r>
              <a:rPr lang="en-GB" sz="2000" dirty="0"/>
              <a:t> </a:t>
            </a:r>
            <a:r>
              <a:rPr lang="en-GB" sz="2000" dirty="0" err="1"/>
              <a:t>bir</a:t>
            </a:r>
            <a:r>
              <a:rPr lang="en-GB" sz="2000" dirty="0"/>
              <a:t> </a:t>
            </a:r>
            <a:r>
              <a:rPr lang="en-GB" sz="2000" dirty="0" err="1"/>
              <a:t>yapılanmaya</a:t>
            </a:r>
            <a:r>
              <a:rPr lang="en-GB" sz="2000" dirty="0"/>
              <a:t> </a:t>
            </a:r>
            <a:r>
              <a:rPr lang="en-GB" sz="2000" dirty="0" err="1"/>
              <a:t>ihtiyaç</a:t>
            </a:r>
            <a:r>
              <a:rPr lang="en-GB" sz="2000" dirty="0"/>
              <a:t> </a:t>
            </a:r>
            <a:r>
              <a:rPr lang="en-GB" sz="2000" dirty="0" err="1"/>
              <a:t>olup</a:t>
            </a:r>
            <a:r>
              <a:rPr lang="en-GB" sz="2000" dirty="0"/>
              <a:t> </a:t>
            </a:r>
            <a:r>
              <a:rPr lang="en-GB" sz="2000" dirty="0" err="1"/>
              <a:t>olmadığı</a:t>
            </a:r>
            <a:r>
              <a:rPr lang="en-GB" sz="2000" dirty="0"/>
              <a:t> </a:t>
            </a:r>
            <a:r>
              <a:rPr lang="en-GB" sz="2000" dirty="0" err="1"/>
              <a:t>hakkında</a:t>
            </a:r>
            <a:r>
              <a:rPr lang="en-GB" sz="2000" dirty="0"/>
              <a:t> </a:t>
            </a:r>
            <a:r>
              <a:rPr lang="en-GB" sz="2000" dirty="0" err="1"/>
              <a:t>bir</a:t>
            </a:r>
            <a:r>
              <a:rPr lang="en-GB" sz="2000" dirty="0"/>
              <a:t> </a:t>
            </a:r>
            <a:r>
              <a:rPr lang="en-GB" sz="2000" dirty="0" err="1"/>
              <a:t>görüş</a:t>
            </a:r>
            <a:r>
              <a:rPr lang="en-GB" sz="2000" dirty="0"/>
              <a:t> </a:t>
            </a:r>
            <a:r>
              <a:rPr lang="en-GB" sz="2000" dirty="0" err="1"/>
              <a:t>yoklaması</a:t>
            </a:r>
            <a:r>
              <a:rPr lang="en-GB" sz="2000" dirty="0"/>
              <a:t> </a:t>
            </a:r>
            <a:r>
              <a:rPr lang="en-GB" sz="2000" dirty="0" err="1"/>
              <a:t>gerçekleştirelim</a:t>
            </a:r>
            <a:r>
              <a:rPr lang="en-GB" sz="2000" dirty="0"/>
              <a:t> mi? </a:t>
            </a: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136814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25B3F51-E521-7A4B-90F1-4A59AD76F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-128016" y="6519037"/>
            <a:ext cx="582168" cy="338963"/>
          </a:xfrm>
        </p:spPr>
        <p:txBody>
          <a:bodyPr/>
          <a:lstStyle/>
          <a:p>
            <a:fld id="{D37B9231-3471-F44A-816A-718D444B216D}" type="slidenum">
              <a:rPr lang="tr-TR" sz="5400" smtClean="0"/>
              <a:t>5</a:t>
            </a:fld>
            <a:endParaRPr lang="tr-TR" sz="540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A9BDB36-FE21-6843-A5CF-DFF1F6C57A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9209"/>
            <a:ext cx="12192000" cy="667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367EBAB-8DF2-A84F-A643-915D1DF0967F}"/>
              </a:ext>
            </a:extLst>
          </p:cNvPr>
          <p:cNvSpPr txBox="1"/>
          <p:nvPr/>
        </p:nvSpPr>
        <p:spPr>
          <a:xfrm>
            <a:off x="619932" y="4025617"/>
            <a:ext cx="640157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5400" b="1" dirty="0">
                <a:solidFill>
                  <a:srgbClr val="FF0000"/>
                </a:solidFill>
              </a:rPr>
              <a:t>Katkı ve Katılımınız için teşekkürler!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4F6FAFA-BD61-F140-876E-28CC291017C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537" t="37840" r="926" b="35864"/>
          <a:stretch/>
        </p:blipFill>
        <p:spPr>
          <a:xfrm>
            <a:off x="5532895" y="454062"/>
            <a:ext cx="6401579" cy="150115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37203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651</TotalTime>
  <Words>175</Words>
  <Application>Microsoft Macintosh PowerPoint</Application>
  <PresentationFormat>Widescreen</PresentationFormat>
  <Paragraphs>40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Serkant Ali ÇETİN, ISU</dc:creator>
  <cp:lastModifiedBy>Serkant Ali ÇETİN, ISU</cp:lastModifiedBy>
  <cp:revision>7</cp:revision>
  <dcterms:created xsi:type="dcterms:W3CDTF">2025-11-28T09:45:02Z</dcterms:created>
  <dcterms:modified xsi:type="dcterms:W3CDTF">2025-11-30T13:21:21Z</dcterms:modified>
</cp:coreProperties>
</file>